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8" r:id="rId5"/>
    <p:sldId id="259" r:id="rId6"/>
    <p:sldId id="262" r:id="rId7"/>
    <p:sldId id="260"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620000" cy="1676399"/>
          </a:xfrm>
        </p:spPr>
        <p:txBody>
          <a:bodyPr/>
          <a:lstStyle/>
          <a:p>
            <a:r>
              <a:rPr lang="en-US" dirty="0" smtClean="0"/>
              <a:t>Cost Accounting</a:t>
            </a:r>
            <a:endParaRPr lang="en-US" dirty="0"/>
          </a:p>
        </p:txBody>
      </p:sp>
      <p:sp>
        <p:nvSpPr>
          <p:cNvPr id="3" name="Subtitle 2"/>
          <p:cNvSpPr>
            <a:spLocks noGrp="1"/>
          </p:cNvSpPr>
          <p:nvPr>
            <p:ph type="subTitle" idx="1"/>
          </p:nvPr>
        </p:nvSpPr>
        <p:spPr>
          <a:xfrm>
            <a:off x="762000" y="2133600"/>
            <a:ext cx="7543800" cy="3505200"/>
          </a:xfrm>
        </p:spPr>
        <p:txBody>
          <a:bodyPr/>
          <a:lstStyle/>
          <a:p>
            <a:r>
              <a:rPr lang="en-US" dirty="0" smtClean="0"/>
              <a:t>Definition, Objective of Cost Accounting</a:t>
            </a:r>
          </a:p>
          <a:p>
            <a:r>
              <a:rPr lang="en-US" dirty="0" smtClean="0"/>
              <a:t>Classification of cost</a:t>
            </a:r>
          </a:p>
          <a:p>
            <a:r>
              <a:rPr lang="en-US" dirty="0" smtClean="0"/>
              <a:t>Cost accounting &amp; Financial Accounting</a:t>
            </a:r>
          </a:p>
          <a:p>
            <a:r>
              <a:rPr lang="en-US" dirty="0" smtClean="0"/>
              <a:t>Preparation of Cost Statement</a:t>
            </a:r>
          </a:p>
          <a:p>
            <a:endParaRPr lang="en-US" dirty="0"/>
          </a:p>
        </p:txBody>
      </p:sp>
    </p:spTree>
    <p:extLst>
      <p:ext uri="{BB962C8B-B14F-4D97-AF65-F5344CB8AC3E}">
        <p14:creationId xmlns:p14="http://schemas.microsoft.com/office/powerpoint/2010/main" val="316272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76200"/>
            <a:ext cx="8991600" cy="5909310"/>
          </a:xfrm>
          <a:prstGeom prst="rect">
            <a:avLst/>
          </a:prstGeom>
        </p:spPr>
        <p:txBody>
          <a:bodyPr wrap="square">
            <a:spAutoFit/>
          </a:bodyPr>
          <a:lstStyle/>
          <a:p>
            <a:r>
              <a:rPr lang="en-US" dirty="0" smtClean="0"/>
              <a:t>Q.3. </a:t>
            </a:r>
            <a:r>
              <a:rPr lang="en-US" dirty="0"/>
              <a:t>The following data are related to the manufacture of a standard product during the month of January 2018. Raw materials consumed Tk.150000. Direct wages Tk.180,000. Factory overhead was Tk.120000. Administrative overhead was </a:t>
            </a:r>
            <a:r>
              <a:rPr lang="en-US" dirty="0" err="1"/>
              <a:t>Tk</a:t>
            </a:r>
            <a:r>
              <a:rPr lang="en-US" dirty="0"/>
              <a:t> 45000. Selling overheads were Tk35000. Profit 20% on total cost of goods sold. During the month the company produced and sold 5000 units.</a:t>
            </a:r>
          </a:p>
          <a:p>
            <a:r>
              <a:rPr lang="en-US" dirty="0"/>
              <a:t>The company plans to sell 6000 units next month. Material prices and wages rate and are expected to increase by 10% and 15% respectively. 40% of factory overhead is variable. Other costs will remain unchanged. Profit 25% on total cost of goods sold. You are required to prepare a statement of cost for the month February 2018.</a:t>
            </a:r>
          </a:p>
          <a:p>
            <a:r>
              <a:rPr lang="en-US" dirty="0"/>
              <a:t> </a:t>
            </a:r>
          </a:p>
          <a:p>
            <a:r>
              <a:rPr lang="en-US" dirty="0" smtClean="0"/>
              <a:t>Q.4. </a:t>
            </a:r>
            <a:r>
              <a:rPr lang="en-US" dirty="0"/>
              <a:t>The following data are related to the manufacture of a standard product during the month of </a:t>
            </a:r>
            <a:r>
              <a:rPr lang="en-US" dirty="0" smtClean="0"/>
              <a:t>November 2018</a:t>
            </a:r>
            <a:r>
              <a:rPr lang="en-US" dirty="0"/>
              <a:t>. Raw materials consumed Tk.450000. Direct wage Tk.350000. Factory overhead was 75% of direct wages.  Administrative overhead 20% of </a:t>
            </a:r>
            <a:r>
              <a:rPr lang="en-US" dirty="0" smtClean="0"/>
              <a:t>production cost</a:t>
            </a:r>
            <a:r>
              <a:rPr lang="en-US" dirty="0"/>
              <a:t>.  Selling overheads were Tk5000. Profit 20% on total cost of goods sold. During the month 5000 units were produced and sales were 4000 units. </a:t>
            </a:r>
          </a:p>
          <a:p>
            <a:r>
              <a:rPr lang="en-US" dirty="0"/>
              <a:t>The company plans to sell 6000 units next month. Wages rates and material prices are expected to increase by 20% and 10% respectively. Factory overhead is applied on the basis of direct wages (Factory overhead rate will remain unchanged). Other costs will remain unchanged. Profit 20% on </a:t>
            </a:r>
            <a:r>
              <a:rPr lang="en-US" dirty="0" smtClean="0"/>
              <a:t>total </a:t>
            </a:r>
            <a:r>
              <a:rPr lang="en-US" dirty="0"/>
              <a:t>cost of goods sold. You are required to prepare a statement of cost from the above</a:t>
            </a:r>
            <a:r>
              <a:rPr lang="en-US" dirty="0" smtClean="0"/>
              <a:t>.</a:t>
            </a:r>
            <a:endParaRPr lang="en-US" dirty="0"/>
          </a:p>
          <a:p>
            <a:r>
              <a:rPr lang="en-US" dirty="0"/>
              <a:t>Profit </a:t>
            </a:r>
            <a:r>
              <a:rPr lang="en-US" dirty="0" smtClean="0"/>
              <a:t>25% </a:t>
            </a:r>
            <a:r>
              <a:rPr lang="en-US" dirty="0"/>
              <a:t>on total </a:t>
            </a:r>
            <a:r>
              <a:rPr lang="en-US" dirty="0" smtClean="0"/>
              <a:t>sales.</a:t>
            </a:r>
            <a:endParaRPr lang="en-US" dirty="0"/>
          </a:p>
        </p:txBody>
      </p:sp>
    </p:spTree>
    <p:extLst>
      <p:ext uri="{BB962C8B-B14F-4D97-AF65-F5344CB8AC3E}">
        <p14:creationId xmlns:p14="http://schemas.microsoft.com/office/powerpoint/2010/main" val="25712314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533400"/>
            <a:ext cx="8915400" cy="5632311"/>
          </a:xfrm>
          <a:prstGeom prst="rect">
            <a:avLst/>
          </a:prstGeom>
        </p:spPr>
        <p:txBody>
          <a:bodyPr wrap="square">
            <a:spAutoFit/>
          </a:bodyPr>
          <a:lstStyle/>
          <a:p>
            <a:r>
              <a:rPr lang="en-US" b="1" dirty="0"/>
              <a:t>Cost accounting:</a:t>
            </a:r>
            <a:endParaRPr lang="en-US" dirty="0"/>
          </a:p>
          <a:p>
            <a:r>
              <a:rPr lang="en-US" dirty="0"/>
              <a:t>Cost accounting refers to the process of determining the cost of some particular product or activities. Cost accounting is the science, art and practice of cost accountant.</a:t>
            </a:r>
          </a:p>
          <a:p>
            <a:r>
              <a:rPr lang="en-US" dirty="0"/>
              <a:t>Cost accounting may be described as being that part of the accounting procedure of the enterprise which deals with the task of determining, reporting, analyzing and controlling the cost of particular process, job, service unit or department of a company.</a:t>
            </a:r>
          </a:p>
          <a:p>
            <a:r>
              <a:rPr lang="en-US" dirty="0"/>
              <a:t>Cost and management </a:t>
            </a:r>
            <a:r>
              <a:rPr lang="en-US" dirty="0" smtClean="0"/>
              <a:t> </a:t>
            </a:r>
            <a:r>
              <a:rPr lang="en-US" dirty="0"/>
              <a:t>account of England has been defined as the techniques and process of ascertaining costs.</a:t>
            </a:r>
          </a:p>
          <a:p>
            <a:r>
              <a:rPr lang="en-US" dirty="0"/>
              <a:t> </a:t>
            </a:r>
          </a:p>
          <a:p>
            <a:r>
              <a:rPr lang="en-US" b="1" dirty="0"/>
              <a:t>Objectives of cost accounting</a:t>
            </a:r>
            <a:r>
              <a:rPr lang="en-US" dirty="0"/>
              <a:t>: Cost accounting aims primarily (primarily objective of Cost accounting is to serve the information needs of management for planning, control and decision making.) to serve the information needs of management for planning, control and decision making. </a:t>
            </a:r>
            <a:endParaRPr lang="en-US" dirty="0" smtClean="0"/>
          </a:p>
          <a:p>
            <a:r>
              <a:rPr lang="en-US" dirty="0" smtClean="0"/>
              <a:t>Cost </a:t>
            </a:r>
            <a:r>
              <a:rPr lang="en-US" dirty="0"/>
              <a:t>accounting has three important objectives:</a:t>
            </a:r>
          </a:p>
          <a:p>
            <a:r>
              <a:rPr lang="en-US" dirty="0"/>
              <a:t>(i) to determine product costs; (ii) to facilitate planning and control of regular business activities; (iii) to supply information for short and long run decisions. </a:t>
            </a:r>
          </a:p>
          <a:p>
            <a:endParaRPr lang="en-US" b="1" dirty="0" smtClean="0"/>
          </a:p>
          <a:p>
            <a:r>
              <a:rPr lang="en-US" b="1" dirty="0" smtClean="0"/>
              <a:t>Cost</a:t>
            </a:r>
            <a:r>
              <a:rPr lang="en-US" dirty="0"/>
              <a:t>: Cost is a sacrifice of resources to obtain a benefit or any other resource. For example in production of a car, we sacrifice material, electricity, the value of machine's life (depreciation), and labor wages etc. Thus these are our costs.</a:t>
            </a:r>
          </a:p>
        </p:txBody>
      </p:sp>
    </p:spTree>
    <p:extLst>
      <p:ext uri="{BB962C8B-B14F-4D97-AF65-F5344CB8AC3E}">
        <p14:creationId xmlns:p14="http://schemas.microsoft.com/office/powerpoint/2010/main" val="23558347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
            <a:ext cx="8763000" cy="5355312"/>
          </a:xfrm>
          <a:prstGeom prst="rect">
            <a:avLst/>
          </a:prstGeom>
        </p:spPr>
        <p:txBody>
          <a:bodyPr wrap="square">
            <a:spAutoFit/>
          </a:bodyPr>
          <a:lstStyle/>
          <a:p>
            <a:r>
              <a:rPr lang="en-US" b="1" dirty="0"/>
              <a:t>Basis of classification : </a:t>
            </a:r>
            <a:endParaRPr lang="en-US" sz="1600" dirty="0"/>
          </a:p>
          <a:p>
            <a:pPr lvl="0"/>
            <a:r>
              <a:rPr lang="en-US" dirty="0" smtClean="0"/>
              <a:t>1. Natural</a:t>
            </a:r>
            <a:r>
              <a:rPr lang="en-US" dirty="0"/>
              <a:t>/ General Classifications of costs/</a:t>
            </a:r>
            <a:r>
              <a:rPr lang="en-US" dirty="0">
                <a:solidFill>
                  <a:srgbClr val="FF0000"/>
                </a:solidFill>
              </a:rPr>
              <a:t>Elements of </a:t>
            </a:r>
            <a:r>
              <a:rPr lang="en-US" dirty="0" smtClean="0">
                <a:solidFill>
                  <a:srgbClr val="FF0000"/>
                </a:solidFill>
              </a:rPr>
              <a:t>cost:</a:t>
            </a:r>
            <a:endParaRPr lang="en-US" sz="1600" dirty="0">
              <a:solidFill>
                <a:srgbClr val="FF0000"/>
              </a:solidFill>
            </a:endParaRPr>
          </a:p>
          <a:p>
            <a:pPr lvl="2"/>
            <a:r>
              <a:rPr lang="en-US" dirty="0"/>
              <a:t>Material</a:t>
            </a:r>
            <a:endParaRPr lang="en-US" sz="1600" dirty="0"/>
          </a:p>
          <a:p>
            <a:pPr lvl="2"/>
            <a:r>
              <a:rPr lang="en-US" dirty="0" err="1"/>
              <a:t>Labour</a:t>
            </a:r>
            <a:endParaRPr lang="en-US" sz="1600" dirty="0"/>
          </a:p>
          <a:p>
            <a:pPr lvl="2"/>
            <a:r>
              <a:rPr lang="en-US" dirty="0"/>
              <a:t>Expenses</a:t>
            </a:r>
            <a:endParaRPr lang="en-US" sz="1600" dirty="0"/>
          </a:p>
          <a:p>
            <a:pPr lvl="0"/>
            <a:r>
              <a:rPr lang="en-US" dirty="0" smtClean="0"/>
              <a:t>2. Degree </a:t>
            </a:r>
            <a:r>
              <a:rPr lang="en-US" dirty="0"/>
              <a:t>of Traceability to product</a:t>
            </a:r>
            <a:endParaRPr lang="en-US" sz="1600" dirty="0"/>
          </a:p>
          <a:p>
            <a:pPr lvl="2"/>
            <a:r>
              <a:rPr lang="en-US" dirty="0"/>
              <a:t>Direct cost:   (D. Material, D. </a:t>
            </a:r>
            <a:r>
              <a:rPr lang="en-US" dirty="0" err="1"/>
              <a:t>Labour</a:t>
            </a:r>
            <a:r>
              <a:rPr lang="en-US" dirty="0"/>
              <a:t> and D. Expenses)</a:t>
            </a:r>
            <a:endParaRPr lang="en-US" sz="1600" dirty="0"/>
          </a:p>
          <a:p>
            <a:pPr lvl="2"/>
            <a:r>
              <a:rPr lang="en-US" dirty="0"/>
              <a:t>Indirect cost: ( Ind. Material, Ind. </a:t>
            </a:r>
            <a:r>
              <a:rPr lang="en-US" dirty="0" err="1"/>
              <a:t>Labour</a:t>
            </a:r>
            <a:r>
              <a:rPr lang="en-US" dirty="0"/>
              <a:t> and Ind. Expenses)</a:t>
            </a:r>
            <a:endParaRPr lang="en-US" sz="1600" dirty="0"/>
          </a:p>
          <a:p>
            <a:pPr lvl="0"/>
            <a:r>
              <a:rPr lang="en-US" dirty="0" smtClean="0"/>
              <a:t>3. Cost </a:t>
            </a:r>
            <a:r>
              <a:rPr lang="en-US" dirty="0"/>
              <a:t>behavior (In relation to changes in output, activity or volume)</a:t>
            </a:r>
            <a:endParaRPr lang="en-US" sz="1600" dirty="0"/>
          </a:p>
          <a:p>
            <a:pPr lvl="2"/>
            <a:r>
              <a:rPr lang="en-US" dirty="0"/>
              <a:t>Fixed </a:t>
            </a:r>
            <a:r>
              <a:rPr lang="en-US" dirty="0" smtClean="0"/>
              <a:t>cost [ Output-5000units-F=50000, Output-6000units F=50000]</a:t>
            </a:r>
            <a:endParaRPr lang="en-US" sz="1600" dirty="0"/>
          </a:p>
          <a:p>
            <a:pPr lvl="2"/>
            <a:r>
              <a:rPr lang="en-US" dirty="0"/>
              <a:t>Variable cost:   (D. Material, D. </a:t>
            </a:r>
            <a:r>
              <a:rPr lang="en-US" dirty="0" err="1"/>
              <a:t>Labour</a:t>
            </a:r>
            <a:r>
              <a:rPr lang="en-US" dirty="0"/>
              <a:t> and D. Expenses)</a:t>
            </a:r>
            <a:endParaRPr lang="en-US" sz="1600" dirty="0"/>
          </a:p>
          <a:p>
            <a:pPr lvl="2"/>
            <a:r>
              <a:rPr lang="en-US" dirty="0"/>
              <a:t>Mixed cost (semi-variable and semi-fixed cost)</a:t>
            </a:r>
            <a:endParaRPr lang="en-US" sz="1600" dirty="0"/>
          </a:p>
          <a:p>
            <a:pPr lvl="0"/>
            <a:r>
              <a:rPr lang="en-US" dirty="0" smtClean="0"/>
              <a:t> 4. Functional </a:t>
            </a:r>
            <a:r>
              <a:rPr lang="en-US" dirty="0"/>
              <a:t>Classification of Costs</a:t>
            </a:r>
            <a:endParaRPr lang="en-US" sz="1600" dirty="0"/>
          </a:p>
          <a:p>
            <a:pPr lvl="2"/>
            <a:r>
              <a:rPr lang="en-US" dirty="0" smtClean="0"/>
              <a:t>Manufacturing/Production cost</a:t>
            </a:r>
            <a:endParaRPr lang="en-US" sz="1600" dirty="0" smtClean="0"/>
          </a:p>
          <a:p>
            <a:pPr lvl="2"/>
            <a:r>
              <a:rPr lang="en-US" dirty="0" smtClean="0"/>
              <a:t>Selling </a:t>
            </a:r>
            <a:r>
              <a:rPr lang="en-US" dirty="0"/>
              <a:t>and distribution cost</a:t>
            </a:r>
            <a:endParaRPr lang="en-US" sz="1600" dirty="0"/>
          </a:p>
          <a:p>
            <a:pPr lvl="2"/>
            <a:r>
              <a:rPr lang="en-US" dirty="0"/>
              <a:t>Administrative cost</a:t>
            </a:r>
            <a:endParaRPr lang="en-US" sz="1600" dirty="0"/>
          </a:p>
          <a:p>
            <a:pPr lvl="0"/>
            <a:r>
              <a:rPr lang="en-US" dirty="0" smtClean="0"/>
              <a:t>5. Costs </a:t>
            </a:r>
            <a:r>
              <a:rPr lang="en-US" dirty="0"/>
              <a:t>for decision Making and Planning </a:t>
            </a:r>
            <a:endParaRPr lang="en-US" sz="1600" dirty="0"/>
          </a:p>
          <a:p>
            <a:pPr lvl="0"/>
            <a:r>
              <a:rPr lang="en-US" dirty="0"/>
              <a:t>Opportunity Cost, Sunk cost, Relevant cost, Standard </a:t>
            </a:r>
            <a:r>
              <a:rPr lang="en-US" dirty="0" smtClean="0"/>
              <a:t>Cost, Budgeted </a:t>
            </a:r>
            <a:r>
              <a:rPr lang="en-US" dirty="0"/>
              <a:t>Cost, Differential cost, Marginal cost.</a:t>
            </a:r>
            <a:endParaRPr lang="en-US" sz="1600" dirty="0"/>
          </a:p>
        </p:txBody>
      </p:sp>
    </p:spTree>
    <p:extLst>
      <p:ext uri="{BB962C8B-B14F-4D97-AF65-F5344CB8AC3E}">
        <p14:creationId xmlns:p14="http://schemas.microsoft.com/office/powerpoint/2010/main" val="24694177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425780050"/>
              </p:ext>
            </p:extLst>
          </p:nvPr>
        </p:nvGraphicFramePr>
        <p:xfrm>
          <a:off x="228600" y="1219205"/>
          <a:ext cx="8610600" cy="5279132"/>
        </p:xfrm>
        <a:graphic>
          <a:graphicData uri="http://schemas.openxmlformats.org/drawingml/2006/table">
            <a:tbl>
              <a:tblPr firstRow="1" firstCol="1" lastRow="1" lastCol="1" bandRow="1" bandCol="1">
                <a:tableStyleId>{5C22544A-7EE6-4342-B048-85BDC9FD1C3A}</a:tableStyleId>
              </a:tblPr>
              <a:tblGrid>
                <a:gridCol w="6077184"/>
                <a:gridCol w="933216"/>
                <a:gridCol w="762000"/>
                <a:gridCol w="838200"/>
              </a:tblGrid>
              <a:tr h="280077">
                <a:tc>
                  <a:txBody>
                    <a:bodyPr/>
                    <a:lstStyle/>
                    <a:p>
                      <a:pPr marL="0" marR="0" algn="just">
                        <a:lnSpc>
                          <a:spcPct val="130000"/>
                        </a:lnSpc>
                        <a:spcBef>
                          <a:spcPts val="0"/>
                        </a:spcBef>
                        <a:spcAft>
                          <a:spcPts val="0"/>
                        </a:spcAft>
                      </a:pPr>
                      <a:r>
                        <a:rPr lang="en-US" sz="1200" dirty="0">
                          <a:effectLst/>
                        </a:rPr>
                        <a:t>Items </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r>
                        <a:rPr lang="en-US" sz="1200" dirty="0" smtClean="0">
                          <a:effectLst/>
                        </a:rPr>
                        <a:t>per unit</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Amount</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smtClean="0">
                          <a:effectLst/>
                          <a:latin typeface="Times New Roman"/>
                          <a:ea typeface="Times New Roman"/>
                          <a:cs typeface="Times New Roman"/>
                        </a:rPr>
                        <a:t>Amount</a:t>
                      </a:r>
                      <a:endParaRPr lang="en-US" sz="1200" dirty="0">
                        <a:effectLst/>
                        <a:latin typeface="Times New Roman"/>
                        <a:ea typeface="Times New Roman"/>
                        <a:cs typeface="Times New Roman"/>
                      </a:endParaRPr>
                    </a:p>
                  </a:txBody>
                  <a:tcPr marL="68580" marR="68580" marT="0" marB="0"/>
                </a:tc>
              </a:tr>
              <a:tr h="280077">
                <a:tc>
                  <a:txBody>
                    <a:bodyPr/>
                    <a:lstStyle/>
                    <a:p>
                      <a:pPr marL="0" marR="0" algn="just">
                        <a:lnSpc>
                          <a:spcPct val="130000"/>
                        </a:lnSpc>
                        <a:spcBef>
                          <a:spcPts val="0"/>
                        </a:spcBef>
                        <a:spcAft>
                          <a:spcPts val="0"/>
                        </a:spcAft>
                      </a:pPr>
                      <a:r>
                        <a:rPr lang="en-US" sz="1200" dirty="0">
                          <a:effectLst/>
                        </a:rPr>
                        <a:t>Direct </a:t>
                      </a:r>
                      <a:r>
                        <a:rPr lang="en-US" sz="1200" dirty="0" smtClean="0">
                          <a:effectLst/>
                        </a:rPr>
                        <a:t>/Raw Materials used    (99x5000)**</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smtClean="0">
                          <a:effectLst/>
                          <a:latin typeface="Times New Roman"/>
                          <a:ea typeface="Times New Roman"/>
                          <a:cs typeface="Times New Roman"/>
                        </a:rPr>
                        <a:t> 90+9=99</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r>
                        <a:rPr lang="en-US" sz="1200" dirty="0" smtClean="0">
                          <a:effectLst/>
                        </a:rPr>
                        <a:t>495,000</a:t>
                      </a:r>
                      <a:endParaRPr lang="en-US" sz="1200" dirty="0">
                        <a:effectLst/>
                        <a:latin typeface="Times New Roman"/>
                        <a:ea typeface="Times New Roman"/>
                        <a:cs typeface="Times New Roman"/>
                      </a:endParaRPr>
                    </a:p>
                  </a:txBody>
                  <a:tcPr marL="68580" marR="68580" marT="0" marB="0"/>
                </a:tc>
                <a:tc>
                  <a:txBody>
                    <a:bodyPr/>
                    <a:lstStyle/>
                    <a:p>
                      <a:pPr marL="0" marR="0" algn="r">
                        <a:lnSpc>
                          <a:spcPct val="130000"/>
                        </a:lnSpc>
                        <a:spcBef>
                          <a:spcPts val="0"/>
                        </a:spcBef>
                        <a:spcAft>
                          <a:spcPts val="0"/>
                        </a:spcAft>
                      </a:pPr>
                      <a:r>
                        <a:rPr lang="en-US" sz="1200" dirty="0" smtClean="0">
                          <a:effectLst/>
                          <a:latin typeface="Times New Roman"/>
                          <a:ea typeface="Times New Roman"/>
                          <a:cs typeface="Times New Roman"/>
                        </a:rPr>
                        <a:t>450000</a:t>
                      </a:r>
                      <a:endParaRPr lang="en-US" sz="1200" dirty="0">
                        <a:effectLst/>
                        <a:latin typeface="Times New Roman"/>
                        <a:ea typeface="Times New Roman"/>
                        <a:cs typeface="Times New Roman"/>
                      </a:endParaRPr>
                    </a:p>
                  </a:txBody>
                  <a:tcPr marL="68580" marR="68580" marT="0" marB="0"/>
                </a:tc>
              </a:tr>
              <a:tr h="280077">
                <a:tc>
                  <a:txBody>
                    <a:bodyPr/>
                    <a:lstStyle/>
                    <a:p>
                      <a:pPr marL="0" marR="0" algn="just">
                        <a:lnSpc>
                          <a:spcPct val="130000"/>
                        </a:lnSpc>
                        <a:spcBef>
                          <a:spcPts val="0"/>
                        </a:spcBef>
                        <a:spcAft>
                          <a:spcPts val="0"/>
                        </a:spcAft>
                      </a:pPr>
                      <a:r>
                        <a:rPr lang="en-US" sz="1200" dirty="0">
                          <a:effectLst/>
                        </a:rPr>
                        <a:t>Direct </a:t>
                      </a:r>
                      <a:r>
                        <a:rPr lang="en-US" sz="1200" dirty="0" err="1" smtClean="0">
                          <a:effectLst/>
                        </a:rPr>
                        <a:t>labour</a:t>
                      </a:r>
                      <a:r>
                        <a:rPr lang="en-US" sz="1200" dirty="0" smtClean="0">
                          <a:effectLst/>
                        </a:rPr>
                        <a:t>/Wages (5000x 84)</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r>
                        <a:rPr lang="en-US" sz="1200" dirty="0" smtClean="0">
                          <a:effectLst/>
                        </a:rPr>
                        <a:t>70+14=84</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r>
                        <a:rPr lang="en-US" sz="1200" dirty="0" smtClean="0">
                          <a:effectLst/>
                        </a:rPr>
                        <a:t>420,000</a:t>
                      </a:r>
                      <a:endParaRPr lang="en-US" sz="1200" dirty="0">
                        <a:effectLst/>
                        <a:latin typeface="Times New Roman"/>
                        <a:ea typeface="Times New Roman"/>
                        <a:cs typeface="Times New Roman"/>
                      </a:endParaRPr>
                    </a:p>
                  </a:txBody>
                  <a:tcPr marL="68580" marR="68580" marT="0" marB="0"/>
                </a:tc>
                <a:tc>
                  <a:txBody>
                    <a:bodyPr/>
                    <a:lstStyle/>
                    <a:p>
                      <a:pPr marL="0" marR="0" algn="r">
                        <a:lnSpc>
                          <a:spcPct val="130000"/>
                        </a:lnSpc>
                        <a:spcBef>
                          <a:spcPts val="0"/>
                        </a:spcBef>
                        <a:spcAft>
                          <a:spcPts val="0"/>
                        </a:spcAft>
                      </a:pPr>
                      <a:r>
                        <a:rPr lang="en-US" sz="1200" dirty="0" smtClean="0">
                          <a:effectLst/>
                          <a:latin typeface="Times New Roman"/>
                          <a:ea typeface="Times New Roman"/>
                          <a:cs typeface="Times New Roman"/>
                        </a:rPr>
                        <a:t>350000</a:t>
                      </a:r>
                      <a:endParaRPr lang="en-US" sz="1200" dirty="0">
                        <a:effectLst/>
                        <a:latin typeface="Times New Roman"/>
                        <a:ea typeface="Times New Roman"/>
                        <a:cs typeface="Times New Roman"/>
                      </a:endParaRPr>
                    </a:p>
                  </a:txBody>
                  <a:tcPr marL="68580" marR="68580" marT="0" marB="0"/>
                </a:tc>
              </a:tr>
              <a:tr h="280077">
                <a:tc>
                  <a:txBody>
                    <a:bodyPr/>
                    <a:lstStyle/>
                    <a:p>
                      <a:pPr marL="0" marR="0" algn="just">
                        <a:lnSpc>
                          <a:spcPct val="130000"/>
                        </a:lnSpc>
                        <a:spcBef>
                          <a:spcPts val="0"/>
                        </a:spcBef>
                        <a:spcAft>
                          <a:spcPts val="0"/>
                        </a:spcAft>
                      </a:pPr>
                      <a:r>
                        <a:rPr lang="en-US" sz="1200" dirty="0">
                          <a:effectLst/>
                        </a:rPr>
                        <a:t>Direct expenses</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r>
                        <a:rPr lang="en-US" sz="1200" dirty="0" smtClean="0">
                          <a:effectLst/>
                        </a:rPr>
                        <a:t>---</a:t>
                      </a:r>
                      <a:endParaRPr lang="en-US" sz="1200" dirty="0">
                        <a:effectLst/>
                        <a:latin typeface="Times New Roman"/>
                        <a:ea typeface="Times New Roman"/>
                        <a:cs typeface="Times New Roman"/>
                      </a:endParaRPr>
                    </a:p>
                  </a:txBody>
                  <a:tcPr marL="68580" marR="68580" marT="0" marB="0"/>
                </a:tc>
                <a:tc>
                  <a:txBody>
                    <a:bodyPr/>
                    <a:lstStyle/>
                    <a:p>
                      <a:pPr marL="0" marR="0" algn="r">
                        <a:lnSpc>
                          <a:spcPct val="130000"/>
                        </a:lnSpc>
                        <a:spcBef>
                          <a:spcPts val="0"/>
                        </a:spcBef>
                        <a:spcAft>
                          <a:spcPts val="0"/>
                        </a:spcAft>
                      </a:pPr>
                      <a:r>
                        <a:rPr lang="en-US" sz="1200" dirty="0" smtClean="0">
                          <a:effectLst/>
                          <a:latin typeface="Times New Roman"/>
                          <a:ea typeface="Times New Roman"/>
                          <a:cs typeface="Times New Roman"/>
                        </a:rPr>
                        <a:t>000</a:t>
                      </a:r>
                      <a:endParaRPr lang="en-US" sz="1200" dirty="0">
                        <a:effectLst/>
                        <a:latin typeface="Times New Roman"/>
                        <a:ea typeface="Times New Roman"/>
                        <a:cs typeface="Times New Roman"/>
                      </a:endParaRPr>
                    </a:p>
                  </a:txBody>
                  <a:tcPr marL="68580" marR="68580" marT="0" marB="0"/>
                </a:tc>
              </a:tr>
              <a:tr h="280077">
                <a:tc>
                  <a:txBody>
                    <a:bodyPr/>
                    <a:lstStyle/>
                    <a:p>
                      <a:pPr marL="0" marR="0" algn="just">
                        <a:lnSpc>
                          <a:spcPct val="130000"/>
                        </a:lnSpc>
                        <a:spcBef>
                          <a:spcPts val="0"/>
                        </a:spcBef>
                        <a:spcAft>
                          <a:spcPts val="0"/>
                        </a:spcAft>
                      </a:pPr>
                      <a:r>
                        <a:rPr lang="en-US" sz="1200" dirty="0">
                          <a:solidFill>
                            <a:srgbClr val="FF0000"/>
                          </a:solidFill>
                          <a:effectLst/>
                        </a:rPr>
                        <a:t>Prime </a:t>
                      </a:r>
                      <a:r>
                        <a:rPr lang="en-US" sz="1200" dirty="0" smtClean="0">
                          <a:solidFill>
                            <a:srgbClr val="FF0000"/>
                          </a:solidFill>
                          <a:effectLst/>
                        </a:rPr>
                        <a:t>cost / Total Direct Costs/ Total Variable Cost</a:t>
                      </a:r>
                      <a:endParaRPr lang="en-US" sz="1200" dirty="0">
                        <a:solidFill>
                          <a:srgbClr val="FF0000"/>
                        </a:solidFill>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solidFill>
                            <a:srgbClr val="FF0000"/>
                          </a:solidFill>
                          <a:effectLst/>
                        </a:rPr>
                        <a:t> </a:t>
                      </a:r>
                      <a:endParaRPr lang="en-US" sz="1200" dirty="0">
                        <a:solidFill>
                          <a:srgbClr val="FF0000"/>
                        </a:solidFill>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solidFill>
                            <a:srgbClr val="FF0000"/>
                          </a:solidFill>
                          <a:effectLst/>
                        </a:rPr>
                        <a:t> </a:t>
                      </a:r>
                      <a:r>
                        <a:rPr lang="en-US" sz="1200" dirty="0" smtClean="0">
                          <a:solidFill>
                            <a:srgbClr val="FF0000"/>
                          </a:solidFill>
                          <a:effectLst/>
                        </a:rPr>
                        <a:t>915,000</a:t>
                      </a:r>
                      <a:endParaRPr lang="en-US" sz="1200" dirty="0">
                        <a:solidFill>
                          <a:srgbClr val="FF0000"/>
                        </a:solidFill>
                        <a:effectLst/>
                        <a:latin typeface="Times New Roman"/>
                        <a:ea typeface="Times New Roman"/>
                        <a:cs typeface="Times New Roman"/>
                      </a:endParaRPr>
                    </a:p>
                  </a:txBody>
                  <a:tcPr marL="68580" marR="68580" marT="0" marB="0"/>
                </a:tc>
                <a:tc>
                  <a:txBody>
                    <a:bodyPr/>
                    <a:lstStyle/>
                    <a:p>
                      <a:pPr marL="0" marR="0" algn="r">
                        <a:lnSpc>
                          <a:spcPct val="130000"/>
                        </a:lnSpc>
                        <a:spcBef>
                          <a:spcPts val="0"/>
                        </a:spcBef>
                        <a:spcAft>
                          <a:spcPts val="0"/>
                        </a:spcAft>
                      </a:pPr>
                      <a:r>
                        <a:rPr lang="en-US" sz="1200" dirty="0" smtClean="0">
                          <a:solidFill>
                            <a:srgbClr val="FF0000"/>
                          </a:solidFill>
                          <a:effectLst/>
                          <a:latin typeface="Times New Roman"/>
                          <a:ea typeface="Times New Roman"/>
                          <a:cs typeface="Times New Roman"/>
                        </a:rPr>
                        <a:t>800000</a:t>
                      </a:r>
                      <a:endParaRPr lang="en-US" sz="1200" dirty="0">
                        <a:solidFill>
                          <a:srgbClr val="FF0000"/>
                        </a:solidFill>
                        <a:effectLst/>
                        <a:latin typeface="Times New Roman"/>
                        <a:ea typeface="Times New Roman"/>
                        <a:cs typeface="Times New Roman"/>
                      </a:endParaRPr>
                    </a:p>
                  </a:txBody>
                  <a:tcPr marL="68580" marR="68580" marT="0" marB="0"/>
                </a:tc>
              </a:tr>
              <a:tr h="280077">
                <a:tc>
                  <a:txBody>
                    <a:bodyPr/>
                    <a:lstStyle/>
                    <a:p>
                      <a:pPr marL="0" marR="0" algn="just">
                        <a:lnSpc>
                          <a:spcPct val="130000"/>
                        </a:lnSpc>
                        <a:spcBef>
                          <a:spcPts val="0"/>
                        </a:spcBef>
                        <a:spcAft>
                          <a:spcPts val="0"/>
                        </a:spcAft>
                      </a:pPr>
                      <a:r>
                        <a:rPr lang="en-US" sz="1200" dirty="0" smtClean="0">
                          <a:effectLst/>
                        </a:rPr>
                        <a:t>Add: </a:t>
                      </a:r>
                      <a:r>
                        <a:rPr lang="en-US" sz="1200" dirty="0">
                          <a:effectLst/>
                        </a:rPr>
                        <a:t>F</a:t>
                      </a:r>
                      <a:r>
                        <a:rPr lang="en-US" sz="1200" dirty="0" smtClean="0">
                          <a:effectLst/>
                        </a:rPr>
                        <a:t>actory overhead  (420000*.75) * (350000*.75)</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r>
                        <a:rPr lang="en-US" sz="1200" dirty="0" smtClean="0">
                          <a:effectLst/>
                        </a:rPr>
                        <a:t> 315,000</a:t>
                      </a:r>
                      <a:endParaRPr lang="en-US" sz="1200" dirty="0">
                        <a:effectLst/>
                        <a:latin typeface="Times New Roman"/>
                        <a:ea typeface="Times New Roman"/>
                        <a:cs typeface="Times New Roman"/>
                      </a:endParaRPr>
                    </a:p>
                  </a:txBody>
                  <a:tcPr marL="68580" marR="68580" marT="0" marB="0"/>
                </a:tc>
                <a:tc>
                  <a:txBody>
                    <a:bodyPr/>
                    <a:lstStyle/>
                    <a:p>
                      <a:pPr marL="0" marR="0" algn="r">
                        <a:lnSpc>
                          <a:spcPct val="130000"/>
                        </a:lnSpc>
                        <a:spcBef>
                          <a:spcPts val="0"/>
                        </a:spcBef>
                        <a:spcAft>
                          <a:spcPts val="0"/>
                        </a:spcAft>
                      </a:pPr>
                      <a:r>
                        <a:rPr lang="en-US" sz="1200" dirty="0" smtClean="0">
                          <a:effectLst/>
                          <a:latin typeface="Times New Roman"/>
                          <a:ea typeface="Times New Roman"/>
                          <a:cs typeface="Times New Roman"/>
                        </a:rPr>
                        <a:t>262500</a:t>
                      </a:r>
                      <a:endParaRPr lang="en-US" sz="1200" dirty="0">
                        <a:effectLst/>
                        <a:latin typeface="Times New Roman"/>
                        <a:ea typeface="Times New Roman"/>
                        <a:cs typeface="Times New Roman"/>
                      </a:endParaRPr>
                    </a:p>
                  </a:txBody>
                  <a:tcPr marL="68580" marR="68580" marT="0" marB="0"/>
                </a:tc>
              </a:tr>
              <a:tr h="280077">
                <a:tc>
                  <a:txBody>
                    <a:bodyPr/>
                    <a:lstStyle/>
                    <a:p>
                      <a:pPr marL="0" marR="0" algn="just">
                        <a:lnSpc>
                          <a:spcPct val="130000"/>
                        </a:lnSpc>
                        <a:spcBef>
                          <a:spcPts val="0"/>
                        </a:spcBef>
                        <a:spcAft>
                          <a:spcPts val="0"/>
                        </a:spcAft>
                      </a:pPr>
                      <a:r>
                        <a:rPr lang="en-US" sz="1200" dirty="0">
                          <a:solidFill>
                            <a:srgbClr val="C00000"/>
                          </a:solidFill>
                          <a:effectLst/>
                        </a:rPr>
                        <a:t>Production </a:t>
                      </a:r>
                      <a:r>
                        <a:rPr lang="en-US" sz="1200" dirty="0" smtClean="0">
                          <a:solidFill>
                            <a:srgbClr val="C00000"/>
                          </a:solidFill>
                          <a:effectLst/>
                        </a:rPr>
                        <a:t>cost/Manufacturing cost/ Works </a:t>
                      </a:r>
                      <a:r>
                        <a:rPr lang="en-US" sz="1200" dirty="0" smtClean="0">
                          <a:solidFill>
                            <a:srgbClr val="C00000"/>
                          </a:solidFill>
                          <a:effectLst/>
                        </a:rPr>
                        <a:t>Cost 180</a:t>
                      </a:r>
                      <a:endParaRPr lang="en-US" sz="1200" dirty="0">
                        <a:solidFill>
                          <a:srgbClr val="C00000"/>
                        </a:solidFill>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r>
                        <a:rPr lang="en-US" sz="1200" dirty="0" smtClean="0">
                          <a:effectLst/>
                        </a:rPr>
                        <a:t>5000 units</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solidFill>
                            <a:srgbClr val="C00000"/>
                          </a:solidFill>
                          <a:effectLst/>
                        </a:rPr>
                        <a:t> </a:t>
                      </a:r>
                      <a:r>
                        <a:rPr lang="en-US" sz="1200" dirty="0" smtClean="0">
                          <a:solidFill>
                            <a:srgbClr val="C00000"/>
                          </a:solidFill>
                          <a:effectLst/>
                        </a:rPr>
                        <a:t>1230,000</a:t>
                      </a:r>
                      <a:endParaRPr lang="en-US" sz="1200" dirty="0">
                        <a:solidFill>
                          <a:srgbClr val="C00000"/>
                        </a:solidFill>
                        <a:effectLst/>
                        <a:latin typeface="Times New Roman"/>
                        <a:ea typeface="Times New Roman"/>
                        <a:cs typeface="Times New Roman"/>
                      </a:endParaRPr>
                    </a:p>
                  </a:txBody>
                  <a:tcPr marL="68580" marR="68580" marT="0" marB="0"/>
                </a:tc>
                <a:tc>
                  <a:txBody>
                    <a:bodyPr/>
                    <a:lstStyle/>
                    <a:p>
                      <a:pPr marL="0" marR="0" algn="r">
                        <a:lnSpc>
                          <a:spcPct val="130000"/>
                        </a:lnSpc>
                        <a:spcBef>
                          <a:spcPts val="0"/>
                        </a:spcBef>
                        <a:spcAft>
                          <a:spcPts val="0"/>
                        </a:spcAft>
                      </a:pPr>
                      <a:r>
                        <a:rPr lang="en-US" sz="1200" dirty="0" smtClean="0">
                          <a:solidFill>
                            <a:srgbClr val="C00000"/>
                          </a:solidFill>
                          <a:effectLst/>
                          <a:latin typeface="Times New Roman"/>
                          <a:ea typeface="Times New Roman"/>
                          <a:cs typeface="Times New Roman"/>
                        </a:rPr>
                        <a:t>1062500</a:t>
                      </a:r>
                      <a:endParaRPr lang="en-US" sz="1200" dirty="0">
                        <a:solidFill>
                          <a:srgbClr val="C00000"/>
                        </a:solidFill>
                        <a:effectLst/>
                        <a:latin typeface="Times New Roman"/>
                        <a:ea typeface="Times New Roman"/>
                        <a:cs typeface="Times New Roman"/>
                      </a:endParaRPr>
                    </a:p>
                  </a:txBody>
                  <a:tcPr marL="68580" marR="68580" marT="0" marB="0"/>
                </a:tc>
              </a:tr>
              <a:tr h="280077">
                <a:tc>
                  <a:txBody>
                    <a:bodyPr/>
                    <a:lstStyle/>
                    <a:p>
                      <a:pPr marL="0" marR="0" algn="just">
                        <a:lnSpc>
                          <a:spcPct val="130000"/>
                        </a:lnSpc>
                        <a:spcBef>
                          <a:spcPts val="0"/>
                        </a:spcBef>
                        <a:spcAft>
                          <a:spcPts val="0"/>
                        </a:spcAft>
                      </a:pPr>
                      <a:r>
                        <a:rPr lang="en-US" sz="1200" dirty="0" smtClean="0">
                          <a:effectLst/>
                        </a:rPr>
                        <a:t>Add:  Opening </a:t>
                      </a:r>
                      <a:r>
                        <a:rPr lang="en-US" sz="1200" dirty="0">
                          <a:effectLst/>
                        </a:rPr>
                        <a:t>stock of work in process</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r>
                        <a:rPr lang="en-US" sz="1200" dirty="0" smtClean="0">
                          <a:effectLst/>
                        </a:rPr>
                        <a:t>-</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r>
                        <a:rPr lang="en-US" sz="1200" dirty="0" smtClean="0">
                          <a:effectLst/>
                        </a:rPr>
                        <a:t>-</a:t>
                      </a:r>
                      <a:endParaRPr lang="en-US" sz="1200" dirty="0">
                        <a:effectLst/>
                        <a:latin typeface="Times New Roman"/>
                        <a:ea typeface="Times New Roman"/>
                        <a:cs typeface="Times New Roman"/>
                      </a:endParaRPr>
                    </a:p>
                  </a:txBody>
                  <a:tcPr marL="68580" marR="68580" marT="0" marB="0"/>
                </a:tc>
                <a:tc>
                  <a:txBody>
                    <a:bodyPr/>
                    <a:lstStyle/>
                    <a:p>
                      <a:pPr marL="0" marR="0" algn="r">
                        <a:lnSpc>
                          <a:spcPct val="130000"/>
                        </a:lnSpc>
                        <a:spcBef>
                          <a:spcPts val="0"/>
                        </a:spcBef>
                        <a:spcAft>
                          <a:spcPts val="0"/>
                        </a:spcAft>
                      </a:pPr>
                      <a:r>
                        <a:rPr lang="en-US" sz="1200" dirty="0" smtClean="0">
                          <a:effectLst/>
                          <a:latin typeface="Times New Roman"/>
                          <a:ea typeface="Times New Roman"/>
                          <a:cs typeface="Times New Roman"/>
                        </a:rPr>
                        <a:t>-</a:t>
                      </a:r>
                      <a:endParaRPr lang="en-US" sz="1200" dirty="0">
                        <a:effectLst/>
                        <a:latin typeface="Times New Roman"/>
                        <a:ea typeface="Times New Roman"/>
                        <a:cs typeface="Times New Roman"/>
                      </a:endParaRPr>
                    </a:p>
                  </a:txBody>
                  <a:tcPr marL="68580" marR="68580" marT="0" marB="0"/>
                </a:tc>
              </a:tr>
              <a:tr h="280077">
                <a:tc>
                  <a:txBody>
                    <a:bodyPr/>
                    <a:lstStyle/>
                    <a:p>
                      <a:pPr marL="0" marR="0" algn="just">
                        <a:lnSpc>
                          <a:spcPct val="130000"/>
                        </a:lnSpc>
                        <a:spcBef>
                          <a:spcPts val="0"/>
                        </a:spcBef>
                        <a:spcAft>
                          <a:spcPts val="0"/>
                        </a:spcAft>
                      </a:pPr>
                      <a:r>
                        <a:rPr lang="en-US" sz="1200" dirty="0">
                          <a:effectLst/>
                        </a:rPr>
                        <a:t>Less </a:t>
                      </a:r>
                      <a:r>
                        <a:rPr lang="en-US" sz="1200" dirty="0" smtClean="0">
                          <a:effectLst/>
                        </a:rPr>
                        <a:t>: Closing </a:t>
                      </a:r>
                      <a:r>
                        <a:rPr lang="en-US" sz="1200" dirty="0">
                          <a:effectLst/>
                        </a:rPr>
                        <a:t>stock of work in process</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r>
                        <a:rPr lang="en-US" sz="1200" dirty="0" smtClean="0">
                          <a:effectLst/>
                        </a:rPr>
                        <a:t>-</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r>
                        <a:rPr lang="en-US" sz="1200" dirty="0" smtClean="0">
                          <a:effectLst/>
                        </a:rPr>
                        <a:t>-</a:t>
                      </a:r>
                      <a:endParaRPr lang="en-US" sz="1200" dirty="0">
                        <a:effectLst/>
                        <a:latin typeface="Times New Roman"/>
                        <a:ea typeface="Times New Roman"/>
                        <a:cs typeface="Times New Roman"/>
                      </a:endParaRPr>
                    </a:p>
                  </a:txBody>
                  <a:tcPr marL="68580" marR="68580" marT="0" marB="0"/>
                </a:tc>
                <a:tc>
                  <a:txBody>
                    <a:bodyPr/>
                    <a:lstStyle/>
                    <a:p>
                      <a:pPr marL="0" marR="0" algn="r">
                        <a:lnSpc>
                          <a:spcPct val="130000"/>
                        </a:lnSpc>
                        <a:spcBef>
                          <a:spcPts val="0"/>
                        </a:spcBef>
                        <a:spcAft>
                          <a:spcPts val="0"/>
                        </a:spcAft>
                      </a:pPr>
                      <a:r>
                        <a:rPr lang="en-US" sz="1200" dirty="0" smtClean="0">
                          <a:effectLst/>
                          <a:latin typeface="Times New Roman"/>
                          <a:ea typeface="Times New Roman"/>
                          <a:cs typeface="Times New Roman"/>
                        </a:rPr>
                        <a:t>-</a:t>
                      </a:r>
                      <a:endParaRPr lang="en-US" sz="1200" dirty="0">
                        <a:effectLst/>
                        <a:latin typeface="Times New Roman"/>
                        <a:ea typeface="Times New Roman"/>
                        <a:cs typeface="Times New Roman"/>
                      </a:endParaRPr>
                    </a:p>
                  </a:txBody>
                  <a:tcPr marL="68580" marR="68580" marT="0" marB="0"/>
                </a:tc>
              </a:tr>
              <a:tr h="0">
                <a:tc>
                  <a:txBody>
                    <a:bodyPr/>
                    <a:lstStyle/>
                    <a:p>
                      <a:pPr marL="0" marR="0" algn="just">
                        <a:lnSpc>
                          <a:spcPct val="130000"/>
                        </a:lnSpc>
                        <a:spcBef>
                          <a:spcPts val="0"/>
                        </a:spcBef>
                        <a:spcAft>
                          <a:spcPts val="0"/>
                        </a:spcAft>
                      </a:pPr>
                      <a:r>
                        <a:rPr lang="en-US" sz="1200" dirty="0">
                          <a:solidFill>
                            <a:srgbClr val="92D050"/>
                          </a:solidFill>
                          <a:effectLst/>
                        </a:rPr>
                        <a:t>Cost of </a:t>
                      </a:r>
                      <a:r>
                        <a:rPr lang="en-US" sz="1200" dirty="0" smtClean="0">
                          <a:solidFill>
                            <a:srgbClr val="92D050"/>
                          </a:solidFill>
                          <a:effectLst/>
                        </a:rPr>
                        <a:t>goods finished/ Cost of Finished </a:t>
                      </a:r>
                      <a:r>
                        <a:rPr lang="en-US" sz="1200" dirty="0" smtClean="0">
                          <a:solidFill>
                            <a:srgbClr val="92D050"/>
                          </a:solidFill>
                          <a:effectLst/>
                        </a:rPr>
                        <a:t>Product 160</a:t>
                      </a:r>
                      <a:endParaRPr lang="en-US" sz="1200" dirty="0">
                        <a:solidFill>
                          <a:srgbClr val="92D050"/>
                        </a:solidFill>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r>
                        <a:rPr lang="en-US" sz="1200" dirty="0" smtClean="0">
                          <a:effectLst/>
                        </a:rPr>
                        <a:t> 5000 units</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r>
                        <a:rPr lang="en-US" sz="1200" dirty="0" smtClean="0">
                          <a:effectLst/>
                        </a:rPr>
                        <a:t>1230,000</a:t>
                      </a:r>
                      <a:endParaRPr lang="en-US" sz="1200" dirty="0">
                        <a:effectLst/>
                        <a:latin typeface="Times New Roman"/>
                        <a:ea typeface="Times New Roman"/>
                        <a:cs typeface="Times New Roman"/>
                      </a:endParaRPr>
                    </a:p>
                  </a:txBody>
                  <a:tcPr marL="68580" marR="68580" marT="0" marB="0"/>
                </a:tc>
                <a:tc>
                  <a:txBody>
                    <a:bodyPr/>
                    <a:lstStyle/>
                    <a:p>
                      <a:pPr marL="0" marR="0" algn="r">
                        <a:lnSpc>
                          <a:spcPct val="130000"/>
                        </a:lnSpc>
                        <a:spcBef>
                          <a:spcPts val="0"/>
                        </a:spcBef>
                        <a:spcAft>
                          <a:spcPts val="0"/>
                        </a:spcAft>
                      </a:pPr>
                      <a:r>
                        <a:rPr lang="en-US" sz="1200" dirty="0" smtClean="0">
                          <a:effectLst/>
                          <a:latin typeface="Times New Roman"/>
                          <a:ea typeface="Times New Roman"/>
                          <a:cs typeface="Times New Roman"/>
                        </a:rPr>
                        <a:t>1062500</a:t>
                      </a:r>
                      <a:endParaRPr lang="en-US" sz="1200" dirty="0">
                        <a:effectLst/>
                        <a:latin typeface="Times New Roman"/>
                        <a:ea typeface="Times New Roman"/>
                        <a:cs typeface="Times New Roman"/>
                      </a:endParaRPr>
                    </a:p>
                  </a:txBody>
                  <a:tcPr marL="68580" marR="68580" marT="0" marB="0"/>
                </a:tc>
              </a:tr>
              <a:tr h="280077">
                <a:tc>
                  <a:txBody>
                    <a:bodyPr/>
                    <a:lstStyle/>
                    <a:p>
                      <a:pPr marL="0" marR="0" algn="just">
                        <a:lnSpc>
                          <a:spcPct val="130000"/>
                        </a:lnSpc>
                        <a:spcBef>
                          <a:spcPts val="0"/>
                        </a:spcBef>
                        <a:spcAft>
                          <a:spcPts val="0"/>
                        </a:spcAft>
                      </a:pPr>
                      <a:r>
                        <a:rPr lang="en-US" sz="1200" dirty="0" smtClean="0">
                          <a:effectLst/>
                        </a:rPr>
                        <a:t>Add: </a:t>
                      </a:r>
                      <a:r>
                        <a:rPr lang="en-US" sz="1200" dirty="0">
                          <a:effectLst/>
                        </a:rPr>
                        <a:t>O</a:t>
                      </a:r>
                      <a:r>
                        <a:rPr lang="en-US" sz="1200" dirty="0" smtClean="0">
                          <a:effectLst/>
                        </a:rPr>
                        <a:t>pening </a:t>
                      </a:r>
                      <a:r>
                        <a:rPr lang="en-US" sz="1200" dirty="0">
                          <a:effectLst/>
                        </a:rPr>
                        <a:t>stock of finished </a:t>
                      </a:r>
                      <a:r>
                        <a:rPr lang="en-US" sz="1200" dirty="0" smtClean="0">
                          <a:effectLst/>
                        </a:rPr>
                        <a:t>goods/Product</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r>
                        <a:rPr lang="en-US" sz="1200" dirty="0" smtClean="0">
                          <a:effectLst/>
                        </a:rPr>
                        <a:t> </a:t>
                      </a:r>
                      <a:r>
                        <a:rPr lang="en-US" sz="1200" baseline="0" dirty="0" smtClean="0">
                          <a:effectLst/>
                        </a:rPr>
                        <a:t> 10</a:t>
                      </a:r>
                      <a:r>
                        <a:rPr lang="en-US" sz="1200" dirty="0" smtClean="0">
                          <a:effectLst/>
                        </a:rPr>
                        <a:t>00 units</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r>
                        <a:rPr lang="en-US" sz="1200" dirty="0" smtClean="0">
                          <a:effectLst/>
                        </a:rPr>
                        <a:t>  212,500</a:t>
                      </a:r>
                      <a:endParaRPr lang="en-US" sz="1200" dirty="0">
                        <a:effectLst/>
                        <a:latin typeface="Times New Roman"/>
                        <a:ea typeface="Times New Roman"/>
                        <a:cs typeface="Times New Roman"/>
                      </a:endParaRPr>
                    </a:p>
                  </a:txBody>
                  <a:tcPr marL="68580" marR="68580" marT="0" marB="0"/>
                </a:tc>
                <a:tc>
                  <a:txBody>
                    <a:bodyPr/>
                    <a:lstStyle/>
                    <a:p>
                      <a:pPr marL="0" marR="0" algn="r">
                        <a:lnSpc>
                          <a:spcPct val="130000"/>
                        </a:lnSpc>
                        <a:spcBef>
                          <a:spcPts val="0"/>
                        </a:spcBef>
                        <a:spcAft>
                          <a:spcPts val="0"/>
                        </a:spcAft>
                      </a:pPr>
                      <a:r>
                        <a:rPr lang="en-US" sz="1200" dirty="0" smtClean="0">
                          <a:effectLst/>
                          <a:latin typeface="Times New Roman"/>
                          <a:ea typeface="Times New Roman"/>
                          <a:cs typeface="Times New Roman"/>
                        </a:rPr>
                        <a:t>=</a:t>
                      </a:r>
                      <a:endParaRPr lang="en-US" sz="1200" dirty="0">
                        <a:effectLst/>
                        <a:latin typeface="Times New Roman"/>
                        <a:ea typeface="Times New Roman"/>
                        <a:cs typeface="Times New Roman"/>
                      </a:endParaRPr>
                    </a:p>
                  </a:txBody>
                  <a:tcPr marL="68580" marR="68580" marT="0" marB="0"/>
                </a:tc>
              </a:tr>
              <a:tr h="280077">
                <a:tc>
                  <a:txBody>
                    <a:bodyPr/>
                    <a:lstStyle/>
                    <a:p>
                      <a:pPr marL="0" marR="0" indent="0" algn="just" defTabSz="914400" rtl="0" eaLnBrk="1" fontAlgn="auto" latinLnBrk="0" hangingPunct="1">
                        <a:lnSpc>
                          <a:spcPct val="130000"/>
                        </a:lnSpc>
                        <a:spcBef>
                          <a:spcPts val="0"/>
                        </a:spcBef>
                        <a:spcAft>
                          <a:spcPts val="0"/>
                        </a:spcAft>
                        <a:buClrTx/>
                        <a:buSzTx/>
                        <a:buFontTx/>
                        <a:buNone/>
                        <a:tabLst/>
                        <a:defRPr/>
                      </a:pPr>
                      <a:r>
                        <a:rPr lang="en-US" sz="1200" dirty="0" smtClean="0">
                          <a:effectLst/>
                          <a:latin typeface="Times New Roman"/>
                          <a:ea typeface="Times New Roman"/>
                          <a:cs typeface="Times New Roman"/>
                        </a:rPr>
                        <a:t>Goods Available  for Sales</a:t>
                      </a:r>
                    </a:p>
                  </a:txBody>
                  <a:tcPr marL="68580" marR="68580" marT="0" marB="0"/>
                </a:tc>
                <a:tc>
                  <a:txBody>
                    <a:bodyPr/>
                    <a:lstStyle/>
                    <a:p>
                      <a:pPr marL="0" marR="0" algn="just">
                        <a:lnSpc>
                          <a:spcPct val="130000"/>
                        </a:lnSpc>
                        <a:spcBef>
                          <a:spcPts val="0"/>
                        </a:spcBef>
                        <a:spcAft>
                          <a:spcPts val="0"/>
                        </a:spcAft>
                      </a:pPr>
                      <a:r>
                        <a:rPr lang="en-US" sz="1200" baseline="0" dirty="0" smtClean="0">
                          <a:effectLst/>
                          <a:latin typeface="Times New Roman"/>
                          <a:ea typeface="Times New Roman"/>
                          <a:cs typeface="Times New Roman"/>
                        </a:rPr>
                        <a:t>  6</a:t>
                      </a:r>
                      <a:r>
                        <a:rPr lang="en-US" sz="1200" dirty="0" smtClean="0">
                          <a:effectLst/>
                          <a:latin typeface="Times New Roman"/>
                          <a:ea typeface="Times New Roman"/>
                          <a:cs typeface="Times New Roman"/>
                        </a:rPr>
                        <a:t>000 </a:t>
                      </a:r>
                      <a:r>
                        <a:rPr lang="en-US" sz="1200" dirty="0" smtClean="0">
                          <a:effectLst/>
                        </a:rPr>
                        <a:t>units</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smtClean="0">
                          <a:effectLst/>
                          <a:latin typeface="Times New Roman"/>
                          <a:ea typeface="Times New Roman"/>
                          <a:cs typeface="Times New Roman"/>
                        </a:rPr>
                        <a:t>1442,500</a:t>
                      </a:r>
                      <a:endParaRPr lang="en-US" sz="1200" dirty="0">
                        <a:effectLst/>
                        <a:latin typeface="Times New Roman"/>
                        <a:ea typeface="Times New Roman"/>
                        <a:cs typeface="Times New Roman"/>
                      </a:endParaRPr>
                    </a:p>
                  </a:txBody>
                  <a:tcPr marL="68580" marR="68580" marT="0" marB="0"/>
                </a:tc>
                <a:tc>
                  <a:txBody>
                    <a:bodyPr/>
                    <a:lstStyle/>
                    <a:p>
                      <a:pPr marL="0" marR="0" algn="r">
                        <a:lnSpc>
                          <a:spcPct val="130000"/>
                        </a:lnSpc>
                        <a:spcBef>
                          <a:spcPts val="0"/>
                        </a:spcBef>
                        <a:spcAft>
                          <a:spcPts val="0"/>
                        </a:spcAft>
                      </a:pPr>
                      <a:r>
                        <a:rPr lang="en-US" sz="1200" dirty="0" smtClean="0">
                          <a:effectLst/>
                          <a:latin typeface="Times New Roman"/>
                          <a:ea typeface="Times New Roman"/>
                          <a:cs typeface="Times New Roman"/>
                        </a:rPr>
                        <a:t>1062500</a:t>
                      </a:r>
                      <a:endParaRPr lang="en-US" sz="1200" dirty="0">
                        <a:effectLst/>
                        <a:latin typeface="Times New Roman"/>
                        <a:ea typeface="Times New Roman"/>
                        <a:cs typeface="Times New Roman"/>
                      </a:endParaRPr>
                    </a:p>
                  </a:txBody>
                  <a:tcPr marL="68580" marR="68580" marT="0" marB="0"/>
                </a:tc>
              </a:tr>
              <a:tr h="280077">
                <a:tc>
                  <a:txBody>
                    <a:bodyPr/>
                    <a:lstStyle/>
                    <a:p>
                      <a:pPr marL="0" marR="0" algn="just">
                        <a:lnSpc>
                          <a:spcPct val="130000"/>
                        </a:lnSpc>
                        <a:spcBef>
                          <a:spcPts val="0"/>
                        </a:spcBef>
                        <a:spcAft>
                          <a:spcPts val="0"/>
                        </a:spcAft>
                      </a:pPr>
                      <a:r>
                        <a:rPr lang="en-US" sz="1200" dirty="0" smtClean="0">
                          <a:effectLst/>
                        </a:rPr>
                        <a:t>Less:  Closing </a:t>
                      </a:r>
                      <a:r>
                        <a:rPr lang="en-US" sz="1200" dirty="0">
                          <a:effectLst/>
                        </a:rPr>
                        <a:t>stock of finished </a:t>
                      </a:r>
                      <a:r>
                        <a:rPr lang="en-US" sz="1200" dirty="0" smtClean="0">
                          <a:effectLst/>
                        </a:rPr>
                        <a:t>goods   (1062500/5000*1000)</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r>
                        <a:rPr lang="en-US" sz="1200" dirty="0" smtClean="0">
                          <a:effectLst/>
                        </a:rPr>
                        <a:t> </a:t>
                      </a:r>
                      <a:r>
                        <a:rPr lang="en-US" sz="1200" baseline="0" dirty="0" smtClean="0">
                          <a:effectLst/>
                        </a:rPr>
                        <a:t>  </a:t>
                      </a:r>
                      <a:r>
                        <a:rPr lang="en-US" sz="1200" baseline="0" dirty="0" smtClean="0">
                          <a:effectLst/>
                        </a:rPr>
                        <a:t>5</a:t>
                      </a:r>
                      <a:r>
                        <a:rPr lang="en-US" sz="1200" dirty="0" smtClean="0">
                          <a:effectLst/>
                        </a:rPr>
                        <a:t>00 </a:t>
                      </a:r>
                      <a:r>
                        <a:rPr lang="en-US" sz="1200" dirty="0" smtClean="0">
                          <a:effectLst/>
                        </a:rPr>
                        <a:t>units</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r>
                        <a:rPr lang="en-US" sz="1200" dirty="0" smtClean="0">
                          <a:effectLst/>
                        </a:rPr>
                        <a:t>-</a:t>
                      </a:r>
                      <a:endParaRPr lang="en-US" sz="1200" dirty="0">
                        <a:effectLst/>
                        <a:latin typeface="Times New Roman"/>
                        <a:ea typeface="Times New Roman"/>
                        <a:cs typeface="Times New Roman"/>
                      </a:endParaRPr>
                    </a:p>
                  </a:txBody>
                  <a:tcPr marL="68580" marR="68580" marT="0" marB="0"/>
                </a:tc>
                <a:tc>
                  <a:txBody>
                    <a:bodyPr/>
                    <a:lstStyle/>
                    <a:p>
                      <a:pPr marL="0" marR="0" algn="r">
                        <a:lnSpc>
                          <a:spcPct val="130000"/>
                        </a:lnSpc>
                        <a:spcBef>
                          <a:spcPts val="0"/>
                        </a:spcBef>
                        <a:spcAft>
                          <a:spcPts val="0"/>
                        </a:spcAft>
                      </a:pPr>
                      <a:r>
                        <a:rPr lang="en-US" sz="1200" dirty="0" smtClean="0">
                          <a:effectLst/>
                          <a:latin typeface="Times New Roman"/>
                          <a:ea typeface="Times New Roman"/>
                          <a:cs typeface="Times New Roman"/>
                        </a:rPr>
                        <a:t>212500</a:t>
                      </a:r>
                      <a:endParaRPr lang="en-US" sz="1200" dirty="0">
                        <a:effectLst/>
                        <a:latin typeface="Times New Roman"/>
                        <a:ea typeface="Times New Roman"/>
                        <a:cs typeface="Times New Roman"/>
                      </a:endParaRPr>
                    </a:p>
                  </a:txBody>
                  <a:tcPr marL="68580" marR="68580" marT="0" marB="0"/>
                </a:tc>
              </a:tr>
              <a:tr h="280077">
                <a:tc>
                  <a:txBody>
                    <a:bodyPr/>
                    <a:lstStyle/>
                    <a:p>
                      <a:pPr marL="0" marR="0" algn="just">
                        <a:lnSpc>
                          <a:spcPct val="130000"/>
                        </a:lnSpc>
                        <a:spcBef>
                          <a:spcPts val="0"/>
                        </a:spcBef>
                        <a:spcAft>
                          <a:spcPts val="0"/>
                        </a:spcAft>
                      </a:pPr>
                      <a:r>
                        <a:rPr lang="en-US" sz="1200" dirty="0">
                          <a:solidFill>
                            <a:srgbClr val="92D050"/>
                          </a:solidFill>
                          <a:effectLst/>
                        </a:rPr>
                        <a:t>Cost of goods </a:t>
                      </a:r>
                      <a:r>
                        <a:rPr lang="en-US" sz="1200" dirty="0" smtClean="0">
                          <a:solidFill>
                            <a:srgbClr val="92D050"/>
                          </a:solidFill>
                          <a:effectLst/>
                        </a:rPr>
                        <a:t>sold/ Cost of sales</a:t>
                      </a:r>
                      <a:endParaRPr lang="en-US" sz="1200" dirty="0">
                        <a:solidFill>
                          <a:srgbClr val="92D050"/>
                        </a:solidFill>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r>
                        <a:rPr lang="en-US" sz="1200" dirty="0" smtClean="0">
                          <a:effectLst/>
                        </a:rPr>
                        <a:t> </a:t>
                      </a:r>
                      <a:r>
                        <a:rPr lang="en-US" sz="1200" dirty="0" smtClean="0">
                          <a:effectLst/>
                        </a:rPr>
                        <a:t>5500 </a:t>
                      </a:r>
                      <a:r>
                        <a:rPr lang="en-US" sz="1200" dirty="0" smtClean="0">
                          <a:effectLst/>
                        </a:rPr>
                        <a:t>units</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r>
                        <a:rPr lang="en-US" sz="1200" dirty="0" smtClean="0">
                          <a:effectLst/>
                        </a:rPr>
                        <a:t>1442,500</a:t>
                      </a:r>
                      <a:endParaRPr lang="en-US" sz="1200" dirty="0">
                        <a:effectLst/>
                        <a:latin typeface="Times New Roman"/>
                        <a:ea typeface="Times New Roman"/>
                        <a:cs typeface="Times New Roman"/>
                      </a:endParaRPr>
                    </a:p>
                  </a:txBody>
                  <a:tcPr marL="68580" marR="68580" marT="0" marB="0"/>
                </a:tc>
                <a:tc>
                  <a:txBody>
                    <a:bodyPr/>
                    <a:lstStyle/>
                    <a:p>
                      <a:pPr marL="0" marR="0" algn="r">
                        <a:lnSpc>
                          <a:spcPct val="130000"/>
                        </a:lnSpc>
                        <a:spcBef>
                          <a:spcPts val="0"/>
                        </a:spcBef>
                        <a:spcAft>
                          <a:spcPts val="0"/>
                        </a:spcAft>
                      </a:pPr>
                      <a:r>
                        <a:rPr lang="en-US" sz="1200" dirty="0" smtClean="0">
                          <a:effectLst/>
                          <a:latin typeface="Times New Roman"/>
                          <a:ea typeface="Times New Roman"/>
                          <a:cs typeface="Times New Roman"/>
                        </a:rPr>
                        <a:t>850000</a:t>
                      </a:r>
                      <a:endParaRPr lang="en-US" sz="1200" dirty="0">
                        <a:effectLst/>
                        <a:latin typeface="Times New Roman"/>
                        <a:ea typeface="Times New Roman"/>
                        <a:cs typeface="Times New Roman"/>
                      </a:endParaRPr>
                    </a:p>
                  </a:txBody>
                  <a:tcPr marL="68580" marR="68580" marT="0" marB="0"/>
                </a:tc>
              </a:tr>
              <a:tr h="560156">
                <a:tc>
                  <a:txBody>
                    <a:bodyPr/>
                    <a:lstStyle/>
                    <a:p>
                      <a:pPr marL="0" marR="0" algn="just">
                        <a:lnSpc>
                          <a:spcPct val="130000"/>
                        </a:lnSpc>
                        <a:spcBef>
                          <a:spcPts val="0"/>
                        </a:spcBef>
                        <a:spcAft>
                          <a:spcPts val="0"/>
                        </a:spcAft>
                      </a:pPr>
                      <a:r>
                        <a:rPr lang="en-US" sz="1200" dirty="0">
                          <a:effectLst/>
                        </a:rPr>
                        <a:t>Add: </a:t>
                      </a:r>
                      <a:r>
                        <a:rPr lang="en-US" sz="1200" dirty="0" smtClean="0">
                          <a:effectLst/>
                        </a:rPr>
                        <a:t>Administrative </a:t>
                      </a:r>
                      <a:r>
                        <a:rPr lang="en-US" sz="1200" dirty="0">
                          <a:effectLst/>
                        </a:rPr>
                        <a:t>and office expenses </a:t>
                      </a:r>
                      <a:r>
                        <a:rPr lang="en-US" sz="1200" dirty="0" smtClean="0">
                          <a:effectLst/>
                        </a:rPr>
                        <a:t>(1062500*.2)</a:t>
                      </a:r>
                      <a:endParaRPr lang="en-US" sz="1200" dirty="0">
                        <a:effectLst/>
                      </a:endParaRPr>
                    </a:p>
                    <a:p>
                      <a:pPr marL="0" marR="0" algn="just">
                        <a:lnSpc>
                          <a:spcPct val="130000"/>
                        </a:lnSpc>
                        <a:spcBef>
                          <a:spcPts val="0"/>
                        </a:spcBef>
                        <a:spcAft>
                          <a:spcPts val="0"/>
                        </a:spcAft>
                      </a:pPr>
                      <a:r>
                        <a:rPr lang="en-US" sz="1200" dirty="0" smtClean="0">
                          <a:effectLst/>
                        </a:rPr>
                        <a:t>Add: Selling </a:t>
                      </a:r>
                      <a:r>
                        <a:rPr lang="en-US" sz="1200" dirty="0">
                          <a:effectLst/>
                        </a:rPr>
                        <a:t>and distribution expenses</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smtClean="0">
                          <a:effectLst/>
                        </a:rPr>
                        <a:t>   212,500</a:t>
                      </a:r>
                    </a:p>
                    <a:p>
                      <a:pPr marL="0" marR="0" algn="just">
                        <a:lnSpc>
                          <a:spcPct val="130000"/>
                        </a:lnSpc>
                        <a:spcBef>
                          <a:spcPts val="0"/>
                        </a:spcBef>
                        <a:spcAft>
                          <a:spcPts val="0"/>
                        </a:spcAft>
                      </a:pPr>
                      <a:r>
                        <a:rPr lang="en-US" sz="1200" dirty="0" smtClean="0">
                          <a:effectLst/>
                          <a:latin typeface="Times New Roman"/>
                          <a:ea typeface="Times New Roman"/>
                          <a:cs typeface="Times New Roman"/>
                        </a:rPr>
                        <a:t>      5,000</a:t>
                      </a:r>
                      <a:endParaRPr lang="en-US" sz="1200" dirty="0">
                        <a:effectLst/>
                        <a:latin typeface="Times New Roman"/>
                        <a:ea typeface="Times New Roman"/>
                        <a:cs typeface="Times New Roman"/>
                      </a:endParaRPr>
                    </a:p>
                  </a:txBody>
                  <a:tcPr marL="68580" marR="68580" marT="0" marB="0"/>
                </a:tc>
                <a:tc>
                  <a:txBody>
                    <a:bodyPr/>
                    <a:lstStyle/>
                    <a:p>
                      <a:pPr marL="0" marR="0" algn="r">
                        <a:lnSpc>
                          <a:spcPct val="130000"/>
                        </a:lnSpc>
                        <a:spcBef>
                          <a:spcPts val="0"/>
                        </a:spcBef>
                        <a:spcAft>
                          <a:spcPts val="0"/>
                        </a:spcAft>
                      </a:pPr>
                      <a:r>
                        <a:rPr lang="en-US" sz="1200" dirty="0" smtClean="0">
                          <a:effectLst/>
                          <a:latin typeface="Times New Roman"/>
                          <a:ea typeface="Times New Roman"/>
                          <a:cs typeface="Times New Roman"/>
                        </a:rPr>
                        <a:t>212500</a:t>
                      </a:r>
                    </a:p>
                    <a:p>
                      <a:pPr marL="0" marR="0" algn="r">
                        <a:lnSpc>
                          <a:spcPct val="130000"/>
                        </a:lnSpc>
                        <a:spcBef>
                          <a:spcPts val="0"/>
                        </a:spcBef>
                        <a:spcAft>
                          <a:spcPts val="0"/>
                        </a:spcAft>
                      </a:pPr>
                      <a:r>
                        <a:rPr lang="en-US" sz="1200" dirty="0" smtClean="0">
                          <a:effectLst/>
                          <a:latin typeface="Times New Roman"/>
                          <a:ea typeface="Times New Roman"/>
                          <a:cs typeface="Times New Roman"/>
                        </a:rPr>
                        <a:t>5000</a:t>
                      </a:r>
                      <a:endParaRPr lang="en-US" sz="1200" dirty="0">
                        <a:effectLst/>
                        <a:latin typeface="Times New Roman"/>
                        <a:ea typeface="Times New Roman"/>
                        <a:cs typeface="Times New Roman"/>
                      </a:endParaRPr>
                    </a:p>
                  </a:txBody>
                  <a:tcPr marL="68580" marR="68580" marT="0" marB="0"/>
                </a:tc>
              </a:tr>
              <a:tr h="280077">
                <a:tc>
                  <a:txBody>
                    <a:bodyPr/>
                    <a:lstStyle/>
                    <a:p>
                      <a:pPr marL="0" marR="0" algn="just">
                        <a:lnSpc>
                          <a:spcPct val="130000"/>
                        </a:lnSpc>
                        <a:spcBef>
                          <a:spcPts val="0"/>
                        </a:spcBef>
                        <a:spcAft>
                          <a:spcPts val="0"/>
                        </a:spcAft>
                      </a:pPr>
                      <a:r>
                        <a:rPr lang="en-US" sz="1200" dirty="0">
                          <a:solidFill>
                            <a:srgbClr val="FF0000"/>
                          </a:solidFill>
                          <a:effectLst/>
                        </a:rPr>
                        <a:t>Total cost of goods sold </a:t>
                      </a:r>
                      <a:r>
                        <a:rPr lang="en-US" sz="1200" dirty="0" smtClean="0">
                          <a:solidFill>
                            <a:srgbClr val="FF0000"/>
                          </a:solidFill>
                          <a:effectLst/>
                        </a:rPr>
                        <a:t> </a:t>
                      </a:r>
                      <a:endParaRPr lang="en-US" sz="1200" dirty="0">
                        <a:solidFill>
                          <a:srgbClr val="FF0000"/>
                        </a:solidFill>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solidFill>
                            <a:srgbClr val="FF0000"/>
                          </a:solidFill>
                          <a:effectLst/>
                        </a:rPr>
                        <a:t> </a:t>
                      </a:r>
                      <a:endParaRPr lang="en-US" sz="1200" dirty="0">
                        <a:solidFill>
                          <a:srgbClr val="FF0000"/>
                        </a:solidFill>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solidFill>
                            <a:srgbClr val="FF0000"/>
                          </a:solidFill>
                          <a:effectLst/>
                        </a:rPr>
                        <a:t> </a:t>
                      </a:r>
                      <a:r>
                        <a:rPr lang="en-US" sz="1200" dirty="0" smtClean="0">
                          <a:solidFill>
                            <a:srgbClr val="FF0000"/>
                          </a:solidFill>
                          <a:effectLst/>
                        </a:rPr>
                        <a:t>1660,000</a:t>
                      </a:r>
                      <a:endParaRPr lang="en-US" sz="1200" dirty="0">
                        <a:solidFill>
                          <a:srgbClr val="FF0000"/>
                        </a:solidFill>
                        <a:effectLst/>
                        <a:latin typeface="Times New Roman"/>
                        <a:ea typeface="Times New Roman"/>
                        <a:cs typeface="Times New Roman"/>
                      </a:endParaRPr>
                    </a:p>
                  </a:txBody>
                  <a:tcPr marL="68580" marR="68580" marT="0" marB="0"/>
                </a:tc>
                <a:tc>
                  <a:txBody>
                    <a:bodyPr/>
                    <a:lstStyle/>
                    <a:p>
                      <a:pPr marL="0" marR="0" algn="r">
                        <a:lnSpc>
                          <a:spcPct val="130000"/>
                        </a:lnSpc>
                        <a:spcBef>
                          <a:spcPts val="0"/>
                        </a:spcBef>
                        <a:spcAft>
                          <a:spcPts val="0"/>
                        </a:spcAft>
                      </a:pPr>
                      <a:r>
                        <a:rPr lang="en-US" sz="1200" dirty="0" smtClean="0">
                          <a:effectLst/>
                          <a:latin typeface="Times New Roman"/>
                          <a:ea typeface="Times New Roman"/>
                          <a:cs typeface="Times New Roman"/>
                        </a:rPr>
                        <a:t>1067500</a:t>
                      </a:r>
                      <a:endParaRPr lang="en-US" sz="1200" dirty="0">
                        <a:effectLst/>
                        <a:latin typeface="Times New Roman"/>
                        <a:ea typeface="Times New Roman"/>
                        <a:cs typeface="Times New Roman"/>
                      </a:endParaRPr>
                    </a:p>
                  </a:txBody>
                  <a:tcPr marL="68580" marR="68580" marT="0" marB="0"/>
                </a:tc>
              </a:tr>
              <a:tr h="280077">
                <a:tc>
                  <a:txBody>
                    <a:bodyPr/>
                    <a:lstStyle/>
                    <a:p>
                      <a:pPr marL="0" marR="0" algn="just">
                        <a:lnSpc>
                          <a:spcPct val="130000"/>
                        </a:lnSpc>
                        <a:spcBef>
                          <a:spcPts val="0"/>
                        </a:spcBef>
                        <a:spcAft>
                          <a:spcPts val="0"/>
                        </a:spcAft>
                      </a:pPr>
                      <a:r>
                        <a:rPr lang="en-US" sz="1200" dirty="0" smtClean="0">
                          <a:effectLst/>
                        </a:rPr>
                        <a:t>Add:  Profit  ( 1660000x.2) </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r>
                        <a:rPr lang="en-US" sz="1200" dirty="0" smtClean="0">
                          <a:effectLst/>
                        </a:rPr>
                        <a:t>   332000</a:t>
                      </a:r>
                      <a:endParaRPr lang="en-US" sz="1200" dirty="0">
                        <a:effectLst/>
                        <a:latin typeface="Times New Roman"/>
                        <a:ea typeface="Times New Roman"/>
                        <a:cs typeface="Times New Roman"/>
                      </a:endParaRPr>
                    </a:p>
                  </a:txBody>
                  <a:tcPr marL="68580" marR="68580" marT="0" marB="0"/>
                </a:tc>
                <a:tc>
                  <a:txBody>
                    <a:bodyPr/>
                    <a:lstStyle/>
                    <a:p>
                      <a:pPr marL="0" marR="0" algn="r">
                        <a:lnSpc>
                          <a:spcPct val="130000"/>
                        </a:lnSpc>
                        <a:spcBef>
                          <a:spcPts val="0"/>
                        </a:spcBef>
                        <a:spcAft>
                          <a:spcPts val="0"/>
                        </a:spcAft>
                      </a:pPr>
                      <a:r>
                        <a:rPr lang="en-US" sz="1200" dirty="0" smtClean="0">
                          <a:effectLst/>
                          <a:latin typeface="Times New Roman"/>
                          <a:ea typeface="Times New Roman"/>
                          <a:cs typeface="Times New Roman"/>
                        </a:rPr>
                        <a:t>213500</a:t>
                      </a:r>
                      <a:endParaRPr lang="en-US" sz="1200" dirty="0">
                        <a:effectLst/>
                        <a:latin typeface="Times New Roman"/>
                        <a:ea typeface="Times New Roman"/>
                        <a:cs typeface="Times New Roman"/>
                      </a:endParaRPr>
                    </a:p>
                  </a:txBody>
                  <a:tcPr marL="68580" marR="68580" marT="0" marB="0"/>
                </a:tc>
              </a:tr>
              <a:tr h="280077">
                <a:tc>
                  <a:txBody>
                    <a:bodyPr/>
                    <a:lstStyle/>
                    <a:p>
                      <a:pPr marL="0" marR="0" algn="just">
                        <a:lnSpc>
                          <a:spcPct val="130000"/>
                        </a:lnSpc>
                        <a:spcBef>
                          <a:spcPts val="0"/>
                        </a:spcBef>
                        <a:spcAft>
                          <a:spcPts val="0"/>
                        </a:spcAft>
                      </a:pPr>
                      <a:r>
                        <a:rPr lang="en-US" sz="1200" dirty="0" smtClean="0">
                          <a:effectLst/>
                        </a:rPr>
                        <a:t>Sales </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r>
                        <a:rPr lang="en-US" sz="1200" dirty="0" smtClean="0">
                          <a:effectLst/>
                        </a:rPr>
                        <a:t> 320.25</a:t>
                      </a:r>
                      <a:endParaRPr lang="en-US" sz="1200" dirty="0">
                        <a:effectLst/>
                        <a:latin typeface="Times New Roman"/>
                        <a:ea typeface="Times New Roman"/>
                        <a:cs typeface="Times New Roman"/>
                      </a:endParaRPr>
                    </a:p>
                  </a:txBody>
                  <a:tcPr marL="68580" marR="68580" marT="0" marB="0"/>
                </a:tc>
                <a:tc>
                  <a:txBody>
                    <a:bodyPr/>
                    <a:lstStyle/>
                    <a:p>
                      <a:pPr marL="0" marR="0" algn="just">
                        <a:lnSpc>
                          <a:spcPct val="130000"/>
                        </a:lnSpc>
                        <a:spcBef>
                          <a:spcPts val="0"/>
                        </a:spcBef>
                        <a:spcAft>
                          <a:spcPts val="0"/>
                        </a:spcAft>
                      </a:pPr>
                      <a:r>
                        <a:rPr lang="en-US" sz="1200" dirty="0">
                          <a:effectLst/>
                        </a:rPr>
                        <a:t> </a:t>
                      </a:r>
                      <a:r>
                        <a:rPr lang="en-US" sz="1200" dirty="0" smtClean="0">
                          <a:effectLst/>
                        </a:rPr>
                        <a:t>1992000</a:t>
                      </a:r>
                      <a:endParaRPr lang="en-US" sz="1200" dirty="0">
                        <a:effectLst/>
                        <a:latin typeface="Times New Roman"/>
                        <a:ea typeface="Times New Roman"/>
                        <a:cs typeface="Times New Roman"/>
                      </a:endParaRPr>
                    </a:p>
                  </a:txBody>
                  <a:tcPr marL="68580" marR="68580" marT="0" marB="0"/>
                </a:tc>
                <a:tc>
                  <a:txBody>
                    <a:bodyPr/>
                    <a:lstStyle/>
                    <a:p>
                      <a:pPr marL="0" marR="0" algn="r">
                        <a:lnSpc>
                          <a:spcPct val="130000"/>
                        </a:lnSpc>
                        <a:spcBef>
                          <a:spcPts val="0"/>
                        </a:spcBef>
                        <a:spcAft>
                          <a:spcPts val="0"/>
                        </a:spcAft>
                      </a:pPr>
                      <a:r>
                        <a:rPr lang="en-US" sz="1200" dirty="0" smtClean="0">
                          <a:effectLst/>
                          <a:latin typeface="Times New Roman"/>
                          <a:ea typeface="Times New Roman"/>
                          <a:cs typeface="Times New Roman"/>
                        </a:rPr>
                        <a:t>1281000</a:t>
                      </a:r>
                      <a:endParaRPr lang="en-US" sz="1200" dirty="0">
                        <a:effectLst/>
                        <a:latin typeface="Times New Roman"/>
                        <a:ea typeface="Times New Roman"/>
                        <a:cs typeface="Times New Roman"/>
                      </a:endParaRPr>
                    </a:p>
                  </a:txBody>
                  <a:tcPr marL="68580" marR="68580" marT="0" marB="0"/>
                </a:tc>
              </a:tr>
            </a:tbl>
          </a:graphicData>
        </a:graphic>
      </p:graphicFrame>
      <p:sp>
        <p:nvSpPr>
          <p:cNvPr id="3" name="Rectangle 1"/>
          <p:cNvSpPr>
            <a:spLocks noChangeArrowheads="1"/>
          </p:cNvSpPr>
          <p:nvPr/>
        </p:nvSpPr>
        <p:spPr bwMode="auto">
          <a:xfrm>
            <a:off x="-76200" y="112679"/>
            <a:ext cx="9144000"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Cost statement/Cost Sheet/ Statement of Cost </a:t>
            </a:r>
            <a:endParaRPr kumimoji="0" lang="en-US" sz="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Cost statement is a statement which is prepared usually to present the details cost of total output during the period in question. It provides information relating to cost per unit at different stage of the total cost of production.</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Specimen of Cost statement</a:t>
            </a: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5000 units (Mobile). </a:t>
            </a:r>
            <a:r>
              <a:rPr lang="en-US" sz="1200" dirty="0" smtClean="0">
                <a:latin typeface="Arial" pitchFamily="34" charset="0"/>
                <a:ea typeface="Times New Roman" pitchFamily="18" charset="0"/>
                <a:cs typeface="Arial" pitchFamily="34" charset="0"/>
              </a:rPr>
              <a:t>Dec. </a:t>
            </a: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2018</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652712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847314283"/>
              </p:ext>
            </p:extLst>
          </p:nvPr>
        </p:nvGraphicFramePr>
        <p:xfrm>
          <a:off x="471055" y="1371600"/>
          <a:ext cx="8520545" cy="2560320"/>
        </p:xfrm>
        <a:graphic>
          <a:graphicData uri="http://schemas.openxmlformats.org/drawingml/2006/table">
            <a:tbl>
              <a:tblPr firstRow="1" firstCol="1" bandRow="1">
                <a:tableStyleId>{5C22544A-7EE6-4342-B048-85BDC9FD1C3A}</a:tableStyleId>
              </a:tblPr>
              <a:tblGrid>
                <a:gridCol w="4939145"/>
                <a:gridCol w="3581400"/>
              </a:tblGrid>
              <a:tr h="1914652">
                <a:tc>
                  <a:txBody>
                    <a:bodyPr/>
                    <a:lstStyle/>
                    <a:p>
                      <a:pPr marL="0" marR="0" algn="just">
                        <a:lnSpc>
                          <a:spcPct val="130000"/>
                        </a:lnSpc>
                        <a:spcBef>
                          <a:spcPts val="0"/>
                        </a:spcBef>
                        <a:spcAft>
                          <a:spcPts val="0"/>
                        </a:spcAft>
                      </a:pPr>
                      <a:r>
                        <a:rPr lang="en-US" sz="1600" dirty="0">
                          <a:effectLst/>
                        </a:rPr>
                        <a:t>Direct Material Used:</a:t>
                      </a:r>
                    </a:p>
                    <a:p>
                      <a:pPr marL="0" marR="0" algn="just">
                        <a:lnSpc>
                          <a:spcPct val="130000"/>
                        </a:lnSpc>
                        <a:spcBef>
                          <a:spcPts val="0"/>
                        </a:spcBef>
                        <a:spcAft>
                          <a:spcPts val="0"/>
                        </a:spcAft>
                      </a:pPr>
                      <a:r>
                        <a:rPr lang="en-US" sz="1600" dirty="0">
                          <a:effectLst/>
                        </a:rPr>
                        <a:t>Opening Stock of Raw/Direct </a:t>
                      </a:r>
                      <a:r>
                        <a:rPr lang="en-US" sz="1600" dirty="0" smtClean="0">
                          <a:effectLst/>
                        </a:rPr>
                        <a:t>Materials          10000</a:t>
                      </a:r>
                      <a:endParaRPr lang="en-US" sz="1600" dirty="0">
                        <a:effectLst/>
                      </a:endParaRPr>
                    </a:p>
                    <a:p>
                      <a:pPr marL="0" marR="0" algn="just">
                        <a:lnSpc>
                          <a:spcPct val="130000"/>
                        </a:lnSpc>
                        <a:spcBef>
                          <a:spcPts val="0"/>
                        </a:spcBef>
                        <a:spcAft>
                          <a:spcPts val="0"/>
                        </a:spcAft>
                      </a:pPr>
                      <a:r>
                        <a:rPr lang="en-US" sz="1600" u="sng" dirty="0">
                          <a:effectLst/>
                        </a:rPr>
                        <a:t>Add: Purchases of Raw/Direct </a:t>
                      </a:r>
                      <a:r>
                        <a:rPr lang="en-US" sz="1600" u="sng" dirty="0" smtClean="0">
                          <a:effectLst/>
                        </a:rPr>
                        <a:t>Materials      250000</a:t>
                      </a:r>
                      <a:endParaRPr lang="en-US" sz="1600" u="sng" dirty="0">
                        <a:effectLst/>
                      </a:endParaRPr>
                    </a:p>
                    <a:p>
                      <a:pPr marL="0" marR="0" algn="just">
                        <a:lnSpc>
                          <a:spcPct val="130000"/>
                        </a:lnSpc>
                        <a:spcBef>
                          <a:spcPts val="0"/>
                        </a:spcBef>
                        <a:spcAft>
                          <a:spcPts val="0"/>
                        </a:spcAft>
                      </a:pPr>
                      <a:r>
                        <a:rPr lang="en-US" sz="1600" dirty="0" smtClean="0">
                          <a:effectLst/>
                        </a:rPr>
                        <a:t>Materials Available                                            260000</a:t>
                      </a:r>
                    </a:p>
                    <a:p>
                      <a:pPr marL="0" marR="0" algn="just">
                        <a:lnSpc>
                          <a:spcPct val="130000"/>
                        </a:lnSpc>
                        <a:spcBef>
                          <a:spcPts val="0"/>
                        </a:spcBef>
                        <a:spcAft>
                          <a:spcPts val="0"/>
                        </a:spcAft>
                      </a:pPr>
                      <a:r>
                        <a:rPr lang="en-US" sz="1600" u="sng" dirty="0" smtClean="0">
                          <a:effectLst/>
                        </a:rPr>
                        <a:t>Less</a:t>
                      </a:r>
                      <a:r>
                        <a:rPr lang="en-US" sz="1600" u="sng" dirty="0">
                          <a:effectLst/>
                        </a:rPr>
                        <a:t>: Closing Stock of Raw/Direct </a:t>
                      </a:r>
                      <a:r>
                        <a:rPr lang="en-US" sz="1600" u="sng" dirty="0" smtClean="0">
                          <a:effectLst/>
                        </a:rPr>
                        <a:t>Materials     9000</a:t>
                      </a:r>
                    </a:p>
                    <a:p>
                      <a:pPr marL="0" marR="0" algn="just">
                        <a:lnSpc>
                          <a:spcPct val="130000"/>
                        </a:lnSpc>
                        <a:spcBef>
                          <a:spcPts val="0"/>
                        </a:spcBef>
                        <a:spcAft>
                          <a:spcPts val="0"/>
                        </a:spcAft>
                      </a:pPr>
                      <a:r>
                        <a:rPr lang="en-US" sz="1600" u="sng" dirty="0" smtClean="0">
                          <a:effectLst/>
                          <a:latin typeface="Times New Roman"/>
                          <a:ea typeface="Times New Roman"/>
                          <a:cs typeface="Times New Roman"/>
                        </a:rPr>
                        <a:t>Materials used                                               251000</a:t>
                      </a:r>
                      <a:endParaRPr lang="en-US" sz="1600" u="sng" dirty="0">
                        <a:effectLst/>
                        <a:latin typeface="Times New Roman"/>
                        <a:ea typeface="Times New Roman"/>
                        <a:cs typeface="Times New Roman"/>
                      </a:endParaRPr>
                    </a:p>
                  </a:txBody>
                  <a:tcPr marL="68580" marR="68580" marT="0" marB="0"/>
                </a:tc>
                <a:tc>
                  <a:txBody>
                    <a:bodyPr/>
                    <a:lstStyle/>
                    <a:p>
                      <a:pPr marL="0" marR="0" algn="just">
                        <a:lnSpc>
                          <a:spcPct val="150000"/>
                        </a:lnSpc>
                        <a:spcBef>
                          <a:spcPts val="0"/>
                        </a:spcBef>
                        <a:spcAft>
                          <a:spcPts val="0"/>
                        </a:spcAft>
                      </a:pPr>
                      <a:r>
                        <a:rPr lang="en-US" sz="1600" u="sng" dirty="0">
                          <a:effectLst/>
                        </a:rPr>
                        <a:t>Factory </a:t>
                      </a:r>
                      <a:r>
                        <a:rPr lang="en-US" sz="1600" u="sng" dirty="0" smtClean="0">
                          <a:effectLst/>
                        </a:rPr>
                        <a:t>Overhead</a:t>
                      </a:r>
                      <a:r>
                        <a:rPr lang="en-US" sz="1600" u="sng" dirty="0">
                          <a:effectLst/>
                        </a:rPr>
                        <a:t>:</a:t>
                      </a:r>
                    </a:p>
                    <a:p>
                      <a:pPr marL="0" marR="0">
                        <a:lnSpc>
                          <a:spcPct val="150000"/>
                        </a:lnSpc>
                        <a:spcBef>
                          <a:spcPts val="0"/>
                        </a:spcBef>
                        <a:spcAft>
                          <a:spcPts val="0"/>
                        </a:spcAft>
                        <a:tabLst>
                          <a:tab pos="3063240" algn="ctr"/>
                        </a:tabLst>
                      </a:pPr>
                      <a:r>
                        <a:rPr lang="en-US" sz="1600" dirty="0">
                          <a:effectLst/>
                        </a:rPr>
                        <a:t>Factory rent </a:t>
                      </a:r>
                    </a:p>
                    <a:p>
                      <a:pPr marL="0" marR="0">
                        <a:lnSpc>
                          <a:spcPct val="150000"/>
                        </a:lnSpc>
                        <a:spcBef>
                          <a:spcPts val="0"/>
                        </a:spcBef>
                        <a:spcAft>
                          <a:spcPts val="0"/>
                        </a:spcAft>
                        <a:tabLst>
                          <a:tab pos="3063240" algn="ctr"/>
                        </a:tabLst>
                      </a:pPr>
                      <a:r>
                        <a:rPr lang="en-US" sz="1600" dirty="0">
                          <a:effectLst/>
                        </a:rPr>
                        <a:t>Factory insurance</a:t>
                      </a:r>
                    </a:p>
                    <a:p>
                      <a:pPr marL="0" marR="0" algn="just">
                        <a:lnSpc>
                          <a:spcPct val="150000"/>
                        </a:lnSpc>
                        <a:spcBef>
                          <a:spcPts val="0"/>
                        </a:spcBef>
                        <a:spcAft>
                          <a:spcPts val="0"/>
                        </a:spcAft>
                      </a:pPr>
                      <a:r>
                        <a:rPr lang="en-US" sz="1600" dirty="0">
                          <a:effectLst/>
                        </a:rPr>
                        <a:t>Factory Depreciation </a:t>
                      </a:r>
                    </a:p>
                    <a:p>
                      <a:pPr marL="0" marR="0">
                        <a:lnSpc>
                          <a:spcPct val="150000"/>
                        </a:lnSpc>
                        <a:spcBef>
                          <a:spcPts val="0"/>
                        </a:spcBef>
                        <a:spcAft>
                          <a:spcPts val="0"/>
                        </a:spcAft>
                        <a:tabLst>
                          <a:tab pos="3063240" algn="ctr"/>
                        </a:tabLst>
                      </a:pPr>
                      <a:r>
                        <a:rPr lang="en-US" sz="1600" dirty="0">
                          <a:effectLst/>
                        </a:rPr>
                        <a:t>Indirect materials</a:t>
                      </a:r>
                    </a:p>
                    <a:p>
                      <a:pPr marL="0" marR="0">
                        <a:lnSpc>
                          <a:spcPct val="150000"/>
                        </a:lnSpc>
                        <a:spcBef>
                          <a:spcPts val="0"/>
                        </a:spcBef>
                        <a:spcAft>
                          <a:spcPts val="0"/>
                        </a:spcAft>
                        <a:tabLst>
                          <a:tab pos="3063240" algn="ctr"/>
                        </a:tabLst>
                      </a:pPr>
                      <a:r>
                        <a:rPr lang="en-US" sz="1600" dirty="0">
                          <a:effectLst/>
                        </a:rPr>
                        <a:t>Indirect </a:t>
                      </a:r>
                      <a:r>
                        <a:rPr lang="en-US" sz="1600" dirty="0" err="1">
                          <a:effectLst/>
                        </a:rPr>
                        <a:t>Labour</a:t>
                      </a:r>
                      <a:r>
                        <a:rPr lang="en-US" sz="1600" dirty="0">
                          <a:effectLst/>
                        </a:rPr>
                        <a:t>/wages</a:t>
                      </a:r>
                    </a:p>
                    <a:p>
                      <a:pPr marL="0" marR="0" algn="just">
                        <a:lnSpc>
                          <a:spcPct val="150000"/>
                        </a:lnSpc>
                        <a:spcBef>
                          <a:spcPts val="0"/>
                        </a:spcBef>
                        <a:spcAft>
                          <a:spcPts val="0"/>
                        </a:spcAft>
                      </a:pPr>
                      <a:r>
                        <a:rPr lang="en-US" sz="1600" dirty="0">
                          <a:effectLst/>
                        </a:rPr>
                        <a:t>Factory </a:t>
                      </a:r>
                      <a:r>
                        <a:rPr lang="en-US" sz="1600" dirty="0" smtClean="0">
                          <a:effectLst/>
                        </a:rPr>
                        <a:t>Supervision</a:t>
                      </a:r>
                      <a:endParaRPr lang="en-US" sz="1600" dirty="0">
                        <a:effectLst/>
                        <a:latin typeface="Times New Roman"/>
                        <a:ea typeface="Times New Roman"/>
                        <a:cs typeface="Times New Roman"/>
                      </a:endParaRPr>
                    </a:p>
                  </a:txBody>
                  <a:tcPr marL="68580" marR="68580" marT="0" marB="0">
                    <a:solidFill>
                      <a:schemeClr val="accent2"/>
                    </a:solidFill>
                  </a:tcPr>
                </a:tc>
              </a:tr>
            </a:tbl>
          </a:graphicData>
        </a:graphic>
      </p:graphicFrame>
      <p:sp>
        <p:nvSpPr>
          <p:cNvPr id="3" name="Rectangle 1"/>
          <p:cNvSpPr>
            <a:spLocks noChangeArrowheads="1"/>
          </p:cNvSpPr>
          <p:nvPr/>
        </p:nvSpPr>
        <p:spPr bwMode="auto">
          <a:xfrm>
            <a:off x="457200" y="341657"/>
            <a:ext cx="792480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063875" algn="ctr"/>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Notes:</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063875" algn="ctr"/>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3"/>
          <p:cNvSpPr/>
          <p:nvPr/>
        </p:nvSpPr>
        <p:spPr>
          <a:xfrm>
            <a:off x="457200" y="3962400"/>
            <a:ext cx="8382000" cy="1477328"/>
          </a:xfrm>
          <a:prstGeom prst="rect">
            <a:avLst/>
          </a:prstGeom>
        </p:spPr>
        <p:txBody>
          <a:bodyPr wrap="square">
            <a:spAutoFit/>
          </a:bodyPr>
          <a:lstStyle/>
          <a:p>
            <a:r>
              <a:rPr lang="en-US" u="sng" dirty="0">
                <a:solidFill>
                  <a:srgbClr val="FF0000"/>
                </a:solidFill>
              </a:rPr>
              <a:t>Cost of Goods Sold:</a:t>
            </a:r>
          </a:p>
          <a:p>
            <a:r>
              <a:rPr lang="en-US" dirty="0"/>
              <a:t>opening stock of finished </a:t>
            </a:r>
            <a:r>
              <a:rPr lang="en-US" dirty="0" smtClean="0"/>
              <a:t>goods                                       1000</a:t>
            </a:r>
            <a:endParaRPr lang="en-US" dirty="0"/>
          </a:p>
          <a:p>
            <a:r>
              <a:rPr lang="en-US" u="sng" dirty="0"/>
              <a:t>Add: Cost of goods finished/ Cost of Finished </a:t>
            </a:r>
            <a:r>
              <a:rPr lang="en-US" u="sng" dirty="0" smtClean="0"/>
              <a:t>Product 5000</a:t>
            </a:r>
            <a:endParaRPr lang="en-US" dirty="0"/>
          </a:p>
          <a:p>
            <a:r>
              <a:rPr lang="en-US" dirty="0"/>
              <a:t>Goods Available for </a:t>
            </a:r>
            <a:r>
              <a:rPr lang="en-US" dirty="0" smtClean="0"/>
              <a:t>Sales                                                   6000</a:t>
            </a:r>
            <a:endParaRPr lang="en-US" dirty="0"/>
          </a:p>
          <a:p>
            <a:r>
              <a:rPr lang="en-US" dirty="0"/>
              <a:t>Less: Closing stock of finished goods</a:t>
            </a:r>
          </a:p>
        </p:txBody>
      </p:sp>
    </p:spTree>
    <p:extLst>
      <p:ext uri="{BB962C8B-B14F-4D97-AF65-F5344CB8AC3E}">
        <p14:creationId xmlns:p14="http://schemas.microsoft.com/office/powerpoint/2010/main" val="1337765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197346"/>
            <a:ext cx="8915400" cy="6740307"/>
          </a:xfrm>
          <a:prstGeom prst="rect">
            <a:avLst/>
          </a:prstGeom>
        </p:spPr>
        <p:txBody>
          <a:bodyPr wrap="square">
            <a:spAutoFit/>
          </a:bodyPr>
          <a:lstStyle/>
          <a:p>
            <a:r>
              <a:rPr lang="en-US" dirty="0"/>
              <a:t>Prob.1. From the following particulars prepare a statement of cost:</a:t>
            </a:r>
          </a:p>
          <a:p>
            <a:r>
              <a:rPr lang="en-US" dirty="0" smtClean="0"/>
              <a:t>Raw </a:t>
            </a:r>
            <a:r>
              <a:rPr lang="en-US" dirty="0"/>
              <a:t>materials used TK 34000</a:t>
            </a:r>
          </a:p>
          <a:p>
            <a:r>
              <a:rPr lang="en-US" dirty="0"/>
              <a:t>Direct wages </a:t>
            </a:r>
            <a:r>
              <a:rPr lang="en-US" dirty="0" smtClean="0"/>
              <a:t>14000 </a:t>
            </a:r>
            <a:r>
              <a:rPr lang="en-US" dirty="0"/>
              <a:t>hours @ TK 2 per hour </a:t>
            </a:r>
          </a:p>
          <a:p>
            <a:r>
              <a:rPr lang="en-US" dirty="0"/>
              <a:t>Direct expenses TK 4000 </a:t>
            </a:r>
          </a:p>
          <a:p>
            <a:r>
              <a:rPr lang="en-US" dirty="0"/>
              <a:t>Factory rent TK 1000</a:t>
            </a:r>
          </a:p>
          <a:p>
            <a:r>
              <a:rPr lang="en-US" dirty="0"/>
              <a:t>Factory insurance TK 2000</a:t>
            </a:r>
          </a:p>
          <a:p>
            <a:r>
              <a:rPr lang="en-US" dirty="0"/>
              <a:t>Indirect materials TK 5800</a:t>
            </a:r>
          </a:p>
          <a:p>
            <a:r>
              <a:rPr lang="en-US" dirty="0"/>
              <a:t>Sales Managers salary TK 5000</a:t>
            </a:r>
          </a:p>
          <a:p>
            <a:r>
              <a:rPr lang="en-US" dirty="0"/>
              <a:t>Selling Expenses TK 2000</a:t>
            </a:r>
          </a:p>
          <a:p>
            <a:r>
              <a:rPr lang="en-US" dirty="0"/>
              <a:t>Administrative Expenses TK 3000</a:t>
            </a:r>
          </a:p>
          <a:p>
            <a:r>
              <a:rPr lang="en-US" dirty="0"/>
              <a:t>Profit 20% on total cost of goods sold</a:t>
            </a:r>
          </a:p>
          <a:p>
            <a:r>
              <a:rPr lang="en-US" dirty="0"/>
              <a:t> </a:t>
            </a:r>
          </a:p>
          <a:p>
            <a:r>
              <a:rPr lang="en-US" dirty="0"/>
              <a:t>Prob.2. From the following information prepare a statement of cost:</a:t>
            </a:r>
          </a:p>
          <a:p>
            <a:r>
              <a:rPr lang="en-US" dirty="0" smtClean="0"/>
              <a:t>Inventories/ Stock       </a:t>
            </a:r>
            <a:r>
              <a:rPr lang="en-US" dirty="0"/>
              <a:t>Opening (</a:t>
            </a:r>
            <a:r>
              <a:rPr lang="en-US" dirty="0" err="1"/>
              <a:t>Tk</a:t>
            </a:r>
            <a:r>
              <a:rPr lang="en-US" dirty="0"/>
              <a:t>)   Closing (</a:t>
            </a:r>
            <a:r>
              <a:rPr lang="en-US" dirty="0" err="1"/>
              <a:t>Tk</a:t>
            </a:r>
            <a:r>
              <a:rPr lang="en-US" dirty="0"/>
              <a:t>)</a:t>
            </a:r>
          </a:p>
          <a:p>
            <a:r>
              <a:rPr lang="en-US" dirty="0"/>
              <a:t>Raw Materials          </a:t>
            </a:r>
            <a:r>
              <a:rPr lang="en-US" dirty="0" smtClean="0"/>
              <a:t>      </a:t>
            </a:r>
            <a:r>
              <a:rPr lang="en-US" dirty="0"/>
              <a:t>10000               </a:t>
            </a:r>
            <a:r>
              <a:rPr lang="en-US" dirty="0" smtClean="0"/>
              <a:t>9000</a:t>
            </a:r>
          </a:p>
          <a:p>
            <a:r>
              <a:rPr lang="en-US" dirty="0" smtClean="0"/>
              <a:t>Working in process          4000               3000</a:t>
            </a:r>
            <a:endParaRPr lang="en-US" dirty="0"/>
          </a:p>
          <a:p>
            <a:r>
              <a:rPr lang="en-US" dirty="0"/>
              <a:t>Finished goods         </a:t>
            </a:r>
            <a:r>
              <a:rPr lang="en-US" dirty="0" smtClean="0"/>
              <a:t>      </a:t>
            </a:r>
            <a:r>
              <a:rPr lang="en-US" dirty="0"/>
              <a:t>12500               8500   </a:t>
            </a:r>
          </a:p>
          <a:p>
            <a:r>
              <a:rPr lang="en-US" dirty="0"/>
              <a:t>Raw materials purchased </a:t>
            </a:r>
            <a:r>
              <a:rPr lang="en-US" dirty="0" smtClean="0"/>
              <a:t>Tk. 250000</a:t>
            </a:r>
            <a:r>
              <a:rPr lang="en-US" dirty="0"/>
              <a:t>. Direct </a:t>
            </a:r>
            <a:r>
              <a:rPr lang="en-US" dirty="0" err="1"/>
              <a:t>labour</a:t>
            </a:r>
            <a:r>
              <a:rPr lang="en-US" dirty="0"/>
              <a:t> cost </a:t>
            </a:r>
            <a:r>
              <a:rPr lang="en-US" dirty="0" err="1"/>
              <a:t>Tk</a:t>
            </a:r>
            <a:r>
              <a:rPr lang="en-US" dirty="0"/>
              <a:t> 120000. Factory overhead was 60% of direct </a:t>
            </a:r>
            <a:r>
              <a:rPr lang="en-US" dirty="0" err="1"/>
              <a:t>labour</a:t>
            </a:r>
            <a:r>
              <a:rPr lang="en-US" dirty="0"/>
              <a:t> cost. Administrative cost 10% of </a:t>
            </a:r>
            <a:r>
              <a:rPr lang="en-US" dirty="0" smtClean="0"/>
              <a:t>works </a:t>
            </a:r>
            <a:r>
              <a:rPr lang="en-US" dirty="0"/>
              <a:t>cost. Selling expenses </a:t>
            </a:r>
            <a:r>
              <a:rPr lang="en-US" dirty="0" err="1"/>
              <a:t>Tk</a:t>
            </a:r>
            <a:r>
              <a:rPr lang="en-US" dirty="0"/>
              <a:t> 25500. Profit 25% on total </a:t>
            </a:r>
            <a:r>
              <a:rPr lang="en-US" dirty="0" smtClean="0"/>
              <a:t>sales.    If sale-----Tk. 100</a:t>
            </a:r>
          </a:p>
          <a:p>
            <a:r>
              <a:rPr lang="en-US" u="sng" dirty="0"/>
              <a:t> </a:t>
            </a:r>
            <a:r>
              <a:rPr lang="en-US" u="sng" dirty="0" smtClean="0"/>
              <a:t>                                               Profit        Tk.  25</a:t>
            </a:r>
          </a:p>
          <a:p>
            <a:r>
              <a:rPr lang="en-US" dirty="0" smtClean="0"/>
              <a:t>                      Total Cost of Goods Sold  Tk. 75    </a:t>
            </a:r>
          </a:p>
          <a:p>
            <a:endParaRPr lang="en-US" dirty="0" smtClean="0">
              <a:solidFill>
                <a:srgbClr val="C00000"/>
              </a:solidFill>
            </a:endParaRPr>
          </a:p>
          <a:p>
            <a:endParaRPr lang="en-US" dirty="0">
              <a:solidFill>
                <a:srgbClr val="C00000"/>
              </a:solidFill>
            </a:endParaRPr>
          </a:p>
        </p:txBody>
      </p:sp>
    </p:spTree>
    <p:extLst>
      <p:ext uri="{BB962C8B-B14F-4D97-AF65-F5344CB8AC3E}">
        <p14:creationId xmlns:p14="http://schemas.microsoft.com/office/powerpoint/2010/main" val="2855498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576555966"/>
              </p:ext>
            </p:extLst>
          </p:nvPr>
        </p:nvGraphicFramePr>
        <p:xfrm>
          <a:off x="381000" y="152395"/>
          <a:ext cx="8382000" cy="6705603"/>
        </p:xfrm>
        <a:graphic>
          <a:graphicData uri="http://schemas.openxmlformats.org/drawingml/2006/table">
            <a:tbl>
              <a:tblPr firstRow="1" firstCol="1" lastRow="1" lastCol="1" bandRow="1" bandCol="1">
                <a:tableStyleId>{5C22544A-7EE6-4342-B048-85BDC9FD1C3A}</a:tableStyleId>
              </a:tblPr>
              <a:tblGrid>
                <a:gridCol w="8382000"/>
              </a:tblGrid>
              <a:tr h="291548">
                <a:tc>
                  <a:txBody>
                    <a:bodyPr/>
                    <a:lstStyle/>
                    <a:p>
                      <a:pPr marL="0" marR="0" algn="just">
                        <a:lnSpc>
                          <a:spcPct val="130000"/>
                        </a:lnSpc>
                        <a:spcBef>
                          <a:spcPts val="0"/>
                        </a:spcBef>
                        <a:spcAft>
                          <a:spcPts val="0"/>
                        </a:spcAft>
                      </a:pPr>
                      <a:r>
                        <a:rPr lang="en-US" sz="1200" dirty="0">
                          <a:effectLst/>
                        </a:rPr>
                        <a:t>Items </a:t>
                      </a:r>
                      <a:endParaRPr lang="en-US" sz="1200" dirty="0">
                        <a:effectLst/>
                        <a:latin typeface="Times New Roman"/>
                        <a:ea typeface="Times New Roman"/>
                        <a:cs typeface="Times New Roman"/>
                      </a:endParaRPr>
                    </a:p>
                  </a:txBody>
                  <a:tcPr marL="68580" marR="68580" marT="0" marB="0"/>
                </a:tc>
              </a:tr>
              <a:tr h="1457739">
                <a:tc>
                  <a:txBody>
                    <a:bodyPr/>
                    <a:lstStyle/>
                    <a:p>
                      <a:pPr marL="0" marR="0" algn="just">
                        <a:lnSpc>
                          <a:spcPct val="130000"/>
                        </a:lnSpc>
                        <a:spcBef>
                          <a:spcPts val="0"/>
                        </a:spcBef>
                        <a:spcAft>
                          <a:spcPts val="0"/>
                        </a:spcAft>
                      </a:pPr>
                      <a:r>
                        <a:rPr lang="en-US" sz="1200" dirty="0">
                          <a:effectLst/>
                        </a:rPr>
                        <a:t>Direct </a:t>
                      </a:r>
                      <a:r>
                        <a:rPr lang="en-US" sz="1200" dirty="0" smtClean="0">
                          <a:effectLst/>
                        </a:rPr>
                        <a:t>/Raw Materials used         Opening stock- 10000</a:t>
                      </a:r>
                    </a:p>
                    <a:p>
                      <a:pPr marL="0" marR="0" algn="just">
                        <a:lnSpc>
                          <a:spcPct val="130000"/>
                        </a:lnSpc>
                        <a:spcBef>
                          <a:spcPts val="0"/>
                        </a:spcBef>
                        <a:spcAft>
                          <a:spcPts val="0"/>
                        </a:spcAft>
                      </a:pPr>
                      <a:r>
                        <a:rPr lang="en-US" sz="1200" dirty="0" smtClean="0">
                          <a:effectLst/>
                        </a:rPr>
                        <a:t>                                                          Add Purchase  250000</a:t>
                      </a:r>
                    </a:p>
                    <a:p>
                      <a:pPr marL="0" marR="0" algn="just">
                        <a:lnSpc>
                          <a:spcPct val="130000"/>
                        </a:lnSpc>
                        <a:spcBef>
                          <a:spcPts val="0"/>
                        </a:spcBef>
                        <a:spcAft>
                          <a:spcPts val="0"/>
                        </a:spcAft>
                      </a:pPr>
                      <a:r>
                        <a:rPr lang="en-US" sz="1200" dirty="0" smtClean="0">
                          <a:effectLst/>
                        </a:rPr>
                        <a:t> total  available                                                          260000</a:t>
                      </a:r>
                    </a:p>
                    <a:p>
                      <a:pPr marL="0" marR="0" algn="just">
                        <a:lnSpc>
                          <a:spcPct val="130000"/>
                        </a:lnSpc>
                        <a:spcBef>
                          <a:spcPts val="0"/>
                        </a:spcBef>
                        <a:spcAft>
                          <a:spcPts val="0"/>
                        </a:spcAft>
                      </a:pPr>
                      <a:r>
                        <a:rPr lang="en-US" sz="1200" u="sng" dirty="0" smtClean="0">
                          <a:effectLst/>
                        </a:rPr>
                        <a:t>Less</a:t>
                      </a:r>
                      <a:r>
                        <a:rPr lang="en-US" sz="1200" u="sng" baseline="0" dirty="0" smtClean="0">
                          <a:effectLst/>
                        </a:rPr>
                        <a:t> Closing Stock                                                          9000                                               251000</a:t>
                      </a:r>
                      <a:endParaRPr lang="en-US" sz="1200" u="sng" dirty="0" smtClean="0">
                        <a:effectLst/>
                      </a:endParaRPr>
                    </a:p>
                    <a:p>
                      <a:pPr marL="0" marR="0" algn="just">
                        <a:lnSpc>
                          <a:spcPct val="130000"/>
                        </a:lnSpc>
                        <a:spcBef>
                          <a:spcPts val="0"/>
                        </a:spcBef>
                        <a:spcAft>
                          <a:spcPts val="0"/>
                        </a:spcAft>
                      </a:pPr>
                      <a:endParaRPr lang="en-US" sz="1200" u="sng" dirty="0">
                        <a:effectLst/>
                        <a:latin typeface="Times New Roman"/>
                        <a:ea typeface="Times New Roman"/>
                        <a:cs typeface="Times New Roman"/>
                      </a:endParaRPr>
                    </a:p>
                  </a:txBody>
                  <a:tcPr marL="68580" marR="68580" marT="0" marB="0"/>
                </a:tc>
              </a:tr>
              <a:tr h="291548">
                <a:tc>
                  <a:txBody>
                    <a:bodyPr/>
                    <a:lstStyle/>
                    <a:p>
                      <a:pPr marL="0" marR="0" algn="just">
                        <a:lnSpc>
                          <a:spcPct val="130000"/>
                        </a:lnSpc>
                        <a:spcBef>
                          <a:spcPts val="0"/>
                        </a:spcBef>
                        <a:spcAft>
                          <a:spcPts val="0"/>
                        </a:spcAft>
                      </a:pPr>
                      <a:r>
                        <a:rPr lang="en-US" sz="1200" dirty="0">
                          <a:effectLst/>
                        </a:rPr>
                        <a:t>Direct </a:t>
                      </a:r>
                      <a:r>
                        <a:rPr lang="en-US" sz="1200" dirty="0" err="1" smtClean="0">
                          <a:effectLst/>
                        </a:rPr>
                        <a:t>labour</a:t>
                      </a:r>
                      <a:r>
                        <a:rPr lang="en-US" sz="1200" dirty="0" smtClean="0">
                          <a:effectLst/>
                        </a:rPr>
                        <a:t>/Wages (5000x 84)                                                                                         120000</a:t>
                      </a:r>
                      <a:endParaRPr lang="en-US" sz="1200" dirty="0">
                        <a:effectLst/>
                        <a:latin typeface="Times New Roman"/>
                        <a:ea typeface="Times New Roman"/>
                        <a:cs typeface="Times New Roman"/>
                      </a:endParaRPr>
                    </a:p>
                  </a:txBody>
                  <a:tcPr marL="68580" marR="68580" marT="0" marB="0"/>
                </a:tc>
              </a:tr>
              <a:tr h="291548">
                <a:tc>
                  <a:txBody>
                    <a:bodyPr/>
                    <a:lstStyle/>
                    <a:p>
                      <a:pPr marL="0" marR="0" algn="just">
                        <a:lnSpc>
                          <a:spcPct val="130000"/>
                        </a:lnSpc>
                        <a:spcBef>
                          <a:spcPts val="0"/>
                        </a:spcBef>
                        <a:spcAft>
                          <a:spcPts val="0"/>
                        </a:spcAft>
                      </a:pPr>
                      <a:r>
                        <a:rPr lang="en-US" sz="1200" dirty="0">
                          <a:effectLst/>
                        </a:rPr>
                        <a:t>Direct </a:t>
                      </a:r>
                      <a:r>
                        <a:rPr lang="en-US" sz="1200" dirty="0" smtClean="0">
                          <a:effectLst/>
                        </a:rPr>
                        <a:t>expenses-</a:t>
                      </a:r>
                      <a:endParaRPr lang="en-US" sz="1200" dirty="0">
                        <a:effectLst/>
                        <a:latin typeface="Times New Roman"/>
                        <a:ea typeface="Times New Roman"/>
                        <a:cs typeface="Times New Roman"/>
                      </a:endParaRPr>
                    </a:p>
                  </a:txBody>
                  <a:tcPr marL="68580" marR="68580" marT="0" marB="0"/>
                </a:tc>
              </a:tr>
              <a:tr h="291548">
                <a:tc>
                  <a:txBody>
                    <a:bodyPr/>
                    <a:lstStyle/>
                    <a:p>
                      <a:pPr marL="0" marR="0" algn="just">
                        <a:lnSpc>
                          <a:spcPct val="130000"/>
                        </a:lnSpc>
                        <a:spcBef>
                          <a:spcPts val="0"/>
                        </a:spcBef>
                        <a:spcAft>
                          <a:spcPts val="0"/>
                        </a:spcAft>
                      </a:pPr>
                      <a:r>
                        <a:rPr lang="en-US" sz="1200" dirty="0">
                          <a:solidFill>
                            <a:srgbClr val="FF0000"/>
                          </a:solidFill>
                          <a:effectLst/>
                        </a:rPr>
                        <a:t>Prime </a:t>
                      </a:r>
                      <a:r>
                        <a:rPr lang="en-US" sz="1200" dirty="0" smtClean="0">
                          <a:solidFill>
                            <a:srgbClr val="FF0000"/>
                          </a:solidFill>
                          <a:effectLst/>
                        </a:rPr>
                        <a:t>cost / Total Direct Costs/ Total Variable Cost                                                         371000</a:t>
                      </a:r>
                      <a:endParaRPr lang="en-US" sz="1200" dirty="0">
                        <a:solidFill>
                          <a:srgbClr val="FF0000"/>
                        </a:solidFill>
                        <a:effectLst/>
                        <a:latin typeface="Times New Roman"/>
                        <a:ea typeface="Times New Roman"/>
                        <a:cs typeface="Times New Roman"/>
                      </a:endParaRPr>
                    </a:p>
                  </a:txBody>
                  <a:tcPr marL="68580" marR="68580" marT="0" marB="0"/>
                </a:tc>
              </a:tr>
              <a:tr h="291548">
                <a:tc>
                  <a:txBody>
                    <a:bodyPr/>
                    <a:lstStyle/>
                    <a:p>
                      <a:pPr marL="0" marR="0" algn="just">
                        <a:lnSpc>
                          <a:spcPct val="130000"/>
                        </a:lnSpc>
                        <a:spcBef>
                          <a:spcPts val="0"/>
                        </a:spcBef>
                        <a:spcAft>
                          <a:spcPts val="0"/>
                        </a:spcAft>
                      </a:pPr>
                      <a:r>
                        <a:rPr lang="en-US" sz="1200" dirty="0" smtClean="0">
                          <a:effectLst/>
                        </a:rPr>
                        <a:t>Add: </a:t>
                      </a:r>
                      <a:r>
                        <a:rPr lang="en-US" sz="1200" dirty="0">
                          <a:effectLst/>
                        </a:rPr>
                        <a:t>F</a:t>
                      </a:r>
                      <a:r>
                        <a:rPr lang="en-US" sz="1200" dirty="0" smtClean="0">
                          <a:effectLst/>
                        </a:rPr>
                        <a:t>actory overhead  (120000*.6)</a:t>
                      </a:r>
                      <a:r>
                        <a:rPr lang="en-US" sz="1200" baseline="0" dirty="0" smtClean="0">
                          <a:effectLst/>
                        </a:rPr>
                        <a:t>                                                                                      72000</a:t>
                      </a:r>
                      <a:r>
                        <a:rPr lang="en-US" sz="1200" dirty="0" smtClean="0">
                          <a:effectLst/>
                        </a:rPr>
                        <a:t>                                             </a:t>
                      </a:r>
                      <a:endParaRPr lang="en-US" sz="1200" dirty="0">
                        <a:effectLst/>
                        <a:latin typeface="Times New Roman"/>
                        <a:ea typeface="Times New Roman"/>
                        <a:cs typeface="Times New Roman"/>
                      </a:endParaRPr>
                    </a:p>
                  </a:txBody>
                  <a:tcPr marL="68580" marR="68580" marT="0" marB="0"/>
                </a:tc>
              </a:tr>
              <a:tr h="291548">
                <a:tc>
                  <a:txBody>
                    <a:bodyPr/>
                    <a:lstStyle/>
                    <a:p>
                      <a:pPr marL="0" marR="0" algn="just">
                        <a:lnSpc>
                          <a:spcPct val="130000"/>
                        </a:lnSpc>
                        <a:spcBef>
                          <a:spcPts val="0"/>
                        </a:spcBef>
                        <a:spcAft>
                          <a:spcPts val="0"/>
                        </a:spcAft>
                      </a:pPr>
                      <a:r>
                        <a:rPr lang="en-US" sz="1200" dirty="0">
                          <a:solidFill>
                            <a:srgbClr val="C00000"/>
                          </a:solidFill>
                          <a:effectLst/>
                        </a:rPr>
                        <a:t>Production </a:t>
                      </a:r>
                      <a:r>
                        <a:rPr lang="en-US" sz="1200" dirty="0" smtClean="0">
                          <a:solidFill>
                            <a:srgbClr val="C00000"/>
                          </a:solidFill>
                          <a:effectLst/>
                        </a:rPr>
                        <a:t>cost/Manufacturing cost/ Works Cost                                                            443000</a:t>
                      </a:r>
                      <a:endParaRPr lang="en-US" sz="1200" dirty="0">
                        <a:solidFill>
                          <a:srgbClr val="C00000"/>
                        </a:solidFill>
                        <a:effectLst/>
                        <a:latin typeface="Times New Roman"/>
                        <a:ea typeface="Times New Roman"/>
                        <a:cs typeface="Times New Roman"/>
                      </a:endParaRPr>
                    </a:p>
                  </a:txBody>
                  <a:tcPr marL="68580" marR="68580" marT="0" marB="0"/>
                </a:tc>
              </a:tr>
              <a:tr h="291548">
                <a:tc>
                  <a:txBody>
                    <a:bodyPr/>
                    <a:lstStyle/>
                    <a:p>
                      <a:pPr marL="0" marR="0" algn="just">
                        <a:lnSpc>
                          <a:spcPct val="130000"/>
                        </a:lnSpc>
                        <a:spcBef>
                          <a:spcPts val="0"/>
                        </a:spcBef>
                        <a:spcAft>
                          <a:spcPts val="0"/>
                        </a:spcAft>
                      </a:pPr>
                      <a:r>
                        <a:rPr lang="en-US" sz="1200" dirty="0" smtClean="0">
                          <a:effectLst/>
                        </a:rPr>
                        <a:t>Add:  Opening </a:t>
                      </a:r>
                      <a:r>
                        <a:rPr lang="en-US" sz="1200" dirty="0">
                          <a:effectLst/>
                        </a:rPr>
                        <a:t>stock of work in </a:t>
                      </a:r>
                      <a:r>
                        <a:rPr lang="en-US" sz="1200" dirty="0" smtClean="0">
                          <a:effectLst/>
                        </a:rPr>
                        <a:t>process                                                                                  4000</a:t>
                      </a:r>
                      <a:endParaRPr lang="en-US" sz="1200" dirty="0">
                        <a:effectLst/>
                        <a:latin typeface="Times New Roman"/>
                        <a:ea typeface="Times New Roman"/>
                        <a:cs typeface="Times New Roman"/>
                      </a:endParaRPr>
                    </a:p>
                  </a:txBody>
                  <a:tcPr marL="68580" marR="68580" marT="0" marB="0"/>
                </a:tc>
              </a:tr>
              <a:tr h="291548">
                <a:tc>
                  <a:txBody>
                    <a:bodyPr/>
                    <a:lstStyle/>
                    <a:p>
                      <a:pPr marL="0" marR="0" algn="just">
                        <a:lnSpc>
                          <a:spcPct val="130000"/>
                        </a:lnSpc>
                        <a:spcBef>
                          <a:spcPts val="0"/>
                        </a:spcBef>
                        <a:spcAft>
                          <a:spcPts val="0"/>
                        </a:spcAft>
                      </a:pPr>
                      <a:r>
                        <a:rPr lang="en-US" sz="1200" dirty="0">
                          <a:effectLst/>
                        </a:rPr>
                        <a:t>Less </a:t>
                      </a:r>
                      <a:r>
                        <a:rPr lang="en-US" sz="1200" dirty="0" smtClean="0">
                          <a:effectLst/>
                        </a:rPr>
                        <a:t>: Closing </a:t>
                      </a:r>
                      <a:r>
                        <a:rPr lang="en-US" sz="1200" dirty="0">
                          <a:effectLst/>
                        </a:rPr>
                        <a:t>stock of work in </a:t>
                      </a:r>
                      <a:r>
                        <a:rPr lang="en-US" sz="1200" dirty="0" smtClean="0">
                          <a:effectLst/>
                        </a:rPr>
                        <a:t>process                                                                                     3000</a:t>
                      </a:r>
                      <a:endParaRPr lang="en-US" sz="1200" dirty="0">
                        <a:effectLst/>
                        <a:latin typeface="Times New Roman"/>
                        <a:ea typeface="Times New Roman"/>
                        <a:cs typeface="Times New Roman"/>
                      </a:endParaRPr>
                    </a:p>
                  </a:txBody>
                  <a:tcPr marL="68580" marR="68580" marT="0" marB="0"/>
                </a:tc>
              </a:tr>
              <a:tr h="291548">
                <a:tc>
                  <a:txBody>
                    <a:bodyPr/>
                    <a:lstStyle/>
                    <a:p>
                      <a:pPr marL="0" marR="0" algn="just">
                        <a:lnSpc>
                          <a:spcPct val="130000"/>
                        </a:lnSpc>
                        <a:spcBef>
                          <a:spcPts val="0"/>
                        </a:spcBef>
                        <a:spcAft>
                          <a:spcPts val="0"/>
                        </a:spcAft>
                      </a:pPr>
                      <a:r>
                        <a:rPr lang="en-US" sz="1200" dirty="0">
                          <a:solidFill>
                            <a:srgbClr val="92D050"/>
                          </a:solidFill>
                          <a:effectLst/>
                        </a:rPr>
                        <a:t>Cost of </a:t>
                      </a:r>
                      <a:r>
                        <a:rPr lang="en-US" sz="1200" dirty="0" smtClean="0">
                          <a:solidFill>
                            <a:srgbClr val="92D050"/>
                          </a:solidFill>
                          <a:effectLst/>
                        </a:rPr>
                        <a:t>goods finished/ Cost of Finished Product                                                                4,44,000</a:t>
                      </a:r>
                      <a:endParaRPr lang="en-US" sz="1200" dirty="0">
                        <a:solidFill>
                          <a:srgbClr val="92D050"/>
                        </a:solidFill>
                        <a:effectLst/>
                        <a:latin typeface="Times New Roman"/>
                        <a:ea typeface="Times New Roman"/>
                        <a:cs typeface="Times New Roman"/>
                      </a:endParaRPr>
                    </a:p>
                  </a:txBody>
                  <a:tcPr marL="68580" marR="68580" marT="0" marB="0"/>
                </a:tc>
              </a:tr>
              <a:tr h="291548">
                <a:tc>
                  <a:txBody>
                    <a:bodyPr/>
                    <a:lstStyle/>
                    <a:p>
                      <a:pPr marL="0" marR="0" algn="just">
                        <a:lnSpc>
                          <a:spcPct val="130000"/>
                        </a:lnSpc>
                        <a:spcBef>
                          <a:spcPts val="0"/>
                        </a:spcBef>
                        <a:spcAft>
                          <a:spcPts val="0"/>
                        </a:spcAft>
                      </a:pPr>
                      <a:r>
                        <a:rPr lang="en-US" sz="1200" dirty="0" smtClean="0">
                          <a:effectLst/>
                        </a:rPr>
                        <a:t>Add: </a:t>
                      </a:r>
                      <a:r>
                        <a:rPr lang="en-US" sz="1200" dirty="0">
                          <a:effectLst/>
                        </a:rPr>
                        <a:t>O</a:t>
                      </a:r>
                      <a:r>
                        <a:rPr lang="en-US" sz="1200" dirty="0" smtClean="0">
                          <a:effectLst/>
                        </a:rPr>
                        <a:t>pening </a:t>
                      </a:r>
                      <a:r>
                        <a:rPr lang="en-US" sz="1200" dirty="0">
                          <a:effectLst/>
                        </a:rPr>
                        <a:t>stock of finished </a:t>
                      </a:r>
                      <a:r>
                        <a:rPr lang="en-US" sz="1200" dirty="0" smtClean="0">
                          <a:effectLst/>
                        </a:rPr>
                        <a:t>goods/Product                                                                       12,500</a:t>
                      </a:r>
                      <a:endParaRPr lang="en-US" sz="1200" dirty="0">
                        <a:effectLst/>
                        <a:latin typeface="Times New Roman"/>
                        <a:ea typeface="Times New Roman"/>
                        <a:cs typeface="Times New Roman"/>
                      </a:endParaRPr>
                    </a:p>
                  </a:txBody>
                  <a:tcPr marL="68580" marR="68580" marT="0" marB="0"/>
                </a:tc>
              </a:tr>
              <a:tr h="291548">
                <a:tc>
                  <a:txBody>
                    <a:bodyPr/>
                    <a:lstStyle/>
                    <a:p>
                      <a:pPr marL="0" marR="0" indent="0" algn="just" defTabSz="914400" rtl="0" eaLnBrk="1" fontAlgn="auto" latinLnBrk="0" hangingPunct="1">
                        <a:lnSpc>
                          <a:spcPct val="130000"/>
                        </a:lnSpc>
                        <a:spcBef>
                          <a:spcPts val="0"/>
                        </a:spcBef>
                        <a:spcAft>
                          <a:spcPts val="0"/>
                        </a:spcAft>
                        <a:buClrTx/>
                        <a:buSzTx/>
                        <a:buFontTx/>
                        <a:buNone/>
                        <a:tabLst/>
                        <a:defRPr/>
                      </a:pPr>
                      <a:r>
                        <a:rPr lang="en-US" sz="1200" dirty="0" smtClean="0">
                          <a:effectLst/>
                          <a:latin typeface="Times New Roman"/>
                          <a:ea typeface="Times New Roman"/>
                          <a:cs typeface="Times New Roman"/>
                        </a:rPr>
                        <a:t>Goods Available  for Sales                                                                                              4,56,500</a:t>
                      </a:r>
                    </a:p>
                  </a:txBody>
                  <a:tcPr marL="68580" marR="68580" marT="0" marB="0"/>
                </a:tc>
              </a:tr>
              <a:tr h="291548">
                <a:tc>
                  <a:txBody>
                    <a:bodyPr/>
                    <a:lstStyle/>
                    <a:p>
                      <a:pPr marL="0" marR="0" algn="just">
                        <a:lnSpc>
                          <a:spcPct val="130000"/>
                        </a:lnSpc>
                        <a:spcBef>
                          <a:spcPts val="0"/>
                        </a:spcBef>
                        <a:spcAft>
                          <a:spcPts val="0"/>
                        </a:spcAft>
                      </a:pPr>
                      <a:r>
                        <a:rPr lang="en-US" sz="1200" dirty="0" smtClean="0">
                          <a:effectLst/>
                        </a:rPr>
                        <a:t>Less:  Closing </a:t>
                      </a:r>
                      <a:r>
                        <a:rPr lang="en-US" sz="1200" dirty="0">
                          <a:effectLst/>
                        </a:rPr>
                        <a:t>stock of finished </a:t>
                      </a:r>
                      <a:r>
                        <a:rPr lang="en-US" sz="1200" dirty="0" smtClean="0">
                          <a:effectLst/>
                        </a:rPr>
                        <a:t>goods                                                                                           8,500</a:t>
                      </a:r>
                      <a:endParaRPr lang="en-US" sz="1200" dirty="0">
                        <a:effectLst/>
                        <a:latin typeface="Times New Roman"/>
                        <a:ea typeface="Times New Roman"/>
                        <a:cs typeface="Times New Roman"/>
                      </a:endParaRPr>
                    </a:p>
                  </a:txBody>
                  <a:tcPr marL="68580" marR="68580" marT="0" marB="0"/>
                </a:tc>
              </a:tr>
              <a:tr h="291548">
                <a:tc>
                  <a:txBody>
                    <a:bodyPr/>
                    <a:lstStyle/>
                    <a:p>
                      <a:pPr marL="0" marR="0" algn="just">
                        <a:lnSpc>
                          <a:spcPct val="130000"/>
                        </a:lnSpc>
                        <a:spcBef>
                          <a:spcPts val="0"/>
                        </a:spcBef>
                        <a:spcAft>
                          <a:spcPts val="0"/>
                        </a:spcAft>
                      </a:pPr>
                      <a:r>
                        <a:rPr lang="en-US" sz="1200" dirty="0">
                          <a:solidFill>
                            <a:srgbClr val="92D050"/>
                          </a:solidFill>
                          <a:effectLst/>
                        </a:rPr>
                        <a:t>Cost of goods </a:t>
                      </a:r>
                      <a:r>
                        <a:rPr lang="en-US" sz="1200" dirty="0" smtClean="0">
                          <a:solidFill>
                            <a:srgbClr val="92D050"/>
                          </a:solidFill>
                          <a:effectLst/>
                        </a:rPr>
                        <a:t>sold/ Cost of sales                                                                                              448000</a:t>
                      </a:r>
                      <a:endParaRPr lang="en-US" sz="1200" dirty="0">
                        <a:solidFill>
                          <a:srgbClr val="92D050"/>
                        </a:solidFill>
                        <a:effectLst/>
                        <a:latin typeface="Times New Roman"/>
                        <a:ea typeface="Times New Roman"/>
                        <a:cs typeface="Times New Roman"/>
                      </a:endParaRPr>
                    </a:p>
                  </a:txBody>
                  <a:tcPr marL="68580" marR="68580" marT="0" marB="0"/>
                </a:tc>
              </a:tr>
              <a:tr h="583096">
                <a:tc>
                  <a:txBody>
                    <a:bodyPr/>
                    <a:lstStyle/>
                    <a:p>
                      <a:pPr marL="0" marR="0" algn="just">
                        <a:lnSpc>
                          <a:spcPct val="130000"/>
                        </a:lnSpc>
                        <a:spcBef>
                          <a:spcPts val="0"/>
                        </a:spcBef>
                        <a:spcAft>
                          <a:spcPts val="0"/>
                        </a:spcAft>
                      </a:pPr>
                      <a:r>
                        <a:rPr lang="en-US" sz="1200" dirty="0">
                          <a:effectLst/>
                        </a:rPr>
                        <a:t>Add: </a:t>
                      </a:r>
                      <a:r>
                        <a:rPr lang="en-US" sz="1200" dirty="0" smtClean="0">
                          <a:effectLst/>
                        </a:rPr>
                        <a:t>Administrative </a:t>
                      </a:r>
                      <a:r>
                        <a:rPr lang="en-US" sz="1200" dirty="0">
                          <a:effectLst/>
                        </a:rPr>
                        <a:t>and office expenses </a:t>
                      </a:r>
                      <a:r>
                        <a:rPr lang="en-US" sz="1200" dirty="0" smtClean="0">
                          <a:effectLst/>
                        </a:rPr>
                        <a:t>(443000*.1)</a:t>
                      </a:r>
                      <a:r>
                        <a:rPr lang="en-US" sz="1200" baseline="0" dirty="0" smtClean="0">
                          <a:effectLst/>
                        </a:rPr>
                        <a:t>                                                            44300</a:t>
                      </a:r>
                      <a:endParaRPr lang="en-US" sz="1200" dirty="0">
                        <a:effectLst/>
                      </a:endParaRPr>
                    </a:p>
                    <a:p>
                      <a:pPr marL="0" marR="0" algn="just">
                        <a:lnSpc>
                          <a:spcPct val="130000"/>
                        </a:lnSpc>
                        <a:spcBef>
                          <a:spcPts val="0"/>
                        </a:spcBef>
                        <a:spcAft>
                          <a:spcPts val="0"/>
                        </a:spcAft>
                      </a:pPr>
                      <a:r>
                        <a:rPr lang="en-US" sz="1200" dirty="0" smtClean="0">
                          <a:effectLst/>
                        </a:rPr>
                        <a:t>Add: Selling </a:t>
                      </a:r>
                      <a:r>
                        <a:rPr lang="en-US" sz="1200" dirty="0">
                          <a:effectLst/>
                        </a:rPr>
                        <a:t>and distribution </a:t>
                      </a:r>
                      <a:r>
                        <a:rPr lang="en-US" sz="1200" dirty="0" smtClean="0">
                          <a:effectLst/>
                        </a:rPr>
                        <a:t>expenses                                                                                      25500</a:t>
                      </a:r>
                      <a:endParaRPr lang="en-US" sz="1200" dirty="0">
                        <a:effectLst/>
                        <a:latin typeface="Times New Roman"/>
                        <a:ea typeface="Times New Roman"/>
                        <a:cs typeface="Times New Roman"/>
                      </a:endParaRPr>
                    </a:p>
                  </a:txBody>
                  <a:tcPr marL="68580" marR="68580" marT="0" marB="0"/>
                </a:tc>
              </a:tr>
              <a:tr h="291548">
                <a:tc>
                  <a:txBody>
                    <a:bodyPr/>
                    <a:lstStyle/>
                    <a:p>
                      <a:pPr marL="0" marR="0" algn="just">
                        <a:lnSpc>
                          <a:spcPct val="130000"/>
                        </a:lnSpc>
                        <a:spcBef>
                          <a:spcPts val="0"/>
                        </a:spcBef>
                        <a:spcAft>
                          <a:spcPts val="0"/>
                        </a:spcAft>
                      </a:pPr>
                      <a:r>
                        <a:rPr lang="en-US" sz="1200" dirty="0">
                          <a:solidFill>
                            <a:srgbClr val="FF0000"/>
                          </a:solidFill>
                          <a:effectLst/>
                        </a:rPr>
                        <a:t>Total cost of goods sold </a:t>
                      </a:r>
                      <a:r>
                        <a:rPr lang="en-US" sz="1200" dirty="0" smtClean="0">
                          <a:solidFill>
                            <a:srgbClr val="FF0000"/>
                          </a:solidFill>
                          <a:effectLst/>
                        </a:rPr>
                        <a:t>   75                                                                                                        517800</a:t>
                      </a:r>
                      <a:endParaRPr lang="en-US" sz="1200" dirty="0">
                        <a:solidFill>
                          <a:srgbClr val="FF0000"/>
                        </a:solidFill>
                        <a:effectLst/>
                        <a:latin typeface="Times New Roman"/>
                        <a:ea typeface="Times New Roman"/>
                        <a:cs typeface="Times New Roman"/>
                      </a:endParaRPr>
                    </a:p>
                  </a:txBody>
                  <a:tcPr marL="68580" marR="68580" marT="0" marB="0"/>
                </a:tc>
              </a:tr>
              <a:tr h="291548">
                <a:tc>
                  <a:txBody>
                    <a:bodyPr/>
                    <a:lstStyle/>
                    <a:p>
                      <a:pPr marL="0" marR="0" algn="just">
                        <a:lnSpc>
                          <a:spcPct val="130000"/>
                        </a:lnSpc>
                        <a:spcBef>
                          <a:spcPts val="0"/>
                        </a:spcBef>
                        <a:spcAft>
                          <a:spcPts val="0"/>
                        </a:spcAft>
                      </a:pPr>
                      <a:r>
                        <a:rPr lang="en-US" sz="1200" dirty="0" smtClean="0">
                          <a:effectLst/>
                        </a:rPr>
                        <a:t>Add:  Profit  ()  25</a:t>
                      </a:r>
                      <a:r>
                        <a:rPr lang="en-US" sz="1200" baseline="0" dirty="0" smtClean="0">
                          <a:effectLst/>
                        </a:rPr>
                        <a:t>                                                                                                                            172600  </a:t>
                      </a:r>
                      <a:endParaRPr lang="en-US" sz="1200" dirty="0">
                        <a:effectLst/>
                        <a:latin typeface="Times New Roman"/>
                        <a:ea typeface="Times New Roman"/>
                        <a:cs typeface="Times New Roman"/>
                      </a:endParaRPr>
                    </a:p>
                  </a:txBody>
                  <a:tcPr marL="68580" marR="68580" marT="0" marB="0"/>
                </a:tc>
              </a:tr>
              <a:tr h="291548">
                <a:tc>
                  <a:txBody>
                    <a:bodyPr/>
                    <a:lstStyle/>
                    <a:p>
                      <a:pPr marL="0" marR="0" algn="just">
                        <a:lnSpc>
                          <a:spcPct val="130000"/>
                        </a:lnSpc>
                        <a:spcBef>
                          <a:spcPts val="0"/>
                        </a:spcBef>
                        <a:spcAft>
                          <a:spcPts val="0"/>
                        </a:spcAft>
                      </a:pPr>
                      <a:r>
                        <a:rPr lang="en-US" sz="1200" dirty="0" smtClean="0">
                          <a:effectLst/>
                        </a:rPr>
                        <a:t>Sales    100</a:t>
                      </a:r>
                      <a:endParaRPr lang="en-US" sz="1200" dirty="0">
                        <a:effectLst/>
                        <a:latin typeface="Times New Roman"/>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23452344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718</TotalTime>
  <Words>922</Words>
  <Application>Microsoft Office PowerPoint</Application>
  <PresentationFormat>On-screen Show (4:3)</PresentationFormat>
  <Paragraphs>178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Cost Accounting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Cost Statement</dc:title>
  <dc:creator>PCC</dc:creator>
  <cp:lastModifiedBy>PCC</cp:lastModifiedBy>
  <cp:revision>65</cp:revision>
  <dcterms:created xsi:type="dcterms:W3CDTF">2006-08-16T00:00:00Z</dcterms:created>
  <dcterms:modified xsi:type="dcterms:W3CDTF">2021-07-06T06:21:43Z</dcterms:modified>
</cp:coreProperties>
</file>