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2" r:id="rId23"/>
    <p:sldId id="276" r:id="rId24"/>
    <p:sldId id="277" r:id="rId25"/>
    <p:sldId id="278" r:id="rId26"/>
    <p:sldId id="279" r:id="rId27"/>
    <p:sldId id="281" r:id="rId28"/>
    <p:sldId id="284"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7CF34-0778-488D-8948-973CB2AC7F1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EBE7CD70-7552-44A1-A7BE-AE95A924F196}">
      <dgm:prSet custT="1"/>
      <dgm:spPr/>
      <dgm:t>
        <a:bodyPr/>
        <a:lstStyle/>
        <a:p>
          <a:r>
            <a:rPr lang="en-US" sz="2000" dirty="0"/>
            <a:t>Price of substitute and complementary commodity</a:t>
          </a:r>
        </a:p>
      </dgm:t>
    </dgm:pt>
    <dgm:pt modelId="{520F286B-F3B7-4304-B08B-3B7A941BCE24}" type="parTrans" cxnId="{6B43F306-E758-42BA-9261-CC90BFFE67BF}">
      <dgm:prSet/>
      <dgm:spPr/>
      <dgm:t>
        <a:bodyPr/>
        <a:lstStyle/>
        <a:p>
          <a:endParaRPr lang="en-US"/>
        </a:p>
      </dgm:t>
    </dgm:pt>
    <dgm:pt modelId="{BDC0AF28-E68B-4C0B-9E71-3730D5FFBF25}" type="sibTrans" cxnId="{6B43F306-E758-42BA-9261-CC90BFFE67BF}">
      <dgm:prSet/>
      <dgm:spPr/>
      <dgm:t>
        <a:bodyPr/>
        <a:lstStyle/>
        <a:p>
          <a:endParaRPr lang="en-US"/>
        </a:p>
      </dgm:t>
    </dgm:pt>
    <dgm:pt modelId="{2E3FC874-4909-4F26-A129-85107EDE66F3}">
      <dgm:prSet custT="1"/>
      <dgm:spPr/>
      <dgm:t>
        <a:bodyPr/>
        <a:lstStyle/>
        <a:p>
          <a:r>
            <a:rPr lang="en-US" sz="2000"/>
            <a:t>Income</a:t>
          </a:r>
        </a:p>
      </dgm:t>
    </dgm:pt>
    <dgm:pt modelId="{A5028938-0ABA-4ACA-A48A-66BF5E344328}" type="parTrans" cxnId="{1F33E3B9-C2D8-4281-A5E4-54E595BE00C0}">
      <dgm:prSet/>
      <dgm:spPr/>
      <dgm:t>
        <a:bodyPr/>
        <a:lstStyle/>
        <a:p>
          <a:endParaRPr lang="en-US"/>
        </a:p>
      </dgm:t>
    </dgm:pt>
    <dgm:pt modelId="{A948EF79-8059-4E41-9B18-A52D33A5FA74}" type="sibTrans" cxnId="{1F33E3B9-C2D8-4281-A5E4-54E595BE00C0}">
      <dgm:prSet/>
      <dgm:spPr/>
      <dgm:t>
        <a:bodyPr/>
        <a:lstStyle/>
        <a:p>
          <a:endParaRPr lang="en-US"/>
        </a:p>
      </dgm:t>
    </dgm:pt>
    <dgm:pt modelId="{DE0E1734-7C24-4B26-A488-5F33EBB4311E}">
      <dgm:prSet custT="1"/>
      <dgm:spPr/>
      <dgm:t>
        <a:bodyPr/>
        <a:lstStyle/>
        <a:p>
          <a:r>
            <a:rPr lang="en-US" sz="2000"/>
            <a:t>tastes or preferences </a:t>
          </a:r>
        </a:p>
      </dgm:t>
    </dgm:pt>
    <dgm:pt modelId="{BFE54F1F-A9F3-42D6-A2D5-ACD270DA40F0}" type="parTrans" cxnId="{3FF6367E-69BB-4756-9DD2-718A8B6DB7B4}">
      <dgm:prSet/>
      <dgm:spPr/>
      <dgm:t>
        <a:bodyPr/>
        <a:lstStyle/>
        <a:p>
          <a:endParaRPr lang="en-US"/>
        </a:p>
      </dgm:t>
    </dgm:pt>
    <dgm:pt modelId="{B30EFE31-16F5-4927-A5CC-CBA482B672AA}" type="sibTrans" cxnId="{3FF6367E-69BB-4756-9DD2-718A8B6DB7B4}">
      <dgm:prSet/>
      <dgm:spPr/>
      <dgm:t>
        <a:bodyPr/>
        <a:lstStyle/>
        <a:p>
          <a:endParaRPr lang="en-US"/>
        </a:p>
      </dgm:t>
    </dgm:pt>
    <dgm:pt modelId="{319F2234-E42D-48FB-81B3-5D9755CF6E87}">
      <dgm:prSet custT="1"/>
      <dgm:spPr/>
      <dgm:t>
        <a:bodyPr/>
        <a:lstStyle/>
        <a:p>
          <a:r>
            <a:rPr lang="en-US" sz="2000"/>
            <a:t>Expectations </a:t>
          </a:r>
        </a:p>
      </dgm:t>
    </dgm:pt>
    <dgm:pt modelId="{17F4372B-C51D-4625-B16F-A25488F65337}" type="parTrans" cxnId="{A4C3607D-5DEA-4A3B-AE24-FFD9C6C53FBC}">
      <dgm:prSet/>
      <dgm:spPr/>
      <dgm:t>
        <a:bodyPr/>
        <a:lstStyle/>
        <a:p>
          <a:endParaRPr lang="en-US"/>
        </a:p>
      </dgm:t>
    </dgm:pt>
    <dgm:pt modelId="{8F1CB2E8-1C62-475C-9C40-E42EBB23BDA7}" type="sibTrans" cxnId="{A4C3607D-5DEA-4A3B-AE24-FFD9C6C53FBC}">
      <dgm:prSet/>
      <dgm:spPr/>
      <dgm:t>
        <a:bodyPr/>
        <a:lstStyle/>
        <a:p>
          <a:endParaRPr lang="en-US"/>
        </a:p>
      </dgm:t>
    </dgm:pt>
    <dgm:pt modelId="{743D03C8-BBC9-4A3E-8E2E-1F58A091161A}">
      <dgm:prSet custT="1"/>
      <dgm:spPr/>
      <dgm:t>
        <a:bodyPr/>
        <a:lstStyle/>
        <a:p>
          <a:r>
            <a:rPr lang="en-US" sz="2000"/>
            <a:t>Hobby </a:t>
          </a:r>
        </a:p>
      </dgm:t>
    </dgm:pt>
    <dgm:pt modelId="{1D7D2322-C954-4061-A4BD-C05C0ACFACDE}" type="parTrans" cxnId="{AE2F0BB1-829A-4C02-B5EF-3B029295FB97}">
      <dgm:prSet/>
      <dgm:spPr/>
      <dgm:t>
        <a:bodyPr/>
        <a:lstStyle/>
        <a:p>
          <a:endParaRPr lang="en-US"/>
        </a:p>
      </dgm:t>
    </dgm:pt>
    <dgm:pt modelId="{9C4B9A06-93E8-4225-BFE0-BEA05925BCBB}" type="sibTrans" cxnId="{AE2F0BB1-829A-4C02-B5EF-3B029295FB97}">
      <dgm:prSet/>
      <dgm:spPr/>
      <dgm:t>
        <a:bodyPr/>
        <a:lstStyle/>
        <a:p>
          <a:endParaRPr lang="en-US"/>
        </a:p>
      </dgm:t>
    </dgm:pt>
    <dgm:pt modelId="{93A03C40-FBF1-413A-80AF-D532A02232C3}">
      <dgm:prSet custT="1"/>
      <dgm:spPr/>
      <dgm:t>
        <a:bodyPr/>
        <a:lstStyle/>
        <a:p>
          <a:r>
            <a:rPr lang="en-US" sz="2000"/>
            <a:t>Natural calamities</a:t>
          </a:r>
        </a:p>
      </dgm:t>
    </dgm:pt>
    <dgm:pt modelId="{70370E87-26D1-4E8F-A765-5BEFA43AB18F}" type="parTrans" cxnId="{72379DFD-CAF6-4ACE-A1C1-81D7FFA53350}">
      <dgm:prSet/>
      <dgm:spPr/>
      <dgm:t>
        <a:bodyPr/>
        <a:lstStyle/>
        <a:p>
          <a:endParaRPr lang="en-US"/>
        </a:p>
      </dgm:t>
    </dgm:pt>
    <dgm:pt modelId="{87E3A70B-9F81-4424-8A77-8DC623AEFB3E}" type="sibTrans" cxnId="{72379DFD-CAF6-4ACE-A1C1-81D7FFA53350}">
      <dgm:prSet/>
      <dgm:spPr/>
      <dgm:t>
        <a:bodyPr/>
        <a:lstStyle/>
        <a:p>
          <a:endParaRPr lang="en-US"/>
        </a:p>
      </dgm:t>
    </dgm:pt>
    <dgm:pt modelId="{946AAAE2-2C8B-4764-9C96-EA3E2C3989A3}">
      <dgm:prSet custT="1"/>
      <dgm:spPr/>
      <dgm:t>
        <a:bodyPr/>
        <a:lstStyle/>
        <a:p>
          <a:r>
            <a:rPr lang="en-US" sz="2000"/>
            <a:t>Political disturbance or war</a:t>
          </a:r>
        </a:p>
      </dgm:t>
    </dgm:pt>
    <dgm:pt modelId="{35F45F1B-C05E-4B1F-A469-4D2A7543ABF6}" type="parTrans" cxnId="{23433C58-AF62-44B0-9BBF-3BD977AF83DB}">
      <dgm:prSet/>
      <dgm:spPr/>
      <dgm:t>
        <a:bodyPr/>
        <a:lstStyle/>
        <a:p>
          <a:endParaRPr lang="en-US"/>
        </a:p>
      </dgm:t>
    </dgm:pt>
    <dgm:pt modelId="{BE220B76-EAB5-460B-8D4C-7A9012890E33}" type="sibTrans" cxnId="{23433C58-AF62-44B0-9BBF-3BD977AF83DB}">
      <dgm:prSet/>
      <dgm:spPr/>
      <dgm:t>
        <a:bodyPr/>
        <a:lstStyle/>
        <a:p>
          <a:endParaRPr lang="en-US"/>
        </a:p>
      </dgm:t>
    </dgm:pt>
    <dgm:pt modelId="{5AA2BA18-FE65-4467-95B7-AF520A848892}" type="pres">
      <dgm:prSet presAssocID="{8B37CF34-0778-488D-8948-973CB2AC7F19}" presName="Name0" presStyleCnt="0">
        <dgm:presLayoutVars>
          <dgm:dir/>
          <dgm:animLvl val="lvl"/>
          <dgm:resizeHandles val="exact"/>
        </dgm:presLayoutVars>
      </dgm:prSet>
      <dgm:spPr/>
    </dgm:pt>
    <dgm:pt modelId="{468C1453-6390-4177-9525-21C00BB5EDB2}" type="pres">
      <dgm:prSet presAssocID="{EBE7CD70-7552-44A1-A7BE-AE95A924F196}" presName="linNode" presStyleCnt="0"/>
      <dgm:spPr/>
    </dgm:pt>
    <dgm:pt modelId="{F0B21D61-3E34-4942-A6FF-E3DE2D8B86BA}" type="pres">
      <dgm:prSet presAssocID="{EBE7CD70-7552-44A1-A7BE-AE95A924F196}" presName="parentText" presStyleLbl="node1" presStyleIdx="0" presStyleCnt="7">
        <dgm:presLayoutVars>
          <dgm:chMax val="1"/>
          <dgm:bulletEnabled val="1"/>
        </dgm:presLayoutVars>
      </dgm:prSet>
      <dgm:spPr/>
    </dgm:pt>
    <dgm:pt modelId="{6BA0A416-4426-4CBA-B24B-5568071D4632}" type="pres">
      <dgm:prSet presAssocID="{BDC0AF28-E68B-4C0B-9E71-3730D5FFBF25}" presName="sp" presStyleCnt="0"/>
      <dgm:spPr/>
    </dgm:pt>
    <dgm:pt modelId="{5474E8FB-7F0A-4035-BDF0-7E8ACFAB9618}" type="pres">
      <dgm:prSet presAssocID="{2E3FC874-4909-4F26-A129-85107EDE66F3}" presName="linNode" presStyleCnt="0"/>
      <dgm:spPr/>
    </dgm:pt>
    <dgm:pt modelId="{579515FD-4C31-48F2-A2B9-4EEBE649C78C}" type="pres">
      <dgm:prSet presAssocID="{2E3FC874-4909-4F26-A129-85107EDE66F3}" presName="parentText" presStyleLbl="node1" presStyleIdx="1" presStyleCnt="7">
        <dgm:presLayoutVars>
          <dgm:chMax val="1"/>
          <dgm:bulletEnabled val="1"/>
        </dgm:presLayoutVars>
      </dgm:prSet>
      <dgm:spPr/>
    </dgm:pt>
    <dgm:pt modelId="{9C6BA3BB-4E6C-4FB3-BCBE-131DF15FBFCB}" type="pres">
      <dgm:prSet presAssocID="{A948EF79-8059-4E41-9B18-A52D33A5FA74}" presName="sp" presStyleCnt="0"/>
      <dgm:spPr/>
    </dgm:pt>
    <dgm:pt modelId="{642A54E8-ACFD-43EC-AE54-D1E4108D8FCE}" type="pres">
      <dgm:prSet presAssocID="{DE0E1734-7C24-4B26-A488-5F33EBB4311E}" presName="linNode" presStyleCnt="0"/>
      <dgm:spPr/>
    </dgm:pt>
    <dgm:pt modelId="{A143A850-1A1E-46F8-9444-7914D074AE4C}" type="pres">
      <dgm:prSet presAssocID="{DE0E1734-7C24-4B26-A488-5F33EBB4311E}" presName="parentText" presStyleLbl="node1" presStyleIdx="2" presStyleCnt="7">
        <dgm:presLayoutVars>
          <dgm:chMax val="1"/>
          <dgm:bulletEnabled val="1"/>
        </dgm:presLayoutVars>
      </dgm:prSet>
      <dgm:spPr/>
    </dgm:pt>
    <dgm:pt modelId="{497A58CA-8DE5-4853-975C-1C92A546CDA7}" type="pres">
      <dgm:prSet presAssocID="{B30EFE31-16F5-4927-A5CC-CBA482B672AA}" presName="sp" presStyleCnt="0"/>
      <dgm:spPr/>
    </dgm:pt>
    <dgm:pt modelId="{21B145C2-6920-437E-9455-B93C94BE6CA8}" type="pres">
      <dgm:prSet presAssocID="{319F2234-E42D-48FB-81B3-5D9755CF6E87}" presName="linNode" presStyleCnt="0"/>
      <dgm:spPr/>
    </dgm:pt>
    <dgm:pt modelId="{F05AAB66-E63A-4485-AC11-5CC29E7E3E36}" type="pres">
      <dgm:prSet presAssocID="{319F2234-E42D-48FB-81B3-5D9755CF6E87}" presName="parentText" presStyleLbl="node1" presStyleIdx="3" presStyleCnt="7">
        <dgm:presLayoutVars>
          <dgm:chMax val="1"/>
          <dgm:bulletEnabled val="1"/>
        </dgm:presLayoutVars>
      </dgm:prSet>
      <dgm:spPr/>
    </dgm:pt>
    <dgm:pt modelId="{75830FAD-B3A2-43C7-A5EA-CA9682BFB341}" type="pres">
      <dgm:prSet presAssocID="{8F1CB2E8-1C62-475C-9C40-E42EBB23BDA7}" presName="sp" presStyleCnt="0"/>
      <dgm:spPr/>
    </dgm:pt>
    <dgm:pt modelId="{4F09AFDD-D5EC-43B5-A310-981A0EDBDEA8}" type="pres">
      <dgm:prSet presAssocID="{743D03C8-BBC9-4A3E-8E2E-1F58A091161A}" presName="linNode" presStyleCnt="0"/>
      <dgm:spPr/>
    </dgm:pt>
    <dgm:pt modelId="{0B8F2827-1817-4077-9D37-0D394BE0C682}" type="pres">
      <dgm:prSet presAssocID="{743D03C8-BBC9-4A3E-8E2E-1F58A091161A}" presName="parentText" presStyleLbl="node1" presStyleIdx="4" presStyleCnt="7">
        <dgm:presLayoutVars>
          <dgm:chMax val="1"/>
          <dgm:bulletEnabled val="1"/>
        </dgm:presLayoutVars>
      </dgm:prSet>
      <dgm:spPr/>
    </dgm:pt>
    <dgm:pt modelId="{2E01D1F7-EEE2-416C-898A-1B95B9EAB740}" type="pres">
      <dgm:prSet presAssocID="{9C4B9A06-93E8-4225-BFE0-BEA05925BCBB}" presName="sp" presStyleCnt="0"/>
      <dgm:spPr/>
    </dgm:pt>
    <dgm:pt modelId="{B2949D7F-2D63-489A-B76A-DD194FBE67C4}" type="pres">
      <dgm:prSet presAssocID="{93A03C40-FBF1-413A-80AF-D532A02232C3}" presName="linNode" presStyleCnt="0"/>
      <dgm:spPr/>
    </dgm:pt>
    <dgm:pt modelId="{D94256EF-5C8A-4171-BDDD-1068E8190566}" type="pres">
      <dgm:prSet presAssocID="{93A03C40-FBF1-413A-80AF-D532A02232C3}" presName="parentText" presStyleLbl="node1" presStyleIdx="5" presStyleCnt="7">
        <dgm:presLayoutVars>
          <dgm:chMax val="1"/>
          <dgm:bulletEnabled val="1"/>
        </dgm:presLayoutVars>
      </dgm:prSet>
      <dgm:spPr/>
    </dgm:pt>
    <dgm:pt modelId="{7B6693A5-851B-432E-B6B2-8CFC29E43E14}" type="pres">
      <dgm:prSet presAssocID="{87E3A70B-9F81-4424-8A77-8DC623AEFB3E}" presName="sp" presStyleCnt="0"/>
      <dgm:spPr/>
    </dgm:pt>
    <dgm:pt modelId="{F372A447-21D9-438C-931D-A931E67C25B0}" type="pres">
      <dgm:prSet presAssocID="{946AAAE2-2C8B-4764-9C96-EA3E2C3989A3}" presName="linNode" presStyleCnt="0"/>
      <dgm:spPr/>
    </dgm:pt>
    <dgm:pt modelId="{4C543351-E292-4C0B-A3C2-9F96A2132F56}" type="pres">
      <dgm:prSet presAssocID="{946AAAE2-2C8B-4764-9C96-EA3E2C3989A3}" presName="parentText" presStyleLbl="node1" presStyleIdx="6" presStyleCnt="7">
        <dgm:presLayoutVars>
          <dgm:chMax val="1"/>
          <dgm:bulletEnabled val="1"/>
        </dgm:presLayoutVars>
      </dgm:prSet>
      <dgm:spPr/>
    </dgm:pt>
  </dgm:ptLst>
  <dgm:cxnLst>
    <dgm:cxn modelId="{6B43F306-E758-42BA-9261-CC90BFFE67BF}" srcId="{8B37CF34-0778-488D-8948-973CB2AC7F19}" destId="{EBE7CD70-7552-44A1-A7BE-AE95A924F196}" srcOrd="0" destOrd="0" parTransId="{520F286B-F3B7-4304-B08B-3B7A941BCE24}" sibTransId="{BDC0AF28-E68B-4C0B-9E71-3730D5FFBF25}"/>
    <dgm:cxn modelId="{D6CAFA3D-0A0C-44AF-A534-F74A02411EEE}" type="presOf" srcId="{2E3FC874-4909-4F26-A129-85107EDE66F3}" destId="{579515FD-4C31-48F2-A2B9-4EEBE649C78C}" srcOrd="0" destOrd="0" presId="urn:microsoft.com/office/officeart/2005/8/layout/vList5"/>
    <dgm:cxn modelId="{6DF67142-4BD5-4C41-B649-B6E24C71AB3A}" type="presOf" srcId="{946AAAE2-2C8B-4764-9C96-EA3E2C3989A3}" destId="{4C543351-E292-4C0B-A3C2-9F96A2132F56}" srcOrd="0" destOrd="0" presId="urn:microsoft.com/office/officeart/2005/8/layout/vList5"/>
    <dgm:cxn modelId="{23433C58-AF62-44B0-9BBF-3BD977AF83DB}" srcId="{8B37CF34-0778-488D-8948-973CB2AC7F19}" destId="{946AAAE2-2C8B-4764-9C96-EA3E2C3989A3}" srcOrd="6" destOrd="0" parTransId="{35F45F1B-C05E-4B1F-A469-4D2A7543ABF6}" sibTransId="{BE220B76-EAB5-460B-8D4C-7A9012890E33}"/>
    <dgm:cxn modelId="{7235C778-27F3-4B2C-9F28-14CEEA4D0AB9}" type="presOf" srcId="{EBE7CD70-7552-44A1-A7BE-AE95A924F196}" destId="{F0B21D61-3E34-4942-A6FF-E3DE2D8B86BA}" srcOrd="0" destOrd="0" presId="urn:microsoft.com/office/officeart/2005/8/layout/vList5"/>
    <dgm:cxn modelId="{D0BAE978-3733-4AC3-928E-9095611BA413}" type="presOf" srcId="{DE0E1734-7C24-4B26-A488-5F33EBB4311E}" destId="{A143A850-1A1E-46F8-9444-7914D074AE4C}" srcOrd="0" destOrd="0" presId="urn:microsoft.com/office/officeart/2005/8/layout/vList5"/>
    <dgm:cxn modelId="{A4C3607D-5DEA-4A3B-AE24-FFD9C6C53FBC}" srcId="{8B37CF34-0778-488D-8948-973CB2AC7F19}" destId="{319F2234-E42D-48FB-81B3-5D9755CF6E87}" srcOrd="3" destOrd="0" parTransId="{17F4372B-C51D-4625-B16F-A25488F65337}" sibTransId="{8F1CB2E8-1C62-475C-9C40-E42EBB23BDA7}"/>
    <dgm:cxn modelId="{3FF6367E-69BB-4756-9DD2-718A8B6DB7B4}" srcId="{8B37CF34-0778-488D-8948-973CB2AC7F19}" destId="{DE0E1734-7C24-4B26-A488-5F33EBB4311E}" srcOrd="2" destOrd="0" parTransId="{BFE54F1F-A9F3-42D6-A2D5-ACD270DA40F0}" sibTransId="{B30EFE31-16F5-4927-A5CC-CBA482B672AA}"/>
    <dgm:cxn modelId="{6D29A97F-E3E6-4F3B-B751-0FF6BB27BB95}" type="presOf" srcId="{93A03C40-FBF1-413A-80AF-D532A02232C3}" destId="{D94256EF-5C8A-4171-BDDD-1068E8190566}" srcOrd="0" destOrd="0" presId="urn:microsoft.com/office/officeart/2005/8/layout/vList5"/>
    <dgm:cxn modelId="{AE2F0BB1-829A-4C02-B5EF-3B029295FB97}" srcId="{8B37CF34-0778-488D-8948-973CB2AC7F19}" destId="{743D03C8-BBC9-4A3E-8E2E-1F58A091161A}" srcOrd="4" destOrd="0" parTransId="{1D7D2322-C954-4061-A4BD-C05C0ACFACDE}" sibTransId="{9C4B9A06-93E8-4225-BFE0-BEA05925BCBB}"/>
    <dgm:cxn modelId="{1F33E3B9-C2D8-4281-A5E4-54E595BE00C0}" srcId="{8B37CF34-0778-488D-8948-973CB2AC7F19}" destId="{2E3FC874-4909-4F26-A129-85107EDE66F3}" srcOrd="1" destOrd="0" parTransId="{A5028938-0ABA-4ACA-A48A-66BF5E344328}" sibTransId="{A948EF79-8059-4E41-9B18-A52D33A5FA74}"/>
    <dgm:cxn modelId="{9886A0BE-C6BC-4948-8FA6-D36D999F84AF}" type="presOf" srcId="{743D03C8-BBC9-4A3E-8E2E-1F58A091161A}" destId="{0B8F2827-1817-4077-9D37-0D394BE0C682}" srcOrd="0" destOrd="0" presId="urn:microsoft.com/office/officeart/2005/8/layout/vList5"/>
    <dgm:cxn modelId="{071A16CD-E67F-4529-B378-946DD46418CC}" type="presOf" srcId="{8B37CF34-0778-488D-8948-973CB2AC7F19}" destId="{5AA2BA18-FE65-4467-95B7-AF520A848892}" srcOrd="0" destOrd="0" presId="urn:microsoft.com/office/officeart/2005/8/layout/vList5"/>
    <dgm:cxn modelId="{72379DFD-CAF6-4ACE-A1C1-81D7FFA53350}" srcId="{8B37CF34-0778-488D-8948-973CB2AC7F19}" destId="{93A03C40-FBF1-413A-80AF-D532A02232C3}" srcOrd="5" destOrd="0" parTransId="{70370E87-26D1-4E8F-A765-5BEFA43AB18F}" sibTransId="{87E3A70B-9F81-4424-8A77-8DC623AEFB3E}"/>
    <dgm:cxn modelId="{D37FB6FF-7BF0-487E-BDF9-3CC71D8EB673}" type="presOf" srcId="{319F2234-E42D-48FB-81B3-5D9755CF6E87}" destId="{F05AAB66-E63A-4485-AC11-5CC29E7E3E36}" srcOrd="0" destOrd="0" presId="urn:microsoft.com/office/officeart/2005/8/layout/vList5"/>
    <dgm:cxn modelId="{320D97D6-A6ED-4965-B4A0-71ABAD697D0A}" type="presParOf" srcId="{5AA2BA18-FE65-4467-95B7-AF520A848892}" destId="{468C1453-6390-4177-9525-21C00BB5EDB2}" srcOrd="0" destOrd="0" presId="urn:microsoft.com/office/officeart/2005/8/layout/vList5"/>
    <dgm:cxn modelId="{314087AD-904E-4DD9-B300-A5D94B35F241}" type="presParOf" srcId="{468C1453-6390-4177-9525-21C00BB5EDB2}" destId="{F0B21D61-3E34-4942-A6FF-E3DE2D8B86BA}" srcOrd="0" destOrd="0" presId="urn:microsoft.com/office/officeart/2005/8/layout/vList5"/>
    <dgm:cxn modelId="{D5A49A87-F980-408B-BB4D-C2A0ED29D513}" type="presParOf" srcId="{5AA2BA18-FE65-4467-95B7-AF520A848892}" destId="{6BA0A416-4426-4CBA-B24B-5568071D4632}" srcOrd="1" destOrd="0" presId="urn:microsoft.com/office/officeart/2005/8/layout/vList5"/>
    <dgm:cxn modelId="{035D9F05-CC19-4DA4-A15E-126FEA119D0A}" type="presParOf" srcId="{5AA2BA18-FE65-4467-95B7-AF520A848892}" destId="{5474E8FB-7F0A-4035-BDF0-7E8ACFAB9618}" srcOrd="2" destOrd="0" presId="urn:microsoft.com/office/officeart/2005/8/layout/vList5"/>
    <dgm:cxn modelId="{2B05F45E-C6B2-4AB8-8726-13D89614ED30}" type="presParOf" srcId="{5474E8FB-7F0A-4035-BDF0-7E8ACFAB9618}" destId="{579515FD-4C31-48F2-A2B9-4EEBE649C78C}" srcOrd="0" destOrd="0" presId="urn:microsoft.com/office/officeart/2005/8/layout/vList5"/>
    <dgm:cxn modelId="{8B56836D-4038-43EB-BC27-63DDABC3E87B}" type="presParOf" srcId="{5AA2BA18-FE65-4467-95B7-AF520A848892}" destId="{9C6BA3BB-4E6C-4FB3-BCBE-131DF15FBFCB}" srcOrd="3" destOrd="0" presId="urn:microsoft.com/office/officeart/2005/8/layout/vList5"/>
    <dgm:cxn modelId="{4FBC1093-092B-49F7-A744-83C3827E681E}" type="presParOf" srcId="{5AA2BA18-FE65-4467-95B7-AF520A848892}" destId="{642A54E8-ACFD-43EC-AE54-D1E4108D8FCE}" srcOrd="4" destOrd="0" presId="urn:microsoft.com/office/officeart/2005/8/layout/vList5"/>
    <dgm:cxn modelId="{B26810C3-85DC-4332-BF78-3AA6ACAA0B69}" type="presParOf" srcId="{642A54E8-ACFD-43EC-AE54-D1E4108D8FCE}" destId="{A143A850-1A1E-46F8-9444-7914D074AE4C}" srcOrd="0" destOrd="0" presId="urn:microsoft.com/office/officeart/2005/8/layout/vList5"/>
    <dgm:cxn modelId="{8C8FA0A4-9990-4C40-90A0-0044F38689C9}" type="presParOf" srcId="{5AA2BA18-FE65-4467-95B7-AF520A848892}" destId="{497A58CA-8DE5-4853-975C-1C92A546CDA7}" srcOrd="5" destOrd="0" presId="urn:microsoft.com/office/officeart/2005/8/layout/vList5"/>
    <dgm:cxn modelId="{64B8A396-93EF-47A1-BE5A-B0826E420F1E}" type="presParOf" srcId="{5AA2BA18-FE65-4467-95B7-AF520A848892}" destId="{21B145C2-6920-437E-9455-B93C94BE6CA8}" srcOrd="6" destOrd="0" presId="urn:microsoft.com/office/officeart/2005/8/layout/vList5"/>
    <dgm:cxn modelId="{83073221-16F0-45DD-9421-A37B1E6B7E07}" type="presParOf" srcId="{21B145C2-6920-437E-9455-B93C94BE6CA8}" destId="{F05AAB66-E63A-4485-AC11-5CC29E7E3E36}" srcOrd="0" destOrd="0" presId="urn:microsoft.com/office/officeart/2005/8/layout/vList5"/>
    <dgm:cxn modelId="{4901097B-557D-4E98-80DB-92FC7FBF0D2A}" type="presParOf" srcId="{5AA2BA18-FE65-4467-95B7-AF520A848892}" destId="{75830FAD-B3A2-43C7-A5EA-CA9682BFB341}" srcOrd="7" destOrd="0" presId="urn:microsoft.com/office/officeart/2005/8/layout/vList5"/>
    <dgm:cxn modelId="{F25C55CC-BAA7-4A47-90AB-15AB0181379A}" type="presParOf" srcId="{5AA2BA18-FE65-4467-95B7-AF520A848892}" destId="{4F09AFDD-D5EC-43B5-A310-981A0EDBDEA8}" srcOrd="8" destOrd="0" presId="urn:microsoft.com/office/officeart/2005/8/layout/vList5"/>
    <dgm:cxn modelId="{BAC47B1C-951E-4789-A399-25DC455B7F94}" type="presParOf" srcId="{4F09AFDD-D5EC-43B5-A310-981A0EDBDEA8}" destId="{0B8F2827-1817-4077-9D37-0D394BE0C682}" srcOrd="0" destOrd="0" presId="urn:microsoft.com/office/officeart/2005/8/layout/vList5"/>
    <dgm:cxn modelId="{F44BFA76-B11F-4839-94BD-6A4DEE46F0C6}" type="presParOf" srcId="{5AA2BA18-FE65-4467-95B7-AF520A848892}" destId="{2E01D1F7-EEE2-416C-898A-1B95B9EAB740}" srcOrd="9" destOrd="0" presId="urn:microsoft.com/office/officeart/2005/8/layout/vList5"/>
    <dgm:cxn modelId="{0F78F736-650B-4061-AFA9-BA472307379C}" type="presParOf" srcId="{5AA2BA18-FE65-4467-95B7-AF520A848892}" destId="{B2949D7F-2D63-489A-B76A-DD194FBE67C4}" srcOrd="10" destOrd="0" presId="urn:microsoft.com/office/officeart/2005/8/layout/vList5"/>
    <dgm:cxn modelId="{91121852-61FF-4995-9E90-EF4A664538BC}" type="presParOf" srcId="{B2949D7F-2D63-489A-B76A-DD194FBE67C4}" destId="{D94256EF-5C8A-4171-BDDD-1068E8190566}" srcOrd="0" destOrd="0" presId="urn:microsoft.com/office/officeart/2005/8/layout/vList5"/>
    <dgm:cxn modelId="{1BA28F33-EAB6-4192-A79F-473304A0C89F}" type="presParOf" srcId="{5AA2BA18-FE65-4467-95B7-AF520A848892}" destId="{7B6693A5-851B-432E-B6B2-8CFC29E43E14}" srcOrd="11" destOrd="0" presId="urn:microsoft.com/office/officeart/2005/8/layout/vList5"/>
    <dgm:cxn modelId="{76FCB8CC-79C7-4C8C-8054-C7FB9365ED66}" type="presParOf" srcId="{5AA2BA18-FE65-4467-95B7-AF520A848892}" destId="{F372A447-21D9-438C-931D-A931E67C25B0}" srcOrd="12" destOrd="0" presId="urn:microsoft.com/office/officeart/2005/8/layout/vList5"/>
    <dgm:cxn modelId="{25FFF7B0-8CB1-4DE7-8DFD-5BEFA4368B4D}" type="presParOf" srcId="{F372A447-21D9-438C-931D-A931E67C25B0}" destId="{4C543351-E292-4C0B-A3C2-9F96A2132F5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21D61-3E34-4942-A6FF-E3DE2D8B86BA}">
      <dsp:nvSpPr>
        <dsp:cNvPr id="0" name=""/>
        <dsp:cNvSpPr/>
      </dsp:nvSpPr>
      <dsp:spPr>
        <a:xfrm>
          <a:off x="2803652" y="357"/>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Price of substitute and complementary commodity</a:t>
          </a:r>
        </a:p>
      </dsp:txBody>
      <dsp:txXfrm>
        <a:off x="2831639" y="28344"/>
        <a:ext cx="3098134" cy="517341"/>
      </dsp:txXfrm>
    </dsp:sp>
    <dsp:sp modelId="{579515FD-4C31-48F2-A2B9-4EEBE649C78C}">
      <dsp:nvSpPr>
        <dsp:cNvPr id="0" name=""/>
        <dsp:cNvSpPr/>
      </dsp:nvSpPr>
      <dsp:spPr>
        <a:xfrm>
          <a:off x="2803652" y="602339"/>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Income</a:t>
          </a:r>
        </a:p>
      </dsp:txBody>
      <dsp:txXfrm>
        <a:off x="2831639" y="630326"/>
        <a:ext cx="3098134" cy="517341"/>
      </dsp:txXfrm>
    </dsp:sp>
    <dsp:sp modelId="{A143A850-1A1E-46F8-9444-7914D074AE4C}">
      <dsp:nvSpPr>
        <dsp:cNvPr id="0" name=""/>
        <dsp:cNvSpPr/>
      </dsp:nvSpPr>
      <dsp:spPr>
        <a:xfrm>
          <a:off x="2803652" y="1204320"/>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tastes or preferences </a:t>
          </a:r>
        </a:p>
      </dsp:txBody>
      <dsp:txXfrm>
        <a:off x="2831639" y="1232307"/>
        <a:ext cx="3098134" cy="517341"/>
      </dsp:txXfrm>
    </dsp:sp>
    <dsp:sp modelId="{F05AAB66-E63A-4485-AC11-5CC29E7E3E36}">
      <dsp:nvSpPr>
        <dsp:cNvPr id="0" name=""/>
        <dsp:cNvSpPr/>
      </dsp:nvSpPr>
      <dsp:spPr>
        <a:xfrm>
          <a:off x="2803652" y="1806302"/>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Expectations </a:t>
          </a:r>
        </a:p>
      </dsp:txBody>
      <dsp:txXfrm>
        <a:off x="2831639" y="1834289"/>
        <a:ext cx="3098134" cy="517341"/>
      </dsp:txXfrm>
    </dsp:sp>
    <dsp:sp modelId="{0B8F2827-1817-4077-9D37-0D394BE0C682}">
      <dsp:nvSpPr>
        <dsp:cNvPr id="0" name=""/>
        <dsp:cNvSpPr/>
      </dsp:nvSpPr>
      <dsp:spPr>
        <a:xfrm>
          <a:off x="2803652" y="2408283"/>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Hobby </a:t>
          </a:r>
        </a:p>
      </dsp:txBody>
      <dsp:txXfrm>
        <a:off x="2831639" y="2436270"/>
        <a:ext cx="3098134" cy="517341"/>
      </dsp:txXfrm>
    </dsp:sp>
    <dsp:sp modelId="{D94256EF-5C8A-4171-BDDD-1068E8190566}">
      <dsp:nvSpPr>
        <dsp:cNvPr id="0" name=""/>
        <dsp:cNvSpPr/>
      </dsp:nvSpPr>
      <dsp:spPr>
        <a:xfrm>
          <a:off x="2803652" y="3010265"/>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Natural calamities</a:t>
          </a:r>
        </a:p>
      </dsp:txBody>
      <dsp:txXfrm>
        <a:off x="2831639" y="3038252"/>
        <a:ext cx="3098134" cy="517341"/>
      </dsp:txXfrm>
    </dsp:sp>
    <dsp:sp modelId="{4C543351-E292-4C0B-A3C2-9F96A2132F56}">
      <dsp:nvSpPr>
        <dsp:cNvPr id="0" name=""/>
        <dsp:cNvSpPr/>
      </dsp:nvSpPr>
      <dsp:spPr>
        <a:xfrm>
          <a:off x="2803652" y="3612246"/>
          <a:ext cx="3154108" cy="5733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Political disturbance or war</a:t>
          </a:r>
        </a:p>
      </dsp:txBody>
      <dsp:txXfrm>
        <a:off x="2831639" y="3640233"/>
        <a:ext cx="3098134" cy="5173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B2CDFDE-0866-4D3C-9210-0133463BA4CB}" type="slidenum">
              <a:rPr lang="en-US" smtClean="0"/>
              <a:t>‹#›</a:t>
            </a:fld>
            <a:endParaRPr lang="en-US"/>
          </a:p>
        </p:txBody>
      </p:sp>
    </p:spTree>
    <p:extLst>
      <p:ext uri="{BB962C8B-B14F-4D97-AF65-F5344CB8AC3E}">
        <p14:creationId xmlns:p14="http://schemas.microsoft.com/office/powerpoint/2010/main" val="273265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3C8E1-9D7B-4DA0-A457-87C064858DBA}"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363063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2820229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907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81614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D3C8E1-9D7B-4DA0-A457-87C064858DBA}"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316294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D3C8E1-9D7B-4DA0-A457-87C064858DBA}"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1671136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102109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30778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412637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3C8E1-9D7B-4DA0-A457-87C064858DBA}"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94199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3C8E1-9D7B-4DA0-A457-87C064858DBA}"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227707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D3C8E1-9D7B-4DA0-A457-87C064858DBA}"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1894370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3C8E1-9D7B-4DA0-A457-87C064858DBA}"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195114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3C8E1-9D7B-4DA0-A457-87C064858DBA}"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379023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3C8E1-9D7B-4DA0-A457-87C064858DBA}"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285157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D3C8E1-9D7B-4DA0-A457-87C064858DBA}"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B2CDFDE-0866-4D3C-9210-0133463BA4CB}" type="slidenum">
              <a:rPr lang="en-US" smtClean="0"/>
              <a:t>‹#›</a:t>
            </a:fld>
            <a:endParaRPr lang="en-US"/>
          </a:p>
        </p:txBody>
      </p:sp>
    </p:spTree>
    <p:extLst>
      <p:ext uri="{BB962C8B-B14F-4D97-AF65-F5344CB8AC3E}">
        <p14:creationId xmlns:p14="http://schemas.microsoft.com/office/powerpoint/2010/main" val="57759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9D3C8E1-9D7B-4DA0-A457-87C064858DBA}" type="datetimeFigureOut">
              <a:rPr lang="en-US" smtClean="0"/>
              <a:t>1/24/2021</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B2CDFDE-0866-4D3C-9210-0133463BA4CB}" type="slidenum">
              <a:rPr lang="en-US" smtClean="0"/>
              <a:t>‹#›</a:t>
            </a:fld>
            <a:endParaRPr lang="en-US"/>
          </a:p>
        </p:txBody>
      </p:sp>
    </p:spTree>
    <p:extLst>
      <p:ext uri="{BB962C8B-B14F-4D97-AF65-F5344CB8AC3E}">
        <p14:creationId xmlns:p14="http://schemas.microsoft.com/office/powerpoint/2010/main" val="1380093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Inferior_good" TargetMode="External"/><Relationship Id="rId2" Type="http://schemas.openxmlformats.org/officeDocument/2006/relationships/hyperlink" Target="https://www.intelligenteconomist.com/price-elasticity-of-deman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Substitute_goo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balance.com/economic-boom-4067682" TargetMode="External"/><Relationship Id="rId2" Type="http://schemas.openxmlformats.org/officeDocument/2006/relationships/hyperlink" Target="https://www.thebalance.com/what-is-economic-growth-330601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investopedia.com/terms/m/microeconomics.as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balance.com/demand-schedule-definition-and-real-life-example-3305719"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conomicsonline.co.uk/Competitive_markets/Demand_curves.html#income_effect" TargetMode="External"/><Relationship Id="rId2" Type="http://schemas.openxmlformats.org/officeDocument/2006/relationships/hyperlink" Target="https://www.economicsonline.co.uk/Competitive_markets/Demand_curves.html#law_of_diminishing_marginal_utility" TargetMode="External"/><Relationship Id="rId1" Type="http://schemas.openxmlformats.org/officeDocument/2006/relationships/slideLayout" Target="../slideLayouts/slideLayout2.xml"/><Relationship Id="rId4" Type="http://schemas.openxmlformats.org/officeDocument/2006/relationships/hyperlink" Target="https://www.economicsonline.co.uk/Competitive_markets/Demand_curves.html#substitution_eff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5080-7A7C-4F50-9A53-702E5C88617F}"/>
              </a:ext>
            </a:extLst>
          </p:cNvPr>
          <p:cNvSpPr>
            <a:spLocks noGrp="1"/>
          </p:cNvSpPr>
          <p:nvPr>
            <p:ph type="ctrTitle"/>
          </p:nvPr>
        </p:nvSpPr>
        <p:spPr/>
        <p:txBody>
          <a:bodyPr/>
          <a:lstStyle/>
          <a:p>
            <a:r>
              <a:rPr lang="en-US" dirty="0"/>
              <a:t>Demand</a:t>
            </a:r>
          </a:p>
        </p:txBody>
      </p:sp>
      <p:sp>
        <p:nvSpPr>
          <p:cNvPr id="3" name="Subtitle 2">
            <a:extLst>
              <a:ext uri="{FF2B5EF4-FFF2-40B4-BE49-F238E27FC236}">
                <a16:creationId xmlns:a16="http://schemas.microsoft.com/office/drawing/2014/main" id="{EA5212F5-C7E5-47E8-9BEF-71389C8839C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113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130B-11C7-4EF8-9D27-15F1EC9D592B}"/>
              </a:ext>
            </a:extLst>
          </p:cNvPr>
          <p:cNvSpPr>
            <a:spLocks noGrp="1"/>
          </p:cNvSpPr>
          <p:nvPr>
            <p:ph type="title"/>
          </p:nvPr>
        </p:nvSpPr>
        <p:spPr/>
        <p:txBody>
          <a:bodyPr/>
          <a:lstStyle/>
          <a:p>
            <a:r>
              <a:rPr lang="en-US" dirty="0"/>
              <a:t>Increase and Decrease of demand</a:t>
            </a:r>
          </a:p>
        </p:txBody>
      </p:sp>
      <p:sp>
        <p:nvSpPr>
          <p:cNvPr id="3" name="Content Placeholder 2">
            <a:extLst>
              <a:ext uri="{FF2B5EF4-FFF2-40B4-BE49-F238E27FC236}">
                <a16:creationId xmlns:a16="http://schemas.microsoft.com/office/drawing/2014/main" id="{FF0D4875-38B4-4D9D-A1B6-662B933E14E9}"/>
              </a:ext>
            </a:extLst>
          </p:cNvPr>
          <p:cNvSpPr>
            <a:spLocks noGrp="1"/>
          </p:cNvSpPr>
          <p:nvPr>
            <p:ph idx="1"/>
          </p:nvPr>
        </p:nvSpPr>
        <p:spPr/>
        <p:txBody>
          <a:bodyPr/>
          <a:lstStyle/>
          <a:p>
            <a:r>
              <a:rPr lang="en-US" dirty="0"/>
              <a:t>Increase and decrease in demand are referred to change in demand due to changes in various other factors such as change in income, distribution of income, change in consumer’s tastes and preferences, change in the price of related goods, while Price factor is kept constant Increase in demand refers to the rise in demand of a product at a given price. On the other hand, decrease in demand refers to the fall in demand of a product at a given price. </a:t>
            </a:r>
          </a:p>
          <a:p>
            <a:r>
              <a:rPr lang="en-US" dirty="0"/>
              <a:t>In case of increase in demand, the demand curve shifts to right, while in case of decrease in demand, it shifts to left of the original demand curve.</a:t>
            </a:r>
          </a:p>
        </p:txBody>
      </p:sp>
    </p:spTree>
    <p:extLst>
      <p:ext uri="{BB962C8B-B14F-4D97-AF65-F5344CB8AC3E}">
        <p14:creationId xmlns:p14="http://schemas.microsoft.com/office/powerpoint/2010/main" val="212290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0BE4-A66B-4878-BD2B-A04A91EBBF10}"/>
              </a:ext>
            </a:extLst>
          </p:cNvPr>
          <p:cNvSpPr>
            <a:spLocks noGrp="1"/>
          </p:cNvSpPr>
          <p:nvPr>
            <p:ph type="title"/>
          </p:nvPr>
        </p:nvSpPr>
        <p:spPr/>
        <p:txBody>
          <a:bodyPr/>
          <a:lstStyle/>
          <a:p>
            <a:r>
              <a:rPr lang="en-US" dirty="0"/>
              <a:t>Increase &amp; Decrease in Demand</a:t>
            </a:r>
          </a:p>
        </p:txBody>
      </p:sp>
      <p:pic>
        <p:nvPicPr>
          <p:cNvPr id="5" name="Content Placeholder 4">
            <a:extLst>
              <a:ext uri="{FF2B5EF4-FFF2-40B4-BE49-F238E27FC236}">
                <a16:creationId xmlns:a16="http://schemas.microsoft.com/office/drawing/2014/main" id="{FCEB59E6-04C0-4B48-B478-03A651CC0425}"/>
              </a:ext>
            </a:extLst>
          </p:cNvPr>
          <p:cNvPicPr>
            <a:picLocks noGrp="1" noChangeAspect="1"/>
          </p:cNvPicPr>
          <p:nvPr>
            <p:ph sz="half" idx="1"/>
          </p:nvPr>
        </p:nvPicPr>
        <p:blipFill>
          <a:blip r:embed="rId2"/>
          <a:stretch>
            <a:fillRect/>
          </a:stretch>
        </p:blipFill>
        <p:spPr>
          <a:xfrm>
            <a:off x="664835" y="2468880"/>
            <a:ext cx="5124897" cy="3444240"/>
          </a:xfrm>
          <a:prstGeom prst="rect">
            <a:avLst/>
          </a:prstGeom>
        </p:spPr>
      </p:pic>
      <p:pic>
        <p:nvPicPr>
          <p:cNvPr id="6" name="Content Placeholder 5">
            <a:extLst>
              <a:ext uri="{FF2B5EF4-FFF2-40B4-BE49-F238E27FC236}">
                <a16:creationId xmlns:a16="http://schemas.microsoft.com/office/drawing/2014/main" id="{30AD536D-9995-46FB-B1A2-52C2535410CB}"/>
              </a:ext>
            </a:extLst>
          </p:cNvPr>
          <p:cNvPicPr>
            <a:picLocks noGrp="1" noChangeAspect="1"/>
          </p:cNvPicPr>
          <p:nvPr>
            <p:ph sz="half" idx="2"/>
          </p:nvPr>
        </p:nvPicPr>
        <p:blipFill>
          <a:blip r:embed="rId3"/>
          <a:stretch>
            <a:fillRect/>
          </a:stretch>
        </p:blipFill>
        <p:spPr>
          <a:xfrm>
            <a:off x="6268720" y="2875280"/>
            <a:ext cx="4216399" cy="3009051"/>
          </a:xfrm>
          <a:prstGeom prst="rect">
            <a:avLst/>
          </a:prstGeom>
        </p:spPr>
      </p:pic>
    </p:spTree>
    <p:extLst>
      <p:ext uri="{BB962C8B-B14F-4D97-AF65-F5344CB8AC3E}">
        <p14:creationId xmlns:p14="http://schemas.microsoft.com/office/powerpoint/2010/main" val="414448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30AF-6E66-4FEE-98D3-986F0BD39FE4}"/>
              </a:ext>
            </a:extLst>
          </p:cNvPr>
          <p:cNvSpPr>
            <a:spLocks noGrp="1"/>
          </p:cNvSpPr>
          <p:nvPr>
            <p:ph type="title"/>
          </p:nvPr>
        </p:nvSpPr>
        <p:spPr/>
        <p:txBody>
          <a:bodyPr/>
          <a:lstStyle/>
          <a:p>
            <a:r>
              <a:rPr lang="en-US" dirty="0"/>
              <a:t>Consumer surplus</a:t>
            </a:r>
          </a:p>
        </p:txBody>
      </p:sp>
      <p:pic>
        <p:nvPicPr>
          <p:cNvPr id="5" name="Content Placeholder 4">
            <a:extLst>
              <a:ext uri="{FF2B5EF4-FFF2-40B4-BE49-F238E27FC236}">
                <a16:creationId xmlns:a16="http://schemas.microsoft.com/office/drawing/2014/main" id="{D2344B02-E80C-4F40-934F-40E3AA5276D5}"/>
              </a:ext>
            </a:extLst>
          </p:cNvPr>
          <p:cNvPicPr>
            <a:picLocks noGrp="1" noChangeAspect="1"/>
          </p:cNvPicPr>
          <p:nvPr>
            <p:ph idx="1"/>
          </p:nvPr>
        </p:nvPicPr>
        <p:blipFill>
          <a:blip r:embed="rId2"/>
          <a:stretch>
            <a:fillRect/>
          </a:stretch>
        </p:blipFill>
        <p:spPr>
          <a:xfrm>
            <a:off x="5425440" y="772161"/>
            <a:ext cx="6329680" cy="4841778"/>
          </a:xfrm>
          <a:prstGeom prst="rect">
            <a:avLst/>
          </a:prstGeom>
        </p:spPr>
      </p:pic>
      <p:sp>
        <p:nvSpPr>
          <p:cNvPr id="4" name="Text Placeholder 3">
            <a:extLst>
              <a:ext uri="{FF2B5EF4-FFF2-40B4-BE49-F238E27FC236}">
                <a16:creationId xmlns:a16="http://schemas.microsoft.com/office/drawing/2014/main" id="{C9A43B1A-74B2-4FF3-94C0-6F26D01857F4}"/>
              </a:ext>
            </a:extLst>
          </p:cNvPr>
          <p:cNvSpPr>
            <a:spLocks noGrp="1"/>
          </p:cNvSpPr>
          <p:nvPr>
            <p:ph type="body" sz="half" idx="2"/>
          </p:nvPr>
        </p:nvSpPr>
        <p:spPr/>
        <p:txBody>
          <a:bodyPr>
            <a:normAutofit fontScale="92500" lnSpcReduction="10000"/>
          </a:bodyPr>
          <a:lstStyle/>
          <a:p>
            <a:r>
              <a:rPr lang="en-US" b="1" dirty="0"/>
              <a:t>Consumer surplus</a:t>
            </a:r>
            <a:r>
              <a:rPr lang="en-US" dirty="0"/>
              <a:t> is a measure of the </a:t>
            </a:r>
            <a:r>
              <a:rPr lang="en-US" b="1" dirty="0"/>
              <a:t>welfare</a:t>
            </a:r>
            <a:r>
              <a:rPr lang="en-US" dirty="0"/>
              <a:t> that people gain from consuming goods and services</a:t>
            </a:r>
          </a:p>
          <a:p>
            <a:r>
              <a:rPr lang="en-US" dirty="0"/>
              <a:t>Consumer surplus is defined as the difference between the total amount that consumers are </a:t>
            </a:r>
            <a:r>
              <a:rPr lang="en-US" b="1" dirty="0"/>
              <a:t>willing and able to pay </a:t>
            </a:r>
            <a:r>
              <a:rPr lang="en-US" dirty="0"/>
              <a:t>for a good or service (indicated by the demand curve) and the total amount that they actually do pay (i.e. the market price).</a:t>
            </a:r>
          </a:p>
          <a:p>
            <a:r>
              <a:rPr lang="en-US" dirty="0"/>
              <a:t>Consumer surplus is shown by the area under the demand curve and above the price.</a:t>
            </a:r>
          </a:p>
          <a:p>
            <a:endParaRPr lang="en-US" dirty="0"/>
          </a:p>
        </p:txBody>
      </p:sp>
    </p:spTree>
    <p:extLst>
      <p:ext uri="{BB962C8B-B14F-4D97-AF65-F5344CB8AC3E}">
        <p14:creationId xmlns:p14="http://schemas.microsoft.com/office/powerpoint/2010/main" val="286672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D23D-9C61-4C0A-960E-3CCA16A2F0B1}"/>
              </a:ext>
            </a:extLst>
          </p:cNvPr>
          <p:cNvSpPr>
            <a:spLocks noGrp="1"/>
          </p:cNvSpPr>
          <p:nvPr>
            <p:ph type="title"/>
          </p:nvPr>
        </p:nvSpPr>
        <p:spPr/>
        <p:txBody>
          <a:bodyPr/>
          <a:lstStyle/>
          <a:p>
            <a:r>
              <a:rPr lang="en-US" dirty="0"/>
              <a:t>Elasticity of demand</a:t>
            </a:r>
          </a:p>
        </p:txBody>
      </p:sp>
      <p:sp>
        <p:nvSpPr>
          <p:cNvPr id="3" name="Content Placeholder 2">
            <a:extLst>
              <a:ext uri="{FF2B5EF4-FFF2-40B4-BE49-F238E27FC236}">
                <a16:creationId xmlns:a16="http://schemas.microsoft.com/office/drawing/2014/main" id="{17EBEA73-0285-4532-9EB9-F5CCCC881A55}"/>
              </a:ext>
            </a:extLst>
          </p:cNvPr>
          <p:cNvSpPr>
            <a:spLocks noGrp="1"/>
          </p:cNvSpPr>
          <p:nvPr>
            <p:ph idx="1"/>
          </p:nvPr>
        </p:nvSpPr>
        <p:spPr/>
        <p:txBody>
          <a:bodyPr/>
          <a:lstStyle/>
          <a:p>
            <a:r>
              <a:rPr lang="en-US" dirty="0"/>
              <a:t> </a:t>
            </a:r>
            <a:r>
              <a:rPr lang="en-US" b="1" dirty="0"/>
              <a:t>Elasticity</a:t>
            </a:r>
            <a:r>
              <a:rPr lang="en-US" dirty="0"/>
              <a:t> is an economics concept that measures the responsiveness of one variable to changes in another variable.</a:t>
            </a:r>
          </a:p>
          <a:p>
            <a:r>
              <a:rPr lang="en-US" dirty="0"/>
              <a:t>The </a:t>
            </a:r>
            <a:r>
              <a:rPr lang="en-US" b="1" dirty="0"/>
              <a:t>elasticity(Price) of demand</a:t>
            </a:r>
            <a:r>
              <a:rPr lang="en-US" dirty="0"/>
              <a:t> is the percentage change in the quantity </a:t>
            </a:r>
            <a:r>
              <a:rPr lang="en-US" i="1" dirty="0"/>
              <a:t>demanded</a:t>
            </a:r>
            <a:r>
              <a:rPr lang="en-US" dirty="0"/>
              <a:t> of a good or service divided by the percentage change in the price. This shows the responsiveness of the quantity demanded to a change in price.</a:t>
            </a:r>
          </a:p>
          <a:p>
            <a:r>
              <a:rPr lang="en-US" dirty="0"/>
              <a:t>The formula of elasticity of demand:</a:t>
            </a:r>
          </a:p>
          <a:p>
            <a:endParaRPr lang="en-US" dirty="0"/>
          </a:p>
        </p:txBody>
      </p:sp>
      <p:pic>
        <p:nvPicPr>
          <p:cNvPr id="4" name="Picture 3">
            <a:extLst>
              <a:ext uri="{FF2B5EF4-FFF2-40B4-BE49-F238E27FC236}">
                <a16:creationId xmlns:a16="http://schemas.microsoft.com/office/drawing/2014/main" id="{F112BA2D-CF70-4104-9675-0B7C2883C21D}"/>
              </a:ext>
            </a:extLst>
          </p:cNvPr>
          <p:cNvPicPr>
            <a:picLocks noChangeAspect="1"/>
          </p:cNvPicPr>
          <p:nvPr/>
        </p:nvPicPr>
        <p:blipFill>
          <a:blip r:embed="rId2"/>
          <a:stretch>
            <a:fillRect/>
          </a:stretch>
        </p:blipFill>
        <p:spPr>
          <a:xfrm>
            <a:off x="4140834" y="5109844"/>
            <a:ext cx="6740525" cy="1290955"/>
          </a:xfrm>
          <a:prstGeom prst="rect">
            <a:avLst/>
          </a:prstGeom>
        </p:spPr>
      </p:pic>
    </p:spTree>
    <p:extLst>
      <p:ext uri="{BB962C8B-B14F-4D97-AF65-F5344CB8AC3E}">
        <p14:creationId xmlns:p14="http://schemas.microsoft.com/office/powerpoint/2010/main" val="186042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2E855-6872-4E24-AADD-6FC71D185259}"/>
              </a:ext>
            </a:extLst>
          </p:cNvPr>
          <p:cNvSpPr>
            <a:spLocks noGrp="1"/>
          </p:cNvSpPr>
          <p:nvPr>
            <p:ph type="title"/>
          </p:nvPr>
        </p:nvSpPr>
        <p:spPr/>
        <p:txBody>
          <a:bodyPr/>
          <a:lstStyle/>
          <a:p>
            <a:r>
              <a:rPr lang="en-US" dirty="0"/>
              <a:t>Types of elasticity of demand</a:t>
            </a:r>
          </a:p>
        </p:txBody>
      </p:sp>
      <p:sp>
        <p:nvSpPr>
          <p:cNvPr id="3" name="Content Placeholder 2">
            <a:extLst>
              <a:ext uri="{FF2B5EF4-FFF2-40B4-BE49-F238E27FC236}">
                <a16:creationId xmlns:a16="http://schemas.microsoft.com/office/drawing/2014/main" id="{ADE3601F-8FAE-41FA-80C0-FB84485D3927}"/>
              </a:ext>
            </a:extLst>
          </p:cNvPr>
          <p:cNvSpPr>
            <a:spLocks noGrp="1"/>
          </p:cNvSpPr>
          <p:nvPr>
            <p:ph idx="1"/>
          </p:nvPr>
        </p:nvSpPr>
        <p:spPr/>
        <p:txBody>
          <a:bodyPr/>
          <a:lstStyle/>
          <a:p>
            <a:r>
              <a:rPr lang="en-US" b="1" dirty="0"/>
              <a:t>There are 3 types of elasticity:</a:t>
            </a:r>
          </a:p>
          <a:p>
            <a:pPr marL="514350" indent="-514350">
              <a:buFont typeface="+mj-lt"/>
              <a:buAutoNum type="arabicPeriod"/>
            </a:pPr>
            <a:r>
              <a:rPr lang="en-US" b="1" dirty="0"/>
              <a:t>Price elasticity</a:t>
            </a:r>
          </a:p>
          <a:p>
            <a:pPr marL="514350" indent="-514350">
              <a:buFont typeface="+mj-lt"/>
              <a:buAutoNum type="arabicPeriod"/>
            </a:pPr>
            <a:r>
              <a:rPr lang="en-US" b="1" dirty="0"/>
              <a:t>Income elasticity</a:t>
            </a:r>
          </a:p>
          <a:p>
            <a:pPr marL="514350" indent="-514350">
              <a:buFont typeface="+mj-lt"/>
              <a:buAutoNum type="arabicPeriod"/>
            </a:pPr>
            <a:r>
              <a:rPr lang="en-US" b="1" dirty="0"/>
              <a:t>Cross elasticity</a:t>
            </a:r>
          </a:p>
          <a:p>
            <a:r>
              <a:rPr lang="en-US" b="1" dirty="0"/>
              <a:t>On the basis of demand there are 2 types of elasticity</a:t>
            </a:r>
          </a:p>
          <a:p>
            <a:pPr marL="514350" indent="-514350">
              <a:buFont typeface="+mj-lt"/>
              <a:buAutoNum type="arabicPeriod"/>
            </a:pPr>
            <a:r>
              <a:rPr lang="en-US" b="1" dirty="0"/>
              <a:t>Elastic demand</a:t>
            </a:r>
          </a:p>
          <a:p>
            <a:pPr marL="514350" indent="-514350">
              <a:buFont typeface="+mj-lt"/>
              <a:buAutoNum type="arabicPeriod"/>
            </a:pPr>
            <a:r>
              <a:rPr lang="en-US" b="1" dirty="0"/>
              <a:t>Inelastic demand</a:t>
            </a:r>
          </a:p>
        </p:txBody>
      </p:sp>
    </p:spTree>
    <p:extLst>
      <p:ext uri="{BB962C8B-B14F-4D97-AF65-F5344CB8AC3E}">
        <p14:creationId xmlns:p14="http://schemas.microsoft.com/office/powerpoint/2010/main" val="306553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D781-5FFD-45AE-A38A-EF21B0A51F6A}"/>
              </a:ext>
            </a:extLst>
          </p:cNvPr>
          <p:cNvSpPr>
            <a:spLocks noGrp="1"/>
          </p:cNvSpPr>
          <p:nvPr>
            <p:ph type="title"/>
          </p:nvPr>
        </p:nvSpPr>
        <p:spPr/>
        <p:txBody>
          <a:bodyPr/>
          <a:lstStyle/>
          <a:p>
            <a:r>
              <a:rPr lang="en-US" dirty="0"/>
              <a:t>Income elasticity</a:t>
            </a:r>
          </a:p>
        </p:txBody>
      </p:sp>
      <p:sp>
        <p:nvSpPr>
          <p:cNvPr id="3" name="Content Placeholder 2">
            <a:extLst>
              <a:ext uri="{FF2B5EF4-FFF2-40B4-BE49-F238E27FC236}">
                <a16:creationId xmlns:a16="http://schemas.microsoft.com/office/drawing/2014/main" id="{62A45750-B249-455F-B6CD-7996EE8219E8}"/>
              </a:ext>
            </a:extLst>
          </p:cNvPr>
          <p:cNvSpPr>
            <a:spLocks noGrp="1"/>
          </p:cNvSpPr>
          <p:nvPr>
            <p:ph idx="1"/>
          </p:nvPr>
        </p:nvSpPr>
        <p:spPr/>
        <p:txBody>
          <a:bodyPr>
            <a:normAutofit fontScale="85000" lnSpcReduction="20000"/>
          </a:bodyPr>
          <a:lstStyle/>
          <a:p>
            <a:r>
              <a:rPr lang="en-US" b="1" dirty="0"/>
              <a:t>Income Elasticity of Demand (YED) is defined as the responsiveness of demand when a consumer’s income changes. It is defined as the ratio of the change in quantity demanded over the change in income.</a:t>
            </a:r>
          </a:p>
          <a:p>
            <a:r>
              <a:rPr lang="en-US" dirty="0"/>
              <a:t>YED is useful for governments and firms to help them decide what goods to produce and how a change in overall income in the economy affects the demand for their products, i.e., whether it’s </a:t>
            </a:r>
            <a:r>
              <a:rPr lang="en-US" u="sng" dirty="0">
                <a:hlinkClick r:id="rId2"/>
              </a:rPr>
              <a:t>inelastic or elastic</a:t>
            </a:r>
            <a:r>
              <a:rPr lang="en-US" dirty="0"/>
              <a:t>. YED can be positive or negative. This depends on the type of good. A normal good has a positive sign, while an </a:t>
            </a:r>
            <a:r>
              <a:rPr lang="en-US" u="sng" dirty="0">
                <a:hlinkClick r:id="rId3"/>
              </a:rPr>
              <a:t>inferior good</a:t>
            </a:r>
            <a:r>
              <a:rPr lang="en-US" dirty="0"/>
              <a:t> has a negative sign.</a:t>
            </a:r>
          </a:p>
          <a:p>
            <a:pPr algn="ctr"/>
            <a:r>
              <a:rPr lang="en-US" b="1" dirty="0">
                <a:highlight>
                  <a:srgbClr val="FFFF00"/>
                </a:highlight>
              </a:rPr>
              <a:t>An</a:t>
            </a:r>
            <a:r>
              <a:rPr lang="en-US" dirty="0">
                <a:highlight>
                  <a:srgbClr val="FFFF00"/>
                </a:highlight>
              </a:rPr>
              <a:t> </a:t>
            </a:r>
            <a:r>
              <a:rPr lang="en-US" b="1" dirty="0">
                <a:highlight>
                  <a:srgbClr val="FFFF00"/>
                </a:highlight>
              </a:rPr>
              <a:t>inferior good has an Income Elasticity of Demand &lt; 0.</a:t>
            </a:r>
          </a:p>
          <a:p>
            <a:pPr marL="0" indent="0" algn="ctr">
              <a:buNone/>
            </a:pPr>
            <a:r>
              <a:rPr lang="en-US" b="1" dirty="0">
                <a:highlight>
                  <a:srgbClr val="FFFF00"/>
                </a:highlight>
              </a:rPr>
              <a:t>A normal good has an Income Elasticity of Demand &gt; 0.</a:t>
            </a:r>
          </a:p>
          <a:p>
            <a:pPr marL="0" indent="0" algn="ctr">
              <a:buNone/>
            </a:pPr>
            <a:r>
              <a:rPr lang="en-US" b="1" dirty="0">
                <a:highlight>
                  <a:srgbClr val="FFFF00"/>
                </a:highlight>
              </a:rPr>
              <a:t>Luxury goods usually have Income Elasticity of Demand &gt; 1</a:t>
            </a:r>
          </a:p>
          <a:p>
            <a:pPr marL="0" indent="0" algn="ctr">
              <a:buNone/>
            </a:pPr>
            <a:r>
              <a:rPr lang="en-US" b="1" dirty="0">
                <a:highlight>
                  <a:srgbClr val="FFFF00"/>
                </a:highlight>
              </a:rPr>
              <a:t>0 &lt; Income Elasticity of Demand &lt; 1 are goods that are relatively inelastic.</a:t>
            </a:r>
          </a:p>
          <a:p>
            <a:pPr marL="0" indent="0" algn="ctr">
              <a:buNone/>
            </a:pPr>
            <a:r>
              <a:rPr lang="en-US" b="1" dirty="0">
                <a:highlight>
                  <a:srgbClr val="FFFF00"/>
                </a:highlight>
              </a:rPr>
              <a:t>Income Elasticity of Demand = 0 means that the demand for the good isn’t affected by a change in income</a:t>
            </a:r>
            <a:r>
              <a:rPr lang="en-US" b="1" dirty="0"/>
              <a:t>.</a:t>
            </a:r>
          </a:p>
          <a:p>
            <a:endParaRPr lang="en-US" dirty="0"/>
          </a:p>
        </p:txBody>
      </p:sp>
    </p:spTree>
    <p:extLst>
      <p:ext uri="{BB962C8B-B14F-4D97-AF65-F5344CB8AC3E}">
        <p14:creationId xmlns:p14="http://schemas.microsoft.com/office/powerpoint/2010/main" val="36481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ss price elasticity calculation from a demand equation এর ছবির ফলাফল">
            <a:extLst>
              <a:ext uri="{FF2B5EF4-FFF2-40B4-BE49-F238E27FC236}">
                <a16:creationId xmlns:a16="http://schemas.microsoft.com/office/drawing/2014/main" id="{61B8D066-E9E7-48B5-ABBC-8A86AE7DE8AA}"/>
              </a:ext>
            </a:extLst>
          </p:cNvPr>
          <p:cNvPicPr/>
          <p:nvPr/>
        </p:nvPicPr>
        <p:blipFill>
          <a:blip r:embed="rId2"/>
          <a:srcRect/>
          <a:stretch>
            <a:fillRect/>
          </a:stretch>
        </p:blipFill>
        <p:spPr bwMode="auto">
          <a:xfrm>
            <a:off x="1371600" y="904240"/>
            <a:ext cx="8717279" cy="5019040"/>
          </a:xfrm>
          <a:prstGeom prst="rect">
            <a:avLst/>
          </a:prstGeom>
          <a:noFill/>
          <a:ln w="9525">
            <a:noFill/>
            <a:miter lim="800000"/>
            <a:headEnd/>
            <a:tailEnd/>
          </a:ln>
        </p:spPr>
      </p:pic>
    </p:spTree>
    <p:extLst>
      <p:ext uri="{BB962C8B-B14F-4D97-AF65-F5344CB8AC3E}">
        <p14:creationId xmlns:p14="http://schemas.microsoft.com/office/powerpoint/2010/main" val="363420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87C0-E005-4EB3-9408-641EEB9DAF40}"/>
              </a:ext>
            </a:extLst>
          </p:cNvPr>
          <p:cNvSpPr>
            <a:spLocks noGrp="1"/>
          </p:cNvSpPr>
          <p:nvPr>
            <p:ph type="title"/>
          </p:nvPr>
        </p:nvSpPr>
        <p:spPr/>
        <p:txBody>
          <a:bodyPr/>
          <a:lstStyle/>
          <a:p>
            <a:r>
              <a:rPr lang="en-US" b="1" dirty="0"/>
              <a:t>Cross-Price Elasticity of Demand</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15E2B4-65E8-434E-A965-3E297EB928B6}"/>
                  </a:ext>
                </a:extLst>
              </p:cNvPr>
              <p:cNvSpPr>
                <a:spLocks noGrp="1"/>
              </p:cNvSpPr>
              <p:nvPr>
                <p:ph idx="1"/>
              </p:nvPr>
            </p:nvSpPr>
            <p:spPr/>
            <p:txBody>
              <a:bodyPr>
                <a:normAutofit fontScale="92500"/>
              </a:bodyPr>
              <a:lstStyle/>
              <a:p>
                <a:r>
                  <a:rPr lang="en-US" dirty="0"/>
                  <a:t>CPE is calculated as the percentage change in quantity demanded of good 1 divided by the percentage change in the price of good 2. That is,</a:t>
                </a:r>
              </a:p>
              <a:p>
                <a:r>
                  <a:rPr lang="en-US" dirty="0"/>
                  <a:t>Cross-price elasticity of demand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𝑞𝑢𝑎𝑛𝑡𝑖𝑡𝑦</m:t>
                        </m:r>
                        <m:r>
                          <a:rPr lang="en-US" i="1">
                            <a:latin typeface="Cambria Math" panose="02040503050406030204" pitchFamily="18" charset="0"/>
                          </a:rPr>
                          <m:t> </m:t>
                        </m:r>
                        <m:r>
                          <a:rPr lang="en-US" i="1">
                            <a:latin typeface="Cambria Math" panose="02040503050406030204" pitchFamily="18" charset="0"/>
                          </a:rPr>
                          <m:t>𝑑𝑒𝑚𝑎𝑛𝑑𝑒𝑑</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𝑔𝑜𝑜𝑑</m:t>
                        </m:r>
                        <m:r>
                          <a:rPr lang="en-US" i="1">
                            <a:latin typeface="Cambria Math" panose="02040503050406030204" pitchFamily="18" charset="0"/>
                          </a:rPr>
                          <m:t> 1</m:t>
                        </m:r>
                      </m:num>
                      <m:den>
                        <m:r>
                          <a:rPr lang="en-US" i="1">
                            <a:latin typeface="Cambria Math" panose="02040503050406030204" pitchFamily="18" charset="0"/>
                          </a:rPr>
                          <m:t>% </m:t>
                        </m:r>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𝑝𝑟𝑖𝑐𝑒</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𝑔𝑜𝑜𝑑</m:t>
                        </m:r>
                        <m:r>
                          <a:rPr lang="en-US" i="1">
                            <a:latin typeface="Cambria Math" panose="02040503050406030204" pitchFamily="18" charset="0"/>
                          </a:rPr>
                          <m:t> 2</m:t>
                        </m:r>
                      </m:den>
                    </m:f>
                  </m:oMath>
                </a14:m>
                <a:r>
                  <a:rPr lang="en-US" dirty="0"/>
                  <a:t>. </a:t>
                </a:r>
              </a:p>
              <a:p>
                <a:endParaRPr lang="en-US" dirty="0"/>
              </a:p>
              <a:p>
                <a:r>
                  <a:rPr lang="en-US" dirty="0"/>
                  <a:t>Whether the cross-price elasticity is a positive or negative number depends on whether the two goods are substitutes or complements.</a:t>
                </a:r>
              </a:p>
              <a:p>
                <a:r>
                  <a:rPr lang="en-US" dirty="0">
                    <a:highlight>
                      <a:srgbClr val="FFFF00"/>
                    </a:highlight>
                  </a:rPr>
                  <a:t>If </a:t>
                </a:r>
                <a:r>
                  <a:rPr lang="en-US" b="1" dirty="0">
                    <a:highlight>
                      <a:srgbClr val="FFFF00"/>
                    </a:highlight>
                  </a:rPr>
                  <a:t>CPE &gt; o</a:t>
                </a:r>
                <a:r>
                  <a:rPr lang="en-US" dirty="0">
                    <a:highlight>
                      <a:srgbClr val="FFFF00"/>
                    </a:highlight>
                  </a:rPr>
                  <a:t>, then the two goods are </a:t>
                </a:r>
                <a:r>
                  <a:rPr lang="en-US" b="1" u="sng" dirty="0">
                    <a:highlight>
                      <a:srgbClr val="FFFF00"/>
                    </a:highlight>
                    <a:hlinkClick r:id="rId2"/>
                  </a:rPr>
                  <a:t>substitutes</a:t>
                </a:r>
                <a:r>
                  <a:rPr lang="en-US" dirty="0">
                    <a:highlight>
                      <a:srgbClr val="FFFF00"/>
                    </a:highlight>
                  </a:rPr>
                  <a:t>. For example: Coke and Pepsi</a:t>
                </a:r>
              </a:p>
              <a:p>
                <a:r>
                  <a:rPr lang="en-US" dirty="0">
                    <a:highlight>
                      <a:srgbClr val="FFFF00"/>
                    </a:highlight>
                  </a:rPr>
                  <a:t>If </a:t>
                </a:r>
                <a:r>
                  <a:rPr lang="en-US" b="1" dirty="0">
                    <a:highlight>
                      <a:srgbClr val="FFFF00"/>
                    </a:highlight>
                  </a:rPr>
                  <a:t>CPE &lt; o</a:t>
                </a:r>
                <a:r>
                  <a:rPr lang="en-US" dirty="0">
                    <a:highlight>
                      <a:srgbClr val="FFFF00"/>
                    </a:highlight>
                  </a:rPr>
                  <a:t>, then they are </a:t>
                </a:r>
                <a:r>
                  <a:rPr lang="en-US" b="1" dirty="0">
                    <a:highlight>
                      <a:srgbClr val="FFFF00"/>
                    </a:highlight>
                  </a:rPr>
                  <a:t>compliments</a:t>
                </a:r>
                <a:r>
                  <a:rPr lang="en-US" dirty="0">
                    <a:highlight>
                      <a:srgbClr val="FFFF00"/>
                    </a:highlight>
                  </a:rPr>
                  <a:t>. For example: Bread and Butter</a:t>
                </a:r>
              </a:p>
              <a:p>
                <a:r>
                  <a:rPr lang="en-US" dirty="0">
                    <a:highlight>
                      <a:srgbClr val="FFFF00"/>
                    </a:highlight>
                  </a:rPr>
                  <a:t>If </a:t>
                </a:r>
                <a:r>
                  <a:rPr lang="en-US" b="1" dirty="0">
                    <a:highlight>
                      <a:srgbClr val="FFFF00"/>
                    </a:highlight>
                  </a:rPr>
                  <a:t>CPE  = 0</a:t>
                </a:r>
                <a:r>
                  <a:rPr lang="en-US" dirty="0">
                    <a:highlight>
                      <a:srgbClr val="FFFF00"/>
                    </a:highlight>
                  </a:rPr>
                  <a:t>, then they are </a:t>
                </a:r>
                <a:r>
                  <a:rPr lang="en-US" b="1" dirty="0">
                    <a:highlight>
                      <a:srgbClr val="FFFF00"/>
                    </a:highlight>
                  </a:rPr>
                  <a:t>unrelated</a:t>
                </a:r>
                <a:r>
                  <a:rPr lang="en-US" dirty="0">
                    <a:highlight>
                      <a:srgbClr val="FFFF00"/>
                    </a:highlight>
                  </a:rPr>
                  <a:t>. For example: Bread and soda.</a:t>
                </a:r>
              </a:p>
            </p:txBody>
          </p:sp>
        </mc:Choice>
        <mc:Fallback xmlns="">
          <p:sp>
            <p:nvSpPr>
              <p:cNvPr id="3" name="Content Placeholder 2">
                <a:extLst>
                  <a:ext uri="{FF2B5EF4-FFF2-40B4-BE49-F238E27FC236}">
                    <a16:creationId xmlns:a16="http://schemas.microsoft.com/office/drawing/2014/main" id="{F215E2B4-65E8-434E-A965-3E297EB928B6}"/>
                  </a:ext>
                </a:extLst>
              </p:cNvPr>
              <p:cNvSpPr>
                <a:spLocks noGrp="1" noRot="1" noChangeAspect="1" noMove="1" noResize="1" noEditPoints="1" noAdjustHandles="1" noChangeArrowheads="1" noChangeShapeType="1" noTextEdit="1"/>
              </p:cNvSpPr>
              <p:nvPr>
                <p:ph idx="1"/>
              </p:nvPr>
            </p:nvSpPr>
            <p:spPr>
              <a:blipFill>
                <a:blip r:embed="rId3"/>
                <a:stretch>
                  <a:fillRect l="-70" t="-357" r="-278"/>
                </a:stretch>
              </a:blipFill>
            </p:spPr>
            <p:txBody>
              <a:bodyPr/>
              <a:lstStyle/>
              <a:p>
                <a:r>
                  <a:rPr lang="en-US">
                    <a:noFill/>
                  </a:rPr>
                  <a:t> </a:t>
                </a:r>
              </a:p>
            </p:txBody>
          </p:sp>
        </mc:Fallback>
      </mc:AlternateContent>
    </p:spTree>
    <p:extLst>
      <p:ext uri="{BB962C8B-B14F-4D97-AF65-F5344CB8AC3E}">
        <p14:creationId xmlns:p14="http://schemas.microsoft.com/office/powerpoint/2010/main" val="398671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0710-98CB-4064-BB1E-EDD1C915C17D}"/>
              </a:ext>
            </a:extLst>
          </p:cNvPr>
          <p:cNvSpPr>
            <a:spLocks noGrp="1"/>
          </p:cNvSpPr>
          <p:nvPr>
            <p:ph type="title"/>
          </p:nvPr>
        </p:nvSpPr>
        <p:spPr/>
        <p:txBody>
          <a:bodyPr/>
          <a:lstStyle/>
          <a:p>
            <a:r>
              <a:rPr lang="en-US" dirty="0"/>
              <a:t>Elastic &amp; Inelastic demand</a:t>
            </a:r>
          </a:p>
        </p:txBody>
      </p:sp>
      <p:sp>
        <p:nvSpPr>
          <p:cNvPr id="3" name="Content Placeholder 2">
            <a:extLst>
              <a:ext uri="{FF2B5EF4-FFF2-40B4-BE49-F238E27FC236}">
                <a16:creationId xmlns:a16="http://schemas.microsoft.com/office/drawing/2014/main" id="{166D4D7B-A3A0-49C9-9045-318308F2F718}"/>
              </a:ext>
            </a:extLst>
          </p:cNvPr>
          <p:cNvSpPr>
            <a:spLocks noGrp="1"/>
          </p:cNvSpPr>
          <p:nvPr>
            <p:ph idx="1"/>
          </p:nvPr>
        </p:nvSpPr>
        <p:spPr/>
        <p:txBody>
          <a:bodyPr>
            <a:normAutofit/>
          </a:bodyPr>
          <a:lstStyle/>
          <a:p>
            <a:r>
              <a:rPr lang="en-US" dirty="0"/>
              <a:t>The degree to which the quantity demanded of a commodity responds to a change in its own price is known as ‘price elasticity of demand’.</a:t>
            </a:r>
          </a:p>
          <a:p>
            <a:r>
              <a:rPr lang="en-US" dirty="0"/>
              <a:t>If a change in price leads to a relatively large change in quantity de­manded, then demand for the commodity is said to be elastic. again, The demand for a product is considered price elastic whenever the ratio of percentage change of demand divided by the percentage change in price is greater than one.  </a:t>
            </a:r>
          </a:p>
          <a:p>
            <a:r>
              <a:rPr lang="en-US" dirty="0"/>
              <a:t> If the change in quantity demanded is relatively small, demand is said to be inelastic. The demand for a product is considered price elastic whenever the ratio of percentage change of demand divided by percentage change in price is less than one.</a:t>
            </a:r>
          </a:p>
        </p:txBody>
      </p:sp>
    </p:spTree>
    <p:extLst>
      <p:ext uri="{BB962C8B-B14F-4D97-AF65-F5344CB8AC3E}">
        <p14:creationId xmlns:p14="http://schemas.microsoft.com/office/powerpoint/2010/main" val="86281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E0108-8580-46CA-B9F9-63F13830E05D}"/>
              </a:ext>
            </a:extLst>
          </p:cNvPr>
          <p:cNvPicPr>
            <a:picLocks noChangeAspect="1"/>
          </p:cNvPicPr>
          <p:nvPr/>
        </p:nvPicPr>
        <p:blipFill>
          <a:blip r:embed="rId2"/>
          <a:stretch>
            <a:fillRect/>
          </a:stretch>
        </p:blipFill>
        <p:spPr>
          <a:xfrm>
            <a:off x="2296160" y="398168"/>
            <a:ext cx="8493760" cy="4817063"/>
          </a:xfrm>
          <a:prstGeom prst="rect">
            <a:avLst/>
          </a:prstGeom>
        </p:spPr>
      </p:pic>
    </p:spTree>
    <p:extLst>
      <p:ext uri="{BB962C8B-B14F-4D97-AF65-F5344CB8AC3E}">
        <p14:creationId xmlns:p14="http://schemas.microsoft.com/office/powerpoint/2010/main" val="403755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83D5-D9C8-4309-8173-A0C8C30610C8}"/>
              </a:ext>
            </a:extLst>
          </p:cNvPr>
          <p:cNvSpPr>
            <a:spLocks noGrp="1"/>
          </p:cNvSpPr>
          <p:nvPr>
            <p:ph type="title"/>
          </p:nvPr>
        </p:nvSpPr>
        <p:spPr/>
        <p:txBody>
          <a:bodyPr/>
          <a:lstStyle/>
          <a:p>
            <a:r>
              <a:rPr lang="en-US" dirty="0"/>
              <a:t>Definition of Demand</a:t>
            </a:r>
          </a:p>
        </p:txBody>
      </p:sp>
      <p:sp>
        <p:nvSpPr>
          <p:cNvPr id="3" name="Content Placeholder 2">
            <a:extLst>
              <a:ext uri="{FF2B5EF4-FFF2-40B4-BE49-F238E27FC236}">
                <a16:creationId xmlns:a16="http://schemas.microsoft.com/office/drawing/2014/main" id="{553980C1-BA88-4AC3-8D3A-84E8D9AE9F1E}"/>
              </a:ext>
            </a:extLst>
          </p:cNvPr>
          <p:cNvSpPr>
            <a:spLocks noGrp="1"/>
          </p:cNvSpPr>
          <p:nvPr>
            <p:ph idx="1"/>
          </p:nvPr>
        </p:nvSpPr>
        <p:spPr/>
        <p:txBody>
          <a:bodyPr>
            <a:normAutofit lnSpcReduction="10000"/>
          </a:bodyPr>
          <a:lstStyle/>
          <a:p>
            <a:r>
              <a:rPr lang="en-US" dirty="0"/>
              <a:t>Demand in economics is the consumer's desire and ability to purchase a good or service. It's the underlying force that drives </a:t>
            </a:r>
            <a:r>
              <a:rPr lang="en-US" dirty="0">
                <a:hlinkClick r:id="rId2"/>
              </a:rPr>
              <a:t>economic growth</a:t>
            </a:r>
            <a:r>
              <a:rPr lang="en-US" dirty="0"/>
              <a:t> and </a:t>
            </a:r>
            <a:r>
              <a:rPr lang="en-US" dirty="0">
                <a:hlinkClick r:id="rId3"/>
              </a:rPr>
              <a:t>expansion</a:t>
            </a:r>
            <a:r>
              <a:rPr lang="en-US" dirty="0"/>
              <a:t>. Without demand, no business would ever bother producing anything.</a:t>
            </a:r>
          </a:p>
          <a:p>
            <a:r>
              <a:rPr lang="en-US" dirty="0"/>
              <a:t>Demand can mean either market demand for a specific good or aggregate demand for the total of all goods in an economy.</a:t>
            </a:r>
          </a:p>
          <a:p>
            <a:r>
              <a:rPr lang="en-US" dirty="0"/>
              <a:t>Types of Demand</a:t>
            </a:r>
          </a:p>
          <a:p>
            <a:pPr marL="514350" indent="-514350" algn="ctr">
              <a:buFont typeface="+mj-lt"/>
              <a:buAutoNum type="arabicPeriod"/>
            </a:pPr>
            <a:r>
              <a:rPr lang="en-US" dirty="0"/>
              <a:t>Price demand</a:t>
            </a:r>
          </a:p>
          <a:p>
            <a:pPr marL="514350" indent="-514350" algn="ctr">
              <a:buFont typeface="+mj-lt"/>
              <a:buAutoNum type="arabicPeriod"/>
            </a:pPr>
            <a:r>
              <a:rPr lang="en-US" dirty="0"/>
              <a:t>Income demand</a:t>
            </a:r>
          </a:p>
          <a:p>
            <a:pPr marL="514350" indent="-514350" algn="ctr">
              <a:buFont typeface="+mj-lt"/>
              <a:buAutoNum type="arabicPeriod"/>
            </a:pPr>
            <a:r>
              <a:rPr lang="en-US" dirty="0"/>
              <a:t>Cross demand</a:t>
            </a:r>
          </a:p>
        </p:txBody>
      </p:sp>
    </p:spTree>
    <p:extLst>
      <p:ext uri="{BB962C8B-B14F-4D97-AF65-F5344CB8AC3E}">
        <p14:creationId xmlns:p14="http://schemas.microsoft.com/office/powerpoint/2010/main" val="3354668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44D2-9D32-498B-BD40-BE241543427A}"/>
              </a:ext>
            </a:extLst>
          </p:cNvPr>
          <p:cNvSpPr>
            <a:spLocks noGrp="1"/>
          </p:cNvSpPr>
          <p:nvPr>
            <p:ph type="title"/>
          </p:nvPr>
        </p:nvSpPr>
        <p:spPr/>
        <p:txBody>
          <a:bodyPr/>
          <a:lstStyle/>
          <a:p>
            <a:r>
              <a:rPr lang="en-US" dirty="0"/>
              <a:t>Distinguish between elastic &amp; inelastic demand</a:t>
            </a:r>
          </a:p>
        </p:txBody>
      </p:sp>
      <p:sp>
        <p:nvSpPr>
          <p:cNvPr id="3" name="Text Placeholder 2">
            <a:extLst>
              <a:ext uri="{FF2B5EF4-FFF2-40B4-BE49-F238E27FC236}">
                <a16:creationId xmlns:a16="http://schemas.microsoft.com/office/drawing/2014/main" id="{9CD86BA8-F7AD-4897-B89E-DB5A9A1C1010}"/>
              </a:ext>
            </a:extLst>
          </p:cNvPr>
          <p:cNvSpPr>
            <a:spLocks noGrp="1"/>
          </p:cNvSpPr>
          <p:nvPr>
            <p:ph type="body" idx="1"/>
          </p:nvPr>
        </p:nvSpPr>
        <p:spPr/>
        <p:txBody>
          <a:bodyPr/>
          <a:lstStyle/>
          <a:p>
            <a:r>
              <a:rPr lang="en-US" dirty="0"/>
              <a:t>Elastic Demand</a:t>
            </a:r>
          </a:p>
        </p:txBody>
      </p:sp>
      <p:sp>
        <p:nvSpPr>
          <p:cNvPr id="4" name="Content Placeholder 3">
            <a:extLst>
              <a:ext uri="{FF2B5EF4-FFF2-40B4-BE49-F238E27FC236}">
                <a16:creationId xmlns:a16="http://schemas.microsoft.com/office/drawing/2014/main" id="{B4C5FA71-BEFD-4E8C-B622-59D584F3D62A}"/>
              </a:ext>
            </a:extLst>
          </p:cNvPr>
          <p:cNvSpPr>
            <a:spLocks noGrp="1"/>
          </p:cNvSpPr>
          <p:nvPr>
            <p:ph sz="half" idx="2"/>
          </p:nvPr>
        </p:nvSpPr>
        <p:spPr/>
        <p:txBody>
          <a:bodyPr>
            <a:normAutofit lnSpcReduction="10000"/>
          </a:bodyPr>
          <a:lstStyle/>
          <a:p>
            <a:r>
              <a:rPr lang="en-US" dirty="0"/>
              <a:t>Demand happens to be elastic for luxurious commodities</a:t>
            </a:r>
          </a:p>
          <a:p>
            <a:r>
              <a:rPr lang="en-US" dirty="0"/>
              <a:t>Elasticity is greater than 1</a:t>
            </a:r>
          </a:p>
          <a:p>
            <a:r>
              <a:rPr lang="en-US" dirty="0"/>
              <a:t>Elastic demand curve is shallow</a:t>
            </a:r>
          </a:p>
          <a:p>
            <a:r>
              <a:rPr lang="en-US" dirty="0"/>
              <a:t>Price and total revenue go on opposite direction</a:t>
            </a:r>
          </a:p>
          <a:p>
            <a:r>
              <a:rPr lang="en-US" dirty="0"/>
              <a:t>Substitute for the product is available</a:t>
            </a:r>
          </a:p>
        </p:txBody>
      </p:sp>
      <p:sp>
        <p:nvSpPr>
          <p:cNvPr id="5" name="Text Placeholder 4">
            <a:extLst>
              <a:ext uri="{FF2B5EF4-FFF2-40B4-BE49-F238E27FC236}">
                <a16:creationId xmlns:a16="http://schemas.microsoft.com/office/drawing/2014/main" id="{3283A812-4C54-459E-8458-C8347D83A841}"/>
              </a:ext>
            </a:extLst>
          </p:cNvPr>
          <p:cNvSpPr>
            <a:spLocks noGrp="1"/>
          </p:cNvSpPr>
          <p:nvPr>
            <p:ph type="body" sz="quarter" idx="3"/>
          </p:nvPr>
        </p:nvSpPr>
        <p:spPr/>
        <p:txBody>
          <a:bodyPr/>
          <a:lstStyle/>
          <a:p>
            <a:r>
              <a:rPr lang="en-US" dirty="0"/>
              <a:t>Inelastic Demand</a:t>
            </a:r>
          </a:p>
        </p:txBody>
      </p:sp>
      <p:sp>
        <p:nvSpPr>
          <p:cNvPr id="6" name="Content Placeholder 5">
            <a:extLst>
              <a:ext uri="{FF2B5EF4-FFF2-40B4-BE49-F238E27FC236}">
                <a16:creationId xmlns:a16="http://schemas.microsoft.com/office/drawing/2014/main" id="{759305BD-BDAE-48E7-A31E-2B0973C4C546}"/>
              </a:ext>
            </a:extLst>
          </p:cNvPr>
          <p:cNvSpPr>
            <a:spLocks noGrp="1"/>
          </p:cNvSpPr>
          <p:nvPr>
            <p:ph sz="quarter" idx="4"/>
          </p:nvPr>
        </p:nvSpPr>
        <p:spPr/>
        <p:txBody>
          <a:bodyPr>
            <a:normAutofit lnSpcReduction="10000"/>
          </a:bodyPr>
          <a:lstStyle/>
          <a:p>
            <a:r>
              <a:rPr lang="en-US" dirty="0"/>
              <a:t>Demand happens to be inelastic for necessary &amp; semi necessary commodities</a:t>
            </a:r>
          </a:p>
          <a:p>
            <a:r>
              <a:rPr lang="en-US" dirty="0"/>
              <a:t>Elasticity is less than 1</a:t>
            </a:r>
          </a:p>
          <a:p>
            <a:r>
              <a:rPr lang="en-US" dirty="0"/>
              <a:t>Inelastic demand curve is steep</a:t>
            </a:r>
          </a:p>
          <a:p>
            <a:r>
              <a:rPr lang="en-US" dirty="0"/>
              <a:t>Price and total revenue go on same direction</a:t>
            </a:r>
          </a:p>
          <a:p>
            <a:r>
              <a:rPr lang="en-US" dirty="0"/>
              <a:t>Less or no Substitute for the product is available</a:t>
            </a:r>
          </a:p>
        </p:txBody>
      </p:sp>
    </p:spTree>
    <p:extLst>
      <p:ext uri="{BB962C8B-B14F-4D97-AF65-F5344CB8AC3E}">
        <p14:creationId xmlns:p14="http://schemas.microsoft.com/office/powerpoint/2010/main" val="1604181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description available.">
            <a:extLst>
              <a:ext uri="{FF2B5EF4-FFF2-40B4-BE49-F238E27FC236}">
                <a16:creationId xmlns:a16="http://schemas.microsoft.com/office/drawing/2014/main" id="{1658BCB5-9709-4DE6-B5EA-37DB43E49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329" y="0"/>
            <a:ext cx="67976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9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7599DC-36A2-42E7-ABB8-F5BFC0952123}"/>
              </a:ext>
            </a:extLst>
          </p:cNvPr>
          <p:cNvGraphicFramePr>
            <a:graphicFrameLocks noGrp="1"/>
          </p:cNvGraphicFramePr>
          <p:nvPr>
            <p:extLst>
              <p:ext uri="{D42A27DB-BD31-4B8C-83A1-F6EECF244321}">
                <p14:modId xmlns:p14="http://schemas.microsoft.com/office/powerpoint/2010/main" val="3803211644"/>
              </p:ext>
            </p:extLst>
          </p:nvPr>
        </p:nvGraphicFramePr>
        <p:xfrm>
          <a:off x="843280" y="1843916"/>
          <a:ext cx="10220961" cy="3876164"/>
        </p:xfrm>
        <a:graphic>
          <a:graphicData uri="http://schemas.openxmlformats.org/drawingml/2006/table">
            <a:tbl>
              <a:tblPr firstRow="1" firstCol="1" bandRow="1">
                <a:tableStyleId>{5C22544A-7EE6-4342-B048-85BDC9FD1C3A}</a:tableStyleId>
              </a:tblPr>
              <a:tblGrid>
                <a:gridCol w="2790963">
                  <a:extLst>
                    <a:ext uri="{9D8B030D-6E8A-4147-A177-3AD203B41FA5}">
                      <a16:colId xmlns:a16="http://schemas.microsoft.com/office/drawing/2014/main" val="2206203602"/>
                    </a:ext>
                  </a:extLst>
                </a:gridCol>
                <a:gridCol w="2476666">
                  <a:extLst>
                    <a:ext uri="{9D8B030D-6E8A-4147-A177-3AD203B41FA5}">
                      <a16:colId xmlns:a16="http://schemas.microsoft.com/office/drawing/2014/main" val="1858375933"/>
                    </a:ext>
                  </a:extLst>
                </a:gridCol>
                <a:gridCol w="2476666">
                  <a:extLst>
                    <a:ext uri="{9D8B030D-6E8A-4147-A177-3AD203B41FA5}">
                      <a16:colId xmlns:a16="http://schemas.microsoft.com/office/drawing/2014/main" val="2449414917"/>
                    </a:ext>
                  </a:extLst>
                </a:gridCol>
                <a:gridCol w="2476666">
                  <a:extLst>
                    <a:ext uri="{9D8B030D-6E8A-4147-A177-3AD203B41FA5}">
                      <a16:colId xmlns:a16="http://schemas.microsoft.com/office/drawing/2014/main" val="2474582125"/>
                    </a:ext>
                  </a:extLst>
                </a:gridCol>
              </a:tblGrid>
              <a:tr h="452462">
                <a:tc>
                  <a:txBody>
                    <a:bodyPr/>
                    <a:lstStyle/>
                    <a:p>
                      <a:pPr marL="0" marR="0">
                        <a:lnSpc>
                          <a:spcPct val="115000"/>
                        </a:lnSpc>
                        <a:spcBef>
                          <a:spcPts val="0"/>
                        </a:spcBef>
                        <a:spcAft>
                          <a:spcPts val="0"/>
                        </a:spcAft>
                      </a:pPr>
                      <a:r>
                        <a:rPr lang="en-US" sz="2000" dirty="0">
                          <a:effectLst/>
                        </a:rPr>
                        <a:t>Total Quantity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Price per unit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Total Revenue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Elasticity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543127"/>
                  </a:ext>
                </a:extLst>
              </a:tr>
              <a:tr h="452462">
                <a:tc>
                  <a:txBody>
                    <a:bodyPr/>
                    <a:lstStyle/>
                    <a:p>
                      <a:pPr marL="0" marR="0">
                        <a:lnSpc>
                          <a:spcPct val="115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highlight>
                            <a:srgbClr val="FFFF00"/>
                          </a:highlight>
                        </a:rPr>
                        <a:t>7</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7">
                  <a:txBody>
                    <a:bodyPr/>
                    <a:lstStyle/>
                    <a:p>
                      <a:pPr marL="0" marR="0">
                        <a:lnSpc>
                          <a:spcPct val="115000"/>
                        </a:lnSpc>
                        <a:spcBef>
                          <a:spcPts val="0"/>
                        </a:spcBef>
                        <a:spcAft>
                          <a:spcPts val="0"/>
                        </a:spcAft>
                      </a:pPr>
                      <a:endParaRPr lang="en-US" sz="2000" dirty="0">
                        <a:effectLst/>
                      </a:endParaRPr>
                    </a:p>
                    <a:p>
                      <a:pPr marL="0" marR="0">
                        <a:lnSpc>
                          <a:spcPct val="115000"/>
                        </a:lnSpc>
                        <a:spcBef>
                          <a:spcPts val="0"/>
                        </a:spcBef>
                        <a:spcAft>
                          <a:spcPts val="0"/>
                        </a:spcAft>
                      </a:pPr>
                      <a:r>
                        <a:rPr lang="en-US" sz="2000" dirty="0">
                          <a:effectLst/>
                        </a:rPr>
                        <a:t>}+</a:t>
                      </a:r>
                      <a:r>
                        <a:rPr lang="en-US" sz="2000" dirty="0">
                          <a:effectLst/>
                          <a:highlight>
                            <a:srgbClr val="FFFF00"/>
                          </a:highlight>
                        </a:rPr>
                        <a:t>5 Elastic</a:t>
                      </a:r>
                    </a:p>
                    <a:p>
                      <a:pPr marL="0" marR="0">
                        <a:lnSpc>
                          <a:spcPct val="115000"/>
                        </a:lnSpc>
                        <a:spcBef>
                          <a:spcPts val="0"/>
                        </a:spcBef>
                        <a:spcAft>
                          <a:spcPts val="0"/>
                        </a:spcAft>
                      </a:pPr>
                      <a:endParaRPr lang="en-US" sz="1000" dirty="0">
                        <a:effectLst/>
                      </a:endParaRPr>
                    </a:p>
                    <a:p>
                      <a:pPr marL="0" marR="0">
                        <a:lnSpc>
                          <a:spcPct val="115000"/>
                        </a:lnSpc>
                        <a:spcBef>
                          <a:spcPts val="0"/>
                        </a:spcBef>
                        <a:spcAft>
                          <a:spcPts val="0"/>
                        </a:spcAft>
                      </a:pPr>
                      <a:r>
                        <a:rPr lang="en-US" sz="2000" dirty="0">
                          <a:effectLst/>
                        </a:rPr>
                        <a:t>&gt;+3 Elastic</a:t>
                      </a:r>
                    </a:p>
                    <a:p>
                      <a:pPr marL="0" marR="0">
                        <a:lnSpc>
                          <a:spcPct val="115000"/>
                        </a:lnSpc>
                        <a:spcBef>
                          <a:spcPts val="0"/>
                        </a:spcBef>
                        <a:spcAft>
                          <a:spcPts val="0"/>
                        </a:spcAft>
                      </a:pPr>
                      <a:r>
                        <a:rPr lang="en-US" sz="2000" dirty="0">
                          <a:effectLst/>
                        </a:rPr>
                        <a:t>&gt;+1 Elastic</a:t>
                      </a:r>
                    </a:p>
                    <a:p>
                      <a:pPr marL="0" marR="0">
                        <a:lnSpc>
                          <a:spcPct val="115000"/>
                        </a:lnSpc>
                        <a:spcBef>
                          <a:spcPts val="0"/>
                        </a:spcBef>
                        <a:spcAft>
                          <a:spcPts val="0"/>
                        </a:spcAft>
                      </a:pPr>
                      <a:r>
                        <a:rPr lang="en-US" sz="2000" dirty="0">
                          <a:effectLst/>
                        </a:rPr>
                        <a:t>}-1 Inelastic</a:t>
                      </a:r>
                    </a:p>
                    <a:p>
                      <a:pPr marL="0" marR="0">
                        <a:lnSpc>
                          <a:spcPct val="115000"/>
                        </a:lnSpc>
                        <a:spcBef>
                          <a:spcPts val="0"/>
                        </a:spcBef>
                        <a:spcAft>
                          <a:spcPts val="0"/>
                        </a:spcAft>
                      </a:pPr>
                      <a:endParaRPr lang="en-US" sz="2000" dirty="0">
                        <a:effectLst/>
                      </a:endParaRPr>
                    </a:p>
                    <a:p>
                      <a:pPr marL="0" marR="0">
                        <a:lnSpc>
                          <a:spcPct val="115000"/>
                        </a:lnSpc>
                        <a:spcBef>
                          <a:spcPts val="0"/>
                        </a:spcBef>
                        <a:spcAft>
                          <a:spcPts val="0"/>
                        </a:spcAft>
                      </a:pPr>
                      <a:r>
                        <a:rPr lang="en-US" sz="2000" dirty="0">
                          <a:effectLst/>
                        </a:rPr>
                        <a:t>}-3 Inelastic</a:t>
                      </a:r>
                    </a:p>
                    <a:p>
                      <a:pPr marL="0" marR="0">
                        <a:lnSpc>
                          <a:spcPct val="115000"/>
                        </a:lnSpc>
                        <a:spcBef>
                          <a:spcPts val="0"/>
                        </a:spcBef>
                        <a:spcAft>
                          <a:spcPts val="0"/>
                        </a:spcAft>
                      </a:pPr>
                      <a:r>
                        <a:rPr lang="en-US" sz="2000" dirty="0">
                          <a:effectLst/>
                        </a:rPr>
                        <a:t>&gt;-5 Inelastic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829157"/>
                  </a:ext>
                </a:extLst>
              </a:tr>
              <a:tr h="452462">
                <a:tc>
                  <a:txBody>
                    <a:bodyPr/>
                    <a:lstStyle/>
                    <a:p>
                      <a:pPr marL="0" marR="0">
                        <a:lnSpc>
                          <a:spcPct val="115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highlight>
                            <a:srgbClr val="FFFF00"/>
                          </a:highlight>
                        </a:rPr>
                        <a:t>12</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642729943"/>
                  </a:ext>
                </a:extLst>
              </a:tr>
              <a:tr h="452462">
                <a:tc>
                  <a:txBody>
                    <a:bodyPr/>
                    <a:lstStyle/>
                    <a:p>
                      <a:pPr marL="0" marR="0">
                        <a:lnSpc>
                          <a:spcPct val="115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309707863"/>
                  </a:ext>
                </a:extLst>
              </a:tr>
              <a:tr h="452462">
                <a:tc>
                  <a:txBody>
                    <a:bodyPr/>
                    <a:lstStyle/>
                    <a:p>
                      <a:pPr marL="0" marR="0">
                        <a:lnSpc>
                          <a:spcPct val="115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77331599"/>
                  </a:ext>
                </a:extLst>
              </a:tr>
              <a:tr h="452462">
                <a:tc>
                  <a:txBody>
                    <a:bodyPr/>
                    <a:lstStyle/>
                    <a:p>
                      <a:pPr marL="0" marR="0">
                        <a:lnSpc>
                          <a:spcPct val="115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86697753"/>
                  </a:ext>
                </a:extLst>
              </a:tr>
              <a:tr h="452462">
                <a:tc>
                  <a:txBody>
                    <a:bodyPr/>
                    <a:lstStyle/>
                    <a:p>
                      <a:pPr marL="0" marR="0">
                        <a:lnSpc>
                          <a:spcPct val="115000"/>
                        </a:lnSpc>
                        <a:spcBef>
                          <a:spcPts val="0"/>
                        </a:spcBef>
                        <a:spcAft>
                          <a:spcPts val="0"/>
                        </a:spcAft>
                      </a:pPr>
                      <a:r>
                        <a:rPr lang="en-US" sz="2000" dirty="0">
                          <a:effectLst/>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4045987137"/>
                  </a:ext>
                </a:extLst>
              </a:tr>
              <a:tr h="708930">
                <a:tc>
                  <a:txBody>
                    <a:bodyPr/>
                    <a:lstStyle/>
                    <a:p>
                      <a:pPr marL="0" marR="0">
                        <a:lnSpc>
                          <a:spcPct val="115000"/>
                        </a:lnSpc>
                        <a:spcBef>
                          <a:spcPts val="0"/>
                        </a:spcBef>
                        <a:spcAft>
                          <a:spcPts val="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3178470"/>
                  </a:ext>
                </a:extLst>
              </a:tr>
            </a:tbl>
          </a:graphicData>
        </a:graphic>
      </p:graphicFrame>
      <p:sp>
        <p:nvSpPr>
          <p:cNvPr id="4" name="Rectangle 1">
            <a:extLst>
              <a:ext uri="{FF2B5EF4-FFF2-40B4-BE49-F238E27FC236}">
                <a16:creationId xmlns:a16="http://schemas.microsoft.com/office/drawing/2014/main" id="{0E487FDE-035F-43EE-82D3-563A59DAF85E}"/>
              </a:ext>
            </a:extLst>
          </p:cNvPr>
          <p:cNvSpPr>
            <a:spLocks noChangeArrowheads="1"/>
          </p:cNvSpPr>
          <p:nvPr/>
        </p:nvSpPr>
        <p:spPr bwMode="auto">
          <a:xfrm>
            <a:off x="71120" y="828253"/>
            <a:ext cx="1201928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Consider the following numerical example: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Total Revenue Test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71482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C9DB-1122-4FCA-A1A1-667C870C19A5}"/>
              </a:ext>
            </a:extLst>
          </p:cNvPr>
          <p:cNvSpPr>
            <a:spLocks noGrp="1"/>
          </p:cNvSpPr>
          <p:nvPr>
            <p:ph type="title"/>
          </p:nvPr>
        </p:nvSpPr>
        <p:spPr/>
        <p:txBody>
          <a:bodyPr/>
          <a:lstStyle/>
          <a:p>
            <a:r>
              <a:rPr lang="en-US" dirty="0"/>
              <a:t>Supply </a:t>
            </a:r>
          </a:p>
        </p:txBody>
      </p:sp>
      <p:sp>
        <p:nvSpPr>
          <p:cNvPr id="3" name="Content Placeholder 2">
            <a:extLst>
              <a:ext uri="{FF2B5EF4-FFF2-40B4-BE49-F238E27FC236}">
                <a16:creationId xmlns:a16="http://schemas.microsoft.com/office/drawing/2014/main" id="{238D65E6-9FBB-431F-8A4E-98D39E948ED1}"/>
              </a:ext>
            </a:extLst>
          </p:cNvPr>
          <p:cNvSpPr>
            <a:spLocks noGrp="1"/>
          </p:cNvSpPr>
          <p:nvPr>
            <p:ph idx="1"/>
          </p:nvPr>
        </p:nvSpPr>
        <p:spPr/>
        <p:txBody>
          <a:bodyPr/>
          <a:lstStyle/>
          <a:p>
            <a:r>
              <a:rPr lang="en-US" dirty="0"/>
              <a:t>Supply is the willingness and ability of producers to create goods and services to take them to market. </a:t>
            </a:r>
          </a:p>
          <a:p>
            <a:r>
              <a:rPr lang="en-US" dirty="0"/>
              <a:t>Supply is positively related to price given that at higher prices there is an incentive to supply more as higher prices may generate increased revenue and profits.</a:t>
            </a:r>
          </a:p>
          <a:p>
            <a:r>
              <a:rPr lang="en-US" dirty="0"/>
              <a:t>Supply and stock are not the same thing. </a:t>
            </a:r>
            <a:r>
              <a:rPr lang="en-US" dirty="0">
                <a:highlight>
                  <a:srgbClr val="FFFF00"/>
                </a:highlight>
              </a:rPr>
              <a:t>example </a:t>
            </a:r>
            <a:r>
              <a:rPr lang="en-US" dirty="0"/>
              <a:t>of stock and supply will be suppose a television manufacturer has 20000 television stock, out of which the manufacturer supplies only 2000 television at prevailing market price. Hence remaining 18000 units will be called stock and 2000 units will be called as supply.</a:t>
            </a:r>
          </a:p>
        </p:txBody>
      </p:sp>
    </p:spTree>
    <p:extLst>
      <p:ext uri="{BB962C8B-B14F-4D97-AF65-F5344CB8AC3E}">
        <p14:creationId xmlns:p14="http://schemas.microsoft.com/office/powerpoint/2010/main" val="806214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57FC-1469-464E-AD04-ED82A05E80A4}"/>
              </a:ext>
            </a:extLst>
          </p:cNvPr>
          <p:cNvSpPr>
            <a:spLocks noGrp="1"/>
          </p:cNvSpPr>
          <p:nvPr>
            <p:ph type="title"/>
          </p:nvPr>
        </p:nvSpPr>
        <p:spPr/>
        <p:txBody>
          <a:bodyPr/>
          <a:lstStyle/>
          <a:p>
            <a:r>
              <a:rPr lang="en-US" dirty="0"/>
              <a:t>Differences </a:t>
            </a:r>
          </a:p>
        </p:txBody>
      </p:sp>
      <p:sp>
        <p:nvSpPr>
          <p:cNvPr id="3" name="Text Placeholder 2">
            <a:extLst>
              <a:ext uri="{FF2B5EF4-FFF2-40B4-BE49-F238E27FC236}">
                <a16:creationId xmlns:a16="http://schemas.microsoft.com/office/drawing/2014/main" id="{2EB87E75-DBF4-4230-8C68-C9E651ED51F3}"/>
              </a:ext>
            </a:extLst>
          </p:cNvPr>
          <p:cNvSpPr>
            <a:spLocks noGrp="1"/>
          </p:cNvSpPr>
          <p:nvPr>
            <p:ph type="body" idx="1"/>
          </p:nvPr>
        </p:nvSpPr>
        <p:spPr/>
        <p:txBody>
          <a:bodyPr/>
          <a:lstStyle/>
          <a:p>
            <a:r>
              <a:rPr lang="en-US" dirty="0"/>
              <a:t>Supply </a:t>
            </a:r>
          </a:p>
        </p:txBody>
      </p:sp>
      <p:sp>
        <p:nvSpPr>
          <p:cNvPr id="4" name="Content Placeholder 3">
            <a:extLst>
              <a:ext uri="{FF2B5EF4-FFF2-40B4-BE49-F238E27FC236}">
                <a16:creationId xmlns:a16="http://schemas.microsoft.com/office/drawing/2014/main" id="{453F9244-803E-4EC7-B44B-71B6761B0767}"/>
              </a:ext>
            </a:extLst>
          </p:cNvPr>
          <p:cNvSpPr>
            <a:spLocks noGrp="1"/>
          </p:cNvSpPr>
          <p:nvPr>
            <p:ph sz="half" idx="2"/>
          </p:nvPr>
        </p:nvSpPr>
        <p:spPr/>
        <p:txBody>
          <a:bodyPr/>
          <a:lstStyle/>
          <a:p>
            <a:r>
              <a:rPr lang="en-US" dirty="0"/>
              <a:t>supply refers to the quantity which the seller is prepared to sell in the market at given price at any point of time.</a:t>
            </a:r>
          </a:p>
          <a:p>
            <a:r>
              <a:rPr lang="en-US" dirty="0"/>
              <a:t>Supply can be increased and decreased depending on the price prevailing in the market</a:t>
            </a:r>
          </a:p>
          <a:p>
            <a:r>
              <a:rPr lang="en-US" dirty="0"/>
              <a:t>supply is dependent on the price</a:t>
            </a:r>
          </a:p>
        </p:txBody>
      </p:sp>
      <p:sp>
        <p:nvSpPr>
          <p:cNvPr id="5" name="Text Placeholder 4">
            <a:extLst>
              <a:ext uri="{FF2B5EF4-FFF2-40B4-BE49-F238E27FC236}">
                <a16:creationId xmlns:a16="http://schemas.microsoft.com/office/drawing/2014/main" id="{FABAD0B9-9A04-4224-A464-A27F51DC8901}"/>
              </a:ext>
            </a:extLst>
          </p:cNvPr>
          <p:cNvSpPr>
            <a:spLocks noGrp="1"/>
          </p:cNvSpPr>
          <p:nvPr>
            <p:ph type="body" sz="quarter" idx="3"/>
          </p:nvPr>
        </p:nvSpPr>
        <p:spPr/>
        <p:txBody>
          <a:bodyPr/>
          <a:lstStyle/>
          <a:p>
            <a:r>
              <a:rPr lang="en-US" dirty="0"/>
              <a:t>Stock </a:t>
            </a:r>
          </a:p>
        </p:txBody>
      </p:sp>
      <p:sp>
        <p:nvSpPr>
          <p:cNvPr id="6" name="Content Placeholder 5">
            <a:extLst>
              <a:ext uri="{FF2B5EF4-FFF2-40B4-BE49-F238E27FC236}">
                <a16:creationId xmlns:a16="http://schemas.microsoft.com/office/drawing/2014/main" id="{6E543684-C984-4ED4-981B-78132D5DC754}"/>
              </a:ext>
            </a:extLst>
          </p:cNvPr>
          <p:cNvSpPr>
            <a:spLocks noGrp="1"/>
          </p:cNvSpPr>
          <p:nvPr>
            <p:ph sz="quarter" idx="4"/>
          </p:nvPr>
        </p:nvSpPr>
        <p:spPr/>
        <p:txBody>
          <a:bodyPr/>
          <a:lstStyle/>
          <a:p>
            <a:r>
              <a:rPr lang="en-US" dirty="0"/>
              <a:t>stock refers to total available quantity with the seller at any given point of time.</a:t>
            </a:r>
          </a:p>
          <a:p>
            <a:r>
              <a:rPr lang="en-US" dirty="0"/>
              <a:t>stock at a particular point of time is fixed and it cannot be increased or decreased,</a:t>
            </a:r>
          </a:p>
          <a:p>
            <a:r>
              <a:rPr lang="en-US" dirty="0"/>
              <a:t> stock is not dependent on the price.</a:t>
            </a:r>
          </a:p>
        </p:txBody>
      </p:sp>
    </p:spTree>
    <p:extLst>
      <p:ext uri="{BB962C8B-B14F-4D97-AF65-F5344CB8AC3E}">
        <p14:creationId xmlns:p14="http://schemas.microsoft.com/office/powerpoint/2010/main" val="413551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8900-1C07-43F3-A437-638A02B0F2B6}"/>
              </a:ext>
            </a:extLst>
          </p:cNvPr>
          <p:cNvSpPr>
            <a:spLocks noGrp="1"/>
          </p:cNvSpPr>
          <p:nvPr>
            <p:ph type="title"/>
          </p:nvPr>
        </p:nvSpPr>
        <p:spPr/>
        <p:txBody>
          <a:bodyPr/>
          <a:lstStyle/>
          <a:p>
            <a:r>
              <a:rPr lang="en-US" dirty="0"/>
              <a:t>Law of supply</a:t>
            </a:r>
          </a:p>
        </p:txBody>
      </p:sp>
      <p:sp>
        <p:nvSpPr>
          <p:cNvPr id="3" name="Content Placeholder 2">
            <a:extLst>
              <a:ext uri="{FF2B5EF4-FFF2-40B4-BE49-F238E27FC236}">
                <a16:creationId xmlns:a16="http://schemas.microsoft.com/office/drawing/2014/main" id="{54CD6391-6593-4DAD-805D-9F84F3CB3366}"/>
              </a:ext>
            </a:extLst>
          </p:cNvPr>
          <p:cNvSpPr>
            <a:spLocks noGrp="1"/>
          </p:cNvSpPr>
          <p:nvPr>
            <p:ph idx="1"/>
          </p:nvPr>
        </p:nvSpPr>
        <p:spPr/>
        <p:txBody>
          <a:bodyPr numCol="2">
            <a:normAutofit lnSpcReduction="10000"/>
          </a:bodyPr>
          <a:lstStyle/>
          <a:p>
            <a:r>
              <a:rPr lang="en-US" dirty="0"/>
              <a:t>The law of supply is the </a:t>
            </a:r>
            <a:r>
              <a:rPr lang="en-US" u="sng" dirty="0">
                <a:hlinkClick r:id="rId2"/>
              </a:rPr>
              <a:t>microeconomic</a:t>
            </a:r>
            <a:r>
              <a:rPr lang="en-US" dirty="0"/>
              <a:t> law that states that, all other factors being equal, as the price of a good or service increases, the quantity of goods or services that suppliers offer will increase, and vice versa. </a:t>
            </a:r>
          </a:p>
          <a:p>
            <a:r>
              <a:rPr lang="en-US" dirty="0"/>
              <a:t>The</a:t>
            </a:r>
            <a:r>
              <a:rPr lang="en-US" i="1" dirty="0"/>
              <a:t> </a:t>
            </a:r>
            <a:r>
              <a:rPr lang="en-US" dirty="0"/>
              <a:t>supply function can also be expressed in symbols.</a:t>
            </a:r>
          </a:p>
          <a:p>
            <a:r>
              <a:rPr lang="en-US" b="1" dirty="0" err="1"/>
              <a:t>Q</a:t>
            </a:r>
            <a:r>
              <a:rPr lang="en-US" b="1" baseline="-25000" dirty="0" err="1"/>
              <a:t>x</a:t>
            </a:r>
            <a:r>
              <a:rPr lang="en-US" b="1" baseline="30000" dirty="0" err="1"/>
              <a:t>S</a:t>
            </a:r>
            <a:r>
              <a:rPr lang="en-US" b="1" dirty="0"/>
              <a:t> = Φ (Px, Tech, S</a:t>
            </a:r>
            <a:r>
              <a:rPr lang="en-US" b="1" baseline="-25000" dirty="0"/>
              <a:t>i</a:t>
            </a:r>
            <a:r>
              <a:rPr lang="en-US" b="1" dirty="0"/>
              <a:t>, </a:t>
            </a:r>
            <a:r>
              <a:rPr lang="en-US" b="1" dirty="0" err="1"/>
              <a:t>F</a:t>
            </a:r>
            <a:r>
              <a:rPr lang="en-US" b="1" baseline="-25000" dirty="0" err="1"/>
              <a:t>n</a:t>
            </a:r>
            <a:r>
              <a:rPr lang="en-US" b="1" dirty="0"/>
              <a:t>, X,........)</a:t>
            </a:r>
          </a:p>
          <a:p>
            <a:pPr marL="0" indent="0">
              <a:buNone/>
            </a:pPr>
            <a:r>
              <a:rPr lang="en-US" dirty="0"/>
              <a:t>Here:</a:t>
            </a:r>
          </a:p>
          <a:p>
            <a:r>
              <a:rPr lang="en-US" dirty="0" err="1"/>
              <a:t>Q</a:t>
            </a:r>
            <a:r>
              <a:rPr lang="en-US" baseline="-25000" dirty="0" err="1"/>
              <a:t>x</a:t>
            </a:r>
            <a:r>
              <a:rPr lang="en-US" baseline="30000" dirty="0" err="1"/>
              <a:t>s</a:t>
            </a:r>
            <a:r>
              <a:rPr lang="en-US" dirty="0"/>
              <a:t> =Quantity supplied of commodity x by the producers.</a:t>
            </a:r>
          </a:p>
          <a:p>
            <a:r>
              <a:rPr lang="en-US" dirty="0"/>
              <a:t>Φ =  Function of.</a:t>
            </a:r>
          </a:p>
          <a:p>
            <a:r>
              <a:rPr lang="en-US" dirty="0"/>
              <a:t>P</a:t>
            </a:r>
            <a:r>
              <a:rPr lang="en-US" baseline="-25000" dirty="0"/>
              <a:t>x</a:t>
            </a:r>
            <a:r>
              <a:rPr lang="en-US" dirty="0"/>
              <a:t> =  Price of commodity x.</a:t>
            </a:r>
          </a:p>
          <a:p>
            <a:r>
              <a:rPr lang="en-US" dirty="0"/>
              <a:t>Tech = Technology.</a:t>
            </a:r>
          </a:p>
          <a:p>
            <a:r>
              <a:rPr lang="en-US" dirty="0"/>
              <a:t>S  =  Supplies of inputs.</a:t>
            </a:r>
          </a:p>
          <a:p>
            <a:r>
              <a:rPr lang="en-US" dirty="0"/>
              <a:t>F  =  Features of nature.</a:t>
            </a:r>
          </a:p>
          <a:p>
            <a:r>
              <a:rPr lang="en-US" dirty="0"/>
              <a:t>X  =  Taxes/Subsidies</a:t>
            </a:r>
          </a:p>
        </p:txBody>
      </p:sp>
    </p:spTree>
    <p:extLst>
      <p:ext uri="{BB962C8B-B14F-4D97-AF65-F5344CB8AC3E}">
        <p14:creationId xmlns:p14="http://schemas.microsoft.com/office/powerpoint/2010/main" val="3845627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25C1-757B-4BF3-96A0-A9635694BFD9}"/>
              </a:ext>
            </a:extLst>
          </p:cNvPr>
          <p:cNvSpPr>
            <a:spLocks noGrp="1"/>
          </p:cNvSpPr>
          <p:nvPr>
            <p:ph type="title"/>
          </p:nvPr>
        </p:nvSpPr>
        <p:spPr/>
        <p:txBody>
          <a:bodyPr/>
          <a:lstStyle/>
          <a:p>
            <a:r>
              <a:rPr lang="en-US" dirty="0"/>
              <a:t>Supply Schedule &amp; Supply curve</a:t>
            </a:r>
          </a:p>
        </p:txBody>
      </p:sp>
      <p:sp>
        <p:nvSpPr>
          <p:cNvPr id="3" name="Content Placeholder 2">
            <a:extLst>
              <a:ext uri="{FF2B5EF4-FFF2-40B4-BE49-F238E27FC236}">
                <a16:creationId xmlns:a16="http://schemas.microsoft.com/office/drawing/2014/main" id="{3C244ACF-11AE-4C97-B229-99FD8FF91AF3}"/>
              </a:ext>
            </a:extLst>
          </p:cNvPr>
          <p:cNvSpPr>
            <a:spLocks noGrp="1"/>
          </p:cNvSpPr>
          <p:nvPr>
            <p:ph idx="1"/>
          </p:nvPr>
        </p:nvSpPr>
        <p:spPr/>
        <p:txBody>
          <a:bodyPr/>
          <a:lstStyle/>
          <a:p>
            <a:r>
              <a:rPr lang="en-US" dirty="0"/>
              <a:t>Supply schedule shows a tabular representation of law of supply. It presents the different quantities of a product that a seller is willing to sell at different price levels of that product.</a:t>
            </a:r>
          </a:p>
          <a:p>
            <a:r>
              <a:rPr lang="en-US" dirty="0"/>
              <a:t>The graphical representation of supply schedule is called supply curve. In a graph, price of a product is represented on Y-axis and quantity supplied is represented on X-axis. </a:t>
            </a:r>
          </a:p>
          <a:p>
            <a:pPr marL="0" indent="0" algn="ctr">
              <a:buNone/>
            </a:pPr>
            <a:r>
              <a:rPr lang="en-US" dirty="0"/>
              <a:t>S = f (P)</a:t>
            </a:r>
          </a:p>
          <a:p>
            <a:pPr marL="0" indent="0">
              <a:buNone/>
            </a:pPr>
            <a:endParaRPr lang="en-US" dirty="0"/>
          </a:p>
        </p:txBody>
      </p:sp>
    </p:spTree>
    <p:extLst>
      <p:ext uri="{BB962C8B-B14F-4D97-AF65-F5344CB8AC3E}">
        <p14:creationId xmlns:p14="http://schemas.microsoft.com/office/powerpoint/2010/main" val="193820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330A7-F40E-4A55-A5D3-ED6476137A4E}"/>
              </a:ext>
            </a:extLst>
          </p:cNvPr>
          <p:cNvPicPr>
            <a:picLocks noChangeAspect="1"/>
          </p:cNvPicPr>
          <p:nvPr/>
        </p:nvPicPr>
        <p:blipFill>
          <a:blip r:embed="rId2"/>
          <a:stretch>
            <a:fillRect/>
          </a:stretch>
        </p:blipFill>
        <p:spPr>
          <a:xfrm>
            <a:off x="982297" y="369740"/>
            <a:ext cx="9370743" cy="5208100"/>
          </a:xfrm>
          <a:prstGeom prst="rect">
            <a:avLst/>
          </a:prstGeom>
        </p:spPr>
      </p:pic>
    </p:spTree>
    <p:extLst>
      <p:ext uri="{BB962C8B-B14F-4D97-AF65-F5344CB8AC3E}">
        <p14:creationId xmlns:p14="http://schemas.microsoft.com/office/powerpoint/2010/main" val="3411920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B4A32-C417-475C-A8D7-754ACA418EAE}"/>
              </a:ext>
            </a:extLst>
          </p:cNvPr>
          <p:cNvPicPr>
            <a:picLocks noChangeAspect="1"/>
          </p:cNvPicPr>
          <p:nvPr/>
        </p:nvPicPr>
        <p:blipFill>
          <a:blip r:embed="rId2"/>
          <a:stretch>
            <a:fillRect/>
          </a:stretch>
        </p:blipFill>
        <p:spPr>
          <a:xfrm>
            <a:off x="776287" y="623887"/>
            <a:ext cx="10639425" cy="5610225"/>
          </a:xfrm>
          <a:prstGeom prst="rect">
            <a:avLst/>
          </a:prstGeom>
        </p:spPr>
      </p:pic>
    </p:spTree>
    <p:extLst>
      <p:ext uri="{BB962C8B-B14F-4D97-AF65-F5344CB8AC3E}">
        <p14:creationId xmlns:p14="http://schemas.microsoft.com/office/powerpoint/2010/main" val="409465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CB69-0928-42FC-AD87-543EB506206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2578EB-3D82-4B0C-87D6-DAB498B0197B}"/>
              </a:ext>
            </a:extLst>
          </p:cNvPr>
          <p:cNvSpPr>
            <a:spLocks noGrp="1"/>
          </p:cNvSpPr>
          <p:nvPr>
            <p:ph idx="1"/>
          </p:nvPr>
        </p:nvSpPr>
        <p:spPr/>
        <p:txBody>
          <a:bodyPr>
            <a:normAutofit/>
          </a:bodyPr>
          <a:lstStyle/>
          <a:p>
            <a:pPr algn="ctr"/>
            <a:r>
              <a:rPr lang="en-US" sz="4000" b="1" dirty="0"/>
              <a:t>THANK YOU</a:t>
            </a:r>
          </a:p>
        </p:txBody>
      </p:sp>
    </p:spTree>
    <p:extLst>
      <p:ext uri="{BB962C8B-B14F-4D97-AF65-F5344CB8AC3E}">
        <p14:creationId xmlns:p14="http://schemas.microsoft.com/office/powerpoint/2010/main" val="291364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AFAD-7E00-47B4-BB7D-A2A1EF338FD4}"/>
              </a:ext>
            </a:extLst>
          </p:cNvPr>
          <p:cNvSpPr>
            <a:spLocks noGrp="1"/>
          </p:cNvSpPr>
          <p:nvPr>
            <p:ph type="title"/>
          </p:nvPr>
        </p:nvSpPr>
        <p:spPr/>
        <p:txBody>
          <a:bodyPr/>
          <a:lstStyle/>
          <a:p>
            <a:r>
              <a:rPr lang="en-US" dirty="0"/>
              <a:t>Law of demand</a:t>
            </a:r>
          </a:p>
        </p:txBody>
      </p:sp>
      <p:sp>
        <p:nvSpPr>
          <p:cNvPr id="3" name="Content Placeholder 2">
            <a:extLst>
              <a:ext uri="{FF2B5EF4-FFF2-40B4-BE49-F238E27FC236}">
                <a16:creationId xmlns:a16="http://schemas.microsoft.com/office/drawing/2014/main" id="{53D35BC1-0E79-449A-A156-A1D8A7BFEDEA}"/>
              </a:ext>
            </a:extLst>
          </p:cNvPr>
          <p:cNvSpPr>
            <a:spLocks noGrp="1"/>
          </p:cNvSpPr>
          <p:nvPr>
            <p:ph idx="1"/>
          </p:nvPr>
        </p:nvSpPr>
        <p:spPr/>
        <p:txBody>
          <a:bodyPr/>
          <a:lstStyle/>
          <a:p>
            <a:r>
              <a:rPr lang="en-US" dirty="0"/>
              <a:t> The law of demand states that as price increases (decreases) consumers will purchase less (more) of the specific commodity, ceteris paribus.  In other words, there is an inverse relationship between the quantity demanded and the price of a particular commodity. </a:t>
            </a:r>
          </a:p>
        </p:txBody>
      </p:sp>
    </p:spTree>
    <p:extLst>
      <p:ext uri="{BB962C8B-B14F-4D97-AF65-F5344CB8AC3E}">
        <p14:creationId xmlns:p14="http://schemas.microsoft.com/office/powerpoint/2010/main" val="2615716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67A6-B7B8-4F9A-A8DC-A5D02E4B47BE}"/>
              </a:ext>
            </a:extLst>
          </p:cNvPr>
          <p:cNvSpPr>
            <a:spLocks noGrp="1"/>
          </p:cNvSpPr>
          <p:nvPr>
            <p:ph type="title"/>
          </p:nvPr>
        </p:nvSpPr>
        <p:spPr/>
        <p:txBody>
          <a:bodyPr/>
          <a:lstStyle/>
          <a:p>
            <a:r>
              <a:rPr lang="en-US" dirty="0"/>
              <a:t>Limitations of demand law</a:t>
            </a:r>
            <a:br>
              <a:rPr lang="en-US" dirty="0"/>
            </a:br>
            <a:endParaRPr lang="en-US" dirty="0"/>
          </a:p>
        </p:txBody>
      </p:sp>
      <p:graphicFrame>
        <p:nvGraphicFramePr>
          <p:cNvPr id="4" name="Content Placeholder 3">
            <a:extLst>
              <a:ext uri="{FF2B5EF4-FFF2-40B4-BE49-F238E27FC236}">
                <a16:creationId xmlns:a16="http://schemas.microsoft.com/office/drawing/2014/main" id="{BDDA9BDA-A826-48DA-A13D-F4F7009B9FE6}"/>
              </a:ext>
            </a:extLst>
          </p:cNvPr>
          <p:cNvGraphicFramePr>
            <a:graphicFrameLocks noGrp="1"/>
          </p:cNvGraphicFramePr>
          <p:nvPr>
            <p:ph idx="1"/>
            <p:extLst>
              <p:ext uri="{D42A27DB-BD31-4B8C-83A1-F6EECF244321}">
                <p14:modId xmlns:p14="http://schemas.microsoft.com/office/powerpoint/2010/main" val="2007569216"/>
              </p:ext>
            </p:extLst>
          </p:nvPr>
        </p:nvGraphicFramePr>
        <p:xfrm>
          <a:off x="1155700" y="2489200"/>
          <a:ext cx="8761413" cy="418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98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37D2-A3A2-4058-8515-917422122D04}"/>
              </a:ext>
            </a:extLst>
          </p:cNvPr>
          <p:cNvSpPr>
            <a:spLocks noGrp="1"/>
          </p:cNvSpPr>
          <p:nvPr>
            <p:ph type="title"/>
          </p:nvPr>
        </p:nvSpPr>
        <p:spPr/>
        <p:txBody>
          <a:bodyPr/>
          <a:lstStyle/>
          <a:p>
            <a:r>
              <a:rPr lang="en-US" dirty="0"/>
              <a:t>Demand Schedule</a:t>
            </a:r>
          </a:p>
        </p:txBody>
      </p:sp>
      <p:graphicFrame>
        <p:nvGraphicFramePr>
          <p:cNvPr id="5" name="Table 5">
            <a:extLst>
              <a:ext uri="{FF2B5EF4-FFF2-40B4-BE49-F238E27FC236}">
                <a16:creationId xmlns:a16="http://schemas.microsoft.com/office/drawing/2014/main" id="{66116252-D4DA-4882-B511-1684838D8950}"/>
              </a:ext>
            </a:extLst>
          </p:cNvPr>
          <p:cNvGraphicFramePr>
            <a:graphicFrameLocks noGrp="1"/>
          </p:cNvGraphicFramePr>
          <p:nvPr>
            <p:ph idx="1"/>
            <p:extLst>
              <p:ext uri="{D42A27DB-BD31-4B8C-83A1-F6EECF244321}">
                <p14:modId xmlns:p14="http://schemas.microsoft.com/office/powerpoint/2010/main" val="846654689"/>
              </p:ext>
            </p:extLst>
          </p:nvPr>
        </p:nvGraphicFramePr>
        <p:xfrm>
          <a:off x="5183188" y="1490345"/>
          <a:ext cx="6172200" cy="2590800"/>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3754140773"/>
                    </a:ext>
                  </a:extLst>
                </a:gridCol>
                <a:gridCol w="3086100">
                  <a:extLst>
                    <a:ext uri="{9D8B030D-6E8A-4147-A177-3AD203B41FA5}">
                      <a16:colId xmlns:a16="http://schemas.microsoft.com/office/drawing/2014/main" val="606659375"/>
                    </a:ext>
                  </a:extLst>
                </a:gridCol>
              </a:tblGrid>
              <a:tr h="0">
                <a:tc>
                  <a:txBody>
                    <a:bodyPr/>
                    <a:lstStyle/>
                    <a:p>
                      <a:r>
                        <a:rPr lang="en-US" dirty="0"/>
                        <a:t>Price of X product</a:t>
                      </a:r>
                    </a:p>
                  </a:txBody>
                  <a:tcPr/>
                </a:tc>
                <a:tc>
                  <a:txBody>
                    <a:bodyPr/>
                    <a:lstStyle/>
                    <a:p>
                      <a:r>
                        <a:rPr lang="en-US" dirty="0"/>
                        <a:t>Quantity of X product</a:t>
                      </a:r>
                    </a:p>
                  </a:txBody>
                  <a:tcPr/>
                </a:tc>
                <a:extLst>
                  <a:ext uri="{0D108BD9-81ED-4DB2-BD59-A6C34878D82A}">
                    <a16:rowId xmlns:a16="http://schemas.microsoft.com/office/drawing/2014/main" val="4028773249"/>
                  </a:ext>
                </a:extLst>
              </a:tr>
              <a:tr h="370840">
                <a:tc>
                  <a:txBody>
                    <a:bodyPr/>
                    <a:lstStyle/>
                    <a:p>
                      <a:r>
                        <a:rPr lang="en-US" dirty="0"/>
                        <a:t>10</a:t>
                      </a:r>
                    </a:p>
                  </a:txBody>
                  <a:tcPr/>
                </a:tc>
                <a:tc>
                  <a:txBody>
                    <a:bodyPr/>
                    <a:lstStyle/>
                    <a:p>
                      <a:r>
                        <a:rPr lang="en-US" dirty="0"/>
                        <a:t>60</a:t>
                      </a:r>
                    </a:p>
                  </a:txBody>
                  <a:tcPr/>
                </a:tc>
                <a:extLst>
                  <a:ext uri="{0D108BD9-81ED-4DB2-BD59-A6C34878D82A}">
                    <a16:rowId xmlns:a16="http://schemas.microsoft.com/office/drawing/2014/main" val="2564088220"/>
                  </a:ext>
                </a:extLst>
              </a:tr>
              <a:tr h="370840">
                <a:tc>
                  <a:txBody>
                    <a:bodyPr/>
                    <a:lstStyle/>
                    <a:p>
                      <a:r>
                        <a:rPr lang="en-US" dirty="0"/>
                        <a:t>15</a:t>
                      </a:r>
                    </a:p>
                  </a:txBody>
                  <a:tcPr/>
                </a:tc>
                <a:tc>
                  <a:txBody>
                    <a:bodyPr/>
                    <a:lstStyle/>
                    <a:p>
                      <a:r>
                        <a:rPr lang="en-US" dirty="0"/>
                        <a:t>50</a:t>
                      </a:r>
                    </a:p>
                  </a:txBody>
                  <a:tcPr/>
                </a:tc>
                <a:extLst>
                  <a:ext uri="{0D108BD9-81ED-4DB2-BD59-A6C34878D82A}">
                    <a16:rowId xmlns:a16="http://schemas.microsoft.com/office/drawing/2014/main" val="647999244"/>
                  </a:ext>
                </a:extLst>
              </a:tr>
              <a:tr h="370840">
                <a:tc>
                  <a:txBody>
                    <a:bodyPr/>
                    <a:lstStyle/>
                    <a:p>
                      <a:r>
                        <a:rPr lang="en-US" dirty="0"/>
                        <a:t>20</a:t>
                      </a:r>
                    </a:p>
                  </a:txBody>
                  <a:tcPr/>
                </a:tc>
                <a:tc>
                  <a:txBody>
                    <a:bodyPr/>
                    <a:lstStyle/>
                    <a:p>
                      <a:r>
                        <a:rPr lang="en-US" dirty="0"/>
                        <a:t>40</a:t>
                      </a:r>
                    </a:p>
                  </a:txBody>
                  <a:tcPr/>
                </a:tc>
                <a:extLst>
                  <a:ext uri="{0D108BD9-81ED-4DB2-BD59-A6C34878D82A}">
                    <a16:rowId xmlns:a16="http://schemas.microsoft.com/office/drawing/2014/main" val="1799519393"/>
                  </a:ext>
                </a:extLst>
              </a:tr>
              <a:tr h="370840">
                <a:tc>
                  <a:txBody>
                    <a:bodyPr/>
                    <a:lstStyle/>
                    <a:p>
                      <a:r>
                        <a:rPr lang="en-US" dirty="0"/>
                        <a:t>25</a:t>
                      </a:r>
                    </a:p>
                  </a:txBody>
                  <a:tcPr/>
                </a:tc>
                <a:tc>
                  <a:txBody>
                    <a:bodyPr/>
                    <a:lstStyle/>
                    <a:p>
                      <a:r>
                        <a:rPr lang="en-US" dirty="0"/>
                        <a:t>30</a:t>
                      </a:r>
                    </a:p>
                  </a:txBody>
                  <a:tcPr/>
                </a:tc>
                <a:extLst>
                  <a:ext uri="{0D108BD9-81ED-4DB2-BD59-A6C34878D82A}">
                    <a16:rowId xmlns:a16="http://schemas.microsoft.com/office/drawing/2014/main" val="1742466353"/>
                  </a:ext>
                </a:extLst>
              </a:tr>
              <a:tr h="370840">
                <a:tc>
                  <a:txBody>
                    <a:bodyPr/>
                    <a:lstStyle/>
                    <a:p>
                      <a:r>
                        <a:rPr lang="en-US" dirty="0"/>
                        <a:t>30</a:t>
                      </a:r>
                    </a:p>
                  </a:txBody>
                  <a:tcPr/>
                </a:tc>
                <a:tc>
                  <a:txBody>
                    <a:bodyPr/>
                    <a:lstStyle/>
                    <a:p>
                      <a:r>
                        <a:rPr lang="en-US" dirty="0"/>
                        <a:t>20</a:t>
                      </a:r>
                    </a:p>
                  </a:txBody>
                  <a:tcPr/>
                </a:tc>
                <a:extLst>
                  <a:ext uri="{0D108BD9-81ED-4DB2-BD59-A6C34878D82A}">
                    <a16:rowId xmlns:a16="http://schemas.microsoft.com/office/drawing/2014/main" val="1289353711"/>
                  </a:ext>
                </a:extLst>
              </a:tr>
              <a:tr h="370840">
                <a:tc>
                  <a:txBody>
                    <a:bodyPr/>
                    <a:lstStyle/>
                    <a:p>
                      <a:r>
                        <a:rPr lang="en-US" dirty="0"/>
                        <a:t>35</a:t>
                      </a:r>
                    </a:p>
                  </a:txBody>
                  <a:tcPr/>
                </a:tc>
                <a:tc>
                  <a:txBody>
                    <a:bodyPr/>
                    <a:lstStyle/>
                    <a:p>
                      <a:r>
                        <a:rPr lang="en-US" dirty="0"/>
                        <a:t>10</a:t>
                      </a:r>
                    </a:p>
                  </a:txBody>
                  <a:tcPr/>
                </a:tc>
                <a:extLst>
                  <a:ext uri="{0D108BD9-81ED-4DB2-BD59-A6C34878D82A}">
                    <a16:rowId xmlns:a16="http://schemas.microsoft.com/office/drawing/2014/main" val="795876462"/>
                  </a:ext>
                </a:extLst>
              </a:tr>
            </a:tbl>
          </a:graphicData>
        </a:graphic>
      </p:graphicFrame>
      <p:sp>
        <p:nvSpPr>
          <p:cNvPr id="4" name="Text Placeholder 3">
            <a:extLst>
              <a:ext uri="{FF2B5EF4-FFF2-40B4-BE49-F238E27FC236}">
                <a16:creationId xmlns:a16="http://schemas.microsoft.com/office/drawing/2014/main" id="{D4B86B00-6088-43E2-B539-F124DD6FC963}"/>
              </a:ext>
            </a:extLst>
          </p:cNvPr>
          <p:cNvSpPr>
            <a:spLocks noGrp="1"/>
          </p:cNvSpPr>
          <p:nvPr>
            <p:ph type="body" sz="half" idx="2"/>
          </p:nvPr>
        </p:nvSpPr>
        <p:spPr/>
        <p:txBody>
          <a:bodyPr>
            <a:normAutofit fontScale="92500" lnSpcReduction="10000"/>
          </a:bodyPr>
          <a:lstStyle/>
          <a:p>
            <a:r>
              <a:rPr lang="en-US" dirty="0"/>
              <a:t>The demand schedule (demand curve) reflects the law of demand. </a:t>
            </a:r>
          </a:p>
          <a:p>
            <a:endParaRPr lang="en-US" dirty="0"/>
          </a:p>
          <a:p>
            <a:r>
              <a:rPr lang="en-US" dirty="0"/>
              <a:t>The </a:t>
            </a:r>
            <a:r>
              <a:rPr lang="en-US" dirty="0">
                <a:hlinkClick r:id="rId2"/>
              </a:rPr>
              <a:t>demand schedule</a:t>
            </a:r>
            <a:r>
              <a:rPr lang="en-US" dirty="0"/>
              <a:t> is a table or formula that tells you how many units of a good or service will be demanded at the various prices, </a:t>
            </a:r>
            <a:r>
              <a:rPr lang="en-US" i="1" dirty="0"/>
              <a:t>ceteris paribus</a:t>
            </a:r>
            <a:r>
              <a:rPr lang="en-US" dirty="0"/>
              <a:t>. </a:t>
            </a:r>
          </a:p>
          <a:p>
            <a:r>
              <a:rPr lang="en-US" dirty="0"/>
              <a:t>For example, the schedule is based on a survey of college students who indicated how many cans of cola they would buy in a week, at various prices.</a:t>
            </a:r>
          </a:p>
          <a:p>
            <a:endParaRPr lang="en-US" dirty="0"/>
          </a:p>
        </p:txBody>
      </p:sp>
      <p:pic>
        <p:nvPicPr>
          <p:cNvPr id="7" name="Picture 6">
            <a:extLst>
              <a:ext uri="{FF2B5EF4-FFF2-40B4-BE49-F238E27FC236}">
                <a16:creationId xmlns:a16="http://schemas.microsoft.com/office/drawing/2014/main" id="{F405EA18-EDC6-44A8-BF8A-54DDAA25B896}"/>
              </a:ext>
            </a:extLst>
          </p:cNvPr>
          <p:cNvPicPr>
            <a:picLocks noChangeAspect="1"/>
          </p:cNvPicPr>
          <p:nvPr/>
        </p:nvPicPr>
        <p:blipFill>
          <a:blip r:embed="rId3"/>
          <a:stretch>
            <a:fillRect/>
          </a:stretch>
        </p:blipFill>
        <p:spPr>
          <a:xfrm>
            <a:off x="5137228" y="1490345"/>
            <a:ext cx="6718876" cy="4260215"/>
          </a:xfrm>
          <a:prstGeom prst="rect">
            <a:avLst/>
          </a:prstGeom>
        </p:spPr>
      </p:pic>
    </p:spTree>
    <p:extLst>
      <p:ext uri="{BB962C8B-B14F-4D97-AF65-F5344CB8AC3E}">
        <p14:creationId xmlns:p14="http://schemas.microsoft.com/office/powerpoint/2010/main" val="1273868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C928-1D1E-4DD3-A6E4-AFF9321F5050}"/>
              </a:ext>
            </a:extLst>
          </p:cNvPr>
          <p:cNvSpPr>
            <a:spLocks noGrp="1"/>
          </p:cNvSpPr>
          <p:nvPr>
            <p:ph type="title"/>
          </p:nvPr>
        </p:nvSpPr>
        <p:spPr/>
        <p:txBody>
          <a:bodyPr/>
          <a:lstStyle/>
          <a:p>
            <a:r>
              <a:rPr lang="en-US" dirty="0"/>
              <a:t>Demand curve</a:t>
            </a:r>
          </a:p>
        </p:txBody>
      </p:sp>
      <p:pic>
        <p:nvPicPr>
          <p:cNvPr id="1026" name="Picture 2" descr="DEMAND FOR COLA">
            <a:extLst>
              <a:ext uri="{FF2B5EF4-FFF2-40B4-BE49-F238E27FC236}">
                <a16:creationId xmlns:a16="http://schemas.microsoft.com/office/drawing/2014/main" id="{6D44CDC6-24EB-4E07-98F0-9B4DC1A82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84240" y="719977"/>
            <a:ext cx="5618480" cy="5149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1338249-8D39-4BFF-9A92-A6F762FF9F02}"/>
              </a:ext>
            </a:extLst>
          </p:cNvPr>
          <p:cNvSpPr>
            <a:spLocks noGrp="1"/>
          </p:cNvSpPr>
          <p:nvPr>
            <p:ph type="body" sz="half" idx="2"/>
          </p:nvPr>
        </p:nvSpPr>
        <p:spPr/>
        <p:txBody>
          <a:bodyPr>
            <a:normAutofit fontScale="85000" lnSpcReduction="20000"/>
          </a:bodyPr>
          <a:lstStyle/>
          <a:p>
            <a:r>
              <a:rPr lang="en-US" dirty="0"/>
              <a:t>In economics, a demand curve is a graph depicting the relationship between the price of a certain commodity and the quantity of that commodity that is demanded at that price.</a:t>
            </a:r>
          </a:p>
          <a:p>
            <a:r>
              <a:rPr lang="en-US" dirty="0"/>
              <a:t>the demand function is </a:t>
            </a:r>
            <a:r>
              <a:rPr lang="en-US" dirty="0" err="1"/>
              <a:t>Qd</a:t>
            </a:r>
            <a:r>
              <a:rPr lang="en-US" dirty="0"/>
              <a:t> = 1600 – 20p. From this we can arrive at the </a:t>
            </a:r>
            <a:r>
              <a:rPr lang="en-US" dirty="0" err="1"/>
              <a:t>intersepts</a:t>
            </a:r>
            <a:r>
              <a:rPr lang="en-US" dirty="0"/>
              <a:t> for the graph – in this equation, p = 80 – i.e. {when </a:t>
            </a:r>
            <a:r>
              <a:rPr lang="en-US" dirty="0" err="1"/>
              <a:t>Qd</a:t>
            </a:r>
            <a:r>
              <a:rPr lang="en-US" dirty="0"/>
              <a:t> is zero, p must be 80 to make </a:t>
            </a:r>
            <a:r>
              <a:rPr lang="en-US" dirty="0" err="1"/>
              <a:t>bP</a:t>
            </a:r>
            <a:r>
              <a:rPr lang="en-US" dirty="0"/>
              <a:t> 1600} and a = 1600, so the </a:t>
            </a:r>
            <a:r>
              <a:rPr lang="en-US" dirty="0" err="1"/>
              <a:t>intersepts</a:t>
            </a:r>
            <a:r>
              <a:rPr lang="en-US" dirty="0"/>
              <a:t> are p=80 and </a:t>
            </a:r>
            <a:r>
              <a:rPr lang="en-US" dirty="0" err="1"/>
              <a:t>Qd</a:t>
            </a:r>
            <a:r>
              <a:rPr lang="en-US" dirty="0"/>
              <a:t>= 1600. We can then solve for any points along the curve. For example, if we make p=40, then </a:t>
            </a:r>
            <a:r>
              <a:rPr lang="en-US" dirty="0" err="1"/>
              <a:t>Qd</a:t>
            </a:r>
            <a:r>
              <a:rPr lang="en-US" dirty="0"/>
              <a:t> = 1600 – 40×20, which is 1600 – 800, which is 800, and so on..</a:t>
            </a:r>
          </a:p>
        </p:txBody>
      </p:sp>
    </p:spTree>
    <p:extLst>
      <p:ext uri="{BB962C8B-B14F-4D97-AF65-F5344CB8AC3E}">
        <p14:creationId xmlns:p14="http://schemas.microsoft.com/office/powerpoint/2010/main" val="122333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F5D1-7758-41D9-AD39-89DAAF51B45A}"/>
              </a:ext>
            </a:extLst>
          </p:cNvPr>
          <p:cNvSpPr>
            <a:spLocks noGrp="1"/>
          </p:cNvSpPr>
          <p:nvPr>
            <p:ph type="title"/>
          </p:nvPr>
        </p:nvSpPr>
        <p:spPr/>
        <p:txBody>
          <a:bodyPr/>
          <a:lstStyle/>
          <a:p>
            <a:r>
              <a:rPr lang="en-US" dirty="0"/>
              <a:t>Why demand curve slopes downward?</a:t>
            </a:r>
          </a:p>
        </p:txBody>
      </p:sp>
      <p:sp>
        <p:nvSpPr>
          <p:cNvPr id="3" name="Content Placeholder 2">
            <a:extLst>
              <a:ext uri="{FF2B5EF4-FFF2-40B4-BE49-F238E27FC236}">
                <a16:creationId xmlns:a16="http://schemas.microsoft.com/office/drawing/2014/main" id="{0E3DD776-97AE-412F-A2FB-19ACC1373003}"/>
              </a:ext>
            </a:extLst>
          </p:cNvPr>
          <p:cNvSpPr>
            <a:spLocks noGrp="1"/>
          </p:cNvSpPr>
          <p:nvPr>
            <p:ph idx="1"/>
          </p:nvPr>
        </p:nvSpPr>
        <p:spPr/>
        <p:txBody>
          <a:bodyPr>
            <a:normAutofit fontScale="92500" lnSpcReduction="10000"/>
          </a:bodyPr>
          <a:lstStyle/>
          <a:p>
            <a:pPr marL="0" indent="0">
              <a:buNone/>
            </a:pPr>
            <a:r>
              <a:rPr lang="en-US" dirty="0"/>
              <a:t>There are at least three accepted explanations of why demand curves slope downwards:</a:t>
            </a:r>
          </a:p>
          <a:p>
            <a:pPr marL="0" indent="0">
              <a:buNone/>
            </a:pPr>
            <a:r>
              <a:rPr lang="en-US" dirty="0"/>
              <a:t>1. The law of </a:t>
            </a:r>
            <a:r>
              <a:rPr lang="en-US" b="1" dirty="0">
                <a:hlinkClick r:id="rId2"/>
              </a:rPr>
              <a:t>diminishing marginal utility</a:t>
            </a:r>
            <a:r>
              <a:rPr lang="en-US" b="1" dirty="0"/>
              <a:t>: </a:t>
            </a:r>
            <a:r>
              <a:rPr lang="en-US" dirty="0"/>
              <a:t>This law suggests that as more of a product is consumed the marginal (additional) benefit to the consumer falls, hence consumers are prepared to pay less.</a:t>
            </a:r>
          </a:p>
          <a:p>
            <a:pPr marL="0" indent="0">
              <a:buNone/>
            </a:pPr>
            <a:r>
              <a:rPr lang="en-US" dirty="0"/>
              <a:t>2. The </a:t>
            </a:r>
            <a:r>
              <a:rPr lang="en-US" b="1" dirty="0">
                <a:hlinkClick r:id="rId3"/>
              </a:rPr>
              <a:t>income effect</a:t>
            </a:r>
            <a:r>
              <a:rPr lang="en-US" b="1" dirty="0"/>
              <a:t>: </a:t>
            </a:r>
            <a:r>
              <a:rPr lang="en-US" dirty="0"/>
              <a:t> If we assume that money income is fixed, the income effect suggests that, as the price of a good falls, </a:t>
            </a:r>
            <a:r>
              <a:rPr lang="en-US" i="1" dirty="0"/>
              <a:t>real income –</a:t>
            </a:r>
            <a:r>
              <a:rPr lang="en-US" dirty="0"/>
              <a:t> that is, what consumers can buy with their </a:t>
            </a:r>
            <a:r>
              <a:rPr lang="en-US" i="1" dirty="0"/>
              <a:t>money income</a:t>
            </a:r>
            <a:r>
              <a:rPr lang="en-US" dirty="0"/>
              <a:t> – rises and consumers increase their demand.</a:t>
            </a:r>
          </a:p>
          <a:p>
            <a:pPr marL="0" indent="0">
              <a:buNone/>
            </a:pPr>
            <a:r>
              <a:rPr lang="en-US" dirty="0"/>
              <a:t>3. </a:t>
            </a:r>
            <a:r>
              <a:rPr lang="en-US" b="1" dirty="0">
                <a:hlinkClick r:id="rId4"/>
              </a:rPr>
              <a:t>substitution effect</a:t>
            </a:r>
            <a:r>
              <a:rPr lang="en-US" b="1" dirty="0"/>
              <a:t>: </a:t>
            </a:r>
            <a:r>
              <a:rPr lang="en-US" dirty="0"/>
              <a:t>as the price of one good falls, it becomes </a:t>
            </a:r>
            <a:r>
              <a:rPr lang="en-US" i="1" dirty="0"/>
              <a:t>relatively less expensive</a:t>
            </a:r>
            <a:r>
              <a:rPr lang="en-US" dirty="0"/>
              <a:t>. Therefore, assuming other alternative products stay at the same price, at lower prices the good appears cheaper, and consumers will switch from the expensive alternative to the relatively cheaper one.</a:t>
            </a:r>
          </a:p>
          <a:p>
            <a:endParaRPr lang="en-US" dirty="0"/>
          </a:p>
        </p:txBody>
      </p:sp>
    </p:spTree>
    <p:extLst>
      <p:ext uri="{BB962C8B-B14F-4D97-AF65-F5344CB8AC3E}">
        <p14:creationId xmlns:p14="http://schemas.microsoft.com/office/powerpoint/2010/main" val="189148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16FD-FC65-4DE3-AA84-A4535C6F5467}"/>
              </a:ext>
            </a:extLst>
          </p:cNvPr>
          <p:cNvSpPr>
            <a:spLocks noGrp="1"/>
          </p:cNvSpPr>
          <p:nvPr>
            <p:ph type="title"/>
          </p:nvPr>
        </p:nvSpPr>
        <p:spPr/>
        <p:txBody>
          <a:bodyPr/>
          <a:lstStyle/>
          <a:p>
            <a:r>
              <a:rPr lang="en-US" dirty="0"/>
              <a:t>Extension &amp; Contraction of demand</a:t>
            </a:r>
          </a:p>
        </p:txBody>
      </p:sp>
      <p:sp>
        <p:nvSpPr>
          <p:cNvPr id="3" name="Content Placeholder 2">
            <a:extLst>
              <a:ext uri="{FF2B5EF4-FFF2-40B4-BE49-F238E27FC236}">
                <a16:creationId xmlns:a16="http://schemas.microsoft.com/office/drawing/2014/main" id="{E33839EB-C1BB-4B87-8724-6474DCDF79C2}"/>
              </a:ext>
            </a:extLst>
          </p:cNvPr>
          <p:cNvSpPr>
            <a:spLocks noGrp="1"/>
          </p:cNvSpPr>
          <p:nvPr>
            <p:ph idx="1"/>
          </p:nvPr>
        </p:nvSpPr>
        <p:spPr/>
        <p:txBody>
          <a:bodyPr/>
          <a:lstStyle/>
          <a:p>
            <a:r>
              <a:rPr lang="en-US" dirty="0"/>
              <a:t>Changes in the price of a commodity causes movements along the demand curve; such movements are called changes in the quantity demanded. </a:t>
            </a:r>
          </a:p>
          <a:p>
            <a:r>
              <a:rPr lang="en-US" dirty="0"/>
              <a:t> If price decreases, then we move down and to the right along the demand curve; this is an increase in the quantity demanded which is known as extension of demand.</a:t>
            </a:r>
          </a:p>
          <a:p>
            <a:r>
              <a:rPr lang="en-US" dirty="0"/>
              <a:t>  If price increases, then we move upward and to left along the demand curve, this is a decrease in the quantity demanded which is called contraction of demand.</a:t>
            </a:r>
          </a:p>
        </p:txBody>
      </p:sp>
    </p:spTree>
    <p:extLst>
      <p:ext uri="{BB962C8B-B14F-4D97-AF65-F5344CB8AC3E}">
        <p14:creationId xmlns:p14="http://schemas.microsoft.com/office/powerpoint/2010/main" val="403814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022B-C6EF-40F2-9FFD-0E5477D479BF}"/>
              </a:ext>
            </a:extLst>
          </p:cNvPr>
          <p:cNvSpPr>
            <a:spLocks noGrp="1"/>
          </p:cNvSpPr>
          <p:nvPr>
            <p:ph type="title"/>
          </p:nvPr>
        </p:nvSpPr>
        <p:spPr/>
        <p:txBody>
          <a:bodyPr/>
          <a:lstStyle/>
          <a:p>
            <a:r>
              <a:rPr lang="en-US" dirty="0"/>
              <a:t>Extension &amp; Contraction of demand</a:t>
            </a:r>
          </a:p>
        </p:txBody>
      </p:sp>
      <p:pic>
        <p:nvPicPr>
          <p:cNvPr id="5" name="Content Placeholder 4">
            <a:extLst>
              <a:ext uri="{FF2B5EF4-FFF2-40B4-BE49-F238E27FC236}">
                <a16:creationId xmlns:a16="http://schemas.microsoft.com/office/drawing/2014/main" id="{3BF49DB9-32C2-47AF-9C81-13D3338AC589}"/>
              </a:ext>
            </a:extLst>
          </p:cNvPr>
          <p:cNvPicPr>
            <a:picLocks noGrp="1" noChangeAspect="1"/>
          </p:cNvPicPr>
          <p:nvPr>
            <p:ph idx="1"/>
          </p:nvPr>
        </p:nvPicPr>
        <p:blipFill>
          <a:blip r:embed="rId2"/>
          <a:stretch>
            <a:fillRect/>
          </a:stretch>
        </p:blipFill>
        <p:spPr>
          <a:xfrm>
            <a:off x="7000081" y="2490787"/>
            <a:ext cx="2752725" cy="2486025"/>
          </a:xfrm>
          <a:prstGeom prst="rect">
            <a:avLst/>
          </a:prstGeom>
        </p:spPr>
      </p:pic>
      <p:sp>
        <p:nvSpPr>
          <p:cNvPr id="4" name="Text Placeholder 3">
            <a:extLst>
              <a:ext uri="{FF2B5EF4-FFF2-40B4-BE49-F238E27FC236}">
                <a16:creationId xmlns:a16="http://schemas.microsoft.com/office/drawing/2014/main" id="{505CCA06-9F95-4EE7-81FA-A932DC9C0E39}"/>
              </a:ext>
            </a:extLst>
          </p:cNvPr>
          <p:cNvSpPr>
            <a:spLocks noGrp="1"/>
          </p:cNvSpPr>
          <p:nvPr>
            <p:ph type="body" sz="half" idx="2"/>
          </p:nvPr>
        </p:nvSpPr>
        <p:spPr/>
        <p:txBody>
          <a:bodyPr>
            <a:normAutofit fontScale="85000" lnSpcReduction="10000"/>
          </a:bodyPr>
          <a:lstStyle/>
          <a:p>
            <a:pPr fontAlgn="base"/>
            <a:r>
              <a:rPr lang="en-US" dirty="0"/>
              <a:t> Assuming other things such as income, tastes and fashion, prices of related goods remaining constant, a demand curve DD has been drawn. It will be seen in this figure that when the price of the good is OP, then the quantity demanded of the good is OM.</a:t>
            </a:r>
          </a:p>
          <a:p>
            <a:pPr fontAlgn="base"/>
            <a:r>
              <a:rPr lang="en-US" dirty="0"/>
              <a:t>Now, if the price of the good falls to OP’ the quantity de­manded of the good rises to ON. Thus, there is extension in demand by the amount MN. On the other hand, if price of the good rises from OP to OP” the quantity demanded of the good falls to OL. Thus, there is contraction in demand by ML.</a:t>
            </a:r>
          </a:p>
          <a:p>
            <a:endParaRPr lang="en-US" dirty="0"/>
          </a:p>
        </p:txBody>
      </p:sp>
    </p:spTree>
    <p:extLst>
      <p:ext uri="{BB962C8B-B14F-4D97-AF65-F5344CB8AC3E}">
        <p14:creationId xmlns:p14="http://schemas.microsoft.com/office/powerpoint/2010/main" val="2203136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300</TotalTime>
  <Words>2049</Words>
  <Application>Microsoft Office PowerPoint</Application>
  <PresentationFormat>Widescreen</PresentationFormat>
  <Paragraphs>171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Century Gothic</vt:lpstr>
      <vt:lpstr>Wingdings 3</vt:lpstr>
      <vt:lpstr>Ion Boardroom</vt:lpstr>
      <vt:lpstr>Demand</vt:lpstr>
      <vt:lpstr>Definition of Demand</vt:lpstr>
      <vt:lpstr>Law of demand</vt:lpstr>
      <vt:lpstr>Limitations of demand law </vt:lpstr>
      <vt:lpstr>Demand Schedule</vt:lpstr>
      <vt:lpstr>Demand curve</vt:lpstr>
      <vt:lpstr>Why demand curve slopes downward?</vt:lpstr>
      <vt:lpstr>Extension &amp; Contraction of demand</vt:lpstr>
      <vt:lpstr>Extension &amp; Contraction of demand</vt:lpstr>
      <vt:lpstr>Increase and Decrease of demand</vt:lpstr>
      <vt:lpstr>Increase &amp; Decrease in Demand</vt:lpstr>
      <vt:lpstr>Consumer surplus</vt:lpstr>
      <vt:lpstr>Elasticity of demand</vt:lpstr>
      <vt:lpstr>Types of elasticity of demand</vt:lpstr>
      <vt:lpstr>Income elasticity</vt:lpstr>
      <vt:lpstr>PowerPoint Presentation</vt:lpstr>
      <vt:lpstr>Cross-Price Elasticity of Demand </vt:lpstr>
      <vt:lpstr>Elastic &amp; Inelastic demand</vt:lpstr>
      <vt:lpstr>PowerPoint Presentation</vt:lpstr>
      <vt:lpstr>Distinguish between elastic &amp; inelastic demand</vt:lpstr>
      <vt:lpstr>PowerPoint Presentation</vt:lpstr>
      <vt:lpstr>PowerPoint Presentation</vt:lpstr>
      <vt:lpstr>Supply </vt:lpstr>
      <vt:lpstr>Differences </vt:lpstr>
      <vt:lpstr>Law of supply</vt:lpstr>
      <vt:lpstr>Supply Schedule &amp; Supply curve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dc:title>
  <dc:creator>hp</dc:creator>
  <cp:lastModifiedBy>hp</cp:lastModifiedBy>
  <cp:revision>41</cp:revision>
  <dcterms:created xsi:type="dcterms:W3CDTF">2020-06-09T17:13:42Z</dcterms:created>
  <dcterms:modified xsi:type="dcterms:W3CDTF">2021-01-24T05:42:14Z</dcterms:modified>
</cp:coreProperties>
</file>