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ext uri="{19B8F6BF-5375-455C-9EA6-DF929625EA0E}">
        <p15:presenceInfo xmlns:p15="http://schemas.microsoft.com/office/powerpoint/2012/main" userId="h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6AE84-4AD0-4DD7-A2C9-AEC58BDC38D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DF45756-6FB7-46D5-8463-7620CE6E22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EC82455-9BCB-4CDD-BAF7-FD3A69B0EE3F}"/>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49C29CBF-06A3-4D24-8E3B-6C827F7A2C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417591-A55E-4B53-A784-886542E085C8}"/>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3889671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1C9BF-3280-4BE4-8422-D8E677E93A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F306CB2-727F-4F0E-90FD-4328BAA240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E9D71C-73FB-419F-BD45-4BD5DF064B4C}"/>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16B54D76-D5D6-4B59-AC43-6E331786A1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46FFE5-2220-44A7-98B0-5922FA3B289C}"/>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2720267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447D0E-0062-4C4F-B2B6-D7BBA6B457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C6324B0-E6F3-4CA6-95AA-C638C48D8D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A5E966-8DC2-4321-8EA8-BB992D4E09DA}"/>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B1479695-4EA3-4F83-B99A-B6FA7B7799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F8E882-9DEE-40EF-8F04-C9D15D1FF822}"/>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42440757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D5FAAB-4ED2-4D8A-9E93-3CF1A3DDA0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950816-17E2-4019-BD21-A570F4CCFD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A88778D-1E3C-4852-83E7-9B268C2C065C}"/>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AB424425-B166-48A4-BB88-1BDC01A2AC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467139-E4A3-4715-87BA-0CD6D11E6DFA}"/>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1286249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FA5EBE-10BC-442F-8618-1FC8976B48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1186854-2D2F-4CB1-8DA9-4C48117B67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0D602-278B-47BB-820F-AB57E70A6EEB}"/>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9D6D538C-99F9-446C-AE99-990716FD24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C2610-8D7B-434B-8DF9-DF7F5F6A4378}"/>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3628260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AB5ACF-0BD7-4C0B-B771-5AEEF3FA74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A8B944-1260-44C1-887F-3790CE1626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9D7BD9-77E3-4517-B3B5-D7A83CD93D8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95326B-3333-4944-BB9F-DE79784F2671}"/>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6" name="Footer Placeholder 5">
            <a:extLst>
              <a:ext uri="{FF2B5EF4-FFF2-40B4-BE49-F238E27FC236}">
                <a16:creationId xmlns:a16="http://schemas.microsoft.com/office/drawing/2014/main" id="{617D322F-F00B-42F3-B7D7-E9FA25861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4785A6-8441-4FF2-9A29-83240C0A9245}"/>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1553371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DB678-D867-4E09-A326-FD73314538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90CD22A-587A-4C32-A8F3-AE7BDBF11B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61681A-EBA5-437D-B248-BA2A64FF049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660B344-5C76-4F86-ACFA-12727382D6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65F3C9-5711-4024-919B-FFADF78A048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D93356-9C1A-4935-B00E-E48BAF62D126}"/>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8" name="Footer Placeholder 7">
            <a:extLst>
              <a:ext uri="{FF2B5EF4-FFF2-40B4-BE49-F238E27FC236}">
                <a16:creationId xmlns:a16="http://schemas.microsoft.com/office/drawing/2014/main" id="{612975CF-1897-402D-BE9E-2F13390E29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76E6CE-8E43-45C1-B15A-3F90EFE85751}"/>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4186989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F320D-F1C1-4792-90E3-315E1E477FA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CD0BE51-4382-4D38-9E70-CC9ECAD48A7B}"/>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4" name="Footer Placeholder 3">
            <a:extLst>
              <a:ext uri="{FF2B5EF4-FFF2-40B4-BE49-F238E27FC236}">
                <a16:creationId xmlns:a16="http://schemas.microsoft.com/office/drawing/2014/main" id="{8330FE28-2BF4-41D6-B083-EFB50DEAC8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10C65F5-8616-4533-8CF9-573FC09DD43A}"/>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757267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0B98BB-0DF4-4031-85E8-F77029A4CB63}"/>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3" name="Footer Placeholder 2">
            <a:extLst>
              <a:ext uri="{FF2B5EF4-FFF2-40B4-BE49-F238E27FC236}">
                <a16:creationId xmlns:a16="http://schemas.microsoft.com/office/drawing/2014/main" id="{C69B4B03-0F83-4725-9CD1-06803828D82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D7C19C8-E82F-40B8-9CBC-13CA5DD8A3D0}"/>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1432897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4AF58-3179-4EE6-A192-E9C35CC260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49007F8-634A-4652-8B6A-4713594F7C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557FD9-778E-4DE5-83DF-C5A18FFB64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63FC20-9AA2-4F36-B877-1D8B0E710B51}"/>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6" name="Footer Placeholder 5">
            <a:extLst>
              <a:ext uri="{FF2B5EF4-FFF2-40B4-BE49-F238E27FC236}">
                <a16:creationId xmlns:a16="http://schemas.microsoft.com/office/drawing/2014/main" id="{B2120AF6-98D6-4C4D-9351-B9F2602A52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2ED96D-B80D-4507-B5CC-EBCA6BE03B4B}"/>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545442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191FF-A8EB-4D40-B7CB-B434D55579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390EFC-6F13-4584-95A6-FD4D2303C3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20F7CF-2539-440F-A463-3709A35CD3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EAEF04-243D-4777-8690-13EA983C4F4A}"/>
              </a:ext>
            </a:extLst>
          </p:cNvPr>
          <p:cNvSpPr>
            <a:spLocks noGrp="1"/>
          </p:cNvSpPr>
          <p:nvPr>
            <p:ph type="dt" sz="half" idx="10"/>
          </p:nvPr>
        </p:nvSpPr>
        <p:spPr/>
        <p:txBody>
          <a:bodyPr/>
          <a:lstStyle/>
          <a:p>
            <a:fld id="{27D53FD4-8C64-4317-A990-6A8050D06723}" type="datetimeFigureOut">
              <a:rPr lang="en-US" smtClean="0"/>
              <a:t>7/6/2020</a:t>
            </a:fld>
            <a:endParaRPr lang="en-US"/>
          </a:p>
        </p:txBody>
      </p:sp>
      <p:sp>
        <p:nvSpPr>
          <p:cNvPr id="6" name="Footer Placeholder 5">
            <a:extLst>
              <a:ext uri="{FF2B5EF4-FFF2-40B4-BE49-F238E27FC236}">
                <a16:creationId xmlns:a16="http://schemas.microsoft.com/office/drawing/2014/main" id="{55EEEF9B-8C0C-4023-BD40-9617D8A432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CCC9C8-7536-4483-A6DB-5E277EA77086}"/>
              </a:ext>
            </a:extLst>
          </p:cNvPr>
          <p:cNvSpPr>
            <a:spLocks noGrp="1"/>
          </p:cNvSpPr>
          <p:nvPr>
            <p:ph type="sldNum" sz="quarter" idx="12"/>
          </p:nvPr>
        </p:nvSpPr>
        <p:spPr/>
        <p:txBody>
          <a:bodyPr/>
          <a:lstStyle/>
          <a:p>
            <a:fld id="{6E51B099-44CB-4D79-B17F-B30B0CE787BB}" type="slidenum">
              <a:rPr lang="en-US" smtClean="0"/>
              <a:t>‹#›</a:t>
            </a:fld>
            <a:endParaRPr lang="en-US"/>
          </a:p>
        </p:txBody>
      </p:sp>
    </p:spTree>
    <p:extLst>
      <p:ext uri="{BB962C8B-B14F-4D97-AF65-F5344CB8AC3E}">
        <p14:creationId xmlns:p14="http://schemas.microsoft.com/office/powerpoint/2010/main" val="36884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24E1638-291E-48A1-A7FC-DB5493F116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BD7E2F-84C2-4571-A085-D0DFD8609A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CABF1A-64CA-4782-9414-E6A2A9A34E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D53FD4-8C64-4317-A990-6A8050D06723}" type="datetimeFigureOut">
              <a:rPr lang="en-US" smtClean="0"/>
              <a:t>7/6/2020</a:t>
            </a:fld>
            <a:endParaRPr lang="en-US"/>
          </a:p>
        </p:txBody>
      </p:sp>
      <p:sp>
        <p:nvSpPr>
          <p:cNvPr id="5" name="Footer Placeholder 4">
            <a:extLst>
              <a:ext uri="{FF2B5EF4-FFF2-40B4-BE49-F238E27FC236}">
                <a16:creationId xmlns:a16="http://schemas.microsoft.com/office/drawing/2014/main" id="{5525D30F-D429-4B9C-964F-FD4CB6EFCB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B9B5D7-0B5A-4EB9-AEBB-5751457034B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1B099-44CB-4D79-B17F-B30B0CE787BB}" type="slidenum">
              <a:rPr lang="en-US" smtClean="0"/>
              <a:t>‹#›</a:t>
            </a:fld>
            <a:endParaRPr lang="en-US"/>
          </a:p>
        </p:txBody>
      </p:sp>
    </p:spTree>
    <p:extLst>
      <p:ext uri="{BB962C8B-B14F-4D97-AF65-F5344CB8AC3E}">
        <p14:creationId xmlns:p14="http://schemas.microsoft.com/office/powerpoint/2010/main" val="1799460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hyperlink" Target="https://www.investopedia.com/terms/m/microeconomics.asp"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4C7A6-8BE3-4CC1-91FA-BA4C22477B5F}"/>
              </a:ext>
            </a:extLst>
          </p:cNvPr>
          <p:cNvSpPr>
            <a:spLocks noGrp="1"/>
          </p:cNvSpPr>
          <p:nvPr>
            <p:ph type="ctrTitle"/>
          </p:nvPr>
        </p:nvSpPr>
        <p:spPr/>
        <p:txBody>
          <a:bodyPr/>
          <a:lstStyle/>
          <a:p>
            <a:r>
              <a:rPr lang="en-US" dirty="0"/>
              <a:t>Supply </a:t>
            </a:r>
          </a:p>
        </p:txBody>
      </p:sp>
      <p:sp>
        <p:nvSpPr>
          <p:cNvPr id="3" name="Subtitle 2">
            <a:extLst>
              <a:ext uri="{FF2B5EF4-FFF2-40B4-BE49-F238E27FC236}">
                <a16:creationId xmlns:a16="http://schemas.microsoft.com/office/drawing/2014/main" id="{145E9CC4-7DE9-4CC3-AD39-5CB7A60A2D3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9669945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4DB3-5CB8-4CB7-BB38-6DACB2712955}"/>
              </a:ext>
            </a:extLst>
          </p:cNvPr>
          <p:cNvSpPr>
            <a:spLocks noGrp="1"/>
          </p:cNvSpPr>
          <p:nvPr>
            <p:ph type="title"/>
          </p:nvPr>
        </p:nvSpPr>
        <p:spPr/>
        <p:txBody>
          <a:bodyPr/>
          <a:lstStyle/>
          <a:p>
            <a:r>
              <a:rPr lang="en-US" dirty="0"/>
              <a:t>Definition &amp; Example</a:t>
            </a:r>
          </a:p>
        </p:txBody>
      </p:sp>
      <p:sp>
        <p:nvSpPr>
          <p:cNvPr id="3" name="Content Placeholder 2">
            <a:extLst>
              <a:ext uri="{FF2B5EF4-FFF2-40B4-BE49-F238E27FC236}">
                <a16:creationId xmlns:a16="http://schemas.microsoft.com/office/drawing/2014/main" id="{7538C607-DF33-4D0F-97A6-50C6FF0B7EBF}"/>
              </a:ext>
            </a:extLst>
          </p:cNvPr>
          <p:cNvSpPr>
            <a:spLocks noGrp="1"/>
          </p:cNvSpPr>
          <p:nvPr>
            <p:ph idx="1"/>
          </p:nvPr>
        </p:nvSpPr>
        <p:spPr/>
        <p:txBody>
          <a:bodyPr/>
          <a:lstStyle/>
          <a:p>
            <a:r>
              <a:rPr lang="en-US" dirty="0"/>
              <a:t>Supply is the willingness and ability of producers to create goods and services to take them to market. </a:t>
            </a:r>
          </a:p>
          <a:p>
            <a:r>
              <a:rPr lang="en-US" dirty="0"/>
              <a:t>Supply is positively related to price given that at higher prices there is an incentive to supply more as higher prices may generate increased revenue and profits.</a:t>
            </a:r>
          </a:p>
          <a:p>
            <a:r>
              <a:rPr lang="en-US" dirty="0"/>
              <a:t>Supply and stock are not the same thing. </a:t>
            </a:r>
            <a:r>
              <a:rPr lang="en-US" dirty="0">
                <a:highlight>
                  <a:srgbClr val="FFFF00"/>
                </a:highlight>
              </a:rPr>
              <a:t>example </a:t>
            </a:r>
            <a:r>
              <a:rPr lang="en-US" dirty="0"/>
              <a:t>of stock and supply will be suppose a television manufacturer has 20000 television stock, out of which the manufacturer supplies only 2000 television at prevailing market price. Hence remaining 18000 units will be called stock and 2000 units will be called as supply.</a:t>
            </a:r>
          </a:p>
          <a:p>
            <a:endParaRPr lang="en-US" dirty="0"/>
          </a:p>
        </p:txBody>
      </p:sp>
    </p:spTree>
    <p:extLst>
      <p:ext uri="{BB962C8B-B14F-4D97-AF65-F5344CB8AC3E}">
        <p14:creationId xmlns:p14="http://schemas.microsoft.com/office/powerpoint/2010/main" val="5193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91A47-1B79-4A35-BE4F-C002450DA36C}"/>
              </a:ext>
            </a:extLst>
          </p:cNvPr>
          <p:cNvSpPr>
            <a:spLocks noGrp="1"/>
          </p:cNvSpPr>
          <p:nvPr>
            <p:ph type="title"/>
          </p:nvPr>
        </p:nvSpPr>
        <p:spPr/>
        <p:txBody>
          <a:bodyPr/>
          <a:lstStyle/>
          <a:p>
            <a:r>
              <a:rPr lang="en-US" dirty="0"/>
              <a:t>Differences between supply &amp; stock</a:t>
            </a:r>
          </a:p>
        </p:txBody>
      </p:sp>
      <p:sp>
        <p:nvSpPr>
          <p:cNvPr id="3" name="Text Placeholder 2">
            <a:extLst>
              <a:ext uri="{FF2B5EF4-FFF2-40B4-BE49-F238E27FC236}">
                <a16:creationId xmlns:a16="http://schemas.microsoft.com/office/drawing/2014/main" id="{36EBA10F-6A41-4756-A66E-4308A3E7E76F}"/>
              </a:ext>
            </a:extLst>
          </p:cNvPr>
          <p:cNvSpPr>
            <a:spLocks noGrp="1"/>
          </p:cNvSpPr>
          <p:nvPr>
            <p:ph type="body" idx="1"/>
          </p:nvPr>
        </p:nvSpPr>
        <p:spPr/>
        <p:txBody>
          <a:bodyPr/>
          <a:lstStyle/>
          <a:p>
            <a:r>
              <a:rPr lang="en-US" dirty="0"/>
              <a:t>Supply</a:t>
            </a:r>
          </a:p>
        </p:txBody>
      </p:sp>
      <p:sp>
        <p:nvSpPr>
          <p:cNvPr id="4" name="Content Placeholder 3">
            <a:extLst>
              <a:ext uri="{FF2B5EF4-FFF2-40B4-BE49-F238E27FC236}">
                <a16:creationId xmlns:a16="http://schemas.microsoft.com/office/drawing/2014/main" id="{AF238306-0CCF-40F2-A51C-6404D4485E09}"/>
              </a:ext>
            </a:extLst>
          </p:cNvPr>
          <p:cNvSpPr>
            <a:spLocks noGrp="1"/>
          </p:cNvSpPr>
          <p:nvPr>
            <p:ph sz="half" idx="2"/>
          </p:nvPr>
        </p:nvSpPr>
        <p:spPr/>
        <p:txBody>
          <a:bodyPr/>
          <a:lstStyle/>
          <a:p>
            <a:r>
              <a:rPr lang="en-US" dirty="0"/>
              <a:t>supply refers to the quantity which the seller is prepared to sell in the market at given price at any point of time.</a:t>
            </a:r>
          </a:p>
          <a:p>
            <a:r>
              <a:rPr lang="en-US" dirty="0"/>
              <a:t>Supply can be increased and decreased depending on the price prevailing in the market</a:t>
            </a:r>
          </a:p>
          <a:p>
            <a:r>
              <a:rPr lang="en-US" dirty="0"/>
              <a:t>supply is dependent on the price</a:t>
            </a:r>
          </a:p>
          <a:p>
            <a:endParaRPr lang="en-US" dirty="0"/>
          </a:p>
        </p:txBody>
      </p:sp>
      <p:sp>
        <p:nvSpPr>
          <p:cNvPr id="5" name="Text Placeholder 4">
            <a:extLst>
              <a:ext uri="{FF2B5EF4-FFF2-40B4-BE49-F238E27FC236}">
                <a16:creationId xmlns:a16="http://schemas.microsoft.com/office/drawing/2014/main" id="{6E18160E-0280-43F6-88EE-DCF03E974C7C}"/>
              </a:ext>
            </a:extLst>
          </p:cNvPr>
          <p:cNvSpPr>
            <a:spLocks noGrp="1"/>
          </p:cNvSpPr>
          <p:nvPr>
            <p:ph type="body" sz="quarter" idx="3"/>
          </p:nvPr>
        </p:nvSpPr>
        <p:spPr/>
        <p:txBody>
          <a:bodyPr/>
          <a:lstStyle/>
          <a:p>
            <a:r>
              <a:rPr lang="en-US" dirty="0"/>
              <a:t>Stock</a:t>
            </a:r>
          </a:p>
        </p:txBody>
      </p:sp>
      <p:sp>
        <p:nvSpPr>
          <p:cNvPr id="6" name="Content Placeholder 5">
            <a:extLst>
              <a:ext uri="{FF2B5EF4-FFF2-40B4-BE49-F238E27FC236}">
                <a16:creationId xmlns:a16="http://schemas.microsoft.com/office/drawing/2014/main" id="{FC8A8C79-57E2-4D4B-A966-87A9A5EE017F}"/>
              </a:ext>
            </a:extLst>
          </p:cNvPr>
          <p:cNvSpPr>
            <a:spLocks noGrp="1"/>
          </p:cNvSpPr>
          <p:nvPr>
            <p:ph sz="quarter" idx="4"/>
          </p:nvPr>
        </p:nvSpPr>
        <p:spPr/>
        <p:txBody>
          <a:bodyPr/>
          <a:lstStyle/>
          <a:p>
            <a:r>
              <a:rPr lang="en-US" dirty="0"/>
              <a:t>stock refers to total available quantity with the seller at any given point of time.</a:t>
            </a:r>
          </a:p>
          <a:p>
            <a:r>
              <a:rPr lang="en-US" dirty="0"/>
              <a:t>stock at a particular point of time is fixed and it cannot be increased or decreased,</a:t>
            </a:r>
          </a:p>
          <a:p>
            <a:r>
              <a:rPr lang="en-US" dirty="0"/>
              <a:t> stock is not dependent on the price.</a:t>
            </a:r>
          </a:p>
          <a:p>
            <a:endParaRPr lang="en-US" dirty="0"/>
          </a:p>
        </p:txBody>
      </p:sp>
    </p:spTree>
    <p:extLst>
      <p:ext uri="{BB962C8B-B14F-4D97-AF65-F5344CB8AC3E}">
        <p14:creationId xmlns:p14="http://schemas.microsoft.com/office/powerpoint/2010/main" val="2071600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7CEFC-B739-47CA-A256-DC0744D04706}"/>
              </a:ext>
            </a:extLst>
          </p:cNvPr>
          <p:cNvSpPr>
            <a:spLocks noGrp="1"/>
          </p:cNvSpPr>
          <p:nvPr>
            <p:ph type="title"/>
          </p:nvPr>
        </p:nvSpPr>
        <p:spPr/>
        <p:txBody>
          <a:bodyPr/>
          <a:lstStyle/>
          <a:p>
            <a:r>
              <a:rPr lang="en-US" dirty="0"/>
              <a:t>Law of Supply</a:t>
            </a:r>
          </a:p>
        </p:txBody>
      </p:sp>
      <p:sp>
        <p:nvSpPr>
          <p:cNvPr id="3" name="Content Placeholder 2">
            <a:extLst>
              <a:ext uri="{FF2B5EF4-FFF2-40B4-BE49-F238E27FC236}">
                <a16:creationId xmlns:a16="http://schemas.microsoft.com/office/drawing/2014/main" id="{06E77287-0718-4EAB-959C-03216C6E289B}"/>
              </a:ext>
            </a:extLst>
          </p:cNvPr>
          <p:cNvSpPr>
            <a:spLocks noGrp="1"/>
          </p:cNvSpPr>
          <p:nvPr>
            <p:ph idx="1"/>
          </p:nvPr>
        </p:nvSpPr>
        <p:spPr/>
        <p:txBody>
          <a:bodyPr>
            <a:normAutofit fontScale="70000" lnSpcReduction="20000"/>
          </a:bodyPr>
          <a:lstStyle/>
          <a:p>
            <a:pPr marL="0" indent="0">
              <a:buNone/>
            </a:pPr>
            <a:r>
              <a:rPr lang="en-US" dirty="0"/>
              <a:t>The law of supply is the </a:t>
            </a:r>
            <a:r>
              <a:rPr lang="en-US" u="sng" dirty="0">
                <a:hlinkClick r:id="rId2"/>
              </a:rPr>
              <a:t>microeconomic</a:t>
            </a:r>
            <a:r>
              <a:rPr lang="en-US" dirty="0"/>
              <a:t> law that states that, all other factors being equal, as the price of a good or service increases, the quantity of goods or services that suppliers offer will increase, and vice versa. </a:t>
            </a:r>
          </a:p>
          <a:p>
            <a:pPr marL="0" indent="0">
              <a:buNone/>
            </a:pPr>
            <a:r>
              <a:rPr lang="en-US" dirty="0"/>
              <a:t>The</a:t>
            </a:r>
            <a:r>
              <a:rPr lang="en-US" i="1" dirty="0"/>
              <a:t> </a:t>
            </a:r>
            <a:r>
              <a:rPr lang="en-US" dirty="0"/>
              <a:t>supply function can also be expressed in symbols.</a:t>
            </a:r>
          </a:p>
          <a:p>
            <a:pPr marL="0" indent="0" algn="ctr">
              <a:buNone/>
            </a:pPr>
            <a:r>
              <a:rPr lang="en-US" b="1" dirty="0" err="1"/>
              <a:t>Q</a:t>
            </a:r>
            <a:r>
              <a:rPr lang="en-US" b="1" baseline="-25000" dirty="0" err="1"/>
              <a:t>x</a:t>
            </a:r>
            <a:r>
              <a:rPr lang="en-US" b="1" baseline="30000" dirty="0" err="1"/>
              <a:t>S</a:t>
            </a:r>
            <a:r>
              <a:rPr lang="en-US" b="1" dirty="0"/>
              <a:t> = Φ (Px, Tech, S</a:t>
            </a:r>
            <a:r>
              <a:rPr lang="en-US" b="1" baseline="-25000" dirty="0"/>
              <a:t>i</a:t>
            </a:r>
            <a:r>
              <a:rPr lang="en-US" b="1" dirty="0"/>
              <a:t>, </a:t>
            </a:r>
            <a:r>
              <a:rPr lang="en-US" b="1" dirty="0" err="1"/>
              <a:t>F</a:t>
            </a:r>
            <a:r>
              <a:rPr lang="en-US" b="1" baseline="-25000" dirty="0" err="1"/>
              <a:t>n</a:t>
            </a:r>
            <a:r>
              <a:rPr lang="en-US" b="1" dirty="0"/>
              <a:t>, X,........)</a:t>
            </a:r>
          </a:p>
          <a:p>
            <a:pPr marL="0" indent="0">
              <a:buNone/>
            </a:pPr>
            <a:r>
              <a:rPr lang="en-US" dirty="0"/>
              <a:t>Here:</a:t>
            </a:r>
          </a:p>
          <a:p>
            <a:r>
              <a:rPr lang="en-US" dirty="0" err="1"/>
              <a:t>Q</a:t>
            </a:r>
            <a:r>
              <a:rPr lang="en-US" baseline="-25000" dirty="0" err="1"/>
              <a:t>x</a:t>
            </a:r>
            <a:r>
              <a:rPr lang="en-US" baseline="30000" dirty="0" err="1"/>
              <a:t>s</a:t>
            </a:r>
            <a:r>
              <a:rPr lang="en-US" dirty="0"/>
              <a:t> =Quantity supplied of commodity x by the producers.</a:t>
            </a:r>
          </a:p>
          <a:p>
            <a:r>
              <a:rPr lang="en-US" dirty="0"/>
              <a:t>Φ =  Function of.</a:t>
            </a:r>
          </a:p>
          <a:p>
            <a:r>
              <a:rPr lang="en-US" dirty="0"/>
              <a:t>P</a:t>
            </a:r>
            <a:r>
              <a:rPr lang="en-US" baseline="-25000" dirty="0"/>
              <a:t>x</a:t>
            </a:r>
            <a:r>
              <a:rPr lang="en-US" dirty="0"/>
              <a:t> =  Price of commodity x.</a:t>
            </a:r>
          </a:p>
          <a:p>
            <a:r>
              <a:rPr lang="en-US" dirty="0"/>
              <a:t>Tech = Technology.</a:t>
            </a:r>
          </a:p>
          <a:p>
            <a:r>
              <a:rPr lang="en-US" dirty="0"/>
              <a:t>S  =  Supplies of inputs.</a:t>
            </a:r>
          </a:p>
          <a:p>
            <a:r>
              <a:rPr lang="en-US" dirty="0"/>
              <a:t>F  =  Features of nature.</a:t>
            </a:r>
          </a:p>
          <a:p>
            <a:r>
              <a:rPr lang="en-US" dirty="0"/>
              <a:t>X  =  Taxes/Subsidies</a:t>
            </a:r>
          </a:p>
        </p:txBody>
      </p:sp>
    </p:spTree>
    <p:extLst>
      <p:ext uri="{BB962C8B-B14F-4D97-AF65-F5344CB8AC3E}">
        <p14:creationId xmlns:p14="http://schemas.microsoft.com/office/powerpoint/2010/main" val="392068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E25AC0-4B9D-495E-ACA0-AB0C862AB0BE}"/>
              </a:ext>
            </a:extLst>
          </p:cNvPr>
          <p:cNvSpPr>
            <a:spLocks noGrp="1"/>
          </p:cNvSpPr>
          <p:nvPr>
            <p:ph type="title"/>
          </p:nvPr>
        </p:nvSpPr>
        <p:spPr/>
        <p:txBody>
          <a:bodyPr/>
          <a:lstStyle/>
          <a:p>
            <a:r>
              <a:rPr lang="en-US" dirty="0"/>
              <a:t>Supply schedule</a:t>
            </a:r>
          </a:p>
        </p:txBody>
      </p:sp>
      <p:sp>
        <p:nvSpPr>
          <p:cNvPr id="3" name="Content Placeholder 2">
            <a:extLst>
              <a:ext uri="{FF2B5EF4-FFF2-40B4-BE49-F238E27FC236}">
                <a16:creationId xmlns:a16="http://schemas.microsoft.com/office/drawing/2014/main" id="{BA96E0F0-503A-4F2B-8F71-50CCCC05ECAD}"/>
              </a:ext>
            </a:extLst>
          </p:cNvPr>
          <p:cNvSpPr>
            <a:spLocks noGrp="1"/>
          </p:cNvSpPr>
          <p:nvPr>
            <p:ph idx="1"/>
          </p:nvPr>
        </p:nvSpPr>
        <p:spPr/>
        <p:txBody>
          <a:bodyPr/>
          <a:lstStyle/>
          <a:p>
            <a:r>
              <a:rPr lang="en-US" dirty="0"/>
              <a:t>Supply schedule shows a tabular representation of law of supply. It presents the different quantities of a product that a seller is willing to sell at different price levels of that product.</a:t>
            </a:r>
          </a:p>
          <a:p>
            <a:endParaRPr lang="en-US" dirty="0"/>
          </a:p>
        </p:txBody>
      </p:sp>
      <p:pic>
        <p:nvPicPr>
          <p:cNvPr id="4" name="Picture 3">
            <a:extLst>
              <a:ext uri="{FF2B5EF4-FFF2-40B4-BE49-F238E27FC236}">
                <a16:creationId xmlns:a16="http://schemas.microsoft.com/office/drawing/2014/main" id="{C8F91F93-BFEF-4938-BAF2-511390130BB5}"/>
              </a:ext>
            </a:extLst>
          </p:cNvPr>
          <p:cNvPicPr>
            <a:picLocks noChangeAspect="1"/>
          </p:cNvPicPr>
          <p:nvPr/>
        </p:nvPicPr>
        <p:blipFill rotWithShape="1">
          <a:blip r:embed="rId2"/>
          <a:srcRect l="251" r="49332" b="20679"/>
          <a:stretch/>
        </p:blipFill>
        <p:spPr>
          <a:xfrm>
            <a:off x="3840480" y="3163740"/>
            <a:ext cx="4724400" cy="3694260"/>
          </a:xfrm>
          <a:prstGeom prst="rect">
            <a:avLst/>
          </a:prstGeom>
        </p:spPr>
      </p:pic>
    </p:spTree>
    <p:extLst>
      <p:ext uri="{BB962C8B-B14F-4D97-AF65-F5344CB8AC3E}">
        <p14:creationId xmlns:p14="http://schemas.microsoft.com/office/powerpoint/2010/main" val="2642430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111C7-6D2B-4E95-BB94-5C81DF6228C4}"/>
              </a:ext>
            </a:extLst>
          </p:cNvPr>
          <p:cNvSpPr>
            <a:spLocks noGrp="1"/>
          </p:cNvSpPr>
          <p:nvPr>
            <p:ph type="title"/>
          </p:nvPr>
        </p:nvSpPr>
        <p:spPr/>
        <p:txBody>
          <a:bodyPr/>
          <a:lstStyle/>
          <a:p>
            <a:r>
              <a:rPr lang="en-US" dirty="0"/>
              <a:t>Supply curve</a:t>
            </a:r>
          </a:p>
        </p:txBody>
      </p:sp>
      <p:sp>
        <p:nvSpPr>
          <p:cNvPr id="3" name="Content Placeholder 2">
            <a:extLst>
              <a:ext uri="{FF2B5EF4-FFF2-40B4-BE49-F238E27FC236}">
                <a16:creationId xmlns:a16="http://schemas.microsoft.com/office/drawing/2014/main" id="{5E51475B-E7AE-47A0-A517-11A1EC156AAA}"/>
              </a:ext>
            </a:extLst>
          </p:cNvPr>
          <p:cNvSpPr>
            <a:spLocks noGrp="1"/>
          </p:cNvSpPr>
          <p:nvPr>
            <p:ph idx="1"/>
          </p:nvPr>
        </p:nvSpPr>
        <p:spPr/>
        <p:txBody>
          <a:bodyPr numCol="2"/>
          <a:lstStyle/>
          <a:p>
            <a:r>
              <a:rPr lang="en-US" dirty="0"/>
              <a:t>The graphical representation of supply schedule is called supply curve. In a graph, price of a product is represented on Y-axis and quantity supplied is represented on X-axis. </a:t>
            </a:r>
          </a:p>
          <a:p>
            <a:pPr marL="0" indent="0" algn="ctr">
              <a:buNone/>
            </a:pPr>
            <a:r>
              <a:rPr lang="en-US" dirty="0"/>
              <a:t>S = f (P)</a:t>
            </a:r>
          </a:p>
          <a:p>
            <a:endParaRPr lang="en-US" dirty="0"/>
          </a:p>
        </p:txBody>
      </p:sp>
      <p:pic>
        <p:nvPicPr>
          <p:cNvPr id="4" name="Picture 3">
            <a:extLst>
              <a:ext uri="{FF2B5EF4-FFF2-40B4-BE49-F238E27FC236}">
                <a16:creationId xmlns:a16="http://schemas.microsoft.com/office/drawing/2014/main" id="{C9CB6355-76E4-4E59-82AD-5739E63C4692}"/>
              </a:ext>
            </a:extLst>
          </p:cNvPr>
          <p:cNvPicPr>
            <a:picLocks noChangeAspect="1"/>
          </p:cNvPicPr>
          <p:nvPr/>
        </p:nvPicPr>
        <p:blipFill rotWithShape="1">
          <a:blip r:embed="rId2"/>
          <a:srcRect l="50126" t="2655" b="3901"/>
          <a:stretch/>
        </p:blipFill>
        <p:spPr>
          <a:xfrm>
            <a:off x="6949440" y="1234440"/>
            <a:ext cx="4673600" cy="4866640"/>
          </a:xfrm>
          <a:prstGeom prst="rect">
            <a:avLst/>
          </a:prstGeom>
        </p:spPr>
      </p:pic>
    </p:spTree>
    <p:extLst>
      <p:ext uri="{BB962C8B-B14F-4D97-AF65-F5344CB8AC3E}">
        <p14:creationId xmlns:p14="http://schemas.microsoft.com/office/powerpoint/2010/main" val="2243912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3EBD8-B8D7-4D29-AADC-9CF39024ABD0}"/>
              </a:ext>
            </a:extLst>
          </p:cNvPr>
          <p:cNvSpPr>
            <a:spLocks noGrp="1"/>
          </p:cNvSpPr>
          <p:nvPr>
            <p:ph type="title"/>
          </p:nvPr>
        </p:nvSpPr>
        <p:spPr/>
        <p:txBody>
          <a:bodyPr/>
          <a:lstStyle/>
          <a:p>
            <a:r>
              <a:rPr lang="en-US" dirty="0"/>
              <a:t>For practice</a:t>
            </a:r>
          </a:p>
        </p:txBody>
      </p:sp>
      <p:sp>
        <p:nvSpPr>
          <p:cNvPr id="3" name="Content Placeholder 2">
            <a:extLst>
              <a:ext uri="{FF2B5EF4-FFF2-40B4-BE49-F238E27FC236}">
                <a16:creationId xmlns:a16="http://schemas.microsoft.com/office/drawing/2014/main" id="{C87A4455-DBBC-4E87-8934-4E27F538B8B1}"/>
              </a:ext>
            </a:extLst>
          </p:cNvPr>
          <p:cNvSpPr>
            <a:spLocks noGrp="1"/>
          </p:cNvSpPr>
          <p:nvPr>
            <p:ph idx="1"/>
          </p:nvPr>
        </p:nvSpPr>
        <p:spPr/>
        <p:txBody>
          <a:bodyPr/>
          <a:lstStyle/>
          <a:p>
            <a:r>
              <a:rPr lang="en-US" dirty="0"/>
              <a:t>Suppose the market supply for pizza is Q s = 20P – 100 where p=price per pizza, draw a supply schedule and supply curve from the given supply equation.</a:t>
            </a:r>
          </a:p>
          <a:p>
            <a:pPr marL="0" indent="0">
              <a:buNone/>
            </a:pPr>
            <a:r>
              <a:rPr lang="en-US" dirty="0"/>
              <a:t> </a:t>
            </a:r>
          </a:p>
          <a:p>
            <a:endParaRPr lang="en-US" dirty="0"/>
          </a:p>
        </p:txBody>
      </p:sp>
    </p:spTree>
    <p:extLst>
      <p:ext uri="{BB962C8B-B14F-4D97-AF65-F5344CB8AC3E}">
        <p14:creationId xmlns:p14="http://schemas.microsoft.com/office/powerpoint/2010/main" val="2789577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05549-4CD0-442E-86E6-53DDD54B43DE}"/>
              </a:ext>
            </a:extLst>
          </p:cNvPr>
          <p:cNvSpPr>
            <a:spLocks noGrp="1"/>
          </p:cNvSpPr>
          <p:nvPr>
            <p:ph type="title"/>
          </p:nvPr>
        </p:nvSpPr>
        <p:spPr/>
        <p:txBody>
          <a:bodyPr/>
          <a:lstStyle/>
          <a:p>
            <a:r>
              <a:rPr lang="en-US" dirty="0"/>
              <a:t>Producer’s surplus</a:t>
            </a:r>
          </a:p>
        </p:txBody>
      </p:sp>
      <p:sp>
        <p:nvSpPr>
          <p:cNvPr id="3" name="Content Placeholder 2">
            <a:extLst>
              <a:ext uri="{FF2B5EF4-FFF2-40B4-BE49-F238E27FC236}">
                <a16:creationId xmlns:a16="http://schemas.microsoft.com/office/drawing/2014/main" id="{F3D31091-0B64-4816-8A82-4800533C2134}"/>
              </a:ext>
            </a:extLst>
          </p:cNvPr>
          <p:cNvSpPr>
            <a:spLocks noGrp="1"/>
          </p:cNvSpPr>
          <p:nvPr>
            <p:ph idx="1"/>
          </p:nvPr>
        </p:nvSpPr>
        <p:spPr/>
        <p:txBody>
          <a:bodyPr numCol="2"/>
          <a:lstStyle/>
          <a:p>
            <a:r>
              <a:rPr lang="en-US" sz="2400" dirty="0"/>
              <a:t>Producer surplus is the difference between how much a person would be willing to accept for given quantity of a good versus how much they can receive by selling the good at the market price.</a:t>
            </a:r>
          </a:p>
          <a:p>
            <a:r>
              <a:rPr lang="en-US" sz="2400" dirty="0"/>
              <a:t>The total revenue that a producer receives from selling their goods minus the total cost of production equals the producer surplus.</a:t>
            </a:r>
          </a:p>
          <a:p>
            <a:r>
              <a:rPr lang="en-US" sz="2400" dirty="0"/>
              <a:t>The area below the price and above the supply curve measures the producer surplus in a market. </a:t>
            </a:r>
          </a:p>
          <a:p>
            <a:endParaRPr lang="en-US" dirty="0"/>
          </a:p>
        </p:txBody>
      </p:sp>
      <p:pic>
        <p:nvPicPr>
          <p:cNvPr id="6" name="Picture 5">
            <a:extLst>
              <a:ext uri="{FF2B5EF4-FFF2-40B4-BE49-F238E27FC236}">
                <a16:creationId xmlns:a16="http://schemas.microsoft.com/office/drawing/2014/main" id="{03AFD9F3-B07B-493D-BFDA-137C34D0F1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1920" y="1076960"/>
            <a:ext cx="5287645" cy="5100003"/>
          </a:xfrm>
          <a:prstGeom prst="rect">
            <a:avLst/>
          </a:prstGeom>
        </p:spPr>
      </p:pic>
    </p:spTree>
    <p:extLst>
      <p:ext uri="{BB962C8B-B14F-4D97-AF65-F5344CB8AC3E}">
        <p14:creationId xmlns:p14="http://schemas.microsoft.com/office/powerpoint/2010/main" val="2866801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9F209-E9F5-49DD-A332-BA4E15E572FF}"/>
              </a:ext>
            </a:extLst>
          </p:cNvPr>
          <p:cNvSpPr>
            <a:spLocks noGrp="1"/>
          </p:cNvSpPr>
          <p:nvPr>
            <p:ph type="title"/>
          </p:nvPr>
        </p:nvSpPr>
        <p:spPr/>
        <p:txBody>
          <a:bodyPr/>
          <a:lstStyle/>
          <a:p>
            <a:r>
              <a:rPr lang="en-US" dirty="0"/>
              <a:t>Determinants of supply</a:t>
            </a:r>
          </a:p>
        </p:txBody>
      </p:sp>
      <p:pic>
        <p:nvPicPr>
          <p:cNvPr id="5" name="Picture 4">
            <a:extLst>
              <a:ext uri="{FF2B5EF4-FFF2-40B4-BE49-F238E27FC236}">
                <a16:creationId xmlns:a16="http://schemas.microsoft.com/office/drawing/2014/main" id="{6FD9C418-F961-403B-BFF4-F2EC48E8769E}"/>
              </a:ext>
            </a:extLst>
          </p:cNvPr>
          <p:cNvPicPr>
            <a:picLocks noChangeAspect="1"/>
          </p:cNvPicPr>
          <p:nvPr/>
        </p:nvPicPr>
        <p:blipFill>
          <a:blip r:embed="rId2"/>
          <a:stretch>
            <a:fillRect/>
          </a:stretch>
        </p:blipFill>
        <p:spPr>
          <a:xfrm>
            <a:off x="1310640" y="1690688"/>
            <a:ext cx="7823835" cy="5096192"/>
          </a:xfrm>
          <a:prstGeom prst="rect">
            <a:avLst/>
          </a:prstGeom>
        </p:spPr>
      </p:pic>
      <p:sp>
        <p:nvSpPr>
          <p:cNvPr id="12" name="Content Placeholder 11">
            <a:extLst>
              <a:ext uri="{FF2B5EF4-FFF2-40B4-BE49-F238E27FC236}">
                <a16:creationId xmlns:a16="http://schemas.microsoft.com/office/drawing/2014/main" id="{49E13F31-4939-4946-8344-47C7BDF265E9}"/>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13800429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509</Words>
  <Application>Microsoft Office PowerPoint</Application>
  <PresentationFormat>Widescreen</PresentationFormat>
  <Paragraphs>39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Supply </vt:lpstr>
      <vt:lpstr>Definition &amp; Example</vt:lpstr>
      <vt:lpstr>Differences between supply &amp; stock</vt:lpstr>
      <vt:lpstr>Law of Supply</vt:lpstr>
      <vt:lpstr>Supply schedule</vt:lpstr>
      <vt:lpstr>Supply curve</vt:lpstr>
      <vt:lpstr>For practice</vt:lpstr>
      <vt:lpstr>Producer’s surplus</vt:lpstr>
      <vt:lpstr>Determinants of supply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Supply </dc:title>
  <dc:creator>hp</dc:creator>
  <cp:lastModifiedBy>hp</cp:lastModifiedBy>
  <cp:revision>8</cp:revision>
  <dcterms:created xsi:type="dcterms:W3CDTF">2020-07-06T04:31:55Z</dcterms:created>
  <dcterms:modified xsi:type="dcterms:W3CDTF">2020-07-06T05:13:25Z</dcterms:modified>
</cp:coreProperties>
</file>