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57" r:id="rId9"/>
    <p:sldId id="264" r:id="rId10"/>
    <p:sldId id="265" r:id="rId11"/>
    <p:sldId id="268" r:id="rId12"/>
    <p:sldId id="267" r:id="rId13"/>
    <p:sldId id="266" r:id="rId14"/>
    <p:sldId id="269" r:id="rId15"/>
    <p:sldId id="270" r:id="rId16"/>
    <p:sldId id="271" r:id="rId17"/>
    <p:sldId id="276" r:id="rId18"/>
    <p:sldId id="278" r:id="rId19"/>
    <p:sldId id="279" r:id="rId20"/>
    <p:sldId id="277" r:id="rId21"/>
    <p:sldId id="280" r:id="rId22"/>
    <p:sldId id="281" r:id="rId23"/>
    <p:sldId id="272" r:id="rId24"/>
    <p:sldId id="273" r:id="rId25"/>
    <p:sldId id="274" r:id="rId26"/>
    <p:sldId id="275"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384213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3260776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68425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2793294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58784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23715540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28869294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138215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3864706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83CC04-FF32-44EE-93EB-134F722D816B}"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1840173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83CC04-FF32-44EE-93EB-134F722D816B}" type="datetimeFigureOut">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4095180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83CC04-FF32-44EE-93EB-134F722D816B}" type="datetimeFigureOut">
              <a:rPr lang="en-US" smtClean="0"/>
              <a:t>6/30/2021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3976061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83CC04-FF32-44EE-93EB-134F722D816B}" type="datetimeFigureOut">
              <a:rPr lang="en-US" smtClean="0"/>
              <a:t>6/30/2021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1515828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83CC04-FF32-44EE-93EB-134F722D816B}" type="datetimeFigureOut">
              <a:rPr lang="en-US" smtClean="0"/>
              <a:t>6/30/2021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2881908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83CC04-FF32-44EE-93EB-134F722D816B}" type="datetimeFigureOut">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2969480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83CC04-FF32-44EE-93EB-134F722D816B}" type="datetimeFigureOut">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BEE1BE-829C-4DAC-917E-D56F2F2286BD}" type="slidenum">
              <a:rPr lang="en-US" smtClean="0"/>
              <a:t>‹#›</a:t>
            </a:fld>
            <a:endParaRPr lang="en-US"/>
          </a:p>
        </p:txBody>
      </p:sp>
    </p:spTree>
    <p:extLst>
      <p:ext uri="{BB962C8B-B14F-4D97-AF65-F5344CB8AC3E}">
        <p14:creationId xmlns:p14="http://schemas.microsoft.com/office/powerpoint/2010/main" val="1304875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883CC04-FF32-44EE-93EB-134F722D816B}" type="datetimeFigureOut">
              <a:rPr lang="en-US" smtClean="0"/>
              <a:t>6/30/2021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6BEE1BE-829C-4DAC-917E-D56F2F2286BD}" type="slidenum">
              <a:rPr lang="en-US" smtClean="0"/>
              <a:t>‹#›</a:t>
            </a:fld>
            <a:endParaRPr lang="en-US"/>
          </a:p>
        </p:txBody>
      </p:sp>
    </p:spTree>
    <p:extLst>
      <p:ext uri="{BB962C8B-B14F-4D97-AF65-F5344CB8AC3E}">
        <p14:creationId xmlns:p14="http://schemas.microsoft.com/office/powerpoint/2010/main" val="16801316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7B109-E478-4BB6-AEF4-1ADFCAEFAB66}"/>
              </a:ext>
            </a:extLst>
          </p:cNvPr>
          <p:cNvSpPr>
            <a:spLocks noGrp="1"/>
          </p:cNvSpPr>
          <p:nvPr>
            <p:ph type="ctrTitle"/>
          </p:nvPr>
        </p:nvSpPr>
        <p:spPr/>
        <p:txBody>
          <a:bodyPr/>
          <a:lstStyle/>
          <a:p>
            <a:r>
              <a:rPr lang="en-US" dirty="0"/>
              <a:t>Cost of Production</a:t>
            </a:r>
          </a:p>
        </p:txBody>
      </p:sp>
      <p:sp>
        <p:nvSpPr>
          <p:cNvPr id="3" name="Subtitle 2">
            <a:extLst>
              <a:ext uri="{FF2B5EF4-FFF2-40B4-BE49-F238E27FC236}">
                <a16:creationId xmlns:a16="http://schemas.microsoft.com/office/drawing/2014/main" id="{06359708-1678-48C7-8C13-82FBE8906E2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8231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AC021-AE8B-4D6C-816C-FCF6D885A4F5}"/>
              </a:ext>
            </a:extLst>
          </p:cNvPr>
          <p:cNvSpPr>
            <a:spLocks noGrp="1"/>
          </p:cNvSpPr>
          <p:nvPr>
            <p:ph type="title"/>
          </p:nvPr>
        </p:nvSpPr>
        <p:spPr/>
        <p:txBody>
          <a:bodyPr/>
          <a:lstStyle/>
          <a:p>
            <a:r>
              <a:rPr lang="en-US" dirty="0"/>
              <a:t>Average Fixed Cost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4847EEC-8C20-48E7-83CC-C662283A70CB}"/>
                  </a:ext>
                </a:extLst>
              </p:cNvPr>
              <p:cNvSpPr>
                <a:spLocks noGrp="1"/>
              </p:cNvSpPr>
              <p:nvPr>
                <p:ph idx="1"/>
              </p:nvPr>
            </p:nvSpPr>
            <p:spPr/>
            <p:txBody>
              <a:bodyPr/>
              <a:lstStyle/>
              <a:p>
                <a:pPr marL="0" marR="0" algn="just">
                  <a:lnSpc>
                    <a:spcPct val="107000"/>
                  </a:lnSpc>
                  <a:spcBef>
                    <a:spcPts val="0"/>
                  </a:spcBef>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average fixed cost is found by dividing TFC by the level of output: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AFC= </a:t>
                </a:r>
                <a14:m>
                  <m:oMath xmlns:m="http://schemas.openxmlformats.org/officeDocument/2006/math">
                    <m:f>
                      <m:fPr>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000" b="1" i="1">
                            <a:effectLst/>
                            <a:latin typeface="Cambria Math" panose="02040503050406030204" pitchFamily="18" charset="0"/>
                            <a:ea typeface="Calibri" panose="020F0502020204030204" pitchFamily="34" charset="0"/>
                            <a:cs typeface="Times New Roman" panose="02020603050405020304" pitchFamily="18" charset="0"/>
                          </a:rPr>
                          <m:t>𝑻𝑭𝑪</m:t>
                        </m:r>
                      </m:num>
                      <m:den>
                        <m:r>
                          <a:rPr lang="en-US" sz="2000" b="1" i="1">
                            <a:effectLst/>
                            <a:latin typeface="Cambria Math" panose="02040503050406030204" pitchFamily="18" charset="0"/>
                            <a:ea typeface="Calibri" panose="020F0502020204030204" pitchFamily="34" charset="0"/>
                            <a:cs typeface="Times New Roman" panose="02020603050405020304" pitchFamily="18" charset="0"/>
                          </a:rPr>
                          <m:t>𝑿</m:t>
                        </m:r>
                      </m:den>
                    </m:f>
                  </m:oMath>
                </a14:m>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r>
                  <a:rPr lang="en-US" sz="2000" dirty="0">
                    <a:effectLst/>
                    <a:latin typeface="Times New Roman" panose="02020603050405020304" pitchFamily="18" charset="0"/>
                    <a:ea typeface="Calibri" panose="020F0502020204030204" pitchFamily="34" charset="0"/>
                  </a:rPr>
                  <a:t>Graphically the AFC is a rectangular hyperbola, showing at all its points the same magnitude, that is, the level of TFC </a:t>
                </a:r>
                <a:endParaRPr lang="en-US" sz="2000" dirty="0"/>
              </a:p>
            </p:txBody>
          </p:sp>
        </mc:Choice>
        <mc:Fallback xmlns="">
          <p:sp>
            <p:nvSpPr>
              <p:cNvPr id="3" name="Content Placeholder 2">
                <a:extLst>
                  <a:ext uri="{FF2B5EF4-FFF2-40B4-BE49-F238E27FC236}">
                    <a16:creationId xmlns:a16="http://schemas.microsoft.com/office/drawing/2014/main" id="{14847EEC-8C20-48E7-83CC-C662283A70CB}"/>
                  </a:ext>
                </a:extLst>
              </p:cNvPr>
              <p:cNvSpPr>
                <a:spLocks noGrp="1" noRot="1" noChangeAspect="1" noMove="1" noResize="1" noEditPoints="1" noAdjustHandles="1" noChangeArrowheads="1" noChangeShapeType="1" noTextEdit="1"/>
              </p:cNvSpPr>
              <p:nvPr>
                <p:ph idx="1"/>
              </p:nvPr>
            </p:nvSpPr>
            <p:spPr>
              <a:blipFill>
                <a:blip r:embed="rId2"/>
                <a:stretch>
                  <a:fillRect l="-284" t="-785"/>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D401905E-F87E-4B5E-A7D6-EC6DDE79D67C}"/>
              </a:ext>
            </a:extLst>
          </p:cNvPr>
          <p:cNvPicPr>
            <a:picLocks noChangeAspect="1"/>
          </p:cNvPicPr>
          <p:nvPr/>
        </p:nvPicPr>
        <p:blipFill>
          <a:blip r:embed="rId3"/>
          <a:stretch>
            <a:fillRect/>
          </a:stretch>
        </p:blipFill>
        <p:spPr>
          <a:xfrm>
            <a:off x="2131406" y="4100974"/>
            <a:ext cx="4137314" cy="1940387"/>
          </a:xfrm>
          <a:prstGeom prst="rect">
            <a:avLst/>
          </a:prstGeom>
        </p:spPr>
      </p:pic>
    </p:spTree>
    <p:extLst>
      <p:ext uri="{BB962C8B-B14F-4D97-AF65-F5344CB8AC3E}">
        <p14:creationId xmlns:p14="http://schemas.microsoft.com/office/powerpoint/2010/main" val="3229918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163EA-7C81-4E19-BCC5-8377A44BD386}"/>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Average variable cost</a:t>
            </a:r>
          </a:p>
        </p:txBody>
      </p:sp>
      <p:pic>
        <p:nvPicPr>
          <p:cNvPr id="7" name="Content Placeholder 6">
            <a:extLst>
              <a:ext uri="{FF2B5EF4-FFF2-40B4-BE49-F238E27FC236}">
                <a16:creationId xmlns:a16="http://schemas.microsoft.com/office/drawing/2014/main" id="{94A8B390-3E70-41F9-9563-E83FE302822F}"/>
              </a:ext>
            </a:extLst>
          </p:cNvPr>
          <p:cNvPicPr>
            <a:picLocks noGrp="1" noChangeAspect="1"/>
          </p:cNvPicPr>
          <p:nvPr>
            <p:ph idx="1"/>
          </p:nvPr>
        </p:nvPicPr>
        <p:blipFill>
          <a:blip r:embed="rId2"/>
          <a:stretch>
            <a:fillRect/>
          </a:stretch>
        </p:blipFill>
        <p:spPr>
          <a:xfrm>
            <a:off x="4760912" y="1016000"/>
            <a:ext cx="6638608" cy="4345518"/>
          </a:xfrm>
          <a:prstGeom prst="rect">
            <a:avLst/>
          </a:prstGeom>
        </p:spPr>
      </p:pic>
      <mc:AlternateContent xmlns:mc="http://schemas.openxmlformats.org/markup-compatibility/2006" xmlns:a14="http://schemas.microsoft.com/office/drawing/2010/main">
        <mc:Choice Requires="a14">
          <p:sp>
            <p:nvSpPr>
              <p:cNvPr id="4" name="Text Placeholder 3">
                <a:extLst>
                  <a:ext uri="{FF2B5EF4-FFF2-40B4-BE49-F238E27FC236}">
                    <a16:creationId xmlns:a16="http://schemas.microsoft.com/office/drawing/2014/main" id="{462F865B-40FC-411C-A1B7-9332824A083E}"/>
                  </a:ext>
                </a:extLst>
              </p:cNvPr>
              <p:cNvSpPr>
                <a:spLocks noGrp="1"/>
              </p:cNvSpPr>
              <p:nvPr>
                <p:ph type="body" sz="half" idx="2"/>
              </p:nvPr>
            </p:nvSpPr>
            <p:spPr/>
            <p:txBody>
              <a:bodyPr/>
              <a:lstStyle/>
              <a:p>
                <a:pPr marL="0" marR="0" algn="just">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average variable cost is similarly obtained by dividing the TVC with the corresponding level of output: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AVC= </a:t>
                </a:r>
                <a14:m>
                  <m:oMath xmlns:m="http://schemas.openxmlformats.org/officeDocument/2006/math">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TVC</m:t>
                        </m:r>
                        <m:r>
                          <a:rPr lang="en-US" sz="1800">
                            <a:effectLst/>
                            <a:latin typeface="Cambria Math" panose="02040503050406030204" pitchFamily="18" charset="0"/>
                            <a:ea typeface="Calibri" panose="020F0502020204030204" pitchFamily="34" charset="0"/>
                            <a:cs typeface="Times New Roman" panose="02020603050405020304" pitchFamily="18" charset="0"/>
                          </a:rPr>
                          <m:t> </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𝑋</m:t>
                        </m:r>
                      </m:den>
                    </m:f>
                  </m:oMath>
                </a14:m>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mc:Choice>
        <mc:Fallback xmlns="">
          <p:sp>
            <p:nvSpPr>
              <p:cNvPr id="4" name="Text Placeholder 3">
                <a:extLst>
                  <a:ext uri="{FF2B5EF4-FFF2-40B4-BE49-F238E27FC236}">
                    <a16:creationId xmlns:a16="http://schemas.microsoft.com/office/drawing/2014/main" id="{462F865B-40FC-411C-A1B7-9332824A083E}"/>
                  </a:ext>
                </a:extLst>
              </p:cNvPr>
              <p:cNvSpPr>
                <a:spLocks noGrp="1" noRot="1" noChangeAspect="1" noMove="1" noResize="1" noEditPoints="1" noAdjustHandles="1" noChangeArrowheads="1" noChangeShapeType="1" noTextEdit="1"/>
              </p:cNvSpPr>
              <p:nvPr>
                <p:ph type="body" sz="half" idx="2"/>
              </p:nvPr>
            </p:nvSpPr>
            <p:spPr>
              <a:blipFill>
                <a:blip r:embed="rId3"/>
                <a:stretch>
                  <a:fillRect l="-1266" t="-1415" r="-1424"/>
                </a:stretch>
              </a:blipFill>
            </p:spPr>
            <p:txBody>
              <a:bodyPr/>
              <a:lstStyle/>
              <a:p>
                <a:r>
                  <a:rPr lang="en-US">
                    <a:noFill/>
                  </a:rPr>
                  <a:t> </a:t>
                </a:r>
              </a:p>
            </p:txBody>
          </p:sp>
        </mc:Fallback>
      </mc:AlternateContent>
    </p:spTree>
    <p:extLst>
      <p:ext uri="{BB962C8B-B14F-4D97-AF65-F5344CB8AC3E}">
        <p14:creationId xmlns:p14="http://schemas.microsoft.com/office/powerpoint/2010/main" val="1754734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0301B-AD1B-4CE4-A928-8E383F3740DC}"/>
              </a:ext>
            </a:extLst>
          </p:cNvPr>
          <p:cNvSpPr>
            <a:spLocks noGrp="1"/>
          </p:cNvSpPr>
          <p:nvPr>
            <p:ph type="title"/>
          </p:nvPr>
        </p:nvSpPr>
        <p:spPr/>
        <p:txBody>
          <a:bodyPr/>
          <a:lstStyle/>
          <a:p>
            <a:r>
              <a:rPr lang="en-US" dirty="0"/>
              <a:t>Short run average curve is U-shaped</a:t>
            </a:r>
          </a:p>
        </p:txBody>
      </p:sp>
      <p:sp>
        <p:nvSpPr>
          <p:cNvPr id="4" name="Text Placeholder 3">
            <a:extLst>
              <a:ext uri="{FF2B5EF4-FFF2-40B4-BE49-F238E27FC236}">
                <a16:creationId xmlns:a16="http://schemas.microsoft.com/office/drawing/2014/main" id="{28351765-3CF2-41C9-B69E-C747CEEB2347}"/>
              </a:ext>
            </a:extLst>
          </p:cNvPr>
          <p:cNvSpPr>
            <a:spLocks noGrp="1"/>
          </p:cNvSpPr>
          <p:nvPr>
            <p:ph type="body" sz="half" idx="2"/>
          </p:nvPr>
        </p:nvSpPr>
        <p:spPr/>
        <p:txBody>
          <a:bodyPr/>
          <a:lstStyle/>
          <a:p>
            <a:endParaRPr lang="en-US" dirty="0"/>
          </a:p>
        </p:txBody>
      </p:sp>
      <p:pic>
        <p:nvPicPr>
          <p:cNvPr id="8" name="Picture 7">
            <a:extLst>
              <a:ext uri="{FF2B5EF4-FFF2-40B4-BE49-F238E27FC236}">
                <a16:creationId xmlns:a16="http://schemas.microsoft.com/office/drawing/2014/main" id="{4B1B995B-F939-4E15-BFE9-8896FCEC8A3D}"/>
              </a:ext>
            </a:extLst>
          </p:cNvPr>
          <p:cNvPicPr>
            <a:picLocks noChangeAspect="1"/>
          </p:cNvPicPr>
          <p:nvPr/>
        </p:nvPicPr>
        <p:blipFill>
          <a:blip r:embed="rId2"/>
          <a:stretch>
            <a:fillRect/>
          </a:stretch>
        </p:blipFill>
        <p:spPr>
          <a:xfrm>
            <a:off x="1239521" y="640081"/>
            <a:ext cx="6709092" cy="4184332"/>
          </a:xfrm>
          <a:prstGeom prst="rect">
            <a:avLst/>
          </a:prstGeom>
        </p:spPr>
      </p:pic>
    </p:spTree>
    <p:extLst>
      <p:ext uri="{BB962C8B-B14F-4D97-AF65-F5344CB8AC3E}">
        <p14:creationId xmlns:p14="http://schemas.microsoft.com/office/powerpoint/2010/main" val="3153701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52C4C-20BE-4405-903B-71330071091A}"/>
              </a:ext>
            </a:extLst>
          </p:cNvPr>
          <p:cNvSpPr>
            <a:spLocks noGrp="1"/>
          </p:cNvSpPr>
          <p:nvPr>
            <p:ph type="title"/>
          </p:nvPr>
        </p:nvSpPr>
        <p:spPr/>
        <p:txBody>
          <a:bodyPr/>
          <a:lstStyle/>
          <a:p>
            <a:r>
              <a:rPr lang="en-US" dirty="0"/>
              <a:t>Marginal cost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CF931F7-3F79-407E-8716-D6E3DC1D7A22}"/>
                  </a:ext>
                </a:extLst>
              </p:cNvPr>
              <p:cNvSpPr>
                <a:spLocks noGrp="1"/>
              </p:cNvSpPr>
              <p:nvPr>
                <p:ph idx="1"/>
              </p:nvPr>
            </p:nvSpPr>
            <p:spPr>
              <a:xfrm>
                <a:off x="677334" y="2160589"/>
                <a:ext cx="8596668" cy="4443411"/>
              </a:xfrm>
            </p:spPr>
            <p:txBody>
              <a:bodyPr/>
              <a:lstStyle/>
              <a:p>
                <a:pPr marL="0" marR="0" algn="just">
                  <a:lnSpc>
                    <a:spcPct val="107000"/>
                  </a:lnSpc>
                  <a:spcBef>
                    <a:spcPts val="0"/>
                  </a:spcBef>
                  <a:spcAft>
                    <a:spcPts val="800"/>
                  </a:spcAft>
                  <a:tabLst>
                    <a:tab pos="1695450" algn="l"/>
                  </a:tabLs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marginal cost is defined as the change in TC which results from a unit change in output. Mathematically the marginal cost is the first derivative of the TC function. Denoting total cost by C and output by X we have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tabLst>
                    <a:tab pos="1695450" algn="l"/>
                  </a:tabLs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MC= </a:t>
                </a:r>
                <a14:m>
                  <m:oMath xmlns:m="http://schemas.openxmlformats.org/officeDocument/2006/math">
                    <m:f>
                      <m:fPr>
                        <m:ctrlPr>
                          <a:rPr lang="en-US" sz="2000" i="1">
                            <a:effectLst/>
                            <a:latin typeface="Cambria Math" panose="02040503050406030204" pitchFamily="18" charset="0"/>
                            <a:ea typeface="Calibri" panose="020F0502020204030204" pitchFamily="34" charset="0"/>
                            <a:cs typeface="Times New Roman" panose="02020603050405020304" pitchFamily="18" charset="0"/>
                          </a:rPr>
                        </m:ctrlPr>
                      </m:fPr>
                      <m:num>
                        <m:r>
                          <m:rPr>
                            <m:sty m:val="p"/>
                          </m:rPr>
                          <a:rPr lang="en-US" sz="2000">
                            <a:effectLst/>
                            <a:latin typeface="Cambria Math" panose="02040503050406030204" pitchFamily="18" charset="0"/>
                            <a:ea typeface="Calibri" panose="020F0502020204030204" pitchFamily="34" charset="0"/>
                            <a:cs typeface="Times New Roman" panose="02020603050405020304" pitchFamily="18" charset="0"/>
                          </a:rPr>
                          <m:t>Δ</m:t>
                        </m:r>
                        <m:r>
                          <a:rPr lang="en-US" sz="2000" i="1">
                            <a:effectLst/>
                            <a:latin typeface="Cambria Math" panose="02040503050406030204" pitchFamily="18" charset="0"/>
                            <a:ea typeface="Calibri" panose="020F0502020204030204" pitchFamily="34" charset="0"/>
                            <a:cs typeface="Times New Roman" panose="02020603050405020304" pitchFamily="18" charset="0"/>
                          </a:rPr>
                          <m:t>𝑇𝐶</m:t>
                        </m:r>
                      </m:num>
                      <m:den>
                        <m:r>
                          <m:rPr>
                            <m:sty m:val="p"/>
                          </m:rPr>
                          <a:rPr lang="en-US" sz="2000">
                            <a:effectLst/>
                            <a:latin typeface="Cambria Math" panose="02040503050406030204" pitchFamily="18" charset="0"/>
                            <a:ea typeface="Calibri" panose="020F0502020204030204" pitchFamily="34" charset="0"/>
                            <a:cs typeface="Times New Roman" panose="02020603050405020304" pitchFamily="18" charset="0"/>
                          </a:rPr>
                          <m:t>Δ</m:t>
                        </m:r>
                        <m:r>
                          <a:rPr lang="en-US" sz="2000" i="1">
                            <a:effectLst/>
                            <a:latin typeface="Cambria Math" panose="02040503050406030204" pitchFamily="18" charset="0"/>
                            <a:ea typeface="Calibri" panose="020F0502020204030204" pitchFamily="34" charset="0"/>
                            <a:cs typeface="Times New Roman" panose="02020603050405020304" pitchFamily="18" charset="0"/>
                          </a:rPr>
                          <m:t>𝑋</m:t>
                        </m:r>
                      </m:den>
                    </m:f>
                  </m:oMath>
                </a14:m>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mc:Choice>
        <mc:Fallback xmlns="">
          <p:sp>
            <p:nvSpPr>
              <p:cNvPr id="3" name="Content Placeholder 2">
                <a:extLst>
                  <a:ext uri="{FF2B5EF4-FFF2-40B4-BE49-F238E27FC236}">
                    <a16:creationId xmlns:a16="http://schemas.microsoft.com/office/drawing/2014/main" id="{BCF931F7-3F79-407E-8716-D6E3DC1D7A22}"/>
                  </a:ext>
                </a:extLst>
              </p:cNvPr>
              <p:cNvSpPr>
                <a:spLocks noGrp="1" noRot="1" noChangeAspect="1" noMove="1" noResize="1" noEditPoints="1" noAdjustHandles="1" noChangeArrowheads="1" noChangeShapeType="1" noTextEdit="1"/>
              </p:cNvSpPr>
              <p:nvPr>
                <p:ph idx="1"/>
              </p:nvPr>
            </p:nvSpPr>
            <p:spPr>
              <a:xfrm>
                <a:off x="677334" y="2160589"/>
                <a:ext cx="8596668" cy="4443411"/>
              </a:xfrm>
              <a:blipFill>
                <a:blip r:embed="rId2"/>
                <a:stretch>
                  <a:fillRect l="-709" t="-686" r="-780"/>
                </a:stretch>
              </a:blipFill>
            </p:spPr>
            <p:txBody>
              <a:bodyPr/>
              <a:lstStyle/>
              <a:p>
                <a:r>
                  <a:rPr lang="en-US">
                    <a:noFill/>
                  </a:rPr>
                  <a:t> </a:t>
                </a:r>
              </a:p>
            </p:txBody>
          </p:sp>
        </mc:Fallback>
      </mc:AlternateContent>
      <p:pic>
        <p:nvPicPr>
          <p:cNvPr id="4" name="Picture 3" descr="Economics: Marginal Cost and Average Cost curves">
            <a:extLst>
              <a:ext uri="{FF2B5EF4-FFF2-40B4-BE49-F238E27FC236}">
                <a16:creationId xmlns:a16="http://schemas.microsoft.com/office/drawing/2014/main" id="{8A832AD2-E421-4EC1-B26A-3F56C1A6219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329940" y="4137950"/>
            <a:ext cx="4737100" cy="2902929"/>
          </a:xfrm>
          <a:prstGeom prst="rect">
            <a:avLst/>
          </a:prstGeom>
          <a:noFill/>
          <a:ln>
            <a:noFill/>
          </a:ln>
        </p:spPr>
      </p:pic>
    </p:spTree>
    <p:extLst>
      <p:ext uri="{BB962C8B-B14F-4D97-AF65-F5344CB8AC3E}">
        <p14:creationId xmlns:p14="http://schemas.microsoft.com/office/powerpoint/2010/main" val="2516616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st oncept">
            <a:extLst>
              <a:ext uri="{FF2B5EF4-FFF2-40B4-BE49-F238E27FC236}">
                <a16:creationId xmlns:a16="http://schemas.microsoft.com/office/drawing/2014/main" id="{7D74D6ED-E45E-412D-97C7-2E5E38520F4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29920" y="365760"/>
            <a:ext cx="8676640" cy="5963919"/>
          </a:xfrm>
          <a:prstGeom prst="rect">
            <a:avLst/>
          </a:prstGeom>
          <a:noFill/>
          <a:ln>
            <a:noFill/>
          </a:ln>
        </p:spPr>
      </p:pic>
    </p:spTree>
    <p:extLst>
      <p:ext uri="{BB962C8B-B14F-4D97-AF65-F5344CB8AC3E}">
        <p14:creationId xmlns:p14="http://schemas.microsoft.com/office/powerpoint/2010/main" val="3007097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elation between Average, Marginal and Total Cost | Production |  Microeconomics">
            <a:extLst>
              <a:ext uri="{FF2B5EF4-FFF2-40B4-BE49-F238E27FC236}">
                <a16:creationId xmlns:a16="http://schemas.microsoft.com/office/drawing/2014/main" id="{2D0254CD-32C3-4058-8965-037A54BDA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48640" y="213360"/>
            <a:ext cx="8068310" cy="5842000"/>
          </a:xfrm>
          <a:prstGeom prst="rect">
            <a:avLst/>
          </a:prstGeom>
          <a:noFill/>
          <a:ln>
            <a:noFill/>
          </a:ln>
        </p:spPr>
      </p:pic>
    </p:spTree>
    <p:extLst>
      <p:ext uri="{BB962C8B-B14F-4D97-AF65-F5344CB8AC3E}">
        <p14:creationId xmlns:p14="http://schemas.microsoft.com/office/powerpoint/2010/main" val="264201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olved) - Total Cost and Marginal Cost Complete the following table,... -  (1 Answer) | Transtutors">
            <a:extLst>
              <a:ext uri="{FF2B5EF4-FFF2-40B4-BE49-F238E27FC236}">
                <a16:creationId xmlns:a16="http://schemas.microsoft.com/office/drawing/2014/main" id="{06356A25-CB02-4C46-AA06-3F480B361CF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05840" y="548640"/>
            <a:ext cx="7284720" cy="4521200"/>
          </a:xfrm>
          <a:prstGeom prst="rect">
            <a:avLst/>
          </a:prstGeom>
          <a:noFill/>
          <a:ln>
            <a:noFill/>
          </a:ln>
        </p:spPr>
      </p:pic>
    </p:spTree>
    <p:extLst>
      <p:ext uri="{BB962C8B-B14F-4D97-AF65-F5344CB8AC3E}">
        <p14:creationId xmlns:p14="http://schemas.microsoft.com/office/powerpoint/2010/main" val="1911061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B55BC-25FC-41ED-90A0-02F027EC0A64}"/>
              </a:ext>
            </a:extLst>
          </p:cNvPr>
          <p:cNvSpPr>
            <a:spLocks noGrp="1"/>
          </p:cNvSpPr>
          <p:nvPr>
            <p:ph type="title"/>
          </p:nvPr>
        </p:nvSpPr>
        <p:spPr/>
        <p:txBody>
          <a:bodyPr>
            <a:normAutofit/>
          </a:bodyPr>
          <a:lstStyle/>
          <a:p>
            <a:r>
              <a:rPr lang="en-US" b="0" i="0" dirty="0">
                <a:solidFill>
                  <a:srgbClr val="000000"/>
                </a:solidFill>
                <a:effectLst/>
                <a:latin typeface="Lora"/>
              </a:rPr>
              <a:t>Explain the relationship between cost and revenue</a:t>
            </a:r>
            <a:endParaRPr lang="en-US" dirty="0"/>
          </a:p>
        </p:txBody>
      </p:sp>
      <p:sp>
        <p:nvSpPr>
          <p:cNvPr id="3" name="Content Placeholder 2">
            <a:extLst>
              <a:ext uri="{FF2B5EF4-FFF2-40B4-BE49-F238E27FC236}">
                <a16:creationId xmlns:a16="http://schemas.microsoft.com/office/drawing/2014/main" id="{B9DEF153-08C6-48C4-9110-AE755326F4DF}"/>
              </a:ext>
            </a:extLst>
          </p:cNvPr>
          <p:cNvSpPr>
            <a:spLocks noGrp="1"/>
          </p:cNvSpPr>
          <p:nvPr>
            <p:ph idx="1"/>
          </p:nvPr>
        </p:nvSpPr>
        <p:spPr/>
        <p:txBody>
          <a:bodyPr/>
          <a:lstStyle/>
          <a:p>
            <a:pPr algn="l"/>
            <a:r>
              <a:rPr lang="en-US" b="0" i="0" dirty="0">
                <a:solidFill>
                  <a:srgbClr val="373D3F"/>
                </a:solidFill>
                <a:effectLst/>
                <a:latin typeface="Lora"/>
              </a:rPr>
              <a:t>Each business, regardless of size or complexity, tries to earn a profit:</a:t>
            </a:r>
          </a:p>
          <a:p>
            <a:pPr algn="ctr"/>
            <a:r>
              <a:rPr lang="en-US" b="0" i="0" dirty="0">
                <a:solidFill>
                  <a:srgbClr val="373D3F"/>
                </a:solidFill>
                <a:effectLst/>
                <a:latin typeface="Lora"/>
              </a:rPr>
              <a:t>Profit = Total Revenue – Total Cost</a:t>
            </a:r>
          </a:p>
          <a:p>
            <a:pPr algn="l"/>
            <a:r>
              <a:rPr lang="en-US" b="1" i="0" dirty="0">
                <a:solidFill>
                  <a:srgbClr val="373D3F"/>
                </a:solidFill>
                <a:effectLst/>
                <a:latin typeface="Lora"/>
              </a:rPr>
              <a:t>Total revenue </a:t>
            </a:r>
            <a:r>
              <a:rPr lang="en-US" b="0" i="0" dirty="0">
                <a:solidFill>
                  <a:srgbClr val="373D3F"/>
                </a:solidFill>
                <a:effectLst/>
                <a:latin typeface="Lora"/>
              </a:rPr>
              <a:t>is the income the firm generates from selling its products. We calculate it by multiplying the price of the product times the quantity of output sold:</a:t>
            </a:r>
          </a:p>
          <a:p>
            <a:pPr algn="ctr"/>
            <a:r>
              <a:rPr lang="en-US" b="0" i="0" dirty="0">
                <a:solidFill>
                  <a:srgbClr val="373D3F"/>
                </a:solidFill>
                <a:effectLst/>
                <a:latin typeface="Lora"/>
              </a:rPr>
              <a:t>Total Revenue = Price × Quantity</a:t>
            </a:r>
          </a:p>
          <a:p>
            <a:r>
              <a:rPr lang="en-US" b="1" i="0" dirty="0">
                <a:solidFill>
                  <a:srgbClr val="373D3F"/>
                </a:solidFill>
                <a:effectLst/>
                <a:latin typeface="Lora"/>
              </a:rPr>
              <a:t>Total cost </a:t>
            </a:r>
            <a:r>
              <a:rPr lang="en-US" b="0" i="0" dirty="0">
                <a:solidFill>
                  <a:srgbClr val="373D3F"/>
                </a:solidFill>
                <a:effectLst/>
                <a:latin typeface="Lora"/>
              </a:rPr>
              <a:t>is what the firm pays for producing and selling its products. Recall that production involves the firm converting inputs to outputs. Each of those inputs has a cost to the firm. The sum of all those costs is total cost. </a:t>
            </a:r>
          </a:p>
          <a:p>
            <a:r>
              <a:rPr lang="en-US" b="0" i="0" dirty="0">
                <a:solidFill>
                  <a:srgbClr val="373D3F"/>
                </a:solidFill>
                <a:effectLst/>
                <a:latin typeface="Lora"/>
              </a:rPr>
              <a:t>We can distinguish between two types of cost: explicit and implicit which are related with accounting &amp; economic profit.</a:t>
            </a:r>
            <a:endParaRPr lang="en-US" b="1" dirty="0"/>
          </a:p>
        </p:txBody>
      </p:sp>
    </p:spTree>
    <p:extLst>
      <p:ext uri="{BB962C8B-B14F-4D97-AF65-F5344CB8AC3E}">
        <p14:creationId xmlns:p14="http://schemas.microsoft.com/office/powerpoint/2010/main" val="3367289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F2241-CEDF-4EA0-85F2-6855D8F6A7DE}"/>
              </a:ext>
            </a:extLst>
          </p:cNvPr>
          <p:cNvSpPr>
            <a:spLocks noGrp="1"/>
          </p:cNvSpPr>
          <p:nvPr>
            <p:ph type="title"/>
          </p:nvPr>
        </p:nvSpPr>
        <p:spPr/>
        <p:txBody>
          <a:bodyPr/>
          <a:lstStyle/>
          <a:p>
            <a:r>
              <a:rPr lang="en-US" dirty="0"/>
              <a:t>Explicit cost</a:t>
            </a:r>
          </a:p>
        </p:txBody>
      </p:sp>
      <p:sp>
        <p:nvSpPr>
          <p:cNvPr id="3" name="Content Placeholder 2">
            <a:extLst>
              <a:ext uri="{FF2B5EF4-FFF2-40B4-BE49-F238E27FC236}">
                <a16:creationId xmlns:a16="http://schemas.microsoft.com/office/drawing/2014/main" id="{A7621334-283D-4295-B72A-5688681425C1}"/>
              </a:ext>
            </a:extLst>
          </p:cNvPr>
          <p:cNvSpPr>
            <a:spLocks noGrp="1"/>
          </p:cNvSpPr>
          <p:nvPr>
            <p:ph idx="1"/>
          </p:nvPr>
        </p:nvSpPr>
        <p:spPr/>
        <p:txBody>
          <a:bodyPr/>
          <a:lstStyle/>
          <a:p>
            <a:pPr algn="l" fontAlgn="base"/>
            <a:r>
              <a:rPr lang="en-US" b="0" i="0" dirty="0">
                <a:effectLst/>
                <a:latin typeface="Helvetica" panose="020B0604020202020204" pitchFamily="34" charset="0"/>
              </a:rPr>
              <a:t>Such </a:t>
            </a:r>
            <a:r>
              <a:rPr lang="en-US" b="1" i="0" dirty="0">
                <a:effectLst/>
                <a:latin typeface="Helvetica" panose="020B0604020202020204" pitchFamily="34" charset="0"/>
              </a:rPr>
              <a:t>examples</a:t>
            </a:r>
            <a:r>
              <a:rPr lang="en-US" b="0" i="0" dirty="0">
                <a:effectLst/>
                <a:latin typeface="Helvetica" panose="020B0604020202020204" pitchFamily="34" charset="0"/>
              </a:rPr>
              <a:t> include: </a:t>
            </a:r>
          </a:p>
          <a:p>
            <a:pPr algn="l" fontAlgn="base">
              <a:buFont typeface="Arial" panose="020B0604020202020204" pitchFamily="34" charset="0"/>
              <a:buChar char="•"/>
            </a:pPr>
            <a:r>
              <a:rPr lang="en-US" b="0" i="0" dirty="0">
                <a:solidFill>
                  <a:srgbClr val="3A3A3A"/>
                </a:solidFill>
                <a:effectLst/>
                <a:latin typeface="Helvetica" panose="020B0604020202020204" pitchFamily="34" charset="0"/>
              </a:rPr>
              <a:t>Advertising and marketing costs. </a:t>
            </a:r>
          </a:p>
          <a:p>
            <a:pPr algn="l" fontAlgn="base">
              <a:buFont typeface="Arial" panose="020B0604020202020204" pitchFamily="34" charset="0"/>
              <a:buChar char="•"/>
            </a:pPr>
            <a:r>
              <a:rPr lang="en-US" b="0" i="0" dirty="0">
                <a:solidFill>
                  <a:srgbClr val="3A3A3A"/>
                </a:solidFill>
                <a:effectLst/>
                <a:latin typeface="Helvetica" panose="020B0604020202020204" pitchFamily="34" charset="0"/>
              </a:rPr>
              <a:t>Employee wages, bonuses, commissions, and any other compensation to employees. </a:t>
            </a:r>
          </a:p>
          <a:p>
            <a:pPr algn="l" fontAlgn="base">
              <a:buFont typeface="Arial" panose="020B0604020202020204" pitchFamily="34" charset="0"/>
              <a:buChar char="•"/>
            </a:pPr>
            <a:r>
              <a:rPr lang="en-US" b="0" i="0" dirty="0">
                <a:solidFill>
                  <a:srgbClr val="3A3A3A"/>
                </a:solidFill>
                <a:effectLst/>
                <a:latin typeface="Helvetica" panose="020B0604020202020204" pitchFamily="34" charset="0"/>
              </a:rPr>
              <a:t>Employee benefits that are not paid directly to the employee, I.e. healthcare, staff restaurant, or staff gym.  </a:t>
            </a:r>
          </a:p>
          <a:p>
            <a:pPr algn="l" fontAlgn="base">
              <a:buFont typeface="Arial" panose="020B0604020202020204" pitchFamily="34" charset="0"/>
              <a:buChar char="•"/>
            </a:pPr>
            <a:r>
              <a:rPr lang="en-US" b="0" i="0" dirty="0">
                <a:solidFill>
                  <a:srgbClr val="3A3A3A"/>
                </a:solidFill>
                <a:effectLst/>
                <a:latin typeface="Helvetica" panose="020B0604020202020204" pitchFamily="34" charset="0"/>
              </a:rPr>
              <a:t>Equipment that businesses purchase to make production and output more efficient. </a:t>
            </a:r>
          </a:p>
          <a:p>
            <a:pPr algn="l" fontAlgn="base">
              <a:buFont typeface="Arial" panose="020B0604020202020204" pitchFamily="34" charset="0"/>
              <a:buChar char="•"/>
            </a:pPr>
            <a:r>
              <a:rPr lang="en-US" b="0" i="0" dirty="0">
                <a:solidFill>
                  <a:srgbClr val="3A3A3A"/>
                </a:solidFill>
                <a:effectLst/>
                <a:latin typeface="Helvetica" panose="020B0604020202020204" pitchFamily="34" charset="0"/>
              </a:rPr>
              <a:t>Rent or other mortgage payments required for the land the firm is using.  </a:t>
            </a:r>
          </a:p>
          <a:p>
            <a:pPr algn="l" fontAlgn="base">
              <a:buFont typeface="Arial" panose="020B0604020202020204" pitchFamily="34" charset="0"/>
              <a:buChar char="•"/>
            </a:pPr>
            <a:r>
              <a:rPr lang="en-US" b="0" i="0" dirty="0">
                <a:solidFill>
                  <a:srgbClr val="3A3A3A"/>
                </a:solidFill>
                <a:effectLst/>
                <a:latin typeface="Helvetica" panose="020B0604020202020204" pitchFamily="34" charset="0"/>
              </a:rPr>
              <a:t>Supplies that the firm requires in order to supply its output to consumers. </a:t>
            </a:r>
          </a:p>
          <a:p>
            <a:endParaRPr lang="en-US" dirty="0"/>
          </a:p>
        </p:txBody>
      </p:sp>
      <p:sp>
        <p:nvSpPr>
          <p:cNvPr id="4" name="Text Placeholder 3">
            <a:extLst>
              <a:ext uri="{FF2B5EF4-FFF2-40B4-BE49-F238E27FC236}">
                <a16:creationId xmlns:a16="http://schemas.microsoft.com/office/drawing/2014/main" id="{CAEE7376-01D8-4AF2-A38B-323620ADB0F2}"/>
              </a:ext>
            </a:extLst>
          </p:cNvPr>
          <p:cNvSpPr>
            <a:spLocks noGrp="1"/>
          </p:cNvSpPr>
          <p:nvPr>
            <p:ph type="body" sz="half" idx="2"/>
          </p:nvPr>
        </p:nvSpPr>
        <p:spPr/>
        <p:txBody>
          <a:bodyPr>
            <a:noAutofit/>
          </a:bodyPr>
          <a:lstStyle/>
          <a:p>
            <a:pPr algn="just"/>
            <a:r>
              <a:rPr lang="en-US" sz="1800" b="0" i="0" dirty="0">
                <a:solidFill>
                  <a:srgbClr val="373D3F"/>
                </a:solidFill>
                <a:effectLst/>
                <a:latin typeface="Times New Roman" panose="02020603050405020304" pitchFamily="18" charset="0"/>
                <a:cs typeface="Times New Roman" panose="02020603050405020304" pitchFamily="18" charset="0"/>
              </a:rPr>
              <a:t>Explicit costs are out-of-pocket costs, that is, payments that are actually made. Wages that a firm pays its employees or rent that a firm pays for its office are explicit costs.</a:t>
            </a:r>
          </a:p>
          <a:p>
            <a:pPr algn="just"/>
            <a:r>
              <a:rPr lang="en-US" sz="1800" b="0" i="0" dirty="0">
                <a:solidFill>
                  <a:srgbClr val="3A3A3A"/>
                </a:solidFill>
                <a:effectLst/>
                <a:latin typeface="Times New Roman" panose="02020603050405020304" pitchFamily="18" charset="0"/>
                <a:cs typeface="Times New Roman" panose="02020603050405020304" pitchFamily="18" charset="0"/>
              </a:rPr>
              <a:t>Explicit costs involve a transfer of money and can be recorded on a balance sheet. (e.g. purchase of raw materials)</a:t>
            </a:r>
          </a:p>
          <a:p>
            <a:pPr algn="just"/>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4151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C5FA9-66D5-4578-9786-D9EEE5819F6E}"/>
              </a:ext>
            </a:extLst>
          </p:cNvPr>
          <p:cNvSpPr>
            <a:spLocks noGrp="1"/>
          </p:cNvSpPr>
          <p:nvPr>
            <p:ph type="title"/>
          </p:nvPr>
        </p:nvSpPr>
        <p:spPr/>
        <p:txBody>
          <a:bodyPr/>
          <a:lstStyle/>
          <a:p>
            <a:r>
              <a:rPr lang="en-US" dirty="0"/>
              <a:t>Implicit cost</a:t>
            </a:r>
          </a:p>
        </p:txBody>
      </p:sp>
      <p:sp>
        <p:nvSpPr>
          <p:cNvPr id="3" name="Content Placeholder 2">
            <a:extLst>
              <a:ext uri="{FF2B5EF4-FFF2-40B4-BE49-F238E27FC236}">
                <a16:creationId xmlns:a16="http://schemas.microsoft.com/office/drawing/2014/main" id="{8E88DE08-E012-464B-B8FC-307786DB478E}"/>
              </a:ext>
            </a:extLst>
          </p:cNvPr>
          <p:cNvSpPr>
            <a:spLocks noGrp="1"/>
          </p:cNvSpPr>
          <p:nvPr>
            <p:ph idx="1"/>
          </p:nvPr>
        </p:nvSpPr>
        <p:spPr/>
        <p:txBody>
          <a:bodyPr/>
          <a:lstStyle/>
          <a:p>
            <a:r>
              <a:rPr lang="en-US" dirty="0"/>
              <a:t>Examples </a:t>
            </a:r>
          </a:p>
          <a:p>
            <a:r>
              <a:rPr lang="en-US" b="0" i="0" dirty="0">
                <a:effectLst/>
                <a:latin typeface="Helvetica" panose="020B0604020202020204" pitchFamily="34" charset="0"/>
              </a:rPr>
              <a:t>Training a new employee presents an implicit cost in the fact that those seven hours could have been used doing other work</a:t>
            </a:r>
          </a:p>
          <a:p>
            <a:r>
              <a:rPr lang="en-US" b="0" i="0" dirty="0">
                <a:effectLst/>
                <a:latin typeface="Helvetica" panose="020B0604020202020204" pitchFamily="34" charset="0"/>
              </a:rPr>
              <a:t>Going to University means that there is an implicit cost which is the money which could have been earned during that period. </a:t>
            </a:r>
            <a:endParaRPr lang="en-US" dirty="0">
              <a:latin typeface="Helvetica" panose="020B0604020202020204" pitchFamily="34" charset="0"/>
            </a:endParaRPr>
          </a:p>
          <a:p>
            <a:r>
              <a:rPr lang="en-US" b="0" i="0" dirty="0">
                <a:solidFill>
                  <a:srgbClr val="3A3A3A"/>
                </a:solidFill>
                <a:effectLst/>
                <a:latin typeface="Helvetica" panose="020B0604020202020204" pitchFamily="34" charset="0"/>
              </a:rPr>
              <a:t>Maintenance means the firm has to stop production for a time which can lead to a lower level of output or dissatisfied customers. </a:t>
            </a:r>
          </a:p>
          <a:p>
            <a:endParaRPr lang="en-US" dirty="0"/>
          </a:p>
        </p:txBody>
      </p:sp>
      <p:sp>
        <p:nvSpPr>
          <p:cNvPr id="4" name="Text Placeholder 3">
            <a:extLst>
              <a:ext uri="{FF2B5EF4-FFF2-40B4-BE49-F238E27FC236}">
                <a16:creationId xmlns:a16="http://schemas.microsoft.com/office/drawing/2014/main" id="{19F1D4B9-0A0E-45A9-8359-BD9219051035}"/>
              </a:ext>
            </a:extLst>
          </p:cNvPr>
          <p:cNvSpPr>
            <a:spLocks noGrp="1"/>
          </p:cNvSpPr>
          <p:nvPr>
            <p:ph type="body" sz="half" idx="2"/>
          </p:nvPr>
        </p:nvSpPr>
        <p:spPr/>
        <p:txBody>
          <a:bodyPr>
            <a:noAutofit/>
          </a:bodyPr>
          <a:lstStyle/>
          <a:p>
            <a:pPr algn="just"/>
            <a:r>
              <a:rPr lang="en-US" sz="1600" b="0" i="0" dirty="0">
                <a:effectLst/>
                <a:latin typeface="Times New Roman" panose="02020603050405020304" pitchFamily="18" charset="0"/>
                <a:cs typeface="Times New Roman" panose="02020603050405020304" pitchFamily="18" charset="0"/>
              </a:rPr>
              <a:t>Implicit costs are costs that occur due to a specific path or option being chosen. It represents an opportunity cost when the firm uses resources for one use over another. The implicit cost is the cost of the action that is foregone.</a:t>
            </a:r>
          </a:p>
          <a:p>
            <a:pPr algn="just"/>
            <a:r>
              <a:rPr lang="en-US" sz="1600" b="0" i="0" dirty="0">
                <a:solidFill>
                  <a:srgbClr val="373D3F"/>
                </a:solidFill>
                <a:effectLst/>
                <a:latin typeface="Times New Roman" panose="02020603050405020304" pitchFamily="18" charset="0"/>
                <a:cs typeface="Times New Roman" panose="02020603050405020304" pitchFamily="18" charset="0"/>
              </a:rPr>
              <a:t>Implicit costs are more subtle, but just as important. They represent the opportunity cost of using resources already owned by the firm.</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0691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ABAA6-983B-4AEA-AF18-217B632E90E7}"/>
              </a:ext>
            </a:extLst>
          </p:cNvPr>
          <p:cNvSpPr>
            <a:spLocks noGrp="1"/>
          </p:cNvSpPr>
          <p:nvPr>
            <p:ph type="title"/>
          </p:nvPr>
        </p:nvSpPr>
        <p:spPr/>
        <p:txBody>
          <a:bodyPr/>
          <a:lstStyle/>
          <a:p>
            <a:r>
              <a:rPr lang="en-US" dirty="0"/>
              <a:t>Cost of Production</a:t>
            </a:r>
          </a:p>
        </p:txBody>
      </p:sp>
      <p:sp>
        <p:nvSpPr>
          <p:cNvPr id="3" name="Content Placeholder 2">
            <a:extLst>
              <a:ext uri="{FF2B5EF4-FFF2-40B4-BE49-F238E27FC236}">
                <a16:creationId xmlns:a16="http://schemas.microsoft.com/office/drawing/2014/main" id="{5F07E401-F21E-414B-8386-359DB0A5D0EF}"/>
              </a:ext>
            </a:extLst>
          </p:cNvPr>
          <p:cNvSpPr>
            <a:spLocks noGrp="1"/>
          </p:cNvSpPr>
          <p:nvPr>
            <p:ph idx="1"/>
          </p:nvPr>
        </p:nvSpPr>
        <p:spPr/>
        <p:txBody>
          <a:bodyPr>
            <a:noAutofit/>
          </a:bodyPr>
          <a:lstStyle/>
          <a:p>
            <a:pPr marL="0" marR="0" algn="just">
              <a:lnSpc>
                <a:spcPct val="107000"/>
              </a:lnSpc>
              <a:spcBef>
                <a:spcPts val="0"/>
              </a:spcBef>
              <a:spcAft>
                <a:spcPts val="800"/>
              </a:spcAft>
            </a:pPr>
            <a:r>
              <a:rPr lang="en-US" sz="2400" dirty="0">
                <a:solidFill>
                  <a:srgbClr val="57595D"/>
                </a:solidFill>
                <a:effectLst/>
                <a:latin typeface="Times New Roman" panose="02020603050405020304" pitchFamily="18" charset="0"/>
                <a:ea typeface="Calibri" panose="020F0502020204030204" pitchFamily="34" charset="0"/>
                <a:cs typeface="Times New Roman" panose="02020603050405020304" pitchFamily="18" charset="0"/>
              </a:rPr>
              <a:t>Cost of production refers to the total cost incurred by a business to produce a specific quantity of a product or offer a service.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2400" dirty="0">
                <a:solidFill>
                  <a:srgbClr val="57595D"/>
                </a:solidFill>
                <a:effectLst/>
                <a:latin typeface="Times New Roman" panose="02020603050405020304" pitchFamily="18" charset="0"/>
                <a:ea typeface="Calibri" panose="020F0502020204030204" pitchFamily="34" charset="0"/>
                <a:cs typeface="Times New Roman" panose="02020603050405020304" pitchFamily="18" charset="0"/>
              </a:rPr>
              <a:t>In economics, the cost of production is defined as the expenditures incurred to obtain the factors of production such as labor, land, and capital, that are needed in the production process of a product.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ost is a function of output,</a:t>
            </a:r>
          </a:p>
          <a:p>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C = f(X), ceteris paribus.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1650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8372B-D916-4760-8B08-5AC944BA66EF}"/>
              </a:ext>
            </a:extLst>
          </p:cNvPr>
          <p:cNvSpPr>
            <a:spLocks noGrp="1"/>
          </p:cNvSpPr>
          <p:nvPr>
            <p:ph type="title"/>
          </p:nvPr>
        </p:nvSpPr>
        <p:spPr/>
        <p:txBody>
          <a:bodyPr/>
          <a:lstStyle/>
          <a:p>
            <a:r>
              <a:rPr lang="en-US" b="1" i="0" dirty="0">
                <a:effectLst/>
                <a:latin typeface="Lucida Bright" panose="02040602050505020304" pitchFamily="18" charset="0"/>
              </a:rPr>
              <a:t>Accounting and Economic Profit</a:t>
            </a:r>
            <a:endParaRPr lang="en-US" dirty="0"/>
          </a:p>
        </p:txBody>
      </p:sp>
      <p:sp>
        <p:nvSpPr>
          <p:cNvPr id="3" name="Content Placeholder 2">
            <a:extLst>
              <a:ext uri="{FF2B5EF4-FFF2-40B4-BE49-F238E27FC236}">
                <a16:creationId xmlns:a16="http://schemas.microsoft.com/office/drawing/2014/main" id="{CA2A56EB-4650-434B-9952-F724BC7001EC}"/>
              </a:ext>
            </a:extLst>
          </p:cNvPr>
          <p:cNvSpPr>
            <a:spLocks noGrp="1"/>
          </p:cNvSpPr>
          <p:nvPr>
            <p:ph idx="1"/>
          </p:nvPr>
        </p:nvSpPr>
        <p:spPr/>
        <p:txBody>
          <a:bodyPr/>
          <a:lstStyle/>
          <a:p>
            <a:pPr algn="l" fontAlgn="base"/>
            <a:r>
              <a:rPr lang="en-US" b="0" i="0" dirty="0">
                <a:effectLst/>
                <a:latin typeface="Helvetica" panose="020B0604020202020204" pitchFamily="34" charset="0"/>
              </a:rPr>
              <a:t>In economics, there are two main types of costs for a firm. First are explicit costs. When looking at a firm’s financial statements, these costs are subtracted from the firm’s revenue to obtain its accounting profit. These explicit costs include employees’ wages, materials, utility bills, and rent.</a:t>
            </a:r>
          </a:p>
          <a:p>
            <a:pPr algn="l" fontAlgn="base"/>
            <a:r>
              <a:rPr lang="en-US" b="0" i="0" dirty="0">
                <a:effectLst/>
                <a:latin typeface="Helvetica" panose="020B0604020202020204" pitchFamily="34" charset="0"/>
              </a:rPr>
              <a:t>Second of all, there are implicit costs, which is a factor in calculating the firm’s economic profit. This is simply the same as accounting profits, but also subtract the implicit costs. So the economic profit is calculated by obtaining the firm’s revenue and subtracting BOTH explicit and implicit costs.</a:t>
            </a:r>
          </a:p>
          <a:p>
            <a:r>
              <a:rPr lang="en-US" sz="3600" dirty="0">
                <a:latin typeface="Times New Roman" panose="02020603050405020304" pitchFamily="18" charset="0"/>
                <a:cs typeface="Times New Roman" panose="02020603050405020304" pitchFamily="18" charset="0"/>
              </a:rPr>
              <a:t>Try this one</a:t>
            </a:r>
          </a:p>
        </p:txBody>
      </p:sp>
    </p:spTree>
    <p:extLst>
      <p:ext uri="{BB962C8B-B14F-4D97-AF65-F5344CB8AC3E}">
        <p14:creationId xmlns:p14="http://schemas.microsoft.com/office/powerpoint/2010/main" val="1717407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5C25319-6FB3-4762-A438-BB6FA8543FB7}"/>
              </a:ext>
            </a:extLst>
          </p:cNvPr>
          <p:cNvPicPr>
            <a:picLocks noChangeAspect="1"/>
          </p:cNvPicPr>
          <p:nvPr/>
        </p:nvPicPr>
        <p:blipFill>
          <a:blip r:embed="rId2"/>
          <a:stretch>
            <a:fillRect/>
          </a:stretch>
        </p:blipFill>
        <p:spPr>
          <a:xfrm>
            <a:off x="141425" y="0"/>
            <a:ext cx="11909150" cy="6858000"/>
          </a:xfrm>
          <a:prstGeom prst="rect">
            <a:avLst/>
          </a:prstGeom>
        </p:spPr>
      </p:pic>
    </p:spTree>
    <p:extLst>
      <p:ext uri="{BB962C8B-B14F-4D97-AF65-F5344CB8AC3E}">
        <p14:creationId xmlns:p14="http://schemas.microsoft.com/office/powerpoint/2010/main" val="3660291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440D4-F815-442C-AAD2-82421194BA2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20F090C-38E9-4585-923A-BF07FB088832}"/>
              </a:ext>
            </a:extLst>
          </p:cNvPr>
          <p:cNvSpPr>
            <a:spLocks noGrp="1"/>
          </p:cNvSpPr>
          <p:nvPr>
            <p:ph idx="1"/>
          </p:nvPr>
        </p:nvSpPr>
        <p:spPr/>
        <p:txBody>
          <a:bodyPr>
            <a:normAutofit lnSpcReduction="10000"/>
          </a:bodyPr>
          <a:lstStyle/>
          <a:p>
            <a:pPr algn="l" fontAlgn="base"/>
            <a:r>
              <a:rPr lang="en-US" b="1" i="0" dirty="0">
                <a:solidFill>
                  <a:srgbClr val="373D3F"/>
                </a:solidFill>
                <a:effectLst/>
                <a:latin typeface="proxima-nova"/>
              </a:rPr>
              <a:t>Step 3.</a:t>
            </a:r>
            <a:r>
              <a:rPr lang="en-US" b="0" i="0" dirty="0">
                <a:solidFill>
                  <a:srgbClr val="373D3F"/>
                </a:solidFill>
                <a:effectLst/>
                <a:latin typeface="proxima-nova"/>
              </a:rPr>
              <a:t> You need to subtract both the explicit and implicit costs to determine the true economic profit. The equation is:</a:t>
            </a:r>
          </a:p>
          <a:p>
            <a:pPr algn="ctr" fontAlgn="base"/>
            <a:r>
              <a:rPr lang="en-US" b="0" i="0" dirty="0">
                <a:solidFill>
                  <a:srgbClr val="373D3F"/>
                </a:solidFill>
                <a:effectLst/>
                <a:latin typeface="proxima-nova"/>
              </a:rPr>
              <a:t>Economic Profit = Total Revenues – Explicit Costs – Implicit Costs</a:t>
            </a:r>
          </a:p>
          <a:p>
            <a:pPr algn="l" fontAlgn="base"/>
            <a:r>
              <a:rPr lang="en-US" b="0" i="0" dirty="0">
                <a:solidFill>
                  <a:srgbClr val="373D3F"/>
                </a:solidFill>
                <a:effectLst/>
                <a:latin typeface="proxima-nova"/>
              </a:rPr>
              <a:t>Now let’s plug in Fred’s figures to the true economic profit equation:</a:t>
            </a:r>
          </a:p>
          <a:p>
            <a:pPr algn="ctr" fontAlgn="base"/>
            <a:r>
              <a:rPr lang="en-US" b="0" i="0" dirty="0">
                <a:solidFill>
                  <a:srgbClr val="373D3F"/>
                </a:solidFill>
                <a:effectLst/>
                <a:latin typeface="proxima-nova"/>
              </a:rPr>
              <a:t>Economic Profit = $200,000 – $85,000 – $125,000 = –$10,000 per year</a:t>
            </a:r>
          </a:p>
          <a:p>
            <a:pPr algn="l" fontAlgn="base"/>
            <a:r>
              <a:rPr lang="en-US" b="0" i="0" dirty="0">
                <a:solidFill>
                  <a:srgbClr val="373D3F"/>
                </a:solidFill>
                <a:effectLst/>
                <a:latin typeface="proxima-nova"/>
              </a:rPr>
              <a:t>Fred would be losing $10,000 per year. That does not mean he would not want to open his own business, but it does mean he would be earning $10,000 less than if he worked for the corporate firm.</a:t>
            </a:r>
          </a:p>
          <a:p>
            <a:r>
              <a:rPr lang="en-US" b="0" i="0" dirty="0">
                <a:solidFill>
                  <a:srgbClr val="373D3F"/>
                </a:solidFill>
                <a:effectLst/>
                <a:latin typeface="proxima-nova"/>
              </a:rPr>
              <a:t>Implicit costs can include other things as well. Maybe Fred values his leisure time, and starting his own firm would require him to put in more hours than at the corporate firm. </a:t>
            </a:r>
            <a:r>
              <a:rPr lang="en-US" b="0" i="0">
                <a:solidFill>
                  <a:srgbClr val="373D3F"/>
                </a:solidFill>
                <a:effectLst/>
                <a:latin typeface="proxima-nova"/>
              </a:rPr>
              <a:t>In this case, the lost leisure would also be an implicit cost that would subtract from economic profits.</a:t>
            </a:r>
            <a:endParaRPr lang="en-US"/>
          </a:p>
        </p:txBody>
      </p:sp>
    </p:spTree>
    <p:extLst>
      <p:ext uri="{BB962C8B-B14F-4D97-AF65-F5344CB8AC3E}">
        <p14:creationId xmlns:p14="http://schemas.microsoft.com/office/powerpoint/2010/main" val="1455435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33C9CA9-E2FB-4FAF-AB2B-D25289A915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8480" y="894080"/>
            <a:ext cx="8615679" cy="5151120"/>
          </a:xfrm>
          <a:prstGeom prst="rect">
            <a:avLst/>
          </a:prstGeom>
        </p:spPr>
      </p:pic>
    </p:spTree>
    <p:extLst>
      <p:ext uri="{BB962C8B-B14F-4D97-AF65-F5344CB8AC3E}">
        <p14:creationId xmlns:p14="http://schemas.microsoft.com/office/powerpoint/2010/main" val="1233645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77AF9FA-049B-4780-924B-C76709A9E358}"/>
              </a:ext>
            </a:extLst>
          </p:cNvPr>
          <p:cNvPicPr>
            <a:picLocks noChangeAspect="1"/>
          </p:cNvPicPr>
          <p:nvPr/>
        </p:nvPicPr>
        <p:blipFill>
          <a:blip r:embed="rId2"/>
          <a:stretch>
            <a:fillRect/>
          </a:stretch>
        </p:blipFill>
        <p:spPr>
          <a:xfrm>
            <a:off x="1038225" y="376237"/>
            <a:ext cx="10115550" cy="6105525"/>
          </a:xfrm>
          <a:prstGeom prst="rect">
            <a:avLst/>
          </a:prstGeom>
        </p:spPr>
      </p:pic>
    </p:spTree>
    <p:extLst>
      <p:ext uri="{BB962C8B-B14F-4D97-AF65-F5344CB8AC3E}">
        <p14:creationId xmlns:p14="http://schemas.microsoft.com/office/powerpoint/2010/main" val="39151017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F8CD2-531A-404F-B06A-7C8E87DCD66C}"/>
              </a:ext>
            </a:extLst>
          </p:cNvPr>
          <p:cNvSpPr>
            <a:spLocks noGrp="1"/>
          </p:cNvSpPr>
          <p:nvPr>
            <p:ph type="title"/>
          </p:nvPr>
        </p:nvSpPr>
        <p:spPr/>
        <p:txBody>
          <a:bodyPr/>
          <a:lstStyle/>
          <a:p>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3649DB-8FC8-413C-9933-9393FCEECB02}"/>
                  </a:ext>
                </a:extLst>
              </p:cNvPr>
              <p:cNvSpPr>
                <a:spLocks noGrp="1"/>
              </p:cNvSpPr>
              <p:nvPr>
                <p:ph idx="1"/>
              </p:nvPr>
            </p:nvSpPr>
            <p:spPr/>
            <p:txBody>
              <a:bodyPr/>
              <a:lstStyle/>
              <a:p>
                <a:pPr marL="0" marR="0">
                  <a:lnSpc>
                    <a:spcPct val="115000"/>
                  </a:lnSpc>
                  <a:spcBef>
                    <a:spcPts val="0"/>
                  </a:spcBef>
                  <a:spcAft>
                    <a:spcPts val="10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 cost function is given  :   TC=</a:t>
                </a:r>
                <a14:m>
                  <m:oMath xmlns:m="http://schemas.openxmlformats.org/officeDocument/2006/math">
                    <m:r>
                      <a:rPr lang="en-US" sz="2400" i="1">
                        <a:effectLst/>
                        <a:latin typeface="Cambria Math" panose="02040503050406030204" pitchFamily="18" charset="0"/>
                        <a:ea typeface="Calibri" panose="020F0502020204030204" pitchFamily="34" charset="0"/>
                        <a:cs typeface="Times New Roman" panose="02020603050405020304" pitchFamily="18" charset="0"/>
                      </a:rPr>
                      <m:t>15</m:t>
                    </m:r>
                    <m:r>
                      <a:rPr lang="en-US" sz="2400" i="1">
                        <a:effectLst/>
                        <a:latin typeface="Cambria Math" panose="02040503050406030204" pitchFamily="18" charset="0"/>
                        <a:ea typeface="Calibri" panose="020F0502020204030204" pitchFamily="34" charset="0"/>
                        <a:cs typeface="Times New Roman" panose="02020603050405020304" pitchFamily="18" charset="0"/>
                      </a:rPr>
                      <m:t>𝑥</m:t>
                    </m:r>
                    <m:r>
                      <a:rPr lang="en-US" sz="2400" i="1">
                        <a:effectLst/>
                        <a:latin typeface="Cambria Math" panose="02040503050406030204" pitchFamily="18" charset="0"/>
                        <a:ea typeface="Calibri" panose="020F0502020204030204" pitchFamily="34" charset="0"/>
                        <a:cs typeface="Times New Roman" panose="02020603050405020304" pitchFamily="18" charset="0"/>
                      </a:rPr>
                      <m:t>−6</m:t>
                    </m:r>
                    <m:sSup>
                      <m:sSupPr>
                        <m:ctrlPr>
                          <a:rPr lang="en-US" sz="24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2400" i="1">
                            <a:effectLst/>
                            <a:latin typeface="Cambria Math" panose="02040503050406030204" pitchFamily="18" charset="0"/>
                            <a:ea typeface="Calibri" panose="020F0502020204030204" pitchFamily="34" charset="0"/>
                            <a:cs typeface="Times New Roman" panose="02020603050405020304" pitchFamily="18" charset="0"/>
                          </a:rPr>
                          <m:t>𝑥</m:t>
                        </m:r>
                      </m:e>
                      <m:sup>
                        <m:r>
                          <a:rPr lang="en-US" sz="2400" i="1">
                            <a:effectLst/>
                            <a:latin typeface="Cambria Math" panose="02040503050406030204" pitchFamily="18" charset="0"/>
                            <a:ea typeface="Calibri" panose="020F0502020204030204" pitchFamily="34" charset="0"/>
                            <a:cs typeface="Times New Roman" panose="02020603050405020304" pitchFamily="18" charset="0"/>
                          </a:rPr>
                          <m:t>2</m:t>
                        </m:r>
                      </m:sup>
                    </m:sSup>
                    <m:r>
                      <a:rPr lang="en-US" sz="2400" i="1">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US" sz="24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2400" i="1">
                            <a:effectLst/>
                            <a:latin typeface="Cambria Math" panose="02040503050406030204" pitchFamily="18" charset="0"/>
                            <a:ea typeface="Calibri" panose="020F0502020204030204" pitchFamily="34" charset="0"/>
                            <a:cs typeface="Times New Roman" panose="02020603050405020304" pitchFamily="18" charset="0"/>
                          </a:rPr>
                          <m:t>𝑥</m:t>
                        </m:r>
                      </m:e>
                      <m:sup>
                        <m:r>
                          <a:rPr lang="en-US" sz="2400" i="1">
                            <a:effectLst/>
                            <a:latin typeface="Cambria Math" panose="02040503050406030204" pitchFamily="18" charset="0"/>
                            <a:ea typeface="Calibri" panose="020F0502020204030204" pitchFamily="34" charset="0"/>
                            <a:cs typeface="Times New Roman" panose="02020603050405020304" pitchFamily="18" charset="0"/>
                          </a:rPr>
                          <m:t>3</m:t>
                        </m:r>
                      </m:sup>
                    </m:sSup>
                  </m:oMath>
                </a14:m>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Find out: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romanLcPeriod"/>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AC &amp; MC functions.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romanLcPeriod"/>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Prove that MC reach its minimum point before AC.</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romanLcPeriod"/>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What is minimum AC &amp; MC?</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romanLcPeriod"/>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Where is AC=MC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mc:Choice>
        <mc:Fallback xmlns="">
          <p:sp>
            <p:nvSpPr>
              <p:cNvPr id="3" name="Content Placeholder 2">
                <a:extLst>
                  <a:ext uri="{FF2B5EF4-FFF2-40B4-BE49-F238E27FC236}">
                    <a16:creationId xmlns:a16="http://schemas.microsoft.com/office/drawing/2014/main" id="{153649DB-8FC8-413C-9933-9393FCEECB02}"/>
                  </a:ext>
                </a:extLst>
              </p:cNvPr>
              <p:cNvSpPr>
                <a:spLocks noGrp="1" noRot="1" noChangeAspect="1" noMove="1" noResize="1" noEditPoints="1" noAdjustHandles="1" noChangeArrowheads="1" noChangeShapeType="1" noTextEdit="1"/>
              </p:cNvSpPr>
              <p:nvPr>
                <p:ph idx="1"/>
              </p:nvPr>
            </p:nvSpPr>
            <p:spPr>
              <a:blipFill>
                <a:blip r:embed="rId2"/>
                <a:stretch>
                  <a:fillRect l="-1064" t="-628"/>
                </a:stretch>
              </a:blipFill>
            </p:spPr>
            <p:txBody>
              <a:bodyPr/>
              <a:lstStyle/>
              <a:p>
                <a:r>
                  <a:rPr lang="en-US">
                    <a:noFill/>
                  </a:rPr>
                  <a:t> </a:t>
                </a:r>
              </a:p>
            </p:txBody>
          </p:sp>
        </mc:Fallback>
      </mc:AlternateContent>
    </p:spTree>
    <p:extLst>
      <p:ext uri="{BB962C8B-B14F-4D97-AF65-F5344CB8AC3E}">
        <p14:creationId xmlns:p14="http://schemas.microsoft.com/office/powerpoint/2010/main" val="3341890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D40C3-D103-4F15-9783-9BABDD9AFB14}"/>
              </a:ext>
            </a:extLst>
          </p:cNvPr>
          <p:cNvSpPr>
            <a:spLocks noGrp="1"/>
          </p:cNvSpPr>
          <p:nvPr>
            <p:ph type="title"/>
          </p:nvPr>
        </p:nvSpPr>
        <p:spPr/>
        <p:txBody>
          <a:bodyPr/>
          <a:lstStyle/>
          <a:p>
            <a:pPr algn="ctr"/>
            <a:r>
              <a:rPr lang="en-US" dirty="0"/>
              <a:t>Thank you</a:t>
            </a:r>
          </a:p>
        </p:txBody>
      </p:sp>
    </p:spTree>
    <p:extLst>
      <p:ext uri="{BB962C8B-B14F-4D97-AF65-F5344CB8AC3E}">
        <p14:creationId xmlns:p14="http://schemas.microsoft.com/office/powerpoint/2010/main" val="2989849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EAA2C-25DC-4943-A8CF-B20882BC0D4C}"/>
              </a:ext>
            </a:extLst>
          </p:cNvPr>
          <p:cNvSpPr>
            <a:spLocks noGrp="1"/>
          </p:cNvSpPr>
          <p:nvPr>
            <p:ph type="title"/>
          </p:nvPr>
        </p:nvSpPr>
        <p:spPr/>
        <p:txBody>
          <a:bodyPr/>
          <a:lstStyle/>
          <a:p>
            <a:r>
              <a:rPr lang="en-US" dirty="0"/>
              <a:t>Cost function</a:t>
            </a:r>
          </a:p>
        </p:txBody>
      </p:sp>
      <p:sp>
        <p:nvSpPr>
          <p:cNvPr id="3" name="Content Placeholder 2">
            <a:extLst>
              <a:ext uri="{FF2B5EF4-FFF2-40B4-BE49-F238E27FC236}">
                <a16:creationId xmlns:a16="http://schemas.microsoft.com/office/drawing/2014/main" id="{00514770-04E2-4823-AA51-65D91ABB5BCF}"/>
              </a:ext>
            </a:extLst>
          </p:cNvPr>
          <p:cNvSpPr>
            <a:spLocks noGrp="1"/>
          </p:cNvSpPr>
          <p:nvPr>
            <p:ph idx="1"/>
          </p:nvPr>
        </p:nvSpPr>
        <p:spPr/>
        <p:txBody>
          <a:bodyPr>
            <a:normAutofit/>
          </a:bodyPr>
          <a:lstStyle/>
          <a:p>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Cost functions are derived functions. They are derived from the production function, which describes the available efficient methods of production at any one time. Economic theory distinguishes </a:t>
            </a:r>
            <a:r>
              <a:rPr lang="en-US" sz="24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between short-run costs and long-run costs. </a:t>
            </a:r>
          </a:p>
          <a:p>
            <a:endParaRPr lang="en-US"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250841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9DC23-3874-431B-A7B7-491079B3A9AA}"/>
              </a:ext>
            </a:extLst>
          </p:cNvPr>
          <p:cNvSpPr>
            <a:spLocks noGrp="1"/>
          </p:cNvSpPr>
          <p:nvPr>
            <p:ph type="title"/>
          </p:nvPr>
        </p:nvSpPr>
        <p:spPr/>
        <p:txBody>
          <a:bodyPr/>
          <a:lstStyle/>
          <a:p>
            <a:r>
              <a:rPr lang="en-US" dirty="0"/>
              <a:t>Short run cost function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AD434B4-DCF1-47C9-B274-70020C655BE9}"/>
                  </a:ext>
                </a:extLst>
              </p:cNvPr>
              <p:cNvSpPr>
                <a:spLocks noGrp="1"/>
              </p:cNvSpPr>
              <p:nvPr>
                <p:ph idx="1"/>
              </p:nvPr>
            </p:nvSpPr>
            <p:spPr/>
            <p:txBody>
              <a:bodyPr/>
              <a:lstStyle/>
              <a:p>
                <a:pPr marL="0" marR="0" algn="just">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short-run cost function </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 = f (X, T,</a:t>
                </a:r>
                <a14:m>
                  <m:oMath xmlns:m="http://schemas.openxmlformats.org/officeDocument/2006/math">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𝑓</m:t>
                        </m:r>
                      </m:sub>
                    </m:sSub>
                  </m:oMath>
                </a14:m>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 K)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where</a:t>
                </a:r>
              </a:p>
              <a:p>
                <a:pPr marL="0" marR="0" indent="0" algn="ctr">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 = total cost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X= output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 = technology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14:m>
                  <m:oMath xmlns:m="http://schemas.openxmlformats.org/officeDocument/2006/math">
                    <m:sSub>
                      <m:sSubPr>
                        <m:ctrlPr>
                          <a:rPr lang="en-US" sz="1800"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𝑓</m:t>
                        </m:r>
                      </m:sub>
                    </m:sSub>
                  </m:oMath>
                </a14:m>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 prices of factors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K = fixed factor(s)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mc:Choice>
        <mc:Fallback xmlns="">
          <p:sp>
            <p:nvSpPr>
              <p:cNvPr id="3" name="Content Placeholder 2">
                <a:extLst>
                  <a:ext uri="{FF2B5EF4-FFF2-40B4-BE49-F238E27FC236}">
                    <a16:creationId xmlns:a16="http://schemas.microsoft.com/office/drawing/2014/main" id="{FAD434B4-DCF1-47C9-B274-70020C655BE9}"/>
                  </a:ext>
                </a:extLst>
              </p:cNvPr>
              <p:cNvSpPr>
                <a:spLocks noGrp="1" noRot="1" noChangeAspect="1" noMove="1" noResize="1" noEditPoints="1" noAdjustHandles="1" noChangeArrowheads="1" noChangeShapeType="1" noTextEdit="1"/>
              </p:cNvSpPr>
              <p:nvPr>
                <p:ph idx="1"/>
              </p:nvPr>
            </p:nvSpPr>
            <p:spPr>
              <a:blipFill>
                <a:blip r:embed="rId2"/>
                <a:stretch>
                  <a:fillRect l="-405" t="-551"/>
                </a:stretch>
              </a:blipFill>
            </p:spPr>
            <p:txBody>
              <a:bodyPr/>
              <a:lstStyle/>
              <a:p>
                <a:r>
                  <a:rPr lang="en-US">
                    <a:noFill/>
                  </a:rPr>
                  <a:t> </a:t>
                </a:r>
              </a:p>
            </p:txBody>
          </p:sp>
        </mc:Fallback>
      </mc:AlternateContent>
      <p:sp>
        <p:nvSpPr>
          <p:cNvPr id="4" name="Text Placeholder 3">
            <a:extLst>
              <a:ext uri="{FF2B5EF4-FFF2-40B4-BE49-F238E27FC236}">
                <a16:creationId xmlns:a16="http://schemas.microsoft.com/office/drawing/2014/main" id="{E2086707-362C-4382-9EDE-EA31DF269298}"/>
              </a:ext>
            </a:extLst>
          </p:cNvPr>
          <p:cNvSpPr>
            <a:spLocks noGrp="1"/>
          </p:cNvSpPr>
          <p:nvPr>
            <p:ph type="body" sz="half" idx="2"/>
          </p:nvPr>
        </p:nvSpPr>
        <p:spPr/>
        <p:txBody>
          <a:bodyPr/>
          <a:lstStyle/>
          <a:p>
            <a:r>
              <a:rPr lang="en-US" sz="1800" dirty="0">
                <a:effectLst/>
                <a:latin typeface="Times New Roman" panose="02020603050405020304" pitchFamily="18" charset="0"/>
                <a:ea typeface="Calibri" panose="020F0502020204030204" pitchFamily="34" charset="0"/>
              </a:rPr>
              <a:t>Short-run costs are the costs over a period during which some factors of production (usually capital equipment and management) are fixed.</a:t>
            </a:r>
          </a:p>
          <a:p>
            <a:r>
              <a:rPr lang="en-US" sz="1800" dirty="0">
                <a:effectLst/>
                <a:latin typeface="Times New Roman" panose="02020603050405020304" pitchFamily="18" charset="0"/>
                <a:ea typeface="Calibri" panose="020F0502020204030204" pitchFamily="34" charset="0"/>
              </a:rPr>
              <a:t>The short-run costs are the costs at which the firm operates in any one period. </a:t>
            </a:r>
            <a:endParaRPr lang="en-US" dirty="0"/>
          </a:p>
        </p:txBody>
      </p:sp>
    </p:spTree>
    <p:extLst>
      <p:ext uri="{BB962C8B-B14F-4D97-AF65-F5344CB8AC3E}">
        <p14:creationId xmlns:p14="http://schemas.microsoft.com/office/powerpoint/2010/main" val="1450219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F2394-8687-4378-BAC7-D617B369FF86}"/>
              </a:ext>
            </a:extLst>
          </p:cNvPr>
          <p:cNvSpPr>
            <a:spLocks noGrp="1"/>
          </p:cNvSpPr>
          <p:nvPr>
            <p:ph type="title"/>
          </p:nvPr>
        </p:nvSpPr>
        <p:spPr/>
        <p:txBody>
          <a:bodyPr/>
          <a:lstStyle/>
          <a:p>
            <a:r>
              <a:rPr lang="en-US" dirty="0"/>
              <a:t>Long run cost function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E2B5C62-DC13-4FF2-BD09-4282F9A10EDB}"/>
                  </a:ext>
                </a:extLst>
              </p:cNvPr>
              <p:cNvSpPr>
                <a:spLocks noGrp="1"/>
              </p:cNvSpPr>
              <p:nvPr>
                <p:ph idx="1"/>
              </p:nvPr>
            </p:nvSpPr>
            <p:spPr/>
            <p:txBody>
              <a:bodyPr>
                <a:noAutofit/>
              </a:bodyPr>
              <a:lstStyle/>
              <a:p>
                <a:r>
                  <a:rPr lang="en-US" sz="2000" dirty="0">
                    <a:effectLst/>
                    <a:latin typeface="Times New Roman" panose="02020603050405020304" pitchFamily="18" charset="0"/>
                    <a:ea typeface="Calibri" panose="020F0502020204030204" pitchFamily="34" charset="0"/>
                  </a:rPr>
                  <a:t>The long-run costs are the costs over a period long enough to permit the change of all factors of production. Such as planning cost.</a:t>
                </a:r>
              </a:p>
              <a:p>
                <a:r>
                  <a:rPr lang="en-US" sz="2000" dirty="0">
                    <a:effectLst/>
                    <a:latin typeface="Times New Roman" panose="02020603050405020304" pitchFamily="18" charset="0"/>
                    <a:ea typeface="Calibri" panose="020F0502020204030204" pitchFamily="34" charset="0"/>
                  </a:rPr>
                  <a:t>In the long run all factors become variable. </a:t>
                </a:r>
              </a:p>
              <a:p>
                <a:pPr marL="0" marR="0" algn="just">
                  <a:lnSpc>
                    <a:spcPct val="107000"/>
                  </a:lnSpc>
                  <a:spcBef>
                    <a:spcPts val="0"/>
                  </a:spcBef>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Symbolically we may write the long-run cost function as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C = f (X, T,</a:t>
                </a:r>
                <a14:m>
                  <m:oMath xmlns:m="http://schemas.openxmlformats.org/officeDocument/2006/math">
                    <m:sSub>
                      <m:sSubPr>
                        <m:ctrlPr>
                          <a:rPr lang="en-US" sz="20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2000" i="1">
                            <a:effectLst/>
                            <a:latin typeface="Cambria Math" panose="02040503050406030204" pitchFamily="18" charset="0"/>
                            <a:ea typeface="Calibri" panose="020F0502020204030204" pitchFamily="34" charset="0"/>
                            <a:cs typeface="Times New Roman" panose="02020603050405020304" pitchFamily="18" charset="0"/>
                          </a:rPr>
                          <m:t>𝑓</m:t>
                        </m:r>
                      </m:sub>
                    </m:sSub>
                    <m:r>
                      <a:rPr lang="en-US" sz="2000" i="1">
                        <a:effectLst/>
                        <a:latin typeface="Cambria Math" panose="02040503050406030204" pitchFamily="18" charset="0"/>
                        <a:ea typeface="Calibri" panose="020F0502020204030204" pitchFamily="34" charset="0"/>
                        <a:cs typeface="Times New Roman" panose="02020603050405020304" pitchFamily="18" charset="0"/>
                      </a:rPr>
                      <m:t>)</m:t>
                    </m:r>
                  </m:oMath>
                </a14:m>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Where</a:t>
                </a:r>
              </a:p>
              <a:p>
                <a:pPr marL="0" marR="0" indent="0" algn="ctr">
                  <a:lnSpc>
                    <a:spcPct val="107000"/>
                  </a:lnSpc>
                  <a:spcBef>
                    <a:spcPts val="0"/>
                  </a:spcBef>
                  <a:spcAft>
                    <a:spcPts val="80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C = total cost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X= output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 technology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14:m>
                  <m:oMath xmlns:m="http://schemas.openxmlformats.org/officeDocument/2006/math">
                    <m:sSub>
                      <m:sSubPr>
                        <m:ctrlPr>
                          <a:rPr lang="en-US" sz="20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2000" i="1">
                            <a:effectLst/>
                            <a:latin typeface="Cambria Math" panose="02040503050406030204" pitchFamily="18" charset="0"/>
                            <a:ea typeface="Calibri" panose="020F0502020204030204" pitchFamily="34" charset="0"/>
                            <a:cs typeface="Times New Roman" panose="02020603050405020304" pitchFamily="18" charset="0"/>
                          </a:rPr>
                          <m:t>𝑓</m:t>
                        </m:r>
                      </m:sub>
                    </m:sSub>
                  </m:oMath>
                </a14:m>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 prices of factors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dirty="0"/>
              </a:p>
            </p:txBody>
          </p:sp>
        </mc:Choice>
        <mc:Fallback xmlns="">
          <p:sp>
            <p:nvSpPr>
              <p:cNvPr id="3" name="Content Placeholder 2">
                <a:extLst>
                  <a:ext uri="{FF2B5EF4-FFF2-40B4-BE49-F238E27FC236}">
                    <a16:creationId xmlns:a16="http://schemas.microsoft.com/office/drawing/2014/main" id="{DE2B5C62-DC13-4FF2-BD09-4282F9A10EDB}"/>
                  </a:ext>
                </a:extLst>
              </p:cNvPr>
              <p:cNvSpPr>
                <a:spLocks noGrp="1" noRot="1" noChangeAspect="1" noMove="1" noResize="1" noEditPoints="1" noAdjustHandles="1" noChangeArrowheads="1" noChangeShapeType="1" noTextEdit="1"/>
              </p:cNvSpPr>
              <p:nvPr>
                <p:ph idx="1"/>
              </p:nvPr>
            </p:nvSpPr>
            <p:spPr>
              <a:blipFill>
                <a:blip r:embed="rId2"/>
                <a:stretch>
                  <a:fillRect l="-709" t="-785" b="-7064"/>
                </a:stretch>
              </a:blipFill>
            </p:spPr>
            <p:txBody>
              <a:bodyPr/>
              <a:lstStyle/>
              <a:p>
                <a:r>
                  <a:rPr lang="en-US">
                    <a:noFill/>
                  </a:rPr>
                  <a:t> </a:t>
                </a:r>
              </a:p>
            </p:txBody>
          </p:sp>
        </mc:Fallback>
      </mc:AlternateContent>
    </p:spTree>
    <p:extLst>
      <p:ext uri="{BB962C8B-B14F-4D97-AF65-F5344CB8AC3E}">
        <p14:creationId xmlns:p14="http://schemas.microsoft.com/office/powerpoint/2010/main" val="2957684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B2C52-F5FF-4CC3-93FF-E22E3ECF4A77}"/>
              </a:ext>
            </a:extLst>
          </p:cNvPr>
          <p:cNvSpPr>
            <a:spLocks noGrp="1"/>
          </p:cNvSpPr>
          <p:nvPr>
            <p:ph type="title"/>
          </p:nvPr>
        </p:nvSpPr>
        <p:spPr/>
        <p:txBody>
          <a:bodyPr/>
          <a:lstStyle/>
          <a:p>
            <a:r>
              <a:rPr lang="en-US" dirty="0"/>
              <a:t>Different types of costs</a:t>
            </a:r>
          </a:p>
        </p:txBody>
      </p:sp>
      <p:sp>
        <p:nvSpPr>
          <p:cNvPr id="3" name="Content Placeholder 2">
            <a:extLst>
              <a:ext uri="{FF2B5EF4-FFF2-40B4-BE49-F238E27FC236}">
                <a16:creationId xmlns:a16="http://schemas.microsoft.com/office/drawing/2014/main" id="{E7724C27-5C75-4C7E-A170-E721B44BED7C}"/>
              </a:ext>
            </a:extLst>
          </p:cNvPr>
          <p:cNvSpPr>
            <a:spLocks noGrp="1"/>
          </p:cNvSpPr>
          <p:nvPr>
            <p:ph idx="1"/>
          </p:nvPr>
        </p:nvSpPr>
        <p:spPr/>
        <p:txBody>
          <a:bodyPr>
            <a:noAutofit/>
          </a:bodyPr>
          <a:lstStyle/>
          <a:p>
            <a:pPr algn="just"/>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Total costs: In the traditional theory of the firm total costs are split into two groups: total fixed costs and total variable costs.</a:t>
            </a:r>
          </a:p>
          <a:p>
            <a:pPr marL="0" indent="0" algn="ctr">
              <a:buNone/>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TC = TFC + TVC </a:t>
            </a:r>
          </a:p>
          <a:p>
            <a:pPr algn="just"/>
            <a:r>
              <a:rPr lang="en-US" sz="2400" b="1" i="0" dirty="0">
                <a:solidFill>
                  <a:srgbClr val="222222"/>
                </a:solidFill>
                <a:effectLst/>
                <a:latin typeface="Times New Roman" panose="02020603050405020304" pitchFamily="18" charset="0"/>
                <a:cs typeface="Times New Roman" panose="02020603050405020304" pitchFamily="18" charset="0"/>
              </a:rPr>
              <a:t>Fixed costs</a:t>
            </a:r>
            <a:r>
              <a:rPr lang="en-US" sz="2400" b="0" i="0" dirty="0">
                <a:solidFill>
                  <a:srgbClr val="222222"/>
                </a:solidFill>
                <a:effectLst/>
                <a:latin typeface="Times New Roman" panose="02020603050405020304" pitchFamily="18" charset="0"/>
                <a:cs typeface="Times New Roman" panose="02020603050405020304" pitchFamily="18" charset="0"/>
              </a:rPr>
              <a:t> are those expenditures that </a:t>
            </a:r>
            <a:r>
              <a:rPr lang="en-US" sz="2400" b="1" i="0" dirty="0">
                <a:solidFill>
                  <a:srgbClr val="222222"/>
                </a:solidFill>
                <a:effectLst/>
                <a:latin typeface="Times New Roman" panose="02020603050405020304" pitchFamily="18" charset="0"/>
                <a:cs typeface="Times New Roman" panose="02020603050405020304" pitchFamily="18" charset="0"/>
              </a:rPr>
              <a:t>do</a:t>
            </a:r>
            <a:r>
              <a:rPr lang="en-US" sz="2400" b="0" i="0" dirty="0">
                <a:solidFill>
                  <a:srgbClr val="222222"/>
                </a:solidFill>
                <a:effectLst/>
                <a:latin typeface="Times New Roman" panose="02020603050405020304" pitchFamily="18" charset="0"/>
                <a:cs typeface="Times New Roman" panose="02020603050405020304" pitchFamily="18" charset="0"/>
              </a:rPr>
              <a:t> not change based on sales (or lack thereof). That is, </a:t>
            </a:r>
            <a:r>
              <a:rPr lang="en-US" sz="2400" b="1" i="0" dirty="0">
                <a:solidFill>
                  <a:srgbClr val="222222"/>
                </a:solidFill>
                <a:effectLst/>
                <a:latin typeface="Times New Roman" panose="02020603050405020304" pitchFamily="18" charset="0"/>
                <a:cs typeface="Times New Roman" panose="02020603050405020304" pitchFamily="18" charset="0"/>
              </a:rPr>
              <a:t>they</a:t>
            </a:r>
            <a:r>
              <a:rPr lang="en-US" sz="2400" b="0" i="0" dirty="0">
                <a:solidFill>
                  <a:srgbClr val="222222"/>
                </a:solidFill>
                <a:effectLst/>
                <a:latin typeface="Times New Roman" panose="02020603050405020304" pitchFamily="18" charset="0"/>
                <a:cs typeface="Times New Roman" panose="02020603050405020304" pitchFamily="18" charset="0"/>
              </a:rPr>
              <a:t> are set </a:t>
            </a:r>
            <a:r>
              <a:rPr lang="en-US" sz="2400" b="1" i="0" dirty="0">
                <a:solidFill>
                  <a:srgbClr val="222222"/>
                </a:solidFill>
                <a:effectLst/>
                <a:latin typeface="Times New Roman" panose="02020603050405020304" pitchFamily="18" charset="0"/>
                <a:cs typeface="Times New Roman" panose="02020603050405020304" pitchFamily="18" charset="0"/>
              </a:rPr>
              <a:t>expenses</a:t>
            </a:r>
            <a:r>
              <a:rPr lang="en-US" sz="2400" b="0" i="0" dirty="0">
                <a:solidFill>
                  <a:srgbClr val="222222"/>
                </a:solidFill>
                <a:effectLst/>
                <a:latin typeface="Times New Roman" panose="02020603050405020304" pitchFamily="18" charset="0"/>
                <a:cs typeface="Times New Roman" panose="02020603050405020304" pitchFamily="18" charset="0"/>
              </a:rPr>
              <a:t> the business has committed to that are not tied to production volume.</a:t>
            </a:r>
          </a:p>
          <a:p>
            <a:pPr marL="0" marR="0" algn="just">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fixed costs include: </a:t>
            </a:r>
          </a:p>
          <a:p>
            <a:pPr marL="0" marR="0" indent="0" algn="ctr">
              <a:lnSpc>
                <a:spcPct val="107000"/>
              </a:lnSpc>
              <a:spcBef>
                <a:spcPts val="0"/>
              </a:spcBef>
              <a:spcAft>
                <a:spcPts val="8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 salaries of administrative staff </a:t>
            </a:r>
          </a:p>
          <a:p>
            <a:pPr marL="0" marR="0" indent="0" algn="ctr">
              <a:lnSpc>
                <a:spcPct val="107000"/>
              </a:lnSpc>
              <a:spcBef>
                <a:spcPts val="0"/>
              </a:spcBef>
              <a:spcAft>
                <a:spcPts val="800"/>
              </a:spcAft>
              <a:buNone/>
            </a:pPr>
            <a:r>
              <a:rPr lang="en-US"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(b) depreciation (wear and tear) of machinery </a:t>
            </a:r>
          </a:p>
          <a:p>
            <a:pPr marL="0" marR="0" indent="0" algn="ctr">
              <a:lnSpc>
                <a:spcPct val="107000"/>
              </a:lnSpc>
              <a:spcBef>
                <a:spcPts val="0"/>
              </a:spcBef>
              <a:spcAft>
                <a:spcPts val="800"/>
              </a:spcAft>
              <a:buNone/>
            </a:pPr>
            <a:r>
              <a:rPr lang="en-US"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(c) expenses for building depreciation and repairs </a:t>
            </a:r>
          </a:p>
          <a:p>
            <a:pPr marL="0" marR="0" indent="0" algn="ctr">
              <a:lnSpc>
                <a:spcPct val="107000"/>
              </a:lnSpc>
              <a:spcBef>
                <a:spcPts val="0"/>
              </a:spcBef>
              <a:spcAft>
                <a:spcPts val="800"/>
              </a:spcAft>
              <a:buNone/>
            </a:pPr>
            <a:r>
              <a:rPr lang="en-US"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(d) expenses for land maintenance and depreciation (if any). </a:t>
            </a: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9646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3FEF4-21B5-4999-AAE1-7C7271414B9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801EC9A-283E-44EC-8F42-10F0D5BEDA95}"/>
              </a:ext>
            </a:extLst>
          </p:cNvPr>
          <p:cNvSpPr>
            <a:spLocks noGrp="1"/>
          </p:cNvSpPr>
          <p:nvPr>
            <p:ph idx="1"/>
          </p:nvPr>
        </p:nvSpPr>
        <p:spPr/>
        <p:txBody>
          <a:bodyPr>
            <a:normAutofit/>
          </a:bodyPr>
          <a:lstStyle/>
          <a:p>
            <a:pPr algn="just"/>
            <a:r>
              <a:rPr lang="en-US" sz="2400" b="0" i="0" dirty="0">
                <a:solidFill>
                  <a:srgbClr val="222222"/>
                </a:solidFill>
                <a:effectLst/>
                <a:latin typeface="arial" panose="020B0604020202020204" pitchFamily="34" charset="0"/>
              </a:rPr>
              <a:t>A </a:t>
            </a:r>
            <a:r>
              <a:rPr lang="en-US" sz="2400" b="1" i="0" dirty="0">
                <a:solidFill>
                  <a:srgbClr val="222222"/>
                </a:solidFill>
                <a:effectLst/>
                <a:latin typeface="arial" panose="020B0604020202020204" pitchFamily="34" charset="0"/>
              </a:rPr>
              <a:t>variable cost</a:t>
            </a:r>
            <a:r>
              <a:rPr lang="en-US" sz="2400" b="0" i="0" dirty="0">
                <a:solidFill>
                  <a:srgbClr val="222222"/>
                </a:solidFill>
                <a:effectLst/>
                <a:latin typeface="arial" panose="020B0604020202020204" pitchFamily="34" charset="0"/>
              </a:rPr>
              <a:t> is an </a:t>
            </a:r>
            <a:r>
              <a:rPr lang="en-US" sz="2400" b="1" i="0" dirty="0">
                <a:solidFill>
                  <a:srgbClr val="222222"/>
                </a:solidFill>
                <a:effectLst/>
                <a:latin typeface="arial" panose="020B0604020202020204" pitchFamily="34" charset="0"/>
              </a:rPr>
              <a:t>expense</a:t>
            </a:r>
            <a:r>
              <a:rPr lang="en-US" sz="2400" b="0" i="0" dirty="0">
                <a:solidFill>
                  <a:srgbClr val="222222"/>
                </a:solidFill>
                <a:effectLst/>
                <a:latin typeface="arial" panose="020B0604020202020204" pitchFamily="34" charset="0"/>
              </a:rPr>
              <a:t> that rises or falls in direct proportion to production volume. </a:t>
            </a:r>
          </a:p>
          <a:p>
            <a:pPr marL="0" marR="0" algn="just">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variable costs include: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 the raw materials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 the cost of direct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labour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n-US" sz="2400" dirty="0">
                <a:effectLst/>
                <a:latin typeface="Times New Roman" panose="02020603050405020304" pitchFamily="18" charset="0"/>
                <a:ea typeface="Calibri" panose="020F0502020204030204" pitchFamily="34" charset="0"/>
              </a:rPr>
              <a:t>(c) the running expenses of fixed capital, such as fuel, ordinary repairs and routine maintenance</a:t>
            </a:r>
            <a:endParaRPr lang="en-US" sz="2400" dirty="0"/>
          </a:p>
        </p:txBody>
      </p:sp>
    </p:spTree>
    <p:extLst>
      <p:ext uri="{BB962C8B-B14F-4D97-AF65-F5344CB8AC3E}">
        <p14:creationId xmlns:p14="http://schemas.microsoft.com/office/powerpoint/2010/main" val="2257235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72124D-86F5-480A-AD12-F59C1DDD2622}"/>
              </a:ext>
            </a:extLst>
          </p:cNvPr>
          <p:cNvSpPr txBox="1"/>
          <p:nvPr/>
        </p:nvSpPr>
        <p:spPr>
          <a:xfrm>
            <a:off x="233680" y="345441"/>
            <a:ext cx="9936480" cy="2246769"/>
          </a:xfrm>
          <a:prstGeom prst="rect">
            <a:avLst/>
          </a:prstGeom>
          <a:noFill/>
        </p:spPr>
        <p:txBody>
          <a:bodyPr wrap="square">
            <a:spAutoFit/>
          </a:bodyPr>
          <a:lstStyle/>
          <a:p>
            <a:r>
              <a:rPr lang="en-US" sz="2000" dirty="0">
                <a:effectLst/>
                <a:latin typeface="Times New Roman" panose="02020603050405020304" pitchFamily="18" charset="0"/>
                <a:ea typeface="Calibri" panose="020F0502020204030204" pitchFamily="34" charset="0"/>
              </a:rPr>
              <a:t>The total fixed cost is graphically denoted by a straight line parallel to the output axis. The total variable cost in the traditional theory of the firm has broadly an inverse-S shape. which reflects the law of variable proportions. According to this law, at the initial stages of production with a given plant, as more of the variable factor(s) is employed, its productivity increases and the average variable cost falls.</a:t>
            </a:r>
          </a:p>
          <a:p>
            <a:endParaRPr lang="en-US" sz="2000" dirty="0">
              <a:latin typeface="Times New Roman" panose="02020603050405020304" pitchFamily="18" charset="0"/>
            </a:endParaRPr>
          </a:p>
          <a:p>
            <a:endParaRPr lang="en-US" sz="2000" dirty="0"/>
          </a:p>
        </p:txBody>
      </p:sp>
      <p:pic>
        <p:nvPicPr>
          <p:cNvPr id="4" name="Picture 3">
            <a:extLst>
              <a:ext uri="{FF2B5EF4-FFF2-40B4-BE49-F238E27FC236}">
                <a16:creationId xmlns:a16="http://schemas.microsoft.com/office/drawing/2014/main" id="{3B68401F-E80C-40BD-988D-7F1DE62CF189}"/>
              </a:ext>
            </a:extLst>
          </p:cNvPr>
          <p:cNvPicPr/>
          <p:nvPr/>
        </p:nvPicPr>
        <p:blipFill>
          <a:blip r:embed="rId2"/>
          <a:stretch>
            <a:fillRect/>
          </a:stretch>
        </p:blipFill>
        <p:spPr>
          <a:xfrm>
            <a:off x="375920" y="2651760"/>
            <a:ext cx="9418320" cy="3677920"/>
          </a:xfrm>
          <a:prstGeom prst="rect">
            <a:avLst/>
          </a:prstGeom>
        </p:spPr>
      </p:pic>
    </p:spTree>
    <p:extLst>
      <p:ext uri="{BB962C8B-B14F-4D97-AF65-F5344CB8AC3E}">
        <p14:creationId xmlns:p14="http://schemas.microsoft.com/office/powerpoint/2010/main" val="609331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4791E-2414-4170-9D0F-7AE669737A09}"/>
              </a:ext>
            </a:extLst>
          </p:cNvPr>
          <p:cNvSpPr>
            <a:spLocks noGrp="1"/>
          </p:cNvSpPr>
          <p:nvPr>
            <p:ph type="title"/>
          </p:nvPr>
        </p:nvSpPr>
        <p:spPr/>
        <p:txBody>
          <a:bodyPr/>
          <a:lstStyle/>
          <a:p>
            <a:r>
              <a:rPr lang="en-US" dirty="0"/>
              <a:t>Average cost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42EEE52-E986-465C-87BD-7DD5BB4E0671}"/>
                  </a:ext>
                </a:extLst>
              </p:cNvPr>
              <p:cNvSpPr>
                <a:spLocks noGrp="1"/>
              </p:cNvSpPr>
              <p:nvPr>
                <p:ph idx="1"/>
              </p:nvPr>
            </p:nvSpPr>
            <p:spPr/>
            <p:txBody>
              <a:bodyPr>
                <a:normAutofit lnSpcReduction="10000"/>
              </a:bodyPr>
              <a:lstStyle/>
              <a:p>
                <a:pPr marL="0" marR="0" algn="just">
                  <a:lnSpc>
                    <a:spcPct val="107000"/>
                  </a:lnSpc>
                  <a:spcBef>
                    <a:spcPts val="0"/>
                  </a:spcBef>
                  <a:spcAft>
                    <a:spcPts val="800"/>
                  </a:spcAft>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a:t>
                </a:r>
                <a:r>
                  <a:rPr lang="en-US" sz="2000" b="1" dirty="0">
                    <a:effectLst/>
                    <a:latin typeface="Calibri" panose="020F0502020204030204" pitchFamily="34" charset="0"/>
                    <a:ea typeface="Calibri" panose="020F0502020204030204" pitchFamily="34" charset="0"/>
                    <a:cs typeface="Times New Roman" panose="02020603050405020304" pitchFamily="18" charset="0"/>
                  </a:rPr>
                  <a:t> Average Cost</a:t>
                </a:r>
                <a:r>
                  <a:rPr lang="en-US" sz="2000" dirty="0">
                    <a:effectLst/>
                    <a:latin typeface="Calibri" panose="020F0502020204030204" pitchFamily="34" charset="0"/>
                    <a:ea typeface="Calibri" panose="020F0502020204030204" pitchFamily="34" charset="0"/>
                    <a:cs typeface="Times New Roman" panose="02020603050405020304" pitchFamily="18" charset="0"/>
                  </a:rPr>
                  <a:t> is the per unit cost of production obtained by dividing the total cost (TC) by the total output (X). By per unit cost of production, we mean that all the fixed and variable cost is taken into the consideration for calculating the average cost. Thus, it is also called as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Per Unit Total Cost.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tabLst>
                    <a:tab pos="1695450" algn="l"/>
                  </a:tabLs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AC = </a:t>
                </a:r>
                <a14:m>
                  <m:oMath xmlns:m="http://schemas.openxmlformats.org/officeDocument/2006/math">
                    <m:f>
                      <m:fPr>
                        <m:ctrlPr>
                          <a:rPr lang="en-US" sz="2400" b="1"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400" b="1" i="1">
                            <a:effectLst/>
                            <a:latin typeface="Cambria Math" panose="02040503050406030204" pitchFamily="18" charset="0"/>
                            <a:ea typeface="Calibri" panose="020F0502020204030204" pitchFamily="34" charset="0"/>
                            <a:cs typeface="Times New Roman" panose="02020603050405020304" pitchFamily="18" charset="0"/>
                          </a:rPr>
                          <m:t>𝐓𝐂</m:t>
                        </m:r>
                        <m:r>
                          <a:rPr lang="en-US" sz="2400" b="1">
                            <a:effectLst/>
                            <a:latin typeface="Cambria Math" panose="02040503050406030204" pitchFamily="18" charset="0"/>
                            <a:ea typeface="Calibri" panose="020F0502020204030204" pitchFamily="34" charset="0"/>
                            <a:cs typeface="Times New Roman" panose="02020603050405020304" pitchFamily="18" charset="0"/>
                          </a:rPr>
                          <m:t> </m:t>
                        </m:r>
                      </m:num>
                      <m:den>
                        <m:r>
                          <a:rPr lang="en-US" sz="2400" b="1" i="1">
                            <a:effectLst/>
                            <a:latin typeface="Cambria Math" panose="02040503050406030204" pitchFamily="18" charset="0"/>
                            <a:ea typeface="Calibri" panose="020F0502020204030204" pitchFamily="34" charset="0"/>
                            <a:cs typeface="Times New Roman" panose="02020603050405020304" pitchFamily="18" charset="0"/>
                          </a:rPr>
                          <m:t>𝑿</m:t>
                        </m:r>
                      </m:den>
                    </m:f>
                  </m:oMath>
                </a14:m>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tabLst>
                    <a:tab pos="169545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400" b="1"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400" b="1" i="1">
                            <a:effectLst/>
                            <a:latin typeface="Cambria Math" panose="02040503050406030204" pitchFamily="18" charset="0"/>
                            <a:ea typeface="Times New Roman" panose="02020603050405020304" pitchFamily="18" charset="0"/>
                            <a:cs typeface="Times New Roman" panose="02020603050405020304" pitchFamily="18" charset="0"/>
                          </a:rPr>
                          <m:t>𝑻𝑭𝑪</m:t>
                        </m:r>
                        <m:r>
                          <a:rPr lang="en-US" sz="2400" b="1"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b="1" i="1">
                            <a:effectLst/>
                            <a:latin typeface="Cambria Math" panose="02040503050406030204" pitchFamily="18" charset="0"/>
                            <a:ea typeface="Times New Roman" panose="02020603050405020304" pitchFamily="18" charset="0"/>
                            <a:cs typeface="Times New Roman" panose="02020603050405020304" pitchFamily="18" charset="0"/>
                          </a:rPr>
                          <m:t>𝑻𝑽𝑪</m:t>
                        </m:r>
                      </m:num>
                      <m:den>
                        <m:r>
                          <a:rPr lang="en-US" sz="2400" b="1" i="1">
                            <a:effectLst/>
                            <a:latin typeface="Cambria Math" panose="02040503050406030204" pitchFamily="18" charset="0"/>
                            <a:ea typeface="Times New Roman" panose="02020603050405020304" pitchFamily="18" charset="0"/>
                            <a:cs typeface="Times New Roman" panose="02020603050405020304" pitchFamily="18" charset="0"/>
                          </a:rPr>
                          <m:t>𝑿</m:t>
                        </m:r>
                      </m:den>
                    </m:f>
                  </m:oMath>
                </a14:m>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tabLst>
                    <a:tab pos="169545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 </a:t>
                </a:r>
                <a14:m>
                  <m:oMath xmlns:m="http://schemas.openxmlformats.org/officeDocument/2006/math">
                    <m:f>
                      <m:fPr>
                        <m:ctrlPr>
                          <a:rPr lang="en-US" sz="2400" b="1"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400" b="1" i="1">
                            <a:effectLst/>
                            <a:latin typeface="Cambria Math" panose="02040503050406030204" pitchFamily="18" charset="0"/>
                            <a:ea typeface="Calibri" panose="020F0502020204030204" pitchFamily="34" charset="0"/>
                            <a:cs typeface="Times New Roman" panose="02020603050405020304" pitchFamily="18" charset="0"/>
                          </a:rPr>
                          <m:t>𝑻𝑭𝑪</m:t>
                        </m:r>
                      </m:num>
                      <m:den>
                        <m:r>
                          <a:rPr lang="en-US" sz="2400" b="1" i="1">
                            <a:effectLst/>
                            <a:latin typeface="Cambria Math" panose="02040503050406030204" pitchFamily="18" charset="0"/>
                            <a:ea typeface="Calibri" panose="020F0502020204030204" pitchFamily="34" charset="0"/>
                            <a:cs typeface="Times New Roman" panose="02020603050405020304" pitchFamily="18" charset="0"/>
                          </a:rPr>
                          <m:t>𝑿</m:t>
                        </m:r>
                      </m:den>
                    </m:f>
                  </m:oMath>
                </a14:m>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400" b="1"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400" b="1" i="1">
                            <a:effectLst/>
                            <a:latin typeface="Cambria Math" panose="02040503050406030204" pitchFamily="18" charset="0"/>
                            <a:ea typeface="Calibri" panose="020F0502020204030204" pitchFamily="34" charset="0"/>
                            <a:cs typeface="Times New Roman" panose="02020603050405020304" pitchFamily="18" charset="0"/>
                          </a:rPr>
                          <m:t>𝐓𝐕𝐂</m:t>
                        </m:r>
                        <m:r>
                          <a:rPr lang="en-US" sz="2400" b="1">
                            <a:effectLst/>
                            <a:latin typeface="Cambria Math" panose="02040503050406030204" pitchFamily="18" charset="0"/>
                            <a:ea typeface="Calibri" panose="020F0502020204030204" pitchFamily="34" charset="0"/>
                            <a:cs typeface="Times New Roman" panose="02020603050405020304" pitchFamily="18" charset="0"/>
                          </a:rPr>
                          <m:t> </m:t>
                        </m:r>
                      </m:num>
                      <m:den>
                        <m:r>
                          <a:rPr lang="en-US" sz="2400" b="1" i="1">
                            <a:effectLst/>
                            <a:latin typeface="Cambria Math" panose="02040503050406030204" pitchFamily="18" charset="0"/>
                            <a:ea typeface="Calibri" panose="020F0502020204030204" pitchFamily="34" charset="0"/>
                            <a:cs typeface="Times New Roman" panose="02020603050405020304" pitchFamily="18" charset="0"/>
                          </a:rPr>
                          <m:t>𝑿</m:t>
                        </m:r>
                      </m:den>
                    </m:f>
                  </m:oMath>
                </a14:m>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tabLst>
                    <a:tab pos="169545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 AFC + AVC</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mc:Choice>
        <mc:Fallback xmlns="">
          <p:sp>
            <p:nvSpPr>
              <p:cNvPr id="3" name="Content Placeholder 2">
                <a:extLst>
                  <a:ext uri="{FF2B5EF4-FFF2-40B4-BE49-F238E27FC236}">
                    <a16:creationId xmlns:a16="http://schemas.microsoft.com/office/drawing/2014/main" id="{C42EEE52-E986-465C-87BD-7DD5BB4E0671}"/>
                  </a:ext>
                </a:extLst>
              </p:cNvPr>
              <p:cNvSpPr>
                <a:spLocks noGrp="1" noRot="1" noChangeAspect="1" noMove="1" noResize="1" noEditPoints="1" noAdjustHandles="1" noChangeArrowheads="1" noChangeShapeType="1" noTextEdit="1"/>
              </p:cNvSpPr>
              <p:nvPr>
                <p:ph idx="1"/>
              </p:nvPr>
            </p:nvSpPr>
            <p:spPr>
              <a:blipFill>
                <a:blip r:embed="rId2"/>
                <a:stretch>
                  <a:fillRect l="-709" t="-1099" r="-780"/>
                </a:stretch>
              </a:blipFill>
            </p:spPr>
            <p:txBody>
              <a:bodyPr/>
              <a:lstStyle/>
              <a:p>
                <a:r>
                  <a:rPr lang="en-US">
                    <a:noFill/>
                  </a:rPr>
                  <a:t> </a:t>
                </a:r>
              </a:p>
            </p:txBody>
          </p:sp>
        </mc:Fallback>
      </mc:AlternateContent>
    </p:spTree>
    <p:extLst>
      <p:ext uri="{BB962C8B-B14F-4D97-AF65-F5344CB8AC3E}">
        <p14:creationId xmlns:p14="http://schemas.microsoft.com/office/powerpoint/2010/main" val="21259318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255</TotalTime>
  <Words>1500</Words>
  <Application>Microsoft Office PowerPoint</Application>
  <PresentationFormat>Widescreen</PresentationFormat>
  <Paragraphs>103</Paragraphs>
  <Slides>26</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26</vt:i4>
      </vt:variant>
    </vt:vector>
  </HeadingPairs>
  <TitlesOfParts>
    <vt:vector size="38" baseType="lpstr">
      <vt:lpstr>Arial</vt:lpstr>
      <vt:lpstr>Arial</vt:lpstr>
      <vt:lpstr>Calibri</vt:lpstr>
      <vt:lpstr>Cambria Math</vt:lpstr>
      <vt:lpstr>Helvetica</vt:lpstr>
      <vt:lpstr>Lora</vt:lpstr>
      <vt:lpstr>Lucida Bright</vt:lpstr>
      <vt:lpstr>proxima-nova</vt:lpstr>
      <vt:lpstr>Times New Roman</vt:lpstr>
      <vt:lpstr>Trebuchet MS</vt:lpstr>
      <vt:lpstr>Wingdings 3</vt:lpstr>
      <vt:lpstr>Facet</vt:lpstr>
      <vt:lpstr>Cost of Production</vt:lpstr>
      <vt:lpstr>Cost of Production</vt:lpstr>
      <vt:lpstr>Cost function</vt:lpstr>
      <vt:lpstr>Short run cost function</vt:lpstr>
      <vt:lpstr>Long run cost function</vt:lpstr>
      <vt:lpstr>Different types of costs</vt:lpstr>
      <vt:lpstr>PowerPoint Presentation</vt:lpstr>
      <vt:lpstr>PowerPoint Presentation</vt:lpstr>
      <vt:lpstr>Average cost</vt:lpstr>
      <vt:lpstr>Average Fixed Cost</vt:lpstr>
      <vt:lpstr>Average variable cost</vt:lpstr>
      <vt:lpstr>Short run average curve is U-shaped</vt:lpstr>
      <vt:lpstr>Marginal cost</vt:lpstr>
      <vt:lpstr>PowerPoint Presentation</vt:lpstr>
      <vt:lpstr>PowerPoint Presentation</vt:lpstr>
      <vt:lpstr>PowerPoint Presentation</vt:lpstr>
      <vt:lpstr>Explain the relationship between cost and revenue</vt:lpstr>
      <vt:lpstr>Explicit cost</vt:lpstr>
      <vt:lpstr>Implicit cost</vt:lpstr>
      <vt:lpstr>Accounting and Economic Profit</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of Production</dc:title>
  <dc:creator>hp</dc:creator>
  <cp:lastModifiedBy>hp</cp:lastModifiedBy>
  <cp:revision>23</cp:revision>
  <dcterms:created xsi:type="dcterms:W3CDTF">2020-11-01T18:35:11Z</dcterms:created>
  <dcterms:modified xsi:type="dcterms:W3CDTF">2021-06-29T19:41:47Z</dcterms:modified>
</cp:coreProperties>
</file>