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4" r:id="rId6"/>
    <p:sldId id="262" r:id="rId7"/>
    <p:sldId id="261" r:id="rId8"/>
    <p:sldId id="265" r:id="rId9"/>
    <p:sldId id="266" r:id="rId10"/>
    <p:sldId id="258" r:id="rId11"/>
    <p:sldId id="267" r:id="rId12"/>
    <p:sldId id="268"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8F4004-23BE-4D5D-93C7-0C0468AEDB44}"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ED4565D5-6EEF-4581-A60A-0A61808F540E}">
      <dgm:prSet/>
      <dgm:spPr/>
      <dgm:t>
        <a:bodyPr/>
        <a:lstStyle/>
        <a:p>
          <a:r>
            <a:rPr lang="en-US" dirty="0"/>
            <a:t>The inner circuit shows the real flows where goods/services are exchanged for goods/services and money is not used as a medium of exchange.</a:t>
          </a:r>
        </a:p>
      </dgm:t>
    </dgm:pt>
    <dgm:pt modelId="{F3019810-EB8B-4718-BC96-A642D721B777}" type="parTrans" cxnId="{38CB7B9B-6A91-4838-AF6D-1ADCB955D918}">
      <dgm:prSet/>
      <dgm:spPr/>
      <dgm:t>
        <a:bodyPr/>
        <a:lstStyle/>
        <a:p>
          <a:endParaRPr lang="en-US"/>
        </a:p>
      </dgm:t>
    </dgm:pt>
    <dgm:pt modelId="{10F603A0-BDE1-4792-B5AF-4FB57A616B44}" type="sibTrans" cxnId="{38CB7B9B-6A91-4838-AF6D-1ADCB955D918}">
      <dgm:prSet/>
      <dgm:spPr/>
      <dgm:t>
        <a:bodyPr/>
        <a:lstStyle/>
        <a:p>
          <a:endParaRPr lang="en-US"/>
        </a:p>
      </dgm:t>
    </dgm:pt>
    <dgm:pt modelId="{79F9DDDF-EAC5-4BBA-A73F-6E599280CBA6}">
      <dgm:prSet/>
      <dgm:spPr/>
      <dgm:t>
        <a:bodyPr/>
        <a:lstStyle/>
        <a:p>
          <a:r>
            <a:rPr lang="en-US" dirty="0"/>
            <a:t>The outer circular flow also makes clear that process of production by firms generates incomes in the hands of households (or resource suppliers); this income enables households to spend on consumption and thus creates demand for production by firms. There is thus a circular flow of economic activity which demonstrates so effectively the intricate inter-dependence inside an economic system.</a:t>
          </a:r>
        </a:p>
      </dgm:t>
    </dgm:pt>
    <dgm:pt modelId="{91FF855C-ABED-4698-AD59-A0C51987F082}" type="parTrans" cxnId="{F36A19C8-2B68-40B1-9851-6C93B7D9375B}">
      <dgm:prSet/>
      <dgm:spPr/>
      <dgm:t>
        <a:bodyPr/>
        <a:lstStyle/>
        <a:p>
          <a:endParaRPr lang="en-US"/>
        </a:p>
      </dgm:t>
    </dgm:pt>
    <dgm:pt modelId="{0E0D4963-69FB-4948-BFC4-32C3A432BE9B}" type="sibTrans" cxnId="{F36A19C8-2B68-40B1-9851-6C93B7D9375B}">
      <dgm:prSet/>
      <dgm:spPr/>
      <dgm:t>
        <a:bodyPr/>
        <a:lstStyle/>
        <a:p>
          <a:endParaRPr lang="en-US"/>
        </a:p>
      </dgm:t>
    </dgm:pt>
    <dgm:pt modelId="{BE208D59-8DE1-485D-86F5-6E18DFD86383}" type="pres">
      <dgm:prSet presAssocID="{D98F4004-23BE-4D5D-93C7-0C0468AEDB44}" presName="cycle" presStyleCnt="0">
        <dgm:presLayoutVars>
          <dgm:dir/>
          <dgm:resizeHandles val="exact"/>
        </dgm:presLayoutVars>
      </dgm:prSet>
      <dgm:spPr/>
    </dgm:pt>
    <dgm:pt modelId="{B1B98BCD-A5AF-4342-9770-A916D8EB0B62}" type="pres">
      <dgm:prSet presAssocID="{ED4565D5-6EEF-4581-A60A-0A61808F540E}" presName="node" presStyleLbl="node1" presStyleIdx="0" presStyleCnt="2">
        <dgm:presLayoutVars>
          <dgm:bulletEnabled val="1"/>
        </dgm:presLayoutVars>
      </dgm:prSet>
      <dgm:spPr/>
    </dgm:pt>
    <dgm:pt modelId="{711292D2-FFF4-4EA6-80ED-B3FDB1BF662F}" type="pres">
      <dgm:prSet presAssocID="{10F603A0-BDE1-4792-B5AF-4FB57A616B44}" presName="sibTrans" presStyleLbl="sibTrans2D1" presStyleIdx="0" presStyleCnt="2"/>
      <dgm:spPr/>
    </dgm:pt>
    <dgm:pt modelId="{6CD89172-D1ED-4843-AF93-132AD642F654}" type="pres">
      <dgm:prSet presAssocID="{10F603A0-BDE1-4792-B5AF-4FB57A616B44}" presName="connectorText" presStyleLbl="sibTrans2D1" presStyleIdx="0" presStyleCnt="2"/>
      <dgm:spPr/>
    </dgm:pt>
    <dgm:pt modelId="{B1E2761C-1658-49C2-97F1-3BA1F15DF2DB}" type="pres">
      <dgm:prSet presAssocID="{79F9DDDF-EAC5-4BBA-A73F-6E599280CBA6}" presName="node" presStyleLbl="node1" presStyleIdx="1" presStyleCnt="2">
        <dgm:presLayoutVars>
          <dgm:bulletEnabled val="1"/>
        </dgm:presLayoutVars>
      </dgm:prSet>
      <dgm:spPr/>
    </dgm:pt>
    <dgm:pt modelId="{08E10184-D166-477E-9B06-9902F93DFFFB}" type="pres">
      <dgm:prSet presAssocID="{0E0D4963-69FB-4948-BFC4-32C3A432BE9B}" presName="sibTrans" presStyleLbl="sibTrans2D1" presStyleIdx="1" presStyleCnt="2"/>
      <dgm:spPr/>
    </dgm:pt>
    <dgm:pt modelId="{096243AC-1889-4527-9844-59392271B421}" type="pres">
      <dgm:prSet presAssocID="{0E0D4963-69FB-4948-BFC4-32C3A432BE9B}" presName="connectorText" presStyleLbl="sibTrans2D1" presStyleIdx="1" presStyleCnt="2"/>
      <dgm:spPr/>
    </dgm:pt>
  </dgm:ptLst>
  <dgm:cxnLst>
    <dgm:cxn modelId="{3D76155C-037A-498A-82F3-A71BE99CD613}" type="presOf" srcId="{D98F4004-23BE-4D5D-93C7-0C0468AEDB44}" destId="{BE208D59-8DE1-485D-86F5-6E18DFD86383}" srcOrd="0" destOrd="0" presId="urn:microsoft.com/office/officeart/2005/8/layout/cycle2"/>
    <dgm:cxn modelId="{284F7F6B-634C-445A-B27C-BA22F76ED81D}" type="presOf" srcId="{10F603A0-BDE1-4792-B5AF-4FB57A616B44}" destId="{711292D2-FFF4-4EA6-80ED-B3FDB1BF662F}" srcOrd="0" destOrd="0" presId="urn:microsoft.com/office/officeart/2005/8/layout/cycle2"/>
    <dgm:cxn modelId="{38CB7B9B-6A91-4838-AF6D-1ADCB955D918}" srcId="{D98F4004-23BE-4D5D-93C7-0C0468AEDB44}" destId="{ED4565D5-6EEF-4581-A60A-0A61808F540E}" srcOrd="0" destOrd="0" parTransId="{F3019810-EB8B-4718-BC96-A642D721B777}" sibTransId="{10F603A0-BDE1-4792-B5AF-4FB57A616B44}"/>
    <dgm:cxn modelId="{F3ABA79C-8B9C-4380-948F-2ED5B71423A9}" type="presOf" srcId="{79F9DDDF-EAC5-4BBA-A73F-6E599280CBA6}" destId="{B1E2761C-1658-49C2-97F1-3BA1F15DF2DB}" srcOrd="0" destOrd="0" presId="urn:microsoft.com/office/officeart/2005/8/layout/cycle2"/>
    <dgm:cxn modelId="{C0F0CEB4-0CB6-4D5F-82F6-008D6F3D4062}" type="presOf" srcId="{0E0D4963-69FB-4948-BFC4-32C3A432BE9B}" destId="{08E10184-D166-477E-9B06-9902F93DFFFB}" srcOrd="0" destOrd="0" presId="urn:microsoft.com/office/officeart/2005/8/layout/cycle2"/>
    <dgm:cxn modelId="{281185BA-E1F3-4CAB-9925-D93DC05CFC36}" type="presOf" srcId="{0E0D4963-69FB-4948-BFC4-32C3A432BE9B}" destId="{096243AC-1889-4527-9844-59392271B421}" srcOrd="1" destOrd="0" presId="urn:microsoft.com/office/officeart/2005/8/layout/cycle2"/>
    <dgm:cxn modelId="{959B3EC1-FDC8-4C6A-96C3-7D5A2AEAC5B2}" type="presOf" srcId="{ED4565D5-6EEF-4581-A60A-0A61808F540E}" destId="{B1B98BCD-A5AF-4342-9770-A916D8EB0B62}" srcOrd="0" destOrd="0" presId="urn:microsoft.com/office/officeart/2005/8/layout/cycle2"/>
    <dgm:cxn modelId="{F36A19C8-2B68-40B1-9851-6C93B7D9375B}" srcId="{D98F4004-23BE-4D5D-93C7-0C0468AEDB44}" destId="{79F9DDDF-EAC5-4BBA-A73F-6E599280CBA6}" srcOrd="1" destOrd="0" parTransId="{91FF855C-ABED-4698-AD59-A0C51987F082}" sibTransId="{0E0D4963-69FB-4948-BFC4-32C3A432BE9B}"/>
    <dgm:cxn modelId="{5D659FCF-BE5B-42DC-A25A-8A6684E4D087}" type="presOf" srcId="{10F603A0-BDE1-4792-B5AF-4FB57A616B44}" destId="{6CD89172-D1ED-4843-AF93-132AD642F654}" srcOrd="1" destOrd="0" presId="urn:microsoft.com/office/officeart/2005/8/layout/cycle2"/>
    <dgm:cxn modelId="{C8D9A0DD-41BA-4B72-B562-73D50A0189A6}" type="presParOf" srcId="{BE208D59-8DE1-485D-86F5-6E18DFD86383}" destId="{B1B98BCD-A5AF-4342-9770-A916D8EB0B62}" srcOrd="0" destOrd="0" presId="urn:microsoft.com/office/officeart/2005/8/layout/cycle2"/>
    <dgm:cxn modelId="{D310AD1E-D84D-4002-81DA-0515562104D1}" type="presParOf" srcId="{BE208D59-8DE1-485D-86F5-6E18DFD86383}" destId="{711292D2-FFF4-4EA6-80ED-B3FDB1BF662F}" srcOrd="1" destOrd="0" presId="urn:microsoft.com/office/officeart/2005/8/layout/cycle2"/>
    <dgm:cxn modelId="{5C98E2D4-CE52-49DC-985B-14EA721F2058}" type="presParOf" srcId="{711292D2-FFF4-4EA6-80ED-B3FDB1BF662F}" destId="{6CD89172-D1ED-4843-AF93-132AD642F654}" srcOrd="0" destOrd="0" presId="urn:microsoft.com/office/officeart/2005/8/layout/cycle2"/>
    <dgm:cxn modelId="{25F042E7-FDD4-4326-9430-4DF7472B83B3}" type="presParOf" srcId="{BE208D59-8DE1-485D-86F5-6E18DFD86383}" destId="{B1E2761C-1658-49C2-97F1-3BA1F15DF2DB}" srcOrd="2" destOrd="0" presId="urn:microsoft.com/office/officeart/2005/8/layout/cycle2"/>
    <dgm:cxn modelId="{FAA266D9-373D-48EA-8A3B-FC657A1F7D7F}" type="presParOf" srcId="{BE208D59-8DE1-485D-86F5-6E18DFD86383}" destId="{08E10184-D166-477E-9B06-9902F93DFFFB}" srcOrd="3" destOrd="0" presId="urn:microsoft.com/office/officeart/2005/8/layout/cycle2"/>
    <dgm:cxn modelId="{F8CAAC94-5118-4CAA-AE17-787C00162979}" type="presParOf" srcId="{08E10184-D166-477E-9B06-9902F93DFFFB}" destId="{096243AC-1889-4527-9844-59392271B42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ACA3C6-DAD9-449B-AC0F-866DB4521383}"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E7D3F7BA-348E-4627-AC76-DB820C77D283}">
      <dgm:prSet/>
      <dgm:spPr/>
      <dgm:t>
        <a:bodyPr/>
        <a:lstStyle/>
        <a:p>
          <a:r>
            <a:rPr lang="en-US"/>
            <a:t>Production Method</a:t>
          </a:r>
        </a:p>
      </dgm:t>
    </dgm:pt>
    <dgm:pt modelId="{2C3B86D9-7990-4307-ADA7-D21A925E8E03}" type="parTrans" cxnId="{E268FC7F-8A02-484D-BB53-294FC975C7A4}">
      <dgm:prSet/>
      <dgm:spPr/>
      <dgm:t>
        <a:bodyPr/>
        <a:lstStyle/>
        <a:p>
          <a:endParaRPr lang="en-US"/>
        </a:p>
      </dgm:t>
    </dgm:pt>
    <dgm:pt modelId="{D17E9472-DF2E-418E-91D8-00982E4B1CC2}" type="sibTrans" cxnId="{E268FC7F-8A02-484D-BB53-294FC975C7A4}">
      <dgm:prSet/>
      <dgm:spPr/>
      <dgm:t>
        <a:bodyPr/>
        <a:lstStyle/>
        <a:p>
          <a:endParaRPr lang="en-US"/>
        </a:p>
      </dgm:t>
    </dgm:pt>
    <dgm:pt modelId="{503D6780-D80B-4983-8103-DDF1AE7ADE9E}">
      <dgm:prSet/>
      <dgm:spPr/>
      <dgm:t>
        <a:bodyPr/>
        <a:lstStyle/>
        <a:p>
          <a:r>
            <a:rPr lang="en-US"/>
            <a:t>Income Method</a:t>
          </a:r>
        </a:p>
      </dgm:t>
    </dgm:pt>
    <dgm:pt modelId="{3B340357-153B-408F-B468-120930916F61}" type="parTrans" cxnId="{ED162495-4A29-4CC6-8FE1-A3E8B7C8D3D6}">
      <dgm:prSet/>
      <dgm:spPr/>
      <dgm:t>
        <a:bodyPr/>
        <a:lstStyle/>
        <a:p>
          <a:endParaRPr lang="en-US"/>
        </a:p>
      </dgm:t>
    </dgm:pt>
    <dgm:pt modelId="{651C6C7C-3873-4889-8CBE-FFFF23F2454B}" type="sibTrans" cxnId="{ED162495-4A29-4CC6-8FE1-A3E8B7C8D3D6}">
      <dgm:prSet/>
      <dgm:spPr/>
      <dgm:t>
        <a:bodyPr/>
        <a:lstStyle/>
        <a:p>
          <a:endParaRPr lang="en-US"/>
        </a:p>
      </dgm:t>
    </dgm:pt>
    <dgm:pt modelId="{7AA8F04D-D60E-485B-B0F7-07738FF30BEE}">
      <dgm:prSet/>
      <dgm:spPr/>
      <dgm:t>
        <a:bodyPr/>
        <a:lstStyle/>
        <a:p>
          <a:r>
            <a:rPr lang="en-US"/>
            <a:t>Expenditure Method</a:t>
          </a:r>
        </a:p>
      </dgm:t>
    </dgm:pt>
    <dgm:pt modelId="{4C0AB1E7-34CD-42E7-AE9B-2917052ADBD4}" type="parTrans" cxnId="{36F57B0D-607C-4A7D-BF4E-B2D7E86BCF29}">
      <dgm:prSet/>
      <dgm:spPr/>
      <dgm:t>
        <a:bodyPr/>
        <a:lstStyle/>
        <a:p>
          <a:endParaRPr lang="en-US"/>
        </a:p>
      </dgm:t>
    </dgm:pt>
    <dgm:pt modelId="{E0681DC8-8474-4D48-990D-DC5133688051}" type="sibTrans" cxnId="{36F57B0D-607C-4A7D-BF4E-B2D7E86BCF29}">
      <dgm:prSet/>
      <dgm:spPr/>
      <dgm:t>
        <a:bodyPr/>
        <a:lstStyle/>
        <a:p>
          <a:endParaRPr lang="en-US"/>
        </a:p>
      </dgm:t>
    </dgm:pt>
    <dgm:pt modelId="{702C77F2-23F8-49EC-AA2B-C7C35F343EC3}" type="pres">
      <dgm:prSet presAssocID="{FFACA3C6-DAD9-449B-AC0F-866DB4521383}" presName="CompostProcess" presStyleCnt="0">
        <dgm:presLayoutVars>
          <dgm:dir/>
          <dgm:resizeHandles val="exact"/>
        </dgm:presLayoutVars>
      </dgm:prSet>
      <dgm:spPr/>
    </dgm:pt>
    <dgm:pt modelId="{C658C19B-9B6A-45F0-828E-24E8031C684B}" type="pres">
      <dgm:prSet presAssocID="{FFACA3C6-DAD9-449B-AC0F-866DB4521383}" presName="arrow" presStyleLbl="bgShp" presStyleIdx="0" presStyleCnt="1"/>
      <dgm:spPr/>
    </dgm:pt>
    <dgm:pt modelId="{D03227BE-60FB-4FDC-876B-E356FC936EAA}" type="pres">
      <dgm:prSet presAssocID="{FFACA3C6-DAD9-449B-AC0F-866DB4521383}" presName="linearProcess" presStyleCnt="0"/>
      <dgm:spPr/>
    </dgm:pt>
    <dgm:pt modelId="{9B19E9A5-87FA-4435-89F4-60EDAC62C938}" type="pres">
      <dgm:prSet presAssocID="{E7D3F7BA-348E-4627-AC76-DB820C77D283}" presName="textNode" presStyleLbl="node1" presStyleIdx="0" presStyleCnt="3">
        <dgm:presLayoutVars>
          <dgm:bulletEnabled val="1"/>
        </dgm:presLayoutVars>
      </dgm:prSet>
      <dgm:spPr/>
    </dgm:pt>
    <dgm:pt modelId="{E3AC8641-BF46-4B75-9EE4-E9E375F1B5E8}" type="pres">
      <dgm:prSet presAssocID="{D17E9472-DF2E-418E-91D8-00982E4B1CC2}" presName="sibTrans" presStyleCnt="0"/>
      <dgm:spPr/>
    </dgm:pt>
    <dgm:pt modelId="{25DB5747-6C90-4049-AEBB-7249A228331E}" type="pres">
      <dgm:prSet presAssocID="{503D6780-D80B-4983-8103-DDF1AE7ADE9E}" presName="textNode" presStyleLbl="node1" presStyleIdx="1" presStyleCnt="3">
        <dgm:presLayoutVars>
          <dgm:bulletEnabled val="1"/>
        </dgm:presLayoutVars>
      </dgm:prSet>
      <dgm:spPr/>
    </dgm:pt>
    <dgm:pt modelId="{B6431E8F-A28A-460B-95C6-A5ECD19F8E9C}" type="pres">
      <dgm:prSet presAssocID="{651C6C7C-3873-4889-8CBE-FFFF23F2454B}" presName="sibTrans" presStyleCnt="0"/>
      <dgm:spPr/>
    </dgm:pt>
    <dgm:pt modelId="{8A8988C2-257C-442E-B568-DDEA1D55B537}" type="pres">
      <dgm:prSet presAssocID="{7AA8F04D-D60E-485B-B0F7-07738FF30BEE}" presName="textNode" presStyleLbl="node1" presStyleIdx="2" presStyleCnt="3">
        <dgm:presLayoutVars>
          <dgm:bulletEnabled val="1"/>
        </dgm:presLayoutVars>
      </dgm:prSet>
      <dgm:spPr/>
    </dgm:pt>
  </dgm:ptLst>
  <dgm:cxnLst>
    <dgm:cxn modelId="{94E98B08-E510-4971-BD81-696D86CF85DD}" type="presOf" srcId="{E7D3F7BA-348E-4627-AC76-DB820C77D283}" destId="{9B19E9A5-87FA-4435-89F4-60EDAC62C938}" srcOrd="0" destOrd="0" presId="urn:microsoft.com/office/officeart/2005/8/layout/hProcess9"/>
    <dgm:cxn modelId="{36F57B0D-607C-4A7D-BF4E-B2D7E86BCF29}" srcId="{FFACA3C6-DAD9-449B-AC0F-866DB4521383}" destId="{7AA8F04D-D60E-485B-B0F7-07738FF30BEE}" srcOrd="2" destOrd="0" parTransId="{4C0AB1E7-34CD-42E7-AE9B-2917052ADBD4}" sibTransId="{E0681DC8-8474-4D48-990D-DC5133688051}"/>
    <dgm:cxn modelId="{C9D1345E-3D5F-4AAE-8FD2-EAEE86FEEA9B}" type="presOf" srcId="{FFACA3C6-DAD9-449B-AC0F-866DB4521383}" destId="{702C77F2-23F8-49EC-AA2B-C7C35F343EC3}" srcOrd="0" destOrd="0" presId="urn:microsoft.com/office/officeart/2005/8/layout/hProcess9"/>
    <dgm:cxn modelId="{7F1B1F69-CB5E-4496-9F4B-A0763D277174}" type="presOf" srcId="{503D6780-D80B-4983-8103-DDF1AE7ADE9E}" destId="{25DB5747-6C90-4049-AEBB-7249A228331E}" srcOrd="0" destOrd="0" presId="urn:microsoft.com/office/officeart/2005/8/layout/hProcess9"/>
    <dgm:cxn modelId="{E268FC7F-8A02-484D-BB53-294FC975C7A4}" srcId="{FFACA3C6-DAD9-449B-AC0F-866DB4521383}" destId="{E7D3F7BA-348E-4627-AC76-DB820C77D283}" srcOrd="0" destOrd="0" parTransId="{2C3B86D9-7990-4307-ADA7-D21A925E8E03}" sibTransId="{D17E9472-DF2E-418E-91D8-00982E4B1CC2}"/>
    <dgm:cxn modelId="{409DEE8B-EF01-4B38-9BED-583DD427246C}" type="presOf" srcId="{7AA8F04D-D60E-485B-B0F7-07738FF30BEE}" destId="{8A8988C2-257C-442E-B568-DDEA1D55B537}" srcOrd="0" destOrd="0" presId="urn:microsoft.com/office/officeart/2005/8/layout/hProcess9"/>
    <dgm:cxn modelId="{ED162495-4A29-4CC6-8FE1-A3E8B7C8D3D6}" srcId="{FFACA3C6-DAD9-449B-AC0F-866DB4521383}" destId="{503D6780-D80B-4983-8103-DDF1AE7ADE9E}" srcOrd="1" destOrd="0" parTransId="{3B340357-153B-408F-B468-120930916F61}" sibTransId="{651C6C7C-3873-4889-8CBE-FFFF23F2454B}"/>
    <dgm:cxn modelId="{76B94DE4-9672-48D8-A625-AEC27D45E1D2}" type="presParOf" srcId="{702C77F2-23F8-49EC-AA2B-C7C35F343EC3}" destId="{C658C19B-9B6A-45F0-828E-24E8031C684B}" srcOrd="0" destOrd="0" presId="urn:microsoft.com/office/officeart/2005/8/layout/hProcess9"/>
    <dgm:cxn modelId="{977B60FA-D7AA-437B-9BF9-E2A97AA5365F}" type="presParOf" srcId="{702C77F2-23F8-49EC-AA2B-C7C35F343EC3}" destId="{D03227BE-60FB-4FDC-876B-E356FC936EAA}" srcOrd="1" destOrd="0" presId="urn:microsoft.com/office/officeart/2005/8/layout/hProcess9"/>
    <dgm:cxn modelId="{57588D0B-482F-4C0A-8838-B6BDF2676B35}" type="presParOf" srcId="{D03227BE-60FB-4FDC-876B-E356FC936EAA}" destId="{9B19E9A5-87FA-4435-89F4-60EDAC62C938}" srcOrd="0" destOrd="0" presId="urn:microsoft.com/office/officeart/2005/8/layout/hProcess9"/>
    <dgm:cxn modelId="{FFE2D05A-239E-48B5-AE6F-652A55EBCB8B}" type="presParOf" srcId="{D03227BE-60FB-4FDC-876B-E356FC936EAA}" destId="{E3AC8641-BF46-4B75-9EE4-E9E375F1B5E8}" srcOrd="1" destOrd="0" presId="urn:microsoft.com/office/officeart/2005/8/layout/hProcess9"/>
    <dgm:cxn modelId="{608E48B1-BE43-4133-AAC0-193013994003}" type="presParOf" srcId="{D03227BE-60FB-4FDC-876B-E356FC936EAA}" destId="{25DB5747-6C90-4049-AEBB-7249A228331E}" srcOrd="2" destOrd="0" presId="urn:microsoft.com/office/officeart/2005/8/layout/hProcess9"/>
    <dgm:cxn modelId="{D834A86F-657C-4F47-B797-B842A27527C0}" type="presParOf" srcId="{D03227BE-60FB-4FDC-876B-E356FC936EAA}" destId="{B6431E8F-A28A-460B-95C6-A5ECD19F8E9C}" srcOrd="3" destOrd="0" presId="urn:microsoft.com/office/officeart/2005/8/layout/hProcess9"/>
    <dgm:cxn modelId="{177B7D35-70C6-4B3A-84CA-99431725E00D}" type="presParOf" srcId="{D03227BE-60FB-4FDC-876B-E356FC936EAA}" destId="{8A8988C2-257C-442E-B568-DDEA1D55B53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2E0BA3-0FFA-4D6B-9E8E-367DE6AE746B}"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2F5CD98C-BA5B-4D50-B8B8-8111112C32D8}">
      <dgm:prSet/>
      <dgm:spPr/>
      <dgm:t>
        <a:bodyPr/>
        <a:lstStyle/>
        <a:p>
          <a:r>
            <a:rPr lang="en-US" b="1" dirty="0"/>
            <a:t>Lack of statistical data</a:t>
          </a:r>
          <a:endParaRPr lang="en-US" dirty="0"/>
        </a:p>
      </dgm:t>
    </dgm:pt>
    <dgm:pt modelId="{841103CA-EEBA-48CA-B4B0-775F8162287E}" type="parTrans" cxnId="{7EA9E8C6-B3B7-46CD-882C-C1DEC5139BB1}">
      <dgm:prSet/>
      <dgm:spPr/>
      <dgm:t>
        <a:bodyPr/>
        <a:lstStyle/>
        <a:p>
          <a:endParaRPr lang="en-US"/>
        </a:p>
      </dgm:t>
    </dgm:pt>
    <dgm:pt modelId="{3BB8004E-AC91-404F-9148-E1D7E30600E3}" type="sibTrans" cxnId="{7EA9E8C6-B3B7-46CD-882C-C1DEC5139BB1}">
      <dgm:prSet/>
      <dgm:spPr/>
      <dgm:t>
        <a:bodyPr/>
        <a:lstStyle/>
        <a:p>
          <a:endParaRPr lang="en-US"/>
        </a:p>
      </dgm:t>
    </dgm:pt>
    <dgm:pt modelId="{A9C599E4-7B2B-4915-86EF-CB165601E3BB}">
      <dgm:prSet/>
      <dgm:spPr/>
      <dgm:t>
        <a:bodyPr/>
        <a:lstStyle/>
        <a:p>
          <a:r>
            <a:rPr lang="en-US" b="1" dirty="0"/>
            <a:t>The danger of double counting</a:t>
          </a:r>
          <a:endParaRPr lang="en-US" dirty="0"/>
        </a:p>
      </dgm:t>
    </dgm:pt>
    <dgm:pt modelId="{3A59FA34-89B0-4834-98D8-53B2EA216657}" type="parTrans" cxnId="{1B7B944B-C49D-4049-B5E8-CE9FBC4FB447}">
      <dgm:prSet/>
      <dgm:spPr/>
      <dgm:t>
        <a:bodyPr/>
        <a:lstStyle/>
        <a:p>
          <a:endParaRPr lang="en-US"/>
        </a:p>
      </dgm:t>
    </dgm:pt>
    <dgm:pt modelId="{8DABCDB3-4BEF-4F7E-B177-2389BEB6C4EA}" type="sibTrans" cxnId="{1B7B944B-C49D-4049-B5E8-CE9FBC4FB447}">
      <dgm:prSet/>
      <dgm:spPr/>
      <dgm:t>
        <a:bodyPr/>
        <a:lstStyle/>
        <a:p>
          <a:endParaRPr lang="en-US"/>
        </a:p>
      </dgm:t>
    </dgm:pt>
    <dgm:pt modelId="{949AF637-6767-4D80-9AFA-A1850B242F71}">
      <dgm:prSet/>
      <dgm:spPr/>
      <dgm:t>
        <a:bodyPr/>
        <a:lstStyle/>
        <a:p>
          <a:r>
            <a:rPr lang="en-US" b="1"/>
            <a:t>Lack of trained staff</a:t>
          </a:r>
          <a:endParaRPr lang="en-US"/>
        </a:p>
      </dgm:t>
    </dgm:pt>
    <dgm:pt modelId="{E9E0E8F9-8A1C-42E2-A199-1CB20BF8A1DE}" type="parTrans" cxnId="{91B3ACDD-59B3-49DE-9002-FFD8D52E12BA}">
      <dgm:prSet/>
      <dgm:spPr/>
      <dgm:t>
        <a:bodyPr/>
        <a:lstStyle/>
        <a:p>
          <a:endParaRPr lang="en-US"/>
        </a:p>
      </dgm:t>
    </dgm:pt>
    <dgm:pt modelId="{81258D96-3404-4B9C-A62B-104A8ECD33F0}" type="sibTrans" cxnId="{91B3ACDD-59B3-49DE-9002-FFD8D52E12BA}">
      <dgm:prSet/>
      <dgm:spPr/>
      <dgm:t>
        <a:bodyPr/>
        <a:lstStyle/>
        <a:p>
          <a:endParaRPr lang="en-US"/>
        </a:p>
      </dgm:t>
    </dgm:pt>
    <dgm:pt modelId="{E9122F51-46CD-4888-91A1-CE19CEBABA47}">
      <dgm:prSet/>
      <dgm:spPr/>
      <dgm:t>
        <a:bodyPr/>
        <a:lstStyle/>
        <a:p>
          <a:r>
            <a:rPr lang="en-US" b="1"/>
            <a:t>Transfer earning</a:t>
          </a:r>
          <a:endParaRPr lang="en-US"/>
        </a:p>
      </dgm:t>
    </dgm:pt>
    <dgm:pt modelId="{7200894E-A831-4EA2-8365-A5158131C250}" type="parTrans" cxnId="{2B6935DA-6629-4DA6-93C6-C9FEE00974A2}">
      <dgm:prSet/>
      <dgm:spPr/>
      <dgm:t>
        <a:bodyPr/>
        <a:lstStyle/>
        <a:p>
          <a:endParaRPr lang="en-US"/>
        </a:p>
      </dgm:t>
    </dgm:pt>
    <dgm:pt modelId="{B7C7A0B3-7F32-45B7-822D-B049F77E82D6}" type="sibTrans" cxnId="{2B6935DA-6629-4DA6-93C6-C9FEE00974A2}">
      <dgm:prSet/>
      <dgm:spPr/>
      <dgm:t>
        <a:bodyPr/>
        <a:lstStyle/>
        <a:p>
          <a:endParaRPr lang="en-US"/>
        </a:p>
      </dgm:t>
    </dgm:pt>
    <dgm:pt modelId="{F8E3954B-051D-4337-833D-0FF92CDD50DC}">
      <dgm:prSet/>
      <dgm:spPr/>
      <dgm:t>
        <a:bodyPr/>
        <a:lstStyle/>
        <a:p>
          <a:r>
            <a:rPr lang="en-US" b="1"/>
            <a:t>Non-marketed services</a:t>
          </a:r>
          <a:endParaRPr lang="en-US"/>
        </a:p>
      </dgm:t>
    </dgm:pt>
    <dgm:pt modelId="{FE268C89-3D40-4047-83D6-A6B1DCEAA40E}" type="parTrans" cxnId="{06442D45-F87E-4746-A8DA-CE7039A11533}">
      <dgm:prSet/>
      <dgm:spPr/>
      <dgm:t>
        <a:bodyPr/>
        <a:lstStyle/>
        <a:p>
          <a:endParaRPr lang="en-US"/>
        </a:p>
      </dgm:t>
    </dgm:pt>
    <dgm:pt modelId="{7FAC412A-7116-41BA-81B7-72A7F6AAE3F9}" type="sibTrans" cxnId="{06442D45-F87E-4746-A8DA-CE7039A11533}">
      <dgm:prSet/>
      <dgm:spPr/>
      <dgm:t>
        <a:bodyPr/>
        <a:lstStyle/>
        <a:p>
          <a:endParaRPr lang="en-US"/>
        </a:p>
      </dgm:t>
    </dgm:pt>
    <dgm:pt modelId="{FFCCF601-0A82-4C5A-B53E-A4BF03B06ECC}">
      <dgm:prSet/>
      <dgm:spPr/>
      <dgm:t>
        <a:bodyPr/>
        <a:lstStyle/>
        <a:p>
          <a:r>
            <a:rPr lang="en-US" b="1" dirty="0"/>
            <a:t>Self consumed production</a:t>
          </a:r>
          <a:endParaRPr lang="en-US" dirty="0"/>
        </a:p>
      </dgm:t>
    </dgm:pt>
    <dgm:pt modelId="{899E7465-62E7-465C-9C63-C89669444CAC}" type="parTrans" cxnId="{1DB36E3B-0AEB-4FFF-99DA-8AADE445353D}">
      <dgm:prSet/>
      <dgm:spPr/>
      <dgm:t>
        <a:bodyPr/>
        <a:lstStyle/>
        <a:p>
          <a:endParaRPr lang="en-US"/>
        </a:p>
      </dgm:t>
    </dgm:pt>
    <dgm:pt modelId="{C4D9611B-6DD2-4B8B-9FB9-F66D52E2D72C}" type="sibTrans" cxnId="{1DB36E3B-0AEB-4FFF-99DA-8AADE445353D}">
      <dgm:prSet/>
      <dgm:spPr/>
      <dgm:t>
        <a:bodyPr/>
        <a:lstStyle/>
        <a:p>
          <a:endParaRPr lang="en-US"/>
        </a:p>
      </dgm:t>
    </dgm:pt>
    <dgm:pt modelId="{8E8962CF-CABA-4E92-B12E-0309683BA9AF}">
      <dgm:prSet/>
      <dgm:spPr/>
      <dgm:t>
        <a:bodyPr/>
        <a:lstStyle/>
        <a:p>
          <a:r>
            <a:rPr lang="en-US" b="1" dirty="0"/>
            <a:t>Different sectors of the economy are usually mixed with one another</a:t>
          </a:r>
          <a:endParaRPr lang="en-US" dirty="0"/>
        </a:p>
      </dgm:t>
    </dgm:pt>
    <dgm:pt modelId="{1CC56412-4002-40B9-ABD6-F61350A4FC23}" type="parTrans" cxnId="{6D2BFECE-4C39-4338-9249-093DC065019F}">
      <dgm:prSet/>
      <dgm:spPr/>
      <dgm:t>
        <a:bodyPr/>
        <a:lstStyle/>
        <a:p>
          <a:endParaRPr lang="en-US"/>
        </a:p>
      </dgm:t>
    </dgm:pt>
    <dgm:pt modelId="{3D25B98C-8D7E-43B0-9E1A-31D5A8E3BAD7}" type="sibTrans" cxnId="{6D2BFECE-4C39-4338-9249-093DC065019F}">
      <dgm:prSet/>
      <dgm:spPr/>
      <dgm:t>
        <a:bodyPr/>
        <a:lstStyle/>
        <a:p>
          <a:endParaRPr lang="en-US"/>
        </a:p>
      </dgm:t>
    </dgm:pt>
    <dgm:pt modelId="{C992EEC1-C909-4CE2-B982-2CE5F7ED1ABF}" type="pres">
      <dgm:prSet presAssocID="{FA2E0BA3-0FFA-4D6B-9E8E-367DE6AE746B}" presName="Name0" presStyleCnt="0">
        <dgm:presLayoutVars>
          <dgm:chPref val="3"/>
          <dgm:dir/>
          <dgm:animLvl val="lvl"/>
          <dgm:resizeHandles/>
        </dgm:presLayoutVars>
      </dgm:prSet>
      <dgm:spPr/>
    </dgm:pt>
    <dgm:pt modelId="{A0C7AF96-33D3-457F-A3A1-D92788C31393}" type="pres">
      <dgm:prSet presAssocID="{2F5CD98C-BA5B-4D50-B8B8-8111112C32D8}" presName="horFlow" presStyleCnt="0"/>
      <dgm:spPr/>
    </dgm:pt>
    <dgm:pt modelId="{B36215A1-39A9-44D5-AA56-27C1D8F3976C}" type="pres">
      <dgm:prSet presAssocID="{2F5CD98C-BA5B-4D50-B8B8-8111112C32D8}" presName="bigChev" presStyleLbl="node1" presStyleIdx="0" presStyleCnt="7" custScaleX="268978"/>
      <dgm:spPr/>
    </dgm:pt>
    <dgm:pt modelId="{2458614C-EB9B-4965-ABA5-820D7DBE4DAD}" type="pres">
      <dgm:prSet presAssocID="{2F5CD98C-BA5B-4D50-B8B8-8111112C32D8}" presName="vSp" presStyleCnt="0"/>
      <dgm:spPr/>
    </dgm:pt>
    <dgm:pt modelId="{A1209601-43F2-456C-A102-C8098C12897B}" type="pres">
      <dgm:prSet presAssocID="{A9C599E4-7B2B-4915-86EF-CB165601E3BB}" presName="horFlow" presStyleCnt="0"/>
      <dgm:spPr/>
    </dgm:pt>
    <dgm:pt modelId="{FF05660E-68DC-4F5A-9EFA-275243FE960B}" type="pres">
      <dgm:prSet presAssocID="{A9C599E4-7B2B-4915-86EF-CB165601E3BB}" presName="bigChev" presStyleLbl="node1" presStyleIdx="1" presStyleCnt="7" custScaleX="277944"/>
      <dgm:spPr/>
    </dgm:pt>
    <dgm:pt modelId="{00883555-F203-4914-B400-0D56E266FB03}" type="pres">
      <dgm:prSet presAssocID="{A9C599E4-7B2B-4915-86EF-CB165601E3BB}" presName="vSp" presStyleCnt="0"/>
      <dgm:spPr/>
    </dgm:pt>
    <dgm:pt modelId="{A103B0B4-45F6-4D03-BB59-9DFEF5BF035C}" type="pres">
      <dgm:prSet presAssocID="{949AF637-6767-4D80-9AFA-A1850B242F71}" presName="horFlow" presStyleCnt="0"/>
      <dgm:spPr/>
    </dgm:pt>
    <dgm:pt modelId="{2ABD2F42-DD19-4BD8-AAB1-998D34107D08}" type="pres">
      <dgm:prSet presAssocID="{949AF637-6767-4D80-9AFA-A1850B242F71}" presName="bigChev" presStyleLbl="node1" presStyleIdx="2" presStyleCnt="7" custScaleX="277944"/>
      <dgm:spPr/>
    </dgm:pt>
    <dgm:pt modelId="{E6A474B2-2FDB-4DA4-BB74-FDE6BE287238}" type="pres">
      <dgm:prSet presAssocID="{949AF637-6767-4D80-9AFA-A1850B242F71}" presName="vSp" presStyleCnt="0"/>
      <dgm:spPr/>
    </dgm:pt>
    <dgm:pt modelId="{C1C759DE-12E1-4578-8654-D6FF4BB34FCF}" type="pres">
      <dgm:prSet presAssocID="{E9122F51-46CD-4888-91A1-CE19CEBABA47}" presName="horFlow" presStyleCnt="0"/>
      <dgm:spPr/>
    </dgm:pt>
    <dgm:pt modelId="{31384400-342B-4C2C-A951-B7C2AE4773A6}" type="pres">
      <dgm:prSet presAssocID="{E9122F51-46CD-4888-91A1-CE19CEBABA47}" presName="bigChev" presStyleLbl="node1" presStyleIdx="3" presStyleCnt="7" custScaleX="277944"/>
      <dgm:spPr/>
    </dgm:pt>
    <dgm:pt modelId="{83296B69-7821-4514-968D-B05BD2977965}" type="pres">
      <dgm:prSet presAssocID="{E9122F51-46CD-4888-91A1-CE19CEBABA47}" presName="vSp" presStyleCnt="0"/>
      <dgm:spPr/>
    </dgm:pt>
    <dgm:pt modelId="{3A0D5DAB-EA91-4FF2-B981-1AB5F4CAB94F}" type="pres">
      <dgm:prSet presAssocID="{F8E3954B-051D-4337-833D-0FF92CDD50DC}" presName="horFlow" presStyleCnt="0"/>
      <dgm:spPr/>
    </dgm:pt>
    <dgm:pt modelId="{1702F1E5-0E09-4CB9-A062-735775CE8B40}" type="pres">
      <dgm:prSet presAssocID="{F8E3954B-051D-4337-833D-0FF92CDD50DC}" presName="bigChev" presStyleLbl="node1" presStyleIdx="4" presStyleCnt="7" custScaleX="286909"/>
      <dgm:spPr/>
    </dgm:pt>
    <dgm:pt modelId="{37503758-B313-43CF-A084-267C2D5681A5}" type="pres">
      <dgm:prSet presAssocID="{F8E3954B-051D-4337-833D-0FF92CDD50DC}" presName="vSp" presStyleCnt="0"/>
      <dgm:spPr/>
    </dgm:pt>
    <dgm:pt modelId="{4B4B63FB-8198-474F-A9BD-EF293AF078A2}" type="pres">
      <dgm:prSet presAssocID="{FFCCF601-0A82-4C5A-B53E-A4BF03B06ECC}" presName="horFlow" presStyleCnt="0"/>
      <dgm:spPr/>
    </dgm:pt>
    <dgm:pt modelId="{A77B0620-82BF-4B8C-A8D2-43D9B6460530}" type="pres">
      <dgm:prSet presAssocID="{FFCCF601-0A82-4C5A-B53E-A4BF03B06ECC}" presName="bigChev" presStyleLbl="node1" presStyleIdx="5" presStyleCnt="7" custScaleX="286910"/>
      <dgm:spPr/>
    </dgm:pt>
    <dgm:pt modelId="{D3F841F3-EF93-45BA-ABAE-E5A76A7EB398}" type="pres">
      <dgm:prSet presAssocID="{FFCCF601-0A82-4C5A-B53E-A4BF03B06ECC}" presName="vSp" presStyleCnt="0"/>
      <dgm:spPr/>
    </dgm:pt>
    <dgm:pt modelId="{55D30B4D-80B6-465B-A38E-C72F9A2F3081}" type="pres">
      <dgm:prSet presAssocID="{8E8962CF-CABA-4E92-B12E-0309683BA9AF}" presName="horFlow" presStyleCnt="0"/>
      <dgm:spPr/>
    </dgm:pt>
    <dgm:pt modelId="{03D72AA8-5AD8-47B0-998E-999404665FCF}" type="pres">
      <dgm:prSet presAssocID="{8E8962CF-CABA-4E92-B12E-0309683BA9AF}" presName="bigChev" presStyleLbl="node1" presStyleIdx="6" presStyleCnt="7" custScaleX="312433"/>
      <dgm:spPr/>
    </dgm:pt>
  </dgm:ptLst>
  <dgm:cxnLst>
    <dgm:cxn modelId="{32035519-BEFA-4840-A0B0-F9CFC8B8247E}" type="presOf" srcId="{949AF637-6767-4D80-9AFA-A1850B242F71}" destId="{2ABD2F42-DD19-4BD8-AAB1-998D34107D08}" srcOrd="0" destOrd="0" presId="urn:microsoft.com/office/officeart/2005/8/layout/lProcess3"/>
    <dgm:cxn modelId="{5F251630-CDDD-4E20-9DE4-619649FFC9D0}" type="presOf" srcId="{FFCCF601-0A82-4C5A-B53E-A4BF03B06ECC}" destId="{A77B0620-82BF-4B8C-A8D2-43D9B6460530}" srcOrd="0" destOrd="0" presId="urn:microsoft.com/office/officeart/2005/8/layout/lProcess3"/>
    <dgm:cxn modelId="{3C15A53A-7F96-47D9-9414-2B73DEAE9FF3}" type="presOf" srcId="{2F5CD98C-BA5B-4D50-B8B8-8111112C32D8}" destId="{B36215A1-39A9-44D5-AA56-27C1D8F3976C}" srcOrd="0" destOrd="0" presId="urn:microsoft.com/office/officeart/2005/8/layout/lProcess3"/>
    <dgm:cxn modelId="{1DB36E3B-0AEB-4FFF-99DA-8AADE445353D}" srcId="{FA2E0BA3-0FFA-4D6B-9E8E-367DE6AE746B}" destId="{FFCCF601-0A82-4C5A-B53E-A4BF03B06ECC}" srcOrd="5" destOrd="0" parTransId="{899E7465-62E7-465C-9C63-C89669444CAC}" sibTransId="{C4D9611B-6DD2-4B8B-9FB9-F66D52E2D72C}"/>
    <dgm:cxn modelId="{06442D45-F87E-4746-A8DA-CE7039A11533}" srcId="{FA2E0BA3-0FFA-4D6B-9E8E-367DE6AE746B}" destId="{F8E3954B-051D-4337-833D-0FF92CDD50DC}" srcOrd="4" destOrd="0" parTransId="{FE268C89-3D40-4047-83D6-A6B1DCEAA40E}" sibTransId="{7FAC412A-7116-41BA-81B7-72A7F6AAE3F9}"/>
    <dgm:cxn modelId="{1B7B944B-C49D-4049-B5E8-CE9FBC4FB447}" srcId="{FA2E0BA3-0FFA-4D6B-9E8E-367DE6AE746B}" destId="{A9C599E4-7B2B-4915-86EF-CB165601E3BB}" srcOrd="1" destOrd="0" parTransId="{3A59FA34-89B0-4834-98D8-53B2EA216657}" sibTransId="{8DABCDB3-4BEF-4F7E-B177-2389BEB6C4EA}"/>
    <dgm:cxn modelId="{E8661550-BBB6-4B4F-9C2A-02F2DDEC9C59}" type="presOf" srcId="{FA2E0BA3-0FFA-4D6B-9E8E-367DE6AE746B}" destId="{C992EEC1-C909-4CE2-B982-2CE5F7ED1ABF}" srcOrd="0" destOrd="0" presId="urn:microsoft.com/office/officeart/2005/8/layout/lProcess3"/>
    <dgm:cxn modelId="{2BF5407B-B036-49B5-882C-DED2007515CF}" type="presOf" srcId="{A9C599E4-7B2B-4915-86EF-CB165601E3BB}" destId="{FF05660E-68DC-4F5A-9EFA-275243FE960B}" srcOrd="0" destOrd="0" presId="urn:microsoft.com/office/officeart/2005/8/layout/lProcess3"/>
    <dgm:cxn modelId="{296EF3AD-E0EE-4894-9E16-19C6AE1324CC}" type="presOf" srcId="{E9122F51-46CD-4888-91A1-CE19CEBABA47}" destId="{31384400-342B-4C2C-A951-B7C2AE4773A6}" srcOrd="0" destOrd="0" presId="urn:microsoft.com/office/officeart/2005/8/layout/lProcess3"/>
    <dgm:cxn modelId="{EDB8C8C1-3EF9-4F73-93A9-928506DB4101}" type="presOf" srcId="{F8E3954B-051D-4337-833D-0FF92CDD50DC}" destId="{1702F1E5-0E09-4CB9-A062-735775CE8B40}" srcOrd="0" destOrd="0" presId="urn:microsoft.com/office/officeart/2005/8/layout/lProcess3"/>
    <dgm:cxn modelId="{A7B195C2-7917-47B4-A24B-842622F13CE8}" type="presOf" srcId="{8E8962CF-CABA-4E92-B12E-0309683BA9AF}" destId="{03D72AA8-5AD8-47B0-998E-999404665FCF}" srcOrd="0" destOrd="0" presId="urn:microsoft.com/office/officeart/2005/8/layout/lProcess3"/>
    <dgm:cxn modelId="{7EA9E8C6-B3B7-46CD-882C-C1DEC5139BB1}" srcId="{FA2E0BA3-0FFA-4D6B-9E8E-367DE6AE746B}" destId="{2F5CD98C-BA5B-4D50-B8B8-8111112C32D8}" srcOrd="0" destOrd="0" parTransId="{841103CA-EEBA-48CA-B4B0-775F8162287E}" sibTransId="{3BB8004E-AC91-404F-9148-E1D7E30600E3}"/>
    <dgm:cxn modelId="{6D2BFECE-4C39-4338-9249-093DC065019F}" srcId="{FA2E0BA3-0FFA-4D6B-9E8E-367DE6AE746B}" destId="{8E8962CF-CABA-4E92-B12E-0309683BA9AF}" srcOrd="6" destOrd="0" parTransId="{1CC56412-4002-40B9-ABD6-F61350A4FC23}" sibTransId="{3D25B98C-8D7E-43B0-9E1A-31D5A8E3BAD7}"/>
    <dgm:cxn modelId="{2B6935DA-6629-4DA6-93C6-C9FEE00974A2}" srcId="{FA2E0BA3-0FFA-4D6B-9E8E-367DE6AE746B}" destId="{E9122F51-46CD-4888-91A1-CE19CEBABA47}" srcOrd="3" destOrd="0" parTransId="{7200894E-A831-4EA2-8365-A5158131C250}" sibTransId="{B7C7A0B3-7F32-45B7-822D-B049F77E82D6}"/>
    <dgm:cxn modelId="{91B3ACDD-59B3-49DE-9002-FFD8D52E12BA}" srcId="{FA2E0BA3-0FFA-4D6B-9E8E-367DE6AE746B}" destId="{949AF637-6767-4D80-9AFA-A1850B242F71}" srcOrd="2" destOrd="0" parTransId="{E9E0E8F9-8A1C-42E2-A199-1CB20BF8A1DE}" sibTransId="{81258D96-3404-4B9C-A62B-104A8ECD33F0}"/>
    <dgm:cxn modelId="{03D1606E-CDA5-4DBE-9841-911E53959544}" type="presParOf" srcId="{C992EEC1-C909-4CE2-B982-2CE5F7ED1ABF}" destId="{A0C7AF96-33D3-457F-A3A1-D92788C31393}" srcOrd="0" destOrd="0" presId="urn:microsoft.com/office/officeart/2005/8/layout/lProcess3"/>
    <dgm:cxn modelId="{498714DB-3A5F-4E2B-923B-9E694AF9F952}" type="presParOf" srcId="{A0C7AF96-33D3-457F-A3A1-D92788C31393}" destId="{B36215A1-39A9-44D5-AA56-27C1D8F3976C}" srcOrd="0" destOrd="0" presId="urn:microsoft.com/office/officeart/2005/8/layout/lProcess3"/>
    <dgm:cxn modelId="{DC56823F-801D-4BC3-A745-174D4FE5A917}" type="presParOf" srcId="{C992EEC1-C909-4CE2-B982-2CE5F7ED1ABF}" destId="{2458614C-EB9B-4965-ABA5-820D7DBE4DAD}" srcOrd="1" destOrd="0" presId="urn:microsoft.com/office/officeart/2005/8/layout/lProcess3"/>
    <dgm:cxn modelId="{54F64D5A-ECCA-4D12-868A-7C1D296D686B}" type="presParOf" srcId="{C992EEC1-C909-4CE2-B982-2CE5F7ED1ABF}" destId="{A1209601-43F2-456C-A102-C8098C12897B}" srcOrd="2" destOrd="0" presId="urn:microsoft.com/office/officeart/2005/8/layout/lProcess3"/>
    <dgm:cxn modelId="{C55615BF-D348-4533-A6E3-C69408AC6A7C}" type="presParOf" srcId="{A1209601-43F2-456C-A102-C8098C12897B}" destId="{FF05660E-68DC-4F5A-9EFA-275243FE960B}" srcOrd="0" destOrd="0" presId="urn:microsoft.com/office/officeart/2005/8/layout/lProcess3"/>
    <dgm:cxn modelId="{C6716087-035F-406C-B787-5573BC6CF38E}" type="presParOf" srcId="{C992EEC1-C909-4CE2-B982-2CE5F7ED1ABF}" destId="{00883555-F203-4914-B400-0D56E266FB03}" srcOrd="3" destOrd="0" presId="urn:microsoft.com/office/officeart/2005/8/layout/lProcess3"/>
    <dgm:cxn modelId="{C354029A-B25E-4F2E-A6C4-7AE9B6211C1D}" type="presParOf" srcId="{C992EEC1-C909-4CE2-B982-2CE5F7ED1ABF}" destId="{A103B0B4-45F6-4D03-BB59-9DFEF5BF035C}" srcOrd="4" destOrd="0" presId="urn:microsoft.com/office/officeart/2005/8/layout/lProcess3"/>
    <dgm:cxn modelId="{52E219E2-CADE-4F00-A739-6A411590290E}" type="presParOf" srcId="{A103B0B4-45F6-4D03-BB59-9DFEF5BF035C}" destId="{2ABD2F42-DD19-4BD8-AAB1-998D34107D08}" srcOrd="0" destOrd="0" presId="urn:microsoft.com/office/officeart/2005/8/layout/lProcess3"/>
    <dgm:cxn modelId="{23A2A0F1-3A7B-4428-8991-C92E945A53AE}" type="presParOf" srcId="{C992EEC1-C909-4CE2-B982-2CE5F7ED1ABF}" destId="{E6A474B2-2FDB-4DA4-BB74-FDE6BE287238}" srcOrd="5" destOrd="0" presId="urn:microsoft.com/office/officeart/2005/8/layout/lProcess3"/>
    <dgm:cxn modelId="{AB7271DA-1280-404E-BEF2-695F6225E35F}" type="presParOf" srcId="{C992EEC1-C909-4CE2-B982-2CE5F7ED1ABF}" destId="{C1C759DE-12E1-4578-8654-D6FF4BB34FCF}" srcOrd="6" destOrd="0" presId="urn:microsoft.com/office/officeart/2005/8/layout/lProcess3"/>
    <dgm:cxn modelId="{01493220-F5DC-42F0-B80A-1F6DAB4064FB}" type="presParOf" srcId="{C1C759DE-12E1-4578-8654-D6FF4BB34FCF}" destId="{31384400-342B-4C2C-A951-B7C2AE4773A6}" srcOrd="0" destOrd="0" presId="urn:microsoft.com/office/officeart/2005/8/layout/lProcess3"/>
    <dgm:cxn modelId="{706637BE-AE34-4741-B5D7-83C855DA1907}" type="presParOf" srcId="{C992EEC1-C909-4CE2-B982-2CE5F7ED1ABF}" destId="{83296B69-7821-4514-968D-B05BD2977965}" srcOrd="7" destOrd="0" presId="urn:microsoft.com/office/officeart/2005/8/layout/lProcess3"/>
    <dgm:cxn modelId="{13B16B99-39DB-4372-B497-9860306607EE}" type="presParOf" srcId="{C992EEC1-C909-4CE2-B982-2CE5F7ED1ABF}" destId="{3A0D5DAB-EA91-4FF2-B981-1AB5F4CAB94F}" srcOrd="8" destOrd="0" presId="urn:microsoft.com/office/officeart/2005/8/layout/lProcess3"/>
    <dgm:cxn modelId="{BA5F4045-F69E-44EF-AABF-F757F7CF4745}" type="presParOf" srcId="{3A0D5DAB-EA91-4FF2-B981-1AB5F4CAB94F}" destId="{1702F1E5-0E09-4CB9-A062-735775CE8B40}" srcOrd="0" destOrd="0" presId="urn:microsoft.com/office/officeart/2005/8/layout/lProcess3"/>
    <dgm:cxn modelId="{74E49F1A-EF46-409D-97BC-2DD36BE30C36}" type="presParOf" srcId="{C992EEC1-C909-4CE2-B982-2CE5F7ED1ABF}" destId="{37503758-B313-43CF-A084-267C2D5681A5}" srcOrd="9" destOrd="0" presId="urn:microsoft.com/office/officeart/2005/8/layout/lProcess3"/>
    <dgm:cxn modelId="{B7ACEFFE-B35F-4996-A498-1A6B2758BF2F}" type="presParOf" srcId="{C992EEC1-C909-4CE2-B982-2CE5F7ED1ABF}" destId="{4B4B63FB-8198-474F-A9BD-EF293AF078A2}" srcOrd="10" destOrd="0" presId="urn:microsoft.com/office/officeart/2005/8/layout/lProcess3"/>
    <dgm:cxn modelId="{DF6C58F8-946A-4974-918C-667CAD85729A}" type="presParOf" srcId="{4B4B63FB-8198-474F-A9BD-EF293AF078A2}" destId="{A77B0620-82BF-4B8C-A8D2-43D9B6460530}" srcOrd="0" destOrd="0" presId="urn:microsoft.com/office/officeart/2005/8/layout/lProcess3"/>
    <dgm:cxn modelId="{21F932F8-68C4-4187-9857-34F28CD31724}" type="presParOf" srcId="{C992EEC1-C909-4CE2-B982-2CE5F7ED1ABF}" destId="{D3F841F3-EF93-45BA-ABAE-E5A76A7EB398}" srcOrd="11" destOrd="0" presId="urn:microsoft.com/office/officeart/2005/8/layout/lProcess3"/>
    <dgm:cxn modelId="{2F4F7634-AF32-4BA7-B449-86E12E2FFBC9}" type="presParOf" srcId="{C992EEC1-C909-4CE2-B982-2CE5F7ED1ABF}" destId="{55D30B4D-80B6-465B-A38E-C72F9A2F3081}" srcOrd="12" destOrd="0" presId="urn:microsoft.com/office/officeart/2005/8/layout/lProcess3"/>
    <dgm:cxn modelId="{3CE82425-DC5A-4146-8E3C-39626C72EB0B}" type="presParOf" srcId="{55D30B4D-80B6-465B-A38E-C72F9A2F3081}" destId="{03D72AA8-5AD8-47B0-998E-999404665FCF}"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232B69A-FD49-4A88-953D-1B9BDE7CA42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C1A953A7-940B-4A0A-8066-9AB848DC933C}">
      <dgm:prSet/>
      <dgm:spPr/>
      <dgm:t>
        <a:bodyPr/>
        <a:lstStyle/>
        <a:p>
          <a:r>
            <a:rPr lang="en-US" dirty="0"/>
            <a:t>To indicate economic welfare</a:t>
          </a:r>
        </a:p>
      </dgm:t>
    </dgm:pt>
    <dgm:pt modelId="{B79B915B-8B2A-48B4-AB0A-11174D46804F}" type="parTrans" cxnId="{7411D771-AF84-4DE3-BA51-F6DAC87D9487}">
      <dgm:prSet/>
      <dgm:spPr/>
      <dgm:t>
        <a:bodyPr/>
        <a:lstStyle/>
        <a:p>
          <a:endParaRPr lang="en-US"/>
        </a:p>
      </dgm:t>
    </dgm:pt>
    <dgm:pt modelId="{39E700FC-3D1F-4035-B309-16B2A4644FD8}" type="sibTrans" cxnId="{7411D771-AF84-4DE3-BA51-F6DAC87D9487}">
      <dgm:prSet/>
      <dgm:spPr/>
      <dgm:t>
        <a:bodyPr/>
        <a:lstStyle/>
        <a:p>
          <a:endParaRPr lang="en-US"/>
        </a:p>
      </dgm:t>
    </dgm:pt>
    <dgm:pt modelId="{975AA3DE-6A0A-4C5C-9E0E-B0A1E6C8D95C}">
      <dgm:prSet/>
      <dgm:spPr/>
      <dgm:t>
        <a:bodyPr/>
        <a:lstStyle/>
        <a:p>
          <a:r>
            <a:rPr lang="en-US" dirty="0"/>
            <a:t>To compare standards of living in different countries. </a:t>
          </a:r>
        </a:p>
      </dgm:t>
    </dgm:pt>
    <dgm:pt modelId="{F2665805-2D6C-4BED-B07C-CE7DB3B4F23F}" type="parTrans" cxnId="{A4BF0B1C-7CCD-4058-905C-5B6D5445723A}">
      <dgm:prSet/>
      <dgm:spPr/>
      <dgm:t>
        <a:bodyPr/>
        <a:lstStyle/>
        <a:p>
          <a:endParaRPr lang="en-US"/>
        </a:p>
      </dgm:t>
    </dgm:pt>
    <dgm:pt modelId="{EC8D6A46-2C12-4259-BEBF-21D2A9339823}" type="sibTrans" cxnId="{A4BF0B1C-7CCD-4058-905C-5B6D5445723A}">
      <dgm:prSet/>
      <dgm:spPr/>
      <dgm:t>
        <a:bodyPr/>
        <a:lstStyle/>
        <a:p>
          <a:endParaRPr lang="en-US"/>
        </a:p>
      </dgm:t>
    </dgm:pt>
    <dgm:pt modelId="{4A20313C-C325-408D-B967-7DC91B5A26DE}">
      <dgm:prSet/>
      <dgm:spPr/>
      <dgm:t>
        <a:bodyPr/>
        <a:lstStyle/>
        <a:p>
          <a:r>
            <a:rPr lang="en-US" dirty="0"/>
            <a:t>To measure the rate of growth</a:t>
          </a:r>
        </a:p>
      </dgm:t>
    </dgm:pt>
    <dgm:pt modelId="{CEC38811-FACB-4E99-95D9-5AC5B3872499}" type="parTrans" cxnId="{DD2D545F-F91D-4C9F-8E9D-2D4932DE14F6}">
      <dgm:prSet/>
      <dgm:spPr/>
      <dgm:t>
        <a:bodyPr/>
        <a:lstStyle/>
        <a:p>
          <a:endParaRPr lang="en-US"/>
        </a:p>
      </dgm:t>
    </dgm:pt>
    <dgm:pt modelId="{CED0F49B-3967-4342-9613-0D8F42DF147F}" type="sibTrans" cxnId="{DD2D545F-F91D-4C9F-8E9D-2D4932DE14F6}">
      <dgm:prSet/>
      <dgm:spPr/>
      <dgm:t>
        <a:bodyPr/>
        <a:lstStyle/>
        <a:p>
          <a:endParaRPr lang="en-US"/>
        </a:p>
      </dgm:t>
    </dgm:pt>
    <dgm:pt modelId="{A7D8F050-4D64-4A2A-81A8-7A50121A4CCD}">
      <dgm:prSet/>
      <dgm:spPr/>
      <dgm:t>
        <a:bodyPr/>
        <a:lstStyle/>
        <a:p>
          <a:r>
            <a:rPr lang="en-US" dirty="0"/>
            <a:t>To analyze the behavior of the different sectors of the economy</a:t>
          </a:r>
        </a:p>
      </dgm:t>
    </dgm:pt>
    <dgm:pt modelId="{6403469A-93DF-4291-BA71-8F5E56DED5AB}" type="parTrans" cxnId="{E725AEE1-DAB3-492B-8B15-735F122122D8}">
      <dgm:prSet/>
      <dgm:spPr/>
      <dgm:t>
        <a:bodyPr/>
        <a:lstStyle/>
        <a:p>
          <a:endParaRPr lang="en-US"/>
        </a:p>
      </dgm:t>
    </dgm:pt>
    <dgm:pt modelId="{D660517B-8A92-4448-8F51-2B3E7C574C0C}" type="sibTrans" cxnId="{E725AEE1-DAB3-492B-8B15-735F122122D8}">
      <dgm:prSet/>
      <dgm:spPr/>
      <dgm:t>
        <a:bodyPr/>
        <a:lstStyle/>
        <a:p>
          <a:endParaRPr lang="en-US"/>
        </a:p>
      </dgm:t>
    </dgm:pt>
    <dgm:pt modelId="{23C7ACC7-D37D-4386-83AF-0D2ACFCF9A93}">
      <dgm:prSet/>
      <dgm:spPr/>
      <dgm:t>
        <a:bodyPr/>
        <a:lstStyle/>
        <a:p>
          <a:r>
            <a:rPr lang="en-US" dirty="0"/>
            <a:t>To measure inflationary and deflationary pressures</a:t>
          </a:r>
        </a:p>
      </dgm:t>
    </dgm:pt>
    <dgm:pt modelId="{65AEEF0B-C79F-45AA-B358-A78EB41A1BB0}" type="parTrans" cxnId="{82A8CEDC-675C-4C4A-8915-E2D3E0E49F93}">
      <dgm:prSet/>
      <dgm:spPr/>
      <dgm:t>
        <a:bodyPr/>
        <a:lstStyle/>
        <a:p>
          <a:endParaRPr lang="en-US"/>
        </a:p>
      </dgm:t>
    </dgm:pt>
    <dgm:pt modelId="{18772C26-9397-41A7-AF50-134362841944}" type="sibTrans" cxnId="{82A8CEDC-675C-4C4A-8915-E2D3E0E49F93}">
      <dgm:prSet/>
      <dgm:spPr/>
      <dgm:t>
        <a:bodyPr/>
        <a:lstStyle/>
        <a:p>
          <a:endParaRPr lang="en-US"/>
        </a:p>
      </dgm:t>
    </dgm:pt>
    <dgm:pt modelId="{E1517BE6-031C-46DC-A124-0011F71DA4F8}">
      <dgm:prSet/>
      <dgm:spPr/>
      <dgm:t>
        <a:bodyPr/>
        <a:lstStyle/>
        <a:p>
          <a:r>
            <a:rPr lang="en-US" dirty="0"/>
            <a:t>For planned economic development</a:t>
          </a:r>
        </a:p>
      </dgm:t>
    </dgm:pt>
    <dgm:pt modelId="{625B15D3-BE52-4E4E-B926-CC5A2581AA93}" type="parTrans" cxnId="{CCC62DFC-C38D-4A6E-A22A-4B8F12006232}">
      <dgm:prSet/>
      <dgm:spPr/>
      <dgm:t>
        <a:bodyPr/>
        <a:lstStyle/>
        <a:p>
          <a:endParaRPr lang="en-US"/>
        </a:p>
      </dgm:t>
    </dgm:pt>
    <dgm:pt modelId="{848FB85A-7514-45BF-B171-63058EAEB0E4}" type="sibTrans" cxnId="{CCC62DFC-C38D-4A6E-A22A-4B8F12006232}">
      <dgm:prSet/>
      <dgm:spPr/>
      <dgm:t>
        <a:bodyPr/>
        <a:lstStyle/>
        <a:p>
          <a:endParaRPr lang="en-US"/>
        </a:p>
      </dgm:t>
    </dgm:pt>
    <dgm:pt modelId="{BA8B79BB-C59C-4EDF-91C8-5542DE289C83}">
      <dgm:prSet/>
      <dgm:spPr/>
      <dgm:t>
        <a:bodyPr/>
        <a:lstStyle/>
        <a:p>
          <a:r>
            <a:rPr lang="en-US" dirty="0"/>
            <a:t>To determine the fee of international organizations</a:t>
          </a:r>
        </a:p>
      </dgm:t>
    </dgm:pt>
    <dgm:pt modelId="{936A1CFF-28D4-475D-A56C-91D139DD575E}" type="parTrans" cxnId="{02101897-64C3-4EFD-B372-3C01D1C6F487}">
      <dgm:prSet/>
      <dgm:spPr/>
      <dgm:t>
        <a:bodyPr/>
        <a:lstStyle/>
        <a:p>
          <a:endParaRPr lang="en-US"/>
        </a:p>
      </dgm:t>
    </dgm:pt>
    <dgm:pt modelId="{98451E1F-0011-49BE-933F-2B52E4E0A77F}" type="sibTrans" cxnId="{02101897-64C3-4EFD-B372-3C01D1C6F487}">
      <dgm:prSet/>
      <dgm:spPr/>
      <dgm:t>
        <a:bodyPr/>
        <a:lstStyle/>
        <a:p>
          <a:endParaRPr lang="en-US"/>
        </a:p>
      </dgm:t>
    </dgm:pt>
    <dgm:pt modelId="{740435DF-B452-4655-ABC5-9BD510E80089}" type="pres">
      <dgm:prSet presAssocID="{4232B69A-FD49-4A88-953D-1B9BDE7CA42C}" presName="diagram" presStyleCnt="0">
        <dgm:presLayoutVars>
          <dgm:chPref val="1"/>
          <dgm:dir/>
          <dgm:animOne val="branch"/>
          <dgm:animLvl val="lvl"/>
          <dgm:resizeHandles val="exact"/>
        </dgm:presLayoutVars>
      </dgm:prSet>
      <dgm:spPr/>
    </dgm:pt>
    <dgm:pt modelId="{31F11947-1E03-45A3-8865-A0D2034D998E}" type="pres">
      <dgm:prSet presAssocID="{C1A953A7-940B-4A0A-8066-9AB848DC933C}" presName="root1" presStyleCnt="0"/>
      <dgm:spPr/>
    </dgm:pt>
    <dgm:pt modelId="{2E4954C3-A520-4675-82B9-8A8DF9836A01}" type="pres">
      <dgm:prSet presAssocID="{C1A953A7-940B-4A0A-8066-9AB848DC933C}" presName="LevelOneTextNode" presStyleLbl="node0" presStyleIdx="0" presStyleCnt="7" custScaleX="412702">
        <dgm:presLayoutVars>
          <dgm:chPref val="3"/>
        </dgm:presLayoutVars>
      </dgm:prSet>
      <dgm:spPr/>
    </dgm:pt>
    <dgm:pt modelId="{7D013412-E2D3-4A68-81D4-FCF871708322}" type="pres">
      <dgm:prSet presAssocID="{C1A953A7-940B-4A0A-8066-9AB848DC933C}" presName="level2hierChild" presStyleCnt="0"/>
      <dgm:spPr/>
    </dgm:pt>
    <dgm:pt modelId="{8BB82112-2094-47FB-BD90-43D7CEA7081D}" type="pres">
      <dgm:prSet presAssocID="{975AA3DE-6A0A-4C5C-9E0E-B0A1E6C8D95C}" presName="root1" presStyleCnt="0"/>
      <dgm:spPr/>
    </dgm:pt>
    <dgm:pt modelId="{6B27D239-0D38-4BFF-992B-62B7AA315404}" type="pres">
      <dgm:prSet presAssocID="{975AA3DE-6A0A-4C5C-9E0E-B0A1E6C8D95C}" presName="LevelOneTextNode" presStyleLbl="node0" presStyleIdx="1" presStyleCnt="7" custScaleX="412701">
        <dgm:presLayoutVars>
          <dgm:chPref val="3"/>
        </dgm:presLayoutVars>
      </dgm:prSet>
      <dgm:spPr/>
    </dgm:pt>
    <dgm:pt modelId="{44CFFC7F-4D81-4851-8954-51A56DC3DF59}" type="pres">
      <dgm:prSet presAssocID="{975AA3DE-6A0A-4C5C-9E0E-B0A1E6C8D95C}" presName="level2hierChild" presStyleCnt="0"/>
      <dgm:spPr/>
    </dgm:pt>
    <dgm:pt modelId="{E42F5E33-1811-40A9-A705-70F98077DC95}" type="pres">
      <dgm:prSet presAssocID="{4A20313C-C325-408D-B967-7DC91B5A26DE}" presName="root1" presStyleCnt="0"/>
      <dgm:spPr/>
    </dgm:pt>
    <dgm:pt modelId="{BBB4A392-92C6-4AFA-9AF8-F61271BEFE5F}" type="pres">
      <dgm:prSet presAssocID="{4A20313C-C325-408D-B967-7DC91B5A26DE}" presName="LevelOneTextNode" presStyleLbl="node0" presStyleIdx="2" presStyleCnt="7" custScaleX="419511">
        <dgm:presLayoutVars>
          <dgm:chPref val="3"/>
        </dgm:presLayoutVars>
      </dgm:prSet>
      <dgm:spPr/>
    </dgm:pt>
    <dgm:pt modelId="{7586A054-E3BE-404C-A434-C1A2415CD37F}" type="pres">
      <dgm:prSet presAssocID="{4A20313C-C325-408D-B967-7DC91B5A26DE}" presName="level2hierChild" presStyleCnt="0"/>
      <dgm:spPr/>
    </dgm:pt>
    <dgm:pt modelId="{D26E52E9-512D-4F4A-A998-D980258FF271}" type="pres">
      <dgm:prSet presAssocID="{A7D8F050-4D64-4A2A-81A8-7A50121A4CCD}" presName="root1" presStyleCnt="0"/>
      <dgm:spPr/>
    </dgm:pt>
    <dgm:pt modelId="{CB5C07D9-37D3-48C9-AF09-A9B192929787}" type="pres">
      <dgm:prSet presAssocID="{A7D8F050-4D64-4A2A-81A8-7A50121A4CCD}" presName="LevelOneTextNode" presStyleLbl="node0" presStyleIdx="3" presStyleCnt="7" custScaleX="412702">
        <dgm:presLayoutVars>
          <dgm:chPref val="3"/>
        </dgm:presLayoutVars>
      </dgm:prSet>
      <dgm:spPr/>
    </dgm:pt>
    <dgm:pt modelId="{79A0C36A-B2CD-490D-B1F4-E7838CBA46A4}" type="pres">
      <dgm:prSet presAssocID="{A7D8F050-4D64-4A2A-81A8-7A50121A4CCD}" presName="level2hierChild" presStyleCnt="0"/>
      <dgm:spPr/>
    </dgm:pt>
    <dgm:pt modelId="{90B50377-1BD9-40E0-AD17-C2B2EF783C6A}" type="pres">
      <dgm:prSet presAssocID="{23C7ACC7-D37D-4386-83AF-0D2ACFCF9A93}" presName="root1" presStyleCnt="0"/>
      <dgm:spPr/>
    </dgm:pt>
    <dgm:pt modelId="{4ECEBBDC-D6BD-49C1-B4EB-DB61A365CCCB}" type="pres">
      <dgm:prSet presAssocID="{23C7ACC7-D37D-4386-83AF-0D2ACFCF9A93}" presName="LevelOneTextNode" presStyleLbl="node0" presStyleIdx="4" presStyleCnt="7" custScaleX="419511">
        <dgm:presLayoutVars>
          <dgm:chPref val="3"/>
        </dgm:presLayoutVars>
      </dgm:prSet>
      <dgm:spPr/>
    </dgm:pt>
    <dgm:pt modelId="{712191A8-0F8B-4932-A196-28130CB311A4}" type="pres">
      <dgm:prSet presAssocID="{23C7ACC7-D37D-4386-83AF-0D2ACFCF9A93}" presName="level2hierChild" presStyleCnt="0"/>
      <dgm:spPr/>
    </dgm:pt>
    <dgm:pt modelId="{B7EA36CA-21A3-4181-81AC-C2D6CE83A092}" type="pres">
      <dgm:prSet presAssocID="{E1517BE6-031C-46DC-A124-0011F71DA4F8}" presName="root1" presStyleCnt="0"/>
      <dgm:spPr/>
    </dgm:pt>
    <dgm:pt modelId="{8D710B31-9CF6-4B65-B38D-A834BC585612}" type="pres">
      <dgm:prSet presAssocID="{E1517BE6-031C-46DC-A124-0011F71DA4F8}" presName="LevelOneTextNode" presStyleLbl="node0" presStyleIdx="5" presStyleCnt="7" custScaleX="426015">
        <dgm:presLayoutVars>
          <dgm:chPref val="3"/>
        </dgm:presLayoutVars>
      </dgm:prSet>
      <dgm:spPr/>
    </dgm:pt>
    <dgm:pt modelId="{5CF7140F-7C23-4BD1-8E31-4D51277B5C78}" type="pres">
      <dgm:prSet presAssocID="{E1517BE6-031C-46DC-A124-0011F71DA4F8}" presName="level2hierChild" presStyleCnt="0"/>
      <dgm:spPr/>
    </dgm:pt>
    <dgm:pt modelId="{044FEC3E-E9A0-4053-8CFE-B14E5AD7D905}" type="pres">
      <dgm:prSet presAssocID="{BA8B79BB-C59C-4EDF-91C8-5542DE289C83}" presName="root1" presStyleCnt="0"/>
      <dgm:spPr/>
    </dgm:pt>
    <dgm:pt modelId="{FE91AD2A-C660-4531-8040-CAEB90EF3D20}" type="pres">
      <dgm:prSet presAssocID="{BA8B79BB-C59C-4EDF-91C8-5542DE289C83}" presName="LevelOneTextNode" presStyleLbl="node0" presStyleIdx="6" presStyleCnt="7" custScaleX="426015">
        <dgm:presLayoutVars>
          <dgm:chPref val="3"/>
        </dgm:presLayoutVars>
      </dgm:prSet>
      <dgm:spPr/>
    </dgm:pt>
    <dgm:pt modelId="{08980520-87B9-4636-8C07-6D678A3AA2CD}" type="pres">
      <dgm:prSet presAssocID="{BA8B79BB-C59C-4EDF-91C8-5542DE289C83}" presName="level2hierChild" presStyleCnt="0"/>
      <dgm:spPr/>
    </dgm:pt>
  </dgm:ptLst>
  <dgm:cxnLst>
    <dgm:cxn modelId="{845FBF10-4CBD-46DB-9103-DE06572A3BF2}" type="presOf" srcId="{E1517BE6-031C-46DC-A124-0011F71DA4F8}" destId="{8D710B31-9CF6-4B65-B38D-A834BC585612}" srcOrd="0" destOrd="0" presId="urn:microsoft.com/office/officeart/2005/8/layout/hierarchy2"/>
    <dgm:cxn modelId="{CF3B1D17-B9CD-450A-9034-8186907A341C}" type="presOf" srcId="{A7D8F050-4D64-4A2A-81A8-7A50121A4CCD}" destId="{CB5C07D9-37D3-48C9-AF09-A9B192929787}" srcOrd="0" destOrd="0" presId="urn:microsoft.com/office/officeart/2005/8/layout/hierarchy2"/>
    <dgm:cxn modelId="{A4BF0B1C-7CCD-4058-905C-5B6D5445723A}" srcId="{4232B69A-FD49-4A88-953D-1B9BDE7CA42C}" destId="{975AA3DE-6A0A-4C5C-9E0E-B0A1E6C8D95C}" srcOrd="1" destOrd="0" parTransId="{F2665805-2D6C-4BED-B07C-CE7DB3B4F23F}" sibTransId="{EC8D6A46-2C12-4259-BEBF-21D2A9339823}"/>
    <dgm:cxn modelId="{DD2D545F-F91D-4C9F-8E9D-2D4932DE14F6}" srcId="{4232B69A-FD49-4A88-953D-1B9BDE7CA42C}" destId="{4A20313C-C325-408D-B967-7DC91B5A26DE}" srcOrd="2" destOrd="0" parTransId="{CEC38811-FACB-4E99-95D9-5AC5B3872499}" sibTransId="{CED0F49B-3967-4342-9613-0D8F42DF147F}"/>
    <dgm:cxn modelId="{04EDA851-B920-41B4-8A3B-CFEA0299E4D8}" type="presOf" srcId="{BA8B79BB-C59C-4EDF-91C8-5542DE289C83}" destId="{FE91AD2A-C660-4531-8040-CAEB90EF3D20}" srcOrd="0" destOrd="0" presId="urn:microsoft.com/office/officeart/2005/8/layout/hierarchy2"/>
    <dgm:cxn modelId="{7411D771-AF84-4DE3-BA51-F6DAC87D9487}" srcId="{4232B69A-FD49-4A88-953D-1B9BDE7CA42C}" destId="{C1A953A7-940B-4A0A-8066-9AB848DC933C}" srcOrd="0" destOrd="0" parTransId="{B79B915B-8B2A-48B4-AB0A-11174D46804F}" sibTransId="{39E700FC-3D1F-4035-B309-16B2A4644FD8}"/>
    <dgm:cxn modelId="{E856FE81-519F-47F5-AFEC-BEF352B640E2}" type="presOf" srcId="{975AA3DE-6A0A-4C5C-9E0E-B0A1E6C8D95C}" destId="{6B27D239-0D38-4BFF-992B-62B7AA315404}" srcOrd="0" destOrd="0" presId="urn:microsoft.com/office/officeart/2005/8/layout/hierarchy2"/>
    <dgm:cxn modelId="{02101897-64C3-4EFD-B372-3C01D1C6F487}" srcId="{4232B69A-FD49-4A88-953D-1B9BDE7CA42C}" destId="{BA8B79BB-C59C-4EDF-91C8-5542DE289C83}" srcOrd="6" destOrd="0" parTransId="{936A1CFF-28D4-475D-A56C-91D139DD575E}" sibTransId="{98451E1F-0011-49BE-933F-2B52E4E0A77F}"/>
    <dgm:cxn modelId="{4FAA5A9A-98FA-4C9B-B333-7E7814549FB4}" type="presOf" srcId="{C1A953A7-940B-4A0A-8066-9AB848DC933C}" destId="{2E4954C3-A520-4675-82B9-8A8DF9836A01}" srcOrd="0" destOrd="0" presId="urn:microsoft.com/office/officeart/2005/8/layout/hierarchy2"/>
    <dgm:cxn modelId="{99408FA0-29D3-4837-9AC3-EEC8A487BAEB}" type="presOf" srcId="{4A20313C-C325-408D-B967-7DC91B5A26DE}" destId="{BBB4A392-92C6-4AFA-9AF8-F61271BEFE5F}" srcOrd="0" destOrd="0" presId="urn:microsoft.com/office/officeart/2005/8/layout/hierarchy2"/>
    <dgm:cxn modelId="{9F91CDDC-D2B8-43A5-BCE6-5A86C32C9541}" type="presOf" srcId="{23C7ACC7-D37D-4386-83AF-0D2ACFCF9A93}" destId="{4ECEBBDC-D6BD-49C1-B4EB-DB61A365CCCB}" srcOrd="0" destOrd="0" presId="urn:microsoft.com/office/officeart/2005/8/layout/hierarchy2"/>
    <dgm:cxn modelId="{82A8CEDC-675C-4C4A-8915-E2D3E0E49F93}" srcId="{4232B69A-FD49-4A88-953D-1B9BDE7CA42C}" destId="{23C7ACC7-D37D-4386-83AF-0D2ACFCF9A93}" srcOrd="4" destOrd="0" parTransId="{65AEEF0B-C79F-45AA-B358-A78EB41A1BB0}" sibTransId="{18772C26-9397-41A7-AF50-134362841944}"/>
    <dgm:cxn modelId="{F5F019E1-73FB-4973-83B6-AB1D757EBEE4}" type="presOf" srcId="{4232B69A-FD49-4A88-953D-1B9BDE7CA42C}" destId="{740435DF-B452-4655-ABC5-9BD510E80089}" srcOrd="0" destOrd="0" presId="urn:microsoft.com/office/officeart/2005/8/layout/hierarchy2"/>
    <dgm:cxn modelId="{E725AEE1-DAB3-492B-8B15-735F122122D8}" srcId="{4232B69A-FD49-4A88-953D-1B9BDE7CA42C}" destId="{A7D8F050-4D64-4A2A-81A8-7A50121A4CCD}" srcOrd="3" destOrd="0" parTransId="{6403469A-93DF-4291-BA71-8F5E56DED5AB}" sibTransId="{D660517B-8A92-4448-8F51-2B3E7C574C0C}"/>
    <dgm:cxn modelId="{CCC62DFC-C38D-4A6E-A22A-4B8F12006232}" srcId="{4232B69A-FD49-4A88-953D-1B9BDE7CA42C}" destId="{E1517BE6-031C-46DC-A124-0011F71DA4F8}" srcOrd="5" destOrd="0" parTransId="{625B15D3-BE52-4E4E-B926-CC5A2581AA93}" sibTransId="{848FB85A-7514-45BF-B171-63058EAEB0E4}"/>
    <dgm:cxn modelId="{7BCF2D49-947D-4E81-ABDC-FCE88457DE2D}" type="presParOf" srcId="{740435DF-B452-4655-ABC5-9BD510E80089}" destId="{31F11947-1E03-45A3-8865-A0D2034D998E}" srcOrd="0" destOrd="0" presId="urn:microsoft.com/office/officeart/2005/8/layout/hierarchy2"/>
    <dgm:cxn modelId="{25EFF908-9EF3-4974-A6C9-524CD18B34AC}" type="presParOf" srcId="{31F11947-1E03-45A3-8865-A0D2034D998E}" destId="{2E4954C3-A520-4675-82B9-8A8DF9836A01}" srcOrd="0" destOrd="0" presId="urn:microsoft.com/office/officeart/2005/8/layout/hierarchy2"/>
    <dgm:cxn modelId="{6716673A-BDDD-437A-931F-12BEB6234D41}" type="presParOf" srcId="{31F11947-1E03-45A3-8865-A0D2034D998E}" destId="{7D013412-E2D3-4A68-81D4-FCF871708322}" srcOrd="1" destOrd="0" presId="urn:microsoft.com/office/officeart/2005/8/layout/hierarchy2"/>
    <dgm:cxn modelId="{BA618154-DB69-46F4-B15F-04B9EE3FE369}" type="presParOf" srcId="{740435DF-B452-4655-ABC5-9BD510E80089}" destId="{8BB82112-2094-47FB-BD90-43D7CEA7081D}" srcOrd="1" destOrd="0" presId="urn:microsoft.com/office/officeart/2005/8/layout/hierarchy2"/>
    <dgm:cxn modelId="{DB0919B1-759C-492E-93CE-018F7D4FAFFB}" type="presParOf" srcId="{8BB82112-2094-47FB-BD90-43D7CEA7081D}" destId="{6B27D239-0D38-4BFF-992B-62B7AA315404}" srcOrd="0" destOrd="0" presId="urn:microsoft.com/office/officeart/2005/8/layout/hierarchy2"/>
    <dgm:cxn modelId="{C1D028DF-6D3E-41CB-A441-16BE5CE43622}" type="presParOf" srcId="{8BB82112-2094-47FB-BD90-43D7CEA7081D}" destId="{44CFFC7F-4D81-4851-8954-51A56DC3DF59}" srcOrd="1" destOrd="0" presId="urn:microsoft.com/office/officeart/2005/8/layout/hierarchy2"/>
    <dgm:cxn modelId="{F56A5B55-3784-44C1-91AA-5B5A6AB8CA26}" type="presParOf" srcId="{740435DF-B452-4655-ABC5-9BD510E80089}" destId="{E42F5E33-1811-40A9-A705-70F98077DC95}" srcOrd="2" destOrd="0" presId="urn:microsoft.com/office/officeart/2005/8/layout/hierarchy2"/>
    <dgm:cxn modelId="{46477AA3-3E34-48D9-B72A-297A6A278669}" type="presParOf" srcId="{E42F5E33-1811-40A9-A705-70F98077DC95}" destId="{BBB4A392-92C6-4AFA-9AF8-F61271BEFE5F}" srcOrd="0" destOrd="0" presId="urn:microsoft.com/office/officeart/2005/8/layout/hierarchy2"/>
    <dgm:cxn modelId="{981DB1DC-57CF-4C80-8BB6-BCCECE7ABA8F}" type="presParOf" srcId="{E42F5E33-1811-40A9-A705-70F98077DC95}" destId="{7586A054-E3BE-404C-A434-C1A2415CD37F}" srcOrd="1" destOrd="0" presId="urn:microsoft.com/office/officeart/2005/8/layout/hierarchy2"/>
    <dgm:cxn modelId="{0586F593-2E9F-462A-B452-10796139C14E}" type="presParOf" srcId="{740435DF-B452-4655-ABC5-9BD510E80089}" destId="{D26E52E9-512D-4F4A-A998-D980258FF271}" srcOrd="3" destOrd="0" presId="urn:microsoft.com/office/officeart/2005/8/layout/hierarchy2"/>
    <dgm:cxn modelId="{34139FBC-2A9E-4308-A438-534A57B8850C}" type="presParOf" srcId="{D26E52E9-512D-4F4A-A998-D980258FF271}" destId="{CB5C07D9-37D3-48C9-AF09-A9B192929787}" srcOrd="0" destOrd="0" presId="urn:microsoft.com/office/officeart/2005/8/layout/hierarchy2"/>
    <dgm:cxn modelId="{34150481-00DC-4290-9619-6757933796F1}" type="presParOf" srcId="{D26E52E9-512D-4F4A-A998-D980258FF271}" destId="{79A0C36A-B2CD-490D-B1F4-E7838CBA46A4}" srcOrd="1" destOrd="0" presId="urn:microsoft.com/office/officeart/2005/8/layout/hierarchy2"/>
    <dgm:cxn modelId="{9D280211-EE5A-48D1-B729-8F8BD763C079}" type="presParOf" srcId="{740435DF-B452-4655-ABC5-9BD510E80089}" destId="{90B50377-1BD9-40E0-AD17-C2B2EF783C6A}" srcOrd="4" destOrd="0" presId="urn:microsoft.com/office/officeart/2005/8/layout/hierarchy2"/>
    <dgm:cxn modelId="{202CF0C4-111F-4119-90C5-385BF3569A26}" type="presParOf" srcId="{90B50377-1BD9-40E0-AD17-C2B2EF783C6A}" destId="{4ECEBBDC-D6BD-49C1-B4EB-DB61A365CCCB}" srcOrd="0" destOrd="0" presId="urn:microsoft.com/office/officeart/2005/8/layout/hierarchy2"/>
    <dgm:cxn modelId="{642B23F3-485B-4B2A-A99A-2CEE6FDBD459}" type="presParOf" srcId="{90B50377-1BD9-40E0-AD17-C2B2EF783C6A}" destId="{712191A8-0F8B-4932-A196-28130CB311A4}" srcOrd="1" destOrd="0" presId="urn:microsoft.com/office/officeart/2005/8/layout/hierarchy2"/>
    <dgm:cxn modelId="{54DE2AF2-DB26-4383-AB4A-873AF7165E52}" type="presParOf" srcId="{740435DF-B452-4655-ABC5-9BD510E80089}" destId="{B7EA36CA-21A3-4181-81AC-C2D6CE83A092}" srcOrd="5" destOrd="0" presId="urn:microsoft.com/office/officeart/2005/8/layout/hierarchy2"/>
    <dgm:cxn modelId="{E0E80AED-7CBD-46D2-AF94-28BA089172BC}" type="presParOf" srcId="{B7EA36CA-21A3-4181-81AC-C2D6CE83A092}" destId="{8D710B31-9CF6-4B65-B38D-A834BC585612}" srcOrd="0" destOrd="0" presId="urn:microsoft.com/office/officeart/2005/8/layout/hierarchy2"/>
    <dgm:cxn modelId="{12E41CFC-C4F5-4735-BC0B-4F6EC5E442EC}" type="presParOf" srcId="{B7EA36CA-21A3-4181-81AC-C2D6CE83A092}" destId="{5CF7140F-7C23-4BD1-8E31-4D51277B5C78}" srcOrd="1" destOrd="0" presId="urn:microsoft.com/office/officeart/2005/8/layout/hierarchy2"/>
    <dgm:cxn modelId="{EA92E563-4910-4078-B3FE-C47CA4EE7D45}" type="presParOf" srcId="{740435DF-B452-4655-ABC5-9BD510E80089}" destId="{044FEC3E-E9A0-4053-8CFE-B14E5AD7D905}" srcOrd="6" destOrd="0" presId="urn:microsoft.com/office/officeart/2005/8/layout/hierarchy2"/>
    <dgm:cxn modelId="{0D3EC11B-491B-4180-BE21-818B40EDF57E}" type="presParOf" srcId="{044FEC3E-E9A0-4053-8CFE-B14E5AD7D905}" destId="{FE91AD2A-C660-4531-8040-CAEB90EF3D20}" srcOrd="0" destOrd="0" presId="urn:microsoft.com/office/officeart/2005/8/layout/hierarchy2"/>
    <dgm:cxn modelId="{E8F93CB3-61D7-4A0E-81DA-8159C5E5C6F0}" type="presParOf" srcId="{044FEC3E-E9A0-4053-8CFE-B14E5AD7D905}" destId="{08980520-87B9-4636-8C07-6D678A3AA2C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98BCD-A5AF-4342-9770-A916D8EB0B62}">
      <dsp:nvSpPr>
        <dsp:cNvPr id="0" name=""/>
        <dsp:cNvSpPr/>
      </dsp:nvSpPr>
      <dsp:spPr>
        <a:xfrm>
          <a:off x="970" y="1417011"/>
          <a:ext cx="3321508" cy="33215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The inner circuit shows the real flows where goods/services are exchanged for goods/services and money is not used as a medium of exchange.</a:t>
          </a:r>
        </a:p>
      </dsp:txBody>
      <dsp:txXfrm>
        <a:off x="487394" y="1903435"/>
        <a:ext cx="2348660" cy="2348660"/>
      </dsp:txXfrm>
    </dsp:sp>
    <dsp:sp modelId="{711292D2-FFF4-4EA6-80ED-B3FDB1BF662F}">
      <dsp:nvSpPr>
        <dsp:cNvPr id="0" name=""/>
        <dsp:cNvSpPr/>
      </dsp:nvSpPr>
      <dsp:spPr>
        <a:xfrm>
          <a:off x="3062135" y="947916"/>
          <a:ext cx="2064662" cy="112100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3062135" y="1172118"/>
        <a:ext cx="1728359" cy="672605"/>
      </dsp:txXfrm>
    </dsp:sp>
    <dsp:sp modelId="{B1E2761C-1658-49C2-97F1-3BA1F15DF2DB}">
      <dsp:nvSpPr>
        <dsp:cNvPr id="0" name=""/>
        <dsp:cNvSpPr/>
      </dsp:nvSpPr>
      <dsp:spPr>
        <a:xfrm>
          <a:off x="4983320" y="1417011"/>
          <a:ext cx="3321508" cy="33215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The outer circular flow also makes clear that process of production by firms generates incomes in the hands of households (or resource suppliers); this income enables households to spend on consumption and thus creates demand for production by firms. There is thus a circular flow of economic activity which demonstrates so effectively the intricate inter-dependence inside an economic system.</a:t>
          </a:r>
        </a:p>
      </dsp:txBody>
      <dsp:txXfrm>
        <a:off x="5469744" y="1903435"/>
        <a:ext cx="2348660" cy="2348660"/>
      </dsp:txXfrm>
    </dsp:sp>
    <dsp:sp modelId="{08E10184-D166-477E-9B06-9902F93DFFFB}">
      <dsp:nvSpPr>
        <dsp:cNvPr id="0" name=""/>
        <dsp:cNvSpPr/>
      </dsp:nvSpPr>
      <dsp:spPr>
        <a:xfrm rot="10800000">
          <a:off x="3179002" y="4086605"/>
          <a:ext cx="2064662" cy="112100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10800000">
        <a:off x="3515305" y="4310807"/>
        <a:ext cx="1728359" cy="672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58C19B-9B6A-45F0-828E-24E8031C684B}">
      <dsp:nvSpPr>
        <dsp:cNvPr id="0" name=""/>
        <dsp:cNvSpPr/>
      </dsp:nvSpPr>
      <dsp:spPr>
        <a:xfrm>
          <a:off x="617219" y="0"/>
          <a:ext cx="6995160" cy="45259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19E9A5-87FA-4435-89F4-60EDAC62C938}">
      <dsp:nvSpPr>
        <dsp:cNvPr id="0" name=""/>
        <dsp:cNvSpPr/>
      </dsp:nvSpPr>
      <dsp:spPr>
        <a:xfrm>
          <a:off x="2847" y="1357788"/>
          <a:ext cx="2645932"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a:t>Production Method</a:t>
          </a:r>
        </a:p>
      </dsp:txBody>
      <dsp:txXfrm>
        <a:off x="91223" y="1446164"/>
        <a:ext cx="2469180" cy="1633633"/>
      </dsp:txXfrm>
    </dsp:sp>
    <dsp:sp modelId="{25DB5747-6C90-4049-AEBB-7249A228331E}">
      <dsp:nvSpPr>
        <dsp:cNvPr id="0" name=""/>
        <dsp:cNvSpPr/>
      </dsp:nvSpPr>
      <dsp:spPr>
        <a:xfrm>
          <a:off x="2791833" y="1357788"/>
          <a:ext cx="2645932"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a:t>Income Method</a:t>
          </a:r>
        </a:p>
      </dsp:txBody>
      <dsp:txXfrm>
        <a:off x="2880209" y="1446164"/>
        <a:ext cx="2469180" cy="1633633"/>
      </dsp:txXfrm>
    </dsp:sp>
    <dsp:sp modelId="{8A8988C2-257C-442E-B568-DDEA1D55B537}">
      <dsp:nvSpPr>
        <dsp:cNvPr id="0" name=""/>
        <dsp:cNvSpPr/>
      </dsp:nvSpPr>
      <dsp:spPr>
        <a:xfrm>
          <a:off x="5580819" y="1357788"/>
          <a:ext cx="2645932"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a:t>Expenditure Method</a:t>
          </a:r>
        </a:p>
      </dsp:txBody>
      <dsp:txXfrm>
        <a:off x="5669195" y="1446164"/>
        <a:ext cx="2469180" cy="16336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6215A1-39A9-44D5-AA56-27C1D8F3976C}">
      <dsp:nvSpPr>
        <dsp:cNvPr id="0" name=""/>
        <dsp:cNvSpPr/>
      </dsp:nvSpPr>
      <dsp:spPr>
        <a:xfrm>
          <a:off x="1459485" y="1766"/>
          <a:ext cx="4571996" cy="67990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en-US" sz="2300" b="1" kern="1200" dirty="0"/>
            <a:t>Lack of statistical data</a:t>
          </a:r>
          <a:endParaRPr lang="en-US" sz="2300" kern="1200" dirty="0"/>
        </a:p>
      </dsp:txBody>
      <dsp:txXfrm>
        <a:off x="1799438" y="1766"/>
        <a:ext cx="3892090" cy="679906"/>
      </dsp:txXfrm>
    </dsp:sp>
    <dsp:sp modelId="{FF05660E-68DC-4F5A-9EFA-275243FE960B}">
      <dsp:nvSpPr>
        <dsp:cNvPr id="0" name=""/>
        <dsp:cNvSpPr/>
      </dsp:nvSpPr>
      <dsp:spPr>
        <a:xfrm>
          <a:off x="1459485" y="776860"/>
          <a:ext cx="4724397" cy="67990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en-US" sz="2300" b="1" kern="1200" dirty="0"/>
            <a:t>The danger of double counting</a:t>
          </a:r>
          <a:endParaRPr lang="en-US" sz="2300" kern="1200" dirty="0"/>
        </a:p>
      </dsp:txBody>
      <dsp:txXfrm>
        <a:off x="1799438" y="776860"/>
        <a:ext cx="4044491" cy="679906"/>
      </dsp:txXfrm>
    </dsp:sp>
    <dsp:sp modelId="{2ABD2F42-DD19-4BD8-AAB1-998D34107D08}">
      <dsp:nvSpPr>
        <dsp:cNvPr id="0" name=""/>
        <dsp:cNvSpPr/>
      </dsp:nvSpPr>
      <dsp:spPr>
        <a:xfrm>
          <a:off x="1459485" y="1551953"/>
          <a:ext cx="4724397" cy="67990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en-US" sz="2300" b="1" kern="1200"/>
            <a:t>Lack of trained staff</a:t>
          </a:r>
          <a:endParaRPr lang="en-US" sz="2300" kern="1200"/>
        </a:p>
      </dsp:txBody>
      <dsp:txXfrm>
        <a:off x="1799438" y="1551953"/>
        <a:ext cx="4044491" cy="679906"/>
      </dsp:txXfrm>
    </dsp:sp>
    <dsp:sp modelId="{31384400-342B-4C2C-A951-B7C2AE4773A6}">
      <dsp:nvSpPr>
        <dsp:cNvPr id="0" name=""/>
        <dsp:cNvSpPr/>
      </dsp:nvSpPr>
      <dsp:spPr>
        <a:xfrm>
          <a:off x="1459485" y="2327046"/>
          <a:ext cx="4724397" cy="67990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en-US" sz="2300" b="1" kern="1200"/>
            <a:t>Transfer earning</a:t>
          </a:r>
          <a:endParaRPr lang="en-US" sz="2300" kern="1200"/>
        </a:p>
      </dsp:txBody>
      <dsp:txXfrm>
        <a:off x="1799438" y="2327046"/>
        <a:ext cx="4044491" cy="679906"/>
      </dsp:txXfrm>
    </dsp:sp>
    <dsp:sp modelId="{1702F1E5-0E09-4CB9-A062-735775CE8B40}">
      <dsp:nvSpPr>
        <dsp:cNvPr id="0" name=""/>
        <dsp:cNvSpPr/>
      </dsp:nvSpPr>
      <dsp:spPr>
        <a:xfrm>
          <a:off x="1459485" y="3102140"/>
          <a:ext cx="4876781" cy="67990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en-US" sz="2300" b="1" kern="1200"/>
            <a:t>Non-marketed services</a:t>
          </a:r>
          <a:endParaRPr lang="en-US" sz="2300" kern="1200"/>
        </a:p>
      </dsp:txBody>
      <dsp:txXfrm>
        <a:off x="1799438" y="3102140"/>
        <a:ext cx="4196875" cy="679906"/>
      </dsp:txXfrm>
    </dsp:sp>
    <dsp:sp modelId="{A77B0620-82BF-4B8C-A8D2-43D9B6460530}">
      <dsp:nvSpPr>
        <dsp:cNvPr id="0" name=""/>
        <dsp:cNvSpPr/>
      </dsp:nvSpPr>
      <dsp:spPr>
        <a:xfrm>
          <a:off x="1459485" y="3877233"/>
          <a:ext cx="4876798" cy="67990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en-US" sz="2300" b="1" kern="1200" dirty="0"/>
            <a:t>Self consumed production</a:t>
          </a:r>
          <a:endParaRPr lang="en-US" sz="2300" kern="1200" dirty="0"/>
        </a:p>
      </dsp:txBody>
      <dsp:txXfrm>
        <a:off x="1799438" y="3877233"/>
        <a:ext cx="4196892" cy="679906"/>
      </dsp:txXfrm>
    </dsp:sp>
    <dsp:sp modelId="{03D72AA8-5AD8-47B0-998E-999404665FCF}">
      <dsp:nvSpPr>
        <dsp:cNvPr id="0" name=""/>
        <dsp:cNvSpPr/>
      </dsp:nvSpPr>
      <dsp:spPr>
        <a:xfrm>
          <a:off x="1459485" y="4652326"/>
          <a:ext cx="5310629" cy="67990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marL="0" lvl="0" indent="0" algn="ctr" defTabSz="1022350">
            <a:lnSpc>
              <a:spcPct val="90000"/>
            </a:lnSpc>
            <a:spcBef>
              <a:spcPct val="0"/>
            </a:spcBef>
            <a:spcAft>
              <a:spcPct val="35000"/>
            </a:spcAft>
            <a:buNone/>
          </a:pPr>
          <a:r>
            <a:rPr lang="en-US" sz="2300" b="1" kern="1200" dirty="0"/>
            <a:t>Different sectors of the economy are usually mixed with one another</a:t>
          </a:r>
          <a:endParaRPr lang="en-US" sz="2300" kern="1200" dirty="0"/>
        </a:p>
      </dsp:txBody>
      <dsp:txXfrm>
        <a:off x="1799438" y="4652326"/>
        <a:ext cx="4630723" cy="6799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4954C3-A520-4675-82B9-8A8DF9836A01}">
      <dsp:nvSpPr>
        <dsp:cNvPr id="0" name=""/>
        <dsp:cNvSpPr/>
      </dsp:nvSpPr>
      <dsp:spPr>
        <a:xfrm>
          <a:off x="1676395" y="2099"/>
          <a:ext cx="4724407" cy="5723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To indicate economic welfare</a:t>
          </a:r>
        </a:p>
      </dsp:txBody>
      <dsp:txXfrm>
        <a:off x="1693159" y="18863"/>
        <a:ext cx="4690879" cy="538847"/>
      </dsp:txXfrm>
    </dsp:sp>
    <dsp:sp modelId="{6B27D239-0D38-4BFF-992B-62B7AA315404}">
      <dsp:nvSpPr>
        <dsp:cNvPr id="0" name=""/>
        <dsp:cNvSpPr/>
      </dsp:nvSpPr>
      <dsp:spPr>
        <a:xfrm>
          <a:off x="1676395" y="660330"/>
          <a:ext cx="4724396" cy="5723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To compare standards of living in different countries. </a:t>
          </a:r>
        </a:p>
      </dsp:txBody>
      <dsp:txXfrm>
        <a:off x="1693159" y="677094"/>
        <a:ext cx="4690868" cy="538847"/>
      </dsp:txXfrm>
    </dsp:sp>
    <dsp:sp modelId="{BBB4A392-92C6-4AFA-9AF8-F61271BEFE5F}">
      <dsp:nvSpPr>
        <dsp:cNvPr id="0" name=""/>
        <dsp:cNvSpPr/>
      </dsp:nvSpPr>
      <dsp:spPr>
        <a:xfrm>
          <a:off x="1676395" y="1318562"/>
          <a:ext cx="4802353" cy="5723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To measure the rate of growth</a:t>
          </a:r>
        </a:p>
      </dsp:txBody>
      <dsp:txXfrm>
        <a:off x="1693159" y="1335326"/>
        <a:ext cx="4768825" cy="538847"/>
      </dsp:txXfrm>
    </dsp:sp>
    <dsp:sp modelId="{CB5C07D9-37D3-48C9-AF09-A9B192929787}">
      <dsp:nvSpPr>
        <dsp:cNvPr id="0" name=""/>
        <dsp:cNvSpPr/>
      </dsp:nvSpPr>
      <dsp:spPr>
        <a:xfrm>
          <a:off x="1676395" y="1976793"/>
          <a:ext cx="4724407" cy="5723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To analyze the behavior of the different sectors of the economy</a:t>
          </a:r>
        </a:p>
      </dsp:txBody>
      <dsp:txXfrm>
        <a:off x="1693159" y="1993557"/>
        <a:ext cx="4690879" cy="538847"/>
      </dsp:txXfrm>
    </dsp:sp>
    <dsp:sp modelId="{4ECEBBDC-D6BD-49C1-B4EB-DB61A365CCCB}">
      <dsp:nvSpPr>
        <dsp:cNvPr id="0" name=""/>
        <dsp:cNvSpPr/>
      </dsp:nvSpPr>
      <dsp:spPr>
        <a:xfrm>
          <a:off x="1676395" y="2635025"/>
          <a:ext cx="4802353" cy="5723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To measure inflationary and deflationary pressures</a:t>
          </a:r>
        </a:p>
      </dsp:txBody>
      <dsp:txXfrm>
        <a:off x="1693159" y="2651789"/>
        <a:ext cx="4768825" cy="538847"/>
      </dsp:txXfrm>
    </dsp:sp>
    <dsp:sp modelId="{8D710B31-9CF6-4B65-B38D-A834BC585612}">
      <dsp:nvSpPr>
        <dsp:cNvPr id="0" name=""/>
        <dsp:cNvSpPr/>
      </dsp:nvSpPr>
      <dsp:spPr>
        <a:xfrm>
          <a:off x="1676395" y="3293256"/>
          <a:ext cx="4876808" cy="5723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For planned economic development</a:t>
          </a:r>
        </a:p>
      </dsp:txBody>
      <dsp:txXfrm>
        <a:off x="1693159" y="3310020"/>
        <a:ext cx="4843280" cy="538847"/>
      </dsp:txXfrm>
    </dsp:sp>
    <dsp:sp modelId="{FE91AD2A-C660-4531-8040-CAEB90EF3D20}">
      <dsp:nvSpPr>
        <dsp:cNvPr id="0" name=""/>
        <dsp:cNvSpPr/>
      </dsp:nvSpPr>
      <dsp:spPr>
        <a:xfrm>
          <a:off x="1676395" y="3951488"/>
          <a:ext cx="4876808" cy="57237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To determine the fee of international organizations</a:t>
          </a:r>
        </a:p>
      </dsp:txBody>
      <dsp:txXfrm>
        <a:off x="1693159" y="3968252"/>
        <a:ext cx="4843280" cy="53884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0016D62-7BD2-46A2-80A5-AE6E7B18E723}" type="datetimeFigureOut">
              <a:rPr lang="en-US" smtClean="0"/>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016D62-7BD2-46A2-80A5-AE6E7B18E723}" type="datetimeFigureOut">
              <a:rPr lang="en-US" smtClean="0"/>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016D62-7BD2-46A2-80A5-AE6E7B18E723}" type="datetimeFigureOut">
              <a:rPr lang="en-US" smtClean="0"/>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016D62-7BD2-46A2-80A5-AE6E7B18E723}" type="datetimeFigureOut">
              <a:rPr lang="en-US" smtClean="0"/>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016D62-7BD2-46A2-80A5-AE6E7B18E723}" type="datetimeFigureOut">
              <a:rPr lang="en-US" smtClean="0"/>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0016D62-7BD2-46A2-80A5-AE6E7B18E723}" type="datetimeFigureOut">
              <a:rPr lang="en-US" smtClean="0"/>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0016D62-7BD2-46A2-80A5-AE6E7B18E723}" type="datetimeFigureOut">
              <a:rPr lang="en-US" smtClean="0"/>
              <a:t>6/6/2020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0016D62-7BD2-46A2-80A5-AE6E7B18E723}" type="datetimeFigureOut">
              <a:rPr lang="en-US" smtClean="0"/>
              <a:t>6/6/2020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16D62-7BD2-46A2-80A5-AE6E7B18E723}" type="datetimeFigureOut">
              <a:rPr lang="en-US" smtClean="0"/>
              <a:t>6/6/2020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016D62-7BD2-46A2-80A5-AE6E7B18E723}" type="datetimeFigureOut">
              <a:rPr lang="en-US" smtClean="0"/>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016D62-7BD2-46A2-80A5-AE6E7B18E723}" type="datetimeFigureOut">
              <a:rPr lang="en-US" smtClean="0"/>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0B504-8714-4B7D-BDE8-A9CABFE4478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016D62-7BD2-46A2-80A5-AE6E7B18E723}" type="datetimeFigureOut">
              <a:rPr lang="en-US" smtClean="0"/>
              <a:t>6/6/2020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10B504-8714-4B7D-BDE8-A9CABFE4478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toppr.com/guides/science/sorting-materials-into-groups/properties-of-materials/" TargetMode="External"/><Relationship Id="rId2" Type="http://schemas.openxmlformats.org/officeDocument/2006/relationships/hyperlink" Target="https://www.toppr.com/guides/fundamentals-of-economics-and-management/indian-economy-cma/natural-resources-and-economic-develop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National Income</a:t>
            </a:r>
          </a:p>
        </p:txBody>
      </p:sp>
      <p:sp>
        <p:nvSpPr>
          <p:cNvPr id="3" name="Subtitle 2"/>
          <p:cNvSpPr>
            <a:spLocks noGrp="1"/>
          </p:cNvSpPr>
          <p:nvPr>
            <p:ph type="subTitle" idx="1"/>
          </p:nvPr>
        </p:nvSpPr>
        <p:spPr/>
        <p:txBody>
          <a:bodyPr/>
          <a:lstStyle/>
          <a:p>
            <a:r>
              <a:rPr lang="en-US" dirty="0"/>
              <a:t>Prepared by</a:t>
            </a:r>
          </a:p>
          <a:p>
            <a:r>
              <a:rPr lang="en-US" dirty="0" err="1"/>
              <a:t>Tahmina</a:t>
            </a:r>
            <a:r>
              <a:rPr lang="en-US" dirty="0"/>
              <a:t> </a:t>
            </a:r>
            <a:r>
              <a:rPr lang="en-US" dirty="0" err="1"/>
              <a:t>Khatun</a:t>
            </a:r>
            <a:endParaRPr lang="en-US"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Distinguish between GDP &amp; GNP</a:t>
            </a:r>
          </a:p>
        </p:txBody>
      </p:sp>
      <p:sp>
        <p:nvSpPr>
          <p:cNvPr id="3" name="Text Placeholder 2"/>
          <p:cNvSpPr>
            <a:spLocks noGrp="1"/>
          </p:cNvSpPr>
          <p:nvPr>
            <p:ph type="body" idx="1"/>
          </p:nvPr>
        </p:nvSpPr>
        <p:spPr/>
        <p:txBody>
          <a:bodyPr/>
          <a:lstStyle/>
          <a:p>
            <a:r>
              <a:rPr lang="en-US" dirty="0"/>
              <a:t>GDP</a:t>
            </a:r>
          </a:p>
        </p:txBody>
      </p:sp>
      <p:sp>
        <p:nvSpPr>
          <p:cNvPr id="4" name="Content Placeholder 3"/>
          <p:cNvSpPr>
            <a:spLocks noGrp="1"/>
          </p:cNvSpPr>
          <p:nvPr>
            <p:ph sz="half" idx="2"/>
          </p:nvPr>
        </p:nvSpPr>
        <p:spPr/>
        <p:txBody>
          <a:bodyPr>
            <a:normAutofit lnSpcReduction="10000"/>
          </a:bodyPr>
          <a:lstStyle/>
          <a:p>
            <a:r>
              <a:rPr lang="en-US" dirty="0"/>
              <a:t>Gross Domestic Product</a:t>
            </a:r>
          </a:p>
          <a:p>
            <a:r>
              <a:rPr lang="en-US" dirty="0"/>
              <a:t>An estimated value of the total worth of a country’s production and services, within its boundary, by its nationals and foreigners, calculated over the course on one year.</a:t>
            </a:r>
          </a:p>
          <a:p>
            <a:r>
              <a:rPr lang="en-US" dirty="0"/>
              <a:t>To see the strength of a country’s local economy.</a:t>
            </a:r>
          </a:p>
          <a:p>
            <a:r>
              <a:rPr lang="en-US" dirty="0"/>
              <a:t>GDP= C+I+G</a:t>
            </a:r>
          </a:p>
          <a:p>
            <a:endParaRPr lang="en-US" dirty="0"/>
          </a:p>
        </p:txBody>
      </p:sp>
      <p:sp>
        <p:nvSpPr>
          <p:cNvPr id="5" name="Text Placeholder 4"/>
          <p:cNvSpPr>
            <a:spLocks noGrp="1"/>
          </p:cNvSpPr>
          <p:nvPr>
            <p:ph type="body" sz="quarter" idx="3"/>
          </p:nvPr>
        </p:nvSpPr>
        <p:spPr/>
        <p:txBody>
          <a:bodyPr/>
          <a:lstStyle/>
          <a:p>
            <a:r>
              <a:rPr lang="en-US" dirty="0"/>
              <a:t>GNP</a:t>
            </a:r>
          </a:p>
        </p:txBody>
      </p:sp>
      <p:sp>
        <p:nvSpPr>
          <p:cNvPr id="6" name="Content Placeholder 5"/>
          <p:cNvSpPr>
            <a:spLocks noGrp="1"/>
          </p:cNvSpPr>
          <p:nvPr>
            <p:ph sz="quarter" idx="4"/>
          </p:nvPr>
        </p:nvSpPr>
        <p:spPr/>
        <p:txBody>
          <a:bodyPr>
            <a:normAutofit lnSpcReduction="10000"/>
          </a:bodyPr>
          <a:lstStyle/>
          <a:p>
            <a:r>
              <a:rPr lang="en-US" dirty="0"/>
              <a:t>Gross National Product</a:t>
            </a:r>
          </a:p>
          <a:p>
            <a:r>
              <a:rPr lang="en-US" dirty="0"/>
              <a:t>An estimated value of the total worth of production and services, by citizens of a country, on its land or on foreign land, calculated over the course on one year.</a:t>
            </a:r>
          </a:p>
          <a:p>
            <a:r>
              <a:rPr lang="en-US" dirty="0"/>
              <a:t>To see how the nationals of a country are doing economically.</a:t>
            </a:r>
          </a:p>
          <a:p>
            <a:r>
              <a:rPr lang="en-US" dirty="0"/>
              <a:t>GNP= C+I+G+(X-M)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6F0E7-4295-496A-B075-76A944F58D3E}"/>
              </a:ext>
            </a:extLst>
          </p:cNvPr>
          <p:cNvSpPr>
            <a:spLocks noGrp="1"/>
          </p:cNvSpPr>
          <p:nvPr>
            <p:ph type="title"/>
          </p:nvPr>
        </p:nvSpPr>
        <p:spPr/>
        <p:txBody>
          <a:bodyPr/>
          <a:lstStyle/>
          <a:p>
            <a:r>
              <a:rPr lang="en-US" dirty="0"/>
              <a:t>Distinguish between GNP &amp; NNP</a:t>
            </a:r>
          </a:p>
        </p:txBody>
      </p:sp>
      <p:sp>
        <p:nvSpPr>
          <p:cNvPr id="3" name="Text Placeholder 2">
            <a:extLst>
              <a:ext uri="{FF2B5EF4-FFF2-40B4-BE49-F238E27FC236}">
                <a16:creationId xmlns:a16="http://schemas.microsoft.com/office/drawing/2014/main" id="{3B51314F-05A1-4520-9A8E-A3C8753BB76F}"/>
              </a:ext>
            </a:extLst>
          </p:cNvPr>
          <p:cNvSpPr>
            <a:spLocks noGrp="1"/>
          </p:cNvSpPr>
          <p:nvPr>
            <p:ph type="body" idx="1"/>
          </p:nvPr>
        </p:nvSpPr>
        <p:spPr/>
        <p:txBody>
          <a:bodyPr/>
          <a:lstStyle/>
          <a:p>
            <a:r>
              <a:rPr lang="en-US" dirty="0"/>
              <a:t>GNP</a:t>
            </a:r>
          </a:p>
        </p:txBody>
      </p:sp>
      <p:sp>
        <p:nvSpPr>
          <p:cNvPr id="4" name="Content Placeholder 3">
            <a:extLst>
              <a:ext uri="{FF2B5EF4-FFF2-40B4-BE49-F238E27FC236}">
                <a16:creationId xmlns:a16="http://schemas.microsoft.com/office/drawing/2014/main" id="{A37D0408-85AC-49E4-BEDF-10F885D2C85B}"/>
              </a:ext>
            </a:extLst>
          </p:cNvPr>
          <p:cNvSpPr>
            <a:spLocks noGrp="1"/>
          </p:cNvSpPr>
          <p:nvPr>
            <p:ph sz="half" idx="2"/>
          </p:nvPr>
        </p:nvSpPr>
        <p:spPr/>
        <p:txBody>
          <a:bodyPr/>
          <a:lstStyle/>
          <a:p>
            <a:r>
              <a:rPr lang="en-US" dirty="0"/>
              <a:t>Do Yourself</a:t>
            </a:r>
          </a:p>
        </p:txBody>
      </p:sp>
      <p:sp>
        <p:nvSpPr>
          <p:cNvPr id="5" name="Text Placeholder 4">
            <a:extLst>
              <a:ext uri="{FF2B5EF4-FFF2-40B4-BE49-F238E27FC236}">
                <a16:creationId xmlns:a16="http://schemas.microsoft.com/office/drawing/2014/main" id="{C9FFEEF2-3200-48A9-9B6F-6E0AF00D5D29}"/>
              </a:ext>
            </a:extLst>
          </p:cNvPr>
          <p:cNvSpPr>
            <a:spLocks noGrp="1"/>
          </p:cNvSpPr>
          <p:nvPr>
            <p:ph type="body" sz="quarter" idx="3"/>
          </p:nvPr>
        </p:nvSpPr>
        <p:spPr/>
        <p:txBody>
          <a:bodyPr/>
          <a:lstStyle/>
          <a:p>
            <a:r>
              <a:rPr lang="en-US" dirty="0"/>
              <a:t>NNP</a:t>
            </a:r>
          </a:p>
        </p:txBody>
      </p:sp>
      <p:sp>
        <p:nvSpPr>
          <p:cNvPr id="6" name="Content Placeholder 5">
            <a:extLst>
              <a:ext uri="{FF2B5EF4-FFF2-40B4-BE49-F238E27FC236}">
                <a16:creationId xmlns:a16="http://schemas.microsoft.com/office/drawing/2014/main" id="{2D1FB18F-46F1-4A59-B869-42CEC64F6DA2}"/>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3761993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119FA8-E4D5-49DB-BA5A-B18E8C4BD344}"/>
              </a:ext>
            </a:extLst>
          </p:cNvPr>
          <p:cNvSpPr/>
          <p:nvPr/>
        </p:nvSpPr>
        <p:spPr>
          <a:xfrm>
            <a:off x="381000" y="381000"/>
            <a:ext cx="8534400" cy="6601807"/>
          </a:xfrm>
          <a:prstGeom prst="rect">
            <a:avLst/>
          </a:prstGeom>
        </p:spPr>
        <p:txBody>
          <a:bodyPr wrap="square">
            <a:spAutoFit/>
          </a:bodyPr>
          <a:lstStyle/>
          <a:p>
            <a:pPr algn="just">
              <a:lnSpc>
                <a:spcPct val="115000"/>
              </a:lnSpc>
              <a:spcBef>
                <a:spcPts val="1000"/>
              </a:spcBef>
            </a:pPr>
            <a:r>
              <a:rPr lang="en-US" sz="2000" b="1" i="1" dirty="0">
                <a:solidFill>
                  <a:srgbClr val="4F81BD"/>
                </a:solidFill>
                <a:latin typeface="Times New Roman" panose="02020603050405020304" pitchFamily="18" charset="0"/>
                <a:ea typeface="Times New Roman" panose="02020603050405020304" pitchFamily="18" charset="0"/>
                <a:cs typeface="Times New Roman" panose="02020603050405020304" pitchFamily="18" charset="0"/>
              </a:rPr>
              <a:t>Personal Income (P.I.):</a:t>
            </a: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Personal Income is the sum of all incomes actually received by all individuals or households during a given year.</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Personal Income =National Income —Social Security Contributions —Cor­porate Income Taxes—Undistributed Corporate Profits + Transfer Payments. </a:t>
            </a:r>
          </a:p>
          <a:p>
            <a:endParaRPr lang="en-US" sz="2000" b="1" dirty="0">
              <a:latin typeface="Times New Roman" panose="02020603050405020304" pitchFamily="18" charset="0"/>
              <a:cs typeface="Times New Roman" panose="02020603050405020304" pitchFamily="18" charset="0"/>
            </a:endParaRPr>
          </a:p>
          <a:p>
            <a:r>
              <a:rPr lang="en-US" sz="2000" b="1" i="1" dirty="0">
                <a:solidFill>
                  <a:srgbClr val="0070C0"/>
                </a:solidFill>
                <a:latin typeface="Times New Roman" panose="02020603050405020304" pitchFamily="18" charset="0"/>
                <a:cs typeface="Times New Roman" panose="02020603050405020304" pitchFamily="18" charset="0"/>
              </a:rPr>
              <a:t>Disposal Income (D.I.):</a:t>
            </a:r>
          </a:p>
          <a:p>
            <a:endParaRPr lang="en-US" sz="2000" b="1" i="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After a good part of personal income is paid to government in the form of personal taxes like income tax and personal property taxes, what remains of personal income is called disposable income.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Disposable Income = Personal Income—Personal Taxes.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Disposable Income can either be consumed or saved. Therefore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Disposable Income = Consumption + Saving.</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164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B581D-8E0C-4D8A-8D58-1096248916AD}"/>
              </a:ext>
            </a:extLst>
          </p:cNvPr>
          <p:cNvSpPr>
            <a:spLocks noGrp="1"/>
          </p:cNvSpPr>
          <p:nvPr>
            <p:ph type="title"/>
          </p:nvPr>
        </p:nvSpPr>
        <p:spPr/>
        <p:txBody>
          <a:bodyPr>
            <a:normAutofit fontScale="90000"/>
          </a:bodyPr>
          <a:lstStyle/>
          <a:p>
            <a:r>
              <a:rPr lang="en-US" b="1" dirty="0"/>
              <a:t>Methods of Calculating National Income</a:t>
            </a:r>
            <a:br>
              <a:rPr lang="en-US" b="1" dirty="0"/>
            </a:br>
            <a:endParaRPr lang="en-US" dirty="0"/>
          </a:p>
        </p:txBody>
      </p:sp>
      <p:graphicFrame>
        <p:nvGraphicFramePr>
          <p:cNvPr id="4" name="Content Placeholder 3">
            <a:extLst>
              <a:ext uri="{FF2B5EF4-FFF2-40B4-BE49-F238E27FC236}">
                <a16:creationId xmlns:a16="http://schemas.microsoft.com/office/drawing/2014/main" id="{C4C558CA-FF4B-4A52-955C-DC80577D14A0}"/>
              </a:ext>
            </a:extLst>
          </p:cNvPr>
          <p:cNvGraphicFramePr>
            <a:graphicFrameLocks noGrp="1"/>
          </p:cNvGraphicFramePr>
          <p:nvPr>
            <p:ph idx="1"/>
            <p:extLst>
              <p:ext uri="{D42A27DB-BD31-4B8C-83A1-F6EECF244321}">
                <p14:modId xmlns:p14="http://schemas.microsoft.com/office/powerpoint/2010/main" val="345090321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3210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5A63BBD-E4D6-4C71-8960-0DD41F6273AD}"/>
              </a:ext>
            </a:extLst>
          </p:cNvPr>
          <p:cNvSpPr/>
          <p:nvPr/>
        </p:nvSpPr>
        <p:spPr>
          <a:xfrm>
            <a:off x="381000" y="457200"/>
            <a:ext cx="8458200" cy="5986254"/>
          </a:xfrm>
          <a:prstGeom prst="rect">
            <a:avLst/>
          </a:prstGeom>
        </p:spPr>
        <p:txBody>
          <a:bodyPr wrap="square">
            <a:spAutoFit/>
          </a:bodyPr>
          <a:lstStyle/>
          <a:p>
            <a:pPr algn="just">
              <a:lnSpc>
                <a:spcPct val="115000"/>
              </a:lnSpc>
              <a:spcBef>
                <a:spcPts val="1000"/>
              </a:spcBef>
            </a:pPr>
            <a:r>
              <a:rPr lang="en-US" sz="2000" b="1" i="1" dirty="0">
                <a:solidFill>
                  <a:srgbClr val="4F81BD"/>
                </a:solidFill>
                <a:latin typeface="Times New Roman" panose="02020603050405020304" pitchFamily="18" charset="0"/>
                <a:ea typeface="Times New Roman" panose="02020603050405020304" pitchFamily="18" charset="0"/>
                <a:cs typeface="Times New Roman" panose="02020603050405020304" pitchFamily="18" charset="0"/>
              </a:rPr>
              <a:t>Product Method:</a:t>
            </a: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According to this method, the total value of </a:t>
            </a:r>
            <a:r>
              <a:rPr lang="en-US" sz="2000"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final goods and services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produced in a country during a year is calculated at market prices. </a:t>
            </a:r>
            <a:r>
              <a:rPr lang="en-US" sz="2000" dirty="0">
                <a:latin typeface="Times New Roman" panose="02020603050405020304" pitchFamily="18" charset="0"/>
                <a:cs typeface="Times New Roman" panose="02020603050405020304" pitchFamily="18" charset="0"/>
              </a:rPr>
              <a:t>We can know Sectoral distribution of NI by this method.</a:t>
            </a:r>
          </a:p>
          <a:p>
            <a:endParaRPr lang="en-US" sz="2000" dirty="0">
              <a:latin typeface="Times New Roman" panose="02020603050405020304" pitchFamily="18" charset="0"/>
              <a:cs typeface="Times New Roman" panose="02020603050405020304" pitchFamily="18" charset="0"/>
            </a:endParaRPr>
          </a:p>
          <a:p>
            <a:r>
              <a:rPr lang="en-US" sz="2000" dirty="0">
                <a:highlight>
                  <a:srgbClr val="FFFF00"/>
                </a:highlight>
                <a:latin typeface="Times New Roman" panose="02020603050405020304" pitchFamily="18" charset="0"/>
                <a:cs typeface="Times New Roman" panose="02020603050405020304" pitchFamily="18" charset="0"/>
              </a:rPr>
              <a:t>Note:</a:t>
            </a:r>
          </a:p>
          <a:p>
            <a:pPr marL="285750" indent="-285750">
              <a:buFont typeface="Arial" panose="020B0604020202020204" pitchFamily="34" charset="0"/>
              <a:buChar char="•"/>
            </a:pPr>
            <a:r>
              <a:rPr lang="en-US" sz="2000" dirty="0">
                <a:highlight>
                  <a:srgbClr val="FFFF00"/>
                </a:highlight>
                <a:latin typeface="Times New Roman" panose="02020603050405020304" pitchFamily="18" charset="0"/>
                <a:cs typeface="Times New Roman" panose="02020603050405020304" pitchFamily="18" charset="0"/>
              </a:rPr>
              <a:t>Double counting should be avoided.</a:t>
            </a:r>
          </a:p>
          <a:p>
            <a:pPr marL="285750" indent="-285750">
              <a:buFont typeface="Arial" panose="020B0604020202020204" pitchFamily="34" charset="0"/>
              <a:buChar char="•"/>
            </a:pPr>
            <a:r>
              <a:rPr lang="en-US" sz="2000" dirty="0">
                <a:highlight>
                  <a:srgbClr val="FFFF00"/>
                </a:highlight>
                <a:latin typeface="Times New Roman" panose="02020603050405020304" pitchFamily="18" charset="0"/>
                <a:cs typeface="Times New Roman" panose="02020603050405020304" pitchFamily="18" charset="0"/>
              </a:rPr>
              <a:t>Services without payment will not be included in NI.</a:t>
            </a:r>
          </a:p>
          <a:p>
            <a:endParaRPr lang="en-US" sz="2000" dirty="0">
              <a:latin typeface="Times New Roman" panose="02020603050405020304" pitchFamily="18" charset="0"/>
              <a:cs typeface="Times New Roman" panose="02020603050405020304" pitchFamily="18" charset="0"/>
            </a:endParaRPr>
          </a:p>
          <a:p>
            <a:r>
              <a:rPr lang="en-US" sz="2000" b="1" i="1" dirty="0">
                <a:solidFill>
                  <a:srgbClr val="0070C0"/>
                </a:solidFill>
                <a:latin typeface="Times New Roman" panose="02020603050405020304" pitchFamily="18" charset="0"/>
                <a:cs typeface="Times New Roman" panose="02020603050405020304" pitchFamily="18" charset="0"/>
              </a:rPr>
              <a:t>Income Method</a:t>
            </a:r>
            <a:r>
              <a:rPr lang="en-US" sz="2000" i="1" dirty="0">
                <a:solidFill>
                  <a:srgbClr val="0070C0"/>
                </a:solidFill>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According to this method, the net income payments received by all citizens of a country in a particular year are added up, i.e., net incomes that accrue to all factors of production by way of net rents, net wages, net interest and net profits are all added together. </a:t>
            </a:r>
          </a:p>
          <a:p>
            <a:pPr algn="ctr"/>
            <a:r>
              <a:rPr lang="en-US" sz="2000" dirty="0">
                <a:latin typeface="Times New Roman" panose="02020603050405020304" pitchFamily="18" charset="0"/>
                <a:cs typeface="Times New Roman" panose="02020603050405020304" pitchFamily="18" charset="0"/>
              </a:rPr>
              <a:t>NI= r + w +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 p</a:t>
            </a:r>
          </a:p>
          <a:p>
            <a:r>
              <a:rPr lang="en-US" sz="2000" dirty="0">
                <a:highlight>
                  <a:srgbClr val="FFFF00"/>
                </a:highlight>
                <a:latin typeface="Times New Roman" panose="02020603050405020304" pitchFamily="18" charset="0"/>
                <a:cs typeface="Times New Roman" panose="02020603050405020304" pitchFamily="18" charset="0"/>
              </a:rPr>
              <a:t>Note:</a:t>
            </a:r>
          </a:p>
          <a:p>
            <a:pPr marL="285750" indent="-285750">
              <a:buFont typeface="Arial" panose="020B0604020202020204" pitchFamily="34" charset="0"/>
              <a:buChar char="•"/>
            </a:pPr>
            <a:r>
              <a:rPr lang="en-US" sz="2000" dirty="0">
                <a:highlight>
                  <a:srgbClr val="FFFF00"/>
                </a:highlight>
                <a:latin typeface="Times New Roman" panose="02020603050405020304" pitchFamily="18" charset="0"/>
                <a:cs typeface="Times New Roman" panose="02020603050405020304" pitchFamily="18" charset="0"/>
              </a:rPr>
              <a:t>incomes received in the form of transfer payments are not included</a:t>
            </a:r>
          </a:p>
          <a:p>
            <a:pPr marL="285750" indent="-285750">
              <a:buFont typeface="Arial" panose="020B0604020202020204" pitchFamily="34" charset="0"/>
              <a:buChar char="•"/>
            </a:pPr>
            <a:r>
              <a:rPr lang="en-US" sz="2000" dirty="0">
                <a:highlight>
                  <a:srgbClr val="FFFF00"/>
                </a:highlight>
                <a:latin typeface="Times New Roman" panose="02020603050405020304" pitchFamily="18" charset="0"/>
                <a:cs typeface="Times New Roman" panose="02020603050405020304" pitchFamily="18" charset="0"/>
              </a:rPr>
              <a:t>undistributed Profit of multinational companies will be included in NI</a:t>
            </a:r>
          </a:p>
          <a:p>
            <a:pPr marL="285750" indent="-285750">
              <a:buFont typeface="Arial" panose="020B0604020202020204" pitchFamily="34" charset="0"/>
              <a:buChar char="•"/>
            </a:pPr>
            <a:r>
              <a:rPr lang="en-US" sz="2000" dirty="0">
                <a:highlight>
                  <a:srgbClr val="FFFF00"/>
                </a:highlight>
                <a:latin typeface="Times New Roman" panose="02020603050405020304" pitchFamily="18" charset="0"/>
                <a:cs typeface="Times New Roman" panose="02020603050405020304" pitchFamily="18" charset="0"/>
              </a:rPr>
              <a:t>Interest from unproductive debt will be excluded</a:t>
            </a:r>
          </a:p>
        </p:txBody>
      </p:sp>
    </p:spTree>
    <p:extLst>
      <p:ext uri="{BB962C8B-B14F-4D97-AF65-F5344CB8AC3E}">
        <p14:creationId xmlns:p14="http://schemas.microsoft.com/office/powerpoint/2010/main" val="1856247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5BC29A7-6AAF-4DE4-A642-0B72862942C4}"/>
              </a:ext>
            </a:extLst>
          </p:cNvPr>
          <p:cNvSpPr/>
          <p:nvPr/>
        </p:nvSpPr>
        <p:spPr>
          <a:xfrm>
            <a:off x="228600" y="228600"/>
            <a:ext cx="8534400" cy="4904420"/>
          </a:xfrm>
          <a:prstGeom prst="rect">
            <a:avLst/>
          </a:prstGeom>
        </p:spPr>
        <p:txBody>
          <a:bodyPr wrap="square">
            <a:spAutoFit/>
          </a:bodyPr>
          <a:lstStyle/>
          <a:p>
            <a:pPr algn="just">
              <a:lnSpc>
                <a:spcPct val="115000"/>
              </a:lnSpc>
              <a:spcBef>
                <a:spcPts val="1000"/>
              </a:spcBef>
            </a:pPr>
            <a:r>
              <a:rPr lang="en-US" b="1" i="1" dirty="0">
                <a:solidFill>
                  <a:srgbClr val="4F81BD"/>
                </a:solidFill>
                <a:latin typeface="Times New Roman" panose="02020603050405020304" pitchFamily="18" charset="0"/>
                <a:ea typeface="Times New Roman" panose="02020603050405020304" pitchFamily="18" charset="0"/>
                <a:cs typeface="Times New Roman" panose="02020603050405020304" pitchFamily="18" charset="0"/>
              </a:rPr>
              <a:t>Expenditure Method:</a:t>
            </a:r>
            <a:endParaRPr lang="en-US" sz="1400" b="1" i="1" dirty="0">
              <a:solidFill>
                <a:srgbClr val="4F81BD"/>
              </a:solidFill>
              <a:latin typeface="Cambria" panose="02040503050406030204" pitchFamily="18" charset="0"/>
              <a:ea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ea typeface="Times New Roman" panose="02020603050405020304" pitchFamily="18" charset="0"/>
              </a:rPr>
              <a:t>According to this method, the total expenditure incurred by the society in a particular year is added together and includes personal consumption expenditure, net domestic investment, government expenditure on goods and services, and net foreign investment. This concept is based on the assumption that national income equals national expenditure. </a:t>
            </a:r>
          </a:p>
          <a:p>
            <a:pPr algn="ctr"/>
            <a:endParaRPr lang="en-US" sz="2000" dirty="0">
              <a:latin typeface="Times New Roman" panose="02020603050405020304" pitchFamily="18" charset="0"/>
              <a:ea typeface="Times New Roman" panose="02020603050405020304" pitchFamily="18" charset="0"/>
            </a:endParaRPr>
          </a:p>
          <a:p>
            <a:pPr algn="ctr"/>
            <a:endParaRPr lang="en-US" sz="2000" dirty="0">
              <a:latin typeface="Times New Roman" panose="02020603050405020304" pitchFamily="18" charset="0"/>
              <a:ea typeface="Times New Roman" panose="02020603050405020304" pitchFamily="18" charset="0"/>
            </a:endParaRPr>
          </a:p>
          <a:p>
            <a:pPr algn="ctr"/>
            <a:r>
              <a:rPr lang="en-US" sz="2000" dirty="0">
                <a:latin typeface="Times New Roman" panose="02020603050405020304" pitchFamily="18" charset="0"/>
                <a:ea typeface="Times New Roman" panose="02020603050405020304" pitchFamily="18" charset="0"/>
              </a:rPr>
              <a:t>NI= C+I+G+(X-M)</a:t>
            </a:r>
          </a:p>
          <a:p>
            <a:pPr algn="ctr"/>
            <a:endParaRPr lang="en-US" sz="1600" dirty="0">
              <a:effectLst/>
              <a:latin typeface="Times New Roman" panose="02020603050405020304" pitchFamily="18" charset="0"/>
              <a:ea typeface="Times New Roman" panose="02020603050405020304" pitchFamily="18" charset="0"/>
            </a:endParaRPr>
          </a:p>
          <a:p>
            <a:pPr algn="ctr"/>
            <a:endParaRPr lang="en-US" sz="1600" dirty="0">
              <a:latin typeface="Times New Roman" panose="02020603050405020304" pitchFamily="18" charset="0"/>
              <a:ea typeface="Times New Roman" panose="02020603050405020304" pitchFamily="18" charset="0"/>
            </a:endParaRPr>
          </a:p>
          <a:p>
            <a:r>
              <a:rPr lang="en-US" sz="2000" dirty="0">
                <a:solidFill>
                  <a:srgbClr val="0070C0"/>
                </a:solidFill>
                <a:effectLst/>
                <a:latin typeface="Times New Roman" panose="02020603050405020304" pitchFamily="18" charset="0"/>
                <a:ea typeface="Times New Roman" panose="02020603050405020304" pitchFamily="18" charset="0"/>
              </a:rPr>
              <a:t>Which methods are used </a:t>
            </a:r>
            <a:r>
              <a:rPr lang="en-US" sz="2000" dirty="0">
                <a:solidFill>
                  <a:srgbClr val="0070C0"/>
                </a:solidFill>
                <a:latin typeface="Times New Roman" panose="02020603050405020304" pitchFamily="18" charset="0"/>
                <a:ea typeface="Times New Roman" panose="02020603050405020304" pitchFamily="18" charset="0"/>
              </a:rPr>
              <a:t>in Bangladesh?</a:t>
            </a:r>
          </a:p>
          <a:p>
            <a:endParaRPr lang="en-US" sz="2000" dirty="0">
              <a:solidFill>
                <a:srgbClr val="0070C0"/>
              </a:solidFill>
              <a:latin typeface="Times New Roman" panose="02020603050405020304" pitchFamily="18" charset="0"/>
              <a:ea typeface="Times New Roman" panose="02020603050405020304" pitchFamily="18" charset="0"/>
            </a:endParaRPr>
          </a:p>
          <a:p>
            <a:pPr marL="457200" indent="-457200" algn="ctr">
              <a:buFont typeface="+mj-lt"/>
              <a:buAutoNum type="arabicPeriod"/>
            </a:pPr>
            <a:r>
              <a:rPr lang="en-US" sz="2000" dirty="0">
                <a:effectLst/>
                <a:latin typeface="Times New Roman" panose="02020603050405020304" pitchFamily="18" charset="0"/>
                <a:ea typeface="Times New Roman" panose="02020603050405020304" pitchFamily="18" charset="0"/>
              </a:rPr>
              <a:t>Product Method</a:t>
            </a:r>
          </a:p>
          <a:p>
            <a:pPr marL="457200" indent="-457200" algn="ctr">
              <a:buFont typeface="+mj-lt"/>
              <a:buAutoNum type="arabicPeriod"/>
            </a:pPr>
            <a:endParaRPr lang="en-US" sz="2000" dirty="0">
              <a:effectLst/>
              <a:latin typeface="Times New Roman" panose="02020603050405020304" pitchFamily="18" charset="0"/>
              <a:ea typeface="Times New Roman" panose="02020603050405020304" pitchFamily="18" charset="0"/>
            </a:endParaRPr>
          </a:p>
          <a:p>
            <a:pPr marL="457200" indent="-457200" algn="ctr">
              <a:buFont typeface="+mj-lt"/>
              <a:buAutoNum type="arabicPeriod"/>
            </a:pPr>
            <a:r>
              <a:rPr lang="en-US" sz="2000" dirty="0">
                <a:latin typeface="Times New Roman" panose="02020603050405020304" pitchFamily="18" charset="0"/>
                <a:ea typeface="Times New Roman" panose="02020603050405020304" pitchFamily="18" charset="0"/>
              </a:rPr>
              <a:t>Income Method</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95479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67C9E-E9A9-436F-B347-06DFA67DFC42}"/>
              </a:ext>
            </a:extLst>
          </p:cNvPr>
          <p:cNvSpPr>
            <a:spLocks noGrp="1"/>
          </p:cNvSpPr>
          <p:nvPr>
            <p:ph type="title"/>
          </p:nvPr>
        </p:nvSpPr>
        <p:spPr/>
        <p:txBody>
          <a:bodyPr>
            <a:normAutofit fontScale="90000"/>
          </a:bodyPr>
          <a:lstStyle/>
          <a:p>
            <a:r>
              <a:rPr lang="en-US" b="1" dirty="0"/>
              <a:t>Difficulties in the measurement of national income</a:t>
            </a:r>
            <a:br>
              <a:rPr lang="en-US" dirty="0"/>
            </a:br>
            <a:endParaRPr lang="en-US" dirty="0"/>
          </a:p>
        </p:txBody>
      </p:sp>
      <p:graphicFrame>
        <p:nvGraphicFramePr>
          <p:cNvPr id="5" name="Content Placeholder 4">
            <a:extLst>
              <a:ext uri="{FF2B5EF4-FFF2-40B4-BE49-F238E27FC236}">
                <a16:creationId xmlns:a16="http://schemas.microsoft.com/office/drawing/2014/main" id="{03376C19-94A3-4010-8FE8-D86080998F05}"/>
              </a:ext>
            </a:extLst>
          </p:cNvPr>
          <p:cNvGraphicFramePr>
            <a:graphicFrameLocks noGrp="1"/>
          </p:cNvGraphicFramePr>
          <p:nvPr>
            <p:ph idx="1"/>
            <p:extLst>
              <p:ext uri="{D42A27DB-BD31-4B8C-83A1-F6EECF244321}">
                <p14:modId xmlns:p14="http://schemas.microsoft.com/office/powerpoint/2010/main" val="2170662911"/>
              </p:ext>
            </p:extLst>
          </p:nvPr>
        </p:nvGraphicFramePr>
        <p:xfrm>
          <a:off x="457200" y="1143000"/>
          <a:ext cx="82296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5735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6ECF3-552B-4796-9B48-4D3C3B03A061}"/>
              </a:ext>
            </a:extLst>
          </p:cNvPr>
          <p:cNvSpPr>
            <a:spLocks noGrp="1"/>
          </p:cNvSpPr>
          <p:nvPr>
            <p:ph type="title"/>
          </p:nvPr>
        </p:nvSpPr>
        <p:spPr/>
        <p:txBody>
          <a:bodyPr/>
          <a:lstStyle/>
          <a:p>
            <a:r>
              <a:rPr lang="en-US" dirty="0"/>
              <a:t>Importance of national income</a:t>
            </a:r>
          </a:p>
        </p:txBody>
      </p:sp>
      <p:graphicFrame>
        <p:nvGraphicFramePr>
          <p:cNvPr id="4" name="Content Placeholder 3">
            <a:extLst>
              <a:ext uri="{FF2B5EF4-FFF2-40B4-BE49-F238E27FC236}">
                <a16:creationId xmlns:a16="http://schemas.microsoft.com/office/drawing/2014/main" id="{51E7BE4F-9AC3-4C26-B7E0-70324CBAE683}"/>
              </a:ext>
            </a:extLst>
          </p:cNvPr>
          <p:cNvGraphicFramePr>
            <a:graphicFrameLocks noGrp="1"/>
          </p:cNvGraphicFramePr>
          <p:nvPr>
            <p:ph idx="1"/>
            <p:extLst>
              <p:ext uri="{D42A27DB-BD31-4B8C-83A1-F6EECF244321}">
                <p14:modId xmlns:p14="http://schemas.microsoft.com/office/powerpoint/2010/main" val="309870843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2773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863B8D-04D8-4ACA-A2FF-7A115630A8DC}"/>
              </a:ext>
            </a:extLst>
          </p:cNvPr>
          <p:cNvSpPr/>
          <p:nvPr/>
        </p:nvSpPr>
        <p:spPr>
          <a:xfrm>
            <a:off x="304800" y="228600"/>
            <a:ext cx="8686800" cy="8241718"/>
          </a:xfrm>
          <a:prstGeom prst="rect">
            <a:avLst/>
          </a:prstGeom>
        </p:spPr>
        <p:txBody>
          <a:bodyPr wrap="square">
            <a:spAutoFit/>
          </a:bodyPr>
          <a:lstStyle/>
          <a:p>
            <a:pPr>
              <a:lnSpc>
                <a:spcPct val="115000"/>
              </a:lnSpc>
              <a:spcAft>
                <a:spcPts val="1000"/>
              </a:spcAft>
            </a:pPr>
            <a:r>
              <a:rPr lang="en-US" b="1" dirty="0">
                <a:latin typeface="Calibri" panose="020F0502020204030204" pitchFamily="34" charset="0"/>
                <a:ea typeface="Times New Roman" panose="02020603050405020304" pitchFamily="18" charset="0"/>
                <a:cs typeface="Times New Roman" panose="02020603050405020304" pitchFamily="18" charset="0"/>
              </a:rPr>
              <a:t>Math of National Income</a:t>
            </a: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lvl="0"/>
            <a:r>
              <a:rPr lang="en-US" dirty="0">
                <a:latin typeface="Calibri" panose="020F0502020204030204" pitchFamily="34" charset="0"/>
                <a:ea typeface="Times New Roman" panose="02020603050405020304" pitchFamily="18" charset="0"/>
                <a:cs typeface="Times New Roman" panose="02020603050405020304" pitchFamily="18" charset="0"/>
              </a:rPr>
              <a:t> 1. </a:t>
            </a:r>
            <a:r>
              <a:rPr lang="en-US" dirty="0"/>
              <a:t> GDP of a country is $5000 billion. Income of the citizens who lives in foreign country is $150 billion &amp; income of the foreigners living in that country is $ 90 billion. Find out the GNP of that country? </a:t>
            </a:r>
          </a:p>
          <a:p>
            <a:r>
              <a:rPr lang="en-US" dirty="0"/>
              <a:t> </a:t>
            </a:r>
          </a:p>
          <a:p>
            <a:pPr lvl="0"/>
            <a:r>
              <a:rPr lang="en-US" dirty="0"/>
              <a:t>2. Suppose , GNP=$5000 billion. If depreciation cost is $550 billion &amp; indirect tax is $ 800 billion, what will be the national income?</a:t>
            </a:r>
          </a:p>
          <a:p>
            <a:r>
              <a:rPr lang="en-US" dirty="0"/>
              <a:t> </a:t>
            </a:r>
          </a:p>
          <a:p>
            <a:r>
              <a:rPr lang="en-US" dirty="0"/>
              <a:t> </a:t>
            </a:r>
          </a:p>
          <a:p>
            <a:pPr lvl="0"/>
            <a:r>
              <a:rPr lang="en-US" dirty="0"/>
              <a:t>3. The following information from the national income accounts for a hypothetical country:</a:t>
            </a:r>
          </a:p>
          <a:p>
            <a:r>
              <a:rPr lang="en-US" dirty="0"/>
              <a:t>                           GDP                                                 $6000</a:t>
            </a:r>
          </a:p>
          <a:p>
            <a:r>
              <a:rPr lang="en-US" dirty="0"/>
              <a:t>                  Gross investment                                     800</a:t>
            </a:r>
          </a:p>
          <a:p>
            <a:r>
              <a:rPr lang="en-US" dirty="0"/>
              <a:t>                   Net investment                                        200</a:t>
            </a:r>
          </a:p>
          <a:p>
            <a:r>
              <a:rPr lang="en-US" dirty="0"/>
              <a:t>                  Consumption                                            4000</a:t>
            </a:r>
          </a:p>
          <a:p>
            <a:r>
              <a:rPr lang="en-US" dirty="0"/>
              <a:t>   Govt. purchase of goods &amp; services                    1100</a:t>
            </a:r>
          </a:p>
          <a:p>
            <a:r>
              <a:rPr lang="en-US" dirty="0"/>
              <a:t>    Govt. budget  surplus                                                30</a:t>
            </a:r>
          </a:p>
          <a:p>
            <a:r>
              <a:rPr lang="en-US" b="1" dirty="0"/>
              <a:t>Find out:</a:t>
            </a:r>
            <a:endParaRPr lang="en-US" dirty="0"/>
          </a:p>
          <a:p>
            <a:r>
              <a:rPr lang="en-US" dirty="0"/>
              <a:t>(a). NDP?( b). Net exports? (c). Government taxes minus transfer? (d). Disposable personal income? ( e). Personal savings?</a:t>
            </a:r>
          </a:p>
          <a:p>
            <a:r>
              <a:rPr lang="en-US" dirty="0"/>
              <a:t>4. The information of GNP are: </a:t>
            </a:r>
          </a:p>
          <a:p>
            <a:r>
              <a:rPr lang="en-US" dirty="0"/>
              <a:t>                              GNP= $ 4527</a:t>
            </a:r>
          </a:p>
          <a:p>
            <a:r>
              <a:rPr lang="en-US" dirty="0"/>
              <a:t>                              NNP= $ 4047</a:t>
            </a:r>
          </a:p>
          <a:p>
            <a:r>
              <a:rPr lang="en-US" dirty="0"/>
              <a:t>                            Indirect tax =366</a:t>
            </a:r>
          </a:p>
          <a:p>
            <a:r>
              <a:rPr lang="en-US" dirty="0"/>
              <a:t>                       Others net = -2</a:t>
            </a:r>
          </a:p>
          <a:p>
            <a:r>
              <a:rPr lang="en-US" dirty="0"/>
              <a:t>                   Find out:</a:t>
            </a:r>
          </a:p>
          <a:p>
            <a:r>
              <a:rPr lang="en-US" dirty="0"/>
              <a:t>                   (a). Depreciation? (b). NI? (c). why indirect taxes are deducted from NI to calculate NNP?</a:t>
            </a:r>
          </a:p>
          <a:p>
            <a:pPr>
              <a:lnSpc>
                <a:spcPct val="115000"/>
              </a:lnSpc>
              <a:spcAft>
                <a:spcPts val="1000"/>
              </a:spcAft>
            </a:pPr>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1332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1E455A-595D-47CD-9225-435692635BDB}"/>
              </a:ext>
            </a:extLst>
          </p:cNvPr>
          <p:cNvSpPr/>
          <p:nvPr/>
        </p:nvSpPr>
        <p:spPr>
          <a:xfrm>
            <a:off x="304800" y="457199"/>
            <a:ext cx="8382000" cy="5625386"/>
          </a:xfrm>
          <a:prstGeom prst="rect">
            <a:avLst/>
          </a:prstGeom>
        </p:spPr>
        <p:txBody>
          <a:bodyPr wrap="square">
            <a:spAutoFit/>
          </a:bodyPr>
          <a:lstStyle/>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5. Suppose,                                            GNP = $5000</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                        Personal disposable income =$ 4100</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                        Govt. budget deficit                 = 200</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                                 Consumption                   = 3800</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                  And       Trade deficit                      = 100</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           Find out : (</a:t>
            </a:r>
            <a:r>
              <a:rPr lang="en-US" dirty="0" err="1">
                <a:latin typeface="Calibri" panose="020F0502020204030204" pitchFamily="34" charset="0"/>
                <a:ea typeface="Times New Roman" panose="02020603050405020304" pitchFamily="18" charset="0"/>
                <a:cs typeface="Times New Roman" panose="02020603050405020304" pitchFamily="18" charset="0"/>
              </a:rPr>
              <a:t>i</a:t>
            </a:r>
            <a:r>
              <a:rPr lang="en-US" dirty="0">
                <a:latin typeface="Calibri" panose="020F0502020204030204" pitchFamily="34" charset="0"/>
                <a:ea typeface="Times New Roman" panose="02020603050405020304" pitchFamily="18" charset="0"/>
                <a:cs typeface="Times New Roman" panose="02020603050405020304" pitchFamily="18" charset="0"/>
              </a:rPr>
              <a:t>) Savings? (ii) Investment? (iii) Govt. expenditure?</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 </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6. given that, GNP = 5000, C= 3200, G = 900, NX = 80. </a:t>
            </a:r>
          </a:p>
          <a:p>
            <a:pP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Find out: (</a:t>
            </a:r>
            <a:r>
              <a:rPr lang="en-US" dirty="0" err="1">
                <a:latin typeface="Calibri" panose="020F0502020204030204" pitchFamily="34" charset="0"/>
                <a:ea typeface="Times New Roman" panose="02020603050405020304" pitchFamily="18" charset="0"/>
                <a:cs typeface="Times New Roman" panose="02020603050405020304" pitchFamily="18" charset="0"/>
              </a:rPr>
              <a:t>i</a:t>
            </a:r>
            <a:r>
              <a:rPr lang="en-US" dirty="0">
                <a:latin typeface="Calibri" panose="020F0502020204030204" pitchFamily="34" charset="0"/>
                <a:ea typeface="Times New Roman" panose="02020603050405020304" pitchFamily="18" charset="0"/>
                <a:cs typeface="Times New Roman" panose="02020603050405020304" pitchFamily="18" charset="0"/>
              </a:rPr>
              <a:t>) Investment? (ii) If export is $ 350, what will be import? (iii) find NNP if depreciation cost is 130? (iv) Can net export be negative? </a:t>
            </a:r>
          </a:p>
          <a:p>
            <a:pPr>
              <a:lnSpc>
                <a:spcPct val="115000"/>
              </a:lnSpc>
              <a:spcAft>
                <a:spcPts val="1000"/>
              </a:spcAft>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endParaRPr lang="en-US" dirty="0">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en-US" dirty="0">
                <a:latin typeface="Calibri" panose="020F0502020204030204" pitchFamily="34" charset="0"/>
                <a:ea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136869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National Income</a:t>
            </a:r>
          </a:p>
        </p:txBody>
      </p:sp>
      <p:sp>
        <p:nvSpPr>
          <p:cNvPr id="3" name="Content Placeholder 2"/>
          <p:cNvSpPr>
            <a:spLocks noGrp="1"/>
          </p:cNvSpPr>
          <p:nvPr>
            <p:ph idx="1"/>
          </p:nvPr>
        </p:nvSpPr>
        <p:spPr/>
        <p:txBody>
          <a:bodyPr>
            <a:normAutofit lnSpcReduction="10000"/>
          </a:bodyPr>
          <a:lstStyle/>
          <a:p>
            <a:r>
              <a:rPr lang="en-US" dirty="0"/>
              <a:t>Traditional Definition</a:t>
            </a:r>
          </a:p>
          <a:p>
            <a:pPr marL="0" indent="0">
              <a:buNone/>
            </a:pPr>
            <a:r>
              <a:rPr lang="en-US" b="1" dirty="0"/>
              <a:t>According to Marshall:</a:t>
            </a:r>
            <a:r>
              <a:rPr lang="en-US" dirty="0"/>
              <a:t> “The labor and capital of a country acting on its </a:t>
            </a:r>
            <a:r>
              <a:rPr lang="en-US" u="sng" dirty="0">
                <a:hlinkClick r:id="rId2"/>
              </a:rPr>
              <a:t>natural resources</a:t>
            </a:r>
            <a:r>
              <a:rPr lang="en-US" dirty="0"/>
              <a:t> produce annually a certain net aggregate of commodities, </a:t>
            </a:r>
            <a:r>
              <a:rPr lang="en-US" u="sng" dirty="0">
                <a:hlinkClick r:id="rId3"/>
              </a:rPr>
              <a:t>material</a:t>
            </a:r>
            <a:r>
              <a:rPr lang="en-US" dirty="0"/>
              <a:t> and immaterial including services of all kinds. This is the true net annual income or revenue of the country or national dividend.”</a:t>
            </a:r>
          </a:p>
          <a:p>
            <a:r>
              <a:rPr lang="en-US" dirty="0"/>
              <a:t>Modern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FCA19-7524-4E09-953D-9914AE05017A}"/>
              </a:ext>
            </a:extLst>
          </p:cNvPr>
          <p:cNvSpPr>
            <a:spLocks noGrp="1"/>
          </p:cNvSpPr>
          <p:nvPr>
            <p:ph type="title"/>
          </p:nvPr>
        </p:nvSpPr>
        <p:spPr/>
        <p:txBody>
          <a:bodyPr/>
          <a:lstStyle/>
          <a:p>
            <a:r>
              <a:rPr lang="en-US" dirty="0"/>
              <a:t>Modern Definition</a:t>
            </a:r>
          </a:p>
        </p:txBody>
      </p:sp>
      <p:sp>
        <p:nvSpPr>
          <p:cNvPr id="3" name="Content Placeholder 2">
            <a:extLst>
              <a:ext uri="{FF2B5EF4-FFF2-40B4-BE49-F238E27FC236}">
                <a16:creationId xmlns:a16="http://schemas.microsoft.com/office/drawing/2014/main" id="{C496B378-8EC5-4B02-B9C0-AA027B4387D5}"/>
              </a:ext>
            </a:extLst>
          </p:cNvPr>
          <p:cNvSpPr>
            <a:spLocks noGrp="1"/>
          </p:cNvSpPr>
          <p:nvPr>
            <p:ph idx="1"/>
          </p:nvPr>
        </p:nvSpPr>
        <p:spPr/>
        <p:txBody>
          <a:bodyPr>
            <a:normAutofit fontScale="92500" lnSpcReduction="20000"/>
          </a:bodyPr>
          <a:lstStyle/>
          <a:p>
            <a:r>
              <a:rPr lang="en-US" b="1" dirty="0"/>
              <a:t>The concept of national income has three interpretations: </a:t>
            </a:r>
            <a:endParaRPr lang="en-US" dirty="0"/>
          </a:p>
          <a:p>
            <a:pPr marL="0" indent="0">
              <a:buNone/>
            </a:pPr>
            <a:r>
              <a:rPr lang="en-US" dirty="0"/>
              <a:t>(a) It represents a receipts total;</a:t>
            </a:r>
          </a:p>
          <a:p>
            <a:pPr marL="0" indent="0">
              <a:buNone/>
            </a:pPr>
            <a:r>
              <a:rPr lang="en-US" dirty="0"/>
              <a:t>(b) It represents an expenditure total and</a:t>
            </a:r>
          </a:p>
          <a:p>
            <a:pPr marL="0" indent="0">
              <a:buNone/>
            </a:pPr>
            <a:r>
              <a:rPr lang="en-US" dirty="0"/>
              <a:t>(c) It represents a total value of production.</a:t>
            </a:r>
          </a:p>
          <a:p>
            <a:pPr marL="0" indent="0">
              <a:buNone/>
            </a:pPr>
            <a:endParaRPr lang="en-US" dirty="0"/>
          </a:p>
          <a:p>
            <a:pPr marL="0" indent="0">
              <a:buNone/>
            </a:pPr>
            <a:r>
              <a:rPr lang="en-US" dirty="0"/>
              <a:t>In short, National Income is the aggregate factor income (i.e., earning of </a:t>
            </a:r>
            <a:r>
              <a:rPr lang="en-US" dirty="0" err="1"/>
              <a:t>labour</a:t>
            </a:r>
            <a:r>
              <a:rPr lang="en-US" dirty="0"/>
              <a:t> and property) which arises from the current production of goods and services by the nation’s economy. </a:t>
            </a:r>
          </a:p>
        </p:txBody>
      </p:sp>
    </p:spTree>
    <p:extLst>
      <p:ext uri="{BB962C8B-B14F-4D97-AF65-F5344CB8AC3E}">
        <p14:creationId xmlns:p14="http://schemas.microsoft.com/office/powerpoint/2010/main" val="3908126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6FA87-31B3-41E3-813A-F0B50B46673A}"/>
              </a:ext>
            </a:extLst>
          </p:cNvPr>
          <p:cNvSpPr>
            <a:spLocks noGrp="1"/>
          </p:cNvSpPr>
          <p:nvPr>
            <p:ph type="title"/>
          </p:nvPr>
        </p:nvSpPr>
        <p:spPr/>
        <p:txBody>
          <a:bodyPr/>
          <a:lstStyle/>
          <a:p>
            <a:r>
              <a:rPr lang="en-US" dirty="0"/>
              <a:t>Circular flow of National Income</a:t>
            </a:r>
          </a:p>
        </p:txBody>
      </p:sp>
      <p:pic>
        <p:nvPicPr>
          <p:cNvPr id="4" name="Content Placeholder 3">
            <a:extLst>
              <a:ext uri="{FF2B5EF4-FFF2-40B4-BE49-F238E27FC236}">
                <a16:creationId xmlns:a16="http://schemas.microsoft.com/office/drawing/2014/main" id="{A70E92E9-108C-49B0-A58C-69B389CB13E0}"/>
              </a:ext>
            </a:extLst>
          </p:cNvPr>
          <p:cNvPicPr>
            <a:picLocks noGrp="1" noChangeAspect="1"/>
          </p:cNvPicPr>
          <p:nvPr>
            <p:ph idx="1"/>
          </p:nvPr>
        </p:nvPicPr>
        <p:blipFill>
          <a:blip r:embed="rId2"/>
          <a:stretch>
            <a:fillRect/>
          </a:stretch>
        </p:blipFill>
        <p:spPr>
          <a:xfrm>
            <a:off x="1524000" y="1676400"/>
            <a:ext cx="6400799" cy="3886199"/>
          </a:xfrm>
          <a:prstGeom prst="rect">
            <a:avLst/>
          </a:prstGeom>
        </p:spPr>
      </p:pic>
    </p:spTree>
    <p:extLst>
      <p:ext uri="{BB962C8B-B14F-4D97-AF65-F5344CB8AC3E}">
        <p14:creationId xmlns:p14="http://schemas.microsoft.com/office/powerpoint/2010/main" val="3204783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5FBF4F98-3180-48F9-862E-DAF5F35A8B75}"/>
              </a:ext>
            </a:extLst>
          </p:cNvPr>
          <p:cNvGraphicFramePr/>
          <p:nvPr>
            <p:extLst>
              <p:ext uri="{D42A27DB-BD31-4B8C-83A1-F6EECF244321}">
                <p14:modId xmlns:p14="http://schemas.microsoft.com/office/powerpoint/2010/main" val="422691827"/>
              </p:ext>
            </p:extLst>
          </p:nvPr>
        </p:nvGraphicFramePr>
        <p:xfrm>
          <a:off x="533400" y="0"/>
          <a:ext cx="8305800" cy="6155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9487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7DC64-01E7-4E9E-AC82-F0E7388269D4}"/>
              </a:ext>
            </a:extLst>
          </p:cNvPr>
          <p:cNvSpPr>
            <a:spLocks noGrp="1"/>
          </p:cNvSpPr>
          <p:nvPr>
            <p:ph type="title"/>
          </p:nvPr>
        </p:nvSpPr>
        <p:spPr/>
        <p:txBody>
          <a:bodyPr/>
          <a:lstStyle/>
          <a:p>
            <a:r>
              <a:rPr lang="en-US" dirty="0"/>
              <a:t>Some concepts of National Income</a:t>
            </a:r>
          </a:p>
        </p:txBody>
      </p:sp>
      <p:sp>
        <p:nvSpPr>
          <p:cNvPr id="3" name="Content Placeholder 2">
            <a:extLst>
              <a:ext uri="{FF2B5EF4-FFF2-40B4-BE49-F238E27FC236}">
                <a16:creationId xmlns:a16="http://schemas.microsoft.com/office/drawing/2014/main" id="{6D833D42-D895-400F-9CAB-633956974CCF}"/>
              </a:ext>
            </a:extLst>
          </p:cNvPr>
          <p:cNvSpPr>
            <a:spLocks noGrp="1"/>
          </p:cNvSpPr>
          <p:nvPr>
            <p:ph sz="half" idx="1"/>
          </p:nvPr>
        </p:nvSpPr>
        <p:spPr/>
        <p:txBody>
          <a:bodyPr/>
          <a:lstStyle/>
          <a:p>
            <a:r>
              <a:rPr lang="en-US" dirty="0"/>
              <a:t>GDP</a:t>
            </a:r>
          </a:p>
          <a:p>
            <a:r>
              <a:rPr lang="en-US" dirty="0"/>
              <a:t>NDP</a:t>
            </a:r>
          </a:p>
          <a:p>
            <a:r>
              <a:rPr lang="en-US" dirty="0"/>
              <a:t>GNP</a:t>
            </a:r>
          </a:p>
          <a:p>
            <a:r>
              <a:rPr lang="en-US" dirty="0"/>
              <a:t>NNP</a:t>
            </a:r>
          </a:p>
          <a:p>
            <a:r>
              <a:rPr lang="en-US" dirty="0"/>
              <a:t>PI</a:t>
            </a:r>
          </a:p>
          <a:p>
            <a:r>
              <a:rPr lang="en-US" dirty="0"/>
              <a:t>DPI</a:t>
            </a:r>
          </a:p>
        </p:txBody>
      </p:sp>
      <p:sp>
        <p:nvSpPr>
          <p:cNvPr id="4" name="Content Placeholder 3">
            <a:extLst>
              <a:ext uri="{FF2B5EF4-FFF2-40B4-BE49-F238E27FC236}">
                <a16:creationId xmlns:a16="http://schemas.microsoft.com/office/drawing/2014/main" id="{777FB420-B4EB-402A-99BF-2516916CA6B7}"/>
              </a:ext>
            </a:extLst>
          </p:cNvPr>
          <p:cNvSpPr>
            <a:spLocks noGrp="1"/>
          </p:cNvSpPr>
          <p:nvPr>
            <p:ph sz="half" idx="2"/>
          </p:nvPr>
        </p:nvSpPr>
        <p:spPr/>
        <p:txBody>
          <a:bodyPr/>
          <a:lstStyle/>
          <a:p>
            <a:r>
              <a:rPr lang="en-US" dirty="0"/>
              <a:t>Gross Investment</a:t>
            </a:r>
          </a:p>
          <a:p>
            <a:r>
              <a:rPr lang="en-US" dirty="0"/>
              <a:t>Net Investment</a:t>
            </a:r>
          </a:p>
          <a:p>
            <a:r>
              <a:rPr lang="en-US" dirty="0"/>
              <a:t>Per capita income</a:t>
            </a:r>
          </a:p>
          <a:p>
            <a:endParaRPr lang="en-US" dirty="0"/>
          </a:p>
        </p:txBody>
      </p:sp>
    </p:spTree>
    <p:extLst>
      <p:ext uri="{BB962C8B-B14F-4D97-AF65-F5344CB8AC3E}">
        <p14:creationId xmlns:p14="http://schemas.microsoft.com/office/powerpoint/2010/main" val="1331910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D496172-AE73-4096-B84D-6610DDA37B3E}"/>
              </a:ext>
            </a:extLst>
          </p:cNvPr>
          <p:cNvSpPr/>
          <p:nvPr/>
        </p:nvSpPr>
        <p:spPr>
          <a:xfrm>
            <a:off x="457200" y="838201"/>
            <a:ext cx="8305800" cy="5068054"/>
          </a:xfrm>
          <a:prstGeom prst="rect">
            <a:avLst/>
          </a:prstGeom>
        </p:spPr>
        <p:txBody>
          <a:bodyPr wrap="square">
            <a:spAutoFit/>
          </a:bodyPr>
          <a:lstStyle/>
          <a:p>
            <a:pPr algn="just">
              <a:lnSpc>
                <a:spcPct val="115000"/>
              </a:lnSpc>
              <a:spcBef>
                <a:spcPts val="1000"/>
              </a:spcBef>
            </a:pPr>
            <a:r>
              <a:rPr lang="en-US" sz="2000" b="1" dirty="0">
                <a:solidFill>
                  <a:srgbClr val="4F81BD"/>
                </a:solidFill>
                <a:latin typeface="Times New Roman" panose="02020603050405020304" pitchFamily="18" charset="0"/>
                <a:ea typeface="Times New Roman" panose="02020603050405020304" pitchFamily="18" charset="0"/>
                <a:cs typeface="Times New Roman" panose="02020603050405020304" pitchFamily="18" charset="0"/>
              </a:rPr>
              <a:t>GDP</a:t>
            </a:r>
          </a:p>
          <a:p>
            <a:pPr algn="just">
              <a:lnSpc>
                <a:spcPct val="115000"/>
              </a:lnSpc>
              <a:spcAft>
                <a:spcPts val="1000"/>
              </a:spcAf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GDP measures the aggregate money value of output produced by the economy over a year. In other words, GDP is obtained by valuing all final goods and services produced domestically in a year at market prices. GDP is also calculated by adding all the incomes generated by the act of production.</a:t>
            </a: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GDP = market value of goods and services produced in the country + incomes earned in the country by the foreigners — incomes received by resident nationals from abroad</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Symbolically</a:t>
            </a:r>
          </a:p>
          <a:p>
            <a:pPr algn="ctr"/>
            <a:r>
              <a:rPr lang="en-US" sz="2000" dirty="0">
                <a:latin typeface="Times New Roman" panose="02020603050405020304" pitchFamily="18" charset="0"/>
                <a:cs typeface="Times New Roman" panose="02020603050405020304" pitchFamily="18" charset="0"/>
              </a:rPr>
              <a:t>GDP= C+I+G</a:t>
            </a:r>
          </a:p>
          <a:p>
            <a:pPr algn="ctr"/>
            <a:r>
              <a:rPr lang="en-US" sz="2000" dirty="0">
                <a:latin typeface="Times New Roman" panose="02020603050405020304" pitchFamily="18" charset="0"/>
                <a:cs typeface="Times New Roman" panose="02020603050405020304" pitchFamily="18" charset="0"/>
              </a:rPr>
              <a:t>Where </a:t>
            </a:r>
          </a:p>
          <a:p>
            <a:pPr algn="ctr"/>
            <a:r>
              <a:rPr lang="en-US" sz="2000" dirty="0">
                <a:latin typeface="Times New Roman" panose="02020603050405020304" pitchFamily="18" charset="0"/>
                <a:cs typeface="Times New Roman" panose="02020603050405020304" pitchFamily="18" charset="0"/>
              </a:rPr>
              <a:t>C= Gross Consumption</a:t>
            </a:r>
          </a:p>
          <a:p>
            <a:pPr algn="ctr"/>
            <a:r>
              <a:rPr lang="en-US" sz="2000" dirty="0">
                <a:latin typeface="Times New Roman" panose="02020603050405020304" pitchFamily="18" charset="0"/>
                <a:cs typeface="Times New Roman" panose="02020603050405020304" pitchFamily="18" charset="0"/>
              </a:rPr>
              <a:t>I= Gross Investment</a:t>
            </a:r>
          </a:p>
          <a:p>
            <a:pPr algn="ctr"/>
            <a:r>
              <a:rPr lang="en-US" sz="2000" dirty="0">
                <a:latin typeface="Times New Roman" panose="02020603050405020304" pitchFamily="18" charset="0"/>
                <a:cs typeface="Times New Roman" panose="02020603050405020304" pitchFamily="18" charset="0"/>
              </a:rPr>
              <a:t>G= Govt. expenditure</a:t>
            </a:r>
          </a:p>
        </p:txBody>
      </p:sp>
    </p:spTree>
    <p:extLst>
      <p:ext uri="{BB962C8B-B14F-4D97-AF65-F5344CB8AC3E}">
        <p14:creationId xmlns:p14="http://schemas.microsoft.com/office/powerpoint/2010/main" val="662088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9E9BE9-9372-4ADA-8E4D-86758C42173F}"/>
              </a:ext>
            </a:extLst>
          </p:cNvPr>
          <p:cNvSpPr/>
          <p:nvPr/>
        </p:nvSpPr>
        <p:spPr>
          <a:xfrm>
            <a:off x="457200" y="533400"/>
            <a:ext cx="8305800" cy="7155805"/>
          </a:xfrm>
          <a:prstGeom prst="rect">
            <a:avLst/>
          </a:prstGeom>
        </p:spPr>
        <p:txBody>
          <a:bodyPr wrap="square">
            <a:spAutoFit/>
          </a:bodyPr>
          <a:lstStyle/>
          <a:p>
            <a:pPr algn="just">
              <a:lnSpc>
                <a:spcPct val="115000"/>
              </a:lnSpc>
              <a:spcBef>
                <a:spcPts val="1000"/>
              </a:spcBef>
            </a:pPr>
            <a:r>
              <a:rPr lang="en-US" sz="2000" b="1" i="1" dirty="0">
                <a:solidFill>
                  <a:srgbClr val="4F81BD"/>
                </a:solidFill>
                <a:latin typeface="Times New Roman" panose="02020603050405020304" pitchFamily="18" charset="0"/>
                <a:ea typeface="Times New Roman" panose="02020603050405020304" pitchFamily="18" charset="0"/>
                <a:cs typeface="Times New Roman" panose="02020603050405020304" pitchFamily="18" charset="0"/>
              </a:rPr>
              <a:t>Net Domestic Product (NDP): </a:t>
            </a:r>
            <a:endParaRPr lang="en-US" sz="2000" b="1" i="1" dirty="0">
              <a:solidFill>
                <a:srgbClr val="4F81BD"/>
              </a:solidFill>
              <a:latin typeface="Cambria" panose="02040503050406030204" pitchFamily="18" charset="0"/>
              <a:ea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ea typeface="Times New Roman" panose="02020603050405020304" pitchFamily="18" charset="0"/>
              </a:rPr>
              <a:t>NDP is the value of net output of the economy during the year. Some of the country’s capital equipment wears out or becomes obsolete each year during the production process. The value of this capital consumption is some percentage of gross investment which is deducted from GDP. </a:t>
            </a:r>
          </a:p>
          <a:p>
            <a:pPr algn="just"/>
            <a:endParaRPr lang="en-US" sz="2000" dirty="0">
              <a:latin typeface="Times New Roman" panose="02020603050405020304" pitchFamily="18" charset="0"/>
              <a:ea typeface="Times New Roman" panose="02020603050405020304" pitchFamily="18" charset="0"/>
            </a:endParaRPr>
          </a:p>
          <a:p>
            <a:pPr algn="just"/>
            <a:r>
              <a:rPr lang="en-US" sz="2000" dirty="0">
                <a:latin typeface="Times New Roman" panose="02020603050405020304" pitchFamily="18" charset="0"/>
                <a:ea typeface="Times New Roman" panose="02020603050405020304" pitchFamily="18" charset="0"/>
              </a:rPr>
              <a:t>Thus Net Domestic Product = GDP at Factor Cost – Depreciation.</a:t>
            </a:r>
          </a:p>
          <a:p>
            <a:pPr algn="just"/>
            <a:endParaRPr lang="en-US" sz="2000" dirty="0">
              <a:effectLst/>
              <a:latin typeface="Times New Roman" panose="02020603050405020304" pitchFamily="18" charset="0"/>
              <a:ea typeface="Times New Roman" panose="02020603050405020304" pitchFamily="18" charset="0"/>
            </a:endParaRPr>
          </a:p>
          <a:p>
            <a:r>
              <a:rPr lang="en-US" sz="2000" b="1" i="1" dirty="0">
                <a:solidFill>
                  <a:srgbClr val="0070C0"/>
                </a:solidFill>
                <a:latin typeface="Times New Roman" panose="02020603050405020304" pitchFamily="18" charset="0"/>
                <a:cs typeface="Times New Roman" panose="02020603050405020304" pitchFamily="18" charset="0"/>
              </a:rPr>
              <a:t>Gross National Product (G.N.P.): </a:t>
            </a:r>
          </a:p>
          <a:p>
            <a:endParaRPr lang="en-US" sz="2000" b="1" i="1" dirty="0">
              <a:solidFill>
                <a:srgbClr val="0070C0"/>
              </a:solidFill>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Gross National Product is defined as the total market value of all final goods and services produced in a year. GNP is the total of incomes earned by the residents of a country, regardless of where the assets are located. In other words,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GNP = market value of domestically produced goods and services + incomes earned by the nationals in foreign countries — incomes earned in the country by the foreigners. </a:t>
            </a:r>
          </a:p>
          <a:p>
            <a:r>
              <a:rPr lang="en-US" sz="2000" dirty="0">
                <a:latin typeface="Times New Roman" panose="02020603050405020304" pitchFamily="18" charset="0"/>
                <a:cs typeface="Times New Roman" panose="02020603050405020304" pitchFamily="18" charset="0"/>
              </a:rPr>
              <a:t>Thus, </a:t>
            </a:r>
          </a:p>
          <a:p>
            <a:pPr algn="ctr"/>
            <a:r>
              <a:rPr lang="en-US" sz="2000" dirty="0">
                <a:latin typeface="Times New Roman" panose="02020603050405020304" pitchFamily="18" charset="0"/>
                <a:cs typeface="Times New Roman" panose="02020603050405020304" pitchFamily="18" charset="0"/>
              </a:rPr>
              <a:t>GNP = GDP + net export</a:t>
            </a:r>
          </a:p>
          <a:p>
            <a:pPr algn="ctr"/>
            <a:r>
              <a:rPr lang="en-US" sz="2000" dirty="0">
                <a:latin typeface="Times New Roman" panose="02020603050405020304" pitchFamily="18" charset="0"/>
                <a:cs typeface="Times New Roman" panose="02020603050405020304" pitchFamily="18" charset="0"/>
              </a:rPr>
              <a:t>GNP= GDP+(X-M)</a:t>
            </a:r>
          </a:p>
          <a:p>
            <a:pPr algn="ctr"/>
            <a:r>
              <a:rPr lang="en-US" sz="2000" dirty="0">
                <a:latin typeface="Times New Roman" panose="02020603050405020304" pitchFamily="18" charset="0"/>
                <a:cs typeface="Times New Roman" panose="02020603050405020304" pitchFamily="18" charset="0"/>
              </a:rPr>
              <a:t>           = C+I+G+(X-M)</a:t>
            </a:r>
          </a:p>
          <a:p>
            <a:pPr algn="just"/>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68405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E42BDC-1D65-45DC-9417-8BD4B9100D7B}"/>
              </a:ext>
            </a:extLst>
          </p:cNvPr>
          <p:cNvSpPr/>
          <p:nvPr/>
        </p:nvSpPr>
        <p:spPr>
          <a:xfrm>
            <a:off x="381000" y="381000"/>
            <a:ext cx="8458200" cy="5616922"/>
          </a:xfrm>
          <a:prstGeom prst="rect">
            <a:avLst/>
          </a:prstGeom>
        </p:spPr>
        <p:txBody>
          <a:bodyPr wrap="square">
            <a:spAutoFit/>
          </a:bodyPr>
          <a:lstStyle/>
          <a:p>
            <a:pPr algn="just">
              <a:lnSpc>
                <a:spcPct val="115000"/>
              </a:lnSpc>
              <a:spcBef>
                <a:spcPts val="1000"/>
              </a:spcBef>
            </a:pPr>
            <a:r>
              <a:rPr lang="en-US" sz="2000" b="1" i="1" dirty="0">
                <a:solidFill>
                  <a:srgbClr val="4F81BD"/>
                </a:solidFill>
                <a:latin typeface="Times New Roman" panose="02020603050405020304" pitchFamily="18" charset="0"/>
                <a:ea typeface="Times New Roman" panose="02020603050405020304" pitchFamily="18" charset="0"/>
                <a:cs typeface="Times New Roman" panose="02020603050405020304" pitchFamily="18" charset="0"/>
              </a:rPr>
              <a:t>Net National Product (N.N.P.):</a:t>
            </a:r>
          </a:p>
          <a:p>
            <a:pPr algn="just"/>
            <a:r>
              <a:rPr lang="en-US" sz="2000" dirty="0">
                <a:latin typeface="Times New Roman" panose="02020603050405020304" pitchFamily="18" charset="0"/>
                <a:ea typeface="Times New Roman" panose="02020603050405020304" pitchFamily="18" charset="0"/>
                <a:cs typeface="Times New Roman" panose="02020603050405020304" pitchFamily="18" charset="0"/>
              </a:rPr>
              <a:t>If we deduct depreciation from gross product we obtain net product. GNP minus depreciation is called NNP. NNP is sometimes called national income at market prices.</a:t>
            </a:r>
          </a:p>
          <a:p>
            <a:pPr algn="just"/>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2000" dirty="0">
                <a:latin typeface="Times New Roman" panose="02020603050405020304" pitchFamily="18" charset="0"/>
                <a:cs typeface="Times New Roman" panose="02020603050405020304" pitchFamily="18" charset="0"/>
              </a:rPr>
              <a:t>NNP = GNP – depreciation</a:t>
            </a:r>
          </a:p>
          <a:p>
            <a:pPr algn="just"/>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In the production of gross national product of a year, we consume or use up some capital, i.e., equipment, machinery, etc. This consumption of fixed capital or fall in value of capital due to wear and tear is called depreciation.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Although NNP gives us the better measure of an economy’s performance, we pay more attention to GNP. This is because estimation of NNP is difficult in practice, as one has to measure depreciation to obtain the net investment figure. In practice, GNP is the more commonly used indicator than NNP.</a:t>
            </a:r>
          </a:p>
          <a:p>
            <a:pPr algn="just"/>
            <a:endParaRPr lang="en-US" sz="2000" dirty="0">
              <a:latin typeface="Times New Roman" panose="02020603050405020304" pitchFamily="18" charset="0"/>
              <a:cs typeface="Times New Roman" panose="02020603050405020304" pitchFamily="18" charset="0"/>
            </a:endParaRPr>
          </a:p>
          <a:p>
            <a:pPr algn="just"/>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5975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1610</Words>
  <Application>Microsoft Office PowerPoint</Application>
  <PresentationFormat>On-screen Show (4:3)</PresentationFormat>
  <Paragraphs>169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Cambria</vt:lpstr>
      <vt:lpstr>Times New Roman</vt:lpstr>
      <vt:lpstr>Office Theme</vt:lpstr>
      <vt:lpstr>National Income</vt:lpstr>
      <vt:lpstr>Definition of National Income</vt:lpstr>
      <vt:lpstr>Modern Definition</vt:lpstr>
      <vt:lpstr>Circular flow of National Income</vt:lpstr>
      <vt:lpstr>PowerPoint Presentation</vt:lpstr>
      <vt:lpstr>Some concepts of National Income</vt:lpstr>
      <vt:lpstr>PowerPoint Presentation</vt:lpstr>
      <vt:lpstr>PowerPoint Presentation</vt:lpstr>
      <vt:lpstr>PowerPoint Presentation</vt:lpstr>
      <vt:lpstr>Distinguish between GDP &amp; GNP</vt:lpstr>
      <vt:lpstr>Distinguish between GNP &amp; NNP</vt:lpstr>
      <vt:lpstr>PowerPoint Presentation</vt:lpstr>
      <vt:lpstr>Methods of Calculating National Income </vt:lpstr>
      <vt:lpstr>PowerPoint Presentation</vt:lpstr>
      <vt:lpstr>PowerPoint Presentation</vt:lpstr>
      <vt:lpstr>Difficulties in the measurement of national income </vt:lpstr>
      <vt:lpstr>Importance of national income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Income</dc:title>
  <dc:creator>user</dc:creator>
  <cp:lastModifiedBy>hp</cp:lastModifiedBy>
  <cp:revision>19</cp:revision>
  <dcterms:created xsi:type="dcterms:W3CDTF">2020-06-05T06:31:18Z</dcterms:created>
  <dcterms:modified xsi:type="dcterms:W3CDTF">2020-06-05T20:36:46Z</dcterms:modified>
</cp:coreProperties>
</file>