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22"/>
  </p:notesMasterIdLst>
  <p:sldIdLst>
    <p:sldId id="256" r:id="rId2"/>
    <p:sldId id="268" r:id="rId3"/>
    <p:sldId id="269" r:id="rId4"/>
    <p:sldId id="270" r:id="rId5"/>
    <p:sldId id="271" r:id="rId6"/>
    <p:sldId id="272" r:id="rId7"/>
    <p:sldId id="257" r:id="rId8"/>
    <p:sldId id="258" r:id="rId9"/>
    <p:sldId id="259" r:id="rId10"/>
    <p:sldId id="260" r:id="rId11"/>
    <p:sldId id="261" r:id="rId12"/>
    <p:sldId id="262" r:id="rId13"/>
    <p:sldId id="264" r:id="rId14"/>
    <p:sldId id="263" r:id="rId15"/>
    <p:sldId id="265" r:id="rId16"/>
    <p:sldId id="266" r:id="rId17"/>
    <p:sldId id="273" r:id="rId18"/>
    <p:sldId id="274" r:id="rId19"/>
    <p:sldId id="275" r:id="rId20"/>
    <p:sldId id="26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8A8397-0509-4C1B-93B6-652B64215484}"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F789B320-8084-4E5B-BAAC-632CE620B082}">
      <dgm:prSet custT="1"/>
      <dgm:spPr/>
      <dgm:t>
        <a:bodyPr/>
        <a:lstStyle/>
        <a:p>
          <a:r>
            <a:rPr lang="en-US" sz="2000" dirty="0"/>
            <a:t>Increased income</a:t>
          </a:r>
        </a:p>
      </dgm:t>
    </dgm:pt>
    <dgm:pt modelId="{25B083C5-0393-4367-A182-9340429BC5C6}" type="parTrans" cxnId="{6529BC34-0B4A-4766-9FFE-601E855B4F25}">
      <dgm:prSet/>
      <dgm:spPr/>
      <dgm:t>
        <a:bodyPr/>
        <a:lstStyle/>
        <a:p>
          <a:endParaRPr lang="en-US"/>
        </a:p>
      </dgm:t>
    </dgm:pt>
    <dgm:pt modelId="{46EFE6B6-E999-4D13-823B-C45778FBD63A}" type="sibTrans" cxnId="{6529BC34-0B4A-4766-9FFE-601E855B4F25}">
      <dgm:prSet/>
      <dgm:spPr/>
      <dgm:t>
        <a:bodyPr/>
        <a:lstStyle/>
        <a:p>
          <a:endParaRPr lang="en-US"/>
        </a:p>
      </dgm:t>
    </dgm:pt>
    <dgm:pt modelId="{51931F17-FD55-4C66-BD9C-96E8B062B7E7}">
      <dgm:prSet custT="1"/>
      <dgm:spPr/>
      <dgm:t>
        <a:bodyPr/>
        <a:lstStyle/>
        <a:p>
          <a:r>
            <a:rPr lang="en-US" sz="2000" dirty="0"/>
            <a:t>additional demand</a:t>
          </a:r>
        </a:p>
      </dgm:t>
    </dgm:pt>
    <dgm:pt modelId="{80AEE48E-71C8-468C-983A-B1C514AB6FB8}" type="parTrans" cxnId="{59ACC7B1-DD35-433E-88FA-D52623C0759A}">
      <dgm:prSet/>
      <dgm:spPr/>
      <dgm:t>
        <a:bodyPr/>
        <a:lstStyle/>
        <a:p>
          <a:endParaRPr lang="en-US"/>
        </a:p>
      </dgm:t>
    </dgm:pt>
    <dgm:pt modelId="{65256D83-5A00-4992-BA22-A3093EFDC312}" type="sibTrans" cxnId="{59ACC7B1-DD35-433E-88FA-D52623C0759A}">
      <dgm:prSet/>
      <dgm:spPr/>
      <dgm:t>
        <a:bodyPr/>
        <a:lstStyle/>
        <a:p>
          <a:endParaRPr lang="en-US"/>
        </a:p>
      </dgm:t>
    </dgm:pt>
    <dgm:pt modelId="{342D4420-7427-40E8-969F-8ADBA5C83F19}">
      <dgm:prSet custT="1"/>
      <dgm:spPr/>
      <dgm:t>
        <a:bodyPr/>
        <a:lstStyle/>
        <a:p>
          <a:r>
            <a:rPr lang="en-US" sz="2000" dirty="0"/>
            <a:t>Increase in price level</a:t>
          </a:r>
        </a:p>
      </dgm:t>
    </dgm:pt>
    <dgm:pt modelId="{2145978B-188A-4FEC-98F7-BD3B4936F0F8}" type="parTrans" cxnId="{1B0E9E76-D2DC-4589-948E-2F05EA25E230}">
      <dgm:prSet/>
      <dgm:spPr/>
      <dgm:t>
        <a:bodyPr/>
        <a:lstStyle/>
        <a:p>
          <a:endParaRPr lang="en-US"/>
        </a:p>
      </dgm:t>
    </dgm:pt>
    <dgm:pt modelId="{33FFF16E-918F-410D-8A50-D98107AABF4E}" type="sibTrans" cxnId="{1B0E9E76-D2DC-4589-948E-2F05EA25E230}">
      <dgm:prSet/>
      <dgm:spPr/>
      <dgm:t>
        <a:bodyPr/>
        <a:lstStyle/>
        <a:p>
          <a:endParaRPr lang="en-US"/>
        </a:p>
      </dgm:t>
    </dgm:pt>
    <dgm:pt modelId="{8477773E-5405-481F-ACA1-D4BC300312EF}">
      <dgm:prSet custT="1"/>
      <dgm:spPr/>
      <dgm:t>
        <a:bodyPr/>
        <a:lstStyle/>
        <a:p>
          <a:r>
            <a:rPr lang="en-US" sz="2000" dirty="0"/>
            <a:t>Demand pull inflation</a:t>
          </a:r>
          <a:br>
            <a:rPr lang="en-US" sz="2000" dirty="0"/>
          </a:br>
          <a:br>
            <a:rPr lang="en-US" sz="2000" dirty="0"/>
          </a:br>
          <a:endParaRPr lang="en-US" sz="2000" dirty="0"/>
        </a:p>
      </dgm:t>
    </dgm:pt>
    <dgm:pt modelId="{A9D71FF1-031B-43A1-9C9F-1F027A9CBCF0}" type="parTrans" cxnId="{142AA8A3-8DF8-4729-B6CD-D6F445ECCDD6}">
      <dgm:prSet/>
      <dgm:spPr/>
      <dgm:t>
        <a:bodyPr/>
        <a:lstStyle/>
        <a:p>
          <a:endParaRPr lang="en-US"/>
        </a:p>
      </dgm:t>
    </dgm:pt>
    <dgm:pt modelId="{2EB9BEAE-FA54-45CF-9579-045B9A12B8BF}" type="sibTrans" cxnId="{142AA8A3-8DF8-4729-B6CD-D6F445ECCDD6}">
      <dgm:prSet/>
      <dgm:spPr/>
      <dgm:t>
        <a:bodyPr/>
        <a:lstStyle/>
        <a:p>
          <a:endParaRPr lang="en-US"/>
        </a:p>
      </dgm:t>
    </dgm:pt>
    <dgm:pt modelId="{1046608D-DCE1-49D0-AF1B-84E36AFD48DA}" type="pres">
      <dgm:prSet presAssocID="{B18A8397-0509-4C1B-93B6-652B64215484}" presName="Name0" presStyleCnt="0">
        <dgm:presLayoutVars>
          <dgm:dir/>
          <dgm:animLvl val="lvl"/>
          <dgm:resizeHandles val="exact"/>
        </dgm:presLayoutVars>
      </dgm:prSet>
      <dgm:spPr/>
    </dgm:pt>
    <dgm:pt modelId="{FB888028-C4C7-4F1C-A1C7-9744735C2F6A}" type="pres">
      <dgm:prSet presAssocID="{B18A8397-0509-4C1B-93B6-652B64215484}" presName="tSp" presStyleCnt="0"/>
      <dgm:spPr/>
    </dgm:pt>
    <dgm:pt modelId="{C5A6F805-920D-4782-93BA-E70F8D416197}" type="pres">
      <dgm:prSet presAssocID="{B18A8397-0509-4C1B-93B6-652B64215484}" presName="bSp" presStyleCnt="0"/>
      <dgm:spPr/>
    </dgm:pt>
    <dgm:pt modelId="{D51ACB4B-4AEE-47B5-9E19-CA5FA16B139D}" type="pres">
      <dgm:prSet presAssocID="{B18A8397-0509-4C1B-93B6-652B64215484}" presName="process" presStyleCnt="0"/>
      <dgm:spPr/>
    </dgm:pt>
    <dgm:pt modelId="{AC3E4ADC-D83F-4822-9385-EFC85FBB8A1C}" type="pres">
      <dgm:prSet presAssocID="{F789B320-8084-4E5B-BAAC-632CE620B082}" presName="composite1" presStyleCnt="0"/>
      <dgm:spPr/>
    </dgm:pt>
    <dgm:pt modelId="{DD81BD69-257C-4823-B570-7640E6F2A6F4}" type="pres">
      <dgm:prSet presAssocID="{F789B320-8084-4E5B-BAAC-632CE620B082}" presName="dummyNode1" presStyleLbl="node1" presStyleIdx="0" presStyleCnt="4"/>
      <dgm:spPr/>
    </dgm:pt>
    <dgm:pt modelId="{08EB559E-59B4-4C9E-B90F-00009E61656F}" type="pres">
      <dgm:prSet presAssocID="{F789B320-8084-4E5B-BAAC-632CE620B082}" presName="childNode1" presStyleLbl="bgAcc1" presStyleIdx="0" presStyleCnt="4">
        <dgm:presLayoutVars>
          <dgm:bulletEnabled val="1"/>
        </dgm:presLayoutVars>
      </dgm:prSet>
      <dgm:spPr/>
    </dgm:pt>
    <dgm:pt modelId="{9709CAF4-50B7-4B8E-8E61-ED0E59B944DA}" type="pres">
      <dgm:prSet presAssocID="{F789B320-8084-4E5B-BAAC-632CE620B082}" presName="childNode1tx" presStyleLbl="bgAcc1" presStyleIdx="0" presStyleCnt="4">
        <dgm:presLayoutVars>
          <dgm:bulletEnabled val="1"/>
        </dgm:presLayoutVars>
      </dgm:prSet>
      <dgm:spPr/>
    </dgm:pt>
    <dgm:pt modelId="{26B4F9BB-DE28-40C8-98CF-4FC3DC8E3E54}" type="pres">
      <dgm:prSet presAssocID="{F789B320-8084-4E5B-BAAC-632CE620B082}" presName="parentNode1" presStyleLbl="node1" presStyleIdx="0" presStyleCnt="4">
        <dgm:presLayoutVars>
          <dgm:chMax val="1"/>
          <dgm:bulletEnabled val="1"/>
        </dgm:presLayoutVars>
      </dgm:prSet>
      <dgm:spPr/>
    </dgm:pt>
    <dgm:pt modelId="{3157B988-7154-4479-87B6-8B1CC47B4203}" type="pres">
      <dgm:prSet presAssocID="{F789B320-8084-4E5B-BAAC-632CE620B082}" presName="connSite1" presStyleCnt="0"/>
      <dgm:spPr/>
    </dgm:pt>
    <dgm:pt modelId="{B86C68E8-68E3-45EA-BDE5-F38D7A9F3F6C}" type="pres">
      <dgm:prSet presAssocID="{46EFE6B6-E999-4D13-823B-C45778FBD63A}" presName="Name9" presStyleLbl="sibTrans2D1" presStyleIdx="0" presStyleCnt="3"/>
      <dgm:spPr/>
    </dgm:pt>
    <dgm:pt modelId="{7F50AAD5-8B51-450E-9E45-6885B6D7A1D5}" type="pres">
      <dgm:prSet presAssocID="{51931F17-FD55-4C66-BD9C-96E8B062B7E7}" presName="composite2" presStyleCnt="0"/>
      <dgm:spPr/>
    </dgm:pt>
    <dgm:pt modelId="{3551E122-F133-4E2F-AC7F-5BFFB0A2C2BC}" type="pres">
      <dgm:prSet presAssocID="{51931F17-FD55-4C66-BD9C-96E8B062B7E7}" presName="dummyNode2" presStyleLbl="node1" presStyleIdx="0" presStyleCnt="4"/>
      <dgm:spPr/>
    </dgm:pt>
    <dgm:pt modelId="{46D62BAE-BA35-4454-B0F1-65DBEFE8F30A}" type="pres">
      <dgm:prSet presAssocID="{51931F17-FD55-4C66-BD9C-96E8B062B7E7}" presName="childNode2" presStyleLbl="bgAcc1" presStyleIdx="1" presStyleCnt="4">
        <dgm:presLayoutVars>
          <dgm:bulletEnabled val="1"/>
        </dgm:presLayoutVars>
      </dgm:prSet>
      <dgm:spPr/>
    </dgm:pt>
    <dgm:pt modelId="{E0E5BA21-7662-4EAB-9AE3-A13890C1D158}" type="pres">
      <dgm:prSet presAssocID="{51931F17-FD55-4C66-BD9C-96E8B062B7E7}" presName="childNode2tx" presStyleLbl="bgAcc1" presStyleIdx="1" presStyleCnt="4">
        <dgm:presLayoutVars>
          <dgm:bulletEnabled val="1"/>
        </dgm:presLayoutVars>
      </dgm:prSet>
      <dgm:spPr/>
    </dgm:pt>
    <dgm:pt modelId="{219EDF2A-4D16-4B84-9F9B-363F434C9498}" type="pres">
      <dgm:prSet presAssocID="{51931F17-FD55-4C66-BD9C-96E8B062B7E7}" presName="parentNode2" presStyleLbl="node1" presStyleIdx="1" presStyleCnt="4">
        <dgm:presLayoutVars>
          <dgm:chMax val="0"/>
          <dgm:bulletEnabled val="1"/>
        </dgm:presLayoutVars>
      </dgm:prSet>
      <dgm:spPr/>
    </dgm:pt>
    <dgm:pt modelId="{24B04398-F7B4-4823-9DA2-D3F0D06D1DBA}" type="pres">
      <dgm:prSet presAssocID="{51931F17-FD55-4C66-BD9C-96E8B062B7E7}" presName="connSite2" presStyleCnt="0"/>
      <dgm:spPr/>
    </dgm:pt>
    <dgm:pt modelId="{4865965F-43AE-4EFD-8974-C035902DF0F8}" type="pres">
      <dgm:prSet presAssocID="{65256D83-5A00-4992-BA22-A3093EFDC312}" presName="Name18" presStyleLbl="sibTrans2D1" presStyleIdx="1" presStyleCnt="3"/>
      <dgm:spPr/>
    </dgm:pt>
    <dgm:pt modelId="{1A05F8C7-775F-4825-AD7A-E3D22E6B313B}" type="pres">
      <dgm:prSet presAssocID="{342D4420-7427-40E8-969F-8ADBA5C83F19}" presName="composite1" presStyleCnt="0"/>
      <dgm:spPr/>
    </dgm:pt>
    <dgm:pt modelId="{5272A466-95A0-4BFF-BE1A-7CBF7AD0A1FC}" type="pres">
      <dgm:prSet presAssocID="{342D4420-7427-40E8-969F-8ADBA5C83F19}" presName="dummyNode1" presStyleLbl="node1" presStyleIdx="1" presStyleCnt="4"/>
      <dgm:spPr/>
    </dgm:pt>
    <dgm:pt modelId="{A1506E09-E80F-468D-81E7-99674DCE0C97}" type="pres">
      <dgm:prSet presAssocID="{342D4420-7427-40E8-969F-8ADBA5C83F19}" presName="childNode1" presStyleLbl="bgAcc1" presStyleIdx="2" presStyleCnt="4">
        <dgm:presLayoutVars>
          <dgm:bulletEnabled val="1"/>
        </dgm:presLayoutVars>
      </dgm:prSet>
      <dgm:spPr/>
    </dgm:pt>
    <dgm:pt modelId="{74B5D7A3-BB12-4023-B792-13B9C89D2B39}" type="pres">
      <dgm:prSet presAssocID="{342D4420-7427-40E8-969F-8ADBA5C83F19}" presName="childNode1tx" presStyleLbl="bgAcc1" presStyleIdx="2" presStyleCnt="4">
        <dgm:presLayoutVars>
          <dgm:bulletEnabled val="1"/>
        </dgm:presLayoutVars>
      </dgm:prSet>
      <dgm:spPr/>
    </dgm:pt>
    <dgm:pt modelId="{A278A9AA-2F6A-4365-AD9A-6FA128AAC163}" type="pres">
      <dgm:prSet presAssocID="{342D4420-7427-40E8-969F-8ADBA5C83F19}" presName="parentNode1" presStyleLbl="node1" presStyleIdx="2" presStyleCnt="4">
        <dgm:presLayoutVars>
          <dgm:chMax val="1"/>
          <dgm:bulletEnabled val="1"/>
        </dgm:presLayoutVars>
      </dgm:prSet>
      <dgm:spPr/>
    </dgm:pt>
    <dgm:pt modelId="{5D24A08D-019C-485A-BBC7-03E1CA6183ED}" type="pres">
      <dgm:prSet presAssocID="{342D4420-7427-40E8-969F-8ADBA5C83F19}" presName="connSite1" presStyleCnt="0"/>
      <dgm:spPr/>
    </dgm:pt>
    <dgm:pt modelId="{0D1CE576-FFAC-40AF-9A25-58AD8C3D57DB}" type="pres">
      <dgm:prSet presAssocID="{33FFF16E-918F-410D-8A50-D98107AABF4E}" presName="Name9" presStyleLbl="sibTrans2D1" presStyleIdx="2" presStyleCnt="3"/>
      <dgm:spPr/>
    </dgm:pt>
    <dgm:pt modelId="{39B753A3-CA2C-4BF7-9FDE-FCB062CC4EDA}" type="pres">
      <dgm:prSet presAssocID="{8477773E-5405-481F-ACA1-D4BC300312EF}" presName="composite2" presStyleCnt="0"/>
      <dgm:spPr/>
    </dgm:pt>
    <dgm:pt modelId="{47B87A52-FF5A-449B-B7DE-295527EA62FF}" type="pres">
      <dgm:prSet presAssocID="{8477773E-5405-481F-ACA1-D4BC300312EF}" presName="dummyNode2" presStyleLbl="node1" presStyleIdx="2" presStyleCnt="4"/>
      <dgm:spPr/>
    </dgm:pt>
    <dgm:pt modelId="{D5D67F80-5200-4E8C-A6F2-8476B6E4D4F9}" type="pres">
      <dgm:prSet presAssocID="{8477773E-5405-481F-ACA1-D4BC300312EF}" presName="childNode2" presStyleLbl="bgAcc1" presStyleIdx="3" presStyleCnt="4">
        <dgm:presLayoutVars>
          <dgm:bulletEnabled val="1"/>
        </dgm:presLayoutVars>
      </dgm:prSet>
      <dgm:spPr/>
    </dgm:pt>
    <dgm:pt modelId="{13B5222A-CE9F-4B5E-BCE9-2EC6E44D6D06}" type="pres">
      <dgm:prSet presAssocID="{8477773E-5405-481F-ACA1-D4BC300312EF}" presName="childNode2tx" presStyleLbl="bgAcc1" presStyleIdx="3" presStyleCnt="4">
        <dgm:presLayoutVars>
          <dgm:bulletEnabled val="1"/>
        </dgm:presLayoutVars>
      </dgm:prSet>
      <dgm:spPr/>
    </dgm:pt>
    <dgm:pt modelId="{1448D3B8-B32A-4933-9017-74300C420C2F}" type="pres">
      <dgm:prSet presAssocID="{8477773E-5405-481F-ACA1-D4BC300312EF}" presName="parentNode2" presStyleLbl="node1" presStyleIdx="3" presStyleCnt="4" custScaleY="176271">
        <dgm:presLayoutVars>
          <dgm:chMax val="0"/>
          <dgm:bulletEnabled val="1"/>
        </dgm:presLayoutVars>
      </dgm:prSet>
      <dgm:spPr/>
    </dgm:pt>
    <dgm:pt modelId="{06BD9872-076C-4393-BBC1-D75D6B4F1EEB}" type="pres">
      <dgm:prSet presAssocID="{8477773E-5405-481F-ACA1-D4BC300312EF}" presName="connSite2" presStyleCnt="0"/>
      <dgm:spPr/>
    </dgm:pt>
  </dgm:ptLst>
  <dgm:cxnLst>
    <dgm:cxn modelId="{D5CDA334-C7CD-462B-908A-370A3D7E9B71}" type="presOf" srcId="{65256D83-5A00-4992-BA22-A3093EFDC312}" destId="{4865965F-43AE-4EFD-8974-C035902DF0F8}" srcOrd="0" destOrd="0" presId="urn:microsoft.com/office/officeart/2005/8/layout/hProcess4"/>
    <dgm:cxn modelId="{6529BC34-0B4A-4766-9FFE-601E855B4F25}" srcId="{B18A8397-0509-4C1B-93B6-652B64215484}" destId="{F789B320-8084-4E5B-BAAC-632CE620B082}" srcOrd="0" destOrd="0" parTransId="{25B083C5-0393-4367-A182-9340429BC5C6}" sibTransId="{46EFE6B6-E999-4D13-823B-C45778FBD63A}"/>
    <dgm:cxn modelId="{2A802B5C-A89A-4321-978A-8BFA84E5E1DF}" type="presOf" srcId="{B18A8397-0509-4C1B-93B6-652B64215484}" destId="{1046608D-DCE1-49D0-AF1B-84E36AFD48DA}" srcOrd="0" destOrd="0" presId="urn:microsoft.com/office/officeart/2005/8/layout/hProcess4"/>
    <dgm:cxn modelId="{D6B00841-E476-4570-AA2A-5A6F60480D56}" type="presOf" srcId="{33FFF16E-918F-410D-8A50-D98107AABF4E}" destId="{0D1CE576-FFAC-40AF-9A25-58AD8C3D57DB}" srcOrd="0" destOrd="0" presId="urn:microsoft.com/office/officeart/2005/8/layout/hProcess4"/>
    <dgm:cxn modelId="{9779DF4D-F404-4352-82F4-D830F0044FE7}" type="presOf" srcId="{8477773E-5405-481F-ACA1-D4BC300312EF}" destId="{1448D3B8-B32A-4933-9017-74300C420C2F}" srcOrd="0" destOrd="0" presId="urn:microsoft.com/office/officeart/2005/8/layout/hProcess4"/>
    <dgm:cxn modelId="{FEA9946E-9F5C-4D82-BF7F-0CC748F8027A}" type="presOf" srcId="{46EFE6B6-E999-4D13-823B-C45778FBD63A}" destId="{B86C68E8-68E3-45EA-BDE5-F38D7A9F3F6C}" srcOrd="0" destOrd="0" presId="urn:microsoft.com/office/officeart/2005/8/layout/hProcess4"/>
    <dgm:cxn modelId="{F8522174-AAF6-4A86-8831-BD9EB881BDBC}" type="presOf" srcId="{51931F17-FD55-4C66-BD9C-96E8B062B7E7}" destId="{219EDF2A-4D16-4B84-9F9B-363F434C9498}" srcOrd="0" destOrd="0" presId="urn:microsoft.com/office/officeart/2005/8/layout/hProcess4"/>
    <dgm:cxn modelId="{1B0E9E76-D2DC-4589-948E-2F05EA25E230}" srcId="{B18A8397-0509-4C1B-93B6-652B64215484}" destId="{342D4420-7427-40E8-969F-8ADBA5C83F19}" srcOrd="2" destOrd="0" parTransId="{2145978B-188A-4FEC-98F7-BD3B4936F0F8}" sibTransId="{33FFF16E-918F-410D-8A50-D98107AABF4E}"/>
    <dgm:cxn modelId="{0F504758-0F8E-4E88-97CB-9B27E9A3626B}" type="presOf" srcId="{342D4420-7427-40E8-969F-8ADBA5C83F19}" destId="{A278A9AA-2F6A-4365-AD9A-6FA128AAC163}" srcOrd="0" destOrd="0" presId="urn:microsoft.com/office/officeart/2005/8/layout/hProcess4"/>
    <dgm:cxn modelId="{FE8EF382-B872-45F4-A753-20801B96A1D4}" type="presOf" srcId="{F789B320-8084-4E5B-BAAC-632CE620B082}" destId="{26B4F9BB-DE28-40C8-98CF-4FC3DC8E3E54}" srcOrd="0" destOrd="0" presId="urn:microsoft.com/office/officeart/2005/8/layout/hProcess4"/>
    <dgm:cxn modelId="{142AA8A3-8DF8-4729-B6CD-D6F445ECCDD6}" srcId="{B18A8397-0509-4C1B-93B6-652B64215484}" destId="{8477773E-5405-481F-ACA1-D4BC300312EF}" srcOrd="3" destOrd="0" parTransId="{A9D71FF1-031B-43A1-9C9F-1F027A9CBCF0}" sibTransId="{2EB9BEAE-FA54-45CF-9579-045B9A12B8BF}"/>
    <dgm:cxn modelId="{59ACC7B1-DD35-433E-88FA-D52623C0759A}" srcId="{B18A8397-0509-4C1B-93B6-652B64215484}" destId="{51931F17-FD55-4C66-BD9C-96E8B062B7E7}" srcOrd="1" destOrd="0" parTransId="{80AEE48E-71C8-468C-983A-B1C514AB6FB8}" sibTransId="{65256D83-5A00-4992-BA22-A3093EFDC312}"/>
    <dgm:cxn modelId="{81DBFAB5-B0DA-41A8-9BAB-D6541EAC126B}" type="presParOf" srcId="{1046608D-DCE1-49D0-AF1B-84E36AFD48DA}" destId="{FB888028-C4C7-4F1C-A1C7-9744735C2F6A}" srcOrd="0" destOrd="0" presId="urn:microsoft.com/office/officeart/2005/8/layout/hProcess4"/>
    <dgm:cxn modelId="{91C0E45D-342E-4F9C-82A9-AED71A0C55CA}" type="presParOf" srcId="{1046608D-DCE1-49D0-AF1B-84E36AFD48DA}" destId="{C5A6F805-920D-4782-93BA-E70F8D416197}" srcOrd="1" destOrd="0" presId="urn:microsoft.com/office/officeart/2005/8/layout/hProcess4"/>
    <dgm:cxn modelId="{7EBA3129-FE7C-48A2-9508-69EDA8A1DD44}" type="presParOf" srcId="{1046608D-DCE1-49D0-AF1B-84E36AFD48DA}" destId="{D51ACB4B-4AEE-47B5-9E19-CA5FA16B139D}" srcOrd="2" destOrd="0" presId="urn:microsoft.com/office/officeart/2005/8/layout/hProcess4"/>
    <dgm:cxn modelId="{3FCCAE36-A8CA-4665-A171-F9B4BE0DBF24}" type="presParOf" srcId="{D51ACB4B-4AEE-47B5-9E19-CA5FA16B139D}" destId="{AC3E4ADC-D83F-4822-9385-EFC85FBB8A1C}" srcOrd="0" destOrd="0" presId="urn:microsoft.com/office/officeart/2005/8/layout/hProcess4"/>
    <dgm:cxn modelId="{30DC1694-F59A-4446-BD7C-031DC73FC231}" type="presParOf" srcId="{AC3E4ADC-D83F-4822-9385-EFC85FBB8A1C}" destId="{DD81BD69-257C-4823-B570-7640E6F2A6F4}" srcOrd="0" destOrd="0" presId="urn:microsoft.com/office/officeart/2005/8/layout/hProcess4"/>
    <dgm:cxn modelId="{64862999-0708-4A36-AE5B-1AD9C431FF7D}" type="presParOf" srcId="{AC3E4ADC-D83F-4822-9385-EFC85FBB8A1C}" destId="{08EB559E-59B4-4C9E-B90F-00009E61656F}" srcOrd="1" destOrd="0" presId="urn:microsoft.com/office/officeart/2005/8/layout/hProcess4"/>
    <dgm:cxn modelId="{07387EF1-AB6C-4F92-B898-9600AB19C94A}" type="presParOf" srcId="{AC3E4ADC-D83F-4822-9385-EFC85FBB8A1C}" destId="{9709CAF4-50B7-4B8E-8E61-ED0E59B944DA}" srcOrd="2" destOrd="0" presId="urn:microsoft.com/office/officeart/2005/8/layout/hProcess4"/>
    <dgm:cxn modelId="{D9B5F668-F4CB-4879-A8AB-1766CF832376}" type="presParOf" srcId="{AC3E4ADC-D83F-4822-9385-EFC85FBB8A1C}" destId="{26B4F9BB-DE28-40C8-98CF-4FC3DC8E3E54}" srcOrd="3" destOrd="0" presId="urn:microsoft.com/office/officeart/2005/8/layout/hProcess4"/>
    <dgm:cxn modelId="{79AEDD87-C46A-4F70-A298-DE8223F78BD9}" type="presParOf" srcId="{AC3E4ADC-D83F-4822-9385-EFC85FBB8A1C}" destId="{3157B988-7154-4479-87B6-8B1CC47B4203}" srcOrd="4" destOrd="0" presId="urn:microsoft.com/office/officeart/2005/8/layout/hProcess4"/>
    <dgm:cxn modelId="{D11254F9-F12E-4BB4-A935-AE81D7918FC2}" type="presParOf" srcId="{D51ACB4B-4AEE-47B5-9E19-CA5FA16B139D}" destId="{B86C68E8-68E3-45EA-BDE5-F38D7A9F3F6C}" srcOrd="1" destOrd="0" presId="urn:microsoft.com/office/officeart/2005/8/layout/hProcess4"/>
    <dgm:cxn modelId="{F843D015-75B0-428B-AEB4-F8239B05F7CC}" type="presParOf" srcId="{D51ACB4B-4AEE-47B5-9E19-CA5FA16B139D}" destId="{7F50AAD5-8B51-450E-9E45-6885B6D7A1D5}" srcOrd="2" destOrd="0" presId="urn:microsoft.com/office/officeart/2005/8/layout/hProcess4"/>
    <dgm:cxn modelId="{8A29626B-1125-4E36-A510-79E404820E4D}" type="presParOf" srcId="{7F50AAD5-8B51-450E-9E45-6885B6D7A1D5}" destId="{3551E122-F133-4E2F-AC7F-5BFFB0A2C2BC}" srcOrd="0" destOrd="0" presId="urn:microsoft.com/office/officeart/2005/8/layout/hProcess4"/>
    <dgm:cxn modelId="{BF5EA76D-706E-4E2C-8752-494F68BBA120}" type="presParOf" srcId="{7F50AAD5-8B51-450E-9E45-6885B6D7A1D5}" destId="{46D62BAE-BA35-4454-B0F1-65DBEFE8F30A}" srcOrd="1" destOrd="0" presId="urn:microsoft.com/office/officeart/2005/8/layout/hProcess4"/>
    <dgm:cxn modelId="{D497E26D-6455-475B-865F-5887EC7018E3}" type="presParOf" srcId="{7F50AAD5-8B51-450E-9E45-6885B6D7A1D5}" destId="{E0E5BA21-7662-4EAB-9AE3-A13890C1D158}" srcOrd="2" destOrd="0" presId="urn:microsoft.com/office/officeart/2005/8/layout/hProcess4"/>
    <dgm:cxn modelId="{E0B5E708-7474-4243-8BC9-F3A6DF209561}" type="presParOf" srcId="{7F50AAD5-8B51-450E-9E45-6885B6D7A1D5}" destId="{219EDF2A-4D16-4B84-9F9B-363F434C9498}" srcOrd="3" destOrd="0" presId="urn:microsoft.com/office/officeart/2005/8/layout/hProcess4"/>
    <dgm:cxn modelId="{2BC8A902-8023-4D72-BADD-E1D7270C9828}" type="presParOf" srcId="{7F50AAD5-8B51-450E-9E45-6885B6D7A1D5}" destId="{24B04398-F7B4-4823-9DA2-D3F0D06D1DBA}" srcOrd="4" destOrd="0" presId="urn:microsoft.com/office/officeart/2005/8/layout/hProcess4"/>
    <dgm:cxn modelId="{D5792B93-5939-45C3-9165-8CE262A380EE}" type="presParOf" srcId="{D51ACB4B-4AEE-47B5-9E19-CA5FA16B139D}" destId="{4865965F-43AE-4EFD-8974-C035902DF0F8}" srcOrd="3" destOrd="0" presId="urn:microsoft.com/office/officeart/2005/8/layout/hProcess4"/>
    <dgm:cxn modelId="{BC0C6392-9B39-4A9C-AAAB-0F4B4D2771E9}" type="presParOf" srcId="{D51ACB4B-4AEE-47B5-9E19-CA5FA16B139D}" destId="{1A05F8C7-775F-4825-AD7A-E3D22E6B313B}" srcOrd="4" destOrd="0" presId="urn:microsoft.com/office/officeart/2005/8/layout/hProcess4"/>
    <dgm:cxn modelId="{658645E2-0923-4FCA-9EEF-314475AE0CA8}" type="presParOf" srcId="{1A05F8C7-775F-4825-AD7A-E3D22E6B313B}" destId="{5272A466-95A0-4BFF-BE1A-7CBF7AD0A1FC}" srcOrd="0" destOrd="0" presId="urn:microsoft.com/office/officeart/2005/8/layout/hProcess4"/>
    <dgm:cxn modelId="{FA82D6AE-436A-4B8B-A8A3-BE8D956A0FBA}" type="presParOf" srcId="{1A05F8C7-775F-4825-AD7A-E3D22E6B313B}" destId="{A1506E09-E80F-468D-81E7-99674DCE0C97}" srcOrd="1" destOrd="0" presId="urn:microsoft.com/office/officeart/2005/8/layout/hProcess4"/>
    <dgm:cxn modelId="{E79DD210-FF38-4071-8E74-7CE2793E0117}" type="presParOf" srcId="{1A05F8C7-775F-4825-AD7A-E3D22E6B313B}" destId="{74B5D7A3-BB12-4023-B792-13B9C89D2B39}" srcOrd="2" destOrd="0" presId="urn:microsoft.com/office/officeart/2005/8/layout/hProcess4"/>
    <dgm:cxn modelId="{576521F1-94AF-4FCC-A1EA-BA6BB97309E2}" type="presParOf" srcId="{1A05F8C7-775F-4825-AD7A-E3D22E6B313B}" destId="{A278A9AA-2F6A-4365-AD9A-6FA128AAC163}" srcOrd="3" destOrd="0" presId="urn:microsoft.com/office/officeart/2005/8/layout/hProcess4"/>
    <dgm:cxn modelId="{2F7F1681-21C1-420B-ADCD-3A6DED92261F}" type="presParOf" srcId="{1A05F8C7-775F-4825-AD7A-E3D22E6B313B}" destId="{5D24A08D-019C-485A-BBC7-03E1CA6183ED}" srcOrd="4" destOrd="0" presId="urn:microsoft.com/office/officeart/2005/8/layout/hProcess4"/>
    <dgm:cxn modelId="{39DF9A35-3928-4B39-A245-A80AE7199869}" type="presParOf" srcId="{D51ACB4B-4AEE-47B5-9E19-CA5FA16B139D}" destId="{0D1CE576-FFAC-40AF-9A25-58AD8C3D57DB}" srcOrd="5" destOrd="0" presId="urn:microsoft.com/office/officeart/2005/8/layout/hProcess4"/>
    <dgm:cxn modelId="{E9AC4678-DEF1-4F5E-B048-A1D41FEF0726}" type="presParOf" srcId="{D51ACB4B-4AEE-47B5-9E19-CA5FA16B139D}" destId="{39B753A3-CA2C-4BF7-9FDE-FCB062CC4EDA}" srcOrd="6" destOrd="0" presId="urn:microsoft.com/office/officeart/2005/8/layout/hProcess4"/>
    <dgm:cxn modelId="{4E6E12AE-5307-4652-B5EC-112B6A6AFC42}" type="presParOf" srcId="{39B753A3-CA2C-4BF7-9FDE-FCB062CC4EDA}" destId="{47B87A52-FF5A-449B-B7DE-295527EA62FF}" srcOrd="0" destOrd="0" presId="urn:microsoft.com/office/officeart/2005/8/layout/hProcess4"/>
    <dgm:cxn modelId="{156A8801-C213-449E-BF6C-104775BA6DB4}" type="presParOf" srcId="{39B753A3-CA2C-4BF7-9FDE-FCB062CC4EDA}" destId="{D5D67F80-5200-4E8C-A6F2-8476B6E4D4F9}" srcOrd="1" destOrd="0" presId="urn:microsoft.com/office/officeart/2005/8/layout/hProcess4"/>
    <dgm:cxn modelId="{0CFC83FD-7DC8-4E6A-A6B8-BF6B357EBD6E}" type="presParOf" srcId="{39B753A3-CA2C-4BF7-9FDE-FCB062CC4EDA}" destId="{13B5222A-CE9F-4B5E-BCE9-2EC6E44D6D06}" srcOrd="2" destOrd="0" presId="urn:microsoft.com/office/officeart/2005/8/layout/hProcess4"/>
    <dgm:cxn modelId="{16863F79-070E-4EC2-A19C-60A621822E15}" type="presParOf" srcId="{39B753A3-CA2C-4BF7-9FDE-FCB062CC4EDA}" destId="{1448D3B8-B32A-4933-9017-74300C420C2F}" srcOrd="3" destOrd="0" presId="urn:microsoft.com/office/officeart/2005/8/layout/hProcess4"/>
    <dgm:cxn modelId="{56D85894-38F8-48D3-84CD-4A996B456DD7}" type="presParOf" srcId="{39B753A3-CA2C-4BF7-9FDE-FCB062CC4EDA}" destId="{06BD9872-076C-4393-BBC1-D75D6B4F1EEB}"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46DEE0-A404-4A95-B011-9D5947422774}"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EC6489FE-71DC-4CA0-AE1E-B17D5FD8184B}">
      <dgm:prSet/>
      <dgm:spPr/>
      <dgm:t>
        <a:bodyPr/>
        <a:lstStyle/>
        <a:p>
          <a:r>
            <a:rPr lang="en-US" b="1"/>
            <a:t>Monetary policy</a:t>
          </a:r>
          <a:endParaRPr lang="en-US"/>
        </a:p>
      </dgm:t>
    </dgm:pt>
    <dgm:pt modelId="{72875972-2F7D-48CA-9215-95BD5BA2E59D}" type="parTrans" cxnId="{3FA5E85C-8BE7-470B-8BE4-E6AF58E9E1EF}">
      <dgm:prSet/>
      <dgm:spPr/>
      <dgm:t>
        <a:bodyPr/>
        <a:lstStyle/>
        <a:p>
          <a:endParaRPr lang="en-US"/>
        </a:p>
      </dgm:t>
    </dgm:pt>
    <dgm:pt modelId="{CD0029A2-74B4-493A-A1C4-69321CC6AA8D}" type="sibTrans" cxnId="{3FA5E85C-8BE7-470B-8BE4-E6AF58E9E1EF}">
      <dgm:prSet/>
      <dgm:spPr/>
      <dgm:t>
        <a:bodyPr/>
        <a:lstStyle/>
        <a:p>
          <a:endParaRPr lang="en-US"/>
        </a:p>
      </dgm:t>
    </dgm:pt>
    <dgm:pt modelId="{421C7999-FEED-447C-8D69-751F3D53C154}">
      <dgm:prSet/>
      <dgm:spPr/>
      <dgm:t>
        <a:bodyPr/>
        <a:lstStyle/>
        <a:p>
          <a:r>
            <a:rPr lang="en-US" b="1"/>
            <a:t>Fiscal policy</a:t>
          </a:r>
          <a:r>
            <a:rPr lang="en-US"/>
            <a:t> </a:t>
          </a:r>
        </a:p>
      </dgm:t>
    </dgm:pt>
    <dgm:pt modelId="{2A99527D-39AF-4D1F-8B82-4F5CAC1FF2C2}" type="parTrans" cxnId="{55A3C872-B1A3-4137-9025-CEA534DF1452}">
      <dgm:prSet/>
      <dgm:spPr/>
      <dgm:t>
        <a:bodyPr/>
        <a:lstStyle/>
        <a:p>
          <a:endParaRPr lang="en-US"/>
        </a:p>
      </dgm:t>
    </dgm:pt>
    <dgm:pt modelId="{72C40F36-ADD1-415D-BB6D-1D89020052D3}" type="sibTrans" cxnId="{55A3C872-B1A3-4137-9025-CEA534DF1452}">
      <dgm:prSet/>
      <dgm:spPr/>
      <dgm:t>
        <a:bodyPr/>
        <a:lstStyle/>
        <a:p>
          <a:endParaRPr lang="en-US"/>
        </a:p>
      </dgm:t>
    </dgm:pt>
    <dgm:pt modelId="{F6057048-3BD9-4F4F-A0A9-B901607574CE}">
      <dgm:prSet/>
      <dgm:spPr/>
      <dgm:t>
        <a:bodyPr/>
        <a:lstStyle/>
        <a:p>
          <a:r>
            <a:rPr lang="en-US"/>
            <a:t>Physical or non monetary policy</a:t>
          </a:r>
        </a:p>
      </dgm:t>
    </dgm:pt>
    <dgm:pt modelId="{39335C44-6748-4EAE-81D1-68DA9DCEC7F9}" type="parTrans" cxnId="{66630ABC-7652-457A-B4EB-6AFECE0A852E}">
      <dgm:prSet/>
      <dgm:spPr/>
      <dgm:t>
        <a:bodyPr/>
        <a:lstStyle/>
        <a:p>
          <a:endParaRPr lang="en-US"/>
        </a:p>
      </dgm:t>
    </dgm:pt>
    <dgm:pt modelId="{A6A74A8F-261E-457D-9723-D6CEAEFC61AB}" type="sibTrans" cxnId="{66630ABC-7652-457A-B4EB-6AFECE0A852E}">
      <dgm:prSet/>
      <dgm:spPr/>
      <dgm:t>
        <a:bodyPr/>
        <a:lstStyle/>
        <a:p>
          <a:endParaRPr lang="en-US"/>
        </a:p>
      </dgm:t>
    </dgm:pt>
    <dgm:pt modelId="{7B671F9E-6B3D-4240-A848-20334025B398}" type="pres">
      <dgm:prSet presAssocID="{3646DEE0-A404-4A95-B011-9D5947422774}" presName="Name0" presStyleCnt="0">
        <dgm:presLayoutVars>
          <dgm:dir/>
          <dgm:animLvl val="lvl"/>
          <dgm:resizeHandles val="exact"/>
        </dgm:presLayoutVars>
      </dgm:prSet>
      <dgm:spPr/>
    </dgm:pt>
    <dgm:pt modelId="{87CCB6FE-77C2-4B2C-A3B3-20958FDE9721}" type="pres">
      <dgm:prSet presAssocID="{EC6489FE-71DC-4CA0-AE1E-B17D5FD8184B}" presName="linNode" presStyleCnt="0"/>
      <dgm:spPr/>
    </dgm:pt>
    <dgm:pt modelId="{35E24070-03B3-48B3-AED4-702D48C801AF}" type="pres">
      <dgm:prSet presAssocID="{EC6489FE-71DC-4CA0-AE1E-B17D5FD8184B}" presName="parentText" presStyleLbl="node1" presStyleIdx="0" presStyleCnt="3">
        <dgm:presLayoutVars>
          <dgm:chMax val="1"/>
          <dgm:bulletEnabled val="1"/>
        </dgm:presLayoutVars>
      </dgm:prSet>
      <dgm:spPr/>
    </dgm:pt>
    <dgm:pt modelId="{F9498B5D-9FA2-4DDF-8D28-8F9FD439DAFC}" type="pres">
      <dgm:prSet presAssocID="{CD0029A2-74B4-493A-A1C4-69321CC6AA8D}" presName="sp" presStyleCnt="0"/>
      <dgm:spPr/>
    </dgm:pt>
    <dgm:pt modelId="{6AA95DC9-B7B1-4D35-805A-A68464194C9A}" type="pres">
      <dgm:prSet presAssocID="{421C7999-FEED-447C-8D69-751F3D53C154}" presName="linNode" presStyleCnt="0"/>
      <dgm:spPr/>
    </dgm:pt>
    <dgm:pt modelId="{CACBC42F-4BB9-4C4A-8A93-1CDC9294B2A9}" type="pres">
      <dgm:prSet presAssocID="{421C7999-FEED-447C-8D69-751F3D53C154}" presName="parentText" presStyleLbl="node1" presStyleIdx="1" presStyleCnt="3">
        <dgm:presLayoutVars>
          <dgm:chMax val="1"/>
          <dgm:bulletEnabled val="1"/>
        </dgm:presLayoutVars>
      </dgm:prSet>
      <dgm:spPr/>
    </dgm:pt>
    <dgm:pt modelId="{82085E3E-DB22-4727-90B6-FEF699422D77}" type="pres">
      <dgm:prSet presAssocID="{72C40F36-ADD1-415D-BB6D-1D89020052D3}" presName="sp" presStyleCnt="0"/>
      <dgm:spPr/>
    </dgm:pt>
    <dgm:pt modelId="{ABB7640A-BCB5-4408-824C-35810490E1A1}" type="pres">
      <dgm:prSet presAssocID="{F6057048-3BD9-4F4F-A0A9-B901607574CE}" presName="linNode" presStyleCnt="0"/>
      <dgm:spPr/>
    </dgm:pt>
    <dgm:pt modelId="{AA05F195-C503-4CB1-BE4A-2998E40168C4}" type="pres">
      <dgm:prSet presAssocID="{F6057048-3BD9-4F4F-A0A9-B901607574CE}" presName="parentText" presStyleLbl="node1" presStyleIdx="2" presStyleCnt="3">
        <dgm:presLayoutVars>
          <dgm:chMax val="1"/>
          <dgm:bulletEnabled val="1"/>
        </dgm:presLayoutVars>
      </dgm:prSet>
      <dgm:spPr/>
    </dgm:pt>
  </dgm:ptLst>
  <dgm:cxnLst>
    <dgm:cxn modelId="{3FA5E85C-8BE7-470B-8BE4-E6AF58E9E1EF}" srcId="{3646DEE0-A404-4A95-B011-9D5947422774}" destId="{EC6489FE-71DC-4CA0-AE1E-B17D5FD8184B}" srcOrd="0" destOrd="0" parTransId="{72875972-2F7D-48CA-9215-95BD5BA2E59D}" sibTransId="{CD0029A2-74B4-493A-A1C4-69321CC6AA8D}"/>
    <dgm:cxn modelId="{B84F0C64-72DC-45A9-A284-72BB6C6C0875}" type="presOf" srcId="{421C7999-FEED-447C-8D69-751F3D53C154}" destId="{CACBC42F-4BB9-4C4A-8A93-1CDC9294B2A9}" srcOrd="0" destOrd="0" presId="urn:microsoft.com/office/officeart/2005/8/layout/vList5"/>
    <dgm:cxn modelId="{4671964C-0C71-4C51-8020-37771D44ED6C}" type="presOf" srcId="{F6057048-3BD9-4F4F-A0A9-B901607574CE}" destId="{AA05F195-C503-4CB1-BE4A-2998E40168C4}" srcOrd="0" destOrd="0" presId="urn:microsoft.com/office/officeart/2005/8/layout/vList5"/>
    <dgm:cxn modelId="{55A3C872-B1A3-4137-9025-CEA534DF1452}" srcId="{3646DEE0-A404-4A95-B011-9D5947422774}" destId="{421C7999-FEED-447C-8D69-751F3D53C154}" srcOrd="1" destOrd="0" parTransId="{2A99527D-39AF-4D1F-8B82-4F5CAC1FF2C2}" sibTransId="{72C40F36-ADD1-415D-BB6D-1D89020052D3}"/>
    <dgm:cxn modelId="{7099D3A7-D77E-4735-919D-E1BECB663843}" type="presOf" srcId="{EC6489FE-71DC-4CA0-AE1E-B17D5FD8184B}" destId="{35E24070-03B3-48B3-AED4-702D48C801AF}" srcOrd="0" destOrd="0" presId="urn:microsoft.com/office/officeart/2005/8/layout/vList5"/>
    <dgm:cxn modelId="{66630ABC-7652-457A-B4EB-6AFECE0A852E}" srcId="{3646DEE0-A404-4A95-B011-9D5947422774}" destId="{F6057048-3BD9-4F4F-A0A9-B901607574CE}" srcOrd="2" destOrd="0" parTransId="{39335C44-6748-4EAE-81D1-68DA9DCEC7F9}" sibTransId="{A6A74A8F-261E-457D-9723-D6CEAEFC61AB}"/>
    <dgm:cxn modelId="{BA80B9C2-2C68-4D38-818F-4ED97ADB695C}" type="presOf" srcId="{3646DEE0-A404-4A95-B011-9D5947422774}" destId="{7B671F9E-6B3D-4240-A848-20334025B398}" srcOrd="0" destOrd="0" presId="urn:microsoft.com/office/officeart/2005/8/layout/vList5"/>
    <dgm:cxn modelId="{819FAC36-82E9-4312-9E75-535058D14B79}" type="presParOf" srcId="{7B671F9E-6B3D-4240-A848-20334025B398}" destId="{87CCB6FE-77C2-4B2C-A3B3-20958FDE9721}" srcOrd="0" destOrd="0" presId="urn:microsoft.com/office/officeart/2005/8/layout/vList5"/>
    <dgm:cxn modelId="{6B7A561F-5D57-4B13-9B1C-E5B3EE482702}" type="presParOf" srcId="{87CCB6FE-77C2-4B2C-A3B3-20958FDE9721}" destId="{35E24070-03B3-48B3-AED4-702D48C801AF}" srcOrd="0" destOrd="0" presId="urn:microsoft.com/office/officeart/2005/8/layout/vList5"/>
    <dgm:cxn modelId="{21E3F8EE-DC51-44C5-A515-609F2E63E54B}" type="presParOf" srcId="{7B671F9E-6B3D-4240-A848-20334025B398}" destId="{F9498B5D-9FA2-4DDF-8D28-8F9FD439DAFC}" srcOrd="1" destOrd="0" presId="urn:microsoft.com/office/officeart/2005/8/layout/vList5"/>
    <dgm:cxn modelId="{3BF77AE6-16EA-453B-BA69-045EB757E923}" type="presParOf" srcId="{7B671F9E-6B3D-4240-A848-20334025B398}" destId="{6AA95DC9-B7B1-4D35-805A-A68464194C9A}" srcOrd="2" destOrd="0" presId="urn:microsoft.com/office/officeart/2005/8/layout/vList5"/>
    <dgm:cxn modelId="{723DF75C-4B5F-48A0-BFEA-BB3FA12B130C}" type="presParOf" srcId="{6AA95DC9-B7B1-4D35-805A-A68464194C9A}" destId="{CACBC42F-4BB9-4C4A-8A93-1CDC9294B2A9}" srcOrd="0" destOrd="0" presId="urn:microsoft.com/office/officeart/2005/8/layout/vList5"/>
    <dgm:cxn modelId="{FB5A2328-6CDC-486A-9832-A80C4DD7452C}" type="presParOf" srcId="{7B671F9E-6B3D-4240-A848-20334025B398}" destId="{82085E3E-DB22-4727-90B6-FEF699422D77}" srcOrd="3" destOrd="0" presId="urn:microsoft.com/office/officeart/2005/8/layout/vList5"/>
    <dgm:cxn modelId="{E23502B0-2128-480D-9DAD-733899381CCB}" type="presParOf" srcId="{7B671F9E-6B3D-4240-A848-20334025B398}" destId="{ABB7640A-BCB5-4408-824C-35810490E1A1}" srcOrd="4" destOrd="0" presId="urn:microsoft.com/office/officeart/2005/8/layout/vList5"/>
    <dgm:cxn modelId="{5A28D16A-90F6-426A-981E-F729D59A9A42}" type="presParOf" srcId="{ABB7640A-BCB5-4408-824C-35810490E1A1}" destId="{AA05F195-C503-4CB1-BE4A-2998E40168C4}"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B559E-59B4-4C9E-B90F-00009E61656F}">
      <dsp:nvSpPr>
        <dsp:cNvPr id="0" name=""/>
        <dsp:cNvSpPr/>
      </dsp:nvSpPr>
      <dsp:spPr>
        <a:xfrm>
          <a:off x="6686" y="1621941"/>
          <a:ext cx="2238478" cy="1846276"/>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6C68E8-68E3-45EA-BDE5-F38D7A9F3F6C}">
      <dsp:nvSpPr>
        <dsp:cNvPr id="0" name=""/>
        <dsp:cNvSpPr/>
      </dsp:nvSpPr>
      <dsp:spPr>
        <a:xfrm>
          <a:off x="1251353" y="2013902"/>
          <a:ext cx="2539189" cy="2539189"/>
        </a:xfrm>
        <a:prstGeom prst="leftCircularArrow">
          <a:avLst>
            <a:gd name="adj1" fmla="val 3430"/>
            <a:gd name="adj2" fmla="val 424915"/>
            <a:gd name="adj3" fmla="val 2200426"/>
            <a:gd name="adj4" fmla="val 9024489"/>
            <a:gd name="adj5" fmla="val 400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6B4F9BB-DE28-40C8-98CF-4FC3DC8E3E54}">
      <dsp:nvSpPr>
        <dsp:cNvPr id="0" name=""/>
        <dsp:cNvSpPr/>
      </dsp:nvSpPr>
      <dsp:spPr>
        <a:xfrm>
          <a:off x="504126" y="3072587"/>
          <a:ext cx="1989758" cy="79126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Increased income</a:t>
          </a:r>
        </a:p>
      </dsp:txBody>
      <dsp:txXfrm>
        <a:off x="527301" y="3095762"/>
        <a:ext cx="1943408" cy="744911"/>
      </dsp:txXfrm>
    </dsp:sp>
    <dsp:sp modelId="{46D62BAE-BA35-4454-B0F1-65DBEFE8F30A}">
      <dsp:nvSpPr>
        <dsp:cNvPr id="0" name=""/>
        <dsp:cNvSpPr/>
      </dsp:nvSpPr>
      <dsp:spPr>
        <a:xfrm>
          <a:off x="2908656" y="1621941"/>
          <a:ext cx="2238478" cy="1846276"/>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65965F-43AE-4EFD-8974-C035902DF0F8}">
      <dsp:nvSpPr>
        <dsp:cNvPr id="0" name=""/>
        <dsp:cNvSpPr/>
      </dsp:nvSpPr>
      <dsp:spPr>
        <a:xfrm>
          <a:off x="4134669" y="464677"/>
          <a:ext cx="2825217" cy="2825217"/>
        </a:xfrm>
        <a:prstGeom prst="circularArrow">
          <a:avLst>
            <a:gd name="adj1" fmla="val 3083"/>
            <a:gd name="adj2" fmla="val 378768"/>
            <a:gd name="adj3" fmla="val 19445722"/>
            <a:gd name="adj4" fmla="val 12575511"/>
            <a:gd name="adj5" fmla="val 359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EDF2A-4D16-4B84-9F9B-363F434C9498}">
      <dsp:nvSpPr>
        <dsp:cNvPr id="0" name=""/>
        <dsp:cNvSpPr/>
      </dsp:nvSpPr>
      <dsp:spPr>
        <a:xfrm>
          <a:off x="3406095" y="1226311"/>
          <a:ext cx="1989758" cy="79126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additional demand</a:t>
          </a:r>
        </a:p>
      </dsp:txBody>
      <dsp:txXfrm>
        <a:off x="3429270" y="1249486"/>
        <a:ext cx="1943408" cy="744911"/>
      </dsp:txXfrm>
    </dsp:sp>
    <dsp:sp modelId="{A1506E09-E80F-468D-81E7-99674DCE0C97}">
      <dsp:nvSpPr>
        <dsp:cNvPr id="0" name=""/>
        <dsp:cNvSpPr/>
      </dsp:nvSpPr>
      <dsp:spPr>
        <a:xfrm>
          <a:off x="5810625" y="1621941"/>
          <a:ext cx="2238478" cy="1846276"/>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1CE576-FFAC-40AF-9A25-58AD8C3D57DB}">
      <dsp:nvSpPr>
        <dsp:cNvPr id="0" name=""/>
        <dsp:cNvSpPr/>
      </dsp:nvSpPr>
      <dsp:spPr>
        <a:xfrm>
          <a:off x="7094935" y="2086142"/>
          <a:ext cx="2545585" cy="2545585"/>
        </a:xfrm>
        <a:prstGeom prst="leftCircularArrow">
          <a:avLst>
            <a:gd name="adj1" fmla="val 3422"/>
            <a:gd name="adj2" fmla="val 423761"/>
            <a:gd name="adj3" fmla="val 2452580"/>
            <a:gd name="adj4" fmla="val 9277798"/>
            <a:gd name="adj5" fmla="val 399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278A9AA-2F6A-4365-AD9A-6FA128AAC163}">
      <dsp:nvSpPr>
        <dsp:cNvPr id="0" name=""/>
        <dsp:cNvSpPr/>
      </dsp:nvSpPr>
      <dsp:spPr>
        <a:xfrm>
          <a:off x="6308065" y="3072587"/>
          <a:ext cx="1989758" cy="79126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Increase in price level</a:t>
          </a:r>
        </a:p>
      </dsp:txBody>
      <dsp:txXfrm>
        <a:off x="6331240" y="3095762"/>
        <a:ext cx="1943408" cy="744911"/>
      </dsp:txXfrm>
    </dsp:sp>
    <dsp:sp modelId="{D5D67F80-5200-4E8C-A6F2-8476B6E4D4F9}">
      <dsp:nvSpPr>
        <dsp:cNvPr id="0" name=""/>
        <dsp:cNvSpPr/>
      </dsp:nvSpPr>
      <dsp:spPr>
        <a:xfrm>
          <a:off x="8712594" y="1772817"/>
          <a:ext cx="2238478" cy="1846276"/>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48D3B8-B32A-4933-9017-74300C420C2F}">
      <dsp:nvSpPr>
        <dsp:cNvPr id="0" name=""/>
        <dsp:cNvSpPr/>
      </dsp:nvSpPr>
      <dsp:spPr>
        <a:xfrm>
          <a:off x="9210034" y="1075435"/>
          <a:ext cx="1989758" cy="139476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Demand pull inflation</a:t>
          </a:r>
          <a:br>
            <a:rPr lang="en-US" sz="2000" kern="1200" dirty="0"/>
          </a:br>
          <a:br>
            <a:rPr lang="en-US" sz="2000" kern="1200" dirty="0"/>
          </a:br>
          <a:endParaRPr lang="en-US" sz="2000" kern="1200" dirty="0"/>
        </a:p>
      </dsp:txBody>
      <dsp:txXfrm>
        <a:off x="9250885" y="1116286"/>
        <a:ext cx="1908056" cy="13130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4070-03B3-48B3-AED4-702D48C801AF}">
      <dsp:nvSpPr>
        <dsp:cNvPr id="0" name=""/>
        <dsp:cNvSpPr/>
      </dsp:nvSpPr>
      <dsp:spPr>
        <a:xfrm>
          <a:off x="2750819" y="1895"/>
          <a:ext cx="3094672" cy="125085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b="1" kern="1200"/>
            <a:t>Monetary policy</a:t>
          </a:r>
          <a:endParaRPr lang="en-US" sz="2900" kern="1200"/>
        </a:p>
      </dsp:txBody>
      <dsp:txXfrm>
        <a:off x="2811881" y="62957"/>
        <a:ext cx="2972548" cy="1128729"/>
      </dsp:txXfrm>
    </dsp:sp>
    <dsp:sp modelId="{CACBC42F-4BB9-4C4A-8A93-1CDC9294B2A9}">
      <dsp:nvSpPr>
        <dsp:cNvPr id="0" name=""/>
        <dsp:cNvSpPr/>
      </dsp:nvSpPr>
      <dsp:spPr>
        <a:xfrm>
          <a:off x="2750819" y="1315291"/>
          <a:ext cx="3094672" cy="125085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b="1" kern="1200"/>
            <a:t>Fiscal policy</a:t>
          </a:r>
          <a:r>
            <a:rPr lang="en-US" sz="2900" kern="1200"/>
            <a:t> </a:t>
          </a:r>
        </a:p>
      </dsp:txBody>
      <dsp:txXfrm>
        <a:off x="2811881" y="1376353"/>
        <a:ext cx="2972548" cy="1128729"/>
      </dsp:txXfrm>
    </dsp:sp>
    <dsp:sp modelId="{AA05F195-C503-4CB1-BE4A-2998E40168C4}">
      <dsp:nvSpPr>
        <dsp:cNvPr id="0" name=""/>
        <dsp:cNvSpPr/>
      </dsp:nvSpPr>
      <dsp:spPr>
        <a:xfrm>
          <a:off x="2750819" y="2628688"/>
          <a:ext cx="3094672" cy="125085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kern="1200"/>
            <a:t>Physical or non monetary policy</a:t>
          </a:r>
        </a:p>
      </dsp:txBody>
      <dsp:txXfrm>
        <a:off x="2811881" y="2689750"/>
        <a:ext cx="2972548" cy="112872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4EDAAB-9C42-49A1-80EC-E5C4A1EF31CB}" type="datetimeFigureOut">
              <a:rPr lang="en-US" smtClean="0"/>
              <a:t>8/4/2021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3A3252-D1BA-46EC-8BCE-B3EE54C8C3CD}" type="slidenum">
              <a:rPr lang="en-US" smtClean="0"/>
              <a:t>‹#›</a:t>
            </a:fld>
            <a:endParaRPr lang="en-US"/>
          </a:p>
        </p:txBody>
      </p:sp>
    </p:spTree>
    <p:extLst>
      <p:ext uri="{BB962C8B-B14F-4D97-AF65-F5344CB8AC3E}">
        <p14:creationId xmlns:p14="http://schemas.microsoft.com/office/powerpoint/2010/main" val="3382090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A3252-D1BA-46EC-8BCE-B3EE54C8C3CD}" type="slidenum">
              <a:rPr lang="en-US" smtClean="0"/>
              <a:t>5</a:t>
            </a:fld>
            <a:endParaRPr lang="en-US"/>
          </a:p>
        </p:txBody>
      </p:sp>
    </p:spTree>
    <p:extLst>
      <p:ext uri="{BB962C8B-B14F-4D97-AF65-F5344CB8AC3E}">
        <p14:creationId xmlns:p14="http://schemas.microsoft.com/office/powerpoint/2010/main" val="93859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567967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553704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2074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2052292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56711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217754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4005384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264664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3498574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25798-8CED-44E9-BC2A-F1CC42D1B4C9}" type="datetimeFigureOut">
              <a:rPr lang="en-US" smtClean="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616488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E25798-8CED-44E9-BC2A-F1CC42D1B4C9}" type="datetimeFigureOut">
              <a:rPr lang="en-US" smtClean="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1832614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E25798-8CED-44E9-BC2A-F1CC42D1B4C9}" type="datetimeFigureOut">
              <a:rPr lang="en-US" smtClean="0"/>
              <a:t>8/4/2021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375935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E25798-8CED-44E9-BC2A-F1CC42D1B4C9}" type="datetimeFigureOut">
              <a:rPr lang="en-US" smtClean="0"/>
              <a:t>8/4/2021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467405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E25798-8CED-44E9-BC2A-F1CC42D1B4C9}" type="datetimeFigureOut">
              <a:rPr lang="en-US" smtClean="0"/>
              <a:t>8/4/2021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188828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E25798-8CED-44E9-BC2A-F1CC42D1B4C9}" type="datetimeFigureOut">
              <a:rPr lang="en-US" smtClean="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671924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E25798-8CED-44E9-BC2A-F1CC42D1B4C9}" type="datetimeFigureOut">
              <a:rPr lang="en-US" smtClean="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B1012-50D8-463C-89B1-FE5088B1713F}" type="slidenum">
              <a:rPr lang="en-US" smtClean="0"/>
              <a:t>‹#›</a:t>
            </a:fld>
            <a:endParaRPr lang="en-US"/>
          </a:p>
        </p:txBody>
      </p:sp>
    </p:spTree>
    <p:extLst>
      <p:ext uri="{BB962C8B-B14F-4D97-AF65-F5344CB8AC3E}">
        <p14:creationId xmlns:p14="http://schemas.microsoft.com/office/powerpoint/2010/main" val="71974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E25798-8CED-44E9-BC2A-F1CC42D1B4C9}" type="datetimeFigureOut">
              <a:rPr lang="en-US" smtClean="0"/>
              <a:t>8/4/2021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6EB1012-50D8-463C-89B1-FE5088B1713F}" type="slidenum">
              <a:rPr lang="en-US" smtClean="0"/>
              <a:t>‹#›</a:t>
            </a:fld>
            <a:endParaRPr lang="en-US"/>
          </a:p>
        </p:txBody>
      </p:sp>
    </p:spTree>
    <p:extLst>
      <p:ext uri="{BB962C8B-B14F-4D97-AF65-F5344CB8AC3E}">
        <p14:creationId xmlns:p14="http://schemas.microsoft.com/office/powerpoint/2010/main" val="869074255"/>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https://www.economicshelp.org/blog/27613/inflation/demand-pull-inflat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nvestopedia.com/terms/a/aggregatesupply.asp" TargetMode="External"/><Relationship Id="rId2" Type="http://schemas.openxmlformats.org/officeDocument/2006/relationships/hyperlink" Target="https://www.investopedia.com/terms/k/keynesianeconomics.asp" TargetMode="External"/><Relationship Id="rId1" Type="http://schemas.openxmlformats.org/officeDocument/2006/relationships/slideLayout" Target="../slideLayouts/slideLayout2.xml"/><Relationship Id="rId4" Type="http://schemas.openxmlformats.org/officeDocument/2006/relationships/hyperlink" Target="https://www.investopedia.com/terms/i/inflation.asp"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0E2D0-0F82-4B13-9027-0FD7A6E4FFF2}"/>
              </a:ext>
            </a:extLst>
          </p:cNvPr>
          <p:cNvSpPr>
            <a:spLocks noGrp="1"/>
          </p:cNvSpPr>
          <p:nvPr>
            <p:ph type="ctrTitle"/>
          </p:nvPr>
        </p:nvSpPr>
        <p:spPr/>
        <p:txBody>
          <a:bodyPr/>
          <a:lstStyle/>
          <a:p>
            <a:r>
              <a:rPr lang="en-US" dirty="0"/>
              <a:t>Inflation </a:t>
            </a:r>
          </a:p>
        </p:txBody>
      </p:sp>
      <p:sp>
        <p:nvSpPr>
          <p:cNvPr id="3" name="Subtitle 2">
            <a:extLst>
              <a:ext uri="{FF2B5EF4-FFF2-40B4-BE49-F238E27FC236}">
                <a16:creationId xmlns:a16="http://schemas.microsoft.com/office/drawing/2014/main" id="{66AAE9DB-415F-4A2A-B9D7-11D4FAF2A6F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07416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29901379-19DF-469C-80A7-E7303C1A879F}"/>
              </a:ext>
            </a:extLst>
          </p:cNvPr>
          <p:cNvGraphicFramePr/>
          <p:nvPr>
            <p:extLst>
              <p:ext uri="{D42A27DB-BD31-4B8C-83A1-F6EECF244321}">
                <p14:modId xmlns:p14="http://schemas.microsoft.com/office/powerpoint/2010/main" val="3211433303"/>
              </p:ext>
            </p:extLst>
          </p:nvPr>
        </p:nvGraphicFramePr>
        <p:xfrm>
          <a:off x="629920" y="447040"/>
          <a:ext cx="11206480" cy="5090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784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15131-1C67-49E9-BDAF-23D18BA707F9}"/>
              </a:ext>
            </a:extLst>
          </p:cNvPr>
          <p:cNvSpPr>
            <a:spLocks noGrp="1"/>
          </p:cNvSpPr>
          <p:nvPr>
            <p:ph type="title"/>
          </p:nvPr>
        </p:nvSpPr>
        <p:spPr/>
        <p:txBody>
          <a:bodyPr/>
          <a:lstStyle/>
          <a:p>
            <a:r>
              <a:rPr lang="en-US" dirty="0"/>
              <a:t>Cost-Push Inflation</a:t>
            </a:r>
          </a:p>
        </p:txBody>
      </p:sp>
      <p:sp>
        <p:nvSpPr>
          <p:cNvPr id="3" name="Content Placeholder 2">
            <a:extLst>
              <a:ext uri="{FF2B5EF4-FFF2-40B4-BE49-F238E27FC236}">
                <a16:creationId xmlns:a16="http://schemas.microsoft.com/office/drawing/2014/main" id="{0594230F-E56D-4235-9D6B-04FA6575A7E5}"/>
              </a:ext>
            </a:extLst>
          </p:cNvPr>
          <p:cNvSpPr>
            <a:spLocks noGrp="1"/>
          </p:cNvSpPr>
          <p:nvPr>
            <p:ph idx="1"/>
          </p:nvPr>
        </p:nvSpPr>
        <p:spPr/>
        <p:txBody>
          <a:bodyPr/>
          <a:lstStyle/>
          <a:p>
            <a:r>
              <a:rPr lang="en-US" dirty="0"/>
              <a:t>Cost-push inflation occurs when we experience rising prices due to higher costs of production and higher costs of raw materials. Cost-push inflation is determined by supply-side factors, such as higher wages and higher oil prices.</a:t>
            </a:r>
          </a:p>
          <a:p>
            <a:r>
              <a:rPr lang="en-US" dirty="0"/>
              <a:t>Cost-push inflation is different to </a:t>
            </a:r>
            <a:r>
              <a:rPr lang="en-US" u="sng" dirty="0">
                <a:hlinkClick r:id="rId2"/>
              </a:rPr>
              <a:t>demand-pull inflation</a:t>
            </a:r>
            <a:r>
              <a:rPr lang="en-US" dirty="0"/>
              <a:t> which occurs when aggregate demand grows faster than aggregate supply.</a:t>
            </a:r>
          </a:p>
          <a:p>
            <a:r>
              <a:rPr lang="en-US" dirty="0"/>
              <a:t>Cost-push inflation can lead to lower economic growth and often causes a fall in living standards, though it often proves to be temporary.</a:t>
            </a:r>
          </a:p>
          <a:p>
            <a:endParaRPr lang="en-US" dirty="0"/>
          </a:p>
        </p:txBody>
      </p:sp>
    </p:spTree>
    <p:extLst>
      <p:ext uri="{BB962C8B-B14F-4D97-AF65-F5344CB8AC3E}">
        <p14:creationId xmlns:p14="http://schemas.microsoft.com/office/powerpoint/2010/main" val="1476018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6FE9E-5548-48DE-A8A8-390000C301C0}"/>
              </a:ext>
            </a:extLst>
          </p:cNvPr>
          <p:cNvSpPr>
            <a:spLocks noGrp="1"/>
          </p:cNvSpPr>
          <p:nvPr>
            <p:ph type="title"/>
          </p:nvPr>
        </p:nvSpPr>
        <p:spPr/>
        <p:txBody>
          <a:bodyPr/>
          <a:lstStyle/>
          <a:p>
            <a:r>
              <a:rPr lang="en-US" dirty="0"/>
              <a:t>Cost-Push Inflation</a:t>
            </a:r>
          </a:p>
        </p:txBody>
      </p:sp>
      <p:pic>
        <p:nvPicPr>
          <p:cNvPr id="8" name="Content Placeholder 7">
            <a:extLst>
              <a:ext uri="{FF2B5EF4-FFF2-40B4-BE49-F238E27FC236}">
                <a16:creationId xmlns:a16="http://schemas.microsoft.com/office/drawing/2014/main" id="{78C6A455-F6A2-44A6-BE00-492255D785AB}"/>
              </a:ext>
            </a:extLst>
          </p:cNvPr>
          <p:cNvPicPr>
            <a:picLocks noGrp="1" noChangeAspect="1"/>
          </p:cNvPicPr>
          <p:nvPr>
            <p:ph idx="1"/>
          </p:nvPr>
        </p:nvPicPr>
        <p:blipFill>
          <a:blip r:embed="rId2"/>
          <a:stretch>
            <a:fillRect/>
          </a:stretch>
        </p:blipFill>
        <p:spPr>
          <a:xfrm>
            <a:off x="5894387" y="247030"/>
            <a:ext cx="5326951" cy="5229209"/>
          </a:xfrm>
          <a:prstGeom prst="rect">
            <a:avLst/>
          </a:prstGeom>
        </p:spPr>
      </p:pic>
      <p:sp>
        <p:nvSpPr>
          <p:cNvPr id="4" name="Text Placeholder 3">
            <a:extLst>
              <a:ext uri="{FF2B5EF4-FFF2-40B4-BE49-F238E27FC236}">
                <a16:creationId xmlns:a16="http://schemas.microsoft.com/office/drawing/2014/main" id="{552578E6-3A7C-4381-B338-8B149FE34F63}"/>
              </a:ext>
            </a:extLst>
          </p:cNvPr>
          <p:cNvSpPr>
            <a:spLocks noGrp="1"/>
          </p:cNvSpPr>
          <p:nvPr>
            <p:ph type="body" sz="half" idx="2"/>
          </p:nvPr>
        </p:nvSpPr>
        <p:spPr/>
        <p:txBody>
          <a:bodyPr>
            <a:normAutofit fontScale="85000" lnSpcReduction="20000"/>
          </a:bodyPr>
          <a:lstStyle/>
          <a:p>
            <a:pPr fontAlgn="base"/>
            <a:r>
              <a:rPr lang="en-US" dirty="0"/>
              <a:t>AS</a:t>
            </a:r>
            <a:r>
              <a:rPr lang="en-US" baseline="-25000" dirty="0"/>
              <a:t>1</a:t>
            </a:r>
            <a:r>
              <a:rPr lang="en-US" dirty="0"/>
              <a:t> is the initial aggregate supply curve. Below the full employment stage this AS curve is positive sloping and at full em­ployment stage it becomes perfectly inelastic.</a:t>
            </a:r>
          </a:p>
          <a:p>
            <a:pPr fontAlgn="base"/>
            <a:r>
              <a:rPr lang="en-US" dirty="0"/>
              <a:t>Intersection point (E</a:t>
            </a:r>
            <a:r>
              <a:rPr lang="en-US" baseline="-25000" dirty="0"/>
              <a:t>1</a:t>
            </a:r>
            <a:r>
              <a:rPr lang="en-US" dirty="0"/>
              <a:t>) of AD</a:t>
            </a:r>
            <a:r>
              <a:rPr lang="en-US" baseline="-25000" dirty="0"/>
              <a:t>1</a:t>
            </a:r>
            <a:r>
              <a:rPr lang="en-US" dirty="0"/>
              <a:t> and AS</a:t>
            </a:r>
            <a:r>
              <a:rPr lang="en-US" baseline="-25000" dirty="0"/>
              <a:t>1</a:t>
            </a:r>
            <a:r>
              <a:rPr lang="en-US" dirty="0"/>
              <a:t> curves determine the price level (OP</a:t>
            </a:r>
            <a:r>
              <a:rPr lang="en-US" baseline="-25000" dirty="0"/>
              <a:t>1</a:t>
            </a:r>
            <a:r>
              <a:rPr lang="en-US" dirty="0"/>
              <a:t>). Now there is a leftward shift of aggregate supply curve to AS</a:t>
            </a:r>
            <a:r>
              <a:rPr lang="en-US" baseline="-25000" dirty="0"/>
              <a:t>2</a:t>
            </a:r>
            <a:r>
              <a:rPr lang="en-US" dirty="0"/>
              <a:t>. With no change in aggregate demand, this causes price level to rise to OP</a:t>
            </a:r>
            <a:r>
              <a:rPr lang="en-US" baseline="-25000" dirty="0"/>
              <a:t>2 </a:t>
            </a:r>
            <a:r>
              <a:rPr lang="en-US" dirty="0"/>
              <a:t>and output to fall to OY</a:t>
            </a:r>
            <a:r>
              <a:rPr lang="en-US" baseline="-25000" dirty="0"/>
              <a:t>2</a:t>
            </a:r>
            <a:r>
              <a:rPr lang="en-US" dirty="0"/>
              <a:t>. With the reduction in output, employment in the economy de­clines or unemployment rises. Further shift in AS curve to AS</a:t>
            </a:r>
            <a:r>
              <a:rPr lang="en-US" baseline="-25000" dirty="0"/>
              <a:t>3</a:t>
            </a:r>
            <a:r>
              <a:rPr lang="en-US" dirty="0"/>
              <a:t> results in a higher price level (OP</a:t>
            </a:r>
            <a:r>
              <a:rPr lang="en-US" baseline="-25000" dirty="0"/>
              <a:t>3</a:t>
            </a:r>
            <a:r>
              <a:rPr lang="en-US" dirty="0"/>
              <a:t>) and a lower volume of aggregate out­put (OY</a:t>
            </a:r>
            <a:r>
              <a:rPr lang="en-US" baseline="-25000" dirty="0"/>
              <a:t>3</a:t>
            </a:r>
            <a:r>
              <a:rPr lang="en-US" dirty="0"/>
              <a:t>). Thus, CPI may arise even below the full employment (Y</a:t>
            </a:r>
            <a:r>
              <a:rPr lang="en-US" baseline="-25000" dirty="0"/>
              <a:t>F</a:t>
            </a:r>
            <a:r>
              <a:rPr lang="en-US" dirty="0"/>
              <a:t>) stage.</a:t>
            </a:r>
          </a:p>
          <a:p>
            <a:endParaRPr lang="en-US" dirty="0"/>
          </a:p>
        </p:txBody>
      </p:sp>
    </p:spTree>
    <p:extLst>
      <p:ext uri="{BB962C8B-B14F-4D97-AF65-F5344CB8AC3E}">
        <p14:creationId xmlns:p14="http://schemas.microsoft.com/office/powerpoint/2010/main" val="1717847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769A64D-56CA-4D0B-AEA9-77772F75068C}"/>
              </a:ext>
            </a:extLst>
          </p:cNvPr>
          <p:cNvPicPr>
            <a:picLocks noChangeAspect="1"/>
          </p:cNvPicPr>
          <p:nvPr/>
        </p:nvPicPr>
        <p:blipFill>
          <a:blip r:embed="rId2"/>
          <a:stretch>
            <a:fillRect/>
          </a:stretch>
        </p:blipFill>
        <p:spPr>
          <a:xfrm>
            <a:off x="1635760" y="703703"/>
            <a:ext cx="8575040" cy="5259359"/>
          </a:xfrm>
          <a:prstGeom prst="rect">
            <a:avLst/>
          </a:prstGeom>
        </p:spPr>
      </p:pic>
    </p:spTree>
    <p:extLst>
      <p:ext uri="{BB962C8B-B14F-4D97-AF65-F5344CB8AC3E}">
        <p14:creationId xmlns:p14="http://schemas.microsoft.com/office/powerpoint/2010/main" val="2609146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2E4-8FC9-440A-9F20-3A4C50F0654F}"/>
              </a:ext>
            </a:extLst>
          </p:cNvPr>
          <p:cNvSpPr>
            <a:spLocks noGrp="1"/>
          </p:cNvSpPr>
          <p:nvPr>
            <p:ph type="title"/>
          </p:nvPr>
        </p:nvSpPr>
        <p:spPr/>
        <p:txBody>
          <a:bodyPr/>
          <a:lstStyle/>
          <a:p>
            <a:r>
              <a:rPr lang="en-US" dirty="0"/>
              <a:t>Causes of demand pull inflation</a:t>
            </a:r>
          </a:p>
        </p:txBody>
      </p:sp>
      <p:sp>
        <p:nvSpPr>
          <p:cNvPr id="3" name="Content Placeholder 2">
            <a:extLst>
              <a:ext uri="{FF2B5EF4-FFF2-40B4-BE49-F238E27FC236}">
                <a16:creationId xmlns:a16="http://schemas.microsoft.com/office/drawing/2014/main" id="{8CC6D3E8-DCC9-462F-BD8C-7155BD7AEEAB}"/>
              </a:ext>
            </a:extLst>
          </p:cNvPr>
          <p:cNvSpPr>
            <a:spLocks noGrp="1"/>
          </p:cNvSpPr>
          <p:nvPr>
            <p:ph idx="1"/>
          </p:nvPr>
        </p:nvSpPr>
        <p:spPr/>
        <p:txBody>
          <a:bodyPr>
            <a:normAutofit/>
          </a:bodyPr>
          <a:lstStyle/>
          <a:p>
            <a:r>
              <a:rPr lang="en-US" dirty="0"/>
              <a:t>Increase in disposable income</a:t>
            </a:r>
          </a:p>
          <a:p>
            <a:r>
              <a:rPr lang="en-US" dirty="0"/>
              <a:t>Increase in money supply and bank credit</a:t>
            </a:r>
          </a:p>
          <a:p>
            <a:r>
              <a:rPr lang="en-US" dirty="0"/>
              <a:t>Increase in export earning</a:t>
            </a:r>
          </a:p>
          <a:p>
            <a:r>
              <a:rPr lang="en-US" dirty="0"/>
              <a:t>Decrease in import</a:t>
            </a:r>
          </a:p>
          <a:p>
            <a:r>
              <a:rPr lang="en-US" dirty="0"/>
              <a:t>Increase in population</a:t>
            </a:r>
          </a:p>
          <a:p>
            <a:r>
              <a:rPr lang="en-US" dirty="0"/>
              <a:t>Increase in speculative hoarding</a:t>
            </a:r>
          </a:p>
          <a:p>
            <a:r>
              <a:rPr lang="en-US" dirty="0"/>
              <a:t>Increase in govt. expenditure</a:t>
            </a:r>
          </a:p>
          <a:p>
            <a:r>
              <a:rPr lang="en-US" dirty="0"/>
              <a:t>Increase in foreign demand for domestic good</a:t>
            </a:r>
          </a:p>
          <a:p>
            <a:r>
              <a:rPr lang="en-US" dirty="0"/>
              <a:t>Money earned by illegal activities</a:t>
            </a:r>
            <a:br>
              <a:rPr lang="en-US" dirty="0"/>
            </a:br>
            <a:endParaRPr lang="en-US" dirty="0"/>
          </a:p>
        </p:txBody>
      </p:sp>
    </p:spTree>
    <p:extLst>
      <p:ext uri="{BB962C8B-B14F-4D97-AF65-F5344CB8AC3E}">
        <p14:creationId xmlns:p14="http://schemas.microsoft.com/office/powerpoint/2010/main" val="1835112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CA175-AE2C-4D3C-A6A3-542216DC0ABD}"/>
              </a:ext>
            </a:extLst>
          </p:cNvPr>
          <p:cNvSpPr>
            <a:spLocks noGrp="1"/>
          </p:cNvSpPr>
          <p:nvPr>
            <p:ph type="title"/>
          </p:nvPr>
        </p:nvSpPr>
        <p:spPr/>
        <p:txBody>
          <a:bodyPr/>
          <a:lstStyle/>
          <a:p>
            <a:r>
              <a:rPr lang="en-US" dirty="0"/>
              <a:t>Causes of cost push inflation</a:t>
            </a:r>
          </a:p>
        </p:txBody>
      </p:sp>
      <p:sp>
        <p:nvSpPr>
          <p:cNvPr id="3" name="Content Placeholder 2">
            <a:extLst>
              <a:ext uri="{FF2B5EF4-FFF2-40B4-BE49-F238E27FC236}">
                <a16:creationId xmlns:a16="http://schemas.microsoft.com/office/drawing/2014/main" id="{605FB0B5-B369-47CC-A0DA-165CABD3245A}"/>
              </a:ext>
            </a:extLst>
          </p:cNvPr>
          <p:cNvSpPr>
            <a:spLocks noGrp="1"/>
          </p:cNvSpPr>
          <p:nvPr>
            <p:ph idx="1"/>
          </p:nvPr>
        </p:nvSpPr>
        <p:spPr/>
        <p:txBody>
          <a:bodyPr/>
          <a:lstStyle/>
          <a:p>
            <a:r>
              <a:rPr lang="en-US" dirty="0"/>
              <a:t>Increase the price of raw materials</a:t>
            </a:r>
          </a:p>
          <a:p>
            <a:r>
              <a:rPr lang="en-US" dirty="0"/>
              <a:t>Increase in wage rate</a:t>
            </a:r>
          </a:p>
          <a:p>
            <a:r>
              <a:rPr lang="en-US" dirty="0"/>
              <a:t>Higher taxes</a:t>
            </a:r>
          </a:p>
          <a:p>
            <a:r>
              <a:rPr lang="en-US" dirty="0"/>
              <a:t>Inefficiency, corruption, mismanagement of the economy</a:t>
            </a:r>
          </a:p>
          <a:p>
            <a:r>
              <a:rPr lang="en-US" dirty="0"/>
              <a:t>Expectations of increasing price level</a:t>
            </a:r>
          </a:p>
          <a:p>
            <a:r>
              <a:rPr lang="en-US" dirty="0"/>
              <a:t>A fall in the exchange rate</a:t>
            </a:r>
          </a:p>
          <a:p>
            <a:endParaRPr lang="en-US" dirty="0"/>
          </a:p>
          <a:p>
            <a:endParaRPr lang="en-US" dirty="0"/>
          </a:p>
          <a:p>
            <a:endParaRPr lang="en-US" dirty="0"/>
          </a:p>
        </p:txBody>
      </p:sp>
    </p:spTree>
    <p:extLst>
      <p:ext uri="{BB962C8B-B14F-4D97-AF65-F5344CB8AC3E}">
        <p14:creationId xmlns:p14="http://schemas.microsoft.com/office/powerpoint/2010/main" val="1792872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76DAE-67CC-4F57-A68C-72EC0B81DA8A}"/>
              </a:ext>
            </a:extLst>
          </p:cNvPr>
          <p:cNvSpPr>
            <a:spLocks noGrp="1"/>
          </p:cNvSpPr>
          <p:nvPr>
            <p:ph type="title"/>
          </p:nvPr>
        </p:nvSpPr>
        <p:spPr/>
        <p:txBody>
          <a:bodyPr/>
          <a:lstStyle/>
          <a:p>
            <a:r>
              <a:rPr lang="en-US" dirty="0"/>
              <a:t>Methods to control inflation</a:t>
            </a:r>
          </a:p>
        </p:txBody>
      </p:sp>
      <p:graphicFrame>
        <p:nvGraphicFramePr>
          <p:cNvPr id="5" name="Content Placeholder 4">
            <a:extLst>
              <a:ext uri="{FF2B5EF4-FFF2-40B4-BE49-F238E27FC236}">
                <a16:creationId xmlns:a16="http://schemas.microsoft.com/office/drawing/2014/main" id="{5A0419C4-1085-476A-A74D-081068BAD389}"/>
              </a:ext>
            </a:extLst>
          </p:cNvPr>
          <p:cNvGraphicFramePr>
            <a:graphicFrameLocks noGrp="1"/>
          </p:cNvGraphicFramePr>
          <p:nvPr>
            <p:ph idx="1"/>
            <p:extLst>
              <p:ext uri="{D42A27DB-BD31-4B8C-83A1-F6EECF244321}">
                <p14:modId xmlns:p14="http://schemas.microsoft.com/office/powerpoint/2010/main" val="1412888748"/>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4347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B8AE6-3DF9-40DD-B4AC-E36C3E49CF74}"/>
              </a:ext>
            </a:extLst>
          </p:cNvPr>
          <p:cNvSpPr>
            <a:spLocks noGrp="1"/>
          </p:cNvSpPr>
          <p:nvPr>
            <p:ph type="title"/>
          </p:nvPr>
        </p:nvSpPr>
        <p:spPr/>
        <p:txBody>
          <a:bodyPr/>
          <a:lstStyle/>
          <a:p>
            <a:r>
              <a:rPr lang="en-US" dirty="0"/>
              <a:t>Monetary policy</a:t>
            </a:r>
          </a:p>
        </p:txBody>
      </p:sp>
      <p:sp>
        <p:nvSpPr>
          <p:cNvPr id="3" name="Content Placeholder 2">
            <a:extLst>
              <a:ext uri="{FF2B5EF4-FFF2-40B4-BE49-F238E27FC236}">
                <a16:creationId xmlns:a16="http://schemas.microsoft.com/office/drawing/2014/main" id="{0C22A8C3-4E8C-4536-971E-65FC910E2F07}"/>
              </a:ext>
            </a:extLst>
          </p:cNvPr>
          <p:cNvSpPr>
            <a:spLocks noGrp="1"/>
          </p:cNvSpPr>
          <p:nvPr>
            <p:ph idx="1"/>
          </p:nvPr>
        </p:nvSpPr>
        <p:spPr/>
        <p:txBody>
          <a:bodyPr>
            <a:normAutofit lnSpcReduction="10000"/>
          </a:bodyPr>
          <a:lstStyle/>
          <a:p>
            <a:pPr algn="l"/>
            <a:r>
              <a:rPr lang="en-US" b="0" i="0" dirty="0">
                <a:solidFill>
                  <a:srgbClr val="3A3A3A"/>
                </a:solidFill>
                <a:effectLst/>
                <a:latin typeface="Times New Roman" panose="02020603050405020304" pitchFamily="18" charset="0"/>
                <a:cs typeface="Times New Roman" panose="02020603050405020304" pitchFamily="18" charset="0"/>
              </a:rPr>
              <a:t>In a period of rapid economic growth, demand in the economy could be growing faster than its capacity to meet it. This leads to inflationary pressures as firms respond to shortages by putting up the price. We can term this </a:t>
            </a:r>
            <a:r>
              <a:rPr lang="en-US" b="0" i="0" u="none" strike="noStrike" dirty="0">
                <a:solidFill>
                  <a:srgbClr val="1E73BE"/>
                </a:solidFill>
                <a:effectLst/>
                <a:latin typeface="Times New Roman" panose="02020603050405020304" pitchFamily="18" charset="0"/>
                <a:cs typeface="Times New Roman" panose="02020603050405020304" pitchFamily="18" charset="0"/>
              </a:rPr>
              <a:t>demand-pull inflation</a:t>
            </a:r>
            <a:r>
              <a:rPr lang="en-US" b="0" i="0" dirty="0">
                <a:solidFill>
                  <a:srgbClr val="3A3A3A"/>
                </a:solidFill>
                <a:effectLst/>
                <a:latin typeface="Times New Roman" panose="02020603050405020304" pitchFamily="18" charset="0"/>
                <a:cs typeface="Times New Roman" panose="02020603050405020304" pitchFamily="18" charset="0"/>
              </a:rPr>
              <a:t>. Therefore, reducing the growth of aggregate demand (AD) should reduce inflationary pressures.</a:t>
            </a:r>
          </a:p>
          <a:p>
            <a:pPr algn="l"/>
            <a:r>
              <a:rPr lang="en-US" b="0" i="0" dirty="0">
                <a:solidFill>
                  <a:srgbClr val="3A3A3A"/>
                </a:solidFill>
                <a:effectLst/>
                <a:latin typeface="Times New Roman" panose="02020603050405020304" pitchFamily="18" charset="0"/>
                <a:cs typeface="Times New Roman" panose="02020603050405020304" pitchFamily="18" charset="0"/>
              </a:rPr>
              <a:t>The Central bank could </a:t>
            </a:r>
            <a:r>
              <a:rPr lang="en-US" b="1" i="0" dirty="0">
                <a:solidFill>
                  <a:srgbClr val="3A3A3A"/>
                </a:solidFill>
                <a:effectLst/>
                <a:latin typeface="Times New Roman" panose="02020603050405020304" pitchFamily="18" charset="0"/>
                <a:cs typeface="Times New Roman" panose="02020603050405020304" pitchFamily="18" charset="0"/>
              </a:rPr>
              <a:t>increase</a:t>
            </a:r>
            <a:r>
              <a:rPr lang="en-US" b="0" i="0" dirty="0">
                <a:solidFill>
                  <a:srgbClr val="3A3A3A"/>
                </a:solidFill>
                <a:effectLst/>
                <a:latin typeface="Times New Roman" panose="02020603050405020304" pitchFamily="18" charset="0"/>
                <a:cs typeface="Times New Roman" panose="02020603050405020304" pitchFamily="18" charset="0"/>
              </a:rPr>
              <a:t> interest rates. Higher rates make borrowing more expensive and saving more attractive. This should lead to lower growth in consumer spending and investment.</a:t>
            </a:r>
          </a:p>
          <a:p>
            <a:pPr algn="l"/>
            <a:r>
              <a:rPr lang="en-US" b="0" i="0" dirty="0">
                <a:solidFill>
                  <a:srgbClr val="3A3A3A"/>
                </a:solidFill>
                <a:effectLst/>
                <a:latin typeface="Times New Roman" panose="02020603050405020304" pitchFamily="18" charset="0"/>
                <a:cs typeface="Times New Roman" panose="02020603050405020304" pitchFamily="18" charset="0"/>
              </a:rPr>
              <a:t>A higher interest rate should also lead to a higher exchange rate, which helps to reduce inflationary pressure by:</a:t>
            </a:r>
          </a:p>
          <a:p>
            <a:pPr marL="514350" indent="-514350" algn="l">
              <a:buFont typeface="+mj-lt"/>
              <a:buAutoNum type="arabicPeriod"/>
            </a:pPr>
            <a:r>
              <a:rPr lang="en-US" b="0" i="0" dirty="0">
                <a:solidFill>
                  <a:srgbClr val="3A3A3A"/>
                </a:solidFill>
                <a:effectLst/>
                <a:latin typeface="Times New Roman" panose="02020603050405020304" pitchFamily="18" charset="0"/>
                <a:cs typeface="Times New Roman" panose="02020603050405020304" pitchFamily="18" charset="0"/>
              </a:rPr>
              <a:t>Making imports cheaper. (lower price of imported goods)</a:t>
            </a:r>
          </a:p>
          <a:p>
            <a:pPr marL="514350" indent="-514350" algn="l">
              <a:buFont typeface="+mj-lt"/>
              <a:buAutoNum type="arabicPeriod"/>
            </a:pPr>
            <a:r>
              <a:rPr lang="en-US" b="0" i="0" dirty="0">
                <a:solidFill>
                  <a:srgbClr val="3A3A3A"/>
                </a:solidFill>
                <a:effectLst/>
                <a:latin typeface="Times New Roman" panose="02020603050405020304" pitchFamily="18" charset="0"/>
                <a:cs typeface="Times New Roman" panose="02020603050405020304" pitchFamily="18" charset="0"/>
              </a:rPr>
              <a:t>Reducing demand for exports.</a:t>
            </a:r>
          </a:p>
          <a:p>
            <a:pPr marL="514350" indent="-514350" algn="l">
              <a:buFont typeface="+mj-lt"/>
              <a:buAutoNum type="arabicPeriod"/>
            </a:pPr>
            <a:r>
              <a:rPr lang="en-US" b="0" i="0" dirty="0">
                <a:solidFill>
                  <a:srgbClr val="3A3A3A"/>
                </a:solidFill>
                <a:effectLst/>
                <a:latin typeface="Times New Roman" panose="02020603050405020304" pitchFamily="18" charset="0"/>
                <a:cs typeface="Times New Roman" panose="02020603050405020304" pitchFamily="18" charset="0"/>
              </a:rPr>
              <a:t>Increasing incentive for exporters to cut costs.</a:t>
            </a:r>
          </a:p>
          <a:p>
            <a:pPr algn="l"/>
            <a:endParaRPr lang="en-US" b="0" i="0" dirty="0">
              <a:solidFill>
                <a:srgbClr val="3A3A3A"/>
              </a:solidFill>
              <a:effectLst/>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10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E3F78-1592-48E7-A352-8BFE2B2900E9}"/>
              </a:ext>
            </a:extLst>
          </p:cNvPr>
          <p:cNvSpPr>
            <a:spLocks noGrp="1"/>
          </p:cNvSpPr>
          <p:nvPr>
            <p:ph type="title"/>
          </p:nvPr>
        </p:nvSpPr>
        <p:spPr/>
        <p:txBody>
          <a:bodyPr/>
          <a:lstStyle/>
          <a:p>
            <a:r>
              <a:rPr lang="en-US" dirty="0"/>
              <a:t>Fiscal policy</a:t>
            </a:r>
          </a:p>
        </p:txBody>
      </p:sp>
      <p:sp>
        <p:nvSpPr>
          <p:cNvPr id="3" name="Content Placeholder 2">
            <a:extLst>
              <a:ext uri="{FF2B5EF4-FFF2-40B4-BE49-F238E27FC236}">
                <a16:creationId xmlns:a16="http://schemas.microsoft.com/office/drawing/2014/main" id="{E86AA76D-E2F8-4D41-8B47-E2A6E4673F0E}"/>
              </a:ext>
            </a:extLst>
          </p:cNvPr>
          <p:cNvSpPr>
            <a:spLocks noGrp="1"/>
          </p:cNvSpPr>
          <p:nvPr>
            <p:ph idx="1"/>
          </p:nvPr>
        </p:nvSpPr>
        <p:spPr/>
        <p:txBody>
          <a:bodyPr>
            <a:normAutofit/>
          </a:bodyPr>
          <a:lstStyle/>
          <a:p>
            <a:r>
              <a:rPr lang="en-US" b="0" i="0" dirty="0">
                <a:solidFill>
                  <a:srgbClr val="424142"/>
                </a:solidFill>
                <a:effectLst/>
                <a:latin typeface="Georgia" panose="02040502050405020303" pitchFamily="18" charset="0"/>
              </a:rPr>
              <a:t>Monetary policy alone is incapable of controlling inflation. It should, therefore, be supplemented by fiscal measures. Fiscal measures are highly effective for controlling government expenditure, personal consumption expenditure, and private and public investment.</a:t>
            </a:r>
          </a:p>
          <a:p>
            <a:pPr algn="l" fontAlgn="base"/>
            <a:r>
              <a:rPr lang="en-US" b="1" dirty="0">
                <a:solidFill>
                  <a:srgbClr val="424142"/>
                </a:solidFill>
                <a:effectLst/>
                <a:latin typeface="Georgia" panose="02040502050405020303" pitchFamily="18" charset="0"/>
              </a:rPr>
              <a:t>The principal fiscal measures are the following:</a:t>
            </a:r>
            <a:endParaRPr lang="en-US" b="0" dirty="0">
              <a:solidFill>
                <a:srgbClr val="424142"/>
              </a:solidFill>
              <a:effectLst/>
              <a:latin typeface="Georgia" panose="02040502050405020303" pitchFamily="18" charset="0"/>
            </a:endParaRPr>
          </a:p>
          <a:p>
            <a:pPr marL="514350" indent="-514350">
              <a:buFont typeface="+mj-lt"/>
              <a:buAutoNum type="arabicPeriod"/>
            </a:pPr>
            <a:r>
              <a:rPr lang="en-US" dirty="0"/>
              <a:t>Reduction in unnecessary expenditure</a:t>
            </a:r>
          </a:p>
          <a:p>
            <a:pPr marL="514350" indent="-514350">
              <a:buFont typeface="+mj-lt"/>
              <a:buAutoNum type="arabicPeriod"/>
            </a:pPr>
            <a:r>
              <a:rPr lang="en-US" dirty="0"/>
              <a:t>Increase in taxes</a:t>
            </a:r>
          </a:p>
          <a:p>
            <a:pPr marL="0" indent="0">
              <a:buNone/>
            </a:pPr>
            <a:br>
              <a:rPr lang="en-US" dirty="0"/>
            </a:br>
            <a:endParaRPr lang="en-US" dirty="0"/>
          </a:p>
        </p:txBody>
      </p:sp>
    </p:spTree>
    <p:extLst>
      <p:ext uri="{BB962C8B-B14F-4D97-AF65-F5344CB8AC3E}">
        <p14:creationId xmlns:p14="http://schemas.microsoft.com/office/powerpoint/2010/main" val="724544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13CF6-346E-4AFC-8DE9-FC44CE760042}"/>
              </a:ext>
            </a:extLst>
          </p:cNvPr>
          <p:cNvSpPr>
            <a:spLocks noGrp="1"/>
          </p:cNvSpPr>
          <p:nvPr>
            <p:ph type="title"/>
          </p:nvPr>
        </p:nvSpPr>
        <p:spPr/>
        <p:txBody>
          <a:bodyPr/>
          <a:lstStyle/>
          <a:p>
            <a:r>
              <a:rPr lang="en-US" dirty="0"/>
              <a:t>Non monetary or others policy</a:t>
            </a:r>
          </a:p>
        </p:txBody>
      </p:sp>
      <p:sp>
        <p:nvSpPr>
          <p:cNvPr id="3" name="Content Placeholder 2">
            <a:extLst>
              <a:ext uri="{FF2B5EF4-FFF2-40B4-BE49-F238E27FC236}">
                <a16:creationId xmlns:a16="http://schemas.microsoft.com/office/drawing/2014/main" id="{91D70D1A-6B4B-4651-9A4F-F49E3618271A}"/>
              </a:ext>
            </a:extLst>
          </p:cNvPr>
          <p:cNvSpPr>
            <a:spLocks noGrp="1"/>
          </p:cNvSpPr>
          <p:nvPr>
            <p:ph idx="1"/>
          </p:nvPr>
        </p:nvSpPr>
        <p:spPr/>
        <p:txBody>
          <a:bodyPr>
            <a:normAutofit lnSpcReduction="10000"/>
          </a:bodyPr>
          <a:lstStyle/>
          <a:p>
            <a:pPr marL="514350" indent="-514350">
              <a:buAutoNum type="arabicPeriod"/>
            </a:pPr>
            <a:r>
              <a:rPr lang="en-US" b="1" dirty="0"/>
              <a:t>To increase production</a:t>
            </a:r>
            <a:r>
              <a:rPr lang="en-US" dirty="0"/>
              <a:t>: </a:t>
            </a:r>
            <a:r>
              <a:rPr lang="en-US" b="0" i="0" dirty="0">
                <a:solidFill>
                  <a:srgbClr val="424142"/>
                </a:solidFill>
                <a:effectLst/>
                <a:latin typeface="Georgia" panose="02040502050405020303" pitchFamily="18" charset="0"/>
              </a:rPr>
              <a:t>One of the foremost measures to control inflation is to increase the production of essential consumer goods like food, clothing, kerosene oil, sugar, vegetable oils, etc.</a:t>
            </a:r>
            <a:endParaRPr lang="en-US" dirty="0"/>
          </a:p>
          <a:p>
            <a:pPr marL="514350" indent="-514350" algn="l" fontAlgn="base">
              <a:buFont typeface="+mj-lt"/>
              <a:buAutoNum type="arabicPeriod"/>
            </a:pPr>
            <a:r>
              <a:rPr lang="en-US" b="1" dirty="0">
                <a:solidFill>
                  <a:srgbClr val="000000"/>
                </a:solidFill>
                <a:effectLst/>
                <a:latin typeface="Georgia" panose="02040502050405020303" pitchFamily="18" charset="0"/>
              </a:rPr>
              <a:t>Rational Wage Policy: </a:t>
            </a:r>
            <a:r>
              <a:rPr lang="en-US" b="0" dirty="0">
                <a:solidFill>
                  <a:srgbClr val="424142"/>
                </a:solidFill>
                <a:effectLst/>
                <a:latin typeface="Georgia" panose="02040502050405020303" pitchFamily="18" charset="0"/>
              </a:rPr>
              <a:t>Another important measure is to adopt a rational wage and income policy. Under hyperinflation, there is a wage-price spiral. To control this, the government should freeze wages, incomes, profits, dividends, bonus, etc.</a:t>
            </a:r>
          </a:p>
          <a:p>
            <a:pPr marL="514350" indent="-514350" algn="l" fontAlgn="base">
              <a:buFont typeface="+mj-lt"/>
              <a:buAutoNum type="arabicPeriod"/>
            </a:pPr>
            <a:r>
              <a:rPr lang="en-US" b="1" dirty="0">
                <a:solidFill>
                  <a:srgbClr val="000000"/>
                </a:solidFill>
                <a:effectLst/>
                <a:latin typeface="Georgia" panose="02040502050405020303" pitchFamily="18" charset="0"/>
              </a:rPr>
              <a:t> Price Control: </a:t>
            </a:r>
            <a:r>
              <a:rPr lang="en-US" b="0" dirty="0">
                <a:solidFill>
                  <a:srgbClr val="424142"/>
                </a:solidFill>
                <a:effectLst/>
                <a:latin typeface="Georgia" panose="02040502050405020303" pitchFamily="18" charset="0"/>
              </a:rPr>
              <a:t>Price control and rationing is another measure of direct control to check inflation. Price control means fixing an upper limit for the prices of essential consumer goods.</a:t>
            </a:r>
          </a:p>
          <a:p>
            <a:pPr marL="514350" indent="-514350" fontAlgn="base">
              <a:buFont typeface="+mj-lt"/>
              <a:buAutoNum type="arabicPeriod"/>
            </a:pPr>
            <a:r>
              <a:rPr lang="en-US" b="1" dirty="0">
                <a:solidFill>
                  <a:srgbClr val="000000"/>
                </a:solidFill>
                <a:effectLst/>
                <a:latin typeface="Georgia" panose="02040502050405020303" pitchFamily="18" charset="0"/>
              </a:rPr>
              <a:t>Rationing : </a:t>
            </a:r>
            <a:r>
              <a:rPr lang="en-US" b="0" i="0" dirty="0">
                <a:solidFill>
                  <a:srgbClr val="424142"/>
                </a:solidFill>
                <a:effectLst/>
                <a:latin typeface="Georgia" panose="02040502050405020303" pitchFamily="18" charset="0"/>
              </a:rPr>
              <a:t>It is meant to stabilize the prices of necessaries and assure distributive justice. But it is very inconvenient for consumers because it leads to queues, artificial shortages, corruption and black marketing.</a:t>
            </a:r>
            <a:endParaRPr lang="en-US" b="1" dirty="0">
              <a:solidFill>
                <a:srgbClr val="000000"/>
              </a:solidFill>
              <a:effectLst/>
              <a:latin typeface="Georgia" panose="02040502050405020303" pitchFamily="18" charset="0"/>
            </a:endParaRPr>
          </a:p>
          <a:p>
            <a:pPr marL="514350" indent="-514350" algn="l" fontAlgn="base">
              <a:buFont typeface="+mj-lt"/>
              <a:buAutoNum type="arabicPeriod"/>
            </a:pPr>
            <a:endParaRPr lang="en-US" b="0" dirty="0">
              <a:solidFill>
                <a:srgbClr val="424142"/>
              </a:solidFill>
              <a:effectLst/>
              <a:latin typeface="Georgia" panose="02040502050405020303" pitchFamily="18" charset="0"/>
            </a:endParaRPr>
          </a:p>
          <a:p>
            <a:pPr marL="514350" indent="-514350" algn="l" fontAlgn="base">
              <a:buFont typeface="+mj-lt"/>
              <a:buAutoNum type="arabicPeriod"/>
            </a:pPr>
            <a:endParaRPr lang="en-US" b="0" dirty="0">
              <a:solidFill>
                <a:srgbClr val="424142"/>
              </a:solidFill>
              <a:effectLst/>
              <a:latin typeface="Georgia" panose="02040502050405020303" pitchFamily="18" charset="0"/>
            </a:endParaRPr>
          </a:p>
          <a:p>
            <a:pPr marL="514350" indent="-514350">
              <a:buAutoNum type="arabicPeriod"/>
            </a:pPr>
            <a:endParaRPr lang="en-US" dirty="0"/>
          </a:p>
          <a:p>
            <a:pPr marL="0" indent="0">
              <a:buNone/>
            </a:pPr>
            <a:endParaRPr lang="en-US" dirty="0"/>
          </a:p>
        </p:txBody>
      </p:sp>
    </p:spTree>
    <p:extLst>
      <p:ext uri="{BB962C8B-B14F-4D97-AF65-F5344CB8AC3E}">
        <p14:creationId xmlns:p14="http://schemas.microsoft.com/office/powerpoint/2010/main" val="1628468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8811C-5D75-4DBD-AEC8-414CED708379}"/>
              </a:ext>
            </a:extLst>
          </p:cNvPr>
          <p:cNvSpPr>
            <a:spLocks noGrp="1"/>
          </p:cNvSpPr>
          <p:nvPr>
            <p:ph type="title"/>
          </p:nvPr>
        </p:nvSpPr>
        <p:spPr/>
        <p:txBody>
          <a:bodyPr/>
          <a:lstStyle/>
          <a:p>
            <a:r>
              <a:rPr lang="en-US" dirty="0"/>
              <a:t>Definition </a:t>
            </a:r>
            <a:r>
              <a:rPr lang="en-US"/>
              <a:t>of Inflation</a:t>
            </a:r>
          </a:p>
        </p:txBody>
      </p:sp>
      <p:sp>
        <p:nvSpPr>
          <p:cNvPr id="3" name="Content Placeholder 2">
            <a:extLst>
              <a:ext uri="{FF2B5EF4-FFF2-40B4-BE49-F238E27FC236}">
                <a16:creationId xmlns:a16="http://schemas.microsoft.com/office/drawing/2014/main" id="{55879C91-1D65-4740-8F4A-939BD8073F1C}"/>
              </a:ext>
            </a:extLst>
          </p:cNvPr>
          <p:cNvSpPr>
            <a:spLocks noGrp="1"/>
          </p:cNvSpPr>
          <p:nvPr>
            <p:ph idx="1"/>
          </p:nvPr>
        </p:nvSpPr>
        <p:spPr/>
        <p:txBody>
          <a:bodyPr>
            <a:normAutofit/>
          </a:bodyPr>
          <a:lstStyle/>
          <a:p>
            <a:r>
              <a:rPr lang="en-US" dirty="0"/>
              <a:t>inflation occurs when prices rise throughout the economy. When overall prices rise, our budget is affected; we can buy less with our income.</a:t>
            </a:r>
          </a:p>
          <a:p>
            <a:r>
              <a:rPr lang="en-US" dirty="0"/>
              <a:t>Now imagine that prices double every day. This was the situation in Zimbabwe in 2008 when the inflation rate reached almost 80 billion percent per month! The Zimbabwe situation is an example of hyperinflation, an extremely high rate of inflation that completely stymies economic activity.</a:t>
            </a:r>
          </a:p>
          <a:p>
            <a:r>
              <a:rPr lang="en-US" dirty="0"/>
              <a:t>Deflation occurs when overall prices fall; it is negative inflation. </a:t>
            </a:r>
          </a:p>
          <a:p>
            <a:r>
              <a:rPr lang="en-US" dirty="0"/>
              <a:t>Stagflation occurs when inflation rises during times of recession. (The term is a combination of the words “stagnation” and “inflation.”)</a:t>
            </a:r>
          </a:p>
        </p:txBody>
      </p:sp>
    </p:spTree>
    <p:extLst>
      <p:ext uri="{BB962C8B-B14F-4D97-AF65-F5344CB8AC3E}">
        <p14:creationId xmlns:p14="http://schemas.microsoft.com/office/powerpoint/2010/main" val="1099185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D2348-079E-4889-A87B-4D088918FF95}"/>
              </a:ext>
            </a:extLst>
          </p:cNvPr>
          <p:cNvSpPr>
            <a:spLocks noGrp="1"/>
          </p:cNvSpPr>
          <p:nvPr>
            <p:ph type="title"/>
          </p:nvPr>
        </p:nvSpPr>
        <p:spPr/>
        <p:txBody>
          <a:bodyPr/>
          <a:lstStyle/>
          <a:p>
            <a:pPr algn="ctr"/>
            <a:r>
              <a:rPr lang="en-US" dirty="0">
                <a:solidFill>
                  <a:srgbClr val="7030A0"/>
                </a:solidFill>
              </a:rPr>
              <a:t>Stay Home, Stay Safe.</a:t>
            </a:r>
            <a:br>
              <a:rPr lang="en-US" dirty="0">
                <a:solidFill>
                  <a:srgbClr val="7030A0"/>
                </a:solidFill>
              </a:rPr>
            </a:br>
            <a:r>
              <a:rPr lang="en-US" dirty="0">
                <a:solidFill>
                  <a:srgbClr val="7030A0"/>
                </a:solidFill>
              </a:rPr>
              <a:t>Thank you</a:t>
            </a:r>
          </a:p>
        </p:txBody>
      </p:sp>
    </p:spTree>
    <p:extLst>
      <p:ext uri="{BB962C8B-B14F-4D97-AF65-F5344CB8AC3E}">
        <p14:creationId xmlns:p14="http://schemas.microsoft.com/office/powerpoint/2010/main" val="264138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E47F1-41B3-4D1C-B37D-6D7FC5AB2EB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87C7C0-D75F-4254-9C8A-B81180C091CC}"/>
              </a:ext>
            </a:extLst>
          </p:cNvPr>
          <p:cNvSpPr>
            <a:spLocks noGrp="1"/>
          </p:cNvSpPr>
          <p:nvPr>
            <p:ph idx="1"/>
          </p:nvPr>
        </p:nvSpPr>
        <p:spPr/>
        <p:txBody>
          <a:bodyPr/>
          <a:lstStyle/>
          <a:p>
            <a:r>
              <a:rPr lang="en-US" dirty="0"/>
              <a:t>Measuring inflation accurately requires great care. First, prices don’t all move together; some prices fall even when most others rise. Second, some prices affect consumers more than others.</a:t>
            </a:r>
          </a:p>
          <a:p>
            <a:r>
              <a:rPr lang="en-US" dirty="0"/>
              <a:t>Before we arrive at a useful measure of inflation, we have to agree on what prices to monitor and how much weight we’ll give to each price. In the United States, the Bureau of Labor Statistics (BLS) measures and reports inflation data.</a:t>
            </a:r>
          </a:p>
          <a:p>
            <a:r>
              <a:rPr lang="en-US" dirty="0"/>
              <a:t>The BLS estimates the overall price level. The price level (P) is a measure of the average prices of goods and services throughout an economy.</a:t>
            </a:r>
          </a:p>
        </p:txBody>
      </p:sp>
    </p:spTree>
    <p:extLst>
      <p:ext uri="{BB962C8B-B14F-4D97-AF65-F5344CB8AC3E}">
        <p14:creationId xmlns:p14="http://schemas.microsoft.com/office/powerpoint/2010/main" val="2666171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08A3-3E29-4C65-837F-EBBA50526990}"/>
              </a:ext>
            </a:extLst>
          </p:cNvPr>
          <p:cNvSpPr>
            <a:spLocks noGrp="1"/>
          </p:cNvSpPr>
          <p:nvPr>
            <p:ph type="title"/>
          </p:nvPr>
        </p:nvSpPr>
        <p:spPr/>
        <p:txBody>
          <a:bodyPr/>
          <a:lstStyle/>
          <a:p>
            <a:r>
              <a:rPr lang="en-US" dirty="0"/>
              <a:t>CPI</a:t>
            </a:r>
          </a:p>
        </p:txBody>
      </p:sp>
      <p:sp>
        <p:nvSpPr>
          <p:cNvPr id="3" name="Content Placeholder 2">
            <a:extLst>
              <a:ext uri="{FF2B5EF4-FFF2-40B4-BE49-F238E27FC236}">
                <a16:creationId xmlns:a16="http://schemas.microsoft.com/office/drawing/2014/main" id="{3783E300-D95F-46FC-9D8B-56BCF66842E7}"/>
              </a:ext>
            </a:extLst>
          </p:cNvPr>
          <p:cNvSpPr>
            <a:spLocks noGrp="1"/>
          </p:cNvSpPr>
          <p:nvPr>
            <p:ph idx="1"/>
          </p:nvPr>
        </p:nvSpPr>
        <p:spPr/>
        <p:txBody>
          <a:bodyPr>
            <a:normAutofit/>
          </a:bodyPr>
          <a:lstStyle/>
          <a:p>
            <a:r>
              <a:rPr lang="en-US" dirty="0"/>
              <a:t>the most common price level used to compute inflation is CPI.</a:t>
            </a:r>
          </a:p>
          <a:p>
            <a:r>
              <a:rPr lang="en-US" dirty="0"/>
              <a:t> The consumer price index (CPI) is a measure of the price level based on the consumption patterns of a typical consumer. </a:t>
            </a:r>
          </a:p>
          <a:p>
            <a:r>
              <a:rPr lang="en-US" dirty="0"/>
              <a:t>The CPI reflects the overall rise in prices for consumers on average.</a:t>
            </a:r>
          </a:p>
          <a:p>
            <a:r>
              <a:rPr lang="en-US" dirty="0"/>
              <a:t>For computing CPI, The BLS estimates prices on everything. In addition to inputting price information, the BLS surveyors estimate how each good and service affects a typical consumer’s budget. Once they do this, they attach a weight to the price of each good in the consumer’s “basket” so that the things people spend more money on are counted more heavily.</a:t>
            </a:r>
          </a:p>
        </p:txBody>
      </p:sp>
    </p:spTree>
    <p:extLst>
      <p:ext uri="{BB962C8B-B14F-4D97-AF65-F5344CB8AC3E}">
        <p14:creationId xmlns:p14="http://schemas.microsoft.com/office/powerpoint/2010/main" val="743826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E8A84-5808-4BBB-85A9-9174814C461C}"/>
              </a:ext>
            </a:extLst>
          </p:cNvPr>
          <p:cNvSpPr>
            <a:spLocks noGrp="1"/>
          </p:cNvSpPr>
          <p:nvPr>
            <p:ph type="title"/>
          </p:nvPr>
        </p:nvSpPr>
        <p:spPr/>
        <p:txBody>
          <a:bodyPr/>
          <a:lstStyle/>
          <a:p>
            <a:r>
              <a:rPr lang="en-US" dirty="0"/>
              <a:t>Measuring Inflation Rates </a:t>
            </a:r>
          </a:p>
        </p:txBody>
      </p:sp>
      <p:sp>
        <p:nvSpPr>
          <p:cNvPr id="3" name="Content Placeholder 2">
            <a:extLst>
              <a:ext uri="{FF2B5EF4-FFF2-40B4-BE49-F238E27FC236}">
                <a16:creationId xmlns:a16="http://schemas.microsoft.com/office/drawing/2014/main" id="{F78CC103-A643-4125-A253-5DC427621EF5}"/>
              </a:ext>
            </a:extLst>
          </p:cNvPr>
          <p:cNvSpPr>
            <a:spLocks noGrp="1"/>
          </p:cNvSpPr>
          <p:nvPr>
            <p:ph idx="1"/>
          </p:nvPr>
        </p:nvSpPr>
        <p:spPr/>
        <p:txBody>
          <a:bodyPr>
            <a:normAutofit/>
          </a:bodyPr>
          <a:lstStyle/>
          <a:p>
            <a:r>
              <a:rPr lang="en-US" dirty="0"/>
              <a:t>Once the CPI is computed, economists use it to measure the inflation rate. The  inflation rate (</a:t>
            </a:r>
            <a:r>
              <a:rPr lang="en-US" dirty="0" err="1"/>
              <a:t>i</a:t>
            </a:r>
            <a:r>
              <a:rPr lang="en-US" dirty="0"/>
              <a:t>) is calculated as the percentage change in the price level (P). </a:t>
            </a:r>
          </a:p>
          <a:p>
            <a:r>
              <a:rPr lang="en-US" dirty="0"/>
              <a:t>Using the CPI as the price level, the inflation rate from period 1 to period 2 is:</a:t>
            </a:r>
          </a:p>
          <a:p>
            <a:endParaRPr lang="en-US" dirty="0"/>
          </a:p>
          <a:p>
            <a:pPr marL="0" indent="0" algn="ctr">
              <a:buNone/>
            </a:pPr>
            <a:endParaRPr lang="en-US" dirty="0"/>
          </a:p>
          <a:p>
            <a:pPr marL="0" indent="0">
              <a:buNone/>
            </a:pPr>
            <a:endParaRPr lang="en-US" dirty="0"/>
          </a:p>
          <a:p>
            <a:pPr marL="0" indent="0">
              <a:buNone/>
            </a:pPr>
            <a:r>
              <a:rPr lang="en-US" dirty="0"/>
              <a:t>Assume the CPI rises from 100 to 125 in one year. The inflation for that year would be 25%,</a:t>
            </a:r>
          </a:p>
          <a:p>
            <a:pPr marL="0" indent="0">
              <a:buNone/>
            </a:pPr>
            <a:endParaRPr lang="en-US" dirty="0"/>
          </a:p>
        </p:txBody>
      </p:sp>
      <p:pic>
        <p:nvPicPr>
          <p:cNvPr id="5" name="Picture 4">
            <a:extLst>
              <a:ext uri="{FF2B5EF4-FFF2-40B4-BE49-F238E27FC236}">
                <a16:creationId xmlns:a16="http://schemas.microsoft.com/office/drawing/2014/main" id="{C7CF2721-2480-4F38-8025-78046427479B}"/>
              </a:ext>
            </a:extLst>
          </p:cNvPr>
          <p:cNvPicPr>
            <a:picLocks noChangeAspect="1"/>
          </p:cNvPicPr>
          <p:nvPr/>
        </p:nvPicPr>
        <p:blipFill>
          <a:blip r:embed="rId3"/>
          <a:stretch>
            <a:fillRect/>
          </a:stretch>
        </p:blipFill>
        <p:spPr>
          <a:xfrm>
            <a:off x="3291840" y="3698240"/>
            <a:ext cx="5516880" cy="975360"/>
          </a:xfrm>
          <a:prstGeom prst="rect">
            <a:avLst/>
          </a:prstGeom>
        </p:spPr>
      </p:pic>
    </p:spTree>
    <p:extLst>
      <p:ext uri="{BB962C8B-B14F-4D97-AF65-F5344CB8AC3E}">
        <p14:creationId xmlns:p14="http://schemas.microsoft.com/office/powerpoint/2010/main" val="558866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6CFAF-DC57-4AAB-B335-A4DC89377A62}"/>
              </a:ext>
            </a:extLst>
          </p:cNvPr>
          <p:cNvSpPr>
            <a:spLocks noGrp="1"/>
          </p:cNvSpPr>
          <p:nvPr>
            <p:ph type="title"/>
          </p:nvPr>
        </p:nvSpPr>
        <p:spPr/>
        <p:txBody>
          <a:bodyPr/>
          <a:lstStyle/>
          <a:p>
            <a:r>
              <a:rPr lang="en-US" dirty="0"/>
              <a:t>What problems does inflation bring?</a:t>
            </a:r>
          </a:p>
        </p:txBody>
      </p:sp>
      <p:sp>
        <p:nvSpPr>
          <p:cNvPr id="3" name="Content Placeholder 2">
            <a:extLst>
              <a:ext uri="{FF2B5EF4-FFF2-40B4-BE49-F238E27FC236}">
                <a16:creationId xmlns:a16="http://schemas.microsoft.com/office/drawing/2014/main" id="{0C6F93EF-6D7A-4C36-B2A8-F4CC603C02C7}"/>
              </a:ext>
            </a:extLst>
          </p:cNvPr>
          <p:cNvSpPr>
            <a:spLocks noGrp="1"/>
          </p:cNvSpPr>
          <p:nvPr>
            <p:ph idx="1"/>
          </p:nvPr>
        </p:nvSpPr>
        <p:spPr/>
        <p:txBody>
          <a:bodyPr/>
          <a:lstStyle/>
          <a:p>
            <a:r>
              <a:rPr lang="en-US" dirty="0"/>
              <a:t> Inflation causes uncertainty about future price levels and</a:t>
            </a:r>
          </a:p>
          <a:p>
            <a:r>
              <a:rPr lang="en-US" dirty="0"/>
              <a:t> can lead to a redistribution of wealth. </a:t>
            </a:r>
          </a:p>
          <a:p>
            <a:r>
              <a:rPr lang="en-US" dirty="0"/>
              <a:t>Inflation can also impact how much people save. Inflation erodes purchasing power over time, so you need to save more to meet savings targets.</a:t>
            </a:r>
          </a:p>
        </p:txBody>
      </p:sp>
    </p:spTree>
    <p:extLst>
      <p:ext uri="{BB962C8B-B14F-4D97-AF65-F5344CB8AC3E}">
        <p14:creationId xmlns:p14="http://schemas.microsoft.com/office/powerpoint/2010/main" val="3408941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253C0-E969-4179-AD89-EC6B5B564116}"/>
              </a:ext>
            </a:extLst>
          </p:cNvPr>
          <p:cNvSpPr>
            <a:spLocks noGrp="1"/>
          </p:cNvSpPr>
          <p:nvPr>
            <p:ph type="title"/>
          </p:nvPr>
        </p:nvSpPr>
        <p:spPr/>
        <p:txBody>
          <a:bodyPr/>
          <a:lstStyle/>
          <a:p>
            <a:r>
              <a:rPr lang="en-US" dirty="0"/>
              <a:t>Types of inflation</a:t>
            </a:r>
          </a:p>
        </p:txBody>
      </p:sp>
      <p:pic>
        <p:nvPicPr>
          <p:cNvPr id="4" name="Content Placeholder 3" descr="different-types-of-inflation">
            <a:extLst>
              <a:ext uri="{FF2B5EF4-FFF2-40B4-BE49-F238E27FC236}">
                <a16:creationId xmlns:a16="http://schemas.microsoft.com/office/drawing/2014/main" id="{964E6619-F902-43F7-8981-9A0059A2733D}"/>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1498029" y="2160588"/>
            <a:ext cx="6955980" cy="3881437"/>
          </a:xfrm>
          <a:prstGeom prst="rect">
            <a:avLst/>
          </a:prstGeom>
          <a:noFill/>
          <a:ln>
            <a:noFill/>
          </a:ln>
        </p:spPr>
      </p:pic>
    </p:spTree>
    <p:extLst>
      <p:ext uri="{BB962C8B-B14F-4D97-AF65-F5344CB8AC3E}">
        <p14:creationId xmlns:p14="http://schemas.microsoft.com/office/powerpoint/2010/main" val="469093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2D505-B1DB-46EA-9DD8-F6A884FD11F8}"/>
              </a:ext>
            </a:extLst>
          </p:cNvPr>
          <p:cNvSpPr>
            <a:spLocks noGrp="1"/>
          </p:cNvSpPr>
          <p:nvPr>
            <p:ph type="title"/>
          </p:nvPr>
        </p:nvSpPr>
        <p:spPr/>
        <p:txBody>
          <a:bodyPr/>
          <a:lstStyle/>
          <a:p>
            <a:r>
              <a:rPr lang="en-US" dirty="0"/>
              <a:t>What Is Demand-Pull Inflation?</a:t>
            </a:r>
            <a:br>
              <a:rPr lang="en-US" dirty="0"/>
            </a:br>
            <a:endParaRPr lang="en-US" dirty="0"/>
          </a:p>
        </p:txBody>
      </p:sp>
      <p:sp>
        <p:nvSpPr>
          <p:cNvPr id="3" name="Content Placeholder 2">
            <a:extLst>
              <a:ext uri="{FF2B5EF4-FFF2-40B4-BE49-F238E27FC236}">
                <a16:creationId xmlns:a16="http://schemas.microsoft.com/office/drawing/2014/main" id="{A4A74D3F-4DD7-41F9-B0C3-672148287805}"/>
              </a:ext>
            </a:extLst>
          </p:cNvPr>
          <p:cNvSpPr>
            <a:spLocks noGrp="1"/>
          </p:cNvSpPr>
          <p:nvPr>
            <p:ph idx="1"/>
          </p:nvPr>
        </p:nvSpPr>
        <p:spPr/>
        <p:txBody>
          <a:bodyPr>
            <a:normAutofit/>
          </a:bodyPr>
          <a:lstStyle/>
          <a:p>
            <a:r>
              <a:rPr lang="en-US" dirty="0"/>
              <a:t>Demand-pull inflation is the upward pressure on prices that follows a shortage in supply. Economists describe it as "too many dollars chasing too few goods."</a:t>
            </a:r>
          </a:p>
          <a:p>
            <a:r>
              <a:rPr lang="en-US" dirty="0"/>
              <a:t>Demand-pull inflation is a tenet of </a:t>
            </a:r>
            <a:r>
              <a:rPr lang="en-US" u="sng" dirty="0">
                <a:hlinkClick r:id="rId2"/>
              </a:rPr>
              <a:t>Keynesian economics</a:t>
            </a:r>
            <a:r>
              <a:rPr lang="en-US" dirty="0"/>
              <a:t> that describes the effects of an imbalance in </a:t>
            </a:r>
            <a:r>
              <a:rPr lang="en-US" u="sng" dirty="0">
                <a:hlinkClick r:id="rId3"/>
              </a:rPr>
              <a:t>aggregate supply</a:t>
            </a:r>
            <a:r>
              <a:rPr lang="en-US" dirty="0"/>
              <a:t> and demand. When the aggregate demand in an economy strongly outweighs the aggregate supply, prices go up.</a:t>
            </a:r>
          </a:p>
          <a:p>
            <a:pPr marL="0" indent="0">
              <a:buNone/>
            </a:pPr>
            <a:r>
              <a:rPr lang="en-US" dirty="0"/>
              <a:t>This is the most common cause of </a:t>
            </a:r>
            <a:r>
              <a:rPr lang="en-US" u="sng" dirty="0">
                <a:hlinkClick r:id="rId4"/>
              </a:rPr>
              <a:t>inflation</a:t>
            </a:r>
            <a:r>
              <a:rPr lang="en-US" dirty="0"/>
              <a:t>.</a:t>
            </a:r>
          </a:p>
          <a:p>
            <a:endParaRPr lang="en-US" dirty="0"/>
          </a:p>
          <a:p>
            <a:endParaRPr lang="en-US" dirty="0"/>
          </a:p>
        </p:txBody>
      </p:sp>
    </p:spTree>
    <p:extLst>
      <p:ext uri="{BB962C8B-B14F-4D97-AF65-F5344CB8AC3E}">
        <p14:creationId xmlns:p14="http://schemas.microsoft.com/office/powerpoint/2010/main" val="1796450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F8203-1F40-4074-85AA-A718A6F01E2D}"/>
              </a:ext>
            </a:extLst>
          </p:cNvPr>
          <p:cNvSpPr>
            <a:spLocks noGrp="1"/>
          </p:cNvSpPr>
          <p:nvPr>
            <p:ph type="title"/>
          </p:nvPr>
        </p:nvSpPr>
        <p:spPr/>
        <p:txBody>
          <a:bodyPr/>
          <a:lstStyle/>
          <a:p>
            <a:r>
              <a:rPr lang="en-US" dirty="0"/>
              <a:t>Demand pull inflation</a:t>
            </a:r>
          </a:p>
        </p:txBody>
      </p:sp>
      <p:pic>
        <p:nvPicPr>
          <p:cNvPr id="5" name="Content Placeholder 4">
            <a:extLst>
              <a:ext uri="{FF2B5EF4-FFF2-40B4-BE49-F238E27FC236}">
                <a16:creationId xmlns:a16="http://schemas.microsoft.com/office/drawing/2014/main" id="{5453DACD-396B-40DA-9341-1D15FFFB8CB2}"/>
              </a:ext>
            </a:extLst>
          </p:cNvPr>
          <p:cNvPicPr>
            <a:picLocks noGrp="1" noChangeAspect="1"/>
          </p:cNvPicPr>
          <p:nvPr>
            <p:ph idx="1"/>
          </p:nvPr>
        </p:nvPicPr>
        <p:blipFill>
          <a:blip r:embed="rId2"/>
          <a:stretch>
            <a:fillRect/>
          </a:stretch>
        </p:blipFill>
        <p:spPr>
          <a:xfrm>
            <a:off x="4760913" y="1679741"/>
            <a:ext cx="4513262" cy="3196893"/>
          </a:xfrm>
          <a:prstGeom prst="rect">
            <a:avLst/>
          </a:prstGeom>
        </p:spPr>
      </p:pic>
      <p:sp>
        <p:nvSpPr>
          <p:cNvPr id="4" name="Text Placeholder 3">
            <a:extLst>
              <a:ext uri="{FF2B5EF4-FFF2-40B4-BE49-F238E27FC236}">
                <a16:creationId xmlns:a16="http://schemas.microsoft.com/office/drawing/2014/main" id="{6BFA38FF-1163-44D6-B1FE-8C2501A08764}"/>
              </a:ext>
            </a:extLst>
          </p:cNvPr>
          <p:cNvSpPr>
            <a:spLocks noGrp="1"/>
          </p:cNvSpPr>
          <p:nvPr>
            <p:ph type="body" sz="half" idx="2"/>
          </p:nvPr>
        </p:nvSpPr>
        <p:spPr/>
        <p:txBody>
          <a:bodyPr>
            <a:normAutofit fontScale="92500" lnSpcReduction="20000"/>
          </a:bodyPr>
          <a:lstStyle/>
          <a:p>
            <a:r>
              <a:rPr lang="en-US" dirty="0"/>
              <a:t>According to Keynesians, aggregate demand may rise due to a rise in consumer demand or investment demand or govern­ment expenditure or net exports or the com­bination of these four components of aggregate demand. Given full employment, such in­crease in aggregate demand leads to an up­ward pressure in prices. Such a situation is called DPI.</a:t>
            </a:r>
          </a:p>
          <a:p>
            <a:r>
              <a:rPr lang="en-US" dirty="0"/>
              <a:t>However, how much price level will rise following an increase in aggregate demand depends on the slope of the AS curve.</a:t>
            </a:r>
          </a:p>
          <a:p>
            <a:r>
              <a:rPr lang="en-US" dirty="0"/>
              <a:t>  The essence of this type of in­flation is that “too much spending chas­ing too few goods.”</a:t>
            </a:r>
          </a:p>
          <a:p>
            <a:endParaRPr lang="en-US" dirty="0"/>
          </a:p>
        </p:txBody>
      </p:sp>
    </p:spTree>
    <p:extLst>
      <p:ext uri="{BB962C8B-B14F-4D97-AF65-F5344CB8AC3E}">
        <p14:creationId xmlns:p14="http://schemas.microsoft.com/office/powerpoint/2010/main" val="21865161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166</TotalTime>
  <Words>1380</Words>
  <Application>Microsoft Office PowerPoint</Application>
  <PresentationFormat>Widescreen</PresentationFormat>
  <Paragraphs>89</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Georgia</vt:lpstr>
      <vt:lpstr>Times New Roman</vt:lpstr>
      <vt:lpstr>Trebuchet MS</vt:lpstr>
      <vt:lpstr>Wingdings 3</vt:lpstr>
      <vt:lpstr>Facet</vt:lpstr>
      <vt:lpstr>Inflation </vt:lpstr>
      <vt:lpstr>Definition of Inflation</vt:lpstr>
      <vt:lpstr>PowerPoint Presentation</vt:lpstr>
      <vt:lpstr>CPI</vt:lpstr>
      <vt:lpstr>Measuring Inflation Rates </vt:lpstr>
      <vt:lpstr>What problems does inflation bring?</vt:lpstr>
      <vt:lpstr>Types of inflation</vt:lpstr>
      <vt:lpstr>What Is Demand-Pull Inflation? </vt:lpstr>
      <vt:lpstr>Demand pull inflation</vt:lpstr>
      <vt:lpstr>PowerPoint Presentation</vt:lpstr>
      <vt:lpstr>Cost-Push Inflation</vt:lpstr>
      <vt:lpstr>Cost-Push Inflation</vt:lpstr>
      <vt:lpstr>PowerPoint Presentation</vt:lpstr>
      <vt:lpstr>Causes of demand pull inflation</vt:lpstr>
      <vt:lpstr>Causes of cost push inflation</vt:lpstr>
      <vt:lpstr>Methods to control inflation</vt:lpstr>
      <vt:lpstr>Monetary policy</vt:lpstr>
      <vt:lpstr>Fiscal policy</vt:lpstr>
      <vt:lpstr>Non monetary or others policy</vt:lpstr>
      <vt:lpstr>Stay Home, Stay Safe.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Inflation </dc:title>
  <dc:creator>hp</dc:creator>
  <cp:lastModifiedBy>hp</cp:lastModifiedBy>
  <cp:revision>25</cp:revision>
  <dcterms:created xsi:type="dcterms:W3CDTF">2020-06-08T19:24:22Z</dcterms:created>
  <dcterms:modified xsi:type="dcterms:W3CDTF">2021-08-04T05:30:29Z</dcterms:modified>
</cp:coreProperties>
</file>