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67" r:id="rId3"/>
    <p:sldId id="263" r:id="rId4"/>
    <p:sldId id="265" r:id="rId5"/>
    <p:sldId id="266" r:id="rId6"/>
    <p:sldId id="268" r:id="rId7"/>
    <p:sldId id="262" r:id="rId8"/>
    <p:sldId id="269" r:id="rId9"/>
    <p:sldId id="277" r:id="rId10"/>
    <p:sldId id="270" r:id="rId11"/>
    <p:sldId id="278" r:id="rId12"/>
    <p:sldId id="279" r:id="rId13"/>
    <p:sldId id="280" r:id="rId14"/>
    <p:sldId id="272" r:id="rId15"/>
    <p:sldId id="273" r:id="rId16"/>
    <p:sldId id="274" r:id="rId17"/>
    <p:sldId id="275" r:id="rId18"/>
    <p:sldId id="264" r:id="rId19"/>
    <p:sldId id="276" r:id="rId20"/>
    <p:sldId id="25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525"/>
    <a:srgbClr val="3A7A3A"/>
    <a:srgbClr val="008000"/>
    <a:srgbClr val="009900"/>
    <a:srgbClr val="006600"/>
    <a:srgbClr val="00B050"/>
    <a:srgbClr val="0033CC"/>
    <a:srgbClr val="0546AF"/>
    <a:srgbClr val="0000FF"/>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6" autoAdjust="0"/>
    <p:restoredTop sz="86415" autoAdjust="0"/>
  </p:normalViewPr>
  <p:slideViewPr>
    <p:cSldViewPr>
      <p:cViewPr varScale="1">
        <p:scale>
          <a:sx n="110" d="100"/>
          <a:sy n="110" d="100"/>
        </p:scale>
        <p:origin x="86"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16261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284309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556" y="586585"/>
            <a:ext cx="4275740" cy="167975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24705" y="891994"/>
            <a:ext cx="4275740" cy="1374345"/>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0"/>
            <a:ext cx="8246070" cy="3817623"/>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413610" cy="788682"/>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0"/>
            <a:ext cx="6413610" cy="381762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extLst>
              <a:ext uri="{BEBA8EAE-BF5A-486C-A8C5-ECC9F3942E4B}">
                <a14:imgProps xmlns:a14="http://schemas.microsoft.com/office/drawing/2010/main">
                  <a14:imgLayer r:embed="rId3">
                    <a14:imgEffect>
                      <a14:brightnessContrast contrast="-1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39290"/>
            <a:ext cx="4419295" cy="1679754"/>
          </a:xfrm>
        </p:spPr>
        <p:txBody>
          <a:bodyPr>
            <a:normAutofit/>
          </a:bodyPr>
          <a:lstStyle/>
          <a:p>
            <a:r>
              <a:rPr lang="en-US" dirty="0"/>
              <a:t> </a:t>
            </a:r>
          </a:p>
        </p:txBody>
      </p:sp>
      <p:sp>
        <p:nvSpPr>
          <p:cNvPr id="3" name="Subtitle 2"/>
          <p:cNvSpPr>
            <a:spLocks noGrp="1"/>
          </p:cNvSpPr>
          <p:nvPr>
            <p:ph type="subTitle" idx="1"/>
          </p:nvPr>
        </p:nvSpPr>
        <p:spPr>
          <a:xfrm>
            <a:off x="4715555" y="1108621"/>
            <a:ext cx="3674070" cy="2501203"/>
          </a:xfrm>
          <a:noFill/>
        </p:spPr>
        <p:txBody>
          <a:bodyPr>
            <a:noAutofit/>
          </a:bodyPr>
          <a:lstStyle/>
          <a:p>
            <a:r>
              <a:rPr lang="en-US" sz="2400" b="1" dirty="0">
                <a:solidFill>
                  <a:srgbClr val="FF0000"/>
                </a:solidFill>
                <a:latin typeface="+mj-lt"/>
                <a:ea typeface="+mj-ea"/>
                <a:cs typeface="+mj-cs"/>
              </a:rPr>
              <a:t>Experiment no:</a:t>
            </a:r>
            <a:r>
              <a:rPr lang="en-US" sz="2400" dirty="0">
                <a:solidFill>
                  <a:srgbClr val="FF0000"/>
                </a:solidFill>
                <a:latin typeface="+mj-lt"/>
                <a:ea typeface="+mj-ea"/>
                <a:cs typeface="+mj-cs"/>
              </a:rPr>
              <a:t> 05</a:t>
            </a:r>
            <a:br>
              <a:rPr lang="en-US" sz="2400" dirty="0">
                <a:solidFill>
                  <a:srgbClr val="FF0000"/>
                </a:solidFill>
                <a:latin typeface="+mj-lt"/>
                <a:ea typeface="+mj-ea"/>
                <a:cs typeface="+mj-cs"/>
              </a:rPr>
            </a:br>
            <a:r>
              <a:rPr lang="en-US" sz="2400" b="1" dirty="0">
                <a:solidFill>
                  <a:srgbClr val="FF0000"/>
                </a:solidFill>
              </a:rPr>
              <a:t>Group:</a:t>
            </a:r>
            <a:r>
              <a:rPr lang="en-US" sz="2400" dirty="0">
                <a:solidFill>
                  <a:srgbClr val="FF0000"/>
                </a:solidFill>
              </a:rPr>
              <a:t> 05</a:t>
            </a:r>
          </a:p>
          <a:p>
            <a:r>
              <a:rPr lang="en-US" sz="2400" b="1" dirty="0">
                <a:solidFill>
                  <a:srgbClr val="FF0000"/>
                </a:solidFill>
              </a:rPr>
              <a:t>ROLL: </a:t>
            </a:r>
            <a:r>
              <a:rPr lang="en-US" sz="2400" dirty="0">
                <a:solidFill>
                  <a:srgbClr val="FF0000"/>
                </a:solidFill>
              </a:rPr>
              <a:t>(Roll 1700041-1700050)</a:t>
            </a:r>
            <a:br>
              <a:rPr lang="en-US" sz="2400" dirty="0">
                <a:solidFill>
                  <a:srgbClr val="FF0000"/>
                </a:solidFill>
              </a:rPr>
            </a:br>
            <a:r>
              <a:rPr lang="en-US" sz="2400" b="1" dirty="0">
                <a:solidFill>
                  <a:srgbClr val="FF0000"/>
                </a:solidFill>
              </a:rPr>
              <a:t>Date: </a:t>
            </a:r>
            <a:r>
              <a:rPr lang="en-US" sz="2400" dirty="0">
                <a:solidFill>
                  <a:srgbClr val="FF0000"/>
                </a:solidFill>
              </a:rPr>
              <a:t>11.11.20</a:t>
            </a:r>
            <a:endParaRPr lang="en-US" sz="2400" b="1" dirty="0">
              <a:ln>
                <a:solidFill>
                  <a:srgbClr val="009900"/>
                </a:solidFill>
              </a:ln>
              <a:solidFill>
                <a:srgbClr val="FF0000"/>
              </a:solidFill>
            </a:endParaRPr>
          </a:p>
          <a:p>
            <a:br>
              <a:rPr lang="en-US" sz="2400" dirty="0">
                <a:solidFill>
                  <a:srgbClr val="0033CC"/>
                </a:solidFill>
                <a:latin typeface="+mj-lt"/>
                <a:ea typeface="+mj-ea"/>
                <a:cs typeface="+mj-cs"/>
              </a:rPr>
            </a:br>
            <a:br>
              <a:rPr lang="en-US" sz="2400" dirty="0">
                <a:solidFill>
                  <a:srgbClr val="0033CC"/>
                </a:solidFill>
                <a:latin typeface="+mj-lt"/>
                <a:ea typeface="+mj-ea"/>
                <a:cs typeface="+mj-cs"/>
              </a:rPr>
            </a:br>
            <a:br>
              <a:rPr lang="en-US" sz="2400" dirty="0">
                <a:solidFill>
                  <a:srgbClr val="0033CC"/>
                </a:solidFill>
                <a:latin typeface="+mj-lt"/>
                <a:ea typeface="+mj-ea"/>
                <a:cs typeface="+mj-cs"/>
              </a:rPr>
            </a:br>
            <a:br>
              <a:rPr lang="en-US" sz="2400" dirty="0">
                <a:solidFill>
                  <a:srgbClr val="0033CC"/>
                </a:solidFill>
                <a:latin typeface="+mj-lt"/>
                <a:ea typeface="+mj-ea"/>
                <a:cs typeface="+mj-cs"/>
              </a:rPr>
            </a:br>
            <a:endParaRPr lang="en-US" sz="2400" b="1" dirty="0">
              <a:ln>
                <a:solidFill>
                  <a:srgbClr val="009900"/>
                </a:solidFill>
              </a:ln>
              <a:solidFill>
                <a:srgbClr val="0033CC"/>
              </a:solidFill>
              <a:latin typeface="+mj-lt"/>
            </a:endParaRPr>
          </a:p>
        </p:txBody>
      </p:sp>
      <p:sp>
        <p:nvSpPr>
          <p:cNvPr id="4" name="TextBox 3"/>
          <p:cNvSpPr txBox="1"/>
          <p:nvPr/>
        </p:nvSpPr>
        <p:spPr>
          <a:xfrm>
            <a:off x="1517900" y="2419045"/>
            <a:ext cx="2748690" cy="424732"/>
          </a:xfrm>
          <a:prstGeom prst="rect">
            <a:avLst/>
          </a:prstGeom>
          <a:noFill/>
        </p:spPr>
        <p:txBody>
          <a:bodyPr wrap="square" rtlCol="0">
            <a:spAutoFit/>
          </a:bodyPr>
          <a:lstStyle/>
          <a:p>
            <a:pPr lvl="0">
              <a:lnSpc>
                <a:spcPct val="90000"/>
              </a:lnSpc>
              <a:spcBef>
                <a:spcPts val="1000"/>
              </a:spcBef>
            </a:pPr>
            <a:endParaRPr lang="en-US" sz="2400" dirty="0">
              <a:solidFill>
                <a:schemeClr val="bg1"/>
              </a:solidFill>
            </a:endParaRPr>
          </a:p>
        </p:txBody>
      </p:sp>
      <p:sp>
        <p:nvSpPr>
          <p:cNvPr id="9" name="TextBox 8"/>
          <p:cNvSpPr txBox="1"/>
          <p:nvPr/>
        </p:nvSpPr>
        <p:spPr>
          <a:xfrm>
            <a:off x="296260" y="739290"/>
            <a:ext cx="4275740" cy="369332"/>
          </a:xfrm>
          <a:prstGeom prst="rect">
            <a:avLst/>
          </a:prstGeom>
          <a:noFill/>
        </p:spPr>
        <p:txBody>
          <a:bodyPr wrap="square" rtlCol="0">
            <a:spAutoFit/>
          </a:bodyPr>
          <a:lstStyle/>
          <a:p>
            <a:endParaRPr lang="en-US" dirty="0"/>
          </a:p>
        </p:txBody>
      </p:sp>
      <p:sp>
        <p:nvSpPr>
          <p:cNvPr id="10" name="TextBox 9"/>
          <p:cNvSpPr txBox="1"/>
          <p:nvPr/>
        </p:nvSpPr>
        <p:spPr>
          <a:xfrm>
            <a:off x="448965" y="433880"/>
            <a:ext cx="3664920" cy="1938992"/>
          </a:xfrm>
          <a:prstGeom prst="rect">
            <a:avLst/>
          </a:prstGeom>
          <a:noFill/>
        </p:spPr>
        <p:txBody>
          <a:bodyPr wrap="square" rtlCol="0">
            <a:spAutoFit/>
          </a:bodyPr>
          <a:lstStyle/>
          <a:p>
            <a:r>
              <a:rPr lang="en-US" sz="4000" b="1" dirty="0">
                <a:solidFill>
                  <a:srgbClr val="1F9525"/>
                </a:solidFill>
                <a:ea typeface="+mj-ea"/>
                <a:cs typeface="+mj-cs"/>
              </a:rPr>
              <a:t>MECHANICS OF MATERIALS SESSIONAL-II</a:t>
            </a:r>
            <a:endParaRPr lang="en-US" sz="4000" dirty="0">
              <a:solidFill>
                <a:srgbClr val="1F9525"/>
              </a:solidFill>
            </a:endParaRPr>
          </a:p>
        </p:txBody>
      </p:sp>
      <p:sp>
        <p:nvSpPr>
          <p:cNvPr id="12" name="TextBox 11"/>
          <p:cNvSpPr txBox="1"/>
          <p:nvPr/>
        </p:nvSpPr>
        <p:spPr>
          <a:xfrm>
            <a:off x="678023" y="2724454"/>
            <a:ext cx="3664920" cy="885371"/>
          </a:xfrm>
          <a:prstGeom prst="rect">
            <a:avLst/>
          </a:prstGeom>
          <a:noFill/>
        </p:spPr>
        <p:txBody>
          <a:bodyPr wrap="square" rtlCol="0">
            <a:spAutoFit/>
          </a:bodyPr>
          <a:lstStyle/>
          <a:p>
            <a:pPr lvl="0">
              <a:lnSpc>
                <a:spcPct val="90000"/>
              </a:lnSpc>
              <a:spcBef>
                <a:spcPts val="1000"/>
              </a:spcBef>
            </a:pPr>
            <a:r>
              <a:rPr lang="en-US" sz="2400" b="1" dirty="0">
                <a:solidFill>
                  <a:schemeClr val="bg1"/>
                </a:solidFill>
              </a:rPr>
              <a:t>Course No: </a:t>
            </a:r>
            <a:r>
              <a:rPr lang="en-US" sz="2400" dirty="0">
                <a:solidFill>
                  <a:schemeClr val="bg1"/>
                </a:solidFill>
              </a:rPr>
              <a:t>CE 2214</a:t>
            </a:r>
          </a:p>
          <a:p>
            <a:pPr lvl="0">
              <a:lnSpc>
                <a:spcPct val="90000"/>
              </a:lnSpc>
              <a:spcBef>
                <a:spcPts val="1000"/>
              </a:spcBef>
            </a:pPr>
            <a:r>
              <a:rPr lang="en-US" sz="2400" b="1" dirty="0">
                <a:solidFill>
                  <a:schemeClr val="bg1"/>
                </a:solidFill>
              </a:rPr>
              <a:t>Course Credit: </a:t>
            </a:r>
            <a:r>
              <a:rPr lang="en-US" sz="2400" dirty="0">
                <a:solidFill>
                  <a:schemeClr val="bg1"/>
                </a:solidFill>
              </a:rPr>
              <a:t>1.50</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55" y="128471"/>
            <a:ext cx="8551480" cy="305410"/>
          </a:xfrm>
        </p:spPr>
        <p:txBody>
          <a:bodyPr>
            <a:noAutofit/>
          </a:bodyPr>
          <a:lstStyle/>
          <a:p>
            <a:r>
              <a:rPr lang="en-US" sz="2400" b="1" dirty="0">
                <a:solidFill>
                  <a:srgbClr val="1F9525"/>
                </a:solidFill>
                <a:effectLst/>
                <a:latin typeface="Times New Roman" panose="02020603050405020304" pitchFamily="18" charset="0"/>
                <a:ea typeface="Calibri" panose="020F0502020204030204" pitchFamily="34" charset="0"/>
              </a:rPr>
              <a:t>Difference Between the Charpy Impact Test &amp; Izod Impact Test</a:t>
            </a:r>
            <a:endParaRPr lang="en-US" sz="2400" dirty="0">
              <a:solidFill>
                <a:srgbClr val="1F952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2664150"/>
              </p:ext>
            </p:extLst>
          </p:nvPr>
        </p:nvGraphicFramePr>
        <p:xfrm>
          <a:off x="907080" y="568251"/>
          <a:ext cx="7177136" cy="4450080"/>
        </p:xfrm>
        <a:graphic>
          <a:graphicData uri="http://schemas.openxmlformats.org/drawingml/2006/table">
            <a:tbl>
              <a:tblPr firstRow="1" bandRow="1">
                <a:tableStyleId>{073A0DAA-6AF3-43AB-8588-CEC1D06C72B9}</a:tableStyleId>
              </a:tblPr>
              <a:tblGrid>
                <a:gridCol w="3588568">
                  <a:extLst>
                    <a:ext uri="{9D8B030D-6E8A-4147-A177-3AD203B41FA5}">
                      <a16:colId xmlns:a16="http://schemas.microsoft.com/office/drawing/2014/main" val="2711851416"/>
                    </a:ext>
                  </a:extLst>
                </a:gridCol>
                <a:gridCol w="3588568">
                  <a:extLst>
                    <a:ext uri="{9D8B030D-6E8A-4147-A177-3AD203B41FA5}">
                      <a16:colId xmlns:a16="http://schemas.microsoft.com/office/drawing/2014/main" val="2380016662"/>
                    </a:ext>
                  </a:extLst>
                </a:gridCol>
              </a:tblGrid>
              <a:tr h="679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a:t>
                      </a:r>
                      <a:r>
                        <a:rPr lang="en-US" sz="2800" b="0" dirty="0"/>
                        <a:t>Charpy Impact Test</a:t>
                      </a:r>
                    </a:p>
                    <a:p>
                      <a:endParaRPr lang="en-US" dirty="0">
                        <a:solidFill>
                          <a:srgbClr val="3A7A3A"/>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          </a:t>
                      </a:r>
                      <a:r>
                        <a:rPr lang="en-US" sz="2800" b="0" dirty="0"/>
                        <a:t>Izod Impact Test</a:t>
                      </a:r>
                    </a:p>
                    <a:p>
                      <a:endParaRPr lang="en-US" dirty="0"/>
                    </a:p>
                  </a:txBody>
                  <a:tcPr/>
                </a:tc>
                <a:extLst>
                  <a:ext uri="{0D108BD9-81ED-4DB2-BD59-A6C34878D82A}">
                    <a16:rowId xmlns:a16="http://schemas.microsoft.com/office/drawing/2014/main" val="2865813085"/>
                  </a:ext>
                </a:extLst>
              </a:tr>
              <a:tr h="784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The specimen was set to be simply supported.</a:t>
                      </a:r>
                      <a:endParaRPr lang="en-US" sz="1800"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The specimen is set to be cantilever.</a:t>
                      </a:r>
                      <a:endParaRPr lang="en-US" sz="1800" dirty="0"/>
                    </a:p>
                    <a:p>
                      <a:endParaRPr lang="en-US" dirty="0"/>
                    </a:p>
                  </a:txBody>
                  <a:tcPr/>
                </a:tc>
                <a:extLst>
                  <a:ext uri="{0D108BD9-81ED-4DB2-BD59-A6C34878D82A}">
                    <a16:rowId xmlns:a16="http://schemas.microsoft.com/office/drawing/2014/main" val="4169463214"/>
                  </a:ext>
                </a:extLst>
              </a:tr>
              <a:tr h="549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Both ‘V’ notch and ‘U’ notch is used.</a:t>
                      </a:r>
                      <a:endParaRPr lang="en-US" sz="1800"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Only ‘V’ notch is used.</a:t>
                      </a:r>
                      <a:endParaRPr lang="en-US" sz="1800" dirty="0"/>
                    </a:p>
                    <a:p>
                      <a:endParaRPr lang="en-US" dirty="0"/>
                    </a:p>
                  </a:txBody>
                  <a:tcPr/>
                </a:tc>
                <a:extLst>
                  <a:ext uri="{0D108BD9-81ED-4DB2-BD59-A6C34878D82A}">
                    <a16:rowId xmlns:a16="http://schemas.microsoft.com/office/drawing/2014/main" val="1817279502"/>
                  </a:ext>
                </a:extLst>
              </a:tr>
              <a:tr h="1019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length of the specimen is 55mm and the notch is equidistance from both ends.</a:t>
                      </a:r>
                      <a:r>
                        <a:rPr lang="en-US" sz="1400" kern="1200" dirty="0">
                          <a:solidFill>
                            <a:schemeClr val="dk1"/>
                          </a:solidFill>
                          <a:effectLst/>
                          <a:latin typeface="+mn-lt"/>
                          <a:ea typeface="+mn-ea"/>
                          <a:cs typeface="+mn-cs"/>
                        </a:rPr>
                        <a:t> </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length of the specimen is 75mm and the notch is 47mm from one end and 28mm from the other end.</a:t>
                      </a:r>
                      <a:endParaRPr lang="en-US" sz="1800" dirty="0"/>
                    </a:p>
                    <a:p>
                      <a:endParaRPr lang="en-US" dirty="0"/>
                    </a:p>
                  </a:txBody>
                  <a:tcPr/>
                </a:tc>
                <a:extLst>
                  <a:ext uri="{0D108BD9-81ED-4DB2-BD59-A6C34878D82A}">
                    <a16:rowId xmlns:a16="http://schemas.microsoft.com/office/drawing/2014/main" val="1815751799"/>
                  </a:ext>
                </a:extLst>
              </a:tr>
              <a:tr h="784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V-notch or U-notch is set in position in the opposite direction of load</a:t>
                      </a:r>
                      <a:endParaRPr lang="en-US" sz="1800"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V-notch is set in position, in the direction of load.</a:t>
                      </a:r>
                      <a:endParaRPr lang="en-US" sz="1800" dirty="0"/>
                    </a:p>
                    <a:p>
                      <a:endParaRPr lang="en-US" dirty="0"/>
                    </a:p>
                  </a:txBody>
                  <a:tcPr/>
                </a:tc>
                <a:extLst>
                  <a:ext uri="{0D108BD9-81ED-4DB2-BD59-A6C34878D82A}">
                    <a16:rowId xmlns:a16="http://schemas.microsoft.com/office/drawing/2014/main" val="1000715208"/>
                  </a:ext>
                </a:extLst>
              </a:tr>
            </a:tbl>
          </a:graphicData>
        </a:graphic>
      </p:graphicFrame>
    </p:spTree>
    <p:extLst>
      <p:ext uri="{BB962C8B-B14F-4D97-AF65-F5344CB8AC3E}">
        <p14:creationId xmlns:p14="http://schemas.microsoft.com/office/powerpoint/2010/main" val="59986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81175"/>
            <a:ext cx="8246070" cy="763525"/>
          </a:xfrm>
        </p:spPr>
        <p:txBody>
          <a:bodyPr>
            <a:normAutofit fontScale="90000"/>
          </a:bodyPr>
          <a:lstStyle/>
          <a:p>
            <a:r>
              <a:rPr lang="en-US" dirty="0">
                <a:effectLst/>
              </a:rPr>
              <a:t> </a:t>
            </a:r>
            <a:br>
              <a:rPr lang="en-US" dirty="0">
                <a:effectLst/>
              </a:rPr>
            </a:br>
            <a:endParaRPr lang="en-US" dirty="0"/>
          </a:p>
        </p:txBody>
      </p:sp>
      <p:pic>
        <p:nvPicPr>
          <p:cNvPr id="4" name="Content Placeholder 3"/>
          <p:cNvPicPr>
            <a:picLocks noGrp="1"/>
          </p:cNvPicPr>
          <p:nvPr>
            <p:ph idx="1"/>
          </p:nvPr>
        </p:nvPicPr>
        <p:blipFill>
          <a:blip r:embed="rId2">
            <a:clrChange>
              <a:clrFrom>
                <a:srgbClr val="FFFFFF"/>
              </a:clrFrom>
              <a:clrTo>
                <a:srgbClr val="FFFFFF">
                  <a:alpha val="0"/>
                </a:srgbClr>
              </a:clrTo>
            </a:clrChange>
          </a:blip>
          <a:srcRect/>
          <a:stretch>
            <a:fillRect/>
          </a:stretch>
        </p:blipFill>
        <p:spPr bwMode="auto">
          <a:xfrm>
            <a:off x="1365195" y="1197405"/>
            <a:ext cx="6413610" cy="3359510"/>
          </a:xfrm>
          <a:prstGeom prst="rect">
            <a:avLst/>
          </a:prstGeom>
          <a:noFill/>
        </p:spPr>
      </p:pic>
      <p:sp>
        <p:nvSpPr>
          <p:cNvPr id="5" name="TextBox 4"/>
          <p:cNvSpPr txBox="1"/>
          <p:nvPr/>
        </p:nvSpPr>
        <p:spPr>
          <a:xfrm>
            <a:off x="601671" y="4560491"/>
            <a:ext cx="9162300" cy="461665"/>
          </a:xfrm>
          <a:prstGeom prst="rect">
            <a:avLst/>
          </a:prstGeom>
          <a:noFill/>
        </p:spPr>
        <p:txBody>
          <a:bodyPr wrap="square" rtlCol="0">
            <a:spAutoFit/>
          </a:bodyPr>
          <a:lstStyle/>
          <a:p>
            <a:r>
              <a:rPr lang="en-US" sz="2400" b="1" dirty="0">
                <a:solidFill>
                  <a:srgbClr val="1F9525"/>
                </a:solidFill>
              </a:rPr>
              <a:t>Difference Between the Charpy Impact Test &amp; Izod Impact Test.</a:t>
            </a:r>
            <a:endParaRPr lang="en-US" sz="2400" dirty="0">
              <a:solidFill>
                <a:srgbClr val="1F9525"/>
              </a:solidFill>
            </a:endParaRPr>
          </a:p>
        </p:txBody>
      </p:sp>
    </p:spTree>
    <p:extLst>
      <p:ext uri="{BB962C8B-B14F-4D97-AF65-F5344CB8AC3E}">
        <p14:creationId xmlns:p14="http://schemas.microsoft.com/office/powerpoint/2010/main" val="110947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07080" y="891995"/>
            <a:ext cx="2901395" cy="707886"/>
          </a:xfrm>
          <a:prstGeom prst="rect">
            <a:avLst/>
          </a:prstGeom>
          <a:noFill/>
        </p:spPr>
        <p:txBody>
          <a:bodyPr wrap="square" rtlCol="0">
            <a:spAutoFit/>
          </a:bodyPr>
          <a:lstStyle/>
          <a:p>
            <a:r>
              <a:rPr lang="en-US" sz="4000" b="1" dirty="0">
                <a:solidFill>
                  <a:srgbClr val="1F9525"/>
                </a:solidFill>
              </a:rPr>
              <a:t>Objective:</a:t>
            </a:r>
            <a:endParaRPr lang="en-US" sz="4000" dirty="0">
              <a:solidFill>
                <a:srgbClr val="1F9525"/>
              </a:solidFill>
            </a:endParaRPr>
          </a:p>
        </p:txBody>
      </p:sp>
      <p:sp>
        <p:nvSpPr>
          <p:cNvPr id="3" name="TextBox 2"/>
          <p:cNvSpPr txBox="1"/>
          <p:nvPr/>
        </p:nvSpPr>
        <p:spPr>
          <a:xfrm>
            <a:off x="907080" y="1808225"/>
            <a:ext cx="7329840" cy="1319977"/>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tabLst>
                <a:tab pos="457200" algn="l"/>
              </a:tabLst>
            </a:pPr>
            <a:r>
              <a:rPr lang="en-US" sz="3600" dirty="0">
                <a:ea typeface="Times New Roman" panose="02020603050405020304" pitchFamily="18" charset="0"/>
              </a:rPr>
              <a:t>To determine the absorbed energy capacity of mild steel.</a:t>
            </a:r>
          </a:p>
          <a:p>
            <a:pPr>
              <a:lnSpc>
                <a:spcPts val="915"/>
              </a:lnSpc>
            </a:pPr>
            <a:r>
              <a:rPr lang="en-US" sz="11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323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dirty="0"/>
          </a:p>
          <a:p>
            <a:endParaRPr lang="en-US" dirty="0"/>
          </a:p>
        </p:txBody>
      </p:sp>
      <p:sp>
        <p:nvSpPr>
          <p:cNvPr id="4" name="Text Placeholder 3"/>
          <p:cNvSpPr>
            <a:spLocks noGrp="1"/>
          </p:cNvSpPr>
          <p:nvPr>
            <p:ph type="body" sz="half" idx="2"/>
          </p:nvPr>
        </p:nvSpPr>
        <p:spPr/>
        <p:txBody>
          <a:bodyPr/>
          <a:lstStyle/>
          <a:p>
            <a:r>
              <a:rPr lang="en-US" dirty="0"/>
              <a:t> </a:t>
            </a:r>
          </a:p>
        </p:txBody>
      </p:sp>
      <p:pic>
        <p:nvPicPr>
          <p:cNvPr id="6" name="Picture 5" descr="Dowel - Wikipedia"/>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30" y="0"/>
            <a:ext cx="4745979" cy="5143500"/>
          </a:xfrm>
          <a:prstGeom prst="rect">
            <a:avLst/>
          </a:prstGeom>
        </p:spPr>
      </p:pic>
      <p:sp>
        <p:nvSpPr>
          <p:cNvPr id="7" name="TextBox 6"/>
          <p:cNvSpPr txBox="1"/>
          <p:nvPr/>
        </p:nvSpPr>
        <p:spPr>
          <a:xfrm>
            <a:off x="457201" y="650070"/>
            <a:ext cx="3206805" cy="923330"/>
          </a:xfrm>
          <a:prstGeom prst="rect">
            <a:avLst/>
          </a:prstGeom>
          <a:noFill/>
        </p:spPr>
        <p:txBody>
          <a:bodyPr wrap="square" rtlCol="0">
            <a:spAutoFit/>
          </a:bodyPr>
          <a:lstStyle/>
          <a:p>
            <a:r>
              <a:rPr lang="en-US" sz="3600" b="1" dirty="0">
                <a:solidFill>
                  <a:srgbClr val="1F9525"/>
                </a:solidFill>
                <a:latin typeface="+mj-lt"/>
              </a:rPr>
              <a:t>Apparatus:</a:t>
            </a:r>
            <a:endParaRPr lang="en-US" sz="3600" dirty="0">
              <a:solidFill>
                <a:srgbClr val="1F9525"/>
              </a:solidFill>
              <a:latin typeface="+mj-lt"/>
            </a:endParaRPr>
          </a:p>
          <a:p>
            <a:r>
              <a:rPr lang="en-US" dirty="0"/>
              <a:t> </a:t>
            </a:r>
          </a:p>
        </p:txBody>
      </p:sp>
      <p:sp>
        <p:nvSpPr>
          <p:cNvPr id="8" name="TextBox 7"/>
          <p:cNvSpPr txBox="1"/>
          <p:nvPr/>
        </p:nvSpPr>
        <p:spPr>
          <a:xfrm>
            <a:off x="457201" y="1521607"/>
            <a:ext cx="4123035" cy="2805896"/>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Specimen of steel</a:t>
            </a:r>
          </a:p>
          <a:p>
            <a:pPr>
              <a:lnSpc>
                <a:spcPts val="215"/>
              </a:lnSpc>
            </a:pPr>
            <a:r>
              <a:rPr lang="en-US" sz="2400" dirty="0">
                <a:ea typeface="Arial" panose="020B0604020202020204" pitchFamily="34" charset="0"/>
              </a:rPr>
              <a:t> </a:t>
            </a:r>
            <a:endParaRPr lang="en-US" sz="24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Scale</a:t>
            </a:r>
          </a:p>
          <a:p>
            <a:pPr>
              <a:lnSpc>
                <a:spcPts val="215"/>
              </a:lnSpc>
            </a:pPr>
            <a:r>
              <a:rPr lang="en-US" sz="2400" dirty="0">
                <a:ea typeface="Arial" panose="020B0604020202020204" pitchFamily="34" charset="0"/>
              </a:rPr>
              <a:t> </a:t>
            </a:r>
            <a:endParaRPr lang="en-US" sz="24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Slide calipers</a:t>
            </a:r>
          </a:p>
          <a:p>
            <a:pPr>
              <a:lnSpc>
                <a:spcPts val="215"/>
              </a:lnSpc>
            </a:pPr>
            <a:r>
              <a:rPr lang="en-US" sz="2400" dirty="0">
                <a:ea typeface="Arial" panose="020B0604020202020204" pitchFamily="34" charset="0"/>
              </a:rPr>
              <a:t> </a:t>
            </a:r>
            <a:endParaRPr lang="en-US" sz="24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Shaper machine</a:t>
            </a:r>
          </a:p>
          <a:p>
            <a:pPr>
              <a:lnSpc>
                <a:spcPts val="215"/>
              </a:lnSpc>
            </a:pPr>
            <a:r>
              <a:rPr lang="en-US" sz="2400" dirty="0">
                <a:ea typeface="Arial" panose="020B0604020202020204" pitchFamily="34" charset="0"/>
              </a:rPr>
              <a:t> </a:t>
            </a:r>
            <a:endParaRPr lang="en-US" sz="24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Izod impact test machine</a:t>
            </a:r>
          </a:p>
          <a:p>
            <a:pPr>
              <a:lnSpc>
                <a:spcPts val="230"/>
              </a:lnSpc>
            </a:pPr>
            <a:r>
              <a:rPr lang="en-US" sz="2400" dirty="0">
                <a:ea typeface="Arial" panose="020B0604020202020204" pitchFamily="34" charset="0"/>
              </a:rPr>
              <a:t> </a:t>
            </a:r>
            <a:endParaRPr lang="en-US" sz="24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a typeface="Times New Roman" panose="02020603050405020304" pitchFamily="18" charset="0"/>
              </a:rPr>
              <a:t>The Charpy impact test machine</a:t>
            </a:r>
            <a:endParaRPr lang="en-US" sz="2400" dirty="0">
              <a:effectLst/>
              <a:ea typeface="Times New Roman" panose="02020603050405020304" pitchFamily="18" charset="0"/>
            </a:endParaRPr>
          </a:p>
        </p:txBody>
      </p:sp>
      <p:pic>
        <p:nvPicPr>
          <p:cNvPr id="9" name="Picture 8"/>
          <p:cNvPicPr/>
          <p:nvPr/>
        </p:nvPicPr>
        <p:blipFill>
          <a:blip r:embed="rId3">
            <a:clrChange>
              <a:clrFrom>
                <a:srgbClr val="FFFFFF"/>
              </a:clrFrom>
              <a:clrTo>
                <a:srgbClr val="FFFFFF">
                  <a:alpha val="0"/>
                </a:srgbClr>
              </a:clrTo>
            </a:clrChange>
          </a:blip>
          <a:srcRect/>
          <a:stretch>
            <a:fillRect/>
          </a:stretch>
        </p:blipFill>
        <p:spPr bwMode="auto">
          <a:xfrm>
            <a:off x="5059735" y="281175"/>
            <a:ext cx="3444240" cy="3444240"/>
          </a:xfrm>
          <a:prstGeom prst="rect">
            <a:avLst/>
          </a:prstGeom>
          <a:noFill/>
        </p:spPr>
      </p:pic>
      <p:sp>
        <p:nvSpPr>
          <p:cNvPr id="10" name="TextBox 9"/>
          <p:cNvSpPr txBox="1"/>
          <p:nvPr/>
        </p:nvSpPr>
        <p:spPr>
          <a:xfrm>
            <a:off x="5488229" y="4053550"/>
            <a:ext cx="3512215" cy="461665"/>
          </a:xfrm>
          <a:prstGeom prst="rect">
            <a:avLst/>
          </a:prstGeom>
          <a:noFill/>
        </p:spPr>
        <p:txBody>
          <a:bodyPr wrap="square" rtlCol="0">
            <a:spAutoFit/>
          </a:bodyPr>
          <a:lstStyle/>
          <a:p>
            <a:r>
              <a:rPr lang="en-US" sz="2400" b="1" dirty="0">
                <a:solidFill>
                  <a:srgbClr val="1F9525"/>
                </a:solidFill>
              </a:rPr>
              <a:t>Figure 6: Apparatus</a:t>
            </a:r>
            <a:endParaRPr lang="en-US" sz="2400" dirty="0">
              <a:solidFill>
                <a:srgbClr val="1F9525"/>
              </a:solidFill>
            </a:endParaRPr>
          </a:p>
        </p:txBody>
      </p:sp>
    </p:spTree>
    <p:extLst>
      <p:ext uri="{BB962C8B-B14F-4D97-AF65-F5344CB8AC3E}">
        <p14:creationId xmlns:p14="http://schemas.microsoft.com/office/powerpoint/2010/main" val="416892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55" y="60476"/>
            <a:ext cx="3008313" cy="1756143"/>
          </a:xfrm>
        </p:spPr>
        <p:txBody>
          <a:bodyPr>
            <a:normAutofit/>
          </a:bodyPr>
          <a:lstStyle/>
          <a:p>
            <a:r>
              <a:rPr lang="en-US" sz="3600" dirty="0">
                <a:solidFill>
                  <a:srgbClr val="C00000"/>
                </a:solidFill>
              </a:rPr>
              <a:t>Procedure:</a:t>
            </a:r>
          </a:p>
        </p:txBody>
      </p:sp>
      <p:pic>
        <p:nvPicPr>
          <p:cNvPr id="9" name="Picture 8" descr="Steel Construction Bar Rebar · Free photo on Pixabay"/>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61604" y="0"/>
            <a:ext cx="5182395" cy="5143500"/>
          </a:xfrm>
          <a:prstGeom prst="rect">
            <a:avLst/>
          </a:prstGeom>
        </p:spPr>
      </p:pic>
      <p:sp>
        <p:nvSpPr>
          <p:cNvPr id="3" name="Content Placeholder 2"/>
          <p:cNvSpPr>
            <a:spLocks noGrp="1"/>
          </p:cNvSpPr>
          <p:nvPr>
            <p:ph idx="1"/>
          </p:nvPr>
        </p:nvSpPr>
        <p:spPr>
          <a:xfrm>
            <a:off x="3952030" y="128470"/>
            <a:ext cx="5191970" cy="4733855"/>
          </a:xfrm>
        </p:spPr>
        <p:txBody>
          <a:bodyPr>
            <a:normAutofit/>
          </a:bodyPr>
          <a:lstStyle/>
          <a:p>
            <a:endParaRPr lang="en-US" dirty="0"/>
          </a:p>
          <a:p>
            <a:pPr lvl="0">
              <a:lnSpc>
                <a:spcPct val="90000"/>
              </a:lnSpc>
              <a:spcBef>
                <a:spcPts val="1000"/>
              </a:spcBef>
            </a:pPr>
            <a:r>
              <a:rPr lang="en-US" sz="2200" dirty="0">
                <a:solidFill>
                  <a:prstClr val="black"/>
                </a:solidFill>
              </a:rPr>
              <a:t>The first sample of required dimensions was taken.</a:t>
            </a:r>
          </a:p>
          <a:p>
            <a:pPr lvl="0">
              <a:lnSpc>
                <a:spcPct val="90000"/>
              </a:lnSpc>
              <a:spcBef>
                <a:spcPts val="1000"/>
              </a:spcBef>
            </a:pPr>
            <a:r>
              <a:rPr lang="en-US" sz="2200" dirty="0">
                <a:solidFill>
                  <a:prstClr val="black"/>
                </a:solidFill>
              </a:rPr>
              <a:t>A V-notch was made equidistance from both ends by using a shaper machine.</a:t>
            </a:r>
          </a:p>
          <a:p>
            <a:pPr lvl="0">
              <a:lnSpc>
                <a:spcPct val="90000"/>
              </a:lnSpc>
              <a:spcBef>
                <a:spcPts val="1000"/>
              </a:spcBef>
            </a:pPr>
            <a:r>
              <a:rPr lang="en-US" sz="2200" dirty="0">
                <a:solidFill>
                  <a:prstClr val="black"/>
                </a:solidFill>
              </a:rPr>
              <a:t>Before setting the specimen to the Charpy impact test machine, the hammer was set to fall freely from the starting point and the maximum reading was taken.</a:t>
            </a:r>
          </a:p>
          <a:p>
            <a:pPr lvl="0">
              <a:lnSpc>
                <a:spcPct val="90000"/>
              </a:lnSpc>
              <a:spcBef>
                <a:spcPts val="1000"/>
              </a:spcBef>
            </a:pPr>
            <a:r>
              <a:rPr lang="en-US" sz="2200" dirty="0">
                <a:solidFill>
                  <a:prstClr val="black"/>
                </a:solidFill>
              </a:rPr>
              <a:t>The difference between the starting point and maximum reading was calculated.</a:t>
            </a:r>
          </a:p>
          <a:p>
            <a:endParaRPr lang="en-US" dirty="0"/>
          </a:p>
        </p:txBody>
      </p:sp>
      <p:sp>
        <p:nvSpPr>
          <p:cNvPr id="4" name="Text Placeholder 3"/>
          <p:cNvSpPr>
            <a:spLocks noGrp="1"/>
          </p:cNvSpPr>
          <p:nvPr>
            <p:ph type="body" sz="half" idx="2"/>
          </p:nvPr>
        </p:nvSpPr>
        <p:spPr>
          <a:xfrm>
            <a:off x="-9150" y="2419045"/>
            <a:ext cx="3961179" cy="2175578"/>
          </a:xfrm>
        </p:spPr>
        <p:txBody>
          <a:bodyPr/>
          <a:lstStyle/>
          <a:p>
            <a:pPr marL="457200" indent="-457200">
              <a:buFont typeface="Wingdings" panose="05000000000000000000" pitchFamily="2" charset="2"/>
              <a:buChar char="Ø"/>
            </a:pPr>
            <a:r>
              <a:rPr lang="en-US" sz="2600" b="1" dirty="0">
                <a:solidFill>
                  <a:srgbClr val="1F9525"/>
                </a:solidFill>
                <a:latin typeface="+mj-lt"/>
              </a:rPr>
              <a:t>For the Charpy impact test:</a:t>
            </a:r>
          </a:p>
          <a:p>
            <a:pPr lvl="0"/>
            <a:endParaRPr lang="en-US" dirty="0"/>
          </a:p>
        </p:txBody>
      </p:sp>
      <p:grpSp>
        <p:nvGrpSpPr>
          <p:cNvPr id="8" name="Group 7"/>
          <p:cNvGrpSpPr/>
          <p:nvPr/>
        </p:nvGrpSpPr>
        <p:grpSpPr>
          <a:xfrm>
            <a:off x="425" y="991205"/>
            <a:ext cx="2815467" cy="152705"/>
            <a:chOff x="425" y="991205"/>
            <a:chExt cx="2815467" cy="152705"/>
          </a:xfrm>
        </p:grpSpPr>
        <p:sp>
          <p:nvSpPr>
            <p:cNvPr id="6" name="Rectangle 5"/>
            <p:cNvSpPr/>
            <p:nvPr/>
          </p:nvSpPr>
          <p:spPr>
            <a:xfrm flipV="1">
              <a:off x="425" y="1044699"/>
              <a:ext cx="2739115" cy="45719"/>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Pentagon 6"/>
            <p:cNvSpPr/>
            <p:nvPr/>
          </p:nvSpPr>
          <p:spPr>
            <a:xfrm>
              <a:off x="2663187" y="991205"/>
              <a:ext cx="152705" cy="152705"/>
            </a:xfrm>
            <a:prstGeom prst="homePlat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a:off x="425" y="2314029"/>
            <a:ext cx="2815467" cy="152705"/>
            <a:chOff x="425" y="991205"/>
            <a:chExt cx="2815467" cy="152705"/>
          </a:xfrm>
        </p:grpSpPr>
        <p:sp>
          <p:nvSpPr>
            <p:cNvPr id="12" name="Rectangle 11"/>
            <p:cNvSpPr/>
            <p:nvPr/>
          </p:nvSpPr>
          <p:spPr>
            <a:xfrm flipV="1">
              <a:off x="425" y="1044699"/>
              <a:ext cx="2739115" cy="45719"/>
            </a:xfrm>
            <a:prstGeom prst="rect">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F9525"/>
                </a:solidFill>
              </a:endParaRPr>
            </a:p>
          </p:txBody>
        </p:sp>
        <p:sp>
          <p:nvSpPr>
            <p:cNvPr id="13" name="Pentagon 12"/>
            <p:cNvSpPr/>
            <p:nvPr/>
          </p:nvSpPr>
          <p:spPr>
            <a:xfrm>
              <a:off x="2663187" y="991205"/>
              <a:ext cx="152705" cy="152705"/>
            </a:xfrm>
            <a:prstGeom prst="homePlate">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643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4" descr="Steel Construction Bar Rebar · Free photo on Pixabay"/>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4633" y="0"/>
            <a:ext cx="5339368" cy="4994879"/>
          </a:xfrm>
          <a:prstGeom prst="rect">
            <a:avLst/>
          </a:prstGeom>
        </p:spPr>
      </p:pic>
      <p:sp>
        <p:nvSpPr>
          <p:cNvPr id="3" name="Content Placeholder 2"/>
          <p:cNvSpPr>
            <a:spLocks noGrp="1"/>
          </p:cNvSpPr>
          <p:nvPr>
            <p:ph idx="1"/>
          </p:nvPr>
        </p:nvSpPr>
        <p:spPr>
          <a:xfrm>
            <a:off x="3804632" y="1020465"/>
            <a:ext cx="5336440" cy="4123035"/>
          </a:xfrm>
        </p:spPr>
        <p:txBody>
          <a:bodyPr>
            <a:normAutofit fontScale="32500" lnSpcReduction="20000"/>
          </a:bodyPr>
          <a:lstStyle/>
          <a:p>
            <a:endParaRPr lang="en-US" dirty="0"/>
          </a:p>
          <a:p>
            <a:pPr lvl="0">
              <a:lnSpc>
                <a:spcPct val="90000"/>
              </a:lnSpc>
              <a:spcBef>
                <a:spcPts val="1000"/>
              </a:spcBef>
            </a:pPr>
            <a:r>
              <a:rPr lang="en-US" sz="6400" dirty="0">
                <a:solidFill>
                  <a:prstClr val="black"/>
                </a:solidFill>
              </a:rPr>
              <a:t>The specimen was set and the hammer was again allowed to fall from the starting point and the reading of the needle of the machine was taken.</a:t>
            </a:r>
          </a:p>
          <a:p>
            <a:pPr lvl="0">
              <a:lnSpc>
                <a:spcPct val="90000"/>
              </a:lnSpc>
              <a:spcBef>
                <a:spcPts val="1000"/>
              </a:spcBef>
            </a:pPr>
            <a:r>
              <a:rPr lang="en-US" sz="6400" dirty="0">
                <a:solidFill>
                  <a:prstClr val="black"/>
                </a:solidFill>
              </a:rPr>
              <a:t>Again the difference between the maximum point and the starting point was calculated.</a:t>
            </a:r>
          </a:p>
          <a:p>
            <a:pPr lvl="0">
              <a:lnSpc>
                <a:spcPct val="90000"/>
              </a:lnSpc>
              <a:spcBef>
                <a:spcPts val="1000"/>
              </a:spcBef>
            </a:pPr>
            <a:r>
              <a:rPr lang="en-US" sz="6400" dirty="0">
                <a:solidFill>
                  <a:prstClr val="black"/>
                </a:solidFill>
              </a:rPr>
              <a:t>The first difference was the initial reading, and the 2</a:t>
            </a:r>
            <a:r>
              <a:rPr lang="en-US" sz="6400" baseline="30000" dirty="0">
                <a:solidFill>
                  <a:prstClr val="black"/>
                </a:solidFill>
              </a:rPr>
              <a:t>nd </a:t>
            </a:r>
            <a:r>
              <a:rPr lang="en-US" sz="6400" dirty="0">
                <a:solidFill>
                  <a:prstClr val="black"/>
                </a:solidFill>
              </a:rPr>
              <a:t>difference was the final reading.</a:t>
            </a:r>
          </a:p>
          <a:p>
            <a:pPr lvl="0">
              <a:lnSpc>
                <a:spcPct val="90000"/>
              </a:lnSpc>
              <a:spcBef>
                <a:spcPts val="1000"/>
              </a:spcBef>
              <a:spcAft>
                <a:spcPts val="800"/>
              </a:spcAft>
            </a:pPr>
            <a:r>
              <a:rPr lang="en-US" sz="6400" dirty="0">
                <a:solidFill>
                  <a:prstClr val="black"/>
                </a:solidFill>
              </a:rPr>
              <a:t>The difference between the initial and final reading was calculated which was the energy absorption capacity of the specimen.</a:t>
            </a:r>
          </a:p>
          <a:p>
            <a:endParaRPr lang="en-US" sz="3600" dirty="0"/>
          </a:p>
        </p:txBody>
      </p:sp>
      <p:sp>
        <p:nvSpPr>
          <p:cNvPr id="4" name="Text Placeholder 3"/>
          <p:cNvSpPr>
            <a:spLocks noGrp="1"/>
          </p:cNvSpPr>
          <p:nvPr>
            <p:ph type="body" sz="half" idx="2"/>
          </p:nvPr>
        </p:nvSpPr>
        <p:spPr>
          <a:xfrm>
            <a:off x="59039" y="1809531"/>
            <a:ext cx="4054845" cy="2173106"/>
          </a:xfrm>
        </p:spPr>
        <p:txBody>
          <a:bodyPr>
            <a:normAutofit/>
          </a:bodyPr>
          <a:lstStyle/>
          <a:p>
            <a:pPr marL="457200" indent="-457200">
              <a:buFont typeface="Wingdings" panose="05000000000000000000" pitchFamily="2" charset="2"/>
              <a:buChar char="Ø"/>
            </a:pPr>
            <a:r>
              <a:rPr lang="en-US" sz="2600" b="1" dirty="0">
                <a:solidFill>
                  <a:srgbClr val="1F9525"/>
                </a:solidFill>
                <a:latin typeface="+mj-lt"/>
                <a:ea typeface="+mj-ea"/>
                <a:cs typeface="+mj-cs"/>
              </a:rPr>
              <a:t>For the Charpy impact test:</a:t>
            </a:r>
            <a:endParaRPr lang="en-US" sz="2600" dirty="0">
              <a:solidFill>
                <a:srgbClr val="1F9525"/>
              </a:solidFill>
              <a:latin typeface="+mj-lt"/>
            </a:endParaRPr>
          </a:p>
        </p:txBody>
      </p:sp>
      <p:grpSp>
        <p:nvGrpSpPr>
          <p:cNvPr id="8" name="Group 7"/>
          <p:cNvGrpSpPr/>
          <p:nvPr/>
        </p:nvGrpSpPr>
        <p:grpSpPr>
          <a:xfrm>
            <a:off x="0" y="1576837"/>
            <a:ext cx="2815467" cy="152705"/>
            <a:chOff x="425" y="991205"/>
            <a:chExt cx="2815467" cy="152705"/>
          </a:xfrm>
        </p:grpSpPr>
        <p:sp>
          <p:nvSpPr>
            <p:cNvPr id="9" name="Rectangle 8"/>
            <p:cNvSpPr/>
            <p:nvPr/>
          </p:nvSpPr>
          <p:spPr>
            <a:xfrm flipV="1">
              <a:off x="425" y="1044699"/>
              <a:ext cx="2739115" cy="45719"/>
            </a:xfrm>
            <a:prstGeom prst="rect">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F9525"/>
                </a:solidFill>
              </a:endParaRPr>
            </a:p>
          </p:txBody>
        </p:sp>
        <p:sp>
          <p:nvSpPr>
            <p:cNvPr id="10" name="Pentagon 9"/>
            <p:cNvSpPr/>
            <p:nvPr/>
          </p:nvSpPr>
          <p:spPr>
            <a:xfrm>
              <a:off x="2663187" y="991205"/>
              <a:ext cx="152705" cy="152705"/>
            </a:xfrm>
            <a:prstGeom prst="homePlate">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464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el Construction Bar Rebar · Free photo on Pixabay"/>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8474" y="-15698"/>
            <a:ext cx="5335525" cy="5159198"/>
          </a:xfrm>
          <a:prstGeom prst="rect">
            <a:avLst/>
          </a:prstGeom>
        </p:spPr>
      </p:pic>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961179" y="368983"/>
            <a:ext cx="5111750" cy="4389835"/>
          </a:xfrm>
        </p:spPr>
        <p:txBody>
          <a:bodyPr>
            <a:normAutofit/>
          </a:bodyPr>
          <a:lstStyle/>
          <a:p>
            <a:endParaRPr lang="en-US" dirty="0"/>
          </a:p>
          <a:p>
            <a:pPr lvl="0">
              <a:lnSpc>
                <a:spcPct val="90000"/>
              </a:lnSpc>
              <a:spcBef>
                <a:spcPts val="1000"/>
              </a:spcBef>
            </a:pPr>
            <a:r>
              <a:rPr lang="en-US" sz="2200" dirty="0">
                <a:solidFill>
                  <a:prstClr val="black"/>
                </a:solidFill>
              </a:rPr>
              <a:t>At first, the specimen of required dimensions was taken.</a:t>
            </a:r>
          </a:p>
          <a:p>
            <a:pPr lvl="0">
              <a:lnSpc>
                <a:spcPct val="90000"/>
              </a:lnSpc>
              <a:spcBef>
                <a:spcPts val="1000"/>
              </a:spcBef>
            </a:pPr>
            <a:r>
              <a:rPr lang="en-US" sz="2200" dirty="0">
                <a:solidFill>
                  <a:prstClr val="black"/>
                </a:solidFill>
              </a:rPr>
              <a:t>V-notch was made, as shown in the figure using a shaper machine.</a:t>
            </a:r>
          </a:p>
          <a:p>
            <a:pPr lvl="0">
              <a:lnSpc>
                <a:spcPct val="90000"/>
              </a:lnSpc>
              <a:spcBef>
                <a:spcPts val="1000"/>
              </a:spcBef>
              <a:spcAft>
                <a:spcPts val="800"/>
              </a:spcAft>
            </a:pPr>
            <a:r>
              <a:rPr lang="en-US" sz="2200" dirty="0">
                <a:solidFill>
                  <a:prstClr val="black"/>
                </a:solidFill>
              </a:rPr>
              <a:t>Before setting the specimen, the hammer of the Izod impact test specimen machine was allowed to fall freely from the starting point and the maximum deflection was taken. The difference between these two points was noted as initial reading.</a:t>
            </a:r>
          </a:p>
          <a:p>
            <a:pPr marL="0" indent="0">
              <a:buNone/>
            </a:pPr>
            <a:endParaRPr lang="en-US" dirty="0"/>
          </a:p>
        </p:txBody>
      </p:sp>
      <p:sp>
        <p:nvSpPr>
          <p:cNvPr id="4" name="Text Placeholder 3"/>
          <p:cNvSpPr>
            <a:spLocks noGrp="1"/>
          </p:cNvSpPr>
          <p:nvPr>
            <p:ph type="body" sz="half" idx="2"/>
          </p:nvPr>
        </p:nvSpPr>
        <p:spPr>
          <a:xfrm>
            <a:off x="143554" y="1960930"/>
            <a:ext cx="3817625" cy="2633693"/>
          </a:xfrm>
        </p:spPr>
        <p:txBody>
          <a:bodyPr>
            <a:normAutofit/>
          </a:bodyPr>
          <a:lstStyle/>
          <a:p>
            <a:pPr marL="514350" indent="-514350">
              <a:buFont typeface="Wingdings" panose="05000000000000000000" pitchFamily="2" charset="2"/>
              <a:buChar char="Ø"/>
            </a:pPr>
            <a:r>
              <a:rPr lang="en-US" sz="2800" b="1" dirty="0">
                <a:solidFill>
                  <a:srgbClr val="1F9525"/>
                </a:solidFill>
                <a:latin typeface="+mj-lt"/>
                <a:ea typeface="+mj-ea"/>
                <a:cs typeface="+mj-cs"/>
              </a:rPr>
              <a:t>For the Izod impact test:</a:t>
            </a:r>
            <a:endParaRPr lang="en-US" sz="2800" dirty="0">
              <a:solidFill>
                <a:srgbClr val="1F9525"/>
              </a:solidFill>
              <a:latin typeface="+mj-lt"/>
            </a:endParaRPr>
          </a:p>
        </p:txBody>
      </p:sp>
      <p:grpSp>
        <p:nvGrpSpPr>
          <p:cNvPr id="7" name="Group 6"/>
          <p:cNvGrpSpPr/>
          <p:nvPr/>
        </p:nvGrpSpPr>
        <p:grpSpPr>
          <a:xfrm>
            <a:off x="0" y="1576837"/>
            <a:ext cx="2815467" cy="152705"/>
            <a:chOff x="425" y="991205"/>
            <a:chExt cx="2815467" cy="152705"/>
          </a:xfrm>
        </p:grpSpPr>
        <p:sp>
          <p:nvSpPr>
            <p:cNvPr id="8" name="Rectangle 7"/>
            <p:cNvSpPr/>
            <p:nvPr/>
          </p:nvSpPr>
          <p:spPr>
            <a:xfrm flipV="1">
              <a:off x="425" y="1044699"/>
              <a:ext cx="2739115" cy="45719"/>
            </a:xfrm>
            <a:prstGeom prst="rect">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F9525"/>
                </a:solidFill>
              </a:endParaRPr>
            </a:p>
          </p:txBody>
        </p:sp>
        <p:sp>
          <p:nvSpPr>
            <p:cNvPr id="9" name="Pentagon 8"/>
            <p:cNvSpPr/>
            <p:nvPr/>
          </p:nvSpPr>
          <p:spPr>
            <a:xfrm>
              <a:off x="2663187" y="991205"/>
              <a:ext cx="152705" cy="152705"/>
            </a:xfrm>
            <a:prstGeom prst="homePlate">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61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4" descr="Steel Construction Bar Rebar · Free photo on Pixabay"/>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8474" y="0"/>
            <a:ext cx="5335525" cy="5143500"/>
          </a:xfrm>
          <a:prstGeom prst="rect">
            <a:avLst/>
          </a:prstGeom>
        </p:spPr>
      </p:pic>
      <p:sp>
        <p:nvSpPr>
          <p:cNvPr id="3" name="Content Placeholder 2"/>
          <p:cNvSpPr>
            <a:spLocks noGrp="1"/>
          </p:cNvSpPr>
          <p:nvPr>
            <p:ph idx="1"/>
          </p:nvPr>
        </p:nvSpPr>
        <p:spPr>
          <a:xfrm>
            <a:off x="3903611" y="376832"/>
            <a:ext cx="5111750" cy="4389835"/>
          </a:xfrm>
        </p:spPr>
        <p:txBody>
          <a:bodyPr>
            <a:normAutofit/>
          </a:bodyPr>
          <a:lstStyle/>
          <a:p>
            <a:pPr marL="0" indent="0">
              <a:buNone/>
            </a:pPr>
            <a:endParaRPr lang="en-US" dirty="0"/>
          </a:p>
          <a:p>
            <a:pPr lvl="0">
              <a:lnSpc>
                <a:spcPct val="90000"/>
              </a:lnSpc>
              <a:spcBef>
                <a:spcPts val="1000"/>
              </a:spcBef>
            </a:pPr>
            <a:r>
              <a:rPr lang="en-US" sz="2200" dirty="0">
                <a:solidFill>
                  <a:prstClr val="black"/>
                </a:solidFill>
              </a:rPr>
              <a:t>Then the specimen was set as discussed in the introduction and the hammer was allowed to fall from the starting point and the maximum deflection was noted. The difference between these two points was noted as the final reading.</a:t>
            </a:r>
          </a:p>
          <a:p>
            <a:pPr lvl="0">
              <a:lnSpc>
                <a:spcPct val="90000"/>
              </a:lnSpc>
              <a:spcBef>
                <a:spcPts val="1000"/>
              </a:spcBef>
              <a:spcAft>
                <a:spcPts val="800"/>
              </a:spcAft>
            </a:pPr>
            <a:r>
              <a:rPr lang="en-US" sz="2200" dirty="0">
                <a:solidFill>
                  <a:prstClr val="black"/>
                </a:solidFill>
              </a:rPr>
              <a:t>The difference between the initial and final reading was calculated which was the energy absorption capacity of the specimen.</a:t>
            </a:r>
          </a:p>
          <a:p>
            <a:pPr marL="0" lvl="0" indent="0">
              <a:lnSpc>
                <a:spcPct val="90000"/>
              </a:lnSpc>
              <a:spcBef>
                <a:spcPts val="1000"/>
              </a:spcBef>
              <a:buNone/>
            </a:pPr>
            <a:endParaRPr lang="en-US" sz="1300" dirty="0">
              <a:solidFill>
                <a:prstClr val="black"/>
              </a:solidFill>
            </a:endParaRPr>
          </a:p>
          <a:p>
            <a:endParaRPr lang="en-US" dirty="0"/>
          </a:p>
        </p:txBody>
      </p:sp>
      <p:sp>
        <p:nvSpPr>
          <p:cNvPr id="4" name="Text Placeholder 3"/>
          <p:cNvSpPr>
            <a:spLocks noGrp="1"/>
          </p:cNvSpPr>
          <p:nvPr>
            <p:ph type="body" sz="half" idx="2"/>
          </p:nvPr>
        </p:nvSpPr>
        <p:spPr>
          <a:xfrm>
            <a:off x="143555" y="1960930"/>
            <a:ext cx="3817625" cy="2633693"/>
          </a:xfrm>
        </p:spPr>
        <p:txBody>
          <a:bodyPr>
            <a:normAutofit/>
          </a:bodyPr>
          <a:lstStyle/>
          <a:p>
            <a:pPr marL="457200" indent="-457200">
              <a:buFont typeface="Wingdings" panose="05000000000000000000" pitchFamily="2" charset="2"/>
              <a:buChar char="Ø"/>
            </a:pPr>
            <a:r>
              <a:rPr lang="en-US" sz="2800" b="1" dirty="0">
                <a:solidFill>
                  <a:srgbClr val="1F9525"/>
                </a:solidFill>
                <a:ea typeface="+mj-ea"/>
                <a:cs typeface="+mj-cs"/>
              </a:rPr>
              <a:t>For the Izod impact test:</a:t>
            </a:r>
            <a:endParaRPr lang="en-US" sz="2800" dirty="0">
              <a:solidFill>
                <a:srgbClr val="1F9525"/>
              </a:solidFill>
            </a:endParaRPr>
          </a:p>
        </p:txBody>
      </p:sp>
      <p:sp>
        <p:nvSpPr>
          <p:cNvPr id="6" name="TextBox 5"/>
          <p:cNvSpPr txBox="1"/>
          <p:nvPr/>
        </p:nvSpPr>
        <p:spPr>
          <a:xfrm>
            <a:off x="0" y="1197405"/>
            <a:ext cx="3197655" cy="763525"/>
          </a:xfrm>
          <a:prstGeom prst="rect">
            <a:avLst/>
          </a:prstGeom>
          <a:noFill/>
        </p:spPr>
        <p:txBody>
          <a:bodyPr wrap="square" rtlCol="0">
            <a:spAutoFit/>
          </a:bodyPr>
          <a:lstStyle/>
          <a:p>
            <a:endParaRPr lang="en-US" dirty="0"/>
          </a:p>
        </p:txBody>
      </p:sp>
      <p:grpSp>
        <p:nvGrpSpPr>
          <p:cNvPr id="7" name="Group 6"/>
          <p:cNvGrpSpPr/>
          <p:nvPr/>
        </p:nvGrpSpPr>
        <p:grpSpPr>
          <a:xfrm>
            <a:off x="0" y="1576837"/>
            <a:ext cx="2815467" cy="152705"/>
            <a:chOff x="425" y="991205"/>
            <a:chExt cx="2815467" cy="152705"/>
          </a:xfrm>
        </p:grpSpPr>
        <p:sp>
          <p:nvSpPr>
            <p:cNvPr id="8" name="Rectangle 7"/>
            <p:cNvSpPr/>
            <p:nvPr/>
          </p:nvSpPr>
          <p:spPr>
            <a:xfrm flipV="1">
              <a:off x="425" y="1044699"/>
              <a:ext cx="2739115" cy="45719"/>
            </a:xfrm>
            <a:prstGeom prst="rect">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F9525"/>
                </a:solidFill>
              </a:endParaRPr>
            </a:p>
          </p:txBody>
        </p:sp>
        <p:sp>
          <p:nvSpPr>
            <p:cNvPr id="9" name="Pentagon 8"/>
            <p:cNvSpPr/>
            <p:nvPr/>
          </p:nvSpPr>
          <p:spPr>
            <a:xfrm>
              <a:off x="2663187" y="991205"/>
              <a:ext cx="152705" cy="152705"/>
            </a:xfrm>
            <a:prstGeom prst="homePlate">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250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ron Rod - Official Satisfactory Wiki"/>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281425" y="1099744"/>
            <a:ext cx="4428444" cy="3896714"/>
          </a:xfrm>
          <a:prstGeom prst="rect">
            <a:avLst/>
          </a:prstGeom>
        </p:spPr>
      </p:pic>
      <p:sp>
        <p:nvSpPr>
          <p:cNvPr id="2" name="TextBox 1"/>
          <p:cNvSpPr txBox="1"/>
          <p:nvPr/>
        </p:nvSpPr>
        <p:spPr>
          <a:xfrm>
            <a:off x="296260" y="281175"/>
            <a:ext cx="8551480" cy="707886"/>
          </a:xfrm>
          <a:prstGeom prst="rect">
            <a:avLst/>
          </a:prstGeom>
          <a:noFill/>
        </p:spPr>
        <p:txBody>
          <a:bodyPr wrap="square" rtlCol="0">
            <a:spAutoFit/>
          </a:bodyPr>
          <a:lstStyle/>
          <a:p>
            <a:r>
              <a:rPr lang="en-US" sz="4000" b="1" dirty="0">
                <a:solidFill>
                  <a:srgbClr val="C00000"/>
                </a:solidFill>
                <a:latin typeface="+mj-lt"/>
                <a:ea typeface="+mj-ea"/>
                <a:cs typeface="+mj-cs"/>
              </a:rPr>
              <a:t>Calculation:</a:t>
            </a:r>
          </a:p>
        </p:txBody>
      </p:sp>
      <p:sp>
        <p:nvSpPr>
          <p:cNvPr id="4" name="TextBox 3"/>
          <p:cNvSpPr txBox="1"/>
          <p:nvPr/>
        </p:nvSpPr>
        <p:spPr>
          <a:xfrm>
            <a:off x="296260" y="1099744"/>
            <a:ext cx="7024430" cy="507831"/>
          </a:xfrm>
          <a:prstGeom prst="rect">
            <a:avLst/>
          </a:prstGeom>
          <a:noFill/>
        </p:spPr>
        <p:txBody>
          <a:bodyPr wrap="square" rtlCol="0">
            <a:spAutoFit/>
          </a:bodyPr>
          <a:lstStyle/>
          <a:p>
            <a:pPr marL="457200" lvl="0" indent="-457200">
              <a:lnSpc>
                <a:spcPct val="90000"/>
              </a:lnSpc>
              <a:spcBef>
                <a:spcPts val="1000"/>
              </a:spcBef>
              <a:spcAft>
                <a:spcPts val="800"/>
              </a:spcAft>
              <a:buFont typeface="Wingdings" panose="05000000000000000000" pitchFamily="2" charset="2"/>
              <a:buChar char="Ø"/>
            </a:pPr>
            <a:r>
              <a:rPr lang="en-US" sz="3000" b="1" dirty="0">
                <a:solidFill>
                  <a:srgbClr val="1F9525"/>
                </a:solidFill>
              </a:rPr>
              <a:t>For Charpy impact test:</a:t>
            </a:r>
            <a:endParaRPr lang="en-US" sz="3000" dirty="0">
              <a:solidFill>
                <a:srgbClr val="1F9525"/>
              </a:solidFill>
            </a:endParaRPr>
          </a:p>
        </p:txBody>
      </p:sp>
      <p:sp>
        <p:nvSpPr>
          <p:cNvPr id="5" name="TextBox 4"/>
          <p:cNvSpPr txBox="1"/>
          <p:nvPr/>
        </p:nvSpPr>
        <p:spPr>
          <a:xfrm>
            <a:off x="296260" y="1710564"/>
            <a:ext cx="7635250" cy="1220847"/>
          </a:xfrm>
          <a:prstGeom prst="rect">
            <a:avLst/>
          </a:prstGeom>
          <a:noFill/>
        </p:spPr>
        <p:txBody>
          <a:bodyPr wrap="square" rtlCol="0">
            <a:spAutoFit/>
          </a:bodyPr>
          <a:lstStyle/>
          <a:p>
            <a:pPr marR="0">
              <a:spcAft>
                <a:spcPts val="800"/>
              </a:spcAft>
            </a:pPr>
            <a:r>
              <a:rPr lang="en-US" sz="2000" dirty="0"/>
              <a:t>Initial reading (without specimen)   = (220-0) lb-ft = 220 lb-ft</a:t>
            </a:r>
          </a:p>
          <a:p>
            <a:pPr marR="0">
              <a:spcAft>
                <a:spcPts val="800"/>
              </a:spcAft>
            </a:pPr>
            <a:r>
              <a:rPr lang="en-US" sz="2000" dirty="0"/>
              <a:t>Final reading (with specimen)	  = (220-180) lb-ft = 40 lb-ft</a:t>
            </a:r>
          </a:p>
          <a:p>
            <a:pPr marR="0">
              <a:spcAft>
                <a:spcPts val="800"/>
              </a:spcAft>
            </a:pPr>
            <a:r>
              <a:rPr lang="en-US" sz="2000" dirty="0"/>
              <a:t>Energy absorption capacity of specimen   = (220-40) lb-ft = 180 lb-ft</a:t>
            </a:r>
          </a:p>
        </p:txBody>
      </p:sp>
      <p:sp>
        <p:nvSpPr>
          <p:cNvPr id="6" name="TextBox 5"/>
          <p:cNvSpPr txBox="1"/>
          <p:nvPr/>
        </p:nvSpPr>
        <p:spPr>
          <a:xfrm>
            <a:off x="296260" y="3275887"/>
            <a:ext cx="6413609" cy="507831"/>
          </a:xfrm>
          <a:prstGeom prst="rect">
            <a:avLst/>
          </a:prstGeom>
          <a:noFill/>
        </p:spPr>
        <p:txBody>
          <a:bodyPr wrap="square" rtlCol="0">
            <a:spAutoFit/>
          </a:bodyPr>
          <a:lstStyle/>
          <a:p>
            <a:pPr marL="457200" lvl="0" indent="-457200">
              <a:lnSpc>
                <a:spcPct val="90000"/>
              </a:lnSpc>
              <a:spcBef>
                <a:spcPts val="1000"/>
              </a:spcBef>
              <a:spcAft>
                <a:spcPts val="800"/>
              </a:spcAft>
              <a:buFont typeface="Wingdings" panose="05000000000000000000" pitchFamily="2" charset="2"/>
              <a:buChar char="Ø"/>
            </a:pPr>
            <a:r>
              <a:rPr lang="en-US" sz="3000" b="1" dirty="0">
                <a:solidFill>
                  <a:srgbClr val="1F9525"/>
                </a:solidFill>
              </a:rPr>
              <a:t>For Izod impact test:</a:t>
            </a:r>
            <a:endParaRPr lang="en-US" sz="3000" dirty="0">
              <a:solidFill>
                <a:srgbClr val="1F9525"/>
              </a:solidFill>
            </a:endParaRPr>
          </a:p>
        </p:txBody>
      </p:sp>
      <p:sp>
        <p:nvSpPr>
          <p:cNvPr id="7" name="TextBox 6"/>
          <p:cNvSpPr txBox="1"/>
          <p:nvPr/>
        </p:nvSpPr>
        <p:spPr>
          <a:xfrm>
            <a:off x="296260" y="3775611"/>
            <a:ext cx="7787955" cy="1220847"/>
          </a:xfrm>
          <a:prstGeom prst="rect">
            <a:avLst/>
          </a:prstGeom>
          <a:noFill/>
        </p:spPr>
        <p:txBody>
          <a:bodyPr wrap="square" rtlCol="0">
            <a:spAutoFit/>
          </a:bodyPr>
          <a:lstStyle/>
          <a:p>
            <a:pPr marR="0">
              <a:spcAft>
                <a:spcPts val="800"/>
              </a:spcAft>
            </a:pPr>
            <a:r>
              <a:rPr lang="en-US" sz="2000" dirty="0"/>
              <a:t>Initial reading (without specimen)   = (220-0) lb-ft = 220 lb-ft</a:t>
            </a:r>
          </a:p>
          <a:p>
            <a:pPr marR="0">
              <a:spcAft>
                <a:spcPts val="800"/>
              </a:spcAft>
            </a:pPr>
            <a:r>
              <a:rPr lang="en-US" sz="2000" dirty="0"/>
              <a:t>Final reading (with specimen)	  = (220-120) lb-ft = 100 lb-ft</a:t>
            </a:r>
          </a:p>
          <a:p>
            <a:pPr marR="0">
              <a:spcAft>
                <a:spcPts val="800"/>
              </a:spcAft>
            </a:pPr>
            <a:r>
              <a:rPr lang="en-US" sz="2000" dirty="0"/>
              <a:t>Energy absorption capacity of specimen   = (220-100) lb-ft = 120 lb-ft</a:t>
            </a:r>
          </a:p>
        </p:txBody>
      </p:sp>
    </p:spTree>
    <p:extLst>
      <p:ext uri="{BB962C8B-B14F-4D97-AF65-F5344CB8AC3E}">
        <p14:creationId xmlns:p14="http://schemas.microsoft.com/office/powerpoint/2010/main" val="328423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ron Rod - Official Satisfactory Wiki"/>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281425" y="1099744"/>
            <a:ext cx="4428444" cy="3896714"/>
          </a:xfrm>
          <a:prstGeom prst="rect">
            <a:avLst/>
          </a:prstGeom>
        </p:spPr>
      </p:pic>
      <p:sp>
        <p:nvSpPr>
          <p:cNvPr id="9" name="TextBox 8"/>
          <p:cNvSpPr txBox="1"/>
          <p:nvPr/>
        </p:nvSpPr>
        <p:spPr>
          <a:xfrm>
            <a:off x="754375" y="586585"/>
            <a:ext cx="5650085" cy="707886"/>
          </a:xfrm>
          <a:prstGeom prst="rect">
            <a:avLst/>
          </a:prstGeom>
          <a:noFill/>
        </p:spPr>
        <p:txBody>
          <a:bodyPr wrap="square" rtlCol="0">
            <a:spAutoFit/>
          </a:bodyPr>
          <a:lstStyle/>
          <a:p>
            <a:r>
              <a:rPr lang="en-US" sz="4000" b="1" dirty="0">
                <a:solidFill>
                  <a:srgbClr val="1F9525"/>
                </a:solidFill>
                <a:latin typeface="+mj-lt"/>
              </a:rPr>
              <a:t>Result:</a:t>
            </a:r>
            <a:endParaRPr lang="en-US" sz="4000" dirty="0">
              <a:solidFill>
                <a:srgbClr val="1F9525"/>
              </a:solidFill>
              <a:latin typeface="+mj-lt"/>
            </a:endParaRPr>
          </a:p>
        </p:txBody>
      </p:sp>
      <p:sp>
        <p:nvSpPr>
          <p:cNvPr id="10" name="TextBox 9"/>
          <p:cNvSpPr txBox="1"/>
          <p:nvPr/>
        </p:nvSpPr>
        <p:spPr>
          <a:xfrm>
            <a:off x="907080" y="1808225"/>
            <a:ext cx="7940660" cy="1764586"/>
          </a:xfrm>
          <a:prstGeom prst="rect">
            <a:avLst/>
          </a:prstGeom>
          <a:noFill/>
        </p:spPr>
        <p:txBody>
          <a:bodyPr wrap="square" rtlCol="0">
            <a:spAutoFit/>
          </a:bodyPr>
          <a:lstStyle/>
          <a:p>
            <a:pPr marL="457200" marR="0" lvl="0" indent="-457200">
              <a:spcAft>
                <a:spcPts val="0"/>
              </a:spcAft>
              <a:buFont typeface="Wingdings" panose="05000000000000000000" pitchFamily="2" charset="2"/>
              <a:buChar char="§"/>
            </a:pPr>
            <a:r>
              <a:rPr lang="en-US" sz="2800" dirty="0"/>
              <a:t>Energy absorption (Charpy impact test) = 180 lb-ft</a:t>
            </a:r>
          </a:p>
          <a:p>
            <a:pPr marL="457200" marR="0" lvl="0" indent="-457200">
              <a:spcAft>
                <a:spcPts val="0"/>
              </a:spcAft>
              <a:buFont typeface="Wingdings" panose="05000000000000000000" pitchFamily="2" charset="2"/>
              <a:buChar char="§"/>
            </a:pPr>
            <a:endParaRPr lang="en-US" sz="2800" dirty="0"/>
          </a:p>
          <a:p>
            <a:pPr marL="457200" marR="0" lvl="0" indent="-457200">
              <a:spcAft>
                <a:spcPts val="800"/>
              </a:spcAft>
              <a:buFont typeface="Wingdings" panose="05000000000000000000" pitchFamily="2" charset="2"/>
              <a:buChar char="§"/>
            </a:pPr>
            <a:r>
              <a:rPr lang="en-US" sz="2800" dirty="0"/>
              <a:t>Energy absorption (Izod impact test) = 120 lb-ft</a:t>
            </a:r>
          </a:p>
          <a:p>
            <a:endParaRPr lang="en-US" dirty="0"/>
          </a:p>
        </p:txBody>
      </p:sp>
    </p:spTree>
    <p:extLst>
      <p:ext uri="{BB962C8B-B14F-4D97-AF65-F5344CB8AC3E}">
        <p14:creationId xmlns:p14="http://schemas.microsoft.com/office/powerpoint/2010/main" val="192171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1670" y="1808225"/>
            <a:ext cx="8093366" cy="3054098"/>
          </a:xfrm>
        </p:spPr>
        <p:txBody>
          <a:bodyPr/>
          <a:lstStyle/>
          <a:p>
            <a:r>
              <a:rPr lang="en-US" sz="4000" b="1" dirty="0"/>
              <a:t>Name of The Experiment:</a:t>
            </a:r>
            <a:r>
              <a:rPr lang="en-US" sz="4000" dirty="0"/>
              <a:t> Determination of impact test of Mild Steel</a:t>
            </a:r>
          </a:p>
          <a:p>
            <a:endParaRPr lang="en-US" dirty="0"/>
          </a:p>
        </p:txBody>
      </p:sp>
      <p:sp>
        <p:nvSpPr>
          <p:cNvPr id="5" name="TextBox 4"/>
          <p:cNvSpPr txBox="1"/>
          <p:nvPr/>
        </p:nvSpPr>
        <p:spPr>
          <a:xfrm>
            <a:off x="1059785" y="891995"/>
            <a:ext cx="4733855" cy="707886"/>
          </a:xfrm>
          <a:prstGeom prst="rect">
            <a:avLst/>
          </a:prstGeom>
          <a:noFill/>
        </p:spPr>
        <p:txBody>
          <a:bodyPr wrap="square" rtlCol="0">
            <a:spAutoFit/>
          </a:bodyPr>
          <a:lstStyle/>
          <a:p>
            <a:r>
              <a:rPr lang="en-US" sz="4000" b="1" dirty="0">
                <a:solidFill>
                  <a:srgbClr val="1F9525"/>
                </a:solidFill>
              </a:rPr>
              <a:t>Experiment no:</a:t>
            </a:r>
            <a:r>
              <a:rPr lang="en-US" sz="4000" dirty="0">
                <a:solidFill>
                  <a:srgbClr val="1F9525"/>
                </a:solidFill>
              </a:rPr>
              <a:t> 05</a:t>
            </a:r>
          </a:p>
        </p:txBody>
      </p:sp>
    </p:spTree>
    <p:extLst>
      <p:ext uri="{BB962C8B-B14F-4D97-AF65-F5344CB8AC3E}">
        <p14:creationId xmlns:p14="http://schemas.microsoft.com/office/powerpoint/2010/main" val="332282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1F9525"/>
                </a:solidFill>
                <a:effectLst/>
              </a:rPr>
              <a:t>Discussions:</a:t>
            </a:r>
            <a:endParaRPr lang="en-US" dirty="0">
              <a:solidFill>
                <a:srgbClr val="1F9525"/>
              </a:solidFill>
            </a:endParaRPr>
          </a:p>
        </p:txBody>
      </p:sp>
      <p:sp>
        <p:nvSpPr>
          <p:cNvPr id="5" name="Content Placeholder 4"/>
          <p:cNvSpPr>
            <a:spLocks noGrp="1"/>
          </p:cNvSpPr>
          <p:nvPr>
            <p:ph idx="1"/>
          </p:nvPr>
        </p:nvSpPr>
        <p:spPr/>
        <p:txBody>
          <a:bodyPr/>
          <a:lstStyle/>
          <a:p>
            <a:pPr>
              <a:lnSpc>
                <a:spcPct val="90000"/>
              </a:lnSpc>
              <a:spcBef>
                <a:spcPts val="1000"/>
              </a:spcBef>
              <a:buFont typeface="Wingdings" panose="05000000000000000000" pitchFamily="2" charset="2"/>
              <a:buChar char="§"/>
            </a:pPr>
            <a:r>
              <a:rPr lang="en-US" dirty="0"/>
              <a:t>The face of the notch was the most important factor to be kept in right direction to break or to fail.</a:t>
            </a:r>
          </a:p>
          <a:p>
            <a:pPr lvl="0">
              <a:lnSpc>
                <a:spcPct val="90000"/>
              </a:lnSpc>
              <a:spcBef>
                <a:spcPts val="1000"/>
              </a:spcBef>
              <a:spcAft>
                <a:spcPts val="800"/>
              </a:spcAft>
              <a:buFont typeface="Wingdings" panose="05000000000000000000" pitchFamily="2" charset="2"/>
              <a:buChar char="§"/>
            </a:pPr>
            <a:r>
              <a:rPr lang="en-US" dirty="0"/>
              <a:t>The specimen supported for the two testing machine was also important because its absorption capacity would be changed for its supporting system.</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575050" y="204787"/>
            <a:ext cx="5111750" cy="4938713"/>
          </a:xfrm>
        </p:spPr>
        <p:txBody>
          <a:bodyPr>
            <a:normAutofit/>
          </a:bodyPr>
          <a:lstStyle/>
          <a:p>
            <a:pPr>
              <a:buFont typeface="Wingdings" panose="05000000000000000000" pitchFamily="2" charset="2"/>
              <a:buChar char="Ø"/>
            </a:pPr>
            <a:r>
              <a:rPr lang="en-US" sz="2400" b="1" dirty="0">
                <a:latin typeface="+mj-lt"/>
                <a:ea typeface="+mj-ea"/>
                <a:cs typeface="+mj-cs"/>
              </a:rPr>
              <a:t>Impact:</a:t>
            </a:r>
            <a:r>
              <a:rPr lang="en-US" sz="2400" dirty="0">
                <a:latin typeface="+mj-lt"/>
                <a:ea typeface="+mj-ea"/>
                <a:cs typeface="+mj-cs"/>
              </a:rPr>
              <a:t> A high force or shock over a short time period. In mechanics, an impact is a high force or shock applied over a short time </a:t>
            </a:r>
            <a:r>
              <a:rPr lang="en-US" sz="2400" dirty="0"/>
              <a:t>period </a:t>
            </a:r>
            <a:r>
              <a:rPr lang="en-US" sz="2400" dirty="0">
                <a:latin typeface="+mj-lt"/>
                <a:ea typeface="+mj-ea"/>
                <a:cs typeface="+mj-cs"/>
              </a:rPr>
              <a:t>when two or more bodies collide.</a:t>
            </a:r>
          </a:p>
          <a:p>
            <a:pPr>
              <a:buFont typeface="Wingdings" panose="05000000000000000000" pitchFamily="2" charset="2"/>
              <a:buChar char="Ø"/>
            </a:pPr>
            <a:r>
              <a:rPr lang="en-US" sz="2400" b="1" dirty="0"/>
              <a:t>Impact Test : </a:t>
            </a:r>
            <a:r>
              <a:rPr lang="en-US" sz="2400" dirty="0"/>
              <a:t>Impact testing, ASTM E23, and ISIBS Standard; The impact test is a method for evaluating the toughness and notch sensitivity of engineering materials. It is usually used to test the toughness of materials.</a:t>
            </a:r>
            <a:endParaRPr lang="en-US" sz="2400" dirty="0">
              <a:latin typeface="+mj-lt"/>
            </a:endParaRPr>
          </a:p>
        </p:txBody>
      </p:sp>
      <p:sp>
        <p:nvSpPr>
          <p:cNvPr id="4" name="Text Placeholder 3"/>
          <p:cNvSpPr>
            <a:spLocks noGrp="1"/>
          </p:cNvSpPr>
          <p:nvPr>
            <p:ph type="body" sz="half" idx="2"/>
          </p:nvPr>
        </p:nvSpPr>
        <p:spPr>
          <a:xfrm>
            <a:off x="143555" y="1655520"/>
            <a:ext cx="3321959" cy="2939103"/>
          </a:xfrm>
        </p:spPr>
        <p:txBody>
          <a:bodyPr>
            <a:normAutofit/>
          </a:bodyPr>
          <a:lstStyle/>
          <a:p>
            <a:pPr lvl="0">
              <a:spcBef>
                <a:spcPts val="0"/>
              </a:spcBef>
            </a:pPr>
            <a:r>
              <a:rPr lang="en-US" sz="4400" b="1" dirty="0">
                <a:solidFill>
                  <a:srgbClr val="1F9525"/>
                </a:solidFill>
                <a:latin typeface="+mj-lt"/>
              </a:rPr>
              <a:t>Introduction:</a:t>
            </a:r>
            <a:endParaRPr lang="en-US" sz="4400" dirty="0">
              <a:solidFill>
                <a:srgbClr val="1F9525"/>
              </a:solidFill>
              <a:latin typeface="+mj-lt"/>
            </a:endParaRPr>
          </a:p>
        </p:txBody>
      </p:sp>
      <p:grpSp>
        <p:nvGrpSpPr>
          <p:cNvPr id="6" name="Group 5"/>
          <p:cNvGrpSpPr/>
          <p:nvPr/>
        </p:nvGrpSpPr>
        <p:grpSpPr>
          <a:xfrm>
            <a:off x="0" y="1458423"/>
            <a:ext cx="3465514" cy="261019"/>
            <a:chOff x="425" y="991205"/>
            <a:chExt cx="2815467" cy="152705"/>
          </a:xfrm>
        </p:grpSpPr>
        <p:sp>
          <p:nvSpPr>
            <p:cNvPr id="7" name="Rectangle 6"/>
            <p:cNvSpPr/>
            <p:nvPr/>
          </p:nvSpPr>
          <p:spPr>
            <a:xfrm flipV="1">
              <a:off x="425" y="1044699"/>
              <a:ext cx="2739115" cy="45719"/>
            </a:xfrm>
            <a:prstGeom prst="rect">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F9525"/>
                </a:solidFill>
              </a:endParaRPr>
            </a:p>
          </p:txBody>
        </p:sp>
        <p:sp>
          <p:nvSpPr>
            <p:cNvPr id="8" name="Pentagon 7"/>
            <p:cNvSpPr/>
            <p:nvPr/>
          </p:nvSpPr>
          <p:spPr>
            <a:xfrm>
              <a:off x="2663187" y="991205"/>
              <a:ext cx="152705" cy="152705"/>
            </a:xfrm>
            <a:prstGeom prst="homePlate">
              <a:avLst/>
            </a:prstGeom>
            <a:solidFill>
              <a:srgbClr val="1F9525"/>
            </a:solidFill>
            <a:ln>
              <a:solidFill>
                <a:srgbClr val="1F95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157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426659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rgbClr val="008000"/>
                </a:solidFill>
              </a:ln>
            </a:endParaRPr>
          </a:p>
        </p:txBody>
      </p:sp>
      <p:sp>
        <p:nvSpPr>
          <p:cNvPr id="2" name="Title 1"/>
          <p:cNvSpPr>
            <a:spLocks noGrp="1"/>
          </p:cNvSpPr>
          <p:nvPr>
            <p:ph type="title"/>
          </p:nvPr>
        </p:nvSpPr>
        <p:spPr>
          <a:xfrm>
            <a:off x="457201" y="739290"/>
            <a:ext cx="3656682" cy="1068935"/>
          </a:xfrm>
        </p:spPr>
        <p:txBody>
          <a:bodyPr>
            <a:noAutofit/>
          </a:bodyPr>
          <a:lstStyle/>
          <a:p>
            <a:r>
              <a:rPr lang="en-US" sz="3200" dirty="0">
                <a:solidFill>
                  <a:srgbClr val="1F9525"/>
                </a:solidFill>
              </a:rPr>
              <a:t>Charpy Impact Test</a:t>
            </a:r>
            <a:br>
              <a:rPr lang="en-US" sz="3200" dirty="0">
                <a:solidFill>
                  <a:srgbClr val="008000"/>
                </a:solidFill>
              </a:rPr>
            </a:br>
            <a:endParaRPr lang="en-US" sz="3200" dirty="0">
              <a:solidFill>
                <a:srgbClr val="008000"/>
              </a:solidFill>
            </a:endParaRPr>
          </a:p>
        </p:txBody>
      </p:sp>
      <p:sp>
        <p:nvSpPr>
          <p:cNvPr id="4" name="Text Placeholder 3"/>
          <p:cNvSpPr>
            <a:spLocks noGrp="1"/>
          </p:cNvSpPr>
          <p:nvPr>
            <p:ph type="body" sz="half" idx="2"/>
          </p:nvPr>
        </p:nvSpPr>
        <p:spPr>
          <a:xfrm>
            <a:off x="448965" y="1502815"/>
            <a:ext cx="3664920" cy="3091808"/>
          </a:xfrm>
        </p:spPr>
        <p:txBody>
          <a:bodyPr>
            <a:normAutofit/>
          </a:bodyPr>
          <a:lstStyle/>
          <a:p>
            <a:r>
              <a:rPr lang="en-US" sz="2200" dirty="0">
                <a:solidFill>
                  <a:schemeClr val="bg1"/>
                </a:solidFill>
              </a:rPr>
              <a:t>A test specimen ‘B’ machined to a 10mm x 10mm cross-section, with either a ‘V’ or ‘U’ notch. Subsize specimens are used where the material thickness is restricted. The specimen can be tested down the cryogenic temperature</a:t>
            </a:r>
            <a:r>
              <a:rPr lang="en-US" sz="2000" dirty="0">
                <a:solidFill>
                  <a:schemeClr val="bg1"/>
                </a:solidFill>
              </a:rPr>
              <a:t>.</a:t>
            </a:r>
          </a:p>
        </p:txBody>
      </p:sp>
      <p:pic>
        <p:nvPicPr>
          <p:cNvPr id="7" name="Content Placeholder 6">
            <a:extLst>
              <a:ext uri="{FF2B5EF4-FFF2-40B4-BE49-F238E27FC236}">
                <a16:creationId xmlns:a16="http://schemas.microsoft.com/office/drawing/2014/main" id="{0FBE7C3D-D1B6-4250-9CAF-69C6589D32A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419295" y="1882908"/>
            <a:ext cx="4420210" cy="1647863"/>
          </a:xfrm>
          <a:prstGeom prst="rect">
            <a:avLst/>
          </a:prstGeom>
          <a:solidFill>
            <a:schemeClr val="tx1"/>
          </a:solidFill>
        </p:spPr>
      </p:pic>
      <p:sp>
        <p:nvSpPr>
          <p:cNvPr id="11" name="TextBox 10"/>
          <p:cNvSpPr txBox="1"/>
          <p:nvPr/>
        </p:nvSpPr>
        <p:spPr>
          <a:xfrm>
            <a:off x="4724705" y="3946095"/>
            <a:ext cx="3970330" cy="400110"/>
          </a:xfrm>
          <a:prstGeom prst="rect">
            <a:avLst/>
          </a:prstGeom>
          <a:noFill/>
        </p:spPr>
        <p:txBody>
          <a:bodyPr wrap="square" rtlCol="0">
            <a:spAutoFit/>
          </a:bodyPr>
          <a:lstStyle/>
          <a:p>
            <a:r>
              <a:rPr lang="en-US" sz="2000" b="1" dirty="0">
                <a:solidFill>
                  <a:srgbClr val="1F9525"/>
                </a:solidFill>
                <a:latin typeface="Times New Roman" panose="02020603050405020304" pitchFamily="18" charset="0"/>
                <a:ea typeface="Calibri" panose="020F0502020204030204" pitchFamily="34" charset="0"/>
                <a:cs typeface="Vrinda" panose="020B0502040204020203" pitchFamily="34" charset="0"/>
              </a:rPr>
              <a:t>Figure 1: Charpy Test Specimen</a:t>
            </a:r>
            <a:endParaRPr lang="en-US" sz="2000" dirty="0">
              <a:solidFill>
                <a:srgbClr val="1F9525"/>
              </a:solidFill>
            </a:endParaRPr>
          </a:p>
        </p:txBody>
      </p:sp>
    </p:spTree>
    <p:extLst>
      <p:ext uri="{BB962C8B-B14F-4D97-AF65-F5344CB8AC3E}">
        <p14:creationId xmlns:p14="http://schemas.microsoft.com/office/powerpoint/2010/main" val="178082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969068-14BE-4303-BFBD-FCDD82997146}"/>
              </a:ext>
            </a:extLst>
          </p:cNvPr>
          <p:cNvPicPr/>
          <p:nvPr/>
        </p:nvPicPr>
        <p:blipFill>
          <a:blip r:embed="rId2">
            <a:extLst>
              <a:ext uri="{28A0092B-C50C-407E-A947-70E740481C1C}">
                <a14:useLocalDpi xmlns:a14="http://schemas.microsoft.com/office/drawing/2010/main" val="0"/>
              </a:ext>
            </a:extLst>
          </a:blip>
          <a:stretch>
            <a:fillRect/>
          </a:stretch>
        </p:blipFill>
        <p:spPr>
          <a:xfrm>
            <a:off x="2586835" y="281175"/>
            <a:ext cx="3817625" cy="3817625"/>
          </a:xfrm>
          <a:prstGeom prst="rect">
            <a:avLst/>
          </a:prstGeom>
        </p:spPr>
      </p:pic>
      <p:sp>
        <p:nvSpPr>
          <p:cNvPr id="3" name="TextBox 2"/>
          <p:cNvSpPr txBox="1"/>
          <p:nvPr/>
        </p:nvSpPr>
        <p:spPr>
          <a:xfrm>
            <a:off x="1976016" y="4098800"/>
            <a:ext cx="5955494" cy="461665"/>
          </a:xfrm>
          <a:prstGeom prst="rect">
            <a:avLst/>
          </a:prstGeom>
          <a:noFill/>
        </p:spPr>
        <p:txBody>
          <a:bodyPr wrap="square" rtlCol="0">
            <a:spAutoFit/>
          </a:bodyPr>
          <a:lstStyle/>
          <a:p>
            <a:r>
              <a:rPr lang="en-US" sz="2400" b="1" dirty="0">
                <a:solidFill>
                  <a:srgbClr val="1F9525"/>
                </a:solidFill>
                <a:latin typeface="Times New Roman" panose="02020603050405020304" pitchFamily="18" charset="0"/>
                <a:ea typeface="Calibri" panose="020F0502020204030204" pitchFamily="34" charset="0"/>
                <a:cs typeface="Vrinda" panose="020B0502040204020203" pitchFamily="34" charset="0"/>
              </a:rPr>
              <a:t>Figure 2: Charpy Impact Test machine</a:t>
            </a:r>
            <a:endParaRPr lang="en-US" sz="2400" dirty="0">
              <a:solidFill>
                <a:srgbClr val="1F9525"/>
              </a:solidFill>
            </a:endParaRPr>
          </a:p>
        </p:txBody>
      </p:sp>
    </p:spTree>
    <p:extLst>
      <p:ext uri="{BB962C8B-B14F-4D97-AF65-F5344CB8AC3E}">
        <p14:creationId xmlns:p14="http://schemas.microsoft.com/office/powerpoint/2010/main" val="278564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525"/>
                </a:solidFill>
              </a:rPr>
              <a:t>Principle:</a:t>
            </a:r>
            <a:endParaRPr lang="en-US" dirty="0">
              <a:solidFill>
                <a:srgbClr val="1F9525"/>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The Charpy impact test is a dynamic test piece U-notched or V-notched in the middle and supported at each end, is broken by a single blow of a freely swinging pendulum (Fig. 1)</a:t>
            </a:r>
            <a:br>
              <a:rPr lang="en-US" dirty="0"/>
            </a:br>
            <a:r>
              <a:rPr lang="en-US" dirty="0"/>
              <a:t>Then the energy is measured by the impact strength of materials.</a:t>
            </a:r>
            <a:br>
              <a:rPr lang="en-US" dirty="0"/>
            </a:br>
            <a:r>
              <a:rPr lang="en-US" dirty="0"/>
              <a:t>The impact test helps to measure the energy absorbed.</a:t>
            </a:r>
          </a:p>
        </p:txBody>
      </p:sp>
    </p:spTree>
    <p:extLst>
      <p:ext uri="{BB962C8B-B14F-4D97-AF65-F5344CB8AC3E}">
        <p14:creationId xmlns:p14="http://schemas.microsoft.com/office/powerpoint/2010/main" val="128225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US" dirty="0">
                <a:solidFill>
                  <a:srgbClr val="3A7A3A"/>
                </a:solidFill>
              </a:rPr>
              <a:t> </a:t>
            </a:r>
          </a:p>
        </p:txBody>
      </p:sp>
      <p:sp>
        <p:nvSpPr>
          <p:cNvPr id="8" name="Rectangle 7"/>
          <p:cNvSpPr/>
          <p:nvPr/>
        </p:nvSpPr>
        <p:spPr>
          <a:xfrm>
            <a:off x="-33977" y="0"/>
            <a:ext cx="357505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296261" y="1076326"/>
            <a:ext cx="3169254" cy="3518298"/>
          </a:xfrm>
        </p:spPr>
        <p:txBody>
          <a:bodyPr>
            <a:normAutofit lnSpcReduction="10000"/>
          </a:bodyPr>
          <a:lstStyle/>
          <a:p>
            <a:r>
              <a:rPr lang="en-US" sz="2400" dirty="0">
                <a:solidFill>
                  <a:schemeClr val="bg1"/>
                </a:solidFill>
              </a:rPr>
              <a:t>The test specimen is machined to a square or round section, with either one, two, or three notches. The specimen is clamped vertically on the anvil with the notch facing the hammer.</a:t>
            </a:r>
            <a:br>
              <a:rPr lang="en-US" sz="1050" dirty="0">
                <a:solidFill>
                  <a:schemeClr val="bg1"/>
                </a:solidFill>
              </a:rPr>
            </a:br>
            <a:endParaRPr lang="en-US" dirty="0">
              <a:solidFill>
                <a:schemeClr val="bg1"/>
              </a:solidFill>
            </a:endParaRPr>
          </a:p>
        </p:txBody>
      </p:sp>
      <p:pic>
        <p:nvPicPr>
          <p:cNvPr id="9" name="Picture 2" descr="5: Izod impact testing machine[18] | Download Scientific Diagram">
            <a:extLst>
              <a:ext uri="{FF2B5EF4-FFF2-40B4-BE49-F238E27FC236}">
                <a16:creationId xmlns:a16="http://schemas.microsoft.com/office/drawing/2014/main" id="{D409EECF-7EC6-4596-9858-05C0C53EDF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8475" y="433880"/>
            <a:ext cx="5111750" cy="37909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13885" y="4404210"/>
            <a:ext cx="4428445" cy="400110"/>
          </a:xfrm>
          <a:prstGeom prst="rect">
            <a:avLst/>
          </a:prstGeom>
          <a:noFill/>
        </p:spPr>
        <p:txBody>
          <a:bodyPr wrap="square" rtlCol="0">
            <a:spAutoFit/>
          </a:bodyPr>
          <a:lstStyle/>
          <a:p>
            <a:r>
              <a:rPr lang="en-US" sz="2000" b="1" dirty="0">
                <a:solidFill>
                  <a:srgbClr val="1F9525"/>
                </a:solidFill>
                <a:latin typeface="Times New Roman" panose="02020603050405020304" pitchFamily="18" charset="0"/>
                <a:ea typeface="Calibri" panose="020F0502020204030204" pitchFamily="34" charset="0"/>
                <a:cs typeface="Vrinda" panose="020B0502040204020203" pitchFamily="34" charset="0"/>
              </a:rPr>
              <a:t>Figure 3: Izod Impact Test </a:t>
            </a:r>
            <a:endParaRPr lang="en-US" sz="2000" dirty="0">
              <a:solidFill>
                <a:srgbClr val="1F9525"/>
              </a:solidFill>
            </a:endParaRPr>
          </a:p>
        </p:txBody>
      </p:sp>
      <p:sp>
        <p:nvSpPr>
          <p:cNvPr id="11" name="TextBox 10"/>
          <p:cNvSpPr txBox="1"/>
          <p:nvPr/>
        </p:nvSpPr>
        <p:spPr>
          <a:xfrm>
            <a:off x="296261" y="433880"/>
            <a:ext cx="3575050" cy="861774"/>
          </a:xfrm>
          <a:prstGeom prst="rect">
            <a:avLst/>
          </a:prstGeom>
          <a:noFill/>
        </p:spPr>
        <p:txBody>
          <a:bodyPr wrap="square" rtlCol="0">
            <a:spAutoFit/>
          </a:bodyPr>
          <a:lstStyle/>
          <a:p>
            <a:r>
              <a:rPr lang="en-US" sz="3200" b="1" dirty="0">
                <a:solidFill>
                  <a:srgbClr val="1F9525"/>
                </a:solidFill>
                <a:ea typeface="+mj-ea"/>
                <a:cs typeface="+mj-cs"/>
              </a:rPr>
              <a:t>Izod Impact Test:</a:t>
            </a:r>
            <a:br>
              <a:rPr lang="en-US" dirty="0">
                <a:solidFill>
                  <a:srgbClr val="3A7A3A"/>
                </a:solidFill>
                <a:ea typeface="+mj-ea"/>
                <a:cs typeface="+mj-cs"/>
              </a:rPr>
            </a:br>
            <a:endParaRPr lang="en-US" dirty="0"/>
          </a:p>
        </p:txBody>
      </p:sp>
    </p:spTree>
    <p:extLst>
      <p:ext uri="{BB962C8B-B14F-4D97-AF65-F5344CB8AC3E}">
        <p14:creationId xmlns:p14="http://schemas.microsoft.com/office/powerpoint/2010/main" val="71818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9525"/>
                </a:solidFill>
                <a:latin typeface="Calibri Light" panose="020F0302020204030204"/>
              </a:rPr>
              <a:t>Principle:</a:t>
            </a:r>
            <a:endParaRPr lang="en-US" dirty="0">
              <a:solidFill>
                <a:srgbClr val="1F9525"/>
              </a:solidFill>
            </a:endParaRPr>
          </a:p>
        </p:txBody>
      </p:sp>
      <p:sp>
        <p:nvSpPr>
          <p:cNvPr id="3" name="Content Placeholder 2"/>
          <p:cNvSpPr>
            <a:spLocks noGrp="1"/>
          </p:cNvSpPr>
          <p:nvPr>
            <p:ph idx="1"/>
          </p:nvPr>
        </p:nvSpPr>
        <p:spPr/>
        <p:txBody>
          <a:bodyPr>
            <a:noAutofit/>
          </a:bodyPr>
          <a:lstStyle/>
          <a:p>
            <a:pPr marL="0" indent="0">
              <a:buNone/>
            </a:pPr>
            <a:r>
              <a:rPr lang="en-US" dirty="0">
                <a:ea typeface="+mj-ea"/>
                <a:cs typeface="+mj-cs"/>
              </a:rPr>
              <a:t>The Izod in which a test piece V-notched test piece gripped vertically, is broken by a single blow of freely swinging pendulum. The blow B struck on the same face as the notch and at the fixed height above it. The energy absorbed is measured. The absorbed energy is a measure of the impact strength of the material.</a:t>
            </a:r>
            <a:endParaRPr lang="en-US" dirty="0"/>
          </a:p>
        </p:txBody>
      </p:sp>
    </p:spTree>
    <p:extLst>
      <p:ext uri="{BB962C8B-B14F-4D97-AF65-F5344CB8AC3E}">
        <p14:creationId xmlns:p14="http://schemas.microsoft.com/office/powerpoint/2010/main" val="218363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p:nvPr/>
        </p:nvPicPr>
        <p:blipFill>
          <a:blip r:embed="rId2">
            <a:clrChange>
              <a:clrFrom>
                <a:srgbClr val="FFFFFF"/>
              </a:clrFrom>
              <a:clrTo>
                <a:srgbClr val="FFFFFF">
                  <a:alpha val="0"/>
                </a:srgbClr>
              </a:clrTo>
            </a:clrChange>
          </a:blip>
          <a:srcRect/>
          <a:stretch>
            <a:fillRect/>
          </a:stretch>
        </p:blipFill>
        <p:spPr bwMode="auto">
          <a:xfrm>
            <a:off x="1823310" y="433880"/>
            <a:ext cx="5191970" cy="3512215"/>
          </a:xfrm>
          <a:prstGeom prst="rect">
            <a:avLst/>
          </a:prstGeom>
          <a:noFill/>
        </p:spPr>
      </p:pic>
      <p:sp>
        <p:nvSpPr>
          <p:cNvPr id="3" name="TextBox 2"/>
          <p:cNvSpPr txBox="1"/>
          <p:nvPr/>
        </p:nvSpPr>
        <p:spPr>
          <a:xfrm>
            <a:off x="1807149" y="4098800"/>
            <a:ext cx="6108200" cy="523220"/>
          </a:xfrm>
          <a:prstGeom prst="rect">
            <a:avLst/>
          </a:prstGeom>
          <a:noFill/>
        </p:spPr>
        <p:txBody>
          <a:bodyPr wrap="square" rtlCol="0">
            <a:spAutoFit/>
          </a:bodyPr>
          <a:lstStyle/>
          <a:p>
            <a:r>
              <a:rPr lang="en-US" sz="2800" b="1" dirty="0">
                <a:solidFill>
                  <a:srgbClr val="1F9525"/>
                </a:solidFill>
              </a:rPr>
              <a:t>Figure 4: Izod Impact Test Specimen.</a:t>
            </a:r>
            <a:endParaRPr lang="en-US" sz="2800" dirty="0">
              <a:solidFill>
                <a:srgbClr val="1F9525"/>
              </a:solidFill>
            </a:endParaRPr>
          </a:p>
        </p:txBody>
      </p:sp>
    </p:spTree>
    <p:extLst>
      <p:ext uri="{BB962C8B-B14F-4D97-AF65-F5344CB8AC3E}">
        <p14:creationId xmlns:p14="http://schemas.microsoft.com/office/powerpoint/2010/main" val="295616388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1029</Words>
  <Application>Microsoft Office PowerPoint</Application>
  <PresentationFormat>On-screen Show (16:9)</PresentationFormat>
  <Paragraphs>102</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 </vt:lpstr>
      <vt:lpstr> </vt:lpstr>
      <vt:lpstr> </vt:lpstr>
      <vt:lpstr>Charpy Impact Test </vt:lpstr>
      <vt:lpstr>PowerPoint Presentation</vt:lpstr>
      <vt:lpstr>Principle:</vt:lpstr>
      <vt:lpstr> </vt:lpstr>
      <vt:lpstr>Principle:</vt:lpstr>
      <vt:lpstr>PowerPoint Presentation</vt:lpstr>
      <vt:lpstr>Difference Between the Charpy Impact Test &amp; Izod Impact Test</vt:lpstr>
      <vt:lpstr>  </vt:lpstr>
      <vt:lpstr>PowerPoint Presentation</vt:lpstr>
      <vt:lpstr> </vt:lpstr>
      <vt:lpstr>Procedure:</vt:lpstr>
      <vt:lpstr> </vt:lpstr>
      <vt:lpstr> </vt:lpstr>
      <vt:lpstr> </vt:lpstr>
      <vt:lpstr>PowerPoint Presentation</vt:lpstr>
      <vt:lpstr>PowerPoint Presentation</vt:lpstr>
      <vt:lpstr>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2020-11-10T14:33:33Z</dcterms:modified>
</cp:coreProperties>
</file>