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EF177A8-9A1E-4851-95D2-E46CA7ECA749}"/>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US"/>
          </a:p>
        </p:txBody>
      </p:sp>
      <p:sp>
        <p:nvSpPr>
          <p:cNvPr id="3" name="Date Placeholder 2">
            <a:extLst>
              <a:ext uri="{FF2B5EF4-FFF2-40B4-BE49-F238E27FC236}">
                <a16:creationId xmlns:a16="http://schemas.microsoft.com/office/drawing/2014/main" id="{55A1E9A9-23E3-48EB-A1DB-EC2F6D98EA82}"/>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052F3ED9-F820-4291-8AF3-AFDAB81D712B}" type="datetimeFigureOut">
              <a:rPr lang="en-US"/>
              <a:pPr>
                <a:defRPr/>
              </a:pPr>
              <a:t>1/19/2021</a:t>
            </a:fld>
            <a:endParaRPr lang="en-US"/>
          </a:p>
        </p:txBody>
      </p:sp>
      <p:sp>
        <p:nvSpPr>
          <p:cNvPr id="4" name="Slide Image Placeholder 3">
            <a:extLst>
              <a:ext uri="{FF2B5EF4-FFF2-40B4-BE49-F238E27FC236}">
                <a16:creationId xmlns:a16="http://schemas.microsoft.com/office/drawing/2014/main" id="{ECDF4D68-13DF-4EE5-A318-281292B28D3C}"/>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0023623C-E606-403D-A8BA-D9F02C9A5DAE}"/>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20908940-DB12-43E4-B66B-2D251E4A35DE}"/>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3C6D5745-A846-4891-BA30-4C1CB497E55C}"/>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81BDD291-9D87-4AC5-8A25-E4651D51F891}"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678AC6F5-698A-49D1-981A-3E2EF2A50F0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87F1117F-87F7-406D-A0D0-BF5C51C69B5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124" name="Slide Number Placeholder 3">
            <a:extLst>
              <a:ext uri="{FF2B5EF4-FFF2-40B4-BE49-F238E27FC236}">
                <a16:creationId xmlns:a16="http://schemas.microsoft.com/office/drawing/2014/main" id="{3394C0D4-D0BB-47B8-993C-3C8F29DE151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8DDFAAB-1511-4CD0-AB8A-10AF07CC963E}" type="slidenum">
              <a:rPr lang="en-US" altLang="en-US">
                <a:latin typeface="Calibri" panose="020F0502020204030204" pitchFamily="34" charset="0"/>
              </a:rPr>
              <a:pPr/>
              <a:t>2</a:t>
            </a:fld>
            <a:endParaRPr lang="en-US" altLang="en-US">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F7E8B643-B847-4A3C-885E-7B6B98DD8700}"/>
              </a:ext>
            </a:extLst>
          </p:cNvPr>
          <p:cNvSpPr>
            <a:spLocks noGrp="1"/>
          </p:cNvSpPr>
          <p:nvPr>
            <p:ph type="dt" sz="half" idx="10"/>
          </p:nvPr>
        </p:nvSpPr>
        <p:spPr/>
        <p:txBody>
          <a:bodyPr/>
          <a:lstStyle>
            <a:lvl1pPr>
              <a:defRPr/>
            </a:lvl1pPr>
          </a:lstStyle>
          <a:p>
            <a:pPr>
              <a:defRPr/>
            </a:pPr>
            <a:fld id="{0B49DE35-F806-463A-B8FE-F1D198262FE4}" type="datetimeFigureOut">
              <a:rPr lang="en-US"/>
              <a:pPr>
                <a:defRPr/>
              </a:pPr>
              <a:t>1/19/2021</a:t>
            </a:fld>
            <a:endParaRPr lang="en-US"/>
          </a:p>
        </p:txBody>
      </p:sp>
      <p:sp>
        <p:nvSpPr>
          <p:cNvPr id="5" name="Footer Placeholder 4">
            <a:extLst>
              <a:ext uri="{FF2B5EF4-FFF2-40B4-BE49-F238E27FC236}">
                <a16:creationId xmlns:a16="http://schemas.microsoft.com/office/drawing/2014/main" id="{1226E503-383A-4BEE-8ABE-CBF1D56BBB8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B6A0DA94-75B3-4DDE-82B7-3D8BFDF2FC55}"/>
              </a:ext>
            </a:extLst>
          </p:cNvPr>
          <p:cNvSpPr>
            <a:spLocks noGrp="1"/>
          </p:cNvSpPr>
          <p:nvPr>
            <p:ph type="sldNum" sz="quarter" idx="12"/>
          </p:nvPr>
        </p:nvSpPr>
        <p:spPr/>
        <p:txBody>
          <a:bodyPr/>
          <a:lstStyle>
            <a:lvl1pPr>
              <a:defRPr/>
            </a:lvl1pPr>
          </a:lstStyle>
          <a:p>
            <a:fld id="{427B7C15-90E1-43D9-8B13-5007E6CAAD07}" type="slidenum">
              <a:rPr lang="en-US" altLang="en-US"/>
              <a:pPr/>
              <a:t>‹#›</a:t>
            </a:fld>
            <a:endParaRPr lang="en-US" altLang="en-US"/>
          </a:p>
        </p:txBody>
      </p:sp>
    </p:spTree>
    <p:extLst>
      <p:ext uri="{BB962C8B-B14F-4D97-AF65-F5344CB8AC3E}">
        <p14:creationId xmlns:p14="http://schemas.microsoft.com/office/powerpoint/2010/main" val="3498951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1D0CF8-0AE0-4E56-AB8F-430847C8124D}"/>
              </a:ext>
            </a:extLst>
          </p:cNvPr>
          <p:cNvSpPr>
            <a:spLocks noGrp="1"/>
          </p:cNvSpPr>
          <p:nvPr>
            <p:ph type="dt" sz="half" idx="10"/>
          </p:nvPr>
        </p:nvSpPr>
        <p:spPr/>
        <p:txBody>
          <a:bodyPr/>
          <a:lstStyle>
            <a:lvl1pPr>
              <a:defRPr/>
            </a:lvl1pPr>
          </a:lstStyle>
          <a:p>
            <a:pPr>
              <a:defRPr/>
            </a:pPr>
            <a:fld id="{006533BD-DEF1-4074-ACD0-B70C5C6AAB30}" type="datetimeFigureOut">
              <a:rPr lang="en-US"/>
              <a:pPr>
                <a:defRPr/>
              </a:pPr>
              <a:t>1/19/2021</a:t>
            </a:fld>
            <a:endParaRPr lang="en-US"/>
          </a:p>
        </p:txBody>
      </p:sp>
      <p:sp>
        <p:nvSpPr>
          <p:cNvPr id="5" name="Footer Placeholder 4">
            <a:extLst>
              <a:ext uri="{FF2B5EF4-FFF2-40B4-BE49-F238E27FC236}">
                <a16:creationId xmlns:a16="http://schemas.microsoft.com/office/drawing/2014/main" id="{CE211EC0-6167-4C4D-AE79-3B7573B6130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6A98D8D-317D-402D-B331-AF2A35C34D22}"/>
              </a:ext>
            </a:extLst>
          </p:cNvPr>
          <p:cNvSpPr>
            <a:spLocks noGrp="1"/>
          </p:cNvSpPr>
          <p:nvPr>
            <p:ph type="sldNum" sz="quarter" idx="12"/>
          </p:nvPr>
        </p:nvSpPr>
        <p:spPr/>
        <p:txBody>
          <a:bodyPr/>
          <a:lstStyle>
            <a:lvl1pPr>
              <a:defRPr/>
            </a:lvl1pPr>
          </a:lstStyle>
          <a:p>
            <a:fld id="{664DCCE7-A28C-4F34-B2D4-456A71680CFA}" type="slidenum">
              <a:rPr lang="en-US" altLang="en-US"/>
              <a:pPr/>
              <a:t>‹#›</a:t>
            </a:fld>
            <a:endParaRPr lang="en-US" altLang="en-US"/>
          </a:p>
        </p:txBody>
      </p:sp>
    </p:spTree>
    <p:extLst>
      <p:ext uri="{BB962C8B-B14F-4D97-AF65-F5344CB8AC3E}">
        <p14:creationId xmlns:p14="http://schemas.microsoft.com/office/powerpoint/2010/main" val="20077068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0F6C8B-265B-478A-AA91-75B4E86F1898}"/>
              </a:ext>
            </a:extLst>
          </p:cNvPr>
          <p:cNvSpPr>
            <a:spLocks noGrp="1"/>
          </p:cNvSpPr>
          <p:nvPr>
            <p:ph type="dt" sz="half" idx="10"/>
          </p:nvPr>
        </p:nvSpPr>
        <p:spPr/>
        <p:txBody>
          <a:bodyPr/>
          <a:lstStyle>
            <a:lvl1pPr>
              <a:defRPr/>
            </a:lvl1pPr>
          </a:lstStyle>
          <a:p>
            <a:pPr>
              <a:defRPr/>
            </a:pPr>
            <a:fld id="{F152831F-7CEC-4B5F-80F6-F6A569EC430C}" type="datetimeFigureOut">
              <a:rPr lang="en-US"/>
              <a:pPr>
                <a:defRPr/>
              </a:pPr>
              <a:t>1/19/2021</a:t>
            </a:fld>
            <a:endParaRPr lang="en-US"/>
          </a:p>
        </p:txBody>
      </p:sp>
      <p:sp>
        <p:nvSpPr>
          <p:cNvPr id="5" name="Footer Placeholder 4">
            <a:extLst>
              <a:ext uri="{FF2B5EF4-FFF2-40B4-BE49-F238E27FC236}">
                <a16:creationId xmlns:a16="http://schemas.microsoft.com/office/drawing/2014/main" id="{9D72C3F6-114A-4337-A8F8-CBA61D381AB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38D5B87C-E19B-4F6C-856D-84BB0A6F076D}"/>
              </a:ext>
            </a:extLst>
          </p:cNvPr>
          <p:cNvSpPr>
            <a:spLocks noGrp="1"/>
          </p:cNvSpPr>
          <p:nvPr>
            <p:ph type="sldNum" sz="quarter" idx="12"/>
          </p:nvPr>
        </p:nvSpPr>
        <p:spPr/>
        <p:txBody>
          <a:bodyPr/>
          <a:lstStyle>
            <a:lvl1pPr>
              <a:defRPr/>
            </a:lvl1pPr>
          </a:lstStyle>
          <a:p>
            <a:fld id="{233D7C2B-7A17-43B8-95E2-0D66E6A54160}" type="slidenum">
              <a:rPr lang="en-US" altLang="en-US"/>
              <a:pPr/>
              <a:t>‹#›</a:t>
            </a:fld>
            <a:endParaRPr lang="en-US" altLang="en-US"/>
          </a:p>
        </p:txBody>
      </p:sp>
    </p:spTree>
    <p:extLst>
      <p:ext uri="{BB962C8B-B14F-4D97-AF65-F5344CB8AC3E}">
        <p14:creationId xmlns:p14="http://schemas.microsoft.com/office/powerpoint/2010/main" val="2287126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A89292-7C71-4197-8EFC-B886C78721BC}"/>
              </a:ext>
            </a:extLst>
          </p:cNvPr>
          <p:cNvSpPr>
            <a:spLocks noGrp="1"/>
          </p:cNvSpPr>
          <p:nvPr>
            <p:ph type="dt" sz="half" idx="10"/>
          </p:nvPr>
        </p:nvSpPr>
        <p:spPr/>
        <p:txBody>
          <a:bodyPr/>
          <a:lstStyle>
            <a:lvl1pPr>
              <a:defRPr/>
            </a:lvl1pPr>
          </a:lstStyle>
          <a:p>
            <a:pPr>
              <a:defRPr/>
            </a:pPr>
            <a:fld id="{F34BA05F-8D2D-4681-8537-1A71EB8B76BE}" type="datetimeFigureOut">
              <a:rPr lang="en-US"/>
              <a:pPr>
                <a:defRPr/>
              </a:pPr>
              <a:t>1/19/2021</a:t>
            </a:fld>
            <a:endParaRPr lang="en-US"/>
          </a:p>
        </p:txBody>
      </p:sp>
      <p:sp>
        <p:nvSpPr>
          <p:cNvPr id="5" name="Footer Placeholder 4">
            <a:extLst>
              <a:ext uri="{FF2B5EF4-FFF2-40B4-BE49-F238E27FC236}">
                <a16:creationId xmlns:a16="http://schemas.microsoft.com/office/drawing/2014/main" id="{C657481A-FB82-4C46-B0A9-D772C5646EA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1495A17-2E5C-437A-9B22-DFDE5725BF35}"/>
              </a:ext>
            </a:extLst>
          </p:cNvPr>
          <p:cNvSpPr>
            <a:spLocks noGrp="1"/>
          </p:cNvSpPr>
          <p:nvPr>
            <p:ph type="sldNum" sz="quarter" idx="12"/>
          </p:nvPr>
        </p:nvSpPr>
        <p:spPr/>
        <p:txBody>
          <a:bodyPr/>
          <a:lstStyle>
            <a:lvl1pPr>
              <a:defRPr/>
            </a:lvl1pPr>
          </a:lstStyle>
          <a:p>
            <a:fld id="{A77398F4-E8C9-4099-A9D8-8BDBAF4611F8}" type="slidenum">
              <a:rPr lang="en-US" altLang="en-US"/>
              <a:pPr/>
              <a:t>‹#›</a:t>
            </a:fld>
            <a:endParaRPr lang="en-US" altLang="en-US"/>
          </a:p>
        </p:txBody>
      </p:sp>
    </p:spTree>
    <p:extLst>
      <p:ext uri="{BB962C8B-B14F-4D97-AF65-F5344CB8AC3E}">
        <p14:creationId xmlns:p14="http://schemas.microsoft.com/office/powerpoint/2010/main" val="3834007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062BB1D-073D-47AE-9491-7A368198F20E}"/>
              </a:ext>
            </a:extLst>
          </p:cNvPr>
          <p:cNvSpPr>
            <a:spLocks noGrp="1"/>
          </p:cNvSpPr>
          <p:nvPr>
            <p:ph type="dt" sz="half" idx="10"/>
          </p:nvPr>
        </p:nvSpPr>
        <p:spPr/>
        <p:txBody>
          <a:bodyPr/>
          <a:lstStyle>
            <a:lvl1pPr>
              <a:defRPr/>
            </a:lvl1pPr>
          </a:lstStyle>
          <a:p>
            <a:pPr>
              <a:defRPr/>
            </a:pPr>
            <a:fld id="{E90CA877-C7FD-494F-AC89-AB0FA8C373D1}" type="datetimeFigureOut">
              <a:rPr lang="en-US"/>
              <a:pPr>
                <a:defRPr/>
              </a:pPr>
              <a:t>1/19/2021</a:t>
            </a:fld>
            <a:endParaRPr lang="en-US"/>
          </a:p>
        </p:txBody>
      </p:sp>
      <p:sp>
        <p:nvSpPr>
          <p:cNvPr id="5" name="Footer Placeholder 4">
            <a:extLst>
              <a:ext uri="{FF2B5EF4-FFF2-40B4-BE49-F238E27FC236}">
                <a16:creationId xmlns:a16="http://schemas.microsoft.com/office/drawing/2014/main" id="{C0A0DBBB-E2DE-447C-9DA8-D6B51AF25B4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3AED309-D9CF-4B09-9D29-F84B7F395199}"/>
              </a:ext>
            </a:extLst>
          </p:cNvPr>
          <p:cNvSpPr>
            <a:spLocks noGrp="1"/>
          </p:cNvSpPr>
          <p:nvPr>
            <p:ph type="sldNum" sz="quarter" idx="12"/>
          </p:nvPr>
        </p:nvSpPr>
        <p:spPr/>
        <p:txBody>
          <a:bodyPr/>
          <a:lstStyle>
            <a:lvl1pPr>
              <a:defRPr/>
            </a:lvl1pPr>
          </a:lstStyle>
          <a:p>
            <a:fld id="{A62968E5-67F4-4774-BCDC-BC262F66DA1B}" type="slidenum">
              <a:rPr lang="en-US" altLang="en-US"/>
              <a:pPr/>
              <a:t>‹#›</a:t>
            </a:fld>
            <a:endParaRPr lang="en-US" altLang="en-US"/>
          </a:p>
        </p:txBody>
      </p:sp>
    </p:spTree>
    <p:extLst>
      <p:ext uri="{BB962C8B-B14F-4D97-AF65-F5344CB8AC3E}">
        <p14:creationId xmlns:p14="http://schemas.microsoft.com/office/powerpoint/2010/main" val="3706316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E8FBC501-4324-47C7-AB8B-D461A65CA474}"/>
              </a:ext>
            </a:extLst>
          </p:cNvPr>
          <p:cNvSpPr>
            <a:spLocks noGrp="1"/>
          </p:cNvSpPr>
          <p:nvPr>
            <p:ph type="dt" sz="half" idx="10"/>
          </p:nvPr>
        </p:nvSpPr>
        <p:spPr/>
        <p:txBody>
          <a:bodyPr/>
          <a:lstStyle>
            <a:lvl1pPr>
              <a:defRPr/>
            </a:lvl1pPr>
          </a:lstStyle>
          <a:p>
            <a:pPr>
              <a:defRPr/>
            </a:pPr>
            <a:fld id="{77186968-13D4-4F3F-A892-CD389CCD78CA}" type="datetimeFigureOut">
              <a:rPr lang="en-US"/>
              <a:pPr>
                <a:defRPr/>
              </a:pPr>
              <a:t>1/19/2021</a:t>
            </a:fld>
            <a:endParaRPr lang="en-US"/>
          </a:p>
        </p:txBody>
      </p:sp>
      <p:sp>
        <p:nvSpPr>
          <p:cNvPr id="6" name="Footer Placeholder 4">
            <a:extLst>
              <a:ext uri="{FF2B5EF4-FFF2-40B4-BE49-F238E27FC236}">
                <a16:creationId xmlns:a16="http://schemas.microsoft.com/office/drawing/2014/main" id="{91B861FC-7C0D-4777-BC2C-CC4DA784A1A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58B0C6B-4D3F-42A8-99E5-9B92180D83CB}"/>
              </a:ext>
            </a:extLst>
          </p:cNvPr>
          <p:cNvSpPr>
            <a:spLocks noGrp="1"/>
          </p:cNvSpPr>
          <p:nvPr>
            <p:ph type="sldNum" sz="quarter" idx="12"/>
          </p:nvPr>
        </p:nvSpPr>
        <p:spPr/>
        <p:txBody>
          <a:bodyPr/>
          <a:lstStyle>
            <a:lvl1pPr>
              <a:defRPr/>
            </a:lvl1pPr>
          </a:lstStyle>
          <a:p>
            <a:fld id="{3BE445FE-76C9-42A3-B729-1CED589147B5}" type="slidenum">
              <a:rPr lang="en-US" altLang="en-US"/>
              <a:pPr/>
              <a:t>‹#›</a:t>
            </a:fld>
            <a:endParaRPr lang="en-US" altLang="en-US"/>
          </a:p>
        </p:txBody>
      </p:sp>
    </p:spTree>
    <p:extLst>
      <p:ext uri="{BB962C8B-B14F-4D97-AF65-F5344CB8AC3E}">
        <p14:creationId xmlns:p14="http://schemas.microsoft.com/office/powerpoint/2010/main" val="4240388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9F40A505-1508-461F-83BD-F4883C465AE5}"/>
              </a:ext>
            </a:extLst>
          </p:cNvPr>
          <p:cNvSpPr>
            <a:spLocks noGrp="1"/>
          </p:cNvSpPr>
          <p:nvPr>
            <p:ph type="dt" sz="half" idx="10"/>
          </p:nvPr>
        </p:nvSpPr>
        <p:spPr/>
        <p:txBody>
          <a:bodyPr/>
          <a:lstStyle>
            <a:lvl1pPr>
              <a:defRPr/>
            </a:lvl1pPr>
          </a:lstStyle>
          <a:p>
            <a:pPr>
              <a:defRPr/>
            </a:pPr>
            <a:fld id="{EBEAD133-3621-4349-A7D5-8FA706101D73}" type="datetimeFigureOut">
              <a:rPr lang="en-US"/>
              <a:pPr>
                <a:defRPr/>
              </a:pPr>
              <a:t>1/19/2021</a:t>
            </a:fld>
            <a:endParaRPr lang="en-US"/>
          </a:p>
        </p:txBody>
      </p:sp>
      <p:sp>
        <p:nvSpPr>
          <p:cNvPr id="8" name="Footer Placeholder 4">
            <a:extLst>
              <a:ext uri="{FF2B5EF4-FFF2-40B4-BE49-F238E27FC236}">
                <a16:creationId xmlns:a16="http://schemas.microsoft.com/office/drawing/2014/main" id="{1A33982F-0E45-4324-A0B1-CC908A1A48B3}"/>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1EAB3119-0404-4771-99CC-91CB8432682E}"/>
              </a:ext>
            </a:extLst>
          </p:cNvPr>
          <p:cNvSpPr>
            <a:spLocks noGrp="1"/>
          </p:cNvSpPr>
          <p:nvPr>
            <p:ph type="sldNum" sz="quarter" idx="12"/>
          </p:nvPr>
        </p:nvSpPr>
        <p:spPr/>
        <p:txBody>
          <a:bodyPr/>
          <a:lstStyle>
            <a:lvl1pPr>
              <a:defRPr/>
            </a:lvl1pPr>
          </a:lstStyle>
          <a:p>
            <a:fld id="{26EFE97E-0D9A-4C60-A151-E6EC44BBC541}" type="slidenum">
              <a:rPr lang="en-US" altLang="en-US"/>
              <a:pPr/>
              <a:t>‹#›</a:t>
            </a:fld>
            <a:endParaRPr lang="en-US" altLang="en-US"/>
          </a:p>
        </p:txBody>
      </p:sp>
    </p:spTree>
    <p:extLst>
      <p:ext uri="{BB962C8B-B14F-4D97-AF65-F5344CB8AC3E}">
        <p14:creationId xmlns:p14="http://schemas.microsoft.com/office/powerpoint/2010/main" val="160243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04A831AB-B2B6-45B4-901B-CF829E802EFF}"/>
              </a:ext>
            </a:extLst>
          </p:cNvPr>
          <p:cNvSpPr>
            <a:spLocks noGrp="1"/>
          </p:cNvSpPr>
          <p:nvPr>
            <p:ph type="dt" sz="half" idx="10"/>
          </p:nvPr>
        </p:nvSpPr>
        <p:spPr/>
        <p:txBody>
          <a:bodyPr/>
          <a:lstStyle>
            <a:lvl1pPr>
              <a:defRPr/>
            </a:lvl1pPr>
          </a:lstStyle>
          <a:p>
            <a:pPr>
              <a:defRPr/>
            </a:pPr>
            <a:fld id="{D1C82A87-C1AF-4D13-87C0-89029BB5BE61}" type="datetimeFigureOut">
              <a:rPr lang="en-US"/>
              <a:pPr>
                <a:defRPr/>
              </a:pPr>
              <a:t>1/19/2021</a:t>
            </a:fld>
            <a:endParaRPr lang="en-US"/>
          </a:p>
        </p:txBody>
      </p:sp>
      <p:sp>
        <p:nvSpPr>
          <p:cNvPr id="4" name="Footer Placeholder 4">
            <a:extLst>
              <a:ext uri="{FF2B5EF4-FFF2-40B4-BE49-F238E27FC236}">
                <a16:creationId xmlns:a16="http://schemas.microsoft.com/office/drawing/2014/main" id="{901C268B-27F5-4F2F-9589-A1943A0241A2}"/>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7016AA96-8DF4-475F-949D-D8969C5CAA97}"/>
              </a:ext>
            </a:extLst>
          </p:cNvPr>
          <p:cNvSpPr>
            <a:spLocks noGrp="1"/>
          </p:cNvSpPr>
          <p:nvPr>
            <p:ph type="sldNum" sz="quarter" idx="12"/>
          </p:nvPr>
        </p:nvSpPr>
        <p:spPr/>
        <p:txBody>
          <a:bodyPr/>
          <a:lstStyle>
            <a:lvl1pPr>
              <a:defRPr/>
            </a:lvl1pPr>
          </a:lstStyle>
          <a:p>
            <a:fld id="{C7AD71C4-4E9A-4A96-B3AF-4E490EC78063}" type="slidenum">
              <a:rPr lang="en-US" altLang="en-US"/>
              <a:pPr/>
              <a:t>‹#›</a:t>
            </a:fld>
            <a:endParaRPr lang="en-US" altLang="en-US"/>
          </a:p>
        </p:txBody>
      </p:sp>
    </p:spTree>
    <p:extLst>
      <p:ext uri="{BB962C8B-B14F-4D97-AF65-F5344CB8AC3E}">
        <p14:creationId xmlns:p14="http://schemas.microsoft.com/office/powerpoint/2010/main" val="1927807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BDD9693C-EFE1-40B0-B202-DF686660238F}"/>
              </a:ext>
            </a:extLst>
          </p:cNvPr>
          <p:cNvSpPr>
            <a:spLocks noGrp="1"/>
          </p:cNvSpPr>
          <p:nvPr>
            <p:ph type="dt" sz="half" idx="10"/>
          </p:nvPr>
        </p:nvSpPr>
        <p:spPr/>
        <p:txBody>
          <a:bodyPr/>
          <a:lstStyle>
            <a:lvl1pPr>
              <a:defRPr/>
            </a:lvl1pPr>
          </a:lstStyle>
          <a:p>
            <a:pPr>
              <a:defRPr/>
            </a:pPr>
            <a:fld id="{250563B6-4B4C-41E0-B9EF-49C5B430AB8E}" type="datetimeFigureOut">
              <a:rPr lang="en-US"/>
              <a:pPr>
                <a:defRPr/>
              </a:pPr>
              <a:t>1/19/2021</a:t>
            </a:fld>
            <a:endParaRPr lang="en-US"/>
          </a:p>
        </p:txBody>
      </p:sp>
      <p:sp>
        <p:nvSpPr>
          <p:cNvPr id="3" name="Footer Placeholder 4">
            <a:extLst>
              <a:ext uri="{FF2B5EF4-FFF2-40B4-BE49-F238E27FC236}">
                <a16:creationId xmlns:a16="http://schemas.microsoft.com/office/drawing/2014/main" id="{3BB485F3-4425-4D6A-9AA7-77BD57187FA0}"/>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54458047-D048-40FD-8EE0-203252F211C5}"/>
              </a:ext>
            </a:extLst>
          </p:cNvPr>
          <p:cNvSpPr>
            <a:spLocks noGrp="1"/>
          </p:cNvSpPr>
          <p:nvPr>
            <p:ph type="sldNum" sz="quarter" idx="12"/>
          </p:nvPr>
        </p:nvSpPr>
        <p:spPr/>
        <p:txBody>
          <a:bodyPr/>
          <a:lstStyle>
            <a:lvl1pPr>
              <a:defRPr/>
            </a:lvl1pPr>
          </a:lstStyle>
          <a:p>
            <a:fld id="{110D1E13-E705-48D4-A0D7-04ED4F2C6B21}" type="slidenum">
              <a:rPr lang="en-US" altLang="en-US"/>
              <a:pPr/>
              <a:t>‹#›</a:t>
            </a:fld>
            <a:endParaRPr lang="en-US" altLang="en-US"/>
          </a:p>
        </p:txBody>
      </p:sp>
    </p:spTree>
    <p:extLst>
      <p:ext uri="{BB962C8B-B14F-4D97-AF65-F5344CB8AC3E}">
        <p14:creationId xmlns:p14="http://schemas.microsoft.com/office/powerpoint/2010/main" val="365005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A2A7DDC7-5569-45F9-BE4A-E01854A5C0EE}"/>
              </a:ext>
            </a:extLst>
          </p:cNvPr>
          <p:cNvSpPr>
            <a:spLocks noGrp="1"/>
          </p:cNvSpPr>
          <p:nvPr>
            <p:ph type="dt" sz="half" idx="10"/>
          </p:nvPr>
        </p:nvSpPr>
        <p:spPr/>
        <p:txBody>
          <a:bodyPr/>
          <a:lstStyle>
            <a:lvl1pPr>
              <a:defRPr/>
            </a:lvl1pPr>
          </a:lstStyle>
          <a:p>
            <a:pPr>
              <a:defRPr/>
            </a:pPr>
            <a:fld id="{CFB6BCB4-68F8-4E07-BD38-86AEE6743258}" type="datetimeFigureOut">
              <a:rPr lang="en-US"/>
              <a:pPr>
                <a:defRPr/>
              </a:pPr>
              <a:t>1/19/2021</a:t>
            </a:fld>
            <a:endParaRPr lang="en-US"/>
          </a:p>
        </p:txBody>
      </p:sp>
      <p:sp>
        <p:nvSpPr>
          <p:cNvPr id="6" name="Footer Placeholder 4">
            <a:extLst>
              <a:ext uri="{FF2B5EF4-FFF2-40B4-BE49-F238E27FC236}">
                <a16:creationId xmlns:a16="http://schemas.microsoft.com/office/drawing/2014/main" id="{8FA9CD34-D243-41CB-B28F-BA78BD3FE7A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8690B5A7-18D9-4173-AD63-582DB8FC06B5}"/>
              </a:ext>
            </a:extLst>
          </p:cNvPr>
          <p:cNvSpPr>
            <a:spLocks noGrp="1"/>
          </p:cNvSpPr>
          <p:nvPr>
            <p:ph type="sldNum" sz="quarter" idx="12"/>
          </p:nvPr>
        </p:nvSpPr>
        <p:spPr/>
        <p:txBody>
          <a:bodyPr/>
          <a:lstStyle>
            <a:lvl1pPr>
              <a:defRPr/>
            </a:lvl1pPr>
          </a:lstStyle>
          <a:p>
            <a:fld id="{68EF0D9E-B32A-43A3-B7E0-F8CC322F21C9}" type="slidenum">
              <a:rPr lang="en-US" altLang="en-US"/>
              <a:pPr/>
              <a:t>‹#›</a:t>
            </a:fld>
            <a:endParaRPr lang="en-US" altLang="en-US"/>
          </a:p>
        </p:txBody>
      </p:sp>
    </p:spTree>
    <p:extLst>
      <p:ext uri="{BB962C8B-B14F-4D97-AF65-F5344CB8AC3E}">
        <p14:creationId xmlns:p14="http://schemas.microsoft.com/office/powerpoint/2010/main" val="2457107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1CCF7F39-8CA7-429A-BD02-A00BFB0FF512}"/>
              </a:ext>
            </a:extLst>
          </p:cNvPr>
          <p:cNvSpPr>
            <a:spLocks noGrp="1"/>
          </p:cNvSpPr>
          <p:nvPr>
            <p:ph type="dt" sz="half" idx="10"/>
          </p:nvPr>
        </p:nvSpPr>
        <p:spPr/>
        <p:txBody>
          <a:bodyPr/>
          <a:lstStyle>
            <a:lvl1pPr>
              <a:defRPr/>
            </a:lvl1pPr>
          </a:lstStyle>
          <a:p>
            <a:pPr>
              <a:defRPr/>
            </a:pPr>
            <a:fld id="{AD10839D-42C3-49B2-BAFD-22C95922E3BD}" type="datetimeFigureOut">
              <a:rPr lang="en-US"/>
              <a:pPr>
                <a:defRPr/>
              </a:pPr>
              <a:t>1/19/2021</a:t>
            </a:fld>
            <a:endParaRPr lang="en-US"/>
          </a:p>
        </p:txBody>
      </p:sp>
      <p:sp>
        <p:nvSpPr>
          <p:cNvPr id="6" name="Footer Placeholder 4">
            <a:extLst>
              <a:ext uri="{FF2B5EF4-FFF2-40B4-BE49-F238E27FC236}">
                <a16:creationId xmlns:a16="http://schemas.microsoft.com/office/drawing/2014/main" id="{26F0957E-3930-4E70-AFED-09306F99735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EB17380-C26B-418E-A1AB-A03B3DC2FC71}"/>
              </a:ext>
            </a:extLst>
          </p:cNvPr>
          <p:cNvSpPr>
            <a:spLocks noGrp="1"/>
          </p:cNvSpPr>
          <p:nvPr>
            <p:ph type="sldNum" sz="quarter" idx="12"/>
          </p:nvPr>
        </p:nvSpPr>
        <p:spPr/>
        <p:txBody>
          <a:bodyPr/>
          <a:lstStyle>
            <a:lvl1pPr>
              <a:defRPr/>
            </a:lvl1pPr>
          </a:lstStyle>
          <a:p>
            <a:fld id="{076D13D2-20B5-4E0B-A9DF-83A43B227342}" type="slidenum">
              <a:rPr lang="en-US" altLang="en-US"/>
              <a:pPr/>
              <a:t>‹#›</a:t>
            </a:fld>
            <a:endParaRPr lang="en-US" altLang="en-US"/>
          </a:p>
        </p:txBody>
      </p:sp>
    </p:spTree>
    <p:extLst>
      <p:ext uri="{BB962C8B-B14F-4D97-AF65-F5344CB8AC3E}">
        <p14:creationId xmlns:p14="http://schemas.microsoft.com/office/powerpoint/2010/main" val="9337335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27B15D01-E759-46AE-9A6D-72CCBE14084A}"/>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EA4A1CB4-858B-4665-BFD9-F208B103672F}"/>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8F0B9CBD-858F-4B75-8935-4BBB6B4E5472}"/>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16BE323C-5C31-4D82-88D4-AFBF894AAD3C}" type="datetimeFigureOut">
              <a:rPr lang="en-US"/>
              <a:pPr>
                <a:defRPr/>
              </a:pPr>
              <a:t>1/19/2021</a:t>
            </a:fld>
            <a:endParaRPr lang="en-US"/>
          </a:p>
        </p:txBody>
      </p:sp>
      <p:sp>
        <p:nvSpPr>
          <p:cNvPr id="5" name="Footer Placeholder 4">
            <a:extLst>
              <a:ext uri="{FF2B5EF4-FFF2-40B4-BE49-F238E27FC236}">
                <a16:creationId xmlns:a16="http://schemas.microsoft.com/office/drawing/2014/main" id="{BAFE5EBE-2371-4543-BD80-19D45F1F357B}"/>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44BAC68A-F3FE-4157-A1D4-C9E68D9657BA}"/>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5002BC58-2F90-423E-9ABE-7FB272907D46}"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EFE513F3-5432-416C-9C42-0912609E8DEB}"/>
              </a:ext>
            </a:extLst>
          </p:cNvPr>
          <p:cNvSpPr>
            <a:spLocks noGrp="1" noChangeArrowheads="1"/>
          </p:cNvSpPr>
          <p:nvPr>
            <p:ph type="title"/>
          </p:nvPr>
        </p:nvSpPr>
        <p:spPr>
          <a:xfrm>
            <a:off x="457200" y="277813"/>
            <a:ext cx="7848600" cy="561975"/>
          </a:xfrm>
        </p:spPr>
        <p:txBody>
          <a:bodyPr rtlCol="0">
            <a:normAutofit fontScale="90000"/>
          </a:bodyPr>
          <a:lstStyle/>
          <a:p>
            <a:pPr eaLnBrk="1" fontAlgn="auto" hangingPunct="1">
              <a:spcAft>
                <a:spcPts val="0"/>
              </a:spcAft>
              <a:defRPr/>
            </a:pPr>
            <a:r>
              <a:rPr lang="en-US" sz="4000" b="1">
                <a:solidFill>
                  <a:srgbClr val="FFCC00"/>
                </a:solidFill>
              </a:rPr>
              <a:t>ESTIMATION-1</a:t>
            </a:r>
          </a:p>
        </p:txBody>
      </p:sp>
      <p:sp>
        <p:nvSpPr>
          <p:cNvPr id="3075" name="Rectangle 3">
            <a:extLst>
              <a:ext uri="{FF2B5EF4-FFF2-40B4-BE49-F238E27FC236}">
                <a16:creationId xmlns:a16="http://schemas.microsoft.com/office/drawing/2014/main" id="{73F66BF7-6E9A-4FFB-929B-D7A985D160EC}"/>
              </a:ext>
            </a:extLst>
          </p:cNvPr>
          <p:cNvSpPr>
            <a:spLocks noGrp="1" noChangeArrowheads="1"/>
          </p:cNvSpPr>
          <p:nvPr>
            <p:ph type="body" idx="1"/>
          </p:nvPr>
        </p:nvSpPr>
        <p:spPr>
          <a:xfrm>
            <a:off x="457200" y="1143000"/>
            <a:ext cx="8229600" cy="5257800"/>
          </a:xfrm>
        </p:spPr>
        <p:txBody>
          <a:bodyPr/>
          <a:lstStyle/>
          <a:p>
            <a:pPr eaLnBrk="1" hangingPunct="1">
              <a:lnSpc>
                <a:spcPct val="90000"/>
              </a:lnSpc>
              <a:buFont typeface="Wingdings" panose="05000000000000000000" pitchFamily="2" charset="2"/>
              <a:buNone/>
            </a:pPr>
            <a:r>
              <a:rPr lang="en-US" altLang="en-US" sz="2800" b="1" dirty="0"/>
              <a:t>	</a:t>
            </a:r>
            <a:r>
              <a:rPr lang="en-US" altLang="en-US" sz="2800" b="1" dirty="0">
                <a:solidFill>
                  <a:schemeClr val="folHlink"/>
                </a:solidFill>
              </a:rPr>
              <a:t>Estimation is the scientific way of working out the approximate cost of an engineering project before execution of the work</a:t>
            </a:r>
            <a:r>
              <a:rPr lang="en-US" altLang="en-US" sz="2800" dirty="0">
                <a:solidFill>
                  <a:schemeClr val="folHlink"/>
                </a:solidFill>
              </a:rPr>
              <a:t>.</a:t>
            </a:r>
            <a:r>
              <a:rPr lang="en-US" altLang="en-US" sz="2800" dirty="0"/>
              <a:t> </a:t>
            </a:r>
          </a:p>
          <a:p>
            <a:pPr eaLnBrk="1" hangingPunct="1">
              <a:lnSpc>
                <a:spcPct val="90000"/>
              </a:lnSpc>
            </a:pPr>
            <a:endParaRPr lang="en-US" altLang="en-US" sz="2800" dirty="0"/>
          </a:p>
          <a:p>
            <a:pPr eaLnBrk="1" hangingPunct="1">
              <a:lnSpc>
                <a:spcPct val="90000"/>
              </a:lnSpc>
              <a:buClr>
                <a:srgbClr val="FF0000"/>
              </a:buClr>
              <a:buFont typeface="Wingdings" panose="05000000000000000000" pitchFamily="2" charset="2"/>
              <a:buChar char="v"/>
            </a:pPr>
            <a:r>
              <a:rPr lang="en-US" altLang="en-US" sz="2800" dirty="0"/>
              <a:t>It is totally different from calculation of the exact cost after completion of the project. </a:t>
            </a:r>
          </a:p>
          <a:p>
            <a:pPr eaLnBrk="1" hangingPunct="1">
              <a:lnSpc>
                <a:spcPct val="90000"/>
              </a:lnSpc>
              <a:buClr>
                <a:srgbClr val="FF0000"/>
              </a:buClr>
              <a:buFont typeface="Wingdings" panose="05000000000000000000" pitchFamily="2" charset="2"/>
              <a:buChar char="v"/>
            </a:pPr>
            <a:r>
              <a:rPr lang="en-US" altLang="en-US" sz="2800" dirty="0"/>
              <a:t>Estimation requires a thorough Knowledge of the construction procedures and cost of materials &amp; </a:t>
            </a:r>
            <a:r>
              <a:rPr lang="en-US" altLang="en-US" sz="2800" dirty="0" err="1"/>
              <a:t>labour</a:t>
            </a:r>
            <a:r>
              <a:rPr lang="en-US" altLang="en-US" sz="2800" dirty="0"/>
              <a:t> in addition to the skill , experience, foresight and good judgment.</a:t>
            </a:r>
            <a:endParaRPr lang="en-US" altLang="en-US" sz="28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D72083C4-77EC-45BC-9AF1-971ACC1C6649}"/>
              </a:ext>
            </a:extLst>
          </p:cNvPr>
          <p:cNvSpPr>
            <a:spLocks noGrp="1" noChangeArrowheads="1"/>
          </p:cNvSpPr>
          <p:nvPr>
            <p:ph type="title"/>
          </p:nvPr>
        </p:nvSpPr>
        <p:spPr/>
        <p:txBody>
          <a:bodyPr/>
          <a:lstStyle/>
          <a:p>
            <a:pPr eaLnBrk="1" hangingPunct="1"/>
            <a:r>
              <a:rPr lang="en-US" altLang="en-US" sz="2800" b="1">
                <a:solidFill>
                  <a:srgbClr val="FFCC00"/>
                </a:solidFill>
              </a:rPr>
              <a:t>TYPES OF ESTIMATES</a:t>
            </a:r>
            <a:br>
              <a:rPr lang="en-US" altLang="en-US" sz="4000" b="1"/>
            </a:br>
            <a:endParaRPr lang="en-US" altLang="en-US" sz="4000" b="1"/>
          </a:p>
        </p:txBody>
      </p:sp>
      <p:sp>
        <p:nvSpPr>
          <p:cNvPr id="15363" name="Rectangle 3">
            <a:extLst>
              <a:ext uri="{FF2B5EF4-FFF2-40B4-BE49-F238E27FC236}">
                <a16:creationId xmlns:a16="http://schemas.microsoft.com/office/drawing/2014/main" id="{F46ED612-5F87-4197-AA79-1D2667E404FF}"/>
              </a:ext>
            </a:extLst>
          </p:cNvPr>
          <p:cNvSpPr>
            <a:spLocks noGrp="1" noChangeArrowheads="1"/>
          </p:cNvSpPr>
          <p:nvPr>
            <p:ph type="body" idx="1"/>
          </p:nvPr>
        </p:nvSpPr>
        <p:spPr/>
        <p:txBody>
          <a:bodyPr rtlCol="0">
            <a:normAutofit/>
          </a:bodyPr>
          <a:lstStyle/>
          <a:p>
            <a:pPr eaLnBrk="1" fontAlgn="auto" hangingPunct="1">
              <a:lnSpc>
                <a:spcPct val="90000"/>
              </a:lnSpc>
              <a:spcAft>
                <a:spcPts val="0"/>
              </a:spcAft>
              <a:buClr>
                <a:srgbClr val="C00000"/>
              </a:buClr>
              <a:buSzPct val="85000"/>
              <a:buFont typeface="Wingdings" pitchFamily="2" charset="2"/>
              <a:buChar char="Ø"/>
              <a:defRPr/>
            </a:pPr>
            <a:r>
              <a:rPr lang="en-US" sz="2800" dirty="0"/>
              <a:t>There are two main types of estimates:-</a:t>
            </a:r>
          </a:p>
          <a:p>
            <a:pPr eaLnBrk="1" fontAlgn="auto" hangingPunct="1">
              <a:lnSpc>
                <a:spcPct val="90000"/>
              </a:lnSpc>
              <a:spcAft>
                <a:spcPts val="0"/>
              </a:spcAft>
              <a:buClr>
                <a:srgbClr val="C00000"/>
              </a:buClr>
              <a:buSzPct val="85000"/>
              <a:buFont typeface="Wingdings" pitchFamily="2" charset="2"/>
              <a:buNone/>
              <a:defRPr/>
            </a:pPr>
            <a:r>
              <a:rPr lang="en-US" sz="2800" dirty="0"/>
              <a:t>	</a:t>
            </a:r>
            <a:r>
              <a:rPr lang="en-US" sz="2800" dirty="0">
                <a:solidFill>
                  <a:srgbClr val="C00000"/>
                </a:solidFill>
              </a:rPr>
              <a:t>1 = </a:t>
            </a:r>
            <a:r>
              <a:rPr lang="en-US" sz="2800" dirty="0">
                <a:solidFill>
                  <a:schemeClr val="folHlink"/>
                </a:solidFill>
              </a:rPr>
              <a:t>Rough cost estimate.</a:t>
            </a:r>
          </a:p>
          <a:p>
            <a:pPr eaLnBrk="1" fontAlgn="auto" hangingPunct="1">
              <a:lnSpc>
                <a:spcPct val="90000"/>
              </a:lnSpc>
              <a:spcAft>
                <a:spcPts val="0"/>
              </a:spcAft>
              <a:buClr>
                <a:srgbClr val="C00000"/>
              </a:buClr>
              <a:buSzPct val="85000"/>
              <a:buFont typeface="Wingdings" pitchFamily="2" charset="2"/>
              <a:buNone/>
              <a:defRPr/>
            </a:pPr>
            <a:r>
              <a:rPr lang="en-US" sz="2800" dirty="0">
                <a:solidFill>
                  <a:schemeClr val="folHlink"/>
                </a:solidFill>
              </a:rPr>
              <a:t>	</a:t>
            </a:r>
            <a:r>
              <a:rPr lang="en-US" sz="2800" dirty="0">
                <a:solidFill>
                  <a:srgbClr val="C00000"/>
                </a:solidFill>
              </a:rPr>
              <a:t>2 =</a:t>
            </a:r>
            <a:r>
              <a:rPr lang="en-US" sz="2800" dirty="0">
                <a:solidFill>
                  <a:schemeClr val="folHlink"/>
                </a:solidFill>
              </a:rPr>
              <a:t> Detailed estimate.</a:t>
            </a:r>
          </a:p>
          <a:p>
            <a:pPr eaLnBrk="1" fontAlgn="auto" hangingPunct="1">
              <a:lnSpc>
                <a:spcPct val="90000"/>
              </a:lnSpc>
              <a:spcAft>
                <a:spcPts val="0"/>
              </a:spcAft>
              <a:buClr>
                <a:srgbClr val="C00000"/>
              </a:buClr>
              <a:buSzPct val="85000"/>
              <a:buFont typeface="Wingdings" pitchFamily="2" charset="2"/>
              <a:buNone/>
              <a:defRPr/>
            </a:pPr>
            <a:endParaRPr lang="en-US" sz="2800" dirty="0">
              <a:solidFill>
                <a:schemeClr val="folHlink"/>
              </a:solidFill>
            </a:endParaRPr>
          </a:p>
          <a:p>
            <a:pPr eaLnBrk="1" fontAlgn="auto" hangingPunct="1">
              <a:lnSpc>
                <a:spcPct val="90000"/>
              </a:lnSpc>
              <a:spcAft>
                <a:spcPts val="0"/>
              </a:spcAft>
              <a:buClr>
                <a:srgbClr val="C00000"/>
              </a:buClr>
              <a:buSzPct val="85000"/>
              <a:buFont typeface="Wingdings" pitchFamily="2" charset="2"/>
              <a:buChar char="Ø"/>
              <a:defRPr/>
            </a:pPr>
            <a:r>
              <a:rPr lang="en-US" sz="2800" dirty="0"/>
              <a:t>Depending upon the purpose of estimate, some types of detailed estimate are as follows:-</a:t>
            </a:r>
          </a:p>
          <a:p>
            <a:pPr marL="514350" indent="-514350" eaLnBrk="1" fontAlgn="auto" hangingPunct="1">
              <a:lnSpc>
                <a:spcPct val="90000"/>
              </a:lnSpc>
              <a:spcAft>
                <a:spcPts val="0"/>
              </a:spcAft>
              <a:buFont typeface="+mj-lt"/>
              <a:buAutoNum type="alphaLcParenR"/>
              <a:defRPr/>
            </a:pPr>
            <a:r>
              <a:rPr lang="en-US" sz="2800" dirty="0">
                <a:solidFill>
                  <a:schemeClr val="folHlink"/>
                </a:solidFill>
              </a:rPr>
              <a:t>Contractor's estimate</a:t>
            </a:r>
          </a:p>
          <a:p>
            <a:pPr marL="514350" indent="-514350" eaLnBrk="1" fontAlgn="auto" hangingPunct="1">
              <a:lnSpc>
                <a:spcPct val="90000"/>
              </a:lnSpc>
              <a:spcAft>
                <a:spcPts val="0"/>
              </a:spcAft>
              <a:buFont typeface="+mj-lt"/>
              <a:buAutoNum type="alphaLcParenR"/>
              <a:defRPr/>
            </a:pPr>
            <a:r>
              <a:rPr lang="en-US" sz="2800" dirty="0">
                <a:solidFill>
                  <a:schemeClr val="folHlink"/>
                </a:solidFill>
              </a:rPr>
              <a:t>Engineer's estimate</a:t>
            </a:r>
          </a:p>
          <a:p>
            <a:pPr marL="514350" indent="-514350" eaLnBrk="1" fontAlgn="auto" hangingPunct="1">
              <a:lnSpc>
                <a:spcPct val="90000"/>
              </a:lnSpc>
              <a:spcAft>
                <a:spcPts val="0"/>
              </a:spcAft>
              <a:buFont typeface="+mj-lt"/>
              <a:buAutoNum type="alphaLcParenR"/>
              <a:defRPr/>
            </a:pPr>
            <a:r>
              <a:rPr lang="en-US" sz="2800" dirty="0">
                <a:solidFill>
                  <a:schemeClr val="folHlink"/>
                </a:solidFill>
              </a:rPr>
              <a:t>Progress estimate</a:t>
            </a:r>
            <a:r>
              <a:rPr lang="en-US" sz="2800" dirty="0"/>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1357916A-6D67-454E-9267-5CB39C291239}"/>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sz="4000" b="1">
                <a:solidFill>
                  <a:srgbClr val="FFCC00"/>
                </a:solidFill>
              </a:rPr>
              <a:t>I = Rough cost estimate</a:t>
            </a:r>
            <a:br>
              <a:rPr lang="en-US" sz="4000" b="1" u="sng"/>
            </a:br>
            <a:endParaRPr lang="en-US" sz="4000" b="1" u="sng"/>
          </a:p>
        </p:txBody>
      </p:sp>
      <p:sp>
        <p:nvSpPr>
          <p:cNvPr id="14339" name="Rectangle 3">
            <a:extLst>
              <a:ext uri="{FF2B5EF4-FFF2-40B4-BE49-F238E27FC236}">
                <a16:creationId xmlns:a16="http://schemas.microsoft.com/office/drawing/2014/main" id="{2A8BFDC6-FBE1-4A6E-9F79-7058BD1581F0}"/>
              </a:ext>
            </a:extLst>
          </p:cNvPr>
          <p:cNvSpPr>
            <a:spLocks noGrp="1" noChangeArrowheads="1"/>
          </p:cNvSpPr>
          <p:nvPr>
            <p:ph type="body" idx="1"/>
          </p:nvPr>
        </p:nvSpPr>
        <p:spPr/>
        <p:txBody>
          <a:bodyPr/>
          <a:lstStyle/>
          <a:p>
            <a:pPr eaLnBrk="1" hangingPunct="1">
              <a:lnSpc>
                <a:spcPct val="90000"/>
              </a:lnSpc>
              <a:buFontTx/>
              <a:buChar char="•"/>
            </a:pPr>
            <a:r>
              <a:rPr lang="en-US" altLang="en-US" sz="2400" b="1">
                <a:solidFill>
                  <a:schemeClr val="folHlink"/>
                </a:solidFill>
              </a:rPr>
              <a:t>Estimation of cost before construction from plans or architectural drawings of the project scheme, when even detailed or structural design has not been carried out, is called Rough cost estimate.</a:t>
            </a:r>
            <a:r>
              <a:rPr lang="en-US" altLang="en-US" sz="2400">
                <a:solidFill>
                  <a:schemeClr val="folHlink"/>
                </a:solidFill>
              </a:rPr>
              <a:t> </a:t>
            </a:r>
          </a:p>
          <a:p>
            <a:pPr eaLnBrk="1" hangingPunct="1">
              <a:lnSpc>
                <a:spcPct val="90000"/>
              </a:lnSpc>
              <a:buFontTx/>
              <a:buChar char="•"/>
            </a:pPr>
            <a:endParaRPr lang="en-US" altLang="en-US" sz="2400">
              <a:solidFill>
                <a:schemeClr val="folHlink"/>
              </a:solidFill>
            </a:endParaRPr>
          </a:p>
          <a:p>
            <a:pPr eaLnBrk="1" hangingPunct="1">
              <a:lnSpc>
                <a:spcPct val="90000"/>
              </a:lnSpc>
              <a:buFontTx/>
              <a:buChar char="•"/>
            </a:pPr>
            <a:r>
              <a:rPr lang="en-US" altLang="en-US" sz="2400" b="1"/>
              <a:t>These estimates are used for obtaining Administrative Approval from the concerning Authorities.  </a:t>
            </a:r>
          </a:p>
          <a:p>
            <a:pPr eaLnBrk="1" hangingPunct="1">
              <a:lnSpc>
                <a:spcPct val="90000"/>
              </a:lnSpc>
              <a:buFontTx/>
              <a:buChar char="•"/>
            </a:pPr>
            <a:endParaRPr lang="en-US" altLang="en-US" sz="2400" b="1"/>
          </a:p>
          <a:p>
            <a:pPr eaLnBrk="1" hangingPunct="1">
              <a:lnSpc>
                <a:spcPct val="90000"/>
              </a:lnSpc>
              <a:buFontTx/>
              <a:buChar char="•"/>
            </a:pPr>
            <a:r>
              <a:rPr lang="en-US" altLang="en-US" sz="2400" b="1"/>
              <a:t>Sometimes, on the basis of rough cost estimates, a proposal may be dropped altogether.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7F71F8B1-6A04-448C-8A1D-1693CEFE94B9}"/>
              </a:ext>
            </a:extLst>
          </p:cNvPr>
          <p:cNvSpPr>
            <a:spLocks noGrp="1" noChangeArrowheads="1"/>
          </p:cNvSpPr>
          <p:nvPr>
            <p:ph type="title"/>
          </p:nvPr>
        </p:nvSpPr>
        <p:spPr>
          <a:xfrm>
            <a:off x="457200" y="0"/>
            <a:ext cx="8229600" cy="790575"/>
          </a:xfrm>
        </p:spPr>
        <p:txBody>
          <a:bodyPr/>
          <a:lstStyle/>
          <a:p>
            <a:pPr eaLnBrk="1" hangingPunct="1"/>
            <a:r>
              <a:rPr lang="en-US" altLang="en-US" b="1">
                <a:solidFill>
                  <a:srgbClr val="FFCC00"/>
                </a:solidFill>
              </a:rPr>
              <a:t>Rough cost estimate (-ctd-)</a:t>
            </a:r>
          </a:p>
        </p:txBody>
      </p:sp>
      <p:sp>
        <p:nvSpPr>
          <p:cNvPr id="15363" name="Rectangle 3">
            <a:extLst>
              <a:ext uri="{FF2B5EF4-FFF2-40B4-BE49-F238E27FC236}">
                <a16:creationId xmlns:a16="http://schemas.microsoft.com/office/drawing/2014/main" id="{9CD14B42-F70A-43E9-BA01-FA87839A8A93}"/>
              </a:ext>
            </a:extLst>
          </p:cNvPr>
          <p:cNvSpPr>
            <a:spLocks noGrp="1" noChangeArrowheads="1"/>
          </p:cNvSpPr>
          <p:nvPr>
            <p:ph type="body" idx="1"/>
          </p:nvPr>
        </p:nvSpPr>
        <p:spPr>
          <a:xfrm>
            <a:off x="457200" y="838200"/>
            <a:ext cx="8229600" cy="5867400"/>
          </a:xfrm>
        </p:spPr>
        <p:txBody>
          <a:bodyPr/>
          <a:lstStyle/>
          <a:p>
            <a:pPr eaLnBrk="1" hangingPunct="1">
              <a:lnSpc>
                <a:spcPct val="90000"/>
              </a:lnSpc>
              <a:buSzPct val="90000"/>
              <a:buFontTx/>
              <a:buChar char="•"/>
            </a:pPr>
            <a:r>
              <a:rPr lang="en-US" altLang="en-US" sz="2000" b="1">
                <a:solidFill>
                  <a:srgbClr val="FF0000"/>
                </a:solidFill>
              </a:rPr>
              <a:t>Unit cost</a:t>
            </a:r>
            <a:r>
              <a:rPr lang="en-US" altLang="en-US" sz="2000"/>
              <a:t> is worked out for projects similar to the project under consideration carried out recently in nearly the same site conditions. </a:t>
            </a:r>
          </a:p>
          <a:p>
            <a:pPr eaLnBrk="1" hangingPunct="1">
              <a:lnSpc>
                <a:spcPct val="90000"/>
              </a:lnSpc>
              <a:buSzPct val="90000"/>
              <a:buFontTx/>
              <a:buNone/>
            </a:pPr>
            <a:endParaRPr lang="en-US" altLang="en-US" sz="2000"/>
          </a:p>
          <a:p>
            <a:pPr eaLnBrk="1" hangingPunct="1">
              <a:lnSpc>
                <a:spcPct val="90000"/>
              </a:lnSpc>
              <a:buSzPct val="90000"/>
              <a:buFontTx/>
              <a:buChar char="•"/>
            </a:pPr>
            <a:r>
              <a:rPr lang="en-US" altLang="en-US" sz="2000"/>
              <a:t>Unit cost means cost of execution of a unit quantity of the work. </a:t>
            </a:r>
          </a:p>
          <a:p>
            <a:pPr eaLnBrk="1" hangingPunct="1">
              <a:lnSpc>
                <a:spcPct val="90000"/>
              </a:lnSpc>
              <a:buSzPct val="90000"/>
              <a:buFontTx/>
              <a:buNone/>
            </a:pPr>
            <a:r>
              <a:rPr lang="en-US" altLang="en-US" sz="2000"/>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27F9D24A-B0DC-4E29-94EC-2D9C42CF0593}"/>
              </a:ext>
            </a:extLst>
          </p:cNvPr>
          <p:cNvSpPr>
            <a:spLocks noGrp="1"/>
          </p:cNvSpPr>
          <p:nvPr>
            <p:ph type="title"/>
          </p:nvPr>
        </p:nvSpPr>
        <p:spPr>
          <a:xfrm>
            <a:off x="457200" y="0"/>
            <a:ext cx="8229600" cy="865188"/>
          </a:xfrm>
        </p:spPr>
        <p:txBody>
          <a:bodyPr/>
          <a:lstStyle/>
          <a:p>
            <a:pPr eaLnBrk="1" hangingPunct="1"/>
            <a:r>
              <a:rPr lang="en-US" altLang="en-US" b="1">
                <a:solidFill>
                  <a:srgbClr val="FFCC00"/>
                </a:solidFill>
              </a:rPr>
              <a:t>Rough cost estimate (-ctd-)</a:t>
            </a:r>
            <a:endParaRPr lang="en-US" altLang="en-US"/>
          </a:p>
        </p:txBody>
      </p:sp>
      <p:sp>
        <p:nvSpPr>
          <p:cNvPr id="16387" name="Content Placeholder 2">
            <a:extLst>
              <a:ext uri="{FF2B5EF4-FFF2-40B4-BE49-F238E27FC236}">
                <a16:creationId xmlns:a16="http://schemas.microsoft.com/office/drawing/2014/main" id="{00D2B62E-6D09-447F-9394-AD83F8D98EE4}"/>
              </a:ext>
            </a:extLst>
          </p:cNvPr>
          <p:cNvSpPr>
            <a:spLocks noGrp="1"/>
          </p:cNvSpPr>
          <p:nvPr>
            <p:ph idx="1"/>
          </p:nvPr>
        </p:nvSpPr>
        <p:spPr>
          <a:xfrm>
            <a:off x="0" y="762000"/>
            <a:ext cx="9144000" cy="5943600"/>
          </a:xfrm>
        </p:spPr>
        <p:txBody>
          <a:bodyPr/>
          <a:lstStyle/>
          <a:p>
            <a:pPr eaLnBrk="1" hangingPunct="1">
              <a:lnSpc>
                <a:spcPct val="90000"/>
              </a:lnSpc>
              <a:buSzPct val="90000"/>
              <a:buFontTx/>
              <a:buChar char="•"/>
            </a:pPr>
            <a:r>
              <a:rPr lang="en-US" altLang="en-US" sz="2400" b="1"/>
              <a:t>To find rough cost of any project, this worked average unit cost is multiplied with total quantity of the present work in the same units. </a:t>
            </a:r>
          </a:p>
          <a:p>
            <a:pPr eaLnBrk="1" hangingPunct="1">
              <a:lnSpc>
                <a:spcPct val="90000"/>
              </a:lnSpc>
              <a:buSzPct val="90000"/>
              <a:buFontTx/>
              <a:buChar char="•"/>
            </a:pPr>
            <a:endParaRPr lang="en-US" altLang="en-US" sz="2400" b="1"/>
          </a:p>
          <a:p>
            <a:pPr eaLnBrk="1" hangingPunct="1">
              <a:lnSpc>
                <a:spcPct val="90000"/>
              </a:lnSpc>
              <a:buSzPct val="90000"/>
              <a:buFontTx/>
              <a:buChar char="•"/>
            </a:pPr>
            <a:r>
              <a:rPr lang="en-US" altLang="en-US" sz="2400" b="1"/>
              <a:t>For example, in case of a building, plinth area (sq. ft.) of the proposed building is worked out, which is then multiplied by the cost per unit area (Rs. /ft</a:t>
            </a:r>
            <a:r>
              <a:rPr lang="en-US" altLang="en-US" sz="2400" b="1" baseline="30000"/>
              <a:t>2</a:t>
            </a:r>
            <a:r>
              <a:rPr lang="en-US" altLang="en-US" sz="2400" b="1"/>
              <a:t>) of similar building actually constructed in the near past in nearly the same site conditions, to find out the rough cost estimate of the building. </a:t>
            </a:r>
          </a:p>
          <a:p>
            <a:pPr eaLnBrk="1" hangingPunct="1">
              <a:lnSpc>
                <a:spcPct val="90000"/>
              </a:lnSpc>
              <a:buSzPct val="90000"/>
              <a:buFontTx/>
              <a:buNone/>
            </a:pPr>
            <a:endParaRPr lang="en-US" altLang="en-US" sz="2400" b="1"/>
          </a:p>
          <a:p>
            <a:pPr eaLnBrk="1" hangingPunct="1">
              <a:lnSpc>
                <a:spcPct val="90000"/>
              </a:lnSpc>
              <a:buSzPct val="90000"/>
              <a:buFontTx/>
              <a:buChar char="•"/>
            </a:pPr>
            <a:r>
              <a:rPr lang="en-US" altLang="en-US" sz="2400" b="1"/>
              <a:t>This cost is sometimes adjusted by the average percentage rise in the cost of materials and wages. </a:t>
            </a:r>
          </a:p>
          <a:p>
            <a:pPr eaLnBrk="1" hangingPunct="1"/>
            <a:endParaRPr lang="en-US" altLang="en-US" sz="24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03CB807E-F2C1-4B1F-B7CF-DABE5EFD30E0}"/>
              </a:ext>
            </a:extLst>
          </p:cNvPr>
          <p:cNvSpPr>
            <a:spLocks noGrp="1" noChangeArrowheads="1"/>
          </p:cNvSpPr>
          <p:nvPr>
            <p:ph type="title"/>
          </p:nvPr>
        </p:nvSpPr>
        <p:spPr/>
        <p:txBody>
          <a:bodyPr/>
          <a:lstStyle/>
          <a:p>
            <a:pPr eaLnBrk="1" hangingPunct="1"/>
            <a:r>
              <a:rPr lang="en-US" altLang="en-US" b="1">
                <a:solidFill>
                  <a:srgbClr val="FFCC00"/>
                </a:solidFill>
              </a:rPr>
              <a:t>Rough cost estimate</a:t>
            </a:r>
          </a:p>
        </p:txBody>
      </p:sp>
      <p:sp>
        <p:nvSpPr>
          <p:cNvPr id="17411" name="Rectangle 3">
            <a:extLst>
              <a:ext uri="{FF2B5EF4-FFF2-40B4-BE49-F238E27FC236}">
                <a16:creationId xmlns:a16="http://schemas.microsoft.com/office/drawing/2014/main" id="{10C916F5-8BFB-4148-B67E-E21E6624D535}"/>
              </a:ext>
            </a:extLst>
          </p:cNvPr>
          <p:cNvSpPr>
            <a:spLocks noGrp="1" noChangeArrowheads="1"/>
          </p:cNvSpPr>
          <p:nvPr>
            <p:ph type="body" idx="1"/>
          </p:nvPr>
        </p:nvSpPr>
        <p:spPr>
          <a:xfrm>
            <a:off x="457200" y="1600200"/>
            <a:ext cx="8686800" cy="5257800"/>
          </a:xfrm>
        </p:spPr>
        <p:txBody>
          <a:bodyPr/>
          <a:lstStyle/>
          <a:p>
            <a:pPr eaLnBrk="1" hangingPunct="1">
              <a:lnSpc>
                <a:spcPct val="80000"/>
              </a:lnSpc>
              <a:buClr>
                <a:srgbClr val="C00000"/>
              </a:buClr>
              <a:buSzPct val="95000"/>
              <a:buFont typeface="Wingdings" panose="05000000000000000000" pitchFamily="2" charset="2"/>
              <a:buChar char="Ø"/>
            </a:pPr>
            <a:r>
              <a:rPr lang="en-US" altLang="en-US" sz="2000" b="1">
                <a:solidFill>
                  <a:schemeClr val="folHlink"/>
                </a:solidFill>
              </a:rPr>
              <a:t>The rough cost estimate may be prepared on the following basis for different types of projects:</a:t>
            </a:r>
          </a:p>
          <a:p>
            <a:pPr eaLnBrk="1" hangingPunct="1">
              <a:lnSpc>
                <a:spcPct val="80000"/>
              </a:lnSpc>
              <a:buFont typeface="Wingdings" panose="05000000000000000000" pitchFamily="2" charset="2"/>
              <a:buNone/>
            </a:pPr>
            <a:endParaRPr lang="en-US" altLang="en-US" sz="2000" b="1">
              <a:solidFill>
                <a:schemeClr val="folHlink"/>
              </a:solidFill>
            </a:endParaRPr>
          </a:p>
          <a:p>
            <a:pPr eaLnBrk="1" hangingPunct="1">
              <a:lnSpc>
                <a:spcPct val="80000"/>
              </a:lnSpc>
              <a:buFont typeface="Wingdings" panose="05000000000000000000" pitchFamily="2" charset="2"/>
              <a:buNone/>
            </a:pPr>
            <a:r>
              <a:rPr lang="en-US" altLang="en-US" sz="2000" b="1"/>
              <a:t>	</a:t>
            </a:r>
            <a:r>
              <a:rPr lang="en-US" altLang="en-US" sz="2000" b="1">
                <a:solidFill>
                  <a:srgbClr val="C00000"/>
                </a:solidFill>
              </a:rPr>
              <a:t>1.    </a:t>
            </a:r>
            <a:r>
              <a:rPr lang="en-US" altLang="en-US" sz="2000" b="1"/>
              <a:t>Cost per square foot of covered area (plinth area) is the most 	commonly adopted criterion for preparing rough cost estimate for most of the residential buildings.</a:t>
            </a:r>
          </a:p>
          <a:p>
            <a:pPr eaLnBrk="1" hangingPunct="1">
              <a:lnSpc>
                <a:spcPct val="80000"/>
              </a:lnSpc>
              <a:buFont typeface="Wingdings" panose="05000000000000000000" pitchFamily="2" charset="2"/>
              <a:buNone/>
            </a:pPr>
            <a:endParaRPr lang="en-US" altLang="en-US" sz="2000" b="1"/>
          </a:p>
          <a:p>
            <a:pPr eaLnBrk="1" hangingPunct="1">
              <a:lnSpc>
                <a:spcPct val="80000"/>
              </a:lnSpc>
              <a:buFont typeface="Wingdings" panose="05000000000000000000" pitchFamily="2" charset="2"/>
              <a:buNone/>
            </a:pPr>
            <a:r>
              <a:rPr lang="en-US" altLang="en-US" sz="2000" b="1"/>
              <a:t>	</a:t>
            </a:r>
            <a:r>
              <a:rPr lang="en-US" altLang="en-US" sz="2000" b="1">
                <a:solidFill>
                  <a:srgbClr val="C00000"/>
                </a:solidFill>
              </a:rPr>
              <a:t>2.    </a:t>
            </a:r>
            <a:r>
              <a:rPr lang="en-US" altLang="en-US" sz="2000" b="1"/>
              <a:t>For public buildings, cost. Per person (cost per capita) is 	used. For example,</a:t>
            </a:r>
          </a:p>
          <a:p>
            <a:pPr eaLnBrk="1" hangingPunct="1">
              <a:lnSpc>
                <a:spcPct val="80000"/>
              </a:lnSpc>
              <a:buFont typeface="Wingdings" panose="05000000000000000000" pitchFamily="2" charset="2"/>
              <a:buNone/>
            </a:pPr>
            <a:endParaRPr lang="en-US" altLang="en-US" sz="2000" b="1"/>
          </a:p>
          <a:p>
            <a:pPr eaLnBrk="1" hangingPunct="1">
              <a:lnSpc>
                <a:spcPct val="80000"/>
              </a:lnSpc>
              <a:buFont typeface="Wingdings" panose="05000000000000000000" pitchFamily="2" charset="2"/>
              <a:buNone/>
            </a:pPr>
            <a:r>
              <a:rPr lang="en-US" altLang="en-US" sz="2000" b="1"/>
              <a:t>		Students hostel———————-—cost per student</a:t>
            </a:r>
          </a:p>
          <a:p>
            <a:pPr eaLnBrk="1" hangingPunct="1">
              <a:lnSpc>
                <a:spcPct val="80000"/>
              </a:lnSpc>
              <a:buFont typeface="Wingdings" panose="05000000000000000000" pitchFamily="2" charset="2"/>
              <a:buNone/>
            </a:pPr>
            <a:endParaRPr lang="en-US" altLang="en-US" sz="2000" b="1"/>
          </a:p>
          <a:p>
            <a:pPr eaLnBrk="1" hangingPunct="1">
              <a:lnSpc>
                <a:spcPct val="80000"/>
              </a:lnSpc>
              <a:buFont typeface="Wingdings" panose="05000000000000000000" pitchFamily="2" charset="2"/>
              <a:buNone/>
            </a:pPr>
            <a:r>
              <a:rPr lang="en-US" altLang="en-US" sz="2000" b="1"/>
              <a:t>		Hospitals————————————Cost per bed</a:t>
            </a:r>
          </a:p>
          <a:p>
            <a:pPr eaLnBrk="1" hangingPunct="1">
              <a:lnSpc>
                <a:spcPct val="80000"/>
              </a:lnSpc>
              <a:buFont typeface="Wingdings" panose="05000000000000000000" pitchFamily="2" charset="2"/>
              <a:buNone/>
            </a:pPr>
            <a:endParaRPr lang="en-US" altLang="en-US" sz="2000" b="1"/>
          </a:p>
          <a:p>
            <a:pPr eaLnBrk="1" hangingPunct="1">
              <a:lnSpc>
                <a:spcPct val="80000"/>
              </a:lnSpc>
              <a:buFont typeface="Wingdings" panose="05000000000000000000" pitchFamily="2" charset="2"/>
              <a:buNone/>
            </a:pPr>
            <a:r>
              <a:rPr lang="en-US" altLang="en-US" sz="2000" b="1"/>
              <a:t>		Hotel—————————————Cost per Guest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7708E8A1-45CE-4F79-B36E-B9ACA7D80FA0}"/>
              </a:ext>
            </a:extLst>
          </p:cNvPr>
          <p:cNvSpPr>
            <a:spLocks noGrp="1" noChangeArrowheads="1"/>
          </p:cNvSpPr>
          <p:nvPr>
            <p:ph type="title" idx="4294967295"/>
          </p:nvPr>
        </p:nvSpPr>
        <p:spPr>
          <a:xfrm>
            <a:off x="0" y="277813"/>
            <a:ext cx="8229600" cy="1139825"/>
          </a:xfrm>
        </p:spPr>
        <p:txBody>
          <a:bodyPr/>
          <a:lstStyle/>
          <a:p>
            <a:pPr eaLnBrk="1" hangingPunct="1"/>
            <a:r>
              <a:rPr lang="en-US" altLang="en-US" b="1">
                <a:solidFill>
                  <a:srgbClr val="FFCC00"/>
                </a:solidFill>
              </a:rPr>
              <a:t>Rough cost estimate (-ctd-)</a:t>
            </a:r>
          </a:p>
        </p:txBody>
      </p:sp>
      <p:sp>
        <p:nvSpPr>
          <p:cNvPr id="18435" name="Rectangle 3">
            <a:extLst>
              <a:ext uri="{FF2B5EF4-FFF2-40B4-BE49-F238E27FC236}">
                <a16:creationId xmlns:a16="http://schemas.microsoft.com/office/drawing/2014/main" id="{CA7A1B9E-9D7A-486E-9A42-CC94776AFCA2}"/>
              </a:ext>
            </a:extLst>
          </p:cNvPr>
          <p:cNvSpPr>
            <a:spLocks noGrp="1" noChangeArrowheads="1"/>
          </p:cNvSpPr>
          <p:nvPr>
            <p:ph type="body" idx="4294967295"/>
          </p:nvPr>
        </p:nvSpPr>
        <p:spPr>
          <a:xfrm>
            <a:off x="0" y="1447800"/>
            <a:ext cx="9144000" cy="5257800"/>
          </a:xfrm>
        </p:spPr>
        <p:txBody>
          <a:bodyPr/>
          <a:lstStyle/>
          <a:p>
            <a:pPr marL="609600" indent="-609600" eaLnBrk="1" hangingPunct="1">
              <a:lnSpc>
                <a:spcPct val="80000"/>
              </a:lnSpc>
              <a:buFont typeface="Wingdings" panose="05000000000000000000" pitchFamily="2" charset="2"/>
              <a:buAutoNum type="arabicPeriod" startAt="3"/>
            </a:pPr>
            <a:r>
              <a:rPr lang="en-US" altLang="en-US" sz="2400">
                <a:solidFill>
                  <a:srgbClr val="FF0000"/>
                </a:solidFill>
              </a:rPr>
              <a:t>Cost per cubic foot</a:t>
            </a:r>
            <a:r>
              <a:rPr lang="en-US" altLang="en-US" sz="2400"/>
              <a:t> is particularly suitable for </a:t>
            </a:r>
            <a:r>
              <a:rPr lang="en-US" altLang="en-US" sz="2400" b="1">
                <a:solidFill>
                  <a:srgbClr val="FFFF00"/>
                </a:solidFill>
              </a:rPr>
              <a:t>commercial offices, shopping centers, and factory buildings</a:t>
            </a:r>
            <a:r>
              <a:rPr lang="en-US" altLang="en-US" sz="2400"/>
              <a:t>, etc.</a:t>
            </a:r>
          </a:p>
          <a:p>
            <a:pPr marL="609600" indent="-609600" eaLnBrk="1" hangingPunct="1">
              <a:lnSpc>
                <a:spcPct val="80000"/>
              </a:lnSpc>
              <a:buFont typeface="Wingdings" panose="05000000000000000000" pitchFamily="2" charset="2"/>
              <a:buNone/>
            </a:pPr>
            <a:endParaRPr lang="en-US" altLang="en-US" sz="2400"/>
          </a:p>
          <a:p>
            <a:pPr marL="609600" indent="-609600" eaLnBrk="1" hangingPunct="1">
              <a:lnSpc>
                <a:spcPct val="80000"/>
              </a:lnSpc>
              <a:buFont typeface="Wingdings" panose="05000000000000000000" pitchFamily="2" charset="2"/>
              <a:buAutoNum type="arabicPeriod" startAt="4"/>
            </a:pPr>
            <a:r>
              <a:rPr lang="en-US" altLang="en-US" sz="2400"/>
              <a:t>For </a:t>
            </a:r>
            <a:r>
              <a:rPr lang="en-US" altLang="en-US" sz="2400" b="1">
                <a:solidFill>
                  <a:srgbClr val="FFFF00"/>
                </a:solidFill>
              </a:rPr>
              <a:t>water tank/reservoir</a:t>
            </a:r>
            <a:r>
              <a:rPr lang="en-US" altLang="en-US" sz="2400"/>
              <a:t>, cost may be worked out on the  basis  of capacity in </a:t>
            </a:r>
            <a:r>
              <a:rPr lang="en-US" altLang="en-US" sz="2400">
                <a:solidFill>
                  <a:srgbClr val="C00000"/>
                </a:solidFill>
              </a:rPr>
              <a:t>gallons of water stored</a:t>
            </a:r>
            <a:r>
              <a:rPr lang="en-US" altLang="en-US" sz="2400"/>
              <a:t>.</a:t>
            </a:r>
          </a:p>
          <a:p>
            <a:pPr marL="609600" indent="-609600" eaLnBrk="1" hangingPunct="1">
              <a:lnSpc>
                <a:spcPct val="80000"/>
              </a:lnSpc>
              <a:buFont typeface="Wingdings" panose="05000000000000000000" pitchFamily="2" charset="2"/>
              <a:buNone/>
            </a:pPr>
            <a:endParaRPr lang="en-US" altLang="en-US" sz="2400"/>
          </a:p>
          <a:p>
            <a:pPr marL="609600" indent="-609600" eaLnBrk="1" hangingPunct="1">
              <a:lnSpc>
                <a:spcPct val="80000"/>
              </a:lnSpc>
              <a:buFont typeface="Wingdings" panose="05000000000000000000" pitchFamily="2" charset="2"/>
              <a:buAutoNum type="arabicPeriod" startAt="5"/>
            </a:pPr>
            <a:r>
              <a:rPr lang="en-US" altLang="en-US" sz="2400" b="1">
                <a:solidFill>
                  <a:srgbClr val="FFFF00"/>
                </a:solidFill>
              </a:rPr>
              <a:t>For roads and  railways</a:t>
            </a:r>
            <a:r>
              <a:rPr lang="en-US" altLang="en-US" sz="2400"/>
              <a:t>, cost may be  found out  </a:t>
            </a:r>
            <a:r>
              <a:rPr lang="en-US" altLang="en-US" sz="2400">
                <a:solidFill>
                  <a:srgbClr val="FF0000"/>
                </a:solidFill>
              </a:rPr>
              <a:t>per mile/kilometer</a:t>
            </a:r>
            <a:r>
              <a:rPr lang="en-US" altLang="en-US" sz="2400"/>
              <a:t>  of length.</a:t>
            </a:r>
          </a:p>
          <a:p>
            <a:pPr marL="609600" indent="-609600" eaLnBrk="1" hangingPunct="1">
              <a:lnSpc>
                <a:spcPct val="80000"/>
              </a:lnSpc>
              <a:buFont typeface="Wingdings" panose="05000000000000000000" pitchFamily="2" charset="2"/>
              <a:buAutoNum type="arabicPeriod" startAt="5"/>
            </a:pPr>
            <a:endParaRPr lang="en-US" altLang="en-US" sz="2400"/>
          </a:p>
          <a:p>
            <a:pPr marL="609600" indent="-609600" eaLnBrk="1" hangingPunct="1">
              <a:lnSpc>
                <a:spcPct val="80000"/>
              </a:lnSpc>
              <a:buFont typeface="Wingdings" panose="05000000000000000000" pitchFamily="2" charset="2"/>
              <a:buAutoNum type="arabicPeriod" startAt="6"/>
            </a:pPr>
            <a:r>
              <a:rPr lang="en-US" altLang="en-US" sz="2400" b="1">
                <a:solidFill>
                  <a:srgbClr val="FFFF00"/>
                </a:solidFill>
              </a:rPr>
              <a:t>For streets</a:t>
            </a:r>
            <a:r>
              <a:rPr lang="en-US" altLang="en-US" sz="2400"/>
              <a:t>, cost may be </a:t>
            </a:r>
            <a:r>
              <a:rPr lang="en-US" altLang="en-US" sz="2400">
                <a:solidFill>
                  <a:srgbClr val="FF0000"/>
                </a:solidFill>
              </a:rPr>
              <a:t>per hundred feet/meters</a:t>
            </a:r>
            <a:r>
              <a:rPr lang="en-US" altLang="en-US" sz="2400"/>
              <a:t> of length.</a:t>
            </a:r>
          </a:p>
          <a:p>
            <a:pPr marL="609600" indent="-609600" eaLnBrk="1" hangingPunct="1">
              <a:lnSpc>
                <a:spcPct val="80000"/>
              </a:lnSpc>
              <a:buFont typeface="Wingdings" panose="05000000000000000000" pitchFamily="2" charset="2"/>
              <a:buNone/>
            </a:pPr>
            <a:endParaRPr lang="en-US" altLang="en-US" sz="2400"/>
          </a:p>
          <a:p>
            <a:pPr marL="609600" indent="-609600" eaLnBrk="1" hangingPunct="1">
              <a:lnSpc>
                <a:spcPct val="80000"/>
              </a:lnSpc>
              <a:buFont typeface="Wingdings" panose="05000000000000000000" pitchFamily="2" charset="2"/>
              <a:buNone/>
            </a:pPr>
            <a:r>
              <a:rPr lang="en-US" altLang="en-US" sz="2400"/>
              <a:t>7.	 In case of </a:t>
            </a:r>
            <a:r>
              <a:rPr lang="en-US" altLang="en-US" sz="2400" b="1">
                <a:solidFill>
                  <a:srgbClr val="FFFF00"/>
                </a:solidFill>
              </a:rPr>
              <a:t>bridges</a:t>
            </a:r>
            <a:r>
              <a:rPr lang="en-US" altLang="en-US" sz="2400"/>
              <a:t>, </a:t>
            </a:r>
            <a:r>
              <a:rPr lang="en-US" altLang="en-US" sz="2400">
                <a:solidFill>
                  <a:srgbClr val="FF0000"/>
                </a:solidFill>
              </a:rPr>
              <a:t>cost per foot/meter</a:t>
            </a:r>
            <a:r>
              <a:rPr lang="en-US" altLang="en-US" sz="2400"/>
              <a:t> of clear span may be calculated.</a:t>
            </a:r>
            <a:r>
              <a:rPr lang="en-US" altLang="en-US" sz="2800"/>
              <a: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500" name="Rectangle 4">
            <a:extLst>
              <a:ext uri="{FF2B5EF4-FFF2-40B4-BE49-F238E27FC236}">
                <a16:creationId xmlns:a16="http://schemas.microsoft.com/office/drawing/2014/main" id="{A4585E19-3E52-48A3-88A1-BAAC3684CA54}"/>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sz="4000" b="1">
                <a:solidFill>
                  <a:srgbClr val="FFCC00"/>
                </a:solidFill>
              </a:rPr>
              <a:t>EXAMPLE</a:t>
            </a:r>
            <a:br>
              <a:rPr lang="en-US" sz="4000" b="1"/>
            </a:br>
            <a:endParaRPr lang="en-US" sz="4000" b="1"/>
          </a:p>
        </p:txBody>
      </p:sp>
      <p:sp>
        <p:nvSpPr>
          <p:cNvPr id="19459" name="Rectangle 5">
            <a:extLst>
              <a:ext uri="{FF2B5EF4-FFF2-40B4-BE49-F238E27FC236}">
                <a16:creationId xmlns:a16="http://schemas.microsoft.com/office/drawing/2014/main" id="{26B40713-4952-4126-9187-95A4C4BF5AF0}"/>
              </a:ext>
            </a:extLst>
          </p:cNvPr>
          <p:cNvSpPr>
            <a:spLocks noGrp="1" noChangeArrowheads="1"/>
          </p:cNvSpPr>
          <p:nvPr>
            <p:ph type="body" idx="1"/>
          </p:nvPr>
        </p:nvSpPr>
        <p:spPr>
          <a:xfrm>
            <a:off x="457200" y="1447800"/>
            <a:ext cx="8077200" cy="4648200"/>
          </a:xfrm>
        </p:spPr>
        <p:txBody>
          <a:bodyPr/>
          <a:lstStyle/>
          <a:p>
            <a:pPr algn="just" eaLnBrk="1" hangingPunct="1">
              <a:lnSpc>
                <a:spcPct val="200000"/>
              </a:lnSpc>
              <a:buClr>
                <a:srgbClr val="C00000"/>
              </a:buClr>
              <a:buSzPct val="110000"/>
              <a:buFont typeface="Wingdings" panose="05000000000000000000" pitchFamily="2" charset="2"/>
              <a:buChar char="Ø"/>
            </a:pPr>
            <a:r>
              <a:rPr lang="en-US" altLang="en-US" sz="2800" b="1"/>
              <a:t>Calculate the total rough cost estimate and cost per Flat for a multi-storey (4-storeyed) block consisting of 40 residential flats. Other details are given in the table: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0991" name="Group 399">
            <a:extLst>
              <a:ext uri="{FF2B5EF4-FFF2-40B4-BE49-F238E27FC236}">
                <a16:creationId xmlns:a16="http://schemas.microsoft.com/office/drawing/2014/main" id="{83AFE72B-C2CD-4325-9F61-78B3DE5D4A67}"/>
              </a:ext>
            </a:extLst>
          </p:cNvPr>
          <p:cNvGraphicFramePr>
            <a:graphicFrameLocks noGrp="1"/>
          </p:cNvGraphicFramePr>
          <p:nvPr/>
        </p:nvGraphicFramePr>
        <p:xfrm>
          <a:off x="228600" y="152400"/>
          <a:ext cx="8382000" cy="6435725"/>
        </p:xfrm>
        <a:graphic>
          <a:graphicData uri="http://schemas.openxmlformats.org/drawingml/2006/table">
            <a:tbl>
              <a:tblPr/>
              <a:tblGrid>
                <a:gridCol w="719138">
                  <a:extLst>
                    <a:ext uri="{9D8B030D-6E8A-4147-A177-3AD203B41FA5}">
                      <a16:colId xmlns:a16="http://schemas.microsoft.com/office/drawing/2014/main" val="20000"/>
                    </a:ext>
                  </a:extLst>
                </a:gridCol>
                <a:gridCol w="2047875">
                  <a:extLst>
                    <a:ext uri="{9D8B030D-6E8A-4147-A177-3AD203B41FA5}">
                      <a16:colId xmlns:a16="http://schemas.microsoft.com/office/drawing/2014/main" val="20001"/>
                    </a:ext>
                  </a:extLst>
                </a:gridCol>
                <a:gridCol w="1270000">
                  <a:extLst>
                    <a:ext uri="{9D8B030D-6E8A-4147-A177-3AD203B41FA5}">
                      <a16:colId xmlns:a16="http://schemas.microsoft.com/office/drawing/2014/main" val="20002"/>
                    </a:ext>
                  </a:extLst>
                </a:gridCol>
                <a:gridCol w="1085850">
                  <a:extLst>
                    <a:ext uri="{9D8B030D-6E8A-4147-A177-3AD203B41FA5}">
                      <a16:colId xmlns:a16="http://schemas.microsoft.com/office/drawing/2014/main" val="20003"/>
                    </a:ext>
                  </a:extLst>
                </a:gridCol>
                <a:gridCol w="1087437">
                  <a:extLst>
                    <a:ext uri="{9D8B030D-6E8A-4147-A177-3AD203B41FA5}">
                      <a16:colId xmlns:a16="http://schemas.microsoft.com/office/drawing/2014/main" val="20004"/>
                    </a:ext>
                  </a:extLst>
                </a:gridCol>
                <a:gridCol w="1085850">
                  <a:extLst>
                    <a:ext uri="{9D8B030D-6E8A-4147-A177-3AD203B41FA5}">
                      <a16:colId xmlns:a16="http://schemas.microsoft.com/office/drawing/2014/main" val="20005"/>
                    </a:ext>
                  </a:extLst>
                </a:gridCol>
                <a:gridCol w="1085850">
                  <a:extLst>
                    <a:ext uri="{9D8B030D-6E8A-4147-A177-3AD203B41FA5}">
                      <a16:colId xmlns:a16="http://schemas.microsoft.com/office/drawing/2014/main" val="20006"/>
                    </a:ext>
                  </a:extLst>
                </a:gridCol>
              </a:tblGrid>
              <a:tr h="511175">
                <a:tc rowSpan="2">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CC00"/>
                          </a:solidFill>
                          <a:effectLst/>
                          <a:latin typeface="Arial" charset="0"/>
                          <a:ea typeface="Times New Roman" pitchFamily="18" charset="0"/>
                          <a:cs typeface="Arial" charset="0"/>
                        </a:rPr>
                        <a:t>Sr. No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CC00"/>
                          </a:solidFill>
                          <a:effectLst/>
                          <a:latin typeface="Arial" charset="0"/>
                          <a:ea typeface="Times New Roman" pitchFamily="18" charset="0"/>
                          <a:cs typeface="Arial" charset="0"/>
                        </a:rPr>
                        <a:t>PORTION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rgbClr val="FFCC00"/>
                          </a:solidFill>
                          <a:effectLst/>
                          <a:latin typeface="Arial" charset="0"/>
                          <a:ea typeface="Times New Roman" pitchFamily="18" charset="0"/>
                          <a:cs typeface="Arial" charset="0"/>
                        </a:rPr>
                        <a:t>AREA</a:t>
                      </a:r>
                      <a:endParaRPr kumimoji="0" lang="en-US" sz="1400" b="1" i="0" u="none" strike="noStrike" cap="none" normalizeH="0" baseline="0">
                        <a:ln>
                          <a:noFill/>
                        </a:ln>
                        <a:solidFill>
                          <a:srgbClr val="FFCC00"/>
                        </a:solidFill>
                        <a:effectLst/>
                        <a:latin typeface="Times New Roman" pitchFamily="18" charset="0"/>
                        <a:ea typeface="Times New Roman" pitchFamily="18"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rgbClr val="FFCC00"/>
                          </a:solidFill>
                          <a:effectLst/>
                          <a:latin typeface="Arial" charset="0"/>
                          <a:ea typeface="Times New Roman" pitchFamily="18" charset="0"/>
                          <a:cs typeface="Arial" charset="0"/>
                        </a:rPr>
                        <a:t>(sq. ft)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4">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rgbClr val="FFCC00"/>
                          </a:solidFill>
                          <a:effectLst/>
                          <a:latin typeface="Arial" charset="0"/>
                          <a:ea typeface="Times New Roman" pitchFamily="18" charset="0"/>
                          <a:cs typeface="Arial" charset="0"/>
                        </a:rPr>
                        <a:t>UNIT COST (Rs./sq.ft.)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852488">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rgbClr val="FFCC00"/>
                          </a:solidFill>
                          <a:effectLst/>
                          <a:latin typeface="Arial" charset="0"/>
                          <a:ea typeface="Times New Roman" pitchFamily="18" charset="0"/>
                          <a:cs typeface="Arial" charset="0"/>
                        </a:rPr>
                        <a:t>Building</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rgbClr val="FFCC00"/>
                          </a:solidFill>
                          <a:effectLst/>
                          <a:latin typeface="Arial" charset="0"/>
                          <a:ea typeface="Times New Roman" pitchFamily="18" charset="0"/>
                          <a:cs typeface="Arial" charset="0"/>
                        </a:rPr>
                        <a:t>Works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rgbClr val="FFCC00"/>
                          </a:solidFill>
                          <a:effectLst/>
                          <a:latin typeface="Arial" charset="0"/>
                          <a:ea typeface="Times New Roman" pitchFamily="18" charset="0"/>
                          <a:cs typeface="Arial" charset="0"/>
                        </a:rPr>
                        <a:t>Sanitory</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rgbClr val="FFCC00"/>
                          </a:solidFill>
                          <a:effectLst/>
                          <a:latin typeface="Arial" charset="0"/>
                          <a:ea typeface="Times New Roman" pitchFamily="18" charset="0"/>
                          <a:cs typeface="Arial" charset="0"/>
                        </a:rPr>
                        <a:t>Works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rgbClr val="FFCC00"/>
                          </a:solidFill>
                          <a:effectLst/>
                          <a:latin typeface="Arial" charset="0"/>
                          <a:ea typeface="Times New Roman" pitchFamily="18" charset="0"/>
                          <a:cs typeface="Arial" charset="0"/>
                        </a:rPr>
                        <a:t>Electric</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rgbClr val="FFCC00"/>
                          </a:solidFill>
                          <a:effectLst/>
                          <a:latin typeface="Arial" charset="0"/>
                          <a:ea typeface="Times New Roman" pitchFamily="18" charset="0"/>
                          <a:cs typeface="Arial" charset="0"/>
                        </a:rPr>
                        <a:t>Services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rgbClr val="FFCC00"/>
                          </a:solidFill>
                          <a:effectLst/>
                          <a:latin typeface="Arial" charset="0"/>
                          <a:ea typeface="Times New Roman" pitchFamily="18" charset="0"/>
                          <a:cs typeface="Arial" charset="0"/>
                        </a:rPr>
                        <a:t>Sui Gas</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rgbClr val="FFCC00"/>
                          </a:solidFill>
                          <a:effectLst/>
                          <a:latin typeface="Arial" charset="0"/>
                          <a:ea typeface="Times New Roman" pitchFamily="18" charset="0"/>
                          <a:cs typeface="Arial" charset="0"/>
                        </a:rPr>
                        <a:t>Services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000249">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Arial" charset="0"/>
                          <a:ea typeface="Times New Roman" pitchFamily="18" charset="0"/>
                          <a:cs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400" b="1" i="0" u="sng" strike="noStrike" cap="none" normalizeH="0" baseline="0" dirty="0">
                          <a:ln>
                            <a:noFill/>
                          </a:ln>
                          <a:solidFill>
                            <a:schemeClr val="tx1"/>
                          </a:solidFill>
                          <a:effectLst/>
                          <a:latin typeface="Arial" charset="0"/>
                          <a:ea typeface="Times New Roman" pitchFamily="18" charset="0"/>
                          <a:cs typeface="Arial" charset="0"/>
                        </a:rPr>
                        <a:t>Main Flat Area</a:t>
                      </a: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dirty="0">
                        <a:ln>
                          <a:noFill/>
                        </a:ln>
                        <a:solidFill>
                          <a:schemeClr val="tx1"/>
                        </a:solidFill>
                        <a:effectLst/>
                        <a:latin typeface="Times New Roman" pitchFamily="18" charset="0"/>
                        <a:ea typeface="Times New Roman" pitchFamily="18" charset="0"/>
                        <a:cs typeface="Arial"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ea typeface="Times New Roman" pitchFamily="18" charset="0"/>
                          <a:cs typeface="Arial" charset="0"/>
                        </a:rPr>
                        <a:t>     (</a:t>
                      </a:r>
                      <a:r>
                        <a:rPr kumimoji="0" lang="en-US" sz="1400" b="1" i="0" u="none" strike="noStrike" cap="none" normalizeH="0" baseline="0" dirty="0" err="1">
                          <a:ln>
                            <a:noFill/>
                          </a:ln>
                          <a:solidFill>
                            <a:schemeClr val="tx1"/>
                          </a:solidFill>
                          <a:effectLst/>
                          <a:latin typeface="Arial" charset="0"/>
                          <a:ea typeface="Times New Roman" pitchFamily="18" charset="0"/>
                          <a:cs typeface="Arial" charset="0"/>
                        </a:rPr>
                        <a:t>i</a:t>
                      </a:r>
                      <a:r>
                        <a:rPr kumimoji="0" lang="en-US" sz="1400" b="1" i="0" u="none" strike="noStrike" cap="none" normalizeH="0" baseline="0" dirty="0">
                          <a:ln>
                            <a:noFill/>
                          </a:ln>
                          <a:solidFill>
                            <a:schemeClr val="tx1"/>
                          </a:solidFill>
                          <a:effectLst/>
                          <a:latin typeface="Arial" charset="0"/>
                          <a:ea typeface="Times New Roman" pitchFamily="18" charset="0"/>
                          <a:cs typeface="Arial" charset="0"/>
                        </a:rPr>
                        <a:t>) Ground Floor</a:t>
                      </a:r>
                      <a:endParaRPr kumimoji="0" lang="en-US" sz="1400" b="1" i="0" u="none" strike="noStrike" cap="none" normalizeH="0" baseline="0" dirty="0">
                        <a:ln>
                          <a:noFill/>
                        </a:ln>
                        <a:solidFill>
                          <a:schemeClr val="tx1"/>
                        </a:solidFill>
                        <a:effectLst/>
                        <a:latin typeface="Times New Roman" pitchFamily="18" charset="0"/>
                        <a:ea typeface="Times New Roman" pitchFamily="18" charset="0"/>
                        <a:cs typeface="Arial"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ea typeface="Times New Roman" pitchFamily="18" charset="0"/>
                          <a:cs typeface="Arial" charset="0"/>
                        </a:rPr>
                        <a:t>     (ii) </a:t>
                      </a:r>
                      <a:r>
                        <a:rPr kumimoji="0" lang="en-US" sz="1400" b="1" i="0" u="none" strike="noStrike" cap="none" normalizeH="0" baseline="0" dirty="0" err="1">
                          <a:ln>
                            <a:noFill/>
                          </a:ln>
                          <a:solidFill>
                            <a:schemeClr val="tx1"/>
                          </a:solidFill>
                          <a:effectLst/>
                          <a:latin typeface="Arial" charset="0"/>
                          <a:ea typeface="Times New Roman" pitchFamily="18" charset="0"/>
                          <a:cs typeface="Arial" charset="0"/>
                        </a:rPr>
                        <a:t>Ist</a:t>
                      </a:r>
                      <a:r>
                        <a:rPr kumimoji="0" lang="en-US" sz="1400" b="1" i="0" u="none" strike="noStrike" cap="none" normalizeH="0" baseline="0" dirty="0">
                          <a:ln>
                            <a:noFill/>
                          </a:ln>
                          <a:solidFill>
                            <a:schemeClr val="tx1"/>
                          </a:solidFill>
                          <a:effectLst/>
                          <a:latin typeface="Arial" charset="0"/>
                          <a:ea typeface="Times New Roman" pitchFamily="18" charset="0"/>
                          <a:cs typeface="Arial" charset="0"/>
                        </a:rPr>
                        <a:t> Floor</a:t>
                      </a:r>
                      <a:endParaRPr kumimoji="0" lang="en-US" sz="1400" b="1" i="0" u="none" strike="noStrike" cap="none" normalizeH="0" baseline="0" dirty="0">
                        <a:ln>
                          <a:noFill/>
                        </a:ln>
                        <a:solidFill>
                          <a:schemeClr val="tx1"/>
                        </a:solidFill>
                        <a:effectLst/>
                        <a:latin typeface="Times New Roman" pitchFamily="18" charset="0"/>
                        <a:ea typeface="Times New Roman" pitchFamily="18" charset="0"/>
                        <a:cs typeface="Arial"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ea typeface="Times New Roman" pitchFamily="18" charset="0"/>
                          <a:cs typeface="Arial" charset="0"/>
                        </a:rPr>
                        <a:t>     (iii) 2nd Floor</a:t>
                      </a:r>
                      <a:endParaRPr kumimoji="0" lang="en-US" sz="1400" b="1" i="0" u="none" strike="noStrike" cap="none" normalizeH="0" baseline="0" dirty="0">
                        <a:ln>
                          <a:noFill/>
                        </a:ln>
                        <a:solidFill>
                          <a:schemeClr val="tx1"/>
                        </a:solidFill>
                        <a:effectLst/>
                        <a:latin typeface="Times New Roman" pitchFamily="18" charset="0"/>
                        <a:ea typeface="Times New Roman" pitchFamily="18" charset="0"/>
                        <a:cs typeface="Arial"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ea typeface="Times New Roman" pitchFamily="18" charset="0"/>
                          <a:cs typeface="Arial" charset="0"/>
                        </a:rPr>
                        <a:t>     (iv) 3rd Floor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dirty="0">
                        <a:ln>
                          <a:noFill/>
                        </a:ln>
                        <a:solidFill>
                          <a:schemeClr val="tx1"/>
                        </a:solidFill>
                        <a:effectLst/>
                        <a:latin typeface="Arial" charset="0"/>
                        <a:ea typeface="Times New Roman" pitchFamily="18" charset="0"/>
                        <a:cs typeface="Arial" charset="0"/>
                      </a:endParaRPr>
                    </a:p>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dirty="0">
                        <a:ln>
                          <a:noFill/>
                        </a:ln>
                        <a:solidFill>
                          <a:schemeClr val="tx1"/>
                        </a:solidFill>
                        <a:effectLst/>
                        <a:latin typeface="Arial" charset="0"/>
                        <a:ea typeface="Times New Roman" pitchFamily="18" charset="0"/>
                        <a:cs typeface="Arial" charset="0"/>
                      </a:endParaRP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ea typeface="Times New Roman" pitchFamily="18" charset="0"/>
                          <a:cs typeface="Arial" charset="0"/>
                        </a:rPr>
                        <a:t>20030</a:t>
                      </a:r>
                      <a:endParaRPr kumimoji="0" lang="en-US" sz="1400" b="1" i="0" u="none" strike="noStrike" cap="none" normalizeH="0" baseline="0" dirty="0">
                        <a:ln>
                          <a:noFill/>
                        </a:ln>
                        <a:solidFill>
                          <a:schemeClr val="tx1"/>
                        </a:solidFill>
                        <a:effectLst/>
                        <a:latin typeface="Times New Roman" pitchFamily="18" charset="0"/>
                        <a:ea typeface="Times New Roman" pitchFamily="18"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ea typeface="Times New Roman" pitchFamily="18" charset="0"/>
                          <a:cs typeface="Arial" charset="0"/>
                        </a:rPr>
                        <a:t>20030</a:t>
                      </a:r>
                      <a:endParaRPr kumimoji="0" lang="en-US" sz="1400" b="1" i="0" u="none" strike="noStrike" cap="none" normalizeH="0" baseline="0" dirty="0">
                        <a:ln>
                          <a:noFill/>
                        </a:ln>
                        <a:solidFill>
                          <a:schemeClr val="tx1"/>
                        </a:solidFill>
                        <a:effectLst/>
                        <a:latin typeface="Times New Roman" pitchFamily="18" charset="0"/>
                        <a:ea typeface="Times New Roman" pitchFamily="18"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ea typeface="Times New Roman" pitchFamily="18" charset="0"/>
                          <a:cs typeface="Arial" charset="0"/>
                        </a:rPr>
                        <a:t>20030</a:t>
                      </a:r>
                      <a:endParaRPr kumimoji="0" lang="en-US" sz="1400" b="1" i="0" u="none" strike="noStrike" cap="none" normalizeH="0" baseline="0" dirty="0">
                        <a:ln>
                          <a:noFill/>
                        </a:ln>
                        <a:solidFill>
                          <a:schemeClr val="tx1"/>
                        </a:solidFill>
                        <a:effectLst/>
                        <a:latin typeface="Times New Roman" pitchFamily="18" charset="0"/>
                        <a:ea typeface="Times New Roman" pitchFamily="18"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ea typeface="Times New Roman" pitchFamily="18" charset="0"/>
                          <a:cs typeface="Arial" charset="0"/>
                        </a:rPr>
                        <a:t>20030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dirty="0">
                        <a:ln>
                          <a:noFill/>
                        </a:ln>
                        <a:solidFill>
                          <a:schemeClr val="tx1"/>
                        </a:solidFill>
                        <a:effectLst/>
                        <a:latin typeface="Arial" charset="0"/>
                        <a:ea typeface="Times New Roman" pitchFamily="18" charset="0"/>
                        <a:cs typeface="Arial" charset="0"/>
                      </a:endParaRPr>
                    </a:p>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dirty="0">
                        <a:ln>
                          <a:noFill/>
                        </a:ln>
                        <a:solidFill>
                          <a:schemeClr val="tx1"/>
                        </a:solidFill>
                        <a:effectLst/>
                        <a:latin typeface="Arial" charset="0"/>
                        <a:ea typeface="Times New Roman" pitchFamily="18" charset="0"/>
                        <a:cs typeface="Arial" charset="0"/>
                      </a:endParaRP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ea typeface="Times New Roman" pitchFamily="18" charset="0"/>
                          <a:cs typeface="Arial" charset="0"/>
                        </a:rPr>
                        <a:t>1800</a:t>
                      </a:r>
                      <a:endParaRPr kumimoji="0" lang="en-US" sz="1400" b="1" i="0" u="none" strike="noStrike" cap="none" normalizeH="0" baseline="0" dirty="0">
                        <a:ln>
                          <a:noFill/>
                        </a:ln>
                        <a:solidFill>
                          <a:schemeClr val="tx1"/>
                        </a:solidFill>
                        <a:effectLst/>
                        <a:latin typeface="Times New Roman" pitchFamily="18" charset="0"/>
                        <a:ea typeface="Times New Roman" pitchFamily="18"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ea typeface="Times New Roman" pitchFamily="18" charset="0"/>
                          <a:cs typeface="Arial" charset="0"/>
                        </a:rPr>
                        <a:t>1500</a:t>
                      </a:r>
                      <a:endParaRPr kumimoji="0" lang="en-US" sz="1400" b="1" i="0" u="none" strike="noStrike" cap="none" normalizeH="0" baseline="0" dirty="0">
                        <a:ln>
                          <a:noFill/>
                        </a:ln>
                        <a:solidFill>
                          <a:schemeClr val="tx1"/>
                        </a:solidFill>
                        <a:effectLst/>
                        <a:latin typeface="Times New Roman" pitchFamily="18" charset="0"/>
                        <a:ea typeface="Times New Roman" pitchFamily="18"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ea typeface="Times New Roman" pitchFamily="18" charset="0"/>
                          <a:cs typeface="Arial" charset="0"/>
                        </a:rPr>
                        <a:t>1650</a:t>
                      </a:r>
                      <a:endParaRPr kumimoji="0" lang="en-US" sz="1400" b="1" i="0" u="none" strike="noStrike" cap="none" normalizeH="0" baseline="0" dirty="0">
                        <a:ln>
                          <a:noFill/>
                        </a:ln>
                        <a:solidFill>
                          <a:schemeClr val="tx1"/>
                        </a:solidFill>
                        <a:effectLst/>
                        <a:latin typeface="Times New Roman" pitchFamily="18" charset="0"/>
                        <a:ea typeface="Times New Roman" pitchFamily="18"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ea typeface="Times New Roman" pitchFamily="18" charset="0"/>
                          <a:cs typeface="Arial" charset="0"/>
                        </a:rPr>
                        <a:t>1800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dirty="0">
                        <a:ln>
                          <a:noFill/>
                        </a:ln>
                        <a:solidFill>
                          <a:schemeClr val="tx1"/>
                        </a:solidFill>
                        <a:effectLst/>
                        <a:latin typeface="Arial" charset="0"/>
                        <a:ea typeface="Times New Roman" pitchFamily="18" charset="0"/>
                        <a:cs typeface="Arial" charset="0"/>
                      </a:endParaRPr>
                    </a:p>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dirty="0">
                        <a:ln>
                          <a:noFill/>
                        </a:ln>
                        <a:solidFill>
                          <a:schemeClr val="tx1"/>
                        </a:solidFill>
                        <a:effectLst/>
                        <a:latin typeface="Arial" charset="0"/>
                        <a:ea typeface="Times New Roman" pitchFamily="18" charset="0"/>
                        <a:cs typeface="Arial" charset="0"/>
                      </a:endParaRP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ea typeface="Times New Roman" pitchFamily="18" charset="0"/>
                          <a:cs typeface="Arial" charset="0"/>
                        </a:rPr>
                        <a:t>130</a:t>
                      </a:r>
                      <a:endParaRPr kumimoji="0" lang="en-US" sz="1400" b="1" i="0" u="none" strike="noStrike" cap="none" normalizeH="0" baseline="0" dirty="0">
                        <a:ln>
                          <a:noFill/>
                        </a:ln>
                        <a:solidFill>
                          <a:schemeClr val="tx1"/>
                        </a:solidFill>
                        <a:effectLst/>
                        <a:latin typeface="Times New Roman" pitchFamily="18" charset="0"/>
                        <a:ea typeface="Times New Roman" pitchFamily="18"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ea typeface="Times New Roman" pitchFamily="18" charset="0"/>
                          <a:cs typeface="Arial" charset="0"/>
                        </a:rPr>
                        <a:t>130</a:t>
                      </a:r>
                      <a:endParaRPr kumimoji="0" lang="en-US" sz="1400" b="1" i="0" u="none" strike="noStrike" cap="none" normalizeH="0" baseline="0" dirty="0">
                        <a:ln>
                          <a:noFill/>
                        </a:ln>
                        <a:solidFill>
                          <a:schemeClr val="tx1"/>
                        </a:solidFill>
                        <a:effectLst/>
                        <a:latin typeface="Times New Roman" pitchFamily="18" charset="0"/>
                        <a:ea typeface="Times New Roman" pitchFamily="18"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ea typeface="Times New Roman" pitchFamily="18" charset="0"/>
                          <a:cs typeface="Arial" charset="0"/>
                        </a:rPr>
                        <a:t>130</a:t>
                      </a:r>
                      <a:endParaRPr kumimoji="0" lang="en-US" sz="1400" b="1" i="0" u="none" strike="noStrike" cap="none" normalizeH="0" baseline="0" dirty="0">
                        <a:ln>
                          <a:noFill/>
                        </a:ln>
                        <a:solidFill>
                          <a:schemeClr val="tx1"/>
                        </a:solidFill>
                        <a:effectLst/>
                        <a:latin typeface="Times New Roman" pitchFamily="18" charset="0"/>
                        <a:ea typeface="Times New Roman" pitchFamily="18"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ea typeface="Times New Roman" pitchFamily="18" charset="0"/>
                          <a:cs typeface="Arial" charset="0"/>
                        </a:rPr>
                        <a:t>130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a:ln>
                          <a:noFill/>
                        </a:ln>
                        <a:solidFill>
                          <a:schemeClr val="tx1"/>
                        </a:solidFill>
                        <a:effectLst/>
                        <a:latin typeface="Arial" charset="0"/>
                        <a:ea typeface="Times New Roman" pitchFamily="18" charset="0"/>
                        <a:cs typeface="Arial" charset="0"/>
                      </a:endParaRPr>
                    </a:p>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a:ln>
                          <a:noFill/>
                        </a:ln>
                        <a:solidFill>
                          <a:schemeClr val="tx1"/>
                        </a:solidFill>
                        <a:effectLst/>
                        <a:latin typeface="Arial" charset="0"/>
                        <a:ea typeface="Times New Roman" pitchFamily="18" charset="0"/>
                        <a:cs typeface="Arial" charset="0"/>
                      </a:endParaRP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Arial" charset="0"/>
                          <a:ea typeface="Times New Roman" pitchFamily="18" charset="0"/>
                          <a:cs typeface="Arial" charset="0"/>
                        </a:rPr>
                        <a:t>100</a:t>
                      </a:r>
                      <a:endParaRPr kumimoji="0" lang="en-US" sz="1400" b="1" i="0" u="none" strike="noStrike" cap="none" normalizeH="0" baseline="0">
                        <a:ln>
                          <a:noFill/>
                        </a:ln>
                        <a:solidFill>
                          <a:schemeClr val="tx1"/>
                        </a:solidFill>
                        <a:effectLst/>
                        <a:latin typeface="Times New Roman" pitchFamily="18" charset="0"/>
                        <a:ea typeface="Times New Roman" pitchFamily="18"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Arial" charset="0"/>
                          <a:ea typeface="Times New Roman" pitchFamily="18" charset="0"/>
                          <a:cs typeface="Arial" charset="0"/>
                        </a:rPr>
                        <a:t>100</a:t>
                      </a:r>
                      <a:endParaRPr kumimoji="0" lang="en-US" sz="1400" b="1" i="0" u="none" strike="noStrike" cap="none" normalizeH="0" baseline="0">
                        <a:ln>
                          <a:noFill/>
                        </a:ln>
                        <a:solidFill>
                          <a:schemeClr val="tx1"/>
                        </a:solidFill>
                        <a:effectLst/>
                        <a:latin typeface="Times New Roman" pitchFamily="18" charset="0"/>
                        <a:ea typeface="Times New Roman" pitchFamily="18"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Arial" charset="0"/>
                          <a:ea typeface="Times New Roman" pitchFamily="18" charset="0"/>
                          <a:cs typeface="Arial" charset="0"/>
                        </a:rPr>
                        <a:t>100</a:t>
                      </a:r>
                      <a:endParaRPr kumimoji="0" lang="en-US" sz="1400" b="1" i="0" u="none" strike="noStrike" cap="none" normalizeH="0" baseline="0">
                        <a:ln>
                          <a:noFill/>
                        </a:ln>
                        <a:solidFill>
                          <a:schemeClr val="tx1"/>
                        </a:solidFill>
                        <a:effectLst/>
                        <a:latin typeface="Times New Roman" pitchFamily="18" charset="0"/>
                        <a:ea typeface="Times New Roman" pitchFamily="18"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Arial" charset="0"/>
                          <a:ea typeface="Times New Roman" pitchFamily="18" charset="0"/>
                          <a:cs typeface="Arial" charset="0"/>
                        </a:rPr>
                        <a:t>100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a:ln>
                          <a:noFill/>
                        </a:ln>
                        <a:solidFill>
                          <a:schemeClr val="tx1"/>
                        </a:solidFill>
                        <a:effectLst/>
                        <a:latin typeface="Arial" charset="0"/>
                        <a:ea typeface="Times New Roman" pitchFamily="18" charset="0"/>
                        <a:cs typeface="Arial" charset="0"/>
                      </a:endParaRPr>
                    </a:p>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a:ln>
                          <a:noFill/>
                        </a:ln>
                        <a:solidFill>
                          <a:schemeClr val="tx1"/>
                        </a:solidFill>
                        <a:effectLst/>
                        <a:latin typeface="Arial" charset="0"/>
                        <a:ea typeface="Times New Roman" pitchFamily="18" charset="0"/>
                        <a:cs typeface="Arial" charset="0"/>
                      </a:endParaRP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Arial" charset="0"/>
                          <a:ea typeface="Times New Roman" pitchFamily="18" charset="0"/>
                          <a:cs typeface="Arial" charset="0"/>
                        </a:rPr>
                        <a:t>60</a:t>
                      </a:r>
                      <a:endParaRPr kumimoji="0" lang="en-US" sz="1400" b="1" i="0" u="none" strike="noStrike" cap="none" normalizeH="0" baseline="0">
                        <a:ln>
                          <a:noFill/>
                        </a:ln>
                        <a:solidFill>
                          <a:schemeClr val="tx1"/>
                        </a:solidFill>
                        <a:effectLst/>
                        <a:latin typeface="Times New Roman" pitchFamily="18" charset="0"/>
                        <a:ea typeface="Times New Roman" pitchFamily="18"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Arial" charset="0"/>
                          <a:ea typeface="Times New Roman" pitchFamily="18" charset="0"/>
                          <a:cs typeface="Arial" charset="0"/>
                        </a:rPr>
                        <a:t>60</a:t>
                      </a:r>
                      <a:endParaRPr kumimoji="0" lang="en-US" sz="1400" b="1" i="0" u="none" strike="noStrike" cap="none" normalizeH="0" baseline="0">
                        <a:ln>
                          <a:noFill/>
                        </a:ln>
                        <a:solidFill>
                          <a:schemeClr val="tx1"/>
                        </a:solidFill>
                        <a:effectLst/>
                        <a:latin typeface="Times New Roman" pitchFamily="18" charset="0"/>
                        <a:ea typeface="Times New Roman" pitchFamily="18"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Arial" charset="0"/>
                          <a:ea typeface="Times New Roman" pitchFamily="18" charset="0"/>
                          <a:cs typeface="Arial" charset="0"/>
                        </a:rPr>
                        <a:t>60</a:t>
                      </a:r>
                      <a:endParaRPr kumimoji="0" lang="en-US" sz="1400" b="1" i="0" u="none" strike="noStrike" cap="none" normalizeH="0" baseline="0">
                        <a:ln>
                          <a:noFill/>
                        </a:ln>
                        <a:solidFill>
                          <a:schemeClr val="tx1"/>
                        </a:solidFill>
                        <a:effectLst/>
                        <a:latin typeface="Times New Roman" pitchFamily="18" charset="0"/>
                        <a:ea typeface="Times New Roman" pitchFamily="18"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Arial" charset="0"/>
                          <a:ea typeface="Times New Roman" pitchFamily="18" charset="0"/>
                          <a:cs typeface="Arial" charset="0"/>
                        </a:rPr>
                        <a:t>60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4350">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Arial" charset="0"/>
                          <a:ea typeface="Times New Roman" pitchFamily="18" charset="0"/>
                          <a:cs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Arial" charset="0"/>
                          <a:ea typeface="Times New Roman" pitchFamily="18" charset="0"/>
                          <a:cs typeface="Arial" charset="0"/>
                        </a:rPr>
                        <a:t>Park Area at G. Floor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Arial" charset="0"/>
                          <a:ea typeface="Times New Roman" pitchFamily="18" charset="0"/>
                          <a:cs typeface="Arial" charset="0"/>
                        </a:rPr>
                        <a:t>75,800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Arial" charset="0"/>
                          <a:ea typeface="Times New Roman" pitchFamily="18" charset="0"/>
                          <a:cs typeface="Arial" charset="0"/>
                        </a:rPr>
                        <a:t>800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ea typeface="Times New Roman" pitchFamily="18" charset="0"/>
                          <a:cs typeface="Arial"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Arial" charset="0"/>
                          <a:ea typeface="Times New Roman" pitchFamily="18" charset="0"/>
                          <a:cs typeface="Arial" charset="0"/>
                        </a:rPr>
                        <a:t>40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Arial" charset="0"/>
                          <a:ea typeface="Times New Roman" pitchFamily="18" charset="0"/>
                          <a:cs typeface="Arial"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852488">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Arial" charset="0"/>
                          <a:ea typeface="Times New Roman" pitchFamily="18" charset="0"/>
                          <a:cs typeface="Arial"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Arial" charset="0"/>
                          <a:ea typeface="Times New Roman" pitchFamily="18" charset="0"/>
                          <a:cs typeface="Arial" charset="0"/>
                        </a:rPr>
                        <a:t>Circulation Area in all 4 floors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Arial" charset="0"/>
                          <a:ea typeface="Times New Roman" pitchFamily="18" charset="0"/>
                          <a:cs typeface="Arial" charset="0"/>
                        </a:rPr>
                        <a:t>1936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Arial" charset="0"/>
                          <a:ea typeface="Times New Roman" pitchFamily="18" charset="0"/>
                          <a:cs typeface="Arial" charset="0"/>
                        </a:rPr>
                        <a:t>1050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ea typeface="Times New Roman" pitchFamily="18" charset="0"/>
                          <a:cs typeface="Arial"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ea typeface="Times New Roman" pitchFamily="18" charset="0"/>
                          <a:cs typeface="Arial" charset="0"/>
                        </a:rPr>
                        <a:t>70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Arial" charset="0"/>
                          <a:ea typeface="Times New Roman" pitchFamily="18" charset="0"/>
                          <a:cs typeface="Arial"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852488">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Arial" charset="0"/>
                          <a:ea typeface="Times New Roman" pitchFamily="18" charset="0"/>
                          <a:cs typeface="Arial"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Arial" charset="0"/>
                          <a:ea typeface="Times New Roman" pitchFamily="18" charset="0"/>
                          <a:cs typeface="Arial" charset="0"/>
                        </a:rPr>
                        <a:t>Covered Shopping Area at G. Floor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Arial" charset="0"/>
                          <a:ea typeface="Times New Roman" pitchFamily="18" charset="0"/>
                          <a:cs typeface="Arial" charset="0"/>
                        </a:rPr>
                        <a:t>920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Arial" charset="0"/>
                          <a:ea typeface="Times New Roman" pitchFamily="18" charset="0"/>
                          <a:cs typeface="Arial" charset="0"/>
                        </a:rPr>
                        <a:t>950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Arial" charset="0"/>
                          <a:ea typeface="Times New Roman" pitchFamily="18" charset="0"/>
                          <a:cs typeface="Arial"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ea typeface="Times New Roman" pitchFamily="18" charset="0"/>
                          <a:cs typeface="Arial" charset="0"/>
                        </a:rPr>
                        <a:t>70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Arial" charset="0"/>
                          <a:ea typeface="Times New Roman" pitchFamily="18" charset="0"/>
                          <a:cs typeface="Arial"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852488">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Arial" charset="0"/>
                          <a:ea typeface="Times New Roman" pitchFamily="18" charset="0"/>
                          <a:cs typeface="Arial" charset="0"/>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Arial" charset="0"/>
                          <a:ea typeface="Times New Roman" pitchFamily="18" charset="0"/>
                          <a:cs typeface="Arial" charset="0"/>
                        </a:rPr>
                        <a:t>Attached Servant Quarters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Arial" charset="0"/>
                          <a:ea typeface="Times New Roman" pitchFamily="18" charset="0"/>
                          <a:cs typeface="Arial" charset="0"/>
                        </a:rPr>
                        <a:t>2112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Arial" charset="0"/>
                          <a:ea typeface="Times New Roman" pitchFamily="18" charset="0"/>
                          <a:cs typeface="Arial" charset="0"/>
                        </a:rPr>
                        <a:t>1150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Arial" charset="0"/>
                          <a:ea typeface="Times New Roman" pitchFamily="18" charset="0"/>
                          <a:cs typeface="Arial" charset="0"/>
                        </a:rPr>
                        <a:t>55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ea typeface="Times New Roman" pitchFamily="18" charset="0"/>
                          <a:cs typeface="Arial" charset="0"/>
                        </a:rPr>
                        <a:t>70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ea typeface="Times New Roman" pitchFamily="18" charset="0"/>
                          <a:cs typeface="Arial" charset="0"/>
                        </a:rPr>
                        <a:t>40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4488244B-FDF2-4120-AFF4-E4547E238CA1}"/>
              </a:ext>
            </a:extLst>
          </p:cNvPr>
          <p:cNvSpPr>
            <a:spLocks noGrp="1" noChangeArrowheads="1"/>
          </p:cNvSpPr>
          <p:nvPr>
            <p:ph type="title"/>
          </p:nvPr>
        </p:nvSpPr>
        <p:spPr/>
        <p:txBody>
          <a:bodyPr/>
          <a:lstStyle/>
          <a:p>
            <a:pPr eaLnBrk="1" hangingPunct="1"/>
            <a:r>
              <a:rPr lang="en-US" altLang="en-US" sz="2800" b="1">
                <a:solidFill>
                  <a:srgbClr val="FFCC00"/>
                </a:solidFill>
              </a:rPr>
              <a:t>Add the following costs as Lump Sum :</a:t>
            </a:r>
          </a:p>
        </p:txBody>
      </p:sp>
      <p:sp>
        <p:nvSpPr>
          <p:cNvPr id="21507" name="Rectangle 3">
            <a:extLst>
              <a:ext uri="{FF2B5EF4-FFF2-40B4-BE49-F238E27FC236}">
                <a16:creationId xmlns:a16="http://schemas.microsoft.com/office/drawing/2014/main" id="{3248EEFB-310E-47DB-8CE6-FADA92A4E106}"/>
              </a:ext>
            </a:extLst>
          </p:cNvPr>
          <p:cNvSpPr>
            <a:spLocks noGrp="1" noChangeArrowheads="1"/>
          </p:cNvSpPr>
          <p:nvPr>
            <p:ph type="body" idx="1"/>
          </p:nvPr>
        </p:nvSpPr>
        <p:spPr>
          <a:xfrm>
            <a:off x="457200" y="1295400"/>
            <a:ext cx="8229600" cy="5257800"/>
          </a:xfrm>
        </p:spPr>
        <p:txBody>
          <a:bodyPr/>
          <a:lstStyle/>
          <a:p>
            <a:pPr eaLnBrk="1" hangingPunct="1">
              <a:lnSpc>
                <a:spcPct val="90000"/>
              </a:lnSpc>
              <a:buClr>
                <a:srgbClr val="C00000"/>
              </a:buClr>
              <a:buSzPct val="101000"/>
              <a:buFont typeface="Wingdings" panose="05000000000000000000" pitchFamily="2" charset="2"/>
              <a:buNone/>
            </a:pPr>
            <a:r>
              <a:rPr lang="en-US" altLang="en-US" sz="2400">
                <a:solidFill>
                  <a:srgbClr val="C00000"/>
                </a:solidFill>
              </a:rPr>
              <a:t>1- </a:t>
            </a:r>
            <a:r>
              <a:rPr lang="en-US" altLang="en-US" sz="2400"/>
              <a:t>Road and Walkways =  15,00,000/-</a:t>
            </a:r>
          </a:p>
          <a:p>
            <a:pPr eaLnBrk="1" hangingPunct="1">
              <a:lnSpc>
                <a:spcPct val="90000"/>
              </a:lnSpc>
              <a:buClr>
                <a:srgbClr val="C00000"/>
              </a:buClr>
              <a:buSzPct val="101000"/>
              <a:buFont typeface="Wingdings" panose="05000000000000000000" pitchFamily="2" charset="2"/>
              <a:buNone/>
            </a:pPr>
            <a:r>
              <a:rPr lang="en-US" altLang="en-US" sz="2400">
                <a:solidFill>
                  <a:srgbClr val="C00000"/>
                </a:solidFill>
              </a:rPr>
              <a:t>2- </a:t>
            </a:r>
            <a:r>
              <a:rPr lang="en-US" altLang="en-US" sz="2400"/>
              <a:t>Land Scapping = 12,00,000/-</a:t>
            </a:r>
          </a:p>
          <a:p>
            <a:pPr eaLnBrk="1" hangingPunct="1">
              <a:lnSpc>
                <a:spcPct val="90000"/>
              </a:lnSpc>
              <a:buClr>
                <a:srgbClr val="C00000"/>
              </a:buClr>
              <a:buSzPct val="101000"/>
              <a:buFont typeface="Wingdings" panose="05000000000000000000" pitchFamily="2" charset="2"/>
              <a:buNone/>
            </a:pPr>
            <a:r>
              <a:rPr lang="en-US" altLang="en-US" sz="2400">
                <a:solidFill>
                  <a:srgbClr val="C00000"/>
                </a:solidFill>
              </a:rPr>
              <a:t>3- </a:t>
            </a:r>
            <a:r>
              <a:rPr lang="en-US" altLang="en-US" sz="2400"/>
              <a:t>External Sewerage = 7,00,000/-</a:t>
            </a:r>
          </a:p>
          <a:p>
            <a:pPr eaLnBrk="1" hangingPunct="1">
              <a:lnSpc>
                <a:spcPct val="90000"/>
              </a:lnSpc>
              <a:buClr>
                <a:srgbClr val="C00000"/>
              </a:buClr>
              <a:buSzPct val="101000"/>
              <a:buFont typeface="Wingdings" panose="05000000000000000000" pitchFamily="2" charset="2"/>
              <a:buNone/>
            </a:pPr>
            <a:r>
              <a:rPr lang="en-US" altLang="en-US" sz="2400">
                <a:solidFill>
                  <a:srgbClr val="C00000"/>
                </a:solidFill>
              </a:rPr>
              <a:t>4- </a:t>
            </a:r>
            <a:r>
              <a:rPr lang="en-US" altLang="en-US" sz="2400"/>
              <a:t>External Water Supply, Overhead and Underground Water Tanks with pumping machinery for each set of Flats  =  19,00,000/-</a:t>
            </a:r>
          </a:p>
          <a:p>
            <a:pPr eaLnBrk="1" hangingPunct="1">
              <a:lnSpc>
                <a:spcPct val="90000"/>
              </a:lnSpc>
              <a:buClr>
                <a:srgbClr val="C00000"/>
              </a:buClr>
              <a:buSzPct val="101000"/>
              <a:buFont typeface="Wingdings" panose="05000000000000000000" pitchFamily="2" charset="2"/>
              <a:buNone/>
            </a:pPr>
            <a:r>
              <a:rPr lang="en-US" altLang="en-US" sz="2400">
                <a:solidFill>
                  <a:srgbClr val="C00000"/>
                </a:solidFill>
              </a:rPr>
              <a:t>5- </a:t>
            </a:r>
            <a:r>
              <a:rPr lang="en-US" altLang="en-US" sz="2400"/>
              <a:t>External Electricity = 3,00,000/-</a:t>
            </a:r>
          </a:p>
          <a:p>
            <a:pPr eaLnBrk="1" hangingPunct="1">
              <a:lnSpc>
                <a:spcPct val="90000"/>
              </a:lnSpc>
              <a:buClr>
                <a:srgbClr val="C00000"/>
              </a:buClr>
              <a:buSzPct val="101000"/>
              <a:buFont typeface="Wingdings" panose="05000000000000000000" pitchFamily="2" charset="2"/>
              <a:buNone/>
            </a:pPr>
            <a:r>
              <a:rPr lang="en-US" altLang="en-US" sz="2400">
                <a:solidFill>
                  <a:srgbClr val="C00000"/>
                </a:solidFill>
              </a:rPr>
              <a:t>6- </a:t>
            </a:r>
            <a:r>
              <a:rPr lang="en-US" altLang="en-US" sz="2400"/>
              <a:t>Boundary Wall = 6,00,000/-</a:t>
            </a:r>
          </a:p>
          <a:p>
            <a:pPr eaLnBrk="1" hangingPunct="1">
              <a:lnSpc>
                <a:spcPct val="90000"/>
              </a:lnSpc>
              <a:buClr>
                <a:srgbClr val="C00000"/>
              </a:buClr>
              <a:buSzPct val="101000"/>
              <a:buFont typeface="Wingdings" panose="05000000000000000000" pitchFamily="2" charset="2"/>
              <a:buNone/>
            </a:pPr>
            <a:r>
              <a:rPr lang="en-US" altLang="en-US" sz="2400">
                <a:solidFill>
                  <a:srgbClr val="C00000"/>
                </a:solidFill>
              </a:rPr>
              <a:t>7- </a:t>
            </a:r>
            <a:r>
              <a:rPr lang="en-US" altLang="en-US" sz="2400"/>
              <a:t>Miscellaneous unforeseen items </a:t>
            </a:r>
          </a:p>
          <a:p>
            <a:pPr lvl="2" eaLnBrk="1" hangingPunct="1">
              <a:lnSpc>
                <a:spcPct val="90000"/>
              </a:lnSpc>
              <a:buClr>
                <a:srgbClr val="C00000"/>
              </a:buClr>
              <a:buSzPct val="101000"/>
              <a:buFont typeface="Wingdings" panose="05000000000000000000" pitchFamily="2" charset="2"/>
              <a:buNone/>
            </a:pPr>
            <a:r>
              <a:rPr lang="en-US" altLang="en-US" sz="1800"/>
              <a:t>				</a:t>
            </a:r>
            <a:r>
              <a:rPr lang="en-US" altLang="en-US"/>
              <a:t>= 8,00,000/-</a:t>
            </a:r>
          </a:p>
          <a:p>
            <a:pPr eaLnBrk="1" hangingPunct="1">
              <a:lnSpc>
                <a:spcPct val="90000"/>
              </a:lnSpc>
              <a:buClr>
                <a:srgbClr val="C00000"/>
              </a:buClr>
              <a:buSzPct val="101000"/>
              <a:buFont typeface="Wingdings" panose="05000000000000000000" pitchFamily="2" charset="2"/>
              <a:buNone/>
            </a:pPr>
            <a:r>
              <a:rPr lang="en-US" altLang="en-US" sz="2400">
                <a:solidFill>
                  <a:srgbClr val="C00000"/>
                </a:solidFill>
              </a:rPr>
              <a:t>8- </a:t>
            </a:r>
            <a:r>
              <a:rPr lang="en-US" altLang="en-US" sz="2400"/>
              <a:t>Add 6 % development charges.</a:t>
            </a:r>
          </a:p>
          <a:p>
            <a:pPr eaLnBrk="1" hangingPunct="1">
              <a:lnSpc>
                <a:spcPct val="90000"/>
              </a:lnSpc>
              <a:buClr>
                <a:srgbClr val="C00000"/>
              </a:buClr>
              <a:buSzPct val="101000"/>
              <a:buFont typeface="Wingdings" panose="05000000000000000000" pitchFamily="2" charset="2"/>
              <a:buNone/>
            </a:pPr>
            <a:r>
              <a:rPr lang="en-US" altLang="en-US" sz="2400">
                <a:solidFill>
                  <a:srgbClr val="C00000"/>
                </a:solidFill>
              </a:rPr>
              <a:t>9- </a:t>
            </a:r>
            <a:r>
              <a:rPr lang="en-US" altLang="en-US" sz="2400"/>
              <a:t>Add 3 % consultancy charges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D932D639-7151-4165-A482-B32910579900}"/>
              </a:ext>
            </a:extLst>
          </p:cNvPr>
          <p:cNvSpPr>
            <a:spLocks noGrp="1"/>
          </p:cNvSpPr>
          <p:nvPr>
            <p:ph type="title"/>
          </p:nvPr>
        </p:nvSpPr>
        <p:spPr/>
        <p:txBody>
          <a:bodyPr/>
          <a:lstStyle/>
          <a:p>
            <a:pPr eaLnBrk="1" hangingPunct="1"/>
            <a:r>
              <a:rPr lang="en-US" altLang="en-US"/>
              <a:t>EXAMPLE 2</a:t>
            </a:r>
          </a:p>
        </p:txBody>
      </p:sp>
      <p:sp>
        <p:nvSpPr>
          <p:cNvPr id="22531" name="Content Placeholder 2">
            <a:extLst>
              <a:ext uri="{FF2B5EF4-FFF2-40B4-BE49-F238E27FC236}">
                <a16:creationId xmlns:a16="http://schemas.microsoft.com/office/drawing/2014/main" id="{7C7919B6-0842-45F0-85FC-55A1A1B83D77}"/>
              </a:ext>
            </a:extLst>
          </p:cNvPr>
          <p:cNvSpPr>
            <a:spLocks noGrp="1"/>
          </p:cNvSpPr>
          <p:nvPr>
            <p:ph idx="1"/>
          </p:nvPr>
        </p:nvSpPr>
        <p:spPr>
          <a:xfrm>
            <a:off x="228600" y="1219200"/>
            <a:ext cx="8915400" cy="5638800"/>
          </a:xfrm>
        </p:spPr>
        <p:txBody>
          <a:bodyPr/>
          <a:lstStyle/>
          <a:p>
            <a:pPr eaLnBrk="1" hangingPunct="1"/>
            <a:r>
              <a:rPr lang="en-US" altLang="en-US" sz="2000" b="1"/>
              <a:t>Prepare a Rough-cost Estimate of a residential building project with a total plinth area of all building of 1500 sq.m. given that:</a:t>
            </a:r>
          </a:p>
          <a:p>
            <a:pPr eaLnBrk="1" hangingPunct="1"/>
            <a:r>
              <a:rPr lang="en-US" altLang="en-US" sz="2000" b="1"/>
              <a:t> linth Area Rate   =  Rs: 950.00  / sq. ft.</a:t>
            </a:r>
          </a:p>
          <a:p>
            <a:pPr eaLnBrk="1" hangingPunct="1"/>
            <a:r>
              <a:rPr lang="en-US" altLang="en-US" sz="2000" b="1"/>
              <a:t>Extra for special architectural treatment   =  1.5 % of the buiding cost.</a:t>
            </a:r>
          </a:p>
          <a:p>
            <a:pPr eaLnBrk="1" hangingPunct="1"/>
            <a:r>
              <a:rPr lang="en-US" altLang="en-US" sz="2000" b="1"/>
              <a:t>Extra for water supply and sanitary installations  =  5 % of the building cost.</a:t>
            </a:r>
          </a:p>
          <a:p>
            <a:pPr eaLnBrk="1" hangingPunct="1"/>
            <a:r>
              <a:rPr lang="en-US" altLang="en-US" sz="2000" b="1"/>
              <a:t>Extra for internal installations  =  14 % of the buiding cost</a:t>
            </a:r>
          </a:p>
          <a:p>
            <a:pPr eaLnBrk="1" hangingPunct="1"/>
            <a:r>
              <a:rPr lang="en-US" altLang="en-US" sz="2000" b="1"/>
              <a:t>Extra for Electric &amp; Sui gas services  =  16 % of buiding cost</a:t>
            </a:r>
          </a:p>
          <a:p>
            <a:pPr eaLnBrk="1" hangingPunct="1"/>
            <a:r>
              <a:rPr lang="en-US" altLang="en-US" sz="2000" b="1"/>
              <a:t>Contigencies  3 % overall</a:t>
            </a:r>
          </a:p>
          <a:p>
            <a:pPr eaLnBrk="1" hangingPunct="1"/>
            <a:r>
              <a:rPr lang="en-US" altLang="en-US" sz="2000" b="1"/>
              <a:t>Supervision charges  =  8 % overall</a:t>
            </a:r>
          </a:p>
          <a:p>
            <a:pPr eaLnBrk="1" hangingPunct="1"/>
            <a:r>
              <a:rPr lang="en-US" altLang="en-US" sz="2000" b="1"/>
              <a:t>Design charges  =  2 % overall</a:t>
            </a:r>
          </a:p>
          <a:p>
            <a:pPr eaLnBrk="1" hangingPunct="1"/>
            <a:endParaRPr lang="en-US"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8F9C3239-27F6-4BC9-AB36-52EF84CFC0F6}"/>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sz="4000" b="1">
                <a:solidFill>
                  <a:srgbClr val="FFCC00"/>
                </a:solidFill>
              </a:rPr>
              <a:t>ESTIMATE</a:t>
            </a:r>
            <a:br>
              <a:rPr lang="en-US" sz="4000" b="1"/>
            </a:br>
            <a:endParaRPr lang="en-US" sz="4000" b="1"/>
          </a:p>
        </p:txBody>
      </p:sp>
      <p:sp>
        <p:nvSpPr>
          <p:cNvPr id="4099" name="Rectangle 3">
            <a:extLst>
              <a:ext uri="{FF2B5EF4-FFF2-40B4-BE49-F238E27FC236}">
                <a16:creationId xmlns:a16="http://schemas.microsoft.com/office/drawing/2014/main" id="{B89109BD-EE3D-4927-82DD-B3CF6BAADF4B}"/>
              </a:ext>
            </a:extLst>
          </p:cNvPr>
          <p:cNvSpPr>
            <a:spLocks noGrp="1" noChangeArrowheads="1"/>
          </p:cNvSpPr>
          <p:nvPr>
            <p:ph type="body" idx="1"/>
          </p:nvPr>
        </p:nvSpPr>
        <p:spPr>
          <a:xfrm>
            <a:off x="457200" y="1143000"/>
            <a:ext cx="8686800" cy="5334000"/>
          </a:xfrm>
        </p:spPr>
        <p:txBody>
          <a:bodyPr/>
          <a:lstStyle/>
          <a:p>
            <a:pPr eaLnBrk="1" hangingPunct="1">
              <a:buFont typeface="Wingdings" panose="05000000000000000000" pitchFamily="2" charset="2"/>
              <a:buNone/>
            </a:pPr>
            <a:r>
              <a:rPr lang="en-US" altLang="en-US" b="1"/>
              <a:t>	</a:t>
            </a:r>
            <a:r>
              <a:rPr lang="en-US" altLang="en-US" sz="2800" b="1">
                <a:solidFill>
                  <a:schemeClr val="folHlink"/>
                </a:solidFill>
              </a:rPr>
              <a:t>An estimate of the cost of a construction job is the probable cost of that job as computed from plans and specifications</a:t>
            </a:r>
            <a:r>
              <a:rPr lang="en-US" altLang="en-US" sz="2800">
                <a:solidFill>
                  <a:schemeClr val="folHlink"/>
                </a:solidFill>
              </a:rPr>
              <a:t>.</a:t>
            </a:r>
          </a:p>
          <a:p>
            <a:pPr eaLnBrk="1" hangingPunct="1">
              <a:buFont typeface="Wingdings" panose="05000000000000000000" pitchFamily="2" charset="2"/>
              <a:buNone/>
            </a:pPr>
            <a:r>
              <a:rPr lang="en-US" altLang="en-US" sz="2800"/>
              <a:t>	</a:t>
            </a:r>
          </a:p>
          <a:p>
            <a:pPr eaLnBrk="1" hangingPunct="1">
              <a:buClr>
                <a:srgbClr val="C00000"/>
              </a:buClr>
              <a:buSzPct val="70000"/>
              <a:buFont typeface="Wingdings" panose="05000000000000000000" pitchFamily="2" charset="2"/>
              <a:buChar char="Ø"/>
            </a:pPr>
            <a:r>
              <a:rPr lang="en-US" altLang="en-US" sz="2800"/>
              <a:t>For a good estimate the, actual cost of the proposed work after completion should not differ by more then 5 to 10 % from its approximate cost estimate, provided there are no unusual, unforeseen circumstances.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D9621822-44CC-447E-9B74-AC1B7187DF3C}"/>
              </a:ext>
            </a:extLst>
          </p:cNvPr>
          <p:cNvSpPr>
            <a:spLocks noGrp="1"/>
          </p:cNvSpPr>
          <p:nvPr>
            <p:ph type="title"/>
          </p:nvPr>
        </p:nvSpPr>
        <p:spPr/>
        <p:txBody>
          <a:bodyPr/>
          <a:lstStyle/>
          <a:p>
            <a:pPr eaLnBrk="1" hangingPunct="1"/>
            <a:r>
              <a:rPr lang="en-US" altLang="en-US" b="1"/>
              <a:t>EXAMPLE 3</a:t>
            </a:r>
          </a:p>
        </p:txBody>
      </p:sp>
      <p:sp>
        <p:nvSpPr>
          <p:cNvPr id="23555" name="Content Placeholder 2">
            <a:extLst>
              <a:ext uri="{FF2B5EF4-FFF2-40B4-BE49-F238E27FC236}">
                <a16:creationId xmlns:a16="http://schemas.microsoft.com/office/drawing/2014/main" id="{FEAC6AAE-7FDB-4C6A-9789-E22CE86BBDDD}"/>
              </a:ext>
            </a:extLst>
          </p:cNvPr>
          <p:cNvSpPr>
            <a:spLocks noGrp="1"/>
          </p:cNvSpPr>
          <p:nvPr>
            <p:ph idx="1"/>
          </p:nvPr>
        </p:nvSpPr>
        <p:spPr>
          <a:xfrm>
            <a:off x="457200" y="1295400"/>
            <a:ext cx="8686800" cy="5410200"/>
          </a:xfrm>
        </p:spPr>
        <p:txBody>
          <a:bodyPr/>
          <a:lstStyle/>
          <a:p>
            <a:pPr eaLnBrk="1" hangingPunct="1"/>
            <a:r>
              <a:rPr lang="en-US" altLang="en-US" sz="2200" b="1"/>
              <a:t>Prepare a Rough-cost Estimate based on unit costs of per unit plinth area basis of a four storeyed office building having a carpet area of 2000 sq.m. for obtaining the administrative approval of the Government. It may be assumed that 30 % of the built up area will be taken by the corridors, verandas, lavatories, staircase, etc. and 10 % of built up area will be occupied by walls. The following data is given:</a:t>
            </a:r>
          </a:p>
          <a:p>
            <a:pPr eaLnBrk="1" hangingPunct="1">
              <a:buFont typeface="Wingdings" panose="05000000000000000000" pitchFamily="2" charset="2"/>
              <a:buNone/>
            </a:pPr>
            <a:endParaRPr lang="en-US" altLang="en-US" sz="2200" b="1"/>
          </a:p>
          <a:p>
            <a:pPr eaLnBrk="1" hangingPunct="1"/>
            <a:r>
              <a:rPr lang="en-US" altLang="en-US" sz="2200" b="1"/>
              <a:t>Plinth Area Rate   =  Rs: 1100.00 / sq. ft.</a:t>
            </a:r>
          </a:p>
          <a:p>
            <a:pPr eaLnBrk="1" hangingPunct="1"/>
            <a:r>
              <a:rPr lang="en-US" altLang="en-US" sz="2200" b="1"/>
              <a:t>Extra for special architectural treatment   =  0.5 % of the buiding cost.</a:t>
            </a:r>
          </a:p>
          <a:p>
            <a:pPr eaLnBrk="1" hangingPunct="1"/>
            <a:r>
              <a:rPr lang="en-US" altLang="en-US" sz="2200" b="1"/>
              <a:t>Extra for water supply and sanitary installations  =  6 % of the building cost.</a:t>
            </a:r>
          </a:p>
          <a:p>
            <a:pPr eaLnBrk="1" hangingPunct="1"/>
            <a:endParaRPr lang="en-US"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E2746EB0-29A6-4760-A796-3670C5C9E095}"/>
              </a:ext>
            </a:extLst>
          </p:cNvPr>
          <p:cNvSpPr>
            <a:spLocks noGrp="1"/>
          </p:cNvSpPr>
          <p:nvPr>
            <p:ph type="title"/>
          </p:nvPr>
        </p:nvSpPr>
        <p:spPr/>
        <p:txBody>
          <a:bodyPr/>
          <a:lstStyle/>
          <a:p>
            <a:pPr eaLnBrk="1" hangingPunct="1"/>
            <a:r>
              <a:rPr lang="en-US" altLang="en-US"/>
              <a:t>Example 3</a:t>
            </a:r>
          </a:p>
        </p:txBody>
      </p:sp>
      <p:sp>
        <p:nvSpPr>
          <p:cNvPr id="24579" name="Content Placeholder 2">
            <a:extLst>
              <a:ext uri="{FF2B5EF4-FFF2-40B4-BE49-F238E27FC236}">
                <a16:creationId xmlns:a16="http://schemas.microsoft.com/office/drawing/2014/main" id="{71EEB262-5D4C-40CA-A8D0-D3200190BCBA}"/>
              </a:ext>
            </a:extLst>
          </p:cNvPr>
          <p:cNvSpPr>
            <a:spLocks noGrp="1"/>
          </p:cNvSpPr>
          <p:nvPr>
            <p:ph idx="1"/>
          </p:nvPr>
        </p:nvSpPr>
        <p:spPr>
          <a:xfrm>
            <a:off x="0" y="1447800"/>
            <a:ext cx="9144000" cy="5410200"/>
          </a:xfrm>
        </p:spPr>
        <p:txBody>
          <a:bodyPr/>
          <a:lstStyle/>
          <a:p>
            <a:pPr eaLnBrk="1" hangingPunct="1"/>
            <a:endParaRPr lang="en-US" altLang="en-US" sz="2400"/>
          </a:p>
          <a:p>
            <a:pPr eaLnBrk="1" hangingPunct="1"/>
            <a:r>
              <a:rPr lang="en-US" altLang="en-US" sz="2400" b="1"/>
              <a:t>Extra for internal installations  =  14 % of the buiding cost</a:t>
            </a:r>
          </a:p>
          <a:p>
            <a:pPr eaLnBrk="1" hangingPunct="1"/>
            <a:r>
              <a:rPr lang="en-US" altLang="en-US" sz="2400" b="1"/>
              <a:t>Extra for electric services  =  12.5 % of buiding cost</a:t>
            </a:r>
          </a:p>
          <a:p>
            <a:pPr eaLnBrk="1" hangingPunct="1"/>
            <a:r>
              <a:rPr lang="en-US" altLang="en-US" sz="2400" b="1"/>
              <a:t>Extra for sui gas services  =  6 % of buiding cost</a:t>
            </a:r>
          </a:p>
          <a:p>
            <a:pPr eaLnBrk="1" hangingPunct="1"/>
            <a:r>
              <a:rPr lang="en-US" altLang="en-US" sz="2400" b="1"/>
              <a:t>Extra due to deep foundations at site =  1.0 % of buiding cost</a:t>
            </a:r>
          </a:p>
          <a:p>
            <a:pPr eaLnBrk="1" hangingPunct="1"/>
            <a:r>
              <a:rPr lang="en-US" altLang="en-US" sz="2400" b="1"/>
              <a:t>Contigencies  = 2.5 % overall</a:t>
            </a:r>
          </a:p>
          <a:p>
            <a:pPr eaLnBrk="1" hangingPunct="1"/>
            <a:r>
              <a:rPr lang="en-US" altLang="en-US" sz="2400" b="1"/>
              <a:t>Supervision charges  =  8 % overall</a:t>
            </a:r>
          </a:p>
          <a:p>
            <a:pPr eaLnBrk="1" hangingPunct="1"/>
            <a:r>
              <a:rPr lang="en-US" altLang="en-US" sz="2400" b="1"/>
              <a:t>Design charges  =  2.5 % overall</a:t>
            </a:r>
            <a:r>
              <a:rPr lang="en-US" altLang="en-US" b="1"/>
              <a:t> </a:t>
            </a:r>
          </a:p>
          <a:p>
            <a:pPr eaLnBrk="1" hangingPunct="1"/>
            <a:endParaRPr lang="en-US" altLang="en-US" b="1"/>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488DDF7B-6DE2-477D-82DB-C2FFAAEE6D0B}"/>
              </a:ext>
            </a:extLst>
          </p:cNvPr>
          <p:cNvSpPr>
            <a:spLocks noGrp="1"/>
          </p:cNvSpPr>
          <p:nvPr>
            <p:ph type="title"/>
          </p:nvPr>
        </p:nvSpPr>
        <p:spPr/>
        <p:txBody>
          <a:bodyPr/>
          <a:lstStyle/>
          <a:p>
            <a:pPr eaLnBrk="1" hangingPunct="1"/>
            <a:r>
              <a:rPr lang="en-US" altLang="en-US" b="1"/>
              <a:t>Example 4</a:t>
            </a:r>
          </a:p>
        </p:txBody>
      </p:sp>
      <p:sp>
        <p:nvSpPr>
          <p:cNvPr id="25603" name="Content Placeholder 2">
            <a:extLst>
              <a:ext uri="{FF2B5EF4-FFF2-40B4-BE49-F238E27FC236}">
                <a16:creationId xmlns:a16="http://schemas.microsoft.com/office/drawing/2014/main" id="{1D3E963E-8C49-4BE8-8603-FF1C0B71FEDD}"/>
              </a:ext>
            </a:extLst>
          </p:cNvPr>
          <p:cNvSpPr>
            <a:spLocks noGrp="1"/>
          </p:cNvSpPr>
          <p:nvPr>
            <p:ph idx="1"/>
          </p:nvPr>
        </p:nvSpPr>
        <p:spPr/>
        <p:txBody>
          <a:bodyPr/>
          <a:lstStyle/>
          <a:p>
            <a:pPr eaLnBrk="1" hangingPunct="1"/>
            <a:r>
              <a:rPr lang="en-US" altLang="en-US" sz="2000" b="1"/>
              <a:t>Prepare a Rough-cost Estimate for obtaining the administrative approval of the Government for a hospital project to serve both indoor and outdoor patiesnts in an important rural area. The hospital will consist of the following:</a:t>
            </a:r>
          </a:p>
          <a:p>
            <a:pPr eaLnBrk="1" hangingPunct="1"/>
            <a:r>
              <a:rPr lang="en-US" altLang="en-US" sz="2000" b="1"/>
              <a:t>Main administrative office with dispensing operations, etc.</a:t>
            </a:r>
          </a:p>
          <a:p>
            <a:pPr eaLnBrk="1" hangingPunct="1"/>
            <a:r>
              <a:rPr lang="en-US" altLang="en-US" sz="2000" b="1"/>
              <a:t>Two general wards, each of 20 general beds.</a:t>
            </a:r>
          </a:p>
          <a:p>
            <a:pPr eaLnBrk="1" hangingPunct="1"/>
            <a:r>
              <a:rPr lang="en-US" altLang="en-US" sz="2000" b="1"/>
              <a:t>Superintendent Doctor’s Residence.</a:t>
            </a:r>
          </a:p>
          <a:p>
            <a:pPr eaLnBrk="1" hangingPunct="1"/>
            <a:r>
              <a:rPr lang="en-US" altLang="en-US" sz="2000" b="1"/>
              <a:t>Two Assistant Doctor’s Residences.</a:t>
            </a:r>
          </a:p>
          <a:p>
            <a:pPr eaLnBrk="1" hangingPunct="1"/>
            <a:r>
              <a:rPr lang="en-US" altLang="en-US" sz="2000" b="1"/>
              <a:t>Eight single Nurses Quarters.</a:t>
            </a:r>
          </a:p>
          <a:p>
            <a:pPr eaLnBrk="1" hangingPunct="1"/>
            <a:r>
              <a:rPr lang="en-US" altLang="en-US" sz="2000" b="1"/>
              <a:t>Four Compounder’s Quarters.</a:t>
            </a:r>
          </a:p>
          <a:p>
            <a:pPr eaLnBrk="1" hangingPunct="1"/>
            <a:r>
              <a:rPr lang="en-US" altLang="en-US" sz="2000" b="1"/>
              <a:t>Twelve lower staff’s Quarters.</a:t>
            </a:r>
          </a:p>
          <a:p>
            <a:pPr eaLnBrk="1" hangingPunct="1"/>
            <a:endParaRPr lang="en-US" alt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60F67749-C486-40AE-97A8-51EDB6325385}"/>
              </a:ext>
            </a:extLst>
          </p:cNvPr>
          <p:cNvSpPr>
            <a:spLocks noGrp="1" noChangeArrowheads="1"/>
          </p:cNvSpPr>
          <p:nvPr>
            <p:ph type="title"/>
          </p:nvPr>
        </p:nvSpPr>
        <p:spPr/>
        <p:txBody>
          <a:bodyPr/>
          <a:lstStyle/>
          <a:p>
            <a:pPr eaLnBrk="1" hangingPunct="1"/>
            <a:r>
              <a:rPr lang="en-US" altLang="en-US" sz="2800" b="1">
                <a:solidFill>
                  <a:srgbClr val="FFCC00"/>
                </a:solidFill>
              </a:rPr>
              <a:t>DETAILED ESTIMATE</a:t>
            </a:r>
            <a:r>
              <a:rPr lang="en-US" altLang="en-US"/>
              <a:t> </a:t>
            </a:r>
          </a:p>
        </p:txBody>
      </p:sp>
      <p:sp>
        <p:nvSpPr>
          <p:cNvPr id="26627" name="Rectangle 3">
            <a:extLst>
              <a:ext uri="{FF2B5EF4-FFF2-40B4-BE49-F238E27FC236}">
                <a16:creationId xmlns:a16="http://schemas.microsoft.com/office/drawing/2014/main" id="{FE6C12A3-66C0-482F-B217-45E12B0DD514}"/>
              </a:ext>
            </a:extLst>
          </p:cNvPr>
          <p:cNvSpPr>
            <a:spLocks noGrp="1" noChangeArrowheads="1"/>
          </p:cNvSpPr>
          <p:nvPr>
            <p:ph type="body" idx="1"/>
          </p:nvPr>
        </p:nvSpPr>
        <p:spPr>
          <a:xfrm>
            <a:off x="0" y="1600200"/>
            <a:ext cx="8686800" cy="5257800"/>
          </a:xfrm>
        </p:spPr>
        <p:txBody>
          <a:bodyPr/>
          <a:lstStyle/>
          <a:p>
            <a:pPr eaLnBrk="1" hangingPunct="1">
              <a:lnSpc>
                <a:spcPct val="90000"/>
              </a:lnSpc>
              <a:buClr>
                <a:srgbClr val="FFC000"/>
              </a:buClr>
              <a:buSzPct val="88000"/>
              <a:buFontTx/>
              <a:buChar char="•"/>
            </a:pPr>
            <a:r>
              <a:rPr lang="en-US" altLang="en-US" sz="2400" b="1">
                <a:solidFill>
                  <a:schemeClr val="folHlink"/>
                </a:solidFill>
              </a:rPr>
              <a:t>Detailed estimates are prepared by carefully and separately calculating in detail the costs of various items of the work that constitute the whole project from the detailed working drawings after the design has been finalized</a:t>
            </a:r>
            <a:r>
              <a:rPr lang="en-US" altLang="en-US" sz="2400">
                <a:solidFill>
                  <a:schemeClr val="folHlink"/>
                </a:solidFill>
              </a:rPr>
              <a:t>. </a:t>
            </a:r>
          </a:p>
          <a:p>
            <a:pPr eaLnBrk="1" hangingPunct="1">
              <a:lnSpc>
                <a:spcPct val="90000"/>
              </a:lnSpc>
              <a:buClr>
                <a:srgbClr val="FFC000"/>
              </a:buClr>
              <a:buSzPct val="88000"/>
              <a:buFontTx/>
              <a:buNone/>
            </a:pPr>
            <a:r>
              <a:rPr lang="en-US" altLang="en-US" sz="2400"/>
              <a:t>	</a:t>
            </a:r>
          </a:p>
          <a:p>
            <a:pPr eaLnBrk="1" hangingPunct="1">
              <a:lnSpc>
                <a:spcPct val="90000"/>
              </a:lnSpc>
              <a:buClr>
                <a:srgbClr val="FFC000"/>
              </a:buClr>
              <a:buSzPct val="88000"/>
              <a:buFontTx/>
              <a:buChar char="•"/>
            </a:pPr>
            <a:r>
              <a:rPr lang="en-US" altLang="en-US" sz="2400"/>
              <a:t>The mistakes, if any, in the rough cost estimate are eliminated in the detailed estimate.  </a:t>
            </a:r>
          </a:p>
          <a:p>
            <a:pPr eaLnBrk="1" hangingPunct="1">
              <a:lnSpc>
                <a:spcPct val="90000"/>
              </a:lnSpc>
              <a:buClr>
                <a:srgbClr val="FFC000"/>
              </a:buClr>
              <a:buSzPct val="88000"/>
              <a:buFontTx/>
              <a:buNone/>
            </a:pPr>
            <a:endParaRPr lang="en-US" altLang="en-US" sz="2400"/>
          </a:p>
          <a:p>
            <a:pPr eaLnBrk="1" hangingPunct="1">
              <a:lnSpc>
                <a:spcPct val="90000"/>
              </a:lnSpc>
              <a:buClr>
                <a:srgbClr val="FFC000"/>
              </a:buClr>
              <a:buSzPct val="88000"/>
              <a:buFontTx/>
              <a:buChar char="•"/>
            </a:pPr>
            <a:r>
              <a:rPr lang="en-US" altLang="en-US" sz="2400"/>
              <a:t>Detailed estimates are submitted to the competent authorities for obtaining technical sanction.</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1A974572-9564-4169-ABE6-D63D94EF656D}"/>
              </a:ext>
            </a:extLst>
          </p:cNvPr>
          <p:cNvSpPr>
            <a:spLocks noGrp="1" noChangeArrowheads="1"/>
          </p:cNvSpPr>
          <p:nvPr>
            <p:ph type="title"/>
          </p:nvPr>
        </p:nvSpPr>
        <p:spPr/>
        <p:txBody>
          <a:bodyPr/>
          <a:lstStyle/>
          <a:p>
            <a:pPr eaLnBrk="1" hangingPunct="1"/>
            <a:r>
              <a:rPr lang="en-US" altLang="en-US" sz="2800" b="1">
                <a:solidFill>
                  <a:srgbClr val="FFCC00"/>
                </a:solidFill>
              </a:rPr>
              <a:t>DETAILED ESTIMATE</a:t>
            </a:r>
          </a:p>
        </p:txBody>
      </p:sp>
      <p:sp>
        <p:nvSpPr>
          <p:cNvPr id="27651" name="Rectangle 3">
            <a:extLst>
              <a:ext uri="{FF2B5EF4-FFF2-40B4-BE49-F238E27FC236}">
                <a16:creationId xmlns:a16="http://schemas.microsoft.com/office/drawing/2014/main" id="{2BACC64C-4159-4990-8E42-BB46E4098D18}"/>
              </a:ext>
            </a:extLst>
          </p:cNvPr>
          <p:cNvSpPr>
            <a:spLocks noGrp="1" noChangeArrowheads="1"/>
          </p:cNvSpPr>
          <p:nvPr>
            <p:ph type="body" idx="1"/>
          </p:nvPr>
        </p:nvSpPr>
        <p:spPr>
          <a:xfrm>
            <a:off x="533400" y="1447800"/>
            <a:ext cx="8382000" cy="5410200"/>
          </a:xfrm>
        </p:spPr>
        <p:txBody>
          <a:bodyPr/>
          <a:lstStyle/>
          <a:p>
            <a:pPr eaLnBrk="1" hangingPunct="1">
              <a:lnSpc>
                <a:spcPct val="80000"/>
              </a:lnSpc>
              <a:buClr>
                <a:srgbClr val="FFC000"/>
              </a:buClr>
            </a:pPr>
            <a:r>
              <a:rPr lang="en-US" altLang="en-US" sz="2400"/>
              <a:t>The whole project is sub-divided into different items of work or activities. The quantity for each item is then calculated separately from the drawings as accurately as possible. The procedure is known as </a:t>
            </a:r>
            <a:r>
              <a:rPr lang="en-US" altLang="en-US" sz="2400">
                <a:solidFill>
                  <a:srgbClr val="FFCC00"/>
                </a:solidFill>
              </a:rPr>
              <a:t>"</a:t>
            </a:r>
            <a:r>
              <a:rPr lang="en-US" altLang="en-US" sz="2400" b="1">
                <a:solidFill>
                  <a:srgbClr val="FFCC00"/>
                </a:solidFill>
              </a:rPr>
              <a:t>taking out of quantities</a:t>
            </a:r>
            <a:r>
              <a:rPr lang="en-US" altLang="en-US" sz="2400">
                <a:solidFill>
                  <a:srgbClr val="FFCC00"/>
                </a:solidFill>
              </a:rPr>
              <a:t>".</a:t>
            </a:r>
            <a:r>
              <a:rPr lang="en-US" altLang="en-US" sz="2400"/>
              <a:t> </a:t>
            </a:r>
          </a:p>
          <a:p>
            <a:pPr eaLnBrk="1" hangingPunct="1">
              <a:lnSpc>
                <a:spcPct val="80000"/>
              </a:lnSpc>
              <a:buClr>
                <a:srgbClr val="FFC000"/>
              </a:buClr>
            </a:pPr>
            <a:endParaRPr lang="en-US" altLang="en-US" sz="2400"/>
          </a:p>
          <a:p>
            <a:pPr eaLnBrk="1" hangingPunct="1">
              <a:lnSpc>
                <a:spcPct val="80000"/>
              </a:lnSpc>
              <a:buClr>
                <a:srgbClr val="FFC000"/>
              </a:buClr>
            </a:pPr>
            <a:r>
              <a:rPr lang="en-US" altLang="en-US" sz="2400"/>
              <a:t>The quantities for each item may be estimated and shown in the pattern which is called </a:t>
            </a:r>
            <a:r>
              <a:rPr lang="en-US" altLang="en-US" sz="2400">
                <a:solidFill>
                  <a:srgbClr val="FF0000"/>
                </a:solidFill>
              </a:rPr>
              <a:t>"</a:t>
            </a:r>
            <a:r>
              <a:rPr lang="en-US" altLang="en-US" sz="2400" b="1">
                <a:solidFill>
                  <a:srgbClr val="FFCC00"/>
                </a:solidFill>
              </a:rPr>
              <a:t>Bill of quantities."</a:t>
            </a:r>
            <a:r>
              <a:rPr lang="en-US" altLang="en-US" sz="2400">
                <a:solidFill>
                  <a:srgbClr val="FFCC00"/>
                </a:solidFill>
              </a:rPr>
              <a:t> </a:t>
            </a:r>
          </a:p>
          <a:p>
            <a:pPr eaLnBrk="1" hangingPunct="1">
              <a:lnSpc>
                <a:spcPct val="80000"/>
              </a:lnSpc>
              <a:buClr>
                <a:srgbClr val="FFC000"/>
              </a:buClr>
              <a:buFont typeface="Wingdings" panose="05000000000000000000" pitchFamily="2" charset="2"/>
              <a:buNone/>
            </a:pPr>
            <a:endParaRPr lang="en-US" altLang="en-US" sz="2400">
              <a:solidFill>
                <a:srgbClr val="FFCC00"/>
              </a:solidFill>
            </a:endParaRPr>
          </a:p>
          <a:p>
            <a:pPr eaLnBrk="1" hangingPunct="1">
              <a:lnSpc>
                <a:spcPct val="80000"/>
              </a:lnSpc>
              <a:buClr>
                <a:srgbClr val="FFC000"/>
              </a:buClr>
            </a:pPr>
            <a:r>
              <a:rPr lang="en-US" altLang="en-US" sz="2400"/>
              <a:t>The unit, in which each item of the wok is to be calculated, should be according to the prevailing practice as followed in various departments of the country.</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4">
            <a:extLst>
              <a:ext uri="{FF2B5EF4-FFF2-40B4-BE49-F238E27FC236}">
                <a16:creationId xmlns:a16="http://schemas.microsoft.com/office/drawing/2014/main" id="{43DB93EA-A933-4CDB-8720-51ED01FF44E7}"/>
              </a:ext>
            </a:extLst>
          </p:cNvPr>
          <p:cNvSpPr>
            <a:spLocks noChangeArrowheads="1"/>
          </p:cNvSpPr>
          <p:nvPr/>
        </p:nvSpPr>
        <p:spPr bwMode="auto">
          <a:xfrm>
            <a:off x="2362200" y="228600"/>
            <a:ext cx="51054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b="1">
                <a:solidFill>
                  <a:srgbClr val="FFCC00"/>
                </a:solidFill>
                <a:latin typeface="Arial" panose="020B0604020202020204" pitchFamily="34" charset="0"/>
                <a:cs typeface="Times New Roman" panose="02020603050405020304" pitchFamily="18" charset="0"/>
              </a:rPr>
              <a:t>BILL OF QUANTITIES</a:t>
            </a:r>
            <a:endParaRPr lang="en-US" altLang="en-US">
              <a:solidFill>
                <a:srgbClr val="FFCC00"/>
              </a:solidFill>
              <a:latin typeface="Arial" panose="020B0604020202020204" pitchFamily="34" charset="0"/>
            </a:endParaRPr>
          </a:p>
        </p:txBody>
      </p:sp>
      <p:graphicFrame>
        <p:nvGraphicFramePr>
          <p:cNvPr id="22811" name="Group 283">
            <a:extLst>
              <a:ext uri="{FF2B5EF4-FFF2-40B4-BE49-F238E27FC236}">
                <a16:creationId xmlns:a16="http://schemas.microsoft.com/office/drawing/2014/main" id="{1CCC47F4-AFF7-40CE-877C-CA8FD0D742E6}"/>
              </a:ext>
            </a:extLst>
          </p:cNvPr>
          <p:cNvGraphicFramePr>
            <a:graphicFrameLocks noGrp="1"/>
          </p:cNvGraphicFramePr>
          <p:nvPr/>
        </p:nvGraphicFramePr>
        <p:xfrm>
          <a:off x="304800" y="990600"/>
          <a:ext cx="8610600" cy="5564188"/>
        </p:xfrm>
        <a:graphic>
          <a:graphicData uri="http://schemas.openxmlformats.org/drawingml/2006/table">
            <a:tbl>
              <a:tblPr/>
              <a:tblGrid>
                <a:gridCol w="762000">
                  <a:extLst>
                    <a:ext uri="{9D8B030D-6E8A-4147-A177-3AD203B41FA5}">
                      <a16:colId xmlns:a16="http://schemas.microsoft.com/office/drawing/2014/main" val="20000"/>
                    </a:ext>
                  </a:extLst>
                </a:gridCol>
                <a:gridCol w="1201738">
                  <a:extLst>
                    <a:ext uri="{9D8B030D-6E8A-4147-A177-3AD203B41FA5}">
                      <a16:colId xmlns:a16="http://schemas.microsoft.com/office/drawing/2014/main" val="20001"/>
                    </a:ext>
                  </a:extLst>
                </a:gridCol>
                <a:gridCol w="477837">
                  <a:extLst>
                    <a:ext uri="{9D8B030D-6E8A-4147-A177-3AD203B41FA5}">
                      <a16:colId xmlns:a16="http://schemas.microsoft.com/office/drawing/2014/main" val="20002"/>
                    </a:ext>
                  </a:extLst>
                </a:gridCol>
                <a:gridCol w="931863">
                  <a:extLst>
                    <a:ext uri="{9D8B030D-6E8A-4147-A177-3AD203B41FA5}">
                      <a16:colId xmlns:a16="http://schemas.microsoft.com/office/drawing/2014/main" val="20003"/>
                    </a:ext>
                  </a:extLst>
                </a:gridCol>
                <a:gridCol w="1031875">
                  <a:extLst>
                    <a:ext uri="{9D8B030D-6E8A-4147-A177-3AD203B41FA5}">
                      <a16:colId xmlns:a16="http://schemas.microsoft.com/office/drawing/2014/main" val="20004"/>
                    </a:ext>
                  </a:extLst>
                </a:gridCol>
                <a:gridCol w="881062">
                  <a:extLst>
                    <a:ext uri="{9D8B030D-6E8A-4147-A177-3AD203B41FA5}">
                      <a16:colId xmlns:a16="http://schemas.microsoft.com/office/drawing/2014/main" val="20005"/>
                    </a:ext>
                  </a:extLst>
                </a:gridCol>
                <a:gridCol w="962025">
                  <a:extLst>
                    <a:ext uri="{9D8B030D-6E8A-4147-A177-3AD203B41FA5}">
                      <a16:colId xmlns:a16="http://schemas.microsoft.com/office/drawing/2014/main" val="20006"/>
                    </a:ext>
                  </a:extLst>
                </a:gridCol>
                <a:gridCol w="1295400">
                  <a:extLst>
                    <a:ext uri="{9D8B030D-6E8A-4147-A177-3AD203B41FA5}">
                      <a16:colId xmlns:a16="http://schemas.microsoft.com/office/drawing/2014/main" val="20007"/>
                    </a:ext>
                  </a:extLst>
                </a:gridCol>
                <a:gridCol w="1066800">
                  <a:extLst>
                    <a:ext uri="{9D8B030D-6E8A-4147-A177-3AD203B41FA5}">
                      <a16:colId xmlns:a16="http://schemas.microsoft.com/office/drawing/2014/main" val="20008"/>
                    </a:ext>
                  </a:extLst>
                </a:gridCol>
              </a:tblGrid>
              <a:tr h="1244671">
                <a:tc rowSpan="2">
                  <a:txBody>
                    <a:bodyPr/>
                    <a:lstStyle/>
                    <a:p>
                      <a:pPr marL="342900" marR="0" lvl="0" indent="-342900" algn="l"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endParaRPr kumimoji="0" lang="en-US" sz="1200" b="1" i="0" u="none" strike="noStrike" cap="none" normalizeH="0" baseline="0" dirty="0">
                        <a:ln>
                          <a:noFill/>
                        </a:ln>
                        <a:solidFill>
                          <a:srgbClr val="FFFF00"/>
                        </a:solidFill>
                        <a:effectLst>
                          <a:outerShdw blurRad="38100" dist="38100" dir="2700000" algn="tl">
                            <a:srgbClr val="000000"/>
                          </a:outerShdw>
                        </a:effectLst>
                        <a:latin typeface="Verdana" pitchFamily="34" charset="0"/>
                        <a:ea typeface="Times New Roman" pitchFamily="18" charset="0"/>
                        <a:cs typeface="Arial" charset="0"/>
                      </a:endParaRPr>
                    </a:p>
                    <a:p>
                      <a:pPr marL="342900" marR="0" lvl="0" indent="-342900" algn="l" defTabSz="914400" rtl="0" eaLnBrk="0" fontAlgn="base" latinLnBrk="0" hangingPunct="0">
                        <a:lnSpc>
                          <a:spcPct val="100000"/>
                        </a:lnSpc>
                        <a:spcBef>
                          <a:spcPct val="0"/>
                        </a:spcBef>
                        <a:spcAft>
                          <a:spcPct val="0"/>
                        </a:spcAft>
                        <a:buClr>
                          <a:schemeClr val="hlink"/>
                        </a:buClr>
                        <a:buSzPct val="60000"/>
                        <a:buFont typeface="Wingdings" pitchFamily="2" charset="2"/>
                        <a:buNone/>
                        <a:tabLst/>
                      </a:pPr>
                      <a:r>
                        <a:rPr kumimoji="0" lang="en-US" sz="1200" b="1" i="0" u="none" strike="noStrike" cap="none" normalizeH="0" baseline="0" dirty="0">
                          <a:ln>
                            <a:noFill/>
                          </a:ln>
                          <a:solidFill>
                            <a:srgbClr val="FFFF00"/>
                          </a:solidFill>
                          <a:effectLst>
                            <a:outerShdw blurRad="38100" dist="38100" dir="2700000" algn="tl">
                              <a:srgbClr val="000000"/>
                            </a:outerShdw>
                          </a:effectLst>
                          <a:latin typeface="Verdana" pitchFamily="34" charset="0"/>
                          <a:ea typeface="Times New Roman" pitchFamily="18" charset="0"/>
                          <a:cs typeface="Arial" charset="0"/>
                        </a:rPr>
                        <a:t>Sr. No</a:t>
                      </a:r>
                      <a:endParaRPr kumimoji="0" lang="en-US" sz="1800" b="1" i="0" u="none" strike="noStrike" cap="none" normalizeH="0" baseline="0" dirty="0">
                        <a:ln>
                          <a:noFill/>
                        </a:ln>
                        <a:solidFill>
                          <a:srgbClr val="FFFF00"/>
                        </a:solidFill>
                        <a:effectLst>
                          <a:outerShdw blurRad="38100" dist="38100" dir="2700000" algn="tl">
                            <a:srgbClr val="000000"/>
                          </a:outerShdw>
                        </a:effectLst>
                        <a:latin typeface="Verdana" pitchFamily="34" charset="0"/>
                        <a:ea typeface="Times New Roman" pitchFamily="18" charset="0"/>
                        <a:cs typeface="Arial"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342900" marR="0" lvl="0" indent="-342900" algn="l"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en-US" sz="1200" b="1" i="0" u="none" strike="noStrike" cap="none" normalizeH="0" baseline="0" dirty="0">
                          <a:ln>
                            <a:noFill/>
                          </a:ln>
                          <a:solidFill>
                            <a:srgbClr val="FFFF00"/>
                          </a:solidFill>
                          <a:effectLst>
                            <a:outerShdw blurRad="38100" dist="38100" dir="2700000" algn="tl">
                              <a:srgbClr val="000000"/>
                            </a:outerShdw>
                          </a:effectLst>
                          <a:latin typeface="Verdana" pitchFamily="34" charset="0"/>
                          <a:ea typeface="Times New Roman" pitchFamily="18" charset="0"/>
                          <a:cs typeface="Arial" charset="0"/>
                        </a:rPr>
                        <a:t>Description</a:t>
                      </a:r>
                    </a:p>
                    <a:p>
                      <a:pPr marL="342900" marR="0" lvl="0" indent="-342900" algn="l"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endParaRPr kumimoji="0" lang="en-US" sz="1200" b="1" i="0" u="none" strike="noStrike" cap="none" normalizeH="0" baseline="0" dirty="0">
                        <a:ln>
                          <a:noFill/>
                        </a:ln>
                        <a:solidFill>
                          <a:srgbClr val="FFFF00"/>
                        </a:solidFill>
                        <a:effectLst>
                          <a:outerShdw blurRad="38100" dist="38100" dir="2700000" algn="tl">
                            <a:srgbClr val="000000"/>
                          </a:outerShdw>
                        </a:effectLst>
                        <a:latin typeface="Verdana" pitchFamily="34" charset="0"/>
                        <a:ea typeface="Times New Roman" pitchFamily="18" charset="0"/>
                        <a:cs typeface="Arial" charset="0"/>
                      </a:endParaRPr>
                    </a:p>
                    <a:p>
                      <a:pPr marL="342900" marR="0" lvl="0" indent="-342900" algn="l"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en-US" sz="1200" b="1" i="0" u="none" strike="noStrike" cap="none" normalizeH="0" baseline="0" dirty="0">
                          <a:ln>
                            <a:noFill/>
                          </a:ln>
                          <a:solidFill>
                            <a:srgbClr val="FFFF00"/>
                          </a:solidFill>
                          <a:effectLst>
                            <a:outerShdw blurRad="38100" dist="38100" dir="2700000" algn="tl">
                              <a:srgbClr val="000000"/>
                            </a:outerShdw>
                          </a:effectLst>
                          <a:latin typeface="Verdana" pitchFamily="34" charset="0"/>
                          <a:ea typeface="Times New Roman" pitchFamily="18" charset="0"/>
                          <a:cs typeface="Arial" charset="0"/>
                        </a:rPr>
                        <a:t>of item</a:t>
                      </a:r>
                      <a:endParaRPr kumimoji="0" lang="en-US" sz="1800" b="1" i="0" u="none" strike="noStrike" cap="none" normalizeH="0" baseline="0" dirty="0">
                        <a:ln>
                          <a:noFill/>
                        </a:ln>
                        <a:solidFill>
                          <a:srgbClr val="FFFF00"/>
                        </a:solidFill>
                        <a:effectLst>
                          <a:outerShdw blurRad="38100" dist="38100" dir="2700000" algn="tl">
                            <a:srgbClr val="000000"/>
                          </a:outerShdw>
                        </a:effectLst>
                        <a:latin typeface="Verdana" pitchFamily="34" charset="0"/>
                        <a:ea typeface="Times New Roman" pitchFamily="18" charset="0"/>
                        <a:cs typeface="Arial"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342900" marR="0" lvl="0" indent="-342900" algn="l"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en-US" sz="1200" b="1" i="0" u="none" strike="noStrike" cap="none" normalizeH="0" baseline="0" dirty="0">
                          <a:ln>
                            <a:noFill/>
                          </a:ln>
                          <a:solidFill>
                            <a:srgbClr val="FFFF00"/>
                          </a:solidFill>
                          <a:effectLst>
                            <a:outerShdw blurRad="38100" dist="38100" dir="2700000" algn="tl">
                              <a:srgbClr val="000000"/>
                            </a:outerShdw>
                          </a:effectLst>
                          <a:latin typeface="Verdana" pitchFamily="34" charset="0"/>
                          <a:ea typeface="Times New Roman" pitchFamily="18" charset="0"/>
                          <a:cs typeface="Arial" charset="0"/>
                        </a:rPr>
                        <a:t>No</a:t>
                      </a:r>
                      <a:endParaRPr kumimoji="0" lang="en-US" sz="1800" b="1" i="0" u="none" strike="noStrike" cap="none" normalizeH="0" baseline="0" dirty="0">
                        <a:ln>
                          <a:noFill/>
                        </a:ln>
                        <a:solidFill>
                          <a:srgbClr val="FFFF00"/>
                        </a:solidFill>
                        <a:effectLst>
                          <a:outerShdw blurRad="38100" dist="38100" dir="2700000" algn="tl">
                            <a:srgbClr val="000000"/>
                          </a:outerShdw>
                        </a:effectLst>
                        <a:latin typeface="Verdana" pitchFamily="34" charset="0"/>
                        <a:ea typeface="Times New Roman" pitchFamily="18" charset="0"/>
                        <a:cs typeface="Arial"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en-US" sz="1200" b="1" i="0" u="none" strike="noStrike" cap="none" normalizeH="0" baseline="0" dirty="0">
                          <a:ln>
                            <a:noFill/>
                          </a:ln>
                          <a:solidFill>
                            <a:srgbClr val="FFFF00"/>
                          </a:solidFill>
                          <a:effectLst>
                            <a:outerShdw blurRad="38100" dist="38100" dir="2700000" algn="tl">
                              <a:srgbClr val="000000"/>
                            </a:outerShdw>
                          </a:effectLst>
                          <a:latin typeface="Verdana" pitchFamily="34" charset="0"/>
                          <a:ea typeface="Times New Roman" pitchFamily="18" charset="0"/>
                          <a:cs typeface="Arial" charset="0"/>
                        </a:rPr>
                        <a:t>Measurements</a:t>
                      </a:r>
                      <a:endParaRPr kumimoji="0" lang="en-US" sz="1800" b="1" i="0" u="none" strike="noStrike" cap="none" normalizeH="0" baseline="0" dirty="0">
                        <a:ln>
                          <a:noFill/>
                        </a:ln>
                        <a:solidFill>
                          <a:srgbClr val="FFFF00"/>
                        </a:solidFill>
                        <a:effectLst>
                          <a:outerShdw blurRad="38100" dist="38100" dir="2700000" algn="tl">
                            <a:srgbClr val="000000"/>
                          </a:outerShdw>
                        </a:effectLst>
                        <a:latin typeface="Verdana" pitchFamily="34" charset="0"/>
                        <a:ea typeface="Times New Roman" pitchFamily="18" charset="0"/>
                        <a:cs typeface="Arial"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rowSpan="2">
                  <a:txBody>
                    <a:bodyPr/>
                    <a:lstStyle/>
                    <a:p>
                      <a:pPr marL="342900" marR="0" lvl="0" indent="-342900" algn="l"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en-US" sz="1200" b="1" i="0" u="none" strike="noStrike" cap="none" normalizeH="0" baseline="0" dirty="0">
                          <a:ln>
                            <a:noFill/>
                          </a:ln>
                          <a:solidFill>
                            <a:srgbClr val="FFFF00"/>
                          </a:solidFill>
                          <a:effectLst>
                            <a:outerShdw blurRad="38100" dist="38100" dir="2700000" algn="tl">
                              <a:srgbClr val="000000"/>
                            </a:outerShdw>
                          </a:effectLst>
                          <a:latin typeface="Verdana" pitchFamily="34" charset="0"/>
                          <a:ea typeface="Times New Roman" pitchFamily="18" charset="0"/>
                          <a:cs typeface="Arial" charset="0"/>
                        </a:rPr>
                        <a:t>Quantity</a:t>
                      </a:r>
                      <a:endParaRPr kumimoji="0" lang="en-US" sz="1800" b="1" i="0" u="none" strike="noStrike" cap="none" normalizeH="0" baseline="0" dirty="0">
                        <a:ln>
                          <a:noFill/>
                        </a:ln>
                        <a:solidFill>
                          <a:srgbClr val="FFFF00"/>
                        </a:solidFill>
                        <a:effectLst>
                          <a:outerShdw blurRad="38100" dist="38100" dir="2700000" algn="tl">
                            <a:srgbClr val="000000"/>
                          </a:outerShdw>
                        </a:effectLst>
                        <a:latin typeface="Verdana" pitchFamily="34" charset="0"/>
                        <a:ea typeface="Times New Roman" pitchFamily="18" charset="0"/>
                        <a:cs typeface="Arial"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342900" marR="0" lvl="0" indent="-342900" algn="l"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en-US" sz="1200" b="1" i="0" u="none" strike="noStrike" cap="none" normalizeH="0" baseline="0" dirty="0">
                          <a:ln>
                            <a:noFill/>
                          </a:ln>
                          <a:solidFill>
                            <a:srgbClr val="FFFF00"/>
                          </a:solidFill>
                          <a:effectLst>
                            <a:outerShdw blurRad="38100" dist="38100" dir="2700000" algn="tl">
                              <a:srgbClr val="000000"/>
                            </a:outerShdw>
                          </a:effectLst>
                          <a:latin typeface="Verdana" pitchFamily="34" charset="0"/>
                          <a:ea typeface="Times New Roman" pitchFamily="18" charset="0"/>
                          <a:cs typeface="Arial" charset="0"/>
                        </a:rPr>
                        <a:t>Total </a:t>
                      </a:r>
                    </a:p>
                    <a:p>
                      <a:pPr marL="342900" marR="0" lvl="0" indent="-342900" algn="l"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endParaRPr kumimoji="0" lang="en-US" sz="1200" b="1" i="0" u="none" strike="noStrike" cap="none" normalizeH="0" baseline="0" dirty="0">
                        <a:ln>
                          <a:noFill/>
                        </a:ln>
                        <a:solidFill>
                          <a:srgbClr val="FFFF00"/>
                        </a:solidFill>
                        <a:effectLst>
                          <a:outerShdw blurRad="38100" dist="38100" dir="2700000" algn="tl">
                            <a:srgbClr val="000000"/>
                          </a:outerShdw>
                        </a:effectLst>
                        <a:latin typeface="Verdana" pitchFamily="34" charset="0"/>
                        <a:ea typeface="Times New Roman" pitchFamily="18" charset="0"/>
                        <a:cs typeface="Arial" charset="0"/>
                      </a:endParaRPr>
                    </a:p>
                    <a:p>
                      <a:pPr marL="342900" marR="0" lvl="0" indent="-342900" algn="l"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en-US" sz="1200" b="1" i="0" u="none" strike="noStrike" cap="none" normalizeH="0" baseline="0" dirty="0">
                          <a:ln>
                            <a:noFill/>
                          </a:ln>
                          <a:solidFill>
                            <a:srgbClr val="FFFF00"/>
                          </a:solidFill>
                          <a:effectLst>
                            <a:outerShdw blurRad="38100" dist="38100" dir="2700000" algn="tl">
                              <a:srgbClr val="000000"/>
                            </a:outerShdw>
                          </a:effectLst>
                          <a:latin typeface="Verdana" pitchFamily="34" charset="0"/>
                          <a:ea typeface="Times New Roman" pitchFamily="18" charset="0"/>
                          <a:cs typeface="Arial" charset="0"/>
                        </a:rPr>
                        <a:t>Quantity</a:t>
                      </a:r>
                      <a:endParaRPr kumimoji="0" lang="en-US" sz="1800" b="1" i="0" u="none" strike="noStrike" cap="none" normalizeH="0" baseline="0" dirty="0">
                        <a:ln>
                          <a:noFill/>
                        </a:ln>
                        <a:solidFill>
                          <a:srgbClr val="FFFF00"/>
                        </a:solidFill>
                        <a:effectLst>
                          <a:outerShdw blurRad="38100" dist="38100" dir="2700000" algn="tl">
                            <a:srgbClr val="000000"/>
                          </a:outerShdw>
                        </a:effectLst>
                        <a:latin typeface="Verdana" pitchFamily="34" charset="0"/>
                        <a:ea typeface="Times New Roman" pitchFamily="18" charset="0"/>
                        <a:cs typeface="Arial"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342900" marR="0" lvl="0" indent="-342900" algn="l"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en-US" sz="1400" b="1" i="0" u="none" strike="noStrike" cap="none" normalizeH="0" baseline="0" dirty="0">
                          <a:ln>
                            <a:noFill/>
                          </a:ln>
                          <a:solidFill>
                            <a:srgbClr val="FFFF00"/>
                          </a:solidFill>
                          <a:effectLst>
                            <a:outerShdw blurRad="38100" dist="38100" dir="2700000" algn="tl">
                              <a:srgbClr val="000000"/>
                            </a:outerShdw>
                          </a:effectLst>
                          <a:latin typeface="Verdana" pitchFamily="34" charset="0"/>
                          <a:ea typeface="Times New Roman" pitchFamily="18" charset="0"/>
                          <a:cs typeface="Arial" charset="0"/>
                        </a:rPr>
                        <a:t>Remarks</a:t>
                      </a:r>
                      <a:endParaRPr kumimoji="0" lang="en-US" sz="1800" b="1" i="0" u="none" strike="noStrike" cap="none" normalizeH="0" baseline="0" dirty="0">
                        <a:ln>
                          <a:noFill/>
                        </a:ln>
                        <a:solidFill>
                          <a:srgbClr val="FFFF00"/>
                        </a:solidFill>
                        <a:effectLst>
                          <a:outerShdw blurRad="38100" dist="38100" dir="2700000" algn="tl">
                            <a:srgbClr val="000000"/>
                          </a:outerShdw>
                        </a:effectLst>
                        <a:latin typeface="Verdana" pitchFamily="34" charset="0"/>
                        <a:ea typeface="Times New Roman" pitchFamily="18" charset="0"/>
                        <a:cs typeface="Arial"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74336">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342900" marR="0" lvl="0" indent="-342900" algn="l"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en-US" sz="1200" b="1" i="0" u="none" strike="noStrike" cap="none" normalizeH="0" baseline="0">
                          <a:ln>
                            <a:noFill/>
                          </a:ln>
                          <a:solidFill>
                            <a:srgbClr val="FFFF00"/>
                          </a:solidFill>
                          <a:effectLst>
                            <a:outerShdw blurRad="38100" dist="38100" dir="2700000" algn="tl">
                              <a:srgbClr val="000000"/>
                            </a:outerShdw>
                          </a:effectLst>
                          <a:latin typeface="Verdana" pitchFamily="34" charset="0"/>
                          <a:ea typeface="Times New Roman" pitchFamily="18" charset="0"/>
                          <a:cs typeface="Arial" charset="0"/>
                        </a:rPr>
                        <a:t>Length</a:t>
                      </a:r>
                      <a:endParaRPr kumimoji="0" lang="en-US" sz="1800" b="1" i="0" u="none" strike="noStrike" cap="none" normalizeH="0" baseline="0">
                        <a:ln>
                          <a:noFill/>
                        </a:ln>
                        <a:solidFill>
                          <a:srgbClr val="FFFF00"/>
                        </a:solidFill>
                        <a:effectLst>
                          <a:outerShdw blurRad="38100" dist="38100" dir="2700000" algn="tl">
                            <a:srgbClr val="000000"/>
                          </a:outerShdw>
                        </a:effectLst>
                        <a:latin typeface="Verdana" pitchFamily="34" charset="0"/>
                        <a:ea typeface="Times New Roman" pitchFamily="18" charset="0"/>
                        <a:cs typeface="Arial"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en-US" sz="1200" b="1" i="0" u="none" strike="noStrike" cap="none" normalizeH="0" baseline="0">
                          <a:ln>
                            <a:noFill/>
                          </a:ln>
                          <a:solidFill>
                            <a:srgbClr val="FFFF00"/>
                          </a:solidFill>
                          <a:effectLst>
                            <a:outerShdw blurRad="38100" dist="38100" dir="2700000" algn="tl">
                              <a:srgbClr val="000000"/>
                            </a:outerShdw>
                          </a:effectLst>
                          <a:latin typeface="Verdana" pitchFamily="34" charset="0"/>
                          <a:ea typeface="Times New Roman" pitchFamily="18" charset="0"/>
                          <a:cs typeface="Arial" charset="0"/>
                        </a:rPr>
                        <a:t>Breadth</a:t>
                      </a:r>
                      <a:endParaRPr kumimoji="0" lang="en-US" sz="1800" b="1" i="0" u="none" strike="noStrike" cap="none" normalizeH="0" baseline="0">
                        <a:ln>
                          <a:noFill/>
                        </a:ln>
                        <a:solidFill>
                          <a:srgbClr val="FFFF00"/>
                        </a:solidFill>
                        <a:effectLst>
                          <a:outerShdw blurRad="38100" dist="38100" dir="2700000" algn="tl">
                            <a:srgbClr val="000000"/>
                          </a:outerShdw>
                        </a:effectLst>
                        <a:latin typeface="Verdana" pitchFamily="34" charset="0"/>
                        <a:ea typeface="Times New Roman" pitchFamily="18" charset="0"/>
                        <a:cs typeface="Arial"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en-US" sz="1200" b="1" i="0" u="none" strike="noStrike" cap="none" normalizeH="0" baseline="0" dirty="0">
                          <a:ln>
                            <a:noFill/>
                          </a:ln>
                          <a:solidFill>
                            <a:srgbClr val="FFFF00"/>
                          </a:solidFill>
                          <a:effectLst>
                            <a:outerShdw blurRad="38100" dist="38100" dir="2700000" algn="tl">
                              <a:srgbClr val="000000"/>
                            </a:outerShdw>
                          </a:effectLst>
                          <a:latin typeface="Verdana" pitchFamily="34" charset="0"/>
                          <a:ea typeface="Times New Roman" pitchFamily="18" charset="0"/>
                          <a:cs typeface="Arial" charset="0"/>
                        </a:rPr>
                        <a:t>Height</a:t>
                      </a:r>
                      <a:endParaRPr kumimoji="0" lang="en-US" sz="1800" b="1" i="0" u="none" strike="noStrike" cap="none" normalizeH="0" baseline="0" dirty="0">
                        <a:ln>
                          <a:noFill/>
                        </a:ln>
                        <a:solidFill>
                          <a:srgbClr val="FFFF00"/>
                        </a:solidFill>
                        <a:effectLst>
                          <a:outerShdw blurRad="38100" dist="38100" dir="2700000" algn="tl">
                            <a:srgbClr val="000000"/>
                          </a:outerShdw>
                        </a:effectLst>
                        <a:latin typeface="Verdana" pitchFamily="34" charset="0"/>
                        <a:ea typeface="Times New Roman" pitchFamily="18" charset="0"/>
                        <a:cs typeface="Arial"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1"/>
                  </a:ext>
                </a:extLst>
              </a:tr>
              <a:tr h="4045181">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en-US" sz="2800" b="1" i="0" u="none" strike="noStrike" cap="none" normalizeH="0" baseline="0">
                        <a:ln>
                          <a:noFill/>
                        </a:ln>
                        <a:solidFill>
                          <a:srgbClr val="FFFF00"/>
                        </a:solidFill>
                        <a:effectLst>
                          <a:outerShdw blurRad="38100" dist="38100" dir="2700000" algn="tl">
                            <a:srgbClr val="000000"/>
                          </a:outerShdw>
                        </a:effectLst>
                        <a:latin typeface="Verdana" pitchFamily="34"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en-US" sz="2800" b="1" i="0" u="none" strike="noStrike" cap="none" normalizeH="0" baseline="0" dirty="0">
                        <a:ln>
                          <a:noFill/>
                        </a:ln>
                        <a:solidFill>
                          <a:srgbClr val="FFFF00"/>
                        </a:solidFill>
                        <a:effectLst>
                          <a:outerShdw blurRad="38100" dist="38100" dir="2700000" algn="tl">
                            <a:srgbClr val="000000"/>
                          </a:outerShdw>
                        </a:effectLst>
                        <a:latin typeface="Verdana" pitchFamily="34"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en-US" sz="2800" b="1" i="0" u="none" strike="noStrike" cap="none" normalizeH="0" baseline="0" dirty="0">
                        <a:ln>
                          <a:noFill/>
                        </a:ln>
                        <a:solidFill>
                          <a:srgbClr val="FFFF00"/>
                        </a:solidFill>
                        <a:effectLst>
                          <a:outerShdw blurRad="38100" dist="38100" dir="2700000" algn="tl">
                            <a:srgbClr val="000000"/>
                          </a:outerShdw>
                        </a:effectLst>
                        <a:latin typeface="Verdana" pitchFamily="34"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en-US" sz="2800" b="1" i="0" u="none" strike="noStrike" cap="none" normalizeH="0" baseline="0" dirty="0">
                        <a:ln>
                          <a:noFill/>
                        </a:ln>
                        <a:solidFill>
                          <a:srgbClr val="FFFF00"/>
                        </a:solidFill>
                        <a:effectLst>
                          <a:outerShdw blurRad="38100" dist="38100" dir="2700000" algn="tl">
                            <a:srgbClr val="000000"/>
                          </a:outerShdw>
                        </a:effectLst>
                        <a:latin typeface="Verdana" pitchFamily="34"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en-US" sz="2800" b="1" i="0" u="none" strike="noStrike" cap="none" normalizeH="0" baseline="0" dirty="0">
                        <a:ln>
                          <a:noFill/>
                        </a:ln>
                        <a:solidFill>
                          <a:srgbClr val="FFFF00"/>
                        </a:solidFill>
                        <a:effectLst>
                          <a:outerShdw blurRad="38100" dist="38100" dir="2700000" algn="tl">
                            <a:srgbClr val="000000"/>
                          </a:outerShdw>
                        </a:effectLst>
                        <a:latin typeface="Verdana" pitchFamily="34"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en-US" sz="2800" b="1" i="0" u="none" strike="noStrike" cap="none" normalizeH="0" baseline="0" dirty="0">
                        <a:ln>
                          <a:noFill/>
                        </a:ln>
                        <a:solidFill>
                          <a:srgbClr val="FFFF00"/>
                        </a:solidFill>
                        <a:effectLst>
                          <a:outerShdw blurRad="38100" dist="38100" dir="2700000" algn="tl">
                            <a:srgbClr val="000000"/>
                          </a:outerShdw>
                        </a:effectLst>
                        <a:latin typeface="Verdana" pitchFamily="34"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en-US" sz="2800" b="1" i="0" u="none" strike="noStrike" cap="none" normalizeH="0" baseline="0" dirty="0">
                        <a:ln>
                          <a:noFill/>
                        </a:ln>
                        <a:solidFill>
                          <a:srgbClr val="FFFF00"/>
                        </a:solidFill>
                        <a:effectLst>
                          <a:outerShdw blurRad="38100" dist="38100" dir="2700000" algn="tl">
                            <a:srgbClr val="000000"/>
                          </a:outerShdw>
                        </a:effectLst>
                        <a:latin typeface="Verdana" pitchFamily="34"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en-US" sz="2800" b="1" i="0" u="none" strike="noStrike" cap="none" normalizeH="0" baseline="0" dirty="0">
                        <a:ln>
                          <a:noFill/>
                        </a:ln>
                        <a:solidFill>
                          <a:srgbClr val="FFFF00"/>
                        </a:solidFill>
                        <a:effectLst>
                          <a:outerShdw blurRad="38100" dist="38100" dir="2700000" algn="tl">
                            <a:srgbClr val="000000"/>
                          </a:outerShdw>
                        </a:effectLst>
                        <a:latin typeface="Verdana" pitchFamily="34"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en-US" sz="2800" b="1" i="0" u="none" strike="noStrike" cap="none" normalizeH="0" baseline="0" dirty="0">
                        <a:ln>
                          <a:noFill/>
                        </a:ln>
                        <a:solidFill>
                          <a:srgbClr val="FFFF00"/>
                        </a:solidFill>
                        <a:effectLst>
                          <a:outerShdw blurRad="38100" dist="38100" dir="2700000" algn="tl">
                            <a:srgbClr val="000000"/>
                          </a:outerShdw>
                        </a:effectLst>
                        <a:latin typeface="Verdana" pitchFamily="34"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4">
            <a:extLst>
              <a:ext uri="{FF2B5EF4-FFF2-40B4-BE49-F238E27FC236}">
                <a16:creationId xmlns:a16="http://schemas.microsoft.com/office/drawing/2014/main" id="{D7A3D090-F39C-4D50-A7EC-A98A8419917B}"/>
              </a:ext>
            </a:extLst>
          </p:cNvPr>
          <p:cNvSpPr>
            <a:spLocks noChangeArrowheads="1"/>
          </p:cNvSpPr>
          <p:nvPr/>
        </p:nvSpPr>
        <p:spPr bwMode="auto">
          <a:xfrm>
            <a:off x="2133600" y="228600"/>
            <a:ext cx="5486400" cy="79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800" b="1">
                <a:solidFill>
                  <a:srgbClr val="FFCC00"/>
                </a:solidFill>
                <a:latin typeface="Arial" panose="020B0604020202020204" pitchFamily="34" charset="0"/>
                <a:cs typeface="Times New Roman" panose="02020603050405020304" pitchFamily="18" charset="0"/>
              </a:rPr>
              <a:t>PRICED BILL OF QUANTITIES</a:t>
            </a:r>
            <a:endParaRPr lang="en-US" altLang="en-US" sz="2800">
              <a:solidFill>
                <a:srgbClr val="FFCC00"/>
              </a:solidFill>
              <a:latin typeface="Arial" panose="020B0604020202020204" pitchFamily="34" charset="0"/>
            </a:endParaRPr>
          </a:p>
          <a:p>
            <a:pPr eaLnBrk="1" hangingPunct="1">
              <a:spcBef>
                <a:spcPct val="0"/>
              </a:spcBef>
              <a:buFontTx/>
              <a:buNone/>
            </a:pPr>
            <a:endParaRPr lang="en-US" altLang="en-US" sz="1800">
              <a:latin typeface="Arial" panose="020B0604020202020204" pitchFamily="34" charset="0"/>
            </a:endParaRPr>
          </a:p>
        </p:txBody>
      </p:sp>
      <p:graphicFrame>
        <p:nvGraphicFramePr>
          <p:cNvPr id="24733" name="Group 157">
            <a:extLst>
              <a:ext uri="{FF2B5EF4-FFF2-40B4-BE49-F238E27FC236}">
                <a16:creationId xmlns:a16="http://schemas.microsoft.com/office/drawing/2014/main" id="{76787024-BA39-4B88-B759-DFE9340D9725}"/>
              </a:ext>
            </a:extLst>
          </p:cNvPr>
          <p:cNvGraphicFramePr>
            <a:graphicFrameLocks noGrp="1"/>
          </p:cNvGraphicFramePr>
          <p:nvPr/>
        </p:nvGraphicFramePr>
        <p:xfrm>
          <a:off x="304800" y="1219200"/>
          <a:ext cx="8534400" cy="5334000"/>
        </p:xfrm>
        <a:graphic>
          <a:graphicData uri="http://schemas.openxmlformats.org/drawingml/2006/table">
            <a:tbl>
              <a:tblPr/>
              <a:tblGrid>
                <a:gridCol w="838200">
                  <a:extLst>
                    <a:ext uri="{9D8B030D-6E8A-4147-A177-3AD203B41FA5}">
                      <a16:colId xmlns:a16="http://schemas.microsoft.com/office/drawing/2014/main" val="20000"/>
                    </a:ext>
                  </a:extLst>
                </a:gridCol>
                <a:gridCol w="2139950">
                  <a:extLst>
                    <a:ext uri="{9D8B030D-6E8A-4147-A177-3AD203B41FA5}">
                      <a16:colId xmlns:a16="http://schemas.microsoft.com/office/drawing/2014/main" val="20001"/>
                    </a:ext>
                  </a:extLst>
                </a:gridCol>
                <a:gridCol w="1370013">
                  <a:extLst>
                    <a:ext uri="{9D8B030D-6E8A-4147-A177-3AD203B41FA5}">
                      <a16:colId xmlns:a16="http://schemas.microsoft.com/office/drawing/2014/main" val="20002"/>
                    </a:ext>
                  </a:extLst>
                </a:gridCol>
                <a:gridCol w="1370012">
                  <a:extLst>
                    <a:ext uri="{9D8B030D-6E8A-4147-A177-3AD203B41FA5}">
                      <a16:colId xmlns:a16="http://schemas.microsoft.com/office/drawing/2014/main" val="20003"/>
                    </a:ext>
                  </a:extLst>
                </a:gridCol>
                <a:gridCol w="849313">
                  <a:extLst>
                    <a:ext uri="{9D8B030D-6E8A-4147-A177-3AD203B41FA5}">
                      <a16:colId xmlns:a16="http://schemas.microsoft.com/office/drawing/2014/main" val="20004"/>
                    </a:ext>
                  </a:extLst>
                </a:gridCol>
                <a:gridCol w="847725">
                  <a:extLst>
                    <a:ext uri="{9D8B030D-6E8A-4147-A177-3AD203B41FA5}">
                      <a16:colId xmlns:a16="http://schemas.microsoft.com/office/drawing/2014/main" val="20005"/>
                    </a:ext>
                  </a:extLst>
                </a:gridCol>
                <a:gridCol w="1119187">
                  <a:extLst>
                    <a:ext uri="{9D8B030D-6E8A-4147-A177-3AD203B41FA5}">
                      <a16:colId xmlns:a16="http://schemas.microsoft.com/office/drawing/2014/main" val="20006"/>
                    </a:ext>
                  </a:extLst>
                </a:gridCol>
              </a:tblGrid>
              <a:tr h="1304925">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en-US" sz="1200" b="1" i="0" u="none" strike="noStrike" cap="none" normalizeH="0" baseline="0" dirty="0">
                          <a:ln>
                            <a:noFill/>
                          </a:ln>
                          <a:solidFill>
                            <a:srgbClr val="FFFF00"/>
                          </a:solidFill>
                          <a:effectLst>
                            <a:outerShdw blurRad="38100" dist="38100" dir="2700000" algn="tl">
                              <a:srgbClr val="000000"/>
                            </a:outerShdw>
                          </a:effectLst>
                          <a:latin typeface="Verdana" pitchFamily="34" charset="0"/>
                          <a:ea typeface="Times New Roman" pitchFamily="18" charset="0"/>
                          <a:cs typeface="Arial" charset="0"/>
                        </a:rPr>
                        <a:t>Sr. No.</a:t>
                      </a:r>
                      <a:endParaRPr kumimoji="0" lang="en-US" sz="1800" b="0" i="0" u="none" strike="noStrike" cap="none" normalizeH="0" baseline="0" dirty="0">
                        <a:ln>
                          <a:noFill/>
                        </a:ln>
                        <a:solidFill>
                          <a:srgbClr val="FFFF00"/>
                        </a:solidFill>
                        <a:effectLst>
                          <a:outerShdw blurRad="38100" dist="38100" dir="2700000" algn="tl">
                            <a:srgbClr val="000000"/>
                          </a:outerShdw>
                        </a:effectLst>
                        <a:latin typeface="Verdana" pitchFamily="34" charset="0"/>
                        <a:ea typeface="Times New Roman" pitchFamily="18"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en-US" sz="1200" b="1" i="0" u="none" strike="noStrike" cap="none" normalizeH="0" baseline="0" dirty="0">
                          <a:ln>
                            <a:noFill/>
                          </a:ln>
                          <a:solidFill>
                            <a:srgbClr val="FFFF00"/>
                          </a:solidFill>
                          <a:effectLst>
                            <a:outerShdw blurRad="38100" dist="38100" dir="2700000" algn="tl">
                              <a:srgbClr val="000000"/>
                            </a:outerShdw>
                          </a:effectLst>
                          <a:latin typeface="Verdana" pitchFamily="34" charset="0"/>
                          <a:ea typeface="Times New Roman" pitchFamily="18" charset="0"/>
                          <a:cs typeface="Arial" charset="0"/>
                        </a:rPr>
                        <a:t>Description of Item</a:t>
                      </a:r>
                      <a:endParaRPr kumimoji="0" lang="en-US" sz="1800" b="0" i="0" u="none" strike="noStrike" cap="none" normalizeH="0" baseline="0" dirty="0">
                        <a:ln>
                          <a:noFill/>
                        </a:ln>
                        <a:solidFill>
                          <a:srgbClr val="FFFF00"/>
                        </a:solidFill>
                        <a:effectLst>
                          <a:outerShdw blurRad="38100" dist="38100" dir="2700000" algn="tl">
                            <a:srgbClr val="000000"/>
                          </a:outerShdw>
                        </a:effectLst>
                        <a:latin typeface="Verdana" pitchFamily="34" charset="0"/>
                        <a:ea typeface="Times New Roman" pitchFamily="18"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en-US" sz="1200" b="1" i="0" u="none" strike="noStrike" cap="none" normalizeH="0" baseline="0" dirty="0">
                          <a:ln>
                            <a:noFill/>
                          </a:ln>
                          <a:solidFill>
                            <a:srgbClr val="FFFF00"/>
                          </a:solidFill>
                          <a:effectLst>
                            <a:outerShdw blurRad="38100" dist="38100" dir="2700000" algn="tl">
                              <a:srgbClr val="000000"/>
                            </a:outerShdw>
                          </a:effectLst>
                          <a:latin typeface="Verdana" pitchFamily="34" charset="0"/>
                          <a:ea typeface="Times New Roman" pitchFamily="18" charset="0"/>
                          <a:cs typeface="Arial" charset="0"/>
                        </a:rPr>
                        <a:t>Unit</a:t>
                      </a:r>
                      <a:endParaRPr kumimoji="0" lang="en-US" sz="1800" b="0" i="0" u="none" strike="noStrike" cap="none" normalizeH="0" baseline="0" dirty="0">
                        <a:ln>
                          <a:noFill/>
                        </a:ln>
                        <a:solidFill>
                          <a:srgbClr val="FFFF00"/>
                        </a:solidFill>
                        <a:effectLst>
                          <a:outerShdw blurRad="38100" dist="38100" dir="2700000" algn="tl">
                            <a:srgbClr val="000000"/>
                          </a:outerShdw>
                        </a:effectLst>
                        <a:latin typeface="Verdana" pitchFamily="34" charset="0"/>
                        <a:ea typeface="Times New Roman" pitchFamily="18"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en-US" sz="1200" b="1" i="0" u="none" strike="noStrike" cap="none" normalizeH="0" baseline="0" dirty="0">
                          <a:ln>
                            <a:noFill/>
                          </a:ln>
                          <a:solidFill>
                            <a:srgbClr val="FFFF00"/>
                          </a:solidFill>
                          <a:effectLst>
                            <a:outerShdw blurRad="38100" dist="38100" dir="2700000" algn="tl">
                              <a:srgbClr val="000000"/>
                            </a:outerShdw>
                          </a:effectLst>
                          <a:latin typeface="Verdana" pitchFamily="34" charset="0"/>
                          <a:ea typeface="Times New Roman" pitchFamily="18" charset="0"/>
                          <a:cs typeface="Arial" charset="0"/>
                        </a:rPr>
                        <a:t>Quantity</a:t>
                      </a:r>
                      <a:endParaRPr kumimoji="0" lang="en-US" sz="1800" b="0" i="0" u="none" strike="noStrike" cap="none" normalizeH="0" baseline="0" dirty="0">
                        <a:ln>
                          <a:noFill/>
                        </a:ln>
                        <a:solidFill>
                          <a:srgbClr val="FFFF00"/>
                        </a:solidFill>
                        <a:effectLst>
                          <a:outerShdw blurRad="38100" dist="38100" dir="2700000" algn="tl">
                            <a:srgbClr val="000000"/>
                          </a:outerShdw>
                        </a:effectLst>
                        <a:latin typeface="Verdana" pitchFamily="34" charset="0"/>
                        <a:ea typeface="Times New Roman" pitchFamily="18"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en-US" sz="1200" b="1" i="0" u="none" strike="noStrike" cap="none" normalizeH="0" baseline="0" dirty="0">
                          <a:ln>
                            <a:noFill/>
                          </a:ln>
                          <a:solidFill>
                            <a:srgbClr val="FFFF00"/>
                          </a:solidFill>
                          <a:effectLst>
                            <a:outerShdw blurRad="38100" dist="38100" dir="2700000" algn="tl">
                              <a:srgbClr val="000000"/>
                            </a:outerShdw>
                          </a:effectLst>
                          <a:latin typeface="Verdana" pitchFamily="34" charset="0"/>
                          <a:ea typeface="Times New Roman" pitchFamily="18" charset="0"/>
                          <a:cs typeface="Arial" charset="0"/>
                        </a:rPr>
                        <a:t>Rate</a:t>
                      </a:r>
                      <a:endParaRPr kumimoji="0" lang="en-US" sz="1800" b="0" i="0" u="none" strike="noStrike" cap="none" normalizeH="0" baseline="0" dirty="0">
                        <a:ln>
                          <a:noFill/>
                        </a:ln>
                        <a:solidFill>
                          <a:srgbClr val="FFFF00"/>
                        </a:solidFill>
                        <a:effectLst>
                          <a:outerShdw blurRad="38100" dist="38100" dir="2700000" algn="tl">
                            <a:srgbClr val="000000"/>
                          </a:outerShdw>
                        </a:effectLst>
                        <a:latin typeface="Verdana" pitchFamily="34" charset="0"/>
                        <a:ea typeface="Times New Roman" pitchFamily="18"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en-US" sz="1200" b="1" i="0" u="none" strike="noStrike" cap="none" normalizeH="0" baseline="0" dirty="0">
                          <a:ln>
                            <a:noFill/>
                          </a:ln>
                          <a:solidFill>
                            <a:srgbClr val="FFFF00"/>
                          </a:solidFill>
                          <a:effectLst>
                            <a:outerShdw blurRad="38100" dist="38100" dir="2700000" algn="tl">
                              <a:srgbClr val="000000"/>
                            </a:outerShdw>
                          </a:effectLst>
                          <a:latin typeface="Verdana" pitchFamily="34" charset="0"/>
                          <a:ea typeface="Times New Roman" pitchFamily="18" charset="0"/>
                          <a:cs typeface="Arial" charset="0"/>
                        </a:rPr>
                        <a:t>Cost</a:t>
                      </a:r>
                      <a:endParaRPr kumimoji="0" lang="en-US" sz="1800" b="0" i="0" u="none" strike="noStrike" cap="none" normalizeH="0" baseline="0" dirty="0">
                        <a:ln>
                          <a:noFill/>
                        </a:ln>
                        <a:solidFill>
                          <a:srgbClr val="FFFF00"/>
                        </a:solidFill>
                        <a:effectLst>
                          <a:outerShdw blurRad="38100" dist="38100" dir="2700000" algn="tl">
                            <a:srgbClr val="000000"/>
                          </a:outerShdw>
                        </a:effectLst>
                        <a:latin typeface="Verdana" pitchFamily="34" charset="0"/>
                        <a:ea typeface="Times New Roman" pitchFamily="18"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en-US" sz="1200" b="1" i="0" u="none" strike="noStrike" cap="none" normalizeH="0" baseline="0" dirty="0">
                          <a:ln>
                            <a:noFill/>
                          </a:ln>
                          <a:solidFill>
                            <a:srgbClr val="FFFF00"/>
                          </a:solidFill>
                          <a:effectLst>
                            <a:outerShdw blurRad="38100" dist="38100" dir="2700000" algn="tl">
                              <a:srgbClr val="000000"/>
                            </a:outerShdw>
                          </a:effectLst>
                          <a:latin typeface="Verdana" pitchFamily="34" charset="0"/>
                          <a:ea typeface="Times New Roman" pitchFamily="18" charset="0"/>
                          <a:cs typeface="Arial" charset="0"/>
                        </a:rPr>
                        <a:t>Remarks</a:t>
                      </a:r>
                      <a:endParaRPr kumimoji="0" lang="en-US" sz="1800" b="0" i="0" u="none" strike="noStrike" cap="none" normalizeH="0" baseline="0" dirty="0">
                        <a:ln>
                          <a:noFill/>
                        </a:ln>
                        <a:solidFill>
                          <a:srgbClr val="FFFF00"/>
                        </a:solidFill>
                        <a:effectLst>
                          <a:outerShdw blurRad="38100" dist="38100" dir="2700000" algn="tl">
                            <a:srgbClr val="000000"/>
                          </a:outerShdw>
                        </a:effectLst>
                        <a:latin typeface="Verdana" pitchFamily="34" charset="0"/>
                        <a:ea typeface="Times New Roman" pitchFamily="18"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0290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29725" name="Rectangle 91">
            <a:extLst>
              <a:ext uri="{FF2B5EF4-FFF2-40B4-BE49-F238E27FC236}">
                <a16:creationId xmlns:a16="http://schemas.microsoft.com/office/drawing/2014/main" id="{11F5137E-56F0-4BF4-8FBC-9C3A28D96CD3}"/>
              </a:ext>
            </a:extLst>
          </p:cNvPr>
          <p:cNvSpPr>
            <a:spLocks noChangeArrowheads="1"/>
          </p:cNvSpPr>
          <p:nvPr/>
        </p:nvSpPr>
        <p:spPr bwMode="auto">
          <a:xfrm>
            <a:off x="0" y="54260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039CCE35-526A-457F-8CB4-074BB7AD057C}"/>
              </a:ext>
            </a:extLst>
          </p:cNvPr>
          <p:cNvSpPr>
            <a:spLocks noGrp="1" noChangeArrowheads="1"/>
          </p:cNvSpPr>
          <p:nvPr>
            <p:ph type="title"/>
          </p:nvPr>
        </p:nvSpPr>
        <p:spPr>
          <a:xfrm>
            <a:off x="609600" y="0"/>
            <a:ext cx="8229600" cy="1139825"/>
          </a:xfrm>
        </p:spPr>
        <p:txBody>
          <a:bodyPr/>
          <a:lstStyle/>
          <a:p>
            <a:pPr eaLnBrk="1" hangingPunct="1"/>
            <a:r>
              <a:rPr lang="en-US" altLang="en-US" sz="2800" b="1">
                <a:solidFill>
                  <a:srgbClr val="FFCC00"/>
                </a:solidFill>
              </a:rPr>
              <a:t>DETAILED ESTIMATE</a:t>
            </a:r>
          </a:p>
        </p:txBody>
      </p:sp>
      <p:sp>
        <p:nvSpPr>
          <p:cNvPr id="30723" name="Rectangle 3">
            <a:extLst>
              <a:ext uri="{FF2B5EF4-FFF2-40B4-BE49-F238E27FC236}">
                <a16:creationId xmlns:a16="http://schemas.microsoft.com/office/drawing/2014/main" id="{7EC4FE38-7A82-4EA5-AA80-59684186E80D}"/>
              </a:ext>
            </a:extLst>
          </p:cNvPr>
          <p:cNvSpPr>
            <a:spLocks noGrp="1" noChangeArrowheads="1"/>
          </p:cNvSpPr>
          <p:nvPr>
            <p:ph type="body" idx="1"/>
          </p:nvPr>
        </p:nvSpPr>
        <p:spPr>
          <a:xfrm>
            <a:off x="0" y="1295400"/>
            <a:ext cx="9144000" cy="5257800"/>
          </a:xfrm>
        </p:spPr>
        <p:txBody>
          <a:bodyPr/>
          <a:lstStyle/>
          <a:p>
            <a:pPr eaLnBrk="1" hangingPunct="1">
              <a:lnSpc>
                <a:spcPct val="80000"/>
              </a:lnSpc>
            </a:pPr>
            <a:r>
              <a:rPr lang="en-US" altLang="en-US" sz="2400"/>
              <a:t>Each item of the work is then multiplied by its estimated current rate calculated by a fixed procedure to find out </a:t>
            </a:r>
            <a:r>
              <a:rPr lang="en-US" altLang="en-US" sz="2400">
                <a:solidFill>
                  <a:srgbClr val="FFFF00"/>
                </a:solidFill>
              </a:rPr>
              <a:t>cost of the item</a:t>
            </a:r>
            <a:r>
              <a:rPr lang="en-US" altLang="en-US" sz="2400"/>
              <a:t>. </a:t>
            </a:r>
          </a:p>
          <a:p>
            <a:pPr eaLnBrk="1" hangingPunct="1">
              <a:lnSpc>
                <a:spcPct val="80000"/>
              </a:lnSpc>
            </a:pPr>
            <a:endParaRPr lang="en-US" altLang="en-US" sz="2400"/>
          </a:p>
          <a:p>
            <a:pPr eaLnBrk="1" hangingPunct="1">
              <a:lnSpc>
                <a:spcPct val="80000"/>
              </a:lnSpc>
            </a:pPr>
            <a:r>
              <a:rPr lang="en-US" altLang="en-US" sz="2400"/>
              <a:t>At the end, a total of all items of the work are made to get the </a:t>
            </a:r>
            <a:r>
              <a:rPr lang="en-US" altLang="en-US" sz="2400">
                <a:solidFill>
                  <a:srgbClr val="FFFF00"/>
                </a:solidFill>
              </a:rPr>
              <a:t>total estimated cost</a:t>
            </a:r>
            <a:r>
              <a:rPr lang="en-US" altLang="en-US" sz="2400"/>
              <a:t>.</a:t>
            </a:r>
          </a:p>
          <a:p>
            <a:pPr eaLnBrk="1" hangingPunct="1">
              <a:lnSpc>
                <a:spcPct val="80000"/>
              </a:lnSpc>
              <a:buFont typeface="Wingdings" panose="05000000000000000000" pitchFamily="2" charset="2"/>
              <a:buNone/>
            </a:pPr>
            <a:endParaRPr lang="en-US" altLang="en-US" sz="2400"/>
          </a:p>
          <a:p>
            <a:pPr eaLnBrk="1" hangingPunct="1">
              <a:lnSpc>
                <a:spcPct val="80000"/>
              </a:lnSpc>
            </a:pPr>
            <a:r>
              <a:rPr lang="en-US" altLang="en-US" sz="2400"/>
              <a:t>The rates are usually as per </a:t>
            </a:r>
            <a:r>
              <a:rPr lang="en-US" altLang="en-US" sz="2400">
                <a:solidFill>
                  <a:srgbClr val="FFCC00"/>
                </a:solidFill>
              </a:rPr>
              <a:t>Schedule of Rates</a:t>
            </a:r>
            <a:r>
              <a:rPr lang="en-US" altLang="en-US" sz="2400"/>
              <a:t> for the locality plus a </a:t>
            </a:r>
            <a:r>
              <a:rPr lang="en-US" altLang="en-US" sz="2400">
                <a:solidFill>
                  <a:srgbClr val="FFCC00"/>
                </a:solidFill>
              </a:rPr>
              <a:t>premium</a:t>
            </a:r>
            <a:r>
              <a:rPr lang="en-US" altLang="en-US" sz="2400"/>
              <a:t> to allow for rise in labor and material rates over and above the schedule of rates. </a:t>
            </a:r>
          </a:p>
          <a:p>
            <a:pPr eaLnBrk="1" hangingPunct="1">
              <a:lnSpc>
                <a:spcPct val="80000"/>
              </a:lnSpc>
            </a:pPr>
            <a:endParaRPr lang="en-US" altLang="en-US" sz="2400"/>
          </a:p>
          <a:p>
            <a:pPr eaLnBrk="1" hangingPunct="1">
              <a:lnSpc>
                <a:spcPct val="80000"/>
              </a:lnSpc>
            </a:pPr>
            <a:r>
              <a:rPr lang="en-US" altLang="en-US" sz="2400"/>
              <a:t>A percentage, usually 5% is also provided on the total estimated cost for the work to allow for the possible </a:t>
            </a:r>
            <a:r>
              <a:rPr lang="en-US" altLang="en-US" sz="2400" b="1">
                <a:solidFill>
                  <a:srgbClr val="FFFF00"/>
                </a:solidFill>
              </a:rPr>
              <a:t>contingencies</a:t>
            </a:r>
            <a:r>
              <a:rPr lang="en-US" altLang="en-US" sz="2400"/>
              <a:t> due to unforeseen items or expenditure or other causes, besides 2% </a:t>
            </a:r>
            <a:r>
              <a:rPr lang="en-US" altLang="en-US" sz="2400" b="1">
                <a:solidFill>
                  <a:srgbClr val="FFFF00"/>
                </a:solidFill>
              </a:rPr>
              <a:t>establishment charges</a:t>
            </a:r>
            <a:r>
              <a:rPr lang="en-US" altLang="en-US" sz="2400"/>
              <a: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4480955D-AFD5-4C9B-84DD-90D99BEB93BD}"/>
              </a:ext>
            </a:extLst>
          </p:cNvPr>
          <p:cNvSpPr>
            <a:spLocks noGrp="1" noChangeArrowheads="1"/>
          </p:cNvSpPr>
          <p:nvPr>
            <p:ph type="title"/>
          </p:nvPr>
        </p:nvSpPr>
        <p:spPr>
          <a:xfrm>
            <a:off x="609600" y="0"/>
            <a:ext cx="8229600" cy="788988"/>
          </a:xfrm>
        </p:spPr>
        <p:txBody>
          <a:bodyPr/>
          <a:lstStyle/>
          <a:p>
            <a:pPr eaLnBrk="1" hangingPunct="1"/>
            <a:r>
              <a:rPr lang="en-US" altLang="en-US" sz="2800" b="1">
                <a:solidFill>
                  <a:srgbClr val="FFCC00"/>
                </a:solidFill>
              </a:rPr>
              <a:t>DETAILED ESTIMATE</a:t>
            </a:r>
          </a:p>
        </p:txBody>
      </p:sp>
      <p:sp>
        <p:nvSpPr>
          <p:cNvPr id="31747" name="Rectangle 3">
            <a:extLst>
              <a:ext uri="{FF2B5EF4-FFF2-40B4-BE49-F238E27FC236}">
                <a16:creationId xmlns:a16="http://schemas.microsoft.com/office/drawing/2014/main" id="{36CFB6D2-3CBF-4644-897D-6695EE7363F3}"/>
              </a:ext>
            </a:extLst>
          </p:cNvPr>
          <p:cNvSpPr>
            <a:spLocks noGrp="1" noChangeArrowheads="1"/>
          </p:cNvSpPr>
          <p:nvPr>
            <p:ph type="body" idx="1"/>
          </p:nvPr>
        </p:nvSpPr>
        <p:spPr>
          <a:xfrm>
            <a:off x="304800" y="1143000"/>
            <a:ext cx="8229600" cy="5715000"/>
          </a:xfrm>
        </p:spPr>
        <p:txBody>
          <a:bodyPr/>
          <a:lstStyle/>
          <a:p>
            <a:pPr marL="609600" indent="-609600" eaLnBrk="1" hangingPunct="1">
              <a:lnSpc>
                <a:spcPct val="80000"/>
              </a:lnSpc>
              <a:buClr>
                <a:srgbClr val="FF0000"/>
              </a:buClr>
              <a:buSzPct val="83000"/>
              <a:buFont typeface="Wingdings" panose="05000000000000000000" pitchFamily="2" charset="2"/>
              <a:buChar char="Ø"/>
            </a:pPr>
            <a:r>
              <a:rPr lang="en-US" altLang="en-US" sz="2000">
                <a:solidFill>
                  <a:schemeClr val="folHlink"/>
                </a:solidFill>
              </a:rPr>
              <a:t>Besides drawings and details of measurements and calculation of quantities (Bill of Quantities), the following </a:t>
            </a:r>
            <a:r>
              <a:rPr lang="en-US" altLang="en-US" sz="2000"/>
              <a:t>documents </a:t>
            </a:r>
            <a:r>
              <a:rPr lang="en-US" altLang="en-US" sz="2000">
                <a:solidFill>
                  <a:schemeClr val="folHlink"/>
                </a:solidFill>
              </a:rPr>
              <a:t>are also usually submitted with the detailed estimate for obtaining Technical Sanction:</a:t>
            </a:r>
          </a:p>
          <a:p>
            <a:pPr marL="609600" indent="-609600" eaLnBrk="1" hangingPunct="1">
              <a:lnSpc>
                <a:spcPct val="80000"/>
              </a:lnSpc>
              <a:buClr>
                <a:schemeClr val="tx1"/>
              </a:buClr>
              <a:buFont typeface="Wingdings" panose="05000000000000000000" pitchFamily="2" charset="2"/>
              <a:buNone/>
            </a:pPr>
            <a:endParaRPr lang="en-US" altLang="en-US" sz="2000">
              <a:solidFill>
                <a:schemeClr val="folHlink"/>
              </a:solidFill>
            </a:endParaRPr>
          </a:p>
          <a:p>
            <a:pPr marL="609600" indent="-609600" eaLnBrk="1" hangingPunct="1">
              <a:lnSpc>
                <a:spcPct val="80000"/>
              </a:lnSpc>
              <a:buClr>
                <a:schemeClr val="tx1"/>
              </a:buClr>
              <a:buFont typeface="Wingdings" panose="05000000000000000000" pitchFamily="2" charset="2"/>
              <a:buAutoNum type="arabicPeriod"/>
            </a:pPr>
            <a:r>
              <a:rPr lang="en-US" altLang="en-US" sz="2000"/>
              <a:t>A </a:t>
            </a:r>
            <a:r>
              <a:rPr lang="en-US" altLang="en-US" sz="2000">
                <a:solidFill>
                  <a:srgbClr val="FFCC00"/>
                </a:solidFill>
              </a:rPr>
              <a:t>report</a:t>
            </a:r>
            <a:r>
              <a:rPr lang="en-US" altLang="en-US" sz="2000"/>
              <a:t> explaining History, necessity, scope and main features of the project, its design, and estimate, etc.</a:t>
            </a:r>
          </a:p>
          <a:p>
            <a:pPr marL="609600" indent="-609600" eaLnBrk="1" hangingPunct="1">
              <a:lnSpc>
                <a:spcPct val="80000"/>
              </a:lnSpc>
              <a:buClr>
                <a:schemeClr val="tx1"/>
              </a:buClr>
              <a:buFont typeface="Wingdings" panose="05000000000000000000" pitchFamily="2" charset="2"/>
              <a:buAutoNum type="arabicPeriod"/>
            </a:pPr>
            <a:endParaRPr lang="en-US" altLang="en-US" sz="2000"/>
          </a:p>
          <a:p>
            <a:pPr marL="609600" indent="-609600" eaLnBrk="1" hangingPunct="1">
              <a:lnSpc>
                <a:spcPct val="80000"/>
              </a:lnSpc>
              <a:buClr>
                <a:schemeClr val="tx1"/>
              </a:buClr>
              <a:buFont typeface="Wingdings" panose="05000000000000000000" pitchFamily="2" charset="2"/>
              <a:buNone/>
            </a:pPr>
            <a:r>
              <a:rPr lang="en-US" altLang="en-US" sz="2000"/>
              <a:t>2. 	</a:t>
            </a:r>
            <a:r>
              <a:rPr lang="en-US" altLang="en-US" sz="2000">
                <a:solidFill>
                  <a:srgbClr val="FFCC00"/>
                </a:solidFill>
              </a:rPr>
              <a:t>Specifications</a:t>
            </a:r>
            <a:r>
              <a:rPr lang="en-US" altLang="en-US" sz="2000"/>
              <a:t> lying down the nature and class of work and material to be used in various parts of the work.</a:t>
            </a:r>
          </a:p>
          <a:p>
            <a:pPr marL="609600" indent="-609600" eaLnBrk="1" hangingPunct="1">
              <a:lnSpc>
                <a:spcPct val="80000"/>
              </a:lnSpc>
              <a:buClr>
                <a:schemeClr val="tx1"/>
              </a:buClr>
              <a:buFont typeface="Wingdings" panose="05000000000000000000" pitchFamily="2" charset="2"/>
              <a:buNone/>
            </a:pPr>
            <a:endParaRPr lang="en-US" altLang="en-US" sz="2000"/>
          </a:p>
          <a:p>
            <a:pPr marL="609600" indent="-609600" eaLnBrk="1" hangingPunct="1">
              <a:lnSpc>
                <a:spcPct val="80000"/>
              </a:lnSpc>
              <a:buClr>
                <a:schemeClr val="tx1"/>
              </a:buClr>
              <a:buFont typeface="Wingdings" panose="05000000000000000000" pitchFamily="2" charset="2"/>
              <a:buNone/>
            </a:pPr>
            <a:r>
              <a:rPr lang="en-US" altLang="en-US" sz="2000"/>
              <a:t>3. 	The </a:t>
            </a:r>
            <a:r>
              <a:rPr lang="en-US" altLang="en-US" sz="2000">
                <a:solidFill>
                  <a:srgbClr val="FFCC00"/>
                </a:solidFill>
              </a:rPr>
              <a:t>abstract of cost</a:t>
            </a:r>
            <a:r>
              <a:rPr lang="en-US" altLang="en-US" sz="2000"/>
              <a:t> (priced Bill of Quantities) showing the total quantities under each sub-head, rate per unit of measurement, and cost.</a:t>
            </a:r>
          </a:p>
          <a:p>
            <a:pPr marL="609600" indent="-609600" eaLnBrk="1" hangingPunct="1">
              <a:lnSpc>
                <a:spcPct val="80000"/>
              </a:lnSpc>
              <a:buClr>
                <a:schemeClr val="tx1"/>
              </a:buClr>
              <a:buFont typeface="Wingdings" panose="05000000000000000000" pitchFamily="2" charset="2"/>
              <a:buNone/>
            </a:pPr>
            <a:endParaRPr lang="en-US" altLang="en-US" sz="2000"/>
          </a:p>
          <a:p>
            <a:pPr marL="609600" indent="-609600" eaLnBrk="1" hangingPunct="1">
              <a:lnSpc>
                <a:spcPct val="80000"/>
              </a:lnSpc>
              <a:buClr>
                <a:schemeClr val="tx1"/>
              </a:buClr>
              <a:buFont typeface="Wingdings" panose="05000000000000000000" pitchFamily="2" charset="2"/>
              <a:buNone/>
            </a:pPr>
            <a:r>
              <a:rPr lang="en-US" altLang="en-US" sz="2000"/>
              <a:t>4. 	</a:t>
            </a:r>
            <a:r>
              <a:rPr lang="en-US" altLang="en-US" sz="2000">
                <a:solidFill>
                  <a:srgbClr val="FFCC00"/>
                </a:solidFill>
              </a:rPr>
              <a:t>Calculation sheets</a:t>
            </a:r>
            <a:r>
              <a:rPr lang="en-US" altLang="en-US" sz="2000"/>
              <a:t> showing calculations for important parts of the structure.  In fact, in estimating the art and skill lies only in the computation of details without any omissions, of all parts of the building or work.</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3" name="Rectangle 5">
            <a:extLst>
              <a:ext uri="{FF2B5EF4-FFF2-40B4-BE49-F238E27FC236}">
                <a16:creationId xmlns:a16="http://schemas.microsoft.com/office/drawing/2014/main" id="{66E07291-A9E9-4BDA-B35D-651903D69758}"/>
              </a:ext>
            </a:extLst>
          </p:cNvPr>
          <p:cNvSpPr>
            <a:spLocks noGrp="1" noChangeArrowheads="1"/>
          </p:cNvSpPr>
          <p:nvPr>
            <p:ph type="ctrTitle"/>
          </p:nvPr>
        </p:nvSpPr>
        <p:spPr>
          <a:xfrm>
            <a:off x="685800" y="228600"/>
            <a:ext cx="7467600" cy="1219200"/>
          </a:xfrm>
        </p:spPr>
        <p:txBody>
          <a:bodyPr rtlCol="0">
            <a:normAutofit fontScale="90000"/>
          </a:bodyPr>
          <a:lstStyle/>
          <a:p>
            <a:pPr algn="l" eaLnBrk="1" fontAlgn="auto" hangingPunct="1">
              <a:spcAft>
                <a:spcPts val="0"/>
              </a:spcAft>
              <a:defRPr/>
            </a:pPr>
            <a:br>
              <a:rPr lang="en-US" sz="2800" b="1" u="sng" dirty="0">
                <a:solidFill>
                  <a:srgbClr val="FFCC00"/>
                </a:solidFill>
              </a:rPr>
            </a:br>
            <a:br>
              <a:rPr lang="en-US" sz="2800" b="1" u="sng" dirty="0">
                <a:solidFill>
                  <a:srgbClr val="FFCC00"/>
                </a:solidFill>
              </a:rPr>
            </a:br>
            <a:br>
              <a:rPr lang="en-US" sz="2800" b="1" u="sng" dirty="0">
                <a:solidFill>
                  <a:srgbClr val="FFCC00"/>
                </a:solidFill>
              </a:rPr>
            </a:br>
            <a:br>
              <a:rPr lang="en-US" sz="2800" b="1" u="sng" dirty="0">
                <a:solidFill>
                  <a:srgbClr val="FFCC00"/>
                </a:solidFill>
              </a:rPr>
            </a:br>
            <a:br>
              <a:rPr lang="en-US" sz="2800" b="1" u="sng" dirty="0">
                <a:solidFill>
                  <a:srgbClr val="FFCC00"/>
                </a:solidFill>
              </a:rPr>
            </a:br>
            <a:br>
              <a:rPr lang="en-US" sz="2800" b="1" u="sng" dirty="0">
                <a:solidFill>
                  <a:srgbClr val="FFCC00"/>
                </a:solidFill>
              </a:rPr>
            </a:br>
            <a:br>
              <a:rPr lang="en-US" sz="2800" b="1" u="sng" dirty="0">
                <a:solidFill>
                  <a:srgbClr val="FFCC00"/>
                </a:solidFill>
              </a:rPr>
            </a:br>
            <a:br>
              <a:rPr lang="en-US" sz="2800" b="1" u="sng" dirty="0">
                <a:solidFill>
                  <a:srgbClr val="FFCC00"/>
                </a:solidFill>
              </a:rPr>
            </a:br>
            <a:br>
              <a:rPr lang="en-US" sz="2800" b="1" u="sng" dirty="0">
                <a:solidFill>
                  <a:srgbClr val="FFCC00"/>
                </a:solidFill>
              </a:rPr>
            </a:br>
            <a:br>
              <a:rPr lang="en-US" sz="2800" b="1" u="sng" dirty="0">
                <a:solidFill>
                  <a:srgbClr val="FFCC00"/>
                </a:solidFill>
              </a:rPr>
            </a:br>
            <a:br>
              <a:rPr lang="en-US" sz="2800" b="1" u="sng" dirty="0">
                <a:solidFill>
                  <a:srgbClr val="FFCC00"/>
                </a:solidFill>
              </a:rPr>
            </a:br>
            <a:br>
              <a:rPr lang="en-US" sz="2800" b="1" u="sng" dirty="0">
                <a:solidFill>
                  <a:srgbClr val="FFCC00"/>
                </a:solidFill>
              </a:rPr>
            </a:br>
            <a:br>
              <a:rPr lang="en-US" sz="2800" b="1" u="sng" dirty="0">
                <a:solidFill>
                  <a:srgbClr val="FFCC00"/>
                </a:solidFill>
              </a:rPr>
            </a:br>
            <a:br>
              <a:rPr lang="en-US" sz="2800" b="1" u="sng" dirty="0">
                <a:solidFill>
                  <a:srgbClr val="FFCC00"/>
                </a:solidFill>
              </a:rPr>
            </a:br>
            <a:br>
              <a:rPr lang="en-US" sz="2800" b="1" u="sng" dirty="0">
                <a:solidFill>
                  <a:srgbClr val="FFCC00"/>
                </a:solidFill>
              </a:rPr>
            </a:br>
            <a:br>
              <a:rPr lang="en-US" sz="2800" b="1" u="sng" dirty="0">
                <a:solidFill>
                  <a:srgbClr val="FFCC00"/>
                </a:solidFill>
              </a:rPr>
            </a:br>
            <a:br>
              <a:rPr lang="en-US" sz="2800" b="1" u="sng" dirty="0">
                <a:solidFill>
                  <a:srgbClr val="FFCC00"/>
                </a:solidFill>
              </a:rPr>
            </a:br>
            <a:br>
              <a:rPr lang="en-US" sz="2800" b="1" u="sng" dirty="0">
                <a:solidFill>
                  <a:srgbClr val="FFCC00"/>
                </a:solidFill>
              </a:rPr>
            </a:br>
            <a:r>
              <a:rPr lang="en-US" sz="2800" b="1" dirty="0"/>
              <a:t>CLASSIFICATION DEPENDING UPON PURPOSE OF DETAILED ESTIMATE</a:t>
            </a:r>
            <a:br>
              <a:rPr lang="en-US" sz="2800" dirty="0"/>
            </a:br>
            <a:endParaRPr lang="en-US" sz="3600" dirty="0"/>
          </a:p>
        </p:txBody>
      </p:sp>
      <p:sp>
        <p:nvSpPr>
          <p:cNvPr id="27654" name="Rectangle 6">
            <a:extLst>
              <a:ext uri="{FF2B5EF4-FFF2-40B4-BE49-F238E27FC236}">
                <a16:creationId xmlns:a16="http://schemas.microsoft.com/office/drawing/2014/main" id="{2ADFC927-C573-44F4-9786-231DEBAD8FDE}"/>
              </a:ext>
            </a:extLst>
          </p:cNvPr>
          <p:cNvSpPr>
            <a:spLocks noGrp="1" noChangeArrowheads="1"/>
          </p:cNvSpPr>
          <p:nvPr>
            <p:ph type="subTitle" idx="1"/>
          </p:nvPr>
        </p:nvSpPr>
        <p:spPr>
          <a:xfrm>
            <a:off x="228600" y="990600"/>
            <a:ext cx="8686800" cy="5867400"/>
          </a:xfrm>
        </p:spPr>
        <p:txBody>
          <a:bodyPr rtlCol="0">
            <a:normAutofit/>
          </a:bodyPr>
          <a:lstStyle/>
          <a:p>
            <a:pPr algn="l" eaLnBrk="1" fontAlgn="auto" hangingPunct="1">
              <a:lnSpc>
                <a:spcPct val="80000"/>
              </a:lnSpc>
              <a:spcAft>
                <a:spcPts val="0"/>
              </a:spcAft>
              <a:defRPr/>
            </a:pPr>
            <a:r>
              <a:rPr lang="en-US" sz="2800" b="1" u="sng" dirty="0">
                <a:solidFill>
                  <a:srgbClr val="FFCC00"/>
                </a:solidFill>
              </a:rPr>
              <a:t>1- CONTRACTOR ESTIMATE</a:t>
            </a:r>
            <a:br>
              <a:rPr lang="en-US" dirty="0"/>
            </a:br>
            <a:br>
              <a:rPr lang="en-US" dirty="0"/>
            </a:br>
            <a:r>
              <a:rPr lang="en-US" sz="2800" dirty="0"/>
              <a:t>It is made by the contractor for determining the price or prices to be bid. </a:t>
            </a:r>
            <a:br>
              <a:rPr lang="en-US" sz="2800" dirty="0"/>
            </a:br>
            <a:br>
              <a:rPr lang="en-US" sz="2800" dirty="0"/>
            </a:br>
            <a:r>
              <a:rPr lang="en-US" sz="2800" dirty="0"/>
              <a:t>It is usually a carefully prepared detailed estimate</a:t>
            </a:r>
            <a:r>
              <a:rPr lang="en-US" sz="3600" dirty="0"/>
              <a:t>.</a:t>
            </a:r>
            <a:endParaRPr lang="en-US" sz="2800" b="1" u="sng" dirty="0">
              <a:solidFill>
                <a:srgbClr val="FFCC00"/>
              </a:solidFill>
            </a:endParaRPr>
          </a:p>
          <a:p>
            <a:pPr algn="l" eaLnBrk="1" fontAlgn="auto" hangingPunct="1">
              <a:lnSpc>
                <a:spcPct val="80000"/>
              </a:lnSpc>
              <a:spcAft>
                <a:spcPts val="0"/>
              </a:spcAft>
              <a:defRPr/>
            </a:pPr>
            <a:endParaRPr lang="en-US" sz="2800" b="1" u="sng" dirty="0">
              <a:solidFill>
                <a:srgbClr val="FFCC00"/>
              </a:solidFill>
            </a:endParaRPr>
          </a:p>
          <a:p>
            <a:pPr algn="l" eaLnBrk="1" fontAlgn="auto" hangingPunct="1">
              <a:lnSpc>
                <a:spcPct val="80000"/>
              </a:lnSpc>
              <a:spcAft>
                <a:spcPts val="0"/>
              </a:spcAft>
              <a:defRPr/>
            </a:pPr>
            <a:r>
              <a:rPr lang="en-US" sz="2800" b="1" u="sng" dirty="0">
                <a:solidFill>
                  <a:srgbClr val="FFCC00"/>
                </a:solidFill>
              </a:rPr>
              <a:t>2- ENGINEER’S ESTIMATE</a:t>
            </a:r>
          </a:p>
          <a:p>
            <a:pPr algn="l" eaLnBrk="1" fontAlgn="auto" hangingPunct="1">
              <a:lnSpc>
                <a:spcPct val="80000"/>
              </a:lnSpc>
              <a:spcAft>
                <a:spcPts val="0"/>
              </a:spcAft>
              <a:defRPr/>
            </a:pPr>
            <a:endParaRPr lang="en-US" sz="2800" dirty="0">
              <a:solidFill>
                <a:schemeClr val="tx2"/>
              </a:solidFill>
            </a:endParaRPr>
          </a:p>
          <a:p>
            <a:pPr algn="l" eaLnBrk="1" fontAlgn="auto" hangingPunct="1">
              <a:lnSpc>
                <a:spcPct val="80000"/>
              </a:lnSpc>
              <a:spcAft>
                <a:spcPts val="0"/>
              </a:spcAft>
              <a:defRPr/>
            </a:pPr>
            <a:r>
              <a:rPr lang="en-US" sz="2800" dirty="0"/>
              <a:t>This type of estimate is made by the Engineer (Consultant) usually for the purposes of financing the work and for checking bids and running bills submitted  by contractors.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F1BA5606-F13D-499C-BC9F-9234C72771D5}"/>
              </a:ext>
            </a:extLst>
          </p:cNvPr>
          <p:cNvSpPr>
            <a:spLocks noGrp="1" noChangeArrowheads="1"/>
          </p:cNvSpPr>
          <p:nvPr>
            <p:ph type="title"/>
          </p:nvPr>
        </p:nvSpPr>
        <p:spPr>
          <a:xfrm>
            <a:off x="457200" y="0"/>
            <a:ext cx="8229600" cy="1139825"/>
          </a:xfrm>
        </p:spPr>
        <p:txBody>
          <a:bodyPr/>
          <a:lstStyle/>
          <a:p>
            <a:pPr eaLnBrk="1" hangingPunct="1"/>
            <a:r>
              <a:rPr lang="en-US" altLang="en-US" sz="3200" b="1">
                <a:solidFill>
                  <a:srgbClr val="FFCC00"/>
                </a:solidFill>
              </a:rPr>
              <a:t>NEED FOR ESTIMATE</a:t>
            </a:r>
          </a:p>
        </p:txBody>
      </p:sp>
      <p:sp>
        <p:nvSpPr>
          <p:cNvPr id="8195" name="Rectangle 3">
            <a:extLst>
              <a:ext uri="{FF2B5EF4-FFF2-40B4-BE49-F238E27FC236}">
                <a16:creationId xmlns:a16="http://schemas.microsoft.com/office/drawing/2014/main" id="{53C998C3-AA27-4861-AFC5-1E4C84A3B936}"/>
              </a:ext>
            </a:extLst>
          </p:cNvPr>
          <p:cNvSpPr>
            <a:spLocks noGrp="1" noChangeArrowheads="1"/>
          </p:cNvSpPr>
          <p:nvPr>
            <p:ph type="body" idx="1"/>
          </p:nvPr>
        </p:nvSpPr>
        <p:spPr>
          <a:xfrm>
            <a:off x="0" y="838200"/>
            <a:ext cx="9144000" cy="6019800"/>
          </a:xfrm>
        </p:spPr>
        <p:txBody>
          <a:bodyPr rtlCol="0">
            <a:normAutofit/>
          </a:bodyPr>
          <a:lstStyle/>
          <a:p>
            <a:pPr eaLnBrk="1" fontAlgn="auto" hangingPunct="1">
              <a:lnSpc>
                <a:spcPct val="80000"/>
              </a:lnSpc>
              <a:spcAft>
                <a:spcPts val="0"/>
              </a:spcAft>
              <a:buFont typeface="Wingdings" pitchFamily="2" charset="2"/>
              <a:buNone/>
              <a:defRPr/>
            </a:pPr>
            <a:r>
              <a:rPr lang="en-US" sz="2400" b="1" dirty="0">
                <a:solidFill>
                  <a:srgbClr val="FF0000"/>
                </a:solidFill>
              </a:rPr>
              <a:t>1.</a:t>
            </a:r>
            <a:r>
              <a:rPr lang="en-US" sz="2400" b="1" dirty="0"/>
              <a:t>	  It help to work out the approximate cost of the project in order to decide its feasibility with respect to the cost and to ensure the financial resources, it the proposal is approved.</a:t>
            </a:r>
          </a:p>
          <a:p>
            <a:pPr eaLnBrk="1" fontAlgn="auto" hangingPunct="1">
              <a:lnSpc>
                <a:spcPct val="80000"/>
              </a:lnSpc>
              <a:spcAft>
                <a:spcPts val="0"/>
              </a:spcAft>
              <a:buFont typeface="Wingdings" pitchFamily="2" charset="2"/>
              <a:buNone/>
              <a:defRPr/>
            </a:pPr>
            <a:endParaRPr lang="en-US" sz="2400" b="1" dirty="0"/>
          </a:p>
          <a:p>
            <a:pPr eaLnBrk="1" fontAlgn="auto" hangingPunct="1">
              <a:lnSpc>
                <a:spcPct val="80000"/>
              </a:lnSpc>
              <a:spcAft>
                <a:spcPts val="0"/>
              </a:spcAft>
              <a:buFont typeface="Wingdings" pitchFamily="2" charset="2"/>
              <a:buNone/>
              <a:defRPr/>
            </a:pPr>
            <a:r>
              <a:rPr lang="en-US" sz="2400" b="1" dirty="0">
                <a:solidFill>
                  <a:srgbClr val="FF0000"/>
                </a:solidFill>
              </a:rPr>
              <a:t>2.  </a:t>
            </a:r>
            <a:r>
              <a:rPr lang="en-US" sz="2400" b="1" dirty="0"/>
              <a:t>Requirements of controlled materials, such as cement and steel can be estimated for making applications to the controlling authorities.</a:t>
            </a:r>
          </a:p>
          <a:p>
            <a:pPr eaLnBrk="1" fontAlgn="auto" hangingPunct="1">
              <a:lnSpc>
                <a:spcPct val="80000"/>
              </a:lnSpc>
              <a:spcAft>
                <a:spcPts val="0"/>
              </a:spcAft>
              <a:buFont typeface="Wingdings" pitchFamily="2" charset="2"/>
              <a:buNone/>
              <a:defRPr/>
            </a:pPr>
            <a:endParaRPr lang="en-US" sz="2400" b="1" dirty="0"/>
          </a:p>
          <a:p>
            <a:pPr marL="457200" indent="-457200" eaLnBrk="1" fontAlgn="auto" hangingPunct="1">
              <a:lnSpc>
                <a:spcPct val="80000"/>
              </a:lnSpc>
              <a:spcAft>
                <a:spcPts val="0"/>
              </a:spcAft>
              <a:buFont typeface="Wingdings" pitchFamily="2" charset="2"/>
              <a:buNone/>
              <a:defRPr/>
            </a:pPr>
            <a:r>
              <a:rPr lang="en-US" sz="2400" b="1" dirty="0">
                <a:solidFill>
                  <a:srgbClr val="FF0000"/>
                </a:solidFill>
              </a:rPr>
              <a:t>3. </a:t>
            </a:r>
            <a:r>
              <a:rPr lang="en-US" sz="2400" b="1" dirty="0"/>
              <a:t>It is used for framing the tenders for the works and to check contractor’s work during and after the its execution for the purpose of making payments to the contractor. </a:t>
            </a:r>
          </a:p>
          <a:p>
            <a:pPr marL="457200" indent="-457200" eaLnBrk="1" fontAlgn="auto" hangingPunct="1">
              <a:lnSpc>
                <a:spcPct val="80000"/>
              </a:lnSpc>
              <a:spcAft>
                <a:spcPts val="0"/>
              </a:spcAft>
              <a:buFont typeface="Wingdings" pitchFamily="2" charset="2"/>
              <a:buNone/>
              <a:defRPr/>
            </a:pPr>
            <a:endParaRPr lang="en-US" sz="2400" b="1" dirty="0"/>
          </a:p>
          <a:p>
            <a:pPr marL="457200" indent="-457200" eaLnBrk="1" fontAlgn="auto" hangingPunct="1">
              <a:lnSpc>
                <a:spcPct val="80000"/>
              </a:lnSpc>
              <a:spcAft>
                <a:spcPts val="0"/>
              </a:spcAft>
              <a:buFont typeface="Wingdings" pitchFamily="2" charset="2"/>
              <a:buNone/>
              <a:defRPr/>
            </a:pPr>
            <a:r>
              <a:rPr lang="en-US" sz="2400" b="1" dirty="0">
                <a:solidFill>
                  <a:srgbClr val="FF0000"/>
                </a:solidFill>
              </a:rPr>
              <a:t>4. </a:t>
            </a:r>
            <a:r>
              <a:rPr lang="en-US" sz="2400" b="1" dirty="0"/>
              <a:t>From quantities of different items of work calculated in detailed estimation, resources are allocated to different activities of the project and ultimately their durations and whole planning and scheduling of the project is carried out.</a:t>
            </a:r>
          </a:p>
          <a:p>
            <a:pPr eaLnBrk="1" fontAlgn="auto" hangingPunct="1">
              <a:lnSpc>
                <a:spcPct val="80000"/>
              </a:lnSpc>
              <a:spcAft>
                <a:spcPts val="0"/>
              </a:spcAft>
              <a:buFont typeface="Wingdings" pitchFamily="2" charset="2"/>
              <a:buNone/>
              <a:defRPr/>
            </a:pPr>
            <a:endParaRPr lang="en-US" sz="2400" b="1"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866B4C69-4385-4D44-9347-359DA313BCFE}"/>
              </a:ext>
            </a:extLst>
          </p:cNvPr>
          <p:cNvSpPr>
            <a:spLocks noGrp="1" noChangeArrowheads="1"/>
          </p:cNvSpPr>
          <p:nvPr>
            <p:ph type="title"/>
          </p:nvPr>
        </p:nvSpPr>
        <p:spPr>
          <a:xfrm>
            <a:off x="533400" y="0"/>
            <a:ext cx="8229600" cy="865188"/>
          </a:xfrm>
        </p:spPr>
        <p:txBody>
          <a:bodyPr/>
          <a:lstStyle/>
          <a:p>
            <a:pPr eaLnBrk="1" hangingPunct="1"/>
            <a:r>
              <a:rPr lang="en-US" altLang="en-US" sz="3600" b="1">
                <a:solidFill>
                  <a:srgbClr val="FFCC00"/>
                </a:solidFill>
              </a:rPr>
              <a:t>3- PROGRESS ESTIMATES</a:t>
            </a:r>
          </a:p>
        </p:txBody>
      </p:sp>
      <p:sp>
        <p:nvSpPr>
          <p:cNvPr id="33795" name="Rectangle 3">
            <a:extLst>
              <a:ext uri="{FF2B5EF4-FFF2-40B4-BE49-F238E27FC236}">
                <a16:creationId xmlns:a16="http://schemas.microsoft.com/office/drawing/2014/main" id="{D31F4A18-0845-4D16-B8CD-C28EF1BF3B07}"/>
              </a:ext>
            </a:extLst>
          </p:cNvPr>
          <p:cNvSpPr>
            <a:spLocks noGrp="1" noChangeArrowheads="1"/>
          </p:cNvSpPr>
          <p:nvPr>
            <p:ph type="body" idx="1"/>
          </p:nvPr>
        </p:nvSpPr>
        <p:spPr>
          <a:xfrm>
            <a:off x="0" y="990600"/>
            <a:ext cx="9144000" cy="5257800"/>
          </a:xfrm>
        </p:spPr>
        <p:txBody>
          <a:bodyPr/>
          <a:lstStyle/>
          <a:p>
            <a:pPr eaLnBrk="1" hangingPunct="1">
              <a:buClr>
                <a:srgbClr val="FFC000"/>
              </a:buClr>
              <a:buSzPct val="90000"/>
              <a:buFontTx/>
              <a:buChar char="•"/>
            </a:pPr>
            <a:r>
              <a:rPr lang="en-US" altLang="en-US"/>
              <a:t>These are made by the </a:t>
            </a:r>
            <a:r>
              <a:rPr lang="en-US" altLang="en-US">
                <a:solidFill>
                  <a:srgbClr val="FFCC00"/>
                </a:solidFill>
              </a:rPr>
              <a:t>Engineer</a:t>
            </a:r>
            <a:r>
              <a:rPr lang="en-US" altLang="en-US"/>
              <a:t> at regular intervals for the completed parts of the project during the progress of the work for determining the amounts of partial payments to be made to the contractor.  </a:t>
            </a:r>
          </a:p>
          <a:p>
            <a:pPr eaLnBrk="1" hangingPunct="1">
              <a:buClr>
                <a:srgbClr val="FFC000"/>
              </a:buClr>
              <a:buSzPct val="90000"/>
              <a:buFont typeface="Wingdings" panose="05000000000000000000" pitchFamily="2" charset="2"/>
              <a:buNone/>
            </a:pPr>
            <a:endParaRPr lang="en-US" altLang="en-US"/>
          </a:p>
          <a:p>
            <a:pPr eaLnBrk="1" hangingPunct="1">
              <a:buClr>
                <a:srgbClr val="FFC000"/>
              </a:buClr>
              <a:buSzPct val="90000"/>
              <a:buFontTx/>
              <a:buChar char="•"/>
            </a:pPr>
            <a:r>
              <a:rPr lang="en-US" altLang="en-US"/>
              <a:t>On large contracts, such estimates are commonly made each month and, hence, are frequently called </a:t>
            </a:r>
            <a:r>
              <a:rPr lang="en-US" altLang="en-US">
                <a:solidFill>
                  <a:srgbClr val="FFCC00"/>
                </a:solidFill>
              </a:rPr>
              <a:t>monthly estimates</a:t>
            </a:r>
            <a:r>
              <a:rPr lang="en-US" altLang="en-US"/>
              <a: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249D1CE8-C5CB-4ED9-A3FE-72144910D3B9}"/>
              </a:ext>
            </a:extLst>
          </p:cNvPr>
          <p:cNvSpPr>
            <a:spLocks noGrp="1" noChangeArrowheads="1"/>
          </p:cNvSpPr>
          <p:nvPr>
            <p:ph type="title"/>
          </p:nvPr>
        </p:nvSpPr>
        <p:spPr>
          <a:xfrm>
            <a:off x="609600" y="381000"/>
            <a:ext cx="8229600" cy="762000"/>
          </a:xfrm>
        </p:spPr>
        <p:txBody>
          <a:bodyPr rtlCol="0">
            <a:normAutofit fontScale="90000"/>
          </a:bodyPr>
          <a:lstStyle/>
          <a:p>
            <a:pPr eaLnBrk="1" fontAlgn="auto" hangingPunct="1">
              <a:spcAft>
                <a:spcPts val="0"/>
              </a:spcAft>
              <a:defRPr/>
            </a:pPr>
            <a:r>
              <a:rPr lang="en-US" sz="2800" b="1" dirty="0">
                <a:solidFill>
                  <a:srgbClr val="FFCC00"/>
                </a:solidFill>
              </a:rPr>
              <a:t>UNFORESEEN ITEMS IN DETAILED ESTIMATE </a:t>
            </a:r>
            <a:br>
              <a:rPr lang="en-US" sz="4000" b="1" dirty="0"/>
            </a:br>
            <a:endParaRPr lang="en-US" sz="4000" b="1" dirty="0"/>
          </a:p>
        </p:txBody>
      </p:sp>
      <p:sp>
        <p:nvSpPr>
          <p:cNvPr id="34819" name="Rectangle 3">
            <a:extLst>
              <a:ext uri="{FF2B5EF4-FFF2-40B4-BE49-F238E27FC236}">
                <a16:creationId xmlns:a16="http://schemas.microsoft.com/office/drawing/2014/main" id="{ABF22ECA-EA6D-448A-AEDA-AB5D129BBF74}"/>
              </a:ext>
            </a:extLst>
          </p:cNvPr>
          <p:cNvSpPr>
            <a:spLocks noGrp="1" noChangeArrowheads="1"/>
          </p:cNvSpPr>
          <p:nvPr>
            <p:ph type="body" idx="1"/>
          </p:nvPr>
        </p:nvSpPr>
        <p:spPr>
          <a:xfrm>
            <a:off x="0" y="990600"/>
            <a:ext cx="9144000" cy="5257800"/>
          </a:xfrm>
        </p:spPr>
        <p:txBody>
          <a:bodyPr/>
          <a:lstStyle/>
          <a:p>
            <a:pPr eaLnBrk="1" hangingPunct="1">
              <a:lnSpc>
                <a:spcPct val="80000"/>
              </a:lnSpc>
              <a:buClr>
                <a:srgbClr val="FFC000"/>
              </a:buClr>
              <a:buSzPct val="96000"/>
              <a:buFontTx/>
              <a:buChar char="•"/>
            </a:pPr>
            <a:r>
              <a:rPr lang="en-US" altLang="en-US" sz="2800"/>
              <a:t>While preparing a detailed estimate, one had to be very careful to see that all items of the work are incorporated. </a:t>
            </a:r>
          </a:p>
          <a:p>
            <a:pPr eaLnBrk="1" hangingPunct="1">
              <a:lnSpc>
                <a:spcPct val="80000"/>
              </a:lnSpc>
              <a:buClr>
                <a:srgbClr val="FFC000"/>
              </a:buClr>
              <a:buSzPct val="96000"/>
              <a:buFontTx/>
              <a:buChar char="•"/>
            </a:pPr>
            <a:r>
              <a:rPr lang="en-US" altLang="en-US" sz="2800"/>
              <a:t>It is likely that a few Items, though unimportant in nature, might have been overlooked and which may result in raising the estimate of the project. </a:t>
            </a:r>
          </a:p>
          <a:p>
            <a:pPr eaLnBrk="1" hangingPunct="1">
              <a:lnSpc>
                <a:spcPct val="80000"/>
              </a:lnSpc>
              <a:buClr>
                <a:srgbClr val="FFC000"/>
              </a:buClr>
              <a:buSzPct val="96000"/>
              <a:buFontTx/>
              <a:buChar char="•"/>
            </a:pPr>
            <a:r>
              <a:rPr lang="en-US" altLang="en-US" sz="2800"/>
              <a:t>There may be also certain unforeseen circumstances affecting the project.  </a:t>
            </a:r>
          </a:p>
          <a:p>
            <a:pPr eaLnBrk="1" hangingPunct="1">
              <a:lnSpc>
                <a:spcPct val="80000"/>
              </a:lnSpc>
              <a:buClr>
                <a:srgbClr val="FFC000"/>
              </a:buClr>
              <a:buSzPct val="96000"/>
              <a:buFontTx/>
              <a:buChar char="•"/>
            </a:pPr>
            <a:r>
              <a:rPr lang="en-US" altLang="en-US" sz="2800"/>
              <a:t>Hence, a certain allowance usually </a:t>
            </a:r>
            <a:r>
              <a:rPr lang="en-US" altLang="en-US" sz="2800" b="1">
                <a:solidFill>
                  <a:srgbClr val="FFFF00"/>
                </a:solidFill>
              </a:rPr>
              <a:t>5 to 10% </a:t>
            </a:r>
            <a:r>
              <a:rPr lang="en-US" altLang="en-US" sz="2800"/>
              <a:t>of the total cost, is made in the estimation which will take care of all these items that are unforeseen or are overlooked and are known as </a:t>
            </a:r>
            <a:r>
              <a:rPr lang="en-US" altLang="en-US" sz="2800" b="1">
                <a:solidFill>
                  <a:schemeClr val="folHlink"/>
                </a:solidFill>
              </a:rPr>
              <a:t>"Contingencies".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7988AD3A-8EF3-4EF3-A5C6-079C3445FD1E}"/>
              </a:ext>
            </a:extLst>
          </p:cNvPr>
          <p:cNvSpPr>
            <a:spLocks noGrp="1" noChangeArrowheads="1"/>
          </p:cNvSpPr>
          <p:nvPr>
            <p:ph type="title"/>
          </p:nvPr>
        </p:nvSpPr>
        <p:spPr>
          <a:xfrm>
            <a:off x="381000" y="228600"/>
            <a:ext cx="7924800" cy="838200"/>
          </a:xfrm>
        </p:spPr>
        <p:txBody>
          <a:bodyPr/>
          <a:lstStyle/>
          <a:p>
            <a:pPr eaLnBrk="1" hangingPunct="1"/>
            <a:r>
              <a:rPr lang="en-US" altLang="en-US" sz="3200" b="1">
                <a:solidFill>
                  <a:srgbClr val="FFCC00"/>
                </a:solidFill>
              </a:rPr>
              <a:t>METHODS OF DETAILED ESTIMATE</a:t>
            </a:r>
          </a:p>
        </p:txBody>
      </p:sp>
      <p:sp>
        <p:nvSpPr>
          <p:cNvPr id="35843" name="Rectangle 3">
            <a:extLst>
              <a:ext uri="{FF2B5EF4-FFF2-40B4-BE49-F238E27FC236}">
                <a16:creationId xmlns:a16="http://schemas.microsoft.com/office/drawing/2014/main" id="{9EE01BB0-E8CA-4B4A-827C-E0A9FF1165FB}"/>
              </a:ext>
            </a:extLst>
          </p:cNvPr>
          <p:cNvSpPr>
            <a:spLocks noGrp="1" noChangeArrowheads="1"/>
          </p:cNvSpPr>
          <p:nvPr>
            <p:ph type="body" idx="1"/>
          </p:nvPr>
        </p:nvSpPr>
        <p:spPr>
          <a:xfrm>
            <a:off x="0" y="1066800"/>
            <a:ext cx="9144000" cy="5791200"/>
          </a:xfrm>
        </p:spPr>
        <p:txBody>
          <a:bodyPr/>
          <a:lstStyle/>
          <a:p>
            <a:pPr eaLnBrk="1" hangingPunct="1">
              <a:lnSpc>
                <a:spcPct val="80000"/>
              </a:lnSpc>
              <a:buClr>
                <a:srgbClr val="FFC000"/>
              </a:buClr>
              <a:buSzPct val="85000"/>
            </a:pPr>
            <a:r>
              <a:rPr lang="en-US" altLang="en-US" sz="2400"/>
              <a:t>The dimensions, length, breadth and height or depth are to be taken out from the working drawings (plan, elevation and section). </a:t>
            </a:r>
          </a:p>
          <a:p>
            <a:pPr eaLnBrk="1" hangingPunct="1">
              <a:lnSpc>
                <a:spcPct val="80000"/>
              </a:lnSpc>
              <a:buClr>
                <a:srgbClr val="FFC000"/>
              </a:buClr>
              <a:buSzPct val="85000"/>
              <a:buFont typeface="Wingdings" panose="05000000000000000000" pitchFamily="2" charset="2"/>
              <a:buNone/>
            </a:pPr>
            <a:endParaRPr lang="en-US" altLang="en-US" sz="2400"/>
          </a:p>
          <a:p>
            <a:pPr eaLnBrk="1" hangingPunct="1">
              <a:lnSpc>
                <a:spcPct val="80000"/>
              </a:lnSpc>
              <a:buClr>
                <a:srgbClr val="FFC000"/>
              </a:buClr>
              <a:buSzPct val="85000"/>
            </a:pPr>
            <a:r>
              <a:rPr lang="en-US" altLang="en-US" sz="2400">
                <a:solidFill>
                  <a:srgbClr val="FFCC00"/>
                </a:solidFill>
              </a:rPr>
              <a:t>Junctions of walls, corners</a:t>
            </a:r>
            <a:r>
              <a:rPr lang="en-US" altLang="en-US" sz="2400"/>
              <a:t> and the </a:t>
            </a:r>
            <a:r>
              <a:rPr lang="en-US" altLang="en-US" sz="2400">
                <a:solidFill>
                  <a:srgbClr val="FFCC00"/>
                </a:solidFill>
              </a:rPr>
              <a:t>meeting points</a:t>
            </a:r>
            <a:r>
              <a:rPr lang="en-US" altLang="en-US" sz="2400"/>
              <a:t> of walls require special attention. </a:t>
            </a:r>
          </a:p>
          <a:p>
            <a:pPr eaLnBrk="1" hangingPunct="1">
              <a:lnSpc>
                <a:spcPct val="80000"/>
              </a:lnSpc>
              <a:buClr>
                <a:srgbClr val="FFC000"/>
              </a:buClr>
              <a:buSzPct val="85000"/>
              <a:buFont typeface="Wingdings" panose="05000000000000000000" pitchFamily="2" charset="2"/>
              <a:buNone/>
            </a:pPr>
            <a:endParaRPr lang="en-US" altLang="en-US" sz="2400"/>
          </a:p>
          <a:p>
            <a:pPr eaLnBrk="1" hangingPunct="1">
              <a:lnSpc>
                <a:spcPct val="80000"/>
              </a:lnSpc>
              <a:buClr>
                <a:srgbClr val="FFC000"/>
              </a:buClr>
              <a:buSzPct val="85000"/>
            </a:pPr>
            <a:r>
              <a:rPr lang="en-US" altLang="en-US" sz="2400"/>
              <a:t>For symmetrical footings, which is the usual case, earthwork in excavation in foundations, foundation concrete, brickwork in foundation and plinth, and brickwork in superstructure may be estimated by either of the </a:t>
            </a:r>
            <a:r>
              <a:rPr lang="en-US" altLang="en-US" sz="2400">
                <a:solidFill>
                  <a:srgbClr val="FFCC00"/>
                </a:solidFill>
              </a:rPr>
              <a:t>two methods</a:t>
            </a:r>
            <a:r>
              <a:rPr lang="en-US" altLang="en-US" sz="2400"/>
              <a:t>:</a:t>
            </a:r>
          </a:p>
          <a:p>
            <a:pPr eaLnBrk="1" hangingPunct="1">
              <a:lnSpc>
                <a:spcPct val="80000"/>
              </a:lnSpc>
              <a:buFont typeface="Wingdings" panose="05000000000000000000" pitchFamily="2" charset="2"/>
              <a:buNone/>
            </a:pPr>
            <a:endParaRPr lang="en-US" altLang="en-US" sz="2400" b="1"/>
          </a:p>
          <a:p>
            <a:pPr eaLnBrk="1" hangingPunct="1">
              <a:lnSpc>
                <a:spcPct val="80000"/>
              </a:lnSpc>
              <a:buFont typeface="Wingdings" panose="05000000000000000000" pitchFamily="2" charset="2"/>
              <a:buNone/>
            </a:pPr>
            <a:r>
              <a:rPr lang="en-US" altLang="en-US" sz="2400" b="1"/>
              <a:t>		</a:t>
            </a:r>
            <a:r>
              <a:rPr lang="en-US" altLang="en-US" sz="2400" b="1">
                <a:solidFill>
                  <a:srgbClr val="FFCC00"/>
                </a:solidFill>
              </a:rPr>
              <a:t>(1)</a:t>
            </a:r>
            <a:r>
              <a:rPr lang="en-US" altLang="en-US" sz="2400" b="1"/>
              <a:t> </a:t>
            </a:r>
            <a:r>
              <a:rPr lang="en-US" altLang="en-US" sz="2400" b="1">
                <a:solidFill>
                  <a:srgbClr val="FFCC00"/>
                </a:solidFill>
              </a:rPr>
              <a:t>SEPARATE OR INDIVIDUAL WALL METHOD</a:t>
            </a:r>
          </a:p>
          <a:p>
            <a:pPr eaLnBrk="1" hangingPunct="1">
              <a:lnSpc>
                <a:spcPct val="80000"/>
              </a:lnSpc>
              <a:buFont typeface="Wingdings" panose="05000000000000000000" pitchFamily="2" charset="2"/>
              <a:buNone/>
            </a:pPr>
            <a:r>
              <a:rPr lang="en-US" altLang="en-US" sz="2400" b="1">
                <a:solidFill>
                  <a:srgbClr val="FFCC00"/>
                </a:solidFill>
              </a:rPr>
              <a:t>		(2) CENTER LINE METHOD</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605576DE-9017-4DC6-B592-B63C1265565B}"/>
              </a:ext>
            </a:extLst>
          </p:cNvPr>
          <p:cNvSpPr>
            <a:spLocks noGrp="1" noChangeArrowheads="1"/>
          </p:cNvSpPr>
          <p:nvPr>
            <p:ph type="title"/>
          </p:nvPr>
        </p:nvSpPr>
        <p:spPr>
          <a:xfrm>
            <a:off x="685800" y="228600"/>
            <a:ext cx="8001000" cy="1139825"/>
          </a:xfrm>
        </p:spPr>
        <p:txBody>
          <a:bodyPr/>
          <a:lstStyle/>
          <a:p>
            <a:pPr eaLnBrk="1" hangingPunct="1"/>
            <a:r>
              <a:rPr lang="en-US" altLang="en-US" sz="2800" b="1">
                <a:solidFill>
                  <a:srgbClr val="FFCC00"/>
                </a:solidFill>
              </a:rPr>
              <a:t>SEPARATE OR INDIVIDUAL WALLS METHOD</a:t>
            </a:r>
          </a:p>
        </p:txBody>
      </p:sp>
      <p:sp>
        <p:nvSpPr>
          <p:cNvPr id="36867" name="Rectangle 3">
            <a:extLst>
              <a:ext uri="{FF2B5EF4-FFF2-40B4-BE49-F238E27FC236}">
                <a16:creationId xmlns:a16="http://schemas.microsoft.com/office/drawing/2014/main" id="{82CD2264-D6BF-40E9-8490-2E2B2FEE89F4}"/>
              </a:ext>
            </a:extLst>
          </p:cNvPr>
          <p:cNvSpPr>
            <a:spLocks noGrp="1" noChangeArrowheads="1"/>
          </p:cNvSpPr>
          <p:nvPr>
            <p:ph type="body" idx="1"/>
          </p:nvPr>
        </p:nvSpPr>
        <p:spPr>
          <a:xfrm>
            <a:off x="762000" y="1219200"/>
            <a:ext cx="8001000" cy="5638800"/>
          </a:xfrm>
        </p:spPr>
        <p:txBody>
          <a:bodyPr/>
          <a:lstStyle/>
          <a:p>
            <a:pPr eaLnBrk="1" hangingPunct="1">
              <a:lnSpc>
                <a:spcPct val="90000"/>
              </a:lnSpc>
              <a:buClr>
                <a:srgbClr val="FFC000"/>
              </a:buClr>
              <a:buSzPct val="112000"/>
              <a:buFontTx/>
              <a:buChar char="•"/>
            </a:pPr>
            <a:r>
              <a:rPr lang="en-US" altLang="en-US" sz="2400"/>
              <a:t>The walls running in one direction are termed as </a:t>
            </a:r>
            <a:r>
              <a:rPr lang="en-US" altLang="en-US" sz="2400" b="1"/>
              <a:t>"</a:t>
            </a:r>
            <a:r>
              <a:rPr lang="en-US" altLang="en-US" sz="2400" b="1">
                <a:solidFill>
                  <a:schemeClr val="folHlink"/>
                </a:solidFill>
              </a:rPr>
              <a:t>long walls</a:t>
            </a:r>
            <a:r>
              <a:rPr lang="en-US" altLang="en-US" sz="2400" b="1"/>
              <a:t>”</a:t>
            </a:r>
            <a:r>
              <a:rPr lang="en-US" altLang="en-US" sz="2400"/>
              <a:t> and the walls running in the transverse direction, as </a:t>
            </a:r>
            <a:r>
              <a:rPr lang="en-US" altLang="en-US" sz="2400" b="1"/>
              <a:t>"</a:t>
            </a:r>
            <a:r>
              <a:rPr lang="en-US" altLang="en-US" sz="2400" b="1">
                <a:solidFill>
                  <a:schemeClr val="folHlink"/>
                </a:solidFill>
              </a:rPr>
              <a:t>Short waLls</a:t>
            </a:r>
            <a:r>
              <a:rPr lang="en-US" altLang="en-US" sz="2400" b="1"/>
              <a:t>",</a:t>
            </a:r>
            <a:r>
              <a:rPr lang="en-US" altLang="en-US" sz="2400"/>
              <a:t> without keeping in mind which wall is lesser in length and which wall is greater in length. </a:t>
            </a:r>
          </a:p>
          <a:p>
            <a:pPr eaLnBrk="1" hangingPunct="1">
              <a:lnSpc>
                <a:spcPct val="90000"/>
              </a:lnSpc>
              <a:buClr>
                <a:srgbClr val="FFC000"/>
              </a:buClr>
              <a:buSzPct val="112000"/>
              <a:buFontTx/>
              <a:buChar char="•"/>
            </a:pPr>
            <a:r>
              <a:rPr lang="en-US" altLang="en-US" sz="2400"/>
              <a:t>Lengths of long walls are measured or found  </a:t>
            </a:r>
            <a:r>
              <a:rPr lang="en-US" altLang="en-US" sz="2400" b="1"/>
              <a:t>"</a:t>
            </a:r>
            <a:r>
              <a:rPr lang="en-US" altLang="en-US" sz="2400" b="1">
                <a:solidFill>
                  <a:schemeClr val="folHlink"/>
                </a:solidFill>
              </a:rPr>
              <a:t>Out-to out</a:t>
            </a:r>
            <a:r>
              <a:rPr lang="en-US" altLang="en-US" sz="2400" b="1"/>
              <a:t>"</a:t>
            </a:r>
            <a:r>
              <a:rPr lang="en-US" altLang="en-US" sz="2400"/>
              <a:t> and those of short walls as "</a:t>
            </a:r>
            <a:r>
              <a:rPr lang="en-US" altLang="en-US" sz="2400" b="1">
                <a:solidFill>
                  <a:schemeClr val="folHlink"/>
                </a:solidFill>
              </a:rPr>
              <a:t>In-to-in".</a:t>
            </a:r>
            <a:r>
              <a:rPr lang="en-US" altLang="en-US" sz="2400"/>
              <a:t> </a:t>
            </a:r>
          </a:p>
          <a:p>
            <a:pPr eaLnBrk="1" hangingPunct="1">
              <a:lnSpc>
                <a:spcPct val="90000"/>
              </a:lnSpc>
              <a:buClr>
                <a:srgbClr val="FFC000"/>
              </a:buClr>
              <a:buSzPct val="112000"/>
              <a:buFontTx/>
              <a:buChar char="•"/>
            </a:pPr>
            <a:r>
              <a:rPr lang="en-US" altLang="en-US" sz="2400"/>
              <a:t>Different </a:t>
            </a:r>
            <a:r>
              <a:rPr lang="en-US" altLang="en-US" sz="2400">
                <a:solidFill>
                  <a:srgbClr val="FFCC00"/>
                </a:solidFill>
              </a:rPr>
              <a:t>quantities</a:t>
            </a:r>
            <a:r>
              <a:rPr lang="en-US" altLang="en-US" sz="2400"/>
              <a:t> are calculated by multiplying the length by the breadth and the height of the wall. </a:t>
            </a:r>
          </a:p>
          <a:p>
            <a:pPr eaLnBrk="1" hangingPunct="1">
              <a:lnSpc>
                <a:spcPct val="90000"/>
              </a:lnSpc>
              <a:buClr>
                <a:srgbClr val="FFC000"/>
              </a:buClr>
              <a:buSzPct val="112000"/>
              <a:buFontTx/>
              <a:buChar char="•"/>
            </a:pPr>
            <a:r>
              <a:rPr lang="en-US" altLang="en-US" sz="2400"/>
              <a:t>The same rule applies to the excavation in foundation, to concrete bed in foundation, D.P.C., masonry in foundation and super structure etc.</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C5BD17BD-782F-4261-A454-F57ABC16137C}"/>
              </a:ext>
            </a:extLst>
          </p:cNvPr>
          <p:cNvSpPr>
            <a:spLocks noGrp="1" noChangeArrowheads="1"/>
          </p:cNvSpPr>
          <p:nvPr>
            <p:ph type="title"/>
          </p:nvPr>
        </p:nvSpPr>
        <p:spPr>
          <a:xfrm>
            <a:off x="533400" y="0"/>
            <a:ext cx="8001000" cy="914400"/>
          </a:xfrm>
        </p:spPr>
        <p:txBody>
          <a:bodyPr/>
          <a:lstStyle/>
          <a:p>
            <a:pPr eaLnBrk="1" hangingPunct="1"/>
            <a:r>
              <a:rPr lang="en-US" altLang="en-US" sz="2800" b="1">
                <a:solidFill>
                  <a:srgbClr val="FFCC00"/>
                </a:solidFill>
              </a:rPr>
              <a:t>SEPARATE OR INDIVIDUAL WALLS METHOD</a:t>
            </a:r>
          </a:p>
        </p:txBody>
      </p:sp>
      <p:sp>
        <p:nvSpPr>
          <p:cNvPr id="37891" name="Rectangle 3">
            <a:extLst>
              <a:ext uri="{FF2B5EF4-FFF2-40B4-BE49-F238E27FC236}">
                <a16:creationId xmlns:a16="http://schemas.microsoft.com/office/drawing/2014/main" id="{BFBE5AA7-A0A3-4168-8DAC-3E9C44D428AC}"/>
              </a:ext>
            </a:extLst>
          </p:cNvPr>
          <p:cNvSpPr>
            <a:spLocks noGrp="1" noChangeArrowheads="1"/>
          </p:cNvSpPr>
          <p:nvPr>
            <p:ph type="body" idx="1"/>
          </p:nvPr>
        </p:nvSpPr>
        <p:spPr>
          <a:xfrm>
            <a:off x="0" y="838200"/>
            <a:ext cx="9144000" cy="6019800"/>
          </a:xfrm>
        </p:spPr>
        <p:txBody>
          <a:bodyPr/>
          <a:lstStyle/>
          <a:p>
            <a:pPr eaLnBrk="1" hangingPunct="1">
              <a:lnSpc>
                <a:spcPct val="90000"/>
              </a:lnSpc>
              <a:buClr>
                <a:srgbClr val="FFC000"/>
              </a:buClr>
              <a:buSzPct val="104000"/>
              <a:buFontTx/>
              <a:buChar char="•"/>
            </a:pPr>
            <a:r>
              <a:rPr lang="en-US" altLang="en-US" sz="2800"/>
              <a:t>For symmetrical footing on either side, the center line remains same for super structure, foundation and plinth. So, the simple method is to find out the centre-to-centre lengths of long walls and short walls from the plan.</a:t>
            </a:r>
          </a:p>
          <a:p>
            <a:pPr eaLnBrk="1" hangingPunct="1">
              <a:lnSpc>
                <a:spcPct val="90000"/>
              </a:lnSpc>
              <a:buClr>
                <a:srgbClr val="FFC000"/>
              </a:buClr>
              <a:buSzPct val="104000"/>
              <a:buFontTx/>
              <a:buChar char="•"/>
            </a:pPr>
            <a:r>
              <a:rPr lang="en-US" altLang="en-US" sz="2800" b="1">
                <a:solidFill>
                  <a:schemeClr val="folHlink"/>
                </a:solidFill>
              </a:rPr>
              <a:t>Long wall length out-to-out</a:t>
            </a:r>
            <a:r>
              <a:rPr lang="en-US" altLang="en-US" sz="2800"/>
              <a:t> </a:t>
            </a:r>
          </a:p>
          <a:p>
            <a:pPr eaLnBrk="1" hangingPunct="1">
              <a:lnSpc>
                <a:spcPct val="90000"/>
              </a:lnSpc>
              <a:buClr>
                <a:srgbClr val="FFC000"/>
              </a:buClr>
              <a:buSzPct val="104000"/>
              <a:buFontTx/>
              <a:buNone/>
            </a:pPr>
            <a:r>
              <a:rPr lang="en-US" altLang="en-US" sz="2800"/>
              <a:t>	= Center to center length + half breadth on one Side + half breadth on other side.</a:t>
            </a:r>
          </a:p>
          <a:p>
            <a:pPr eaLnBrk="1" hangingPunct="1">
              <a:lnSpc>
                <a:spcPct val="90000"/>
              </a:lnSpc>
              <a:buClr>
                <a:srgbClr val="FFC000"/>
              </a:buClr>
              <a:buSzPct val="104000"/>
              <a:buFontTx/>
              <a:buNone/>
            </a:pPr>
            <a:endParaRPr lang="en-US" altLang="en-US" sz="2800"/>
          </a:p>
          <a:p>
            <a:pPr eaLnBrk="1" hangingPunct="1">
              <a:lnSpc>
                <a:spcPct val="90000"/>
              </a:lnSpc>
              <a:buClr>
                <a:srgbClr val="FFC000"/>
              </a:buClr>
              <a:buSzPct val="104000"/>
              <a:buFontTx/>
              <a:buNone/>
            </a:pPr>
            <a:r>
              <a:rPr lang="en-US" altLang="en-US" sz="2800"/>
              <a:t>	= Center to center length + one breadth</a:t>
            </a:r>
          </a:p>
          <a:p>
            <a:pPr eaLnBrk="1" hangingPunct="1">
              <a:lnSpc>
                <a:spcPct val="90000"/>
              </a:lnSpc>
              <a:buClr>
                <a:srgbClr val="FFC000"/>
              </a:buClr>
              <a:buSzPct val="104000"/>
              <a:buFontTx/>
              <a:buNone/>
            </a:pPr>
            <a:endParaRPr lang="en-US" altLang="en-US" sz="2800" b="1"/>
          </a:p>
          <a:p>
            <a:pPr eaLnBrk="1" hangingPunct="1">
              <a:lnSpc>
                <a:spcPct val="90000"/>
              </a:lnSpc>
              <a:buClr>
                <a:srgbClr val="FFC000"/>
              </a:buClr>
              <a:buSzPct val="104000"/>
              <a:buFontTx/>
              <a:buChar char="•"/>
            </a:pPr>
            <a:r>
              <a:rPr lang="en-US" altLang="en-US" sz="2800" b="1">
                <a:solidFill>
                  <a:schemeClr val="folHlink"/>
                </a:solidFill>
              </a:rPr>
              <a:t>Short wall length in-to-in</a:t>
            </a:r>
            <a:r>
              <a:rPr lang="en-US" altLang="en-US" sz="2800"/>
              <a:t> = Center to Center length - one breadth.</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057327B8-BCE2-4E98-AD1E-81AC51570B75}"/>
              </a:ext>
            </a:extLst>
          </p:cNvPr>
          <p:cNvSpPr>
            <a:spLocks noGrp="1" noChangeArrowheads="1"/>
          </p:cNvSpPr>
          <p:nvPr>
            <p:ph type="title"/>
          </p:nvPr>
        </p:nvSpPr>
        <p:spPr>
          <a:xfrm>
            <a:off x="0" y="152400"/>
            <a:ext cx="8229600" cy="788988"/>
          </a:xfrm>
        </p:spPr>
        <p:txBody>
          <a:bodyPr/>
          <a:lstStyle/>
          <a:p>
            <a:pPr eaLnBrk="1" hangingPunct="1"/>
            <a:r>
              <a:rPr lang="en-US" altLang="en-US" sz="2800" b="1">
                <a:solidFill>
                  <a:srgbClr val="FFCC00"/>
                </a:solidFill>
              </a:rPr>
              <a:t>SEPARATE OR INDIVIDUAL WALLS METHOD</a:t>
            </a:r>
          </a:p>
        </p:txBody>
      </p:sp>
      <p:sp>
        <p:nvSpPr>
          <p:cNvPr id="38915" name="Rectangle 3">
            <a:extLst>
              <a:ext uri="{FF2B5EF4-FFF2-40B4-BE49-F238E27FC236}">
                <a16:creationId xmlns:a16="http://schemas.microsoft.com/office/drawing/2014/main" id="{846F1093-DBD8-4B4A-BDCD-61E84707DC15}"/>
              </a:ext>
            </a:extLst>
          </p:cNvPr>
          <p:cNvSpPr>
            <a:spLocks noGrp="1" noChangeArrowheads="1"/>
          </p:cNvSpPr>
          <p:nvPr>
            <p:ph type="body" idx="1"/>
          </p:nvPr>
        </p:nvSpPr>
        <p:spPr>
          <a:xfrm>
            <a:off x="152400" y="1143000"/>
            <a:ext cx="8991600" cy="5715000"/>
          </a:xfrm>
        </p:spPr>
        <p:txBody>
          <a:bodyPr/>
          <a:lstStyle/>
          <a:p>
            <a:pPr eaLnBrk="1" hangingPunct="1">
              <a:lnSpc>
                <a:spcPct val="80000"/>
              </a:lnSpc>
              <a:buFont typeface="Wingdings" panose="05000000000000000000" pitchFamily="2" charset="2"/>
              <a:buNone/>
            </a:pPr>
            <a:r>
              <a:rPr lang="en-US" altLang="en-US" sz="2000"/>
              <a:t>This method can also be worked out in a quicker way., as follows:</a:t>
            </a:r>
          </a:p>
          <a:p>
            <a:pPr eaLnBrk="1" hangingPunct="1">
              <a:lnSpc>
                <a:spcPct val="80000"/>
              </a:lnSpc>
              <a:buFontTx/>
              <a:buNone/>
            </a:pPr>
            <a:endParaRPr lang="en-US" altLang="en-US" sz="2000" u="sng">
              <a:solidFill>
                <a:schemeClr val="folHlink"/>
              </a:solidFill>
            </a:endParaRPr>
          </a:p>
          <a:p>
            <a:pPr eaLnBrk="1" hangingPunct="1">
              <a:lnSpc>
                <a:spcPct val="80000"/>
              </a:lnSpc>
              <a:buSzPct val="114000"/>
              <a:buFont typeface="Wingdings" panose="05000000000000000000" pitchFamily="2" charset="2"/>
              <a:buChar char="Ø"/>
            </a:pPr>
            <a:r>
              <a:rPr lang="en-US" altLang="en-US" sz="2400" b="1" u="sng">
                <a:solidFill>
                  <a:schemeClr val="folHlink"/>
                </a:solidFill>
              </a:rPr>
              <a:t>For long walls</a:t>
            </a:r>
          </a:p>
          <a:p>
            <a:pPr eaLnBrk="1" hangingPunct="1">
              <a:lnSpc>
                <a:spcPct val="80000"/>
              </a:lnSpc>
              <a:buFontTx/>
              <a:buNone/>
            </a:pPr>
            <a:endParaRPr lang="en-US" altLang="en-US" sz="2000"/>
          </a:p>
          <a:p>
            <a:pPr eaLnBrk="1" hangingPunct="1">
              <a:lnSpc>
                <a:spcPct val="80000"/>
              </a:lnSpc>
              <a:buFontTx/>
              <a:buChar char="•"/>
            </a:pPr>
            <a:r>
              <a:rPr lang="en-US" altLang="en-US" sz="2000"/>
              <a:t>First of all, find the length of the </a:t>
            </a:r>
            <a:r>
              <a:rPr lang="en-US" altLang="en-US" sz="2000">
                <a:solidFill>
                  <a:srgbClr val="FFCC00"/>
                </a:solidFill>
              </a:rPr>
              <a:t>foundation trench</a:t>
            </a:r>
            <a:r>
              <a:rPr lang="en-US" altLang="en-US" sz="2000"/>
              <a:t> of the long wall </a:t>
            </a:r>
            <a:r>
              <a:rPr lang="en-US" altLang="en-US" sz="2000">
                <a:solidFill>
                  <a:srgbClr val="FFCC00"/>
                </a:solidFill>
              </a:rPr>
              <a:t>“out-to-out”</a:t>
            </a:r>
            <a:r>
              <a:rPr lang="en-US" altLang="en-US" sz="2000"/>
              <a:t> in  the same manner as explained above. </a:t>
            </a:r>
          </a:p>
          <a:p>
            <a:pPr eaLnBrk="1" hangingPunct="1">
              <a:lnSpc>
                <a:spcPct val="80000"/>
              </a:lnSpc>
              <a:buFontTx/>
              <a:buChar char="•"/>
            </a:pPr>
            <a:r>
              <a:rPr lang="en-US" altLang="en-US" sz="2000"/>
              <a:t>The length of the </a:t>
            </a:r>
            <a:r>
              <a:rPr lang="en-US" altLang="en-US" sz="2000">
                <a:solidFill>
                  <a:srgbClr val="FFCC00"/>
                </a:solidFill>
              </a:rPr>
              <a:t>foundation concrete</a:t>
            </a:r>
            <a:r>
              <a:rPr lang="en-US" altLang="en-US" sz="2000"/>
              <a:t> is the same. </a:t>
            </a:r>
          </a:p>
          <a:p>
            <a:pPr eaLnBrk="1" hangingPunct="1">
              <a:lnSpc>
                <a:spcPct val="80000"/>
              </a:lnSpc>
              <a:buFontTx/>
              <a:buChar char="•"/>
            </a:pPr>
            <a:r>
              <a:rPr lang="en-US" altLang="en-US" sz="2000"/>
              <a:t>For the length of the </a:t>
            </a:r>
            <a:r>
              <a:rPr lang="en-US" altLang="en-US" sz="2000">
                <a:solidFill>
                  <a:srgbClr val="FFCC00"/>
                </a:solidFill>
              </a:rPr>
              <a:t>first footing</a:t>
            </a:r>
            <a:r>
              <a:rPr lang="en-US" altLang="en-US" sz="2000"/>
              <a:t> or first step of  the brick wall, subtract two offsets (2x6"=12") in foundation concrete from the length of the trench or concrete.  </a:t>
            </a:r>
          </a:p>
          <a:p>
            <a:pPr eaLnBrk="1" hangingPunct="1">
              <a:lnSpc>
                <a:spcPct val="80000"/>
              </a:lnSpc>
              <a:buFontTx/>
              <a:buChar char="•"/>
            </a:pPr>
            <a:r>
              <a:rPr lang="en-US" altLang="en-US" sz="2000"/>
              <a:t>For the </a:t>
            </a:r>
            <a:r>
              <a:rPr lang="en-US" altLang="en-US" sz="2000">
                <a:solidFill>
                  <a:srgbClr val="FFCC00"/>
                </a:solidFill>
              </a:rPr>
              <a:t>second footing</a:t>
            </a:r>
            <a:r>
              <a:rPr lang="en-US" altLang="en-US" sz="2000"/>
              <a:t> subtract from the length of the 1st footing two offsets (2x2.25"= 4.5"), for </a:t>
            </a:r>
            <a:r>
              <a:rPr lang="en-US" altLang="en-US" sz="2000">
                <a:solidFill>
                  <a:srgbClr val="FFCC00"/>
                </a:solidFill>
              </a:rPr>
              <a:t>3rd footing</a:t>
            </a:r>
            <a:r>
              <a:rPr lang="en-US" altLang="en-US" sz="2000"/>
              <a:t> subtract from the length of the 2nd footing 2 offsets  (4.5") and in this way deal with the long walls up to the super-structure.   </a:t>
            </a:r>
          </a:p>
          <a:p>
            <a:pPr eaLnBrk="1" hangingPunct="1">
              <a:lnSpc>
                <a:spcPct val="80000"/>
              </a:lnSpc>
              <a:buFont typeface="Wingdings" panose="05000000000000000000" pitchFamily="2" charset="2"/>
              <a:buNone/>
            </a:pPr>
            <a:endParaRPr lang="en-US" altLang="en-US" sz="2000"/>
          </a:p>
          <a:p>
            <a:pPr eaLnBrk="1" hangingPunct="1">
              <a:lnSpc>
                <a:spcPct val="80000"/>
              </a:lnSpc>
              <a:buSzPct val="114000"/>
              <a:buFont typeface="Wingdings" panose="05000000000000000000" pitchFamily="2" charset="2"/>
              <a:buChar char="Ø"/>
            </a:pPr>
            <a:r>
              <a:rPr lang="en-US" altLang="en-US" sz="2400" b="1" u="sng">
                <a:solidFill>
                  <a:schemeClr val="folHlink"/>
                </a:solidFill>
              </a:rPr>
              <a:t>For short walls</a:t>
            </a:r>
            <a:r>
              <a:rPr lang="en-US" altLang="en-US" sz="2400" b="1"/>
              <a:t> </a:t>
            </a:r>
          </a:p>
          <a:p>
            <a:pPr eaLnBrk="1" hangingPunct="1">
              <a:lnSpc>
                <a:spcPct val="80000"/>
              </a:lnSpc>
              <a:buFontTx/>
              <a:buNone/>
            </a:pPr>
            <a:endParaRPr lang="en-US" altLang="en-US" sz="2000"/>
          </a:p>
          <a:p>
            <a:pPr eaLnBrk="1" hangingPunct="1">
              <a:lnSpc>
                <a:spcPct val="80000"/>
              </a:lnSpc>
              <a:buFontTx/>
              <a:buNone/>
            </a:pPr>
            <a:r>
              <a:rPr lang="en-US" altLang="en-US" sz="2000"/>
              <a:t>	Follow he same method but instead of subtracting add two offsets to get the corresponding lengths </a:t>
            </a:r>
            <a:r>
              <a:rPr lang="en-US" altLang="en-US" sz="2000">
                <a:solidFill>
                  <a:srgbClr val="FFCC00"/>
                </a:solidFill>
              </a:rPr>
              <a:t>in-to-in</a:t>
            </a:r>
            <a:r>
              <a:rPr lang="en-US" altLang="en-US" sz="2000"/>
              <a:t>.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9938" name="Group 154">
            <a:extLst>
              <a:ext uri="{FF2B5EF4-FFF2-40B4-BE49-F238E27FC236}">
                <a16:creationId xmlns:a16="http://schemas.microsoft.com/office/drawing/2014/main" id="{C59F57A1-1FE2-476F-B79D-755FC42C8B41}"/>
              </a:ext>
            </a:extLst>
          </p:cNvPr>
          <p:cNvGrpSpPr>
            <a:grpSpLocks/>
          </p:cNvGrpSpPr>
          <p:nvPr/>
        </p:nvGrpSpPr>
        <p:grpSpPr bwMode="auto">
          <a:xfrm>
            <a:off x="2057400" y="0"/>
            <a:ext cx="5791200" cy="6310313"/>
            <a:chOff x="1950" y="1272"/>
            <a:chExt cx="9828" cy="13932"/>
          </a:xfrm>
        </p:grpSpPr>
        <p:grpSp>
          <p:nvGrpSpPr>
            <p:cNvPr id="39939" name="Group 155">
              <a:extLst>
                <a:ext uri="{FF2B5EF4-FFF2-40B4-BE49-F238E27FC236}">
                  <a16:creationId xmlns:a16="http://schemas.microsoft.com/office/drawing/2014/main" id="{B66EAE78-DF95-4094-87DA-0F0E4E660847}"/>
                </a:ext>
              </a:extLst>
            </p:cNvPr>
            <p:cNvGrpSpPr>
              <a:grpSpLocks/>
            </p:cNvGrpSpPr>
            <p:nvPr/>
          </p:nvGrpSpPr>
          <p:grpSpPr bwMode="auto">
            <a:xfrm>
              <a:off x="1950" y="1272"/>
              <a:ext cx="9828" cy="13932"/>
              <a:chOff x="1950" y="1272"/>
              <a:chExt cx="9828" cy="13932"/>
            </a:xfrm>
          </p:grpSpPr>
          <p:sp>
            <p:nvSpPr>
              <p:cNvPr id="39941" name="Line 156">
                <a:extLst>
                  <a:ext uri="{FF2B5EF4-FFF2-40B4-BE49-F238E27FC236}">
                    <a16:creationId xmlns:a16="http://schemas.microsoft.com/office/drawing/2014/main" id="{B0D729CA-9505-419D-A3D9-45EC92F554CB}"/>
                  </a:ext>
                </a:extLst>
              </p:cNvPr>
              <p:cNvSpPr>
                <a:spLocks noChangeShapeType="1"/>
              </p:cNvSpPr>
              <p:nvPr/>
            </p:nvSpPr>
            <p:spPr bwMode="auto">
              <a:xfrm>
                <a:off x="1950" y="2226"/>
                <a:ext cx="8190" cy="0"/>
              </a:xfrm>
              <a:prstGeom prst="line">
                <a:avLst/>
              </a:prstGeom>
              <a:noFill/>
              <a:ln w="12700">
                <a:solidFill>
                  <a:srgbClr val="000000"/>
                </a:solidFill>
                <a:round/>
                <a:headEnd type="arrow" w="med" len="me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39942" name="Rectangle 157">
                <a:extLst>
                  <a:ext uri="{FF2B5EF4-FFF2-40B4-BE49-F238E27FC236}">
                    <a16:creationId xmlns:a16="http://schemas.microsoft.com/office/drawing/2014/main" id="{686630A1-102B-4697-A68B-CC8AFD7033C0}"/>
                  </a:ext>
                </a:extLst>
              </p:cNvPr>
              <p:cNvSpPr>
                <a:spLocks noChangeArrowheads="1"/>
              </p:cNvSpPr>
              <p:nvPr/>
            </p:nvSpPr>
            <p:spPr bwMode="auto">
              <a:xfrm>
                <a:off x="2028" y="2756"/>
                <a:ext cx="8034" cy="5830"/>
              </a:xfrm>
              <a:prstGeom prst="rect">
                <a:avLst/>
              </a:prstGeom>
              <a:solidFill>
                <a:srgbClr val="FFFFFF"/>
              </a:solidFill>
              <a:ln w="9525">
                <a:solidFill>
                  <a:srgbClr val="000000"/>
                </a:solidFill>
                <a:miter lim="800000"/>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p>
            </p:txBody>
          </p:sp>
          <p:sp>
            <p:nvSpPr>
              <p:cNvPr id="39943" name="Rectangle 158">
                <a:extLst>
                  <a:ext uri="{FF2B5EF4-FFF2-40B4-BE49-F238E27FC236}">
                    <a16:creationId xmlns:a16="http://schemas.microsoft.com/office/drawing/2014/main" id="{D2C4AA66-9B8A-40BD-9C9B-B11903CD5D2F}"/>
                  </a:ext>
                </a:extLst>
              </p:cNvPr>
              <p:cNvSpPr>
                <a:spLocks noChangeArrowheads="1"/>
              </p:cNvSpPr>
              <p:nvPr/>
            </p:nvSpPr>
            <p:spPr bwMode="auto">
              <a:xfrm>
                <a:off x="2418" y="3074"/>
                <a:ext cx="7176" cy="5194"/>
              </a:xfrm>
              <a:prstGeom prst="rect">
                <a:avLst/>
              </a:prstGeom>
              <a:solidFill>
                <a:srgbClr val="FFFFFF"/>
              </a:solidFill>
              <a:ln w="9525">
                <a:solidFill>
                  <a:srgbClr val="000000"/>
                </a:solidFill>
                <a:prstDash val="lgDashDot"/>
                <a:miter lim="800000"/>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p>
            </p:txBody>
          </p:sp>
          <p:sp>
            <p:nvSpPr>
              <p:cNvPr id="39944" name="Rectangle 159">
                <a:extLst>
                  <a:ext uri="{FF2B5EF4-FFF2-40B4-BE49-F238E27FC236}">
                    <a16:creationId xmlns:a16="http://schemas.microsoft.com/office/drawing/2014/main" id="{95AB30E6-01B9-4703-B00F-2BC6A6EFA631}"/>
                  </a:ext>
                </a:extLst>
              </p:cNvPr>
              <p:cNvSpPr>
                <a:spLocks noChangeArrowheads="1"/>
              </p:cNvSpPr>
              <p:nvPr/>
            </p:nvSpPr>
            <p:spPr bwMode="auto">
              <a:xfrm>
                <a:off x="2886" y="3498"/>
                <a:ext cx="6240" cy="4346"/>
              </a:xfrm>
              <a:prstGeom prst="rect">
                <a:avLst/>
              </a:prstGeom>
              <a:solidFill>
                <a:srgbClr val="FFFFFF"/>
              </a:solidFill>
              <a:ln w="9525">
                <a:solidFill>
                  <a:srgbClr val="000000"/>
                </a:solidFill>
                <a:miter lim="800000"/>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p>
            </p:txBody>
          </p:sp>
          <p:sp>
            <p:nvSpPr>
              <p:cNvPr id="39945" name="Line 160">
                <a:extLst>
                  <a:ext uri="{FF2B5EF4-FFF2-40B4-BE49-F238E27FC236}">
                    <a16:creationId xmlns:a16="http://schemas.microsoft.com/office/drawing/2014/main" id="{3F5F94CA-A87D-4291-BBE9-10ADFBB25BCB}"/>
                  </a:ext>
                </a:extLst>
              </p:cNvPr>
              <p:cNvSpPr>
                <a:spLocks noChangeShapeType="1"/>
              </p:cNvSpPr>
              <p:nvPr/>
            </p:nvSpPr>
            <p:spPr bwMode="auto">
              <a:xfrm>
                <a:off x="5616" y="9056"/>
                <a:ext cx="0" cy="212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46" name="Line 161">
                <a:extLst>
                  <a:ext uri="{FF2B5EF4-FFF2-40B4-BE49-F238E27FC236}">
                    <a16:creationId xmlns:a16="http://schemas.microsoft.com/office/drawing/2014/main" id="{AD64F148-B3ED-4944-BA99-9A3099263374}"/>
                  </a:ext>
                </a:extLst>
              </p:cNvPr>
              <p:cNvSpPr>
                <a:spLocks noChangeShapeType="1"/>
              </p:cNvSpPr>
              <p:nvPr/>
            </p:nvSpPr>
            <p:spPr bwMode="auto">
              <a:xfrm>
                <a:off x="6552" y="9056"/>
                <a:ext cx="0" cy="212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47" name="Line 162">
                <a:extLst>
                  <a:ext uri="{FF2B5EF4-FFF2-40B4-BE49-F238E27FC236}">
                    <a16:creationId xmlns:a16="http://schemas.microsoft.com/office/drawing/2014/main" id="{E3624AE9-B9CC-4FC2-B29B-39F16AE562C7}"/>
                  </a:ext>
                </a:extLst>
              </p:cNvPr>
              <p:cNvSpPr>
                <a:spLocks noChangeShapeType="1"/>
              </p:cNvSpPr>
              <p:nvPr/>
            </p:nvSpPr>
            <p:spPr bwMode="auto">
              <a:xfrm>
                <a:off x="5148" y="11176"/>
                <a:ext cx="54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48" name="Line 163">
                <a:extLst>
                  <a:ext uri="{FF2B5EF4-FFF2-40B4-BE49-F238E27FC236}">
                    <a16:creationId xmlns:a16="http://schemas.microsoft.com/office/drawing/2014/main" id="{39D8C025-ED30-410B-AC2D-F55504D296EF}"/>
                  </a:ext>
                </a:extLst>
              </p:cNvPr>
              <p:cNvSpPr>
                <a:spLocks noChangeShapeType="1"/>
              </p:cNvSpPr>
              <p:nvPr/>
            </p:nvSpPr>
            <p:spPr bwMode="auto">
              <a:xfrm>
                <a:off x="6552" y="11176"/>
                <a:ext cx="54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49" name="Line 164">
                <a:extLst>
                  <a:ext uri="{FF2B5EF4-FFF2-40B4-BE49-F238E27FC236}">
                    <a16:creationId xmlns:a16="http://schemas.microsoft.com/office/drawing/2014/main" id="{8E06F197-D801-4BBB-B2E8-3B4E9BE5E27C}"/>
                  </a:ext>
                </a:extLst>
              </p:cNvPr>
              <p:cNvSpPr>
                <a:spLocks noChangeShapeType="1"/>
              </p:cNvSpPr>
              <p:nvPr/>
            </p:nvSpPr>
            <p:spPr bwMode="auto">
              <a:xfrm>
                <a:off x="7098" y="11176"/>
                <a:ext cx="0" cy="116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50" name="Line 165">
                <a:extLst>
                  <a:ext uri="{FF2B5EF4-FFF2-40B4-BE49-F238E27FC236}">
                    <a16:creationId xmlns:a16="http://schemas.microsoft.com/office/drawing/2014/main" id="{EAC12F47-CD5A-4DC4-AAAA-650388A2663F}"/>
                  </a:ext>
                </a:extLst>
              </p:cNvPr>
              <p:cNvSpPr>
                <a:spLocks noChangeShapeType="1"/>
              </p:cNvSpPr>
              <p:nvPr/>
            </p:nvSpPr>
            <p:spPr bwMode="auto">
              <a:xfrm>
                <a:off x="5148" y="11176"/>
                <a:ext cx="0" cy="127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51" name="Line 166">
                <a:extLst>
                  <a:ext uri="{FF2B5EF4-FFF2-40B4-BE49-F238E27FC236}">
                    <a16:creationId xmlns:a16="http://schemas.microsoft.com/office/drawing/2014/main" id="{95251F85-C72C-447E-B6B8-CCEE46A7F1D0}"/>
                  </a:ext>
                </a:extLst>
              </p:cNvPr>
              <p:cNvSpPr>
                <a:spLocks noChangeShapeType="1"/>
              </p:cNvSpPr>
              <p:nvPr/>
            </p:nvSpPr>
            <p:spPr bwMode="auto">
              <a:xfrm flipH="1">
                <a:off x="4602" y="12448"/>
                <a:ext cx="54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52" name="Line 167">
                <a:extLst>
                  <a:ext uri="{FF2B5EF4-FFF2-40B4-BE49-F238E27FC236}">
                    <a16:creationId xmlns:a16="http://schemas.microsoft.com/office/drawing/2014/main" id="{907687D2-8929-494C-A4A8-02F6F44271FB}"/>
                  </a:ext>
                </a:extLst>
              </p:cNvPr>
              <p:cNvSpPr>
                <a:spLocks noChangeShapeType="1"/>
              </p:cNvSpPr>
              <p:nvPr/>
            </p:nvSpPr>
            <p:spPr bwMode="auto">
              <a:xfrm>
                <a:off x="7098" y="12342"/>
                <a:ext cx="0" cy="10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53" name="Line 168">
                <a:extLst>
                  <a:ext uri="{FF2B5EF4-FFF2-40B4-BE49-F238E27FC236}">
                    <a16:creationId xmlns:a16="http://schemas.microsoft.com/office/drawing/2014/main" id="{19CD4BBB-8C1F-4D76-8FF8-9CF84A059434}"/>
                  </a:ext>
                </a:extLst>
              </p:cNvPr>
              <p:cNvSpPr>
                <a:spLocks noChangeShapeType="1"/>
              </p:cNvSpPr>
              <p:nvPr/>
            </p:nvSpPr>
            <p:spPr bwMode="auto">
              <a:xfrm>
                <a:off x="7098" y="12448"/>
                <a:ext cx="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54" name="Line 169">
                <a:extLst>
                  <a:ext uri="{FF2B5EF4-FFF2-40B4-BE49-F238E27FC236}">
                    <a16:creationId xmlns:a16="http://schemas.microsoft.com/office/drawing/2014/main" id="{40C90A60-6558-4E75-96FE-5E5FACF0F82A}"/>
                  </a:ext>
                </a:extLst>
              </p:cNvPr>
              <p:cNvSpPr>
                <a:spLocks noChangeShapeType="1"/>
              </p:cNvSpPr>
              <p:nvPr/>
            </p:nvSpPr>
            <p:spPr bwMode="auto">
              <a:xfrm>
                <a:off x="7098" y="12448"/>
                <a:ext cx="0" cy="10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55" name="Line 170">
                <a:extLst>
                  <a:ext uri="{FF2B5EF4-FFF2-40B4-BE49-F238E27FC236}">
                    <a16:creationId xmlns:a16="http://schemas.microsoft.com/office/drawing/2014/main" id="{FDEB389E-6F00-4CF8-8551-468739A2E6F0}"/>
                  </a:ext>
                </a:extLst>
              </p:cNvPr>
              <p:cNvSpPr>
                <a:spLocks noChangeShapeType="1"/>
              </p:cNvSpPr>
              <p:nvPr/>
            </p:nvSpPr>
            <p:spPr bwMode="auto">
              <a:xfrm>
                <a:off x="7098" y="12554"/>
                <a:ext cx="468"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56" name="Line 171">
                <a:extLst>
                  <a:ext uri="{FF2B5EF4-FFF2-40B4-BE49-F238E27FC236}">
                    <a16:creationId xmlns:a16="http://schemas.microsoft.com/office/drawing/2014/main" id="{6CE263F0-BE50-4151-BFF7-728813B90A94}"/>
                  </a:ext>
                </a:extLst>
              </p:cNvPr>
              <p:cNvSpPr>
                <a:spLocks noChangeShapeType="1"/>
              </p:cNvSpPr>
              <p:nvPr/>
            </p:nvSpPr>
            <p:spPr bwMode="auto">
              <a:xfrm>
                <a:off x="4602" y="12448"/>
                <a:ext cx="0" cy="116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57" name="Line 172">
                <a:extLst>
                  <a:ext uri="{FF2B5EF4-FFF2-40B4-BE49-F238E27FC236}">
                    <a16:creationId xmlns:a16="http://schemas.microsoft.com/office/drawing/2014/main" id="{012B7261-D1D0-4759-85CC-D824DCDD03EB}"/>
                  </a:ext>
                </a:extLst>
              </p:cNvPr>
              <p:cNvSpPr>
                <a:spLocks noChangeShapeType="1"/>
              </p:cNvSpPr>
              <p:nvPr/>
            </p:nvSpPr>
            <p:spPr bwMode="auto">
              <a:xfrm>
                <a:off x="7566" y="12554"/>
                <a:ext cx="0" cy="116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58" name="Line 173">
                <a:extLst>
                  <a:ext uri="{FF2B5EF4-FFF2-40B4-BE49-F238E27FC236}">
                    <a16:creationId xmlns:a16="http://schemas.microsoft.com/office/drawing/2014/main" id="{C9A4BB67-C3AD-44E1-BB9D-B2BE698BA09B}"/>
                  </a:ext>
                </a:extLst>
              </p:cNvPr>
              <p:cNvSpPr>
                <a:spLocks noChangeShapeType="1"/>
              </p:cNvSpPr>
              <p:nvPr/>
            </p:nvSpPr>
            <p:spPr bwMode="auto">
              <a:xfrm>
                <a:off x="3432" y="13720"/>
                <a:ext cx="5382"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59" name="Line 174">
                <a:extLst>
                  <a:ext uri="{FF2B5EF4-FFF2-40B4-BE49-F238E27FC236}">
                    <a16:creationId xmlns:a16="http://schemas.microsoft.com/office/drawing/2014/main" id="{536C092F-FB70-400F-A13C-17CEE49E0B30}"/>
                  </a:ext>
                </a:extLst>
              </p:cNvPr>
              <p:cNvSpPr>
                <a:spLocks noChangeShapeType="1"/>
              </p:cNvSpPr>
              <p:nvPr/>
            </p:nvSpPr>
            <p:spPr bwMode="auto">
              <a:xfrm>
                <a:off x="4602" y="13614"/>
                <a:ext cx="0" cy="10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60" name="Line 175">
                <a:extLst>
                  <a:ext uri="{FF2B5EF4-FFF2-40B4-BE49-F238E27FC236}">
                    <a16:creationId xmlns:a16="http://schemas.microsoft.com/office/drawing/2014/main" id="{E43EF20C-ED01-4019-8BE2-BAA61D4AD9D7}"/>
                  </a:ext>
                </a:extLst>
              </p:cNvPr>
              <p:cNvSpPr>
                <a:spLocks noChangeShapeType="1"/>
              </p:cNvSpPr>
              <p:nvPr/>
            </p:nvSpPr>
            <p:spPr bwMode="auto">
              <a:xfrm>
                <a:off x="3354" y="13720"/>
                <a:ext cx="468"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61" name="Line 176">
                <a:extLst>
                  <a:ext uri="{FF2B5EF4-FFF2-40B4-BE49-F238E27FC236}">
                    <a16:creationId xmlns:a16="http://schemas.microsoft.com/office/drawing/2014/main" id="{50989060-1F7D-4114-ABE1-797039700EB9}"/>
                  </a:ext>
                </a:extLst>
              </p:cNvPr>
              <p:cNvSpPr>
                <a:spLocks noChangeShapeType="1"/>
              </p:cNvSpPr>
              <p:nvPr/>
            </p:nvSpPr>
            <p:spPr bwMode="auto">
              <a:xfrm>
                <a:off x="3354" y="13720"/>
                <a:ext cx="0" cy="95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62" name="Line 177">
                <a:extLst>
                  <a:ext uri="{FF2B5EF4-FFF2-40B4-BE49-F238E27FC236}">
                    <a16:creationId xmlns:a16="http://schemas.microsoft.com/office/drawing/2014/main" id="{4AD8EA60-CD10-4458-B850-BD07463F1FF1}"/>
                  </a:ext>
                </a:extLst>
              </p:cNvPr>
              <p:cNvSpPr>
                <a:spLocks noChangeShapeType="1"/>
              </p:cNvSpPr>
              <p:nvPr/>
            </p:nvSpPr>
            <p:spPr bwMode="auto">
              <a:xfrm flipV="1">
                <a:off x="8814" y="13720"/>
                <a:ext cx="0" cy="95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63" name="Line 178">
                <a:extLst>
                  <a:ext uri="{FF2B5EF4-FFF2-40B4-BE49-F238E27FC236}">
                    <a16:creationId xmlns:a16="http://schemas.microsoft.com/office/drawing/2014/main" id="{887A5E95-2919-4EFD-B2C7-AE893F3B6E1B}"/>
                  </a:ext>
                </a:extLst>
              </p:cNvPr>
              <p:cNvSpPr>
                <a:spLocks noChangeShapeType="1"/>
              </p:cNvSpPr>
              <p:nvPr/>
            </p:nvSpPr>
            <p:spPr bwMode="auto">
              <a:xfrm>
                <a:off x="3354" y="15098"/>
                <a:ext cx="5616" cy="0"/>
              </a:xfrm>
              <a:prstGeom prst="line">
                <a:avLst/>
              </a:prstGeom>
              <a:noFill/>
              <a:ln w="12700">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9964" name="Line 179">
                <a:extLst>
                  <a:ext uri="{FF2B5EF4-FFF2-40B4-BE49-F238E27FC236}">
                    <a16:creationId xmlns:a16="http://schemas.microsoft.com/office/drawing/2014/main" id="{7A55D62A-E9C8-4421-9C3A-7EDE8D2111BE}"/>
                  </a:ext>
                </a:extLst>
              </p:cNvPr>
              <p:cNvSpPr>
                <a:spLocks noChangeShapeType="1"/>
              </p:cNvSpPr>
              <p:nvPr/>
            </p:nvSpPr>
            <p:spPr bwMode="auto">
              <a:xfrm>
                <a:off x="8970" y="14992"/>
                <a:ext cx="0" cy="212"/>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65" name="Line 180">
                <a:extLst>
                  <a:ext uri="{FF2B5EF4-FFF2-40B4-BE49-F238E27FC236}">
                    <a16:creationId xmlns:a16="http://schemas.microsoft.com/office/drawing/2014/main" id="{5D9B7101-5DE5-4ECD-A496-368B51C21C51}"/>
                  </a:ext>
                </a:extLst>
              </p:cNvPr>
              <p:cNvSpPr>
                <a:spLocks noChangeShapeType="1"/>
              </p:cNvSpPr>
              <p:nvPr/>
            </p:nvSpPr>
            <p:spPr bwMode="auto">
              <a:xfrm>
                <a:off x="3354" y="14992"/>
                <a:ext cx="0" cy="212"/>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66" name="Line 181">
                <a:extLst>
                  <a:ext uri="{FF2B5EF4-FFF2-40B4-BE49-F238E27FC236}">
                    <a16:creationId xmlns:a16="http://schemas.microsoft.com/office/drawing/2014/main" id="{B16875F4-E9B4-4135-9A93-6ED92BC4D107}"/>
                  </a:ext>
                </a:extLst>
              </p:cNvPr>
              <p:cNvSpPr>
                <a:spLocks noChangeShapeType="1"/>
              </p:cNvSpPr>
              <p:nvPr/>
            </p:nvSpPr>
            <p:spPr bwMode="auto">
              <a:xfrm>
                <a:off x="4602" y="13190"/>
                <a:ext cx="2964" cy="0"/>
              </a:xfrm>
              <a:prstGeom prst="line">
                <a:avLst/>
              </a:prstGeom>
              <a:noFill/>
              <a:ln w="12700">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9967" name="Line 182">
                <a:extLst>
                  <a:ext uri="{FF2B5EF4-FFF2-40B4-BE49-F238E27FC236}">
                    <a16:creationId xmlns:a16="http://schemas.microsoft.com/office/drawing/2014/main" id="{29F583EF-2E03-48E1-B2E5-7CE23C005AF8}"/>
                  </a:ext>
                </a:extLst>
              </p:cNvPr>
              <p:cNvSpPr>
                <a:spLocks noChangeShapeType="1"/>
              </p:cNvSpPr>
              <p:nvPr/>
            </p:nvSpPr>
            <p:spPr bwMode="auto">
              <a:xfrm>
                <a:off x="5154" y="11918"/>
                <a:ext cx="1944" cy="0"/>
              </a:xfrm>
              <a:prstGeom prst="line">
                <a:avLst/>
              </a:prstGeom>
              <a:noFill/>
              <a:ln w="12700">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9968" name="Line 183">
                <a:extLst>
                  <a:ext uri="{FF2B5EF4-FFF2-40B4-BE49-F238E27FC236}">
                    <a16:creationId xmlns:a16="http://schemas.microsoft.com/office/drawing/2014/main" id="{BFA3DE92-A229-494A-A543-9137466468DE}"/>
                  </a:ext>
                </a:extLst>
              </p:cNvPr>
              <p:cNvSpPr>
                <a:spLocks noChangeShapeType="1"/>
              </p:cNvSpPr>
              <p:nvPr/>
            </p:nvSpPr>
            <p:spPr bwMode="auto">
              <a:xfrm>
                <a:off x="5616" y="10010"/>
                <a:ext cx="936" cy="0"/>
              </a:xfrm>
              <a:prstGeom prst="line">
                <a:avLst/>
              </a:prstGeom>
              <a:noFill/>
              <a:ln w="12700">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9969" name="Line 184">
                <a:extLst>
                  <a:ext uri="{FF2B5EF4-FFF2-40B4-BE49-F238E27FC236}">
                    <a16:creationId xmlns:a16="http://schemas.microsoft.com/office/drawing/2014/main" id="{34281014-F471-4034-8E18-5811AC005C78}"/>
                  </a:ext>
                </a:extLst>
              </p:cNvPr>
              <p:cNvSpPr>
                <a:spLocks noChangeShapeType="1"/>
              </p:cNvSpPr>
              <p:nvPr/>
            </p:nvSpPr>
            <p:spPr bwMode="auto">
              <a:xfrm>
                <a:off x="2496" y="11070"/>
                <a:ext cx="0" cy="4028"/>
              </a:xfrm>
              <a:prstGeom prst="line">
                <a:avLst/>
              </a:prstGeom>
              <a:noFill/>
              <a:ln w="12700">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9970" name="Line 185">
                <a:extLst>
                  <a:ext uri="{FF2B5EF4-FFF2-40B4-BE49-F238E27FC236}">
                    <a16:creationId xmlns:a16="http://schemas.microsoft.com/office/drawing/2014/main" id="{2EDD6AC0-D6A0-44ED-9D7A-26C8AAE03BAD}"/>
                  </a:ext>
                </a:extLst>
              </p:cNvPr>
              <p:cNvSpPr>
                <a:spLocks noChangeShapeType="1"/>
              </p:cNvSpPr>
              <p:nvPr/>
            </p:nvSpPr>
            <p:spPr bwMode="auto">
              <a:xfrm>
                <a:off x="2340" y="15098"/>
                <a:ext cx="312"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71" name="Line 186">
                <a:extLst>
                  <a:ext uri="{FF2B5EF4-FFF2-40B4-BE49-F238E27FC236}">
                    <a16:creationId xmlns:a16="http://schemas.microsoft.com/office/drawing/2014/main" id="{14649254-AD2A-410E-8332-CACA0A12FF8C}"/>
                  </a:ext>
                </a:extLst>
              </p:cNvPr>
              <p:cNvSpPr>
                <a:spLocks noChangeShapeType="1"/>
              </p:cNvSpPr>
              <p:nvPr/>
            </p:nvSpPr>
            <p:spPr bwMode="auto">
              <a:xfrm>
                <a:off x="2340" y="11070"/>
                <a:ext cx="312"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72" name="Line 187">
                <a:extLst>
                  <a:ext uri="{FF2B5EF4-FFF2-40B4-BE49-F238E27FC236}">
                    <a16:creationId xmlns:a16="http://schemas.microsoft.com/office/drawing/2014/main" id="{6D8673B5-6133-481D-87EF-3ED7BABE2687}"/>
                  </a:ext>
                </a:extLst>
              </p:cNvPr>
              <p:cNvSpPr>
                <a:spLocks noChangeShapeType="1"/>
              </p:cNvSpPr>
              <p:nvPr/>
            </p:nvSpPr>
            <p:spPr bwMode="auto">
              <a:xfrm>
                <a:off x="2340" y="12342"/>
                <a:ext cx="312"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73" name="Line 188">
                <a:extLst>
                  <a:ext uri="{FF2B5EF4-FFF2-40B4-BE49-F238E27FC236}">
                    <a16:creationId xmlns:a16="http://schemas.microsoft.com/office/drawing/2014/main" id="{A02BBB98-3DA9-4550-85A7-F92EC65A1E4B}"/>
                  </a:ext>
                </a:extLst>
              </p:cNvPr>
              <p:cNvSpPr>
                <a:spLocks noChangeShapeType="1"/>
              </p:cNvSpPr>
              <p:nvPr/>
            </p:nvSpPr>
            <p:spPr bwMode="auto">
              <a:xfrm>
                <a:off x="2340" y="13826"/>
                <a:ext cx="312"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74" name="Line 189">
                <a:extLst>
                  <a:ext uri="{FF2B5EF4-FFF2-40B4-BE49-F238E27FC236}">
                    <a16:creationId xmlns:a16="http://schemas.microsoft.com/office/drawing/2014/main" id="{A15E78D2-7A95-449C-B05A-3FF76CBED81F}"/>
                  </a:ext>
                </a:extLst>
              </p:cNvPr>
              <p:cNvSpPr>
                <a:spLocks noChangeShapeType="1"/>
              </p:cNvSpPr>
              <p:nvPr/>
            </p:nvSpPr>
            <p:spPr bwMode="auto">
              <a:xfrm>
                <a:off x="2380" y="12222"/>
                <a:ext cx="194" cy="22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75" name="Line 190">
                <a:extLst>
                  <a:ext uri="{FF2B5EF4-FFF2-40B4-BE49-F238E27FC236}">
                    <a16:creationId xmlns:a16="http://schemas.microsoft.com/office/drawing/2014/main" id="{347F9D61-4A71-498F-96E5-5751279F9B33}"/>
                  </a:ext>
                </a:extLst>
              </p:cNvPr>
              <p:cNvSpPr>
                <a:spLocks noChangeShapeType="1"/>
              </p:cNvSpPr>
              <p:nvPr/>
            </p:nvSpPr>
            <p:spPr bwMode="auto">
              <a:xfrm>
                <a:off x="2496" y="13812"/>
                <a:ext cx="116" cy="18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76" name="Line 191">
                <a:extLst>
                  <a:ext uri="{FF2B5EF4-FFF2-40B4-BE49-F238E27FC236}">
                    <a16:creationId xmlns:a16="http://schemas.microsoft.com/office/drawing/2014/main" id="{A894FD7B-723B-4F9C-BF86-766E52BBC539}"/>
                  </a:ext>
                </a:extLst>
              </p:cNvPr>
              <p:cNvSpPr>
                <a:spLocks noChangeShapeType="1"/>
              </p:cNvSpPr>
              <p:nvPr/>
            </p:nvSpPr>
            <p:spPr bwMode="auto">
              <a:xfrm flipH="1">
                <a:off x="2418" y="12236"/>
                <a:ext cx="156" cy="212"/>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77" name="Line 192">
                <a:extLst>
                  <a:ext uri="{FF2B5EF4-FFF2-40B4-BE49-F238E27FC236}">
                    <a16:creationId xmlns:a16="http://schemas.microsoft.com/office/drawing/2014/main" id="{16B016E4-21A3-4DDA-9ADA-2AE13100391A}"/>
                  </a:ext>
                </a:extLst>
              </p:cNvPr>
              <p:cNvSpPr>
                <a:spLocks noChangeShapeType="1"/>
              </p:cNvSpPr>
              <p:nvPr/>
            </p:nvSpPr>
            <p:spPr bwMode="auto">
              <a:xfrm flipH="1">
                <a:off x="2340" y="13826"/>
                <a:ext cx="156" cy="16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78" name="Line 193">
                <a:extLst>
                  <a:ext uri="{FF2B5EF4-FFF2-40B4-BE49-F238E27FC236}">
                    <a16:creationId xmlns:a16="http://schemas.microsoft.com/office/drawing/2014/main" id="{5A5747A5-95D5-4331-907E-06B9DEAD3D3E}"/>
                  </a:ext>
                </a:extLst>
              </p:cNvPr>
              <p:cNvSpPr>
                <a:spLocks noChangeShapeType="1"/>
              </p:cNvSpPr>
              <p:nvPr/>
            </p:nvSpPr>
            <p:spPr bwMode="auto">
              <a:xfrm>
                <a:off x="5226" y="9056"/>
                <a:ext cx="702"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79" name="Line 194">
                <a:extLst>
                  <a:ext uri="{FF2B5EF4-FFF2-40B4-BE49-F238E27FC236}">
                    <a16:creationId xmlns:a16="http://schemas.microsoft.com/office/drawing/2014/main" id="{25EB8C39-603D-4212-B12E-30C359DB160E}"/>
                  </a:ext>
                </a:extLst>
              </p:cNvPr>
              <p:cNvSpPr>
                <a:spLocks noChangeShapeType="1"/>
              </p:cNvSpPr>
              <p:nvPr/>
            </p:nvSpPr>
            <p:spPr bwMode="auto">
              <a:xfrm flipH="1">
                <a:off x="5928" y="8950"/>
                <a:ext cx="78" cy="10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80" name="Line 195">
                <a:extLst>
                  <a:ext uri="{FF2B5EF4-FFF2-40B4-BE49-F238E27FC236}">
                    <a16:creationId xmlns:a16="http://schemas.microsoft.com/office/drawing/2014/main" id="{C0C78E61-7F4C-4F8A-8CED-8ADF7E076E70}"/>
                  </a:ext>
                </a:extLst>
              </p:cNvPr>
              <p:cNvSpPr>
                <a:spLocks noChangeShapeType="1"/>
              </p:cNvSpPr>
              <p:nvPr/>
            </p:nvSpPr>
            <p:spPr bwMode="auto">
              <a:xfrm>
                <a:off x="6006" y="8950"/>
                <a:ext cx="78" cy="31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81" name="Line 196">
                <a:extLst>
                  <a:ext uri="{FF2B5EF4-FFF2-40B4-BE49-F238E27FC236}">
                    <a16:creationId xmlns:a16="http://schemas.microsoft.com/office/drawing/2014/main" id="{DF49D20F-F5E0-4943-BF80-AD6BA620A85A}"/>
                  </a:ext>
                </a:extLst>
              </p:cNvPr>
              <p:cNvSpPr>
                <a:spLocks noChangeShapeType="1"/>
              </p:cNvSpPr>
              <p:nvPr/>
            </p:nvSpPr>
            <p:spPr bwMode="auto">
              <a:xfrm flipV="1">
                <a:off x="6084" y="9056"/>
                <a:ext cx="78" cy="21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82" name="Line 197">
                <a:extLst>
                  <a:ext uri="{FF2B5EF4-FFF2-40B4-BE49-F238E27FC236}">
                    <a16:creationId xmlns:a16="http://schemas.microsoft.com/office/drawing/2014/main" id="{ECAFDA65-F4B3-4080-971C-2968B0481911}"/>
                  </a:ext>
                </a:extLst>
              </p:cNvPr>
              <p:cNvSpPr>
                <a:spLocks noChangeShapeType="1"/>
              </p:cNvSpPr>
              <p:nvPr/>
            </p:nvSpPr>
            <p:spPr bwMode="auto">
              <a:xfrm>
                <a:off x="6162" y="9056"/>
                <a:ext cx="39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83" name="Line 198">
                <a:extLst>
                  <a:ext uri="{FF2B5EF4-FFF2-40B4-BE49-F238E27FC236}">
                    <a16:creationId xmlns:a16="http://schemas.microsoft.com/office/drawing/2014/main" id="{D225EE6D-7F2C-42DC-A061-A86BAE9664F0}"/>
                  </a:ext>
                </a:extLst>
              </p:cNvPr>
              <p:cNvSpPr>
                <a:spLocks noChangeShapeType="1"/>
              </p:cNvSpPr>
              <p:nvPr/>
            </p:nvSpPr>
            <p:spPr bwMode="auto">
              <a:xfrm>
                <a:off x="6552" y="9056"/>
                <a:ext cx="468"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84" name="Line 199">
                <a:extLst>
                  <a:ext uri="{FF2B5EF4-FFF2-40B4-BE49-F238E27FC236}">
                    <a16:creationId xmlns:a16="http://schemas.microsoft.com/office/drawing/2014/main" id="{7E3F19F6-71CA-44FC-8294-2BA294B51EB6}"/>
                  </a:ext>
                </a:extLst>
              </p:cNvPr>
              <p:cNvSpPr>
                <a:spLocks noChangeShapeType="1"/>
              </p:cNvSpPr>
              <p:nvPr/>
            </p:nvSpPr>
            <p:spPr bwMode="auto">
              <a:xfrm flipH="1">
                <a:off x="2574" y="2120"/>
                <a:ext cx="156" cy="212"/>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85" name="Line 200">
                <a:extLst>
                  <a:ext uri="{FF2B5EF4-FFF2-40B4-BE49-F238E27FC236}">
                    <a16:creationId xmlns:a16="http://schemas.microsoft.com/office/drawing/2014/main" id="{8A839FD8-0417-4642-9F53-48F3C456876C}"/>
                  </a:ext>
                </a:extLst>
              </p:cNvPr>
              <p:cNvSpPr>
                <a:spLocks noChangeShapeType="1"/>
              </p:cNvSpPr>
              <p:nvPr/>
            </p:nvSpPr>
            <p:spPr bwMode="auto">
              <a:xfrm flipH="1">
                <a:off x="9594" y="2120"/>
                <a:ext cx="156" cy="212"/>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86" name="Line 201">
                <a:extLst>
                  <a:ext uri="{FF2B5EF4-FFF2-40B4-BE49-F238E27FC236}">
                    <a16:creationId xmlns:a16="http://schemas.microsoft.com/office/drawing/2014/main" id="{CB309D00-FE8D-41BE-8F88-9860E8E23327}"/>
                  </a:ext>
                </a:extLst>
              </p:cNvPr>
              <p:cNvSpPr>
                <a:spLocks noChangeShapeType="1"/>
              </p:cNvSpPr>
              <p:nvPr/>
            </p:nvSpPr>
            <p:spPr bwMode="auto">
              <a:xfrm>
                <a:off x="2574" y="2120"/>
                <a:ext cx="156" cy="212"/>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87" name="Line 202">
                <a:extLst>
                  <a:ext uri="{FF2B5EF4-FFF2-40B4-BE49-F238E27FC236}">
                    <a16:creationId xmlns:a16="http://schemas.microsoft.com/office/drawing/2014/main" id="{9723CDEA-FCE0-4403-A458-1E1E8DE331E3}"/>
                  </a:ext>
                </a:extLst>
              </p:cNvPr>
              <p:cNvSpPr>
                <a:spLocks noChangeShapeType="1"/>
              </p:cNvSpPr>
              <p:nvPr/>
            </p:nvSpPr>
            <p:spPr bwMode="auto">
              <a:xfrm>
                <a:off x="9594" y="2120"/>
                <a:ext cx="156" cy="212"/>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88" name="Line 203">
                <a:extLst>
                  <a:ext uri="{FF2B5EF4-FFF2-40B4-BE49-F238E27FC236}">
                    <a16:creationId xmlns:a16="http://schemas.microsoft.com/office/drawing/2014/main" id="{86C91BC0-DADD-459B-BAF4-1E6BF593858B}"/>
                  </a:ext>
                </a:extLst>
              </p:cNvPr>
              <p:cNvSpPr>
                <a:spLocks noChangeShapeType="1"/>
              </p:cNvSpPr>
              <p:nvPr/>
            </p:nvSpPr>
            <p:spPr bwMode="auto">
              <a:xfrm>
                <a:off x="2652" y="2120"/>
                <a:ext cx="0" cy="212"/>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89" name="Line 204">
                <a:extLst>
                  <a:ext uri="{FF2B5EF4-FFF2-40B4-BE49-F238E27FC236}">
                    <a16:creationId xmlns:a16="http://schemas.microsoft.com/office/drawing/2014/main" id="{1210EE07-BB33-47ED-86F6-B50514198D52}"/>
                  </a:ext>
                </a:extLst>
              </p:cNvPr>
              <p:cNvSpPr>
                <a:spLocks noChangeShapeType="1"/>
              </p:cNvSpPr>
              <p:nvPr/>
            </p:nvSpPr>
            <p:spPr bwMode="auto">
              <a:xfrm>
                <a:off x="9672" y="2120"/>
                <a:ext cx="0" cy="212"/>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90" name="Line 205">
                <a:extLst>
                  <a:ext uri="{FF2B5EF4-FFF2-40B4-BE49-F238E27FC236}">
                    <a16:creationId xmlns:a16="http://schemas.microsoft.com/office/drawing/2014/main" id="{2684D2C0-5E91-4997-97C3-58558D46D4D0}"/>
                  </a:ext>
                </a:extLst>
              </p:cNvPr>
              <p:cNvSpPr>
                <a:spLocks noChangeShapeType="1"/>
              </p:cNvSpPr>
              <p:nvPr/>
            </p:nvSpPr>
            <p:spPr bwMode="auto">
              <a:xfrm>
                <a:off x="10140" y="2120"/>
                <a:ext cx="0" cy="212"/>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91" name="Line 206">
                <a:extLst>
                  <a:ext uri="{FF2B5EF4-FFF2-40B4-BE49-F238E27FC236}">
                    <a16:creationId xmlns:a16="http://schemas.microsoft.com/office/drawing/2014/main" id="{A9804A3A-9B1F-4A43-8629-5CCC95154450}"/>
                  </a:ext>
                </a:extLst>
              </p:cNvPr>
              <p:cNvSpPr>
                <a:spLocks noChangeShapeType="1"/>
              </p:cNvSpPr>
              <p:nvPr/>
            </p:nvSpPr>
            <p:spPr bwMode="auto">
              <a:xfrm>
                <a:off x="1950" y="2120"/>
                <a:ext cx="0" cy="212"/>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92" name="Line 207">
                <a:extLst>
                  <a:ext uri="{FF2B5EF4-FFF2-40B4-BE49-F238E27FC236}">
                    <a16:creationId xmlns:a16="http://schemas.microsoft.com/office/drawing/2014/main" id="{8F8B58EA-59AF-4F77-A5F5-BA8B5238F2F2}"/>
                  </a:ext>
                </a:extLst>
              </p:cNvPr>
              <p:cNvSpPr>
                <a:spLocks noChangeShapeType="1"/>
              </p:cNvSpPr>
              <p:nvPr/>
            </p:nvSpPr>
            <p:spPr bwMode="auto">
              <a:xfrm>
                <a:off x="6474" y="9162"/>
                <a:ext cx="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93" name="Line 208">
                <a:extLst>
                  <a:ext uri="{FF2B5EF4-FFF2-40B4-BE49-F238E27FC236}">
                    <a16:creationId xmlns:a16="http://schemas.microsoft.com/office/drawing/2014/main" id="{3F3C6466-B095-45C6-B653-82FDEF005F37}"/>
                  </a:ext>
                </a:extLst>
              </p:cNvPr>
              <p:cNvSpPr>
                <a:spLocks noChangeShapeType="1"/>
              </p:cNvSpPr>
              <p:nvPr/>
            </p:nvSpPr>
            <p:spPr bwMode="auto">
              <a:xfrm flipH="1">
                <a:off x="5616" y="9162"/>
                <a:ext cx="936" cy="42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94" name="Line 209">
                <a:extLst>
                  <a:ext uri="{FF2B5EF4-FFF2-40B4-BE49-F238E27FC236}">
                    <a16:creationId xmlns:a16="http://schemas.microsoft.com/office/drawing/2014/main" id="{F627F41C-1EC3-4CF1-92B8-451CC5AB079A}"/>
                  </a:ext>
                </a:extLst>
              </p:cNvPr>
              <p:cNvSpPr>
                <a:spLocks noChangeShapeType="1"/>
              </p:cNvSpPr>
              <p:nvPr/>
            </p:nvSpPr>
            <p:spPr bwMode="auto">
              <a:xfrm flipH="1">
                <a:off x="5616" y="9374"/>
                <a:ext cx="936" cy="42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95" name="Line 210">
                <a:extLst>
                  <a:ext uri="{FF2B5EF4-FFF2-40B4-BE49-F238E27FC236}">
                    <a16:creationId xmlns:a16="http://schemas.microsoft.com/office/drawing/2014/main" id="{8B0BCE5A-40E0-4F63-B92F-B0187CE0A038}"/>
                  </a:ext>
                </a:extLst>
              </p:cNvPr>
              <p:cNvSpPr>
                <a:spLocks noChangeShapeType="1"/>
              </p:cNvSpPr>
              <p:nvPr/>
            </p:nvSpPr>
            <p:spPr bwMode="auto">
              <a:xfrm flipH="1">
                <a:off x="5616" y="10222"/>
                <a:ext cx="936" cy="42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96" name="Line 211">
                <a:extLst>
                  <a:ext uri="{FF2B5EF4-FFF2-40B4-BE49-F238E27FC236}">
                    <a16:creationId xmlns:a16="http://schemas.microsoft.com/office/drawing/2014/main" id="{2846E578-D8F4-4220-BD30-5A241DAB8BF9}"/>
                  </a:ext>
                </a:extLst>
              </p:cNvPr>
              <p:cNvSpPr>
                <a:spLocks noChangeShapeType="1"/>
              </p:cNvSpPr>
              <p:nvPr/>
            </p:nvSpPr>
            <p:spPr bwMode="auto">
              <a:xfrm flipH="1">
                <a:off x="5616" y="10434"/>
                <a:ext cx="936" cy="42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97" name="Line 212">
                <a:extLst>
                  <a:ext uri="{FF2B5EF4-FFF2-40B4-BE49-F238E27FC236}">
                    <a16:creationId xmlns:a16="http://schemas.microsoft.com/office/drawing/2014/main" id="{55EF5AAD-2632-47E6-B2E6-AE5E69916130}"/>
                  </a:ext>
                </a:extLst>
              </p:cNvPr>
              <p:cNvSpPr>
                <a:spLocks noChangeShapeType="1"/>
              </p:cNvSpPr>
              <p:nvPr/>
            </p:nvSpPr>
            <p:spPr bwMode="auto">
              <a:xfrm flipH="1">
                <a:off x="4602" y="11176"/>
                <a:ext cx="2496" cy="233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98" name="Line 213">
                <a:extLst>
                  <a:ext uri="{FF2B5EF4-FFF2-40B4-BE49-F238E27FC236}">
                    <a16:creationId xmlns:a16="http://schemas.microsoft.com/office/drawing/2014/main" id="{3136963E-3F09-45B7-A4AB-9FA86A95493D}"/>
                  </a:ext>
                </a:extLst>
              </p:cNvPr>
              <p:cNvSpPr>
                <a:spLocks noChangeShapeType="1"/>
              </p:cNvSpPr>
              <p:nvPr/>
            </p:nvSpPr>
            <p:spPr bwMode="auto">
              <a:xfrm flipH="1">
                <a:off x="4602" y="11416"/>
                <a:ext cx="2496" cy="233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99" name="Line 214">
                <a:extLst>
                  <a:ext uri="{FF2B5EF4-FFF2-40B4-BE49-F238E27FC236}">
                    <a16:creationId xmlns:a16="http://schemas.microsoft.com/office/drawing/2014/main" id="{3726B194-2A14-4B31-815E-272182644020}"/>
                  </a:ext>
                </a:extLst>
              </p:cNvPr>
              <p:cNvSpPr>
                <a:spLocks noChangeShapeType="1"/>
              </p:cNvSpPr>
              <p:nvPr/>
            </p:nvSpPr>
            <p:spPr bwMode="auto">
              <a:xfrm>
                <a:off x="6084" y="11692"/>
                <a:ext cx="23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0000" name="Text Box 215">
                <a:extLst>
                  <a:ext uri="{FF2B5EF4-FFF2-40B4-BE49-F238E27FC236}">
                    <a16:creationId xmlns:a16="http://schemas.microsoft.com/office/drawing/2014/main" id="{9FF1489C-2D56-41B1-8DAC-F6865F81EC56}"/>
                  </a:ext>
                </a:extLst>
              </p:cNvPr>
              <p:cNvSpPr txBox="1">
                <a:spLocks noChangeArrowheads="1"/>
              </p:cNvSpPr>
              <p:nvPr/>
            </p:nvSpPr>
            <p:spPr bwMode="auto">
              <a:xfrm>
                <a:off x="5616" y="11497"/>
                <a:ext cx="738" cy="4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p>
            </p:txBody>
          </p:sp>
          <p:sp>
            <p:nvSpPr>
              <p:cNvPr id="40001" name="Text Box 216">
                <a:extLst>
                  <a:ext uri="{FF2B5EF4-FFF2-40B4-BE49-F238E27FC236}">
                    <a16:creationId xmlns:a16="http://schemas.microsoft.com/office/drawing/2014/main" id="{71CA5008-2CBE-48BB-B9D9-14404CD7C82A}"/>
                  </a:ext>
                </a:extLst>
              </p:cNvPr>
              <p:cNvSpPr txBox="1">
                <a:spLocks noChangeArrowheads="1"/>
              </p:cNvSpPr>
              <p:nvPr/>
            </p:nvSpPr>
            <p:spPr bwMode="auto">
              <a:xfrm>
                <a:off x="10140" y="4770"/>
                <a:ext cx="1638" cy="13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200" b="1">
                    <a:latin typeface="Times New Roman" panose="02020603050405020304" pitchFamily="18" charset="0"/>
                  </a:rPr>
                  <a:t>Foundation</a:t>
                </a:r>
              </a:p>
              <a:p>
                <a:pPr eaLnBrk="1" hangingPunct="1">
                  <a:spcBef>
                    <a:spcPct val="0"/>
                  </a:spcBef>
                  <a:buFontTx/>
                  <a:buNone/>
                </a:pPr>
                <a:r>
                  <a:rPr lang="en-US" altLang="en-US" sz="1200" b="1">
                    <a:latin typeface="Times New Roman" panose="02020603050405020304" pitchFamily="18" charset="0"/>
                  </a:rPr>
                  <a:t>Trench</a:t>
                </a:r>
                <a:endParaRPr lang="en-US" altLang="en-US" sz="1800"/>
              </a:p>
            </p:txBody>
          </p:sp>
          <p:sp>
            <p:nvSpPr>
              <p:cNvPr id="40002" name="Line 217">
                <a:extLst>
                  <a:ext uri="{FF2B5EF4-FFF2-40B4-BE49-F238E27FC236}">
                    <a16:creationId xmlns:a16="http://schemas.microsoft.com/office/drawing/2014/main" id="{218E5CDF-6720-4FCD-AFA8-4CE8970B85D1}"/>
                  </a:ext>
                </a:extLst>
              </p:cNvPr>
              <p:cNvSpPr>
                <a:spLocks noChangeShapeType="1"/>
              </p:cNvSpPr>
              <p:nvPr/>
            </p:nvSpPr>
            <p:spPr bwMode="auto">
              <a:xfrm flipH="1">
                <a:off x="10062" y="5406"/>
                <a:ext cx="624" cy="742"/>
              </a:xfrm>
              <a:prstGeom prst="line">
                <a:avLst/>
              </a:prstGeom>
              <a:noFill/>
              <a:ln w="1270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0003" name="Text Box 218">
                <a:extLst>
                  <a:ext uri="{FF2B5EF4-FFF2-40B4-BE49-F238E27FC236}">
                    <a16:creationId xmlns:a16="http://schemas.microsoft.com/office/drawing/2014/main" id="{142100CF-122D-479A-B15A-107C92222EF8}"/>
                  </a:ext>
                </a:extLst>
              </p:cNvPr>
              <p:cNvSpPr txBox="1">
                <a:spLocks noChangeArrowheads="1"/>
              </p:cNvSpPr>
              <p:nvPr/>
            </p:nvSpPr>
            <p:spPr bwMode="auto">
              <a:xfrm>
                <a:off x="2028" y="1272"/>
                <a:ext cx="1560" cy="63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200" b="1">
                    <a:latin typeface="Times New Roman" panose="02020603050405020304" pitchFamily="18" charset="0"/>
                  </a:rPr>
                  <a:t>1  Breadth</a:t>
                </a:r>
                <a:endParaRPr lang="en-US" altLang="en-US" sz="1800"/>
              </a:p>
            </p:txBody>
          </p:sp>
          <p:sp>
            <p:nvSpPr>
              <p:cNvPr id="40004" name="Line 219">
                <a:extLst>
                  <a:ext uri="{FF2B5EF4-FFF2-40B4-BE49-F238E27FC236}">
                    <a16:creationId xmlns:a16="http://schemas.microsoft.com/office/drawing/2014/main" id="{4963F0F9-8DF1-45B6-BAF7-66BC7AD15B64}"/>
                  </a:ext>
                </a:extLst>
              </p:cNvPr>
              <p:cNvSpPr>
                <a:spLocks noChangeShapeType="1"/>
              </p:cNvSpPr>
              <p:nvPr/>
            </p:nvSpPr>
            <p:spPr bwMode="auto">
              <a:xfrm>
                <a:off x="2106" y="1590"/>
                <a:ext cx="23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0005" name="Text Box 220">
                <a:extLst>
                  <a:ext uri="{FF2B5EF4-FFF2-40B4-BE49-F238E27FC236}">
                    <a16:creationId xmlns:a16="http://schemas.microsoft.com/office/drawing/2014/main" id="{3C007451-CC10-434E-B138-5CF97168F27E}"/>
                  </a:ext>
                </a:extLst>
              </p:cNvPr>
              <p:cNvSpPr txBox="1">
                <a:spLocks noChangeArrowheads="1"/>
              </p:cNvSpPr>
              <p:nvPr/>
            </p:nvSpPr>
            <p:spPr bwMode="auto">
              <a:xfrm>
                <a:off x="2028" y="1484"/>
                <a:ext cx="468" cy="4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200" b="1">
                    <a:latin typeface="Times New Roman" panose="02020603050405020304" pitchFamily="18" charset="0"/>
                  </a:rPr>
                  <a:t>2</a:t>
                </a:r>
                <a:endParaRPr lang="en-US" altLang="en-US" sz="1800"/>
              </a:p>
            </p:txBody>
          </p:sp>
          <p:sp>
            <p:nvSpPr>
              <p:cNvPr id="40006" name="Text Box 221">
                <a:extLst>
                  <a:ext uri="{FF2B5EF4-FFF2-40B4-BE49-F238E27FC236}">
                    <a16:creationId xmlns:a16="http://schemas.microsoft.com/office/drawing/2014/main" id="{D94EE42B-A7AB-4E27-A3B4-E497D806F532}"/>
                  </a:ext>
                </a:extLst>
              </p:cNvPr>
              <p:cNvSpPr txBox="1">
                <a:spLocks noChangeArrowheads="1"/>
              </p:cNvSpPr>
              <p:nvPr/>
            </p:nvSpPr>
            <p:spPr bwMode="auto">
              <a:xfrm>
                <a:off x="8736" y="1272"/>
                <a:ext cx="1560" cy="63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200" b="1">
                    <a:latin typeface="Times New Roman" panose="02020603050405020304" pitchFamily="18" charset="0"/>
                  </a:rPr>
                  <a:t>1 Breadth</a:t>
                </a:r>
                <a:endParaRPr lang="en-US" altLang="en-US" sz="1800"/>
              </a:p>
            </p:txBody>
          </p:sp>
          <p:sp>
            <p:nvSpPr>
              <p:cNvPr id="40007" name="Text Box 222">
                <a:extLst>
                  <a:ext uri="{FF2B5EF4-FFF2-40B4-BE49-F238E27FC236}">
                    <a16:creationId xmlns:a16="http://schemas.microsoft.com/office/drawing/2014/main" id="{55B3FD8F-26FF-48E3-B725-8A2C672E8524}"/>
                  </a:ext>
                </a:extLst>
              </p:cNvPr>
              <p:cNvSpPr txBox="1">
                <a:spLocks noChangeArrowheads="1"/>
              </p:cNvSpPr>
              <p:nvPr/>
            </p:nvSpPr>
            <p:spPr bwMode="auto">
              <a:xfrm>
                <a:off x="8736" y="1484"/>
                <a:ext cx="468" cy="4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200" b="1">
                    <a:latin typeface="Times New Roman" panose="02020603050405020304" pitchFamily="18" charset="0"/>
                  </a:rPr>
                  <a:t>2</a:t>
                </a:r>
                <a:endParaRPr lang="en-US" altLang="en-US" sz="1800"/>
              </a:p>
            </p:txBody>
          </p:sp>
          <p:sp>
            <p:nvSpPr>
              <p:cNvPr id="40008" name="Line 223">
                <a:extLst>
                  <a:ext uri="{FF2B5EF4-FFF2-40B4-BE49-F238E27FC236}">
                    <a16:creationId xmlns:a16="http://schemas.microsoft.com/office/drawing/2014/main" id="{A10257BD-20D9-4F6F-B1B7-6FC6F6EB88E2}"/>
                  </a:ext>
                </a:extLst>
              </p:cNvPr>
              <p:cNvSpPr>
                <a:spLocks noChangeShapeType="1"/>
              </p:cNvSpPr>
              <p:nvPr/>
            </p:nvSpPr>
            <p:spPr bwMode="auto">
              <a:xfrm>
                <a:off x="3354" y="14628"/>
                <a:ext cx="546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0009" name="Line 224">
                <a:extLst>
                  <a:ext uri="{FF2B5EF4-FFF2-40B4-BE49-F238E27FC236}">
                    <a16:creationId xmlns:a16="http://schemas.microsoft.com/office/drawing/2014/main" id="{14C6F133-C122-46E7-A0F4-10EDE15686E0}"/>
                  </a:ext>
                </a:extLst>
              </p:cNvPr>
              <p:cNvSpPr>
                <a:spLocks noChangeShapeType="1"/>
              </p:cNvSpPr>
              <p:nvPr/>
            </p:nvSpPr>
            <p:spPr bwMode="auto">
              <a:xfrm>
                <a:off x="8814" y="1590"/>
                <a:ext cx="23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39940" name="Text Box 225" descr="Large confetti">
              <a:extLst>
                <a:ext uri="{FF2B5EF4-FFF2-40B4-BE49-F238E27FC236}">
                  <a16:creationId xmlns:a16="http://schemas.microsoft.com/office/drawing/2014/main" id="{F91FA33B-1D34-43DE-AAF2-147BEE6111BD}"/>
                </a:ext>
              </a:extLst>
            </p:cNvPr>
            <p:cNvSpPr txBox="1">
              <a:spLocks noChangeArrowheads="1"/>
            </p:cNvSpPr>
            <p:nvPr/>
          </p:nvSpPr>
          <p:spPr bwMode="auto">
            <a:xfrm>
              <a:off x="3432" y="13750"/>
              <a:ext cx="5304" cy="848"/>
            </a:xfrm>
            <a:prstGeom prst="rect">
              <a:avLst/>
            </a:prstGeom>
            <a:pattFill prst="lgConfetti">
              <a:fgClr>
                <a:srgbClr val="000000"/>
              </a:fgClr>
              <a:bgClr>
                <a:srgbClr val="FFFFFF"/>
              </a:bgClr>
            </a:patt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p>
          </p:txBody>
        </p:sp>
      </p:gr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29733377-A3A9-4EAE-97A7-61BAFCC03D22}"/>
              </a:ext>
            </a:extLst>
          </p:cNvPr>
          <p:cNvSpPr>
            <a:spLocks noGrp="1" noChangeArrowheads="1"/>
          </p:cNvSpPr>
          <p:nvPr>
            <p:ph type="title"/>
          </p:nvPr>
        </p:nvSpPr>
        <p:spPr>
          <a:xfrm>
            <a:off x="152400" y="152400"/>
            <a:ext cx="8229600" cy="1139825"/>
          </a:xfrm>
        </p:spPr>
        <p:txBody>
          <a:bodyPr/>
          <a:lstStyle/>
          <a:p>
            <a:pPr eaLnBrk="1" hangingPunct="1"/>
            <a:r>
              <a:rPr lang="en-US" altLang="en-US" sz="3200" b="1">
                <a:solidFill>
                  <a:srgbClr val="FFCC00"/>
                </a:solidFill>
              </a:rPr>
              <a:t>CENTRE LINE METHOD</a:t>
            </a:r>
            <a:r>
              <a:rPr lang="en-US" altLang="en-US"/>
              <a:t> </a:t>
            </a:r>
          </a:p>
        </p:txBody>
      </p:sp>
      <p:sp>
        <p:nvSpPr>
          <p:cNvPr id="40963" name="Rectangle 3">
            <a:extLst>
              <a:ext uri="{FF2B5EF4-FFF2-40B4-BE49-F238E27FC236}">
                <a16:creationId xmlns:a16="http://schemas.microsoft.com/office/drawing/2014/main" id="{6BA7C3C0-BB47-41BD-9E6B-E9BA877B9048}"/>
              </a:ext>
            </a:extLst>
          </p:cNvPr>
          <p:cNvSpPr>
            <a:spLocks noGrp="1" noChangeArrowheads="1"/>
          </p:cNvSpPr>
          <p:nvPr>
            <p:ph type="body" idx="1"/>
          </p:nvPr>
        </p:nvSpPr>
        <p:spPr>
          <a:xfrm>
            <a:off x="0" y="1219200"/>
            <a:ext cx="9144000" cy="5638800"/>
          </a:xfrm>
        </p:spPr>
        <p:txBody>
          <a:bodyPr/>
          <a:lstStyle/>
          <a:p>
            <a:pPr eaLnBrk="1" hangingPunct="1">
              <a:lnSpc>
                <a:spcPct val="90000"/>
              </a:lnSpc>
              <a:buClr>
                <a:srgbClr val="FFCC00"/>
              </a:buClr>
            </a:pPr>
            <a:r>
              <a:rPr lang="en-US" altLang="en-US" sz="2400"/>
              <a:t>In this method, total length of centre lines of walls, long and short, has to be found out. </a:t>
            </a:r>
          </a:p>
          <a:p>
            <a:pPr eaLnBrk="1" hangingPunct="1">
              <a:lnSpc>
                <a:spcPct val="90000"/>
              </a:lnSpc>
              <a:buClr>
                <a:srgbClr val="FFCC00"/>
              </a:buClr>
            </a:pPr>
            <a:r>
              <a:rPr lang="en-US" altLang="en-US" sz="2400"/>
              <a:t>Find the total length of centre lines of walls of same type, having same type of foundations and footings and then find the quantities by multiplying the total centre length by the respective breadth and the height. </a:t>
            </a:r>
          </a:p>
          <a:p>
            <a:pPr eaLnBrk="1" hangingPunct="1">
              <a:lnSpc>
                <a:spcPct val="90000"/>
              </a:lnSpc>
              <a:buClr>
                <a:srgbClr val="FFCC00"/>
              </a:buClr>
            </a:pPr>
            <a:r>
              <a:rPr lang="en-US" altLang="en-US" sz="2400"/>
              <a:t>In this method, the length will remain the same for excavation in foundations, for concrete in foundations, for all footings, and for superstructure (with slight difference when there are cross walls or number of junctions). </a:t>
            </a:r>
          </a:p>
          <a:p>
            <a:pPr eaLnBrk="1" hangingPunct="1">
              <a:lnSpc>
                <a:spcPct val="90000"/>
              </a:lnSpc>
              <a:buClr>
                <a:srgbClr val="FFCC00"/>
              </a:buClr>
            </a:pPr>
            <a:r>
              <a:rPr lang="en-US" altLang="en-US" sz="2400"/>
              <a:t>This method is quicker but requires special attention and considerations at the junctions, meeting points of partition or cross walls.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C729B19E-6BE8-43FA-ACC1-4D61EA9FB8DD}"/>
              </a:ext>
            </a:extLst>
          </p:cNvPr>
          <p:cNvSpPr>
            <a:spLocks noGrp="1" noChangeArrowheads="1"/>
          </p:cNvSpPr>
          <p:nvPr>
            <p:ph type="title"/>
          </p:nvPr>
        </p:nvSpPr>
        <p:spPr>
          <a:xfrm>
            <a:off x="0" y="228600"/>
            <a:ext cx="8229600" cy="1139825"/>
          </a:xfrm>
        </p:spPr>
        <p:txBody>
          <a:bodyPr/>
          <a:lstStyle/>
          <a:p>
            <a:pPr eaLnBrk="1" hangingPunct="1"/>
            <a:r>
              <a:rPr lang="en-US" altLang="en-US" sz="3200" b="1">
                <a:solidFill>
                  <a:srgbClr val="FFCC00"/>
                </a:solidFill>
              </a:rPr>
              <a:t>CENTRE LINE METHOD</a:t>
            </a:r>
          </a:p>
        </p:txBody>
      </p:sp>
      <p:sp>
        <p:nvSpPr>
          <p:cNvPr id="41987" name="Rectangle 3">
            <a:extLst>
              <a:ext uri="{FF2B5EF4-FFF2-40B4-BE49-F238E27FC236}">
                <a16:creationId xmlns:a16="http://schemas.microsoft.com/office/drawing/2014/main" id="{CB7B237C-DFB0-4F05-AB9E-8FD85F832322}"/>
              </a:ext>
            </a:extLst>
          </p:cNvPr>
          <p:cNvSpPr>
            <a:spLocks noGrp="1" noChangeArrowheads="1"/>
          </p:cNvSpPr>
          <p:nvPr>
            <p:ph type="body" idx="1"/>
          </p:nvPr>
        </p:nvSpPr>
        <p:spPr>
          <a:xfrm>
            <a:off x="0" y="1219200"/>
            <a:ext cx="9144000" cy="5410200"/>
          </a:xfrm>
        </p:spPr>
        <p:txBody>
          <a:bodyPr/>
          <a:lstStyle/>
          <a:p>
            <a:pPr eaLnBrk="1" hangingPunct="1">
              <a:lnSpc>
                <a:spcPct val="90000"/>
              </a:lnSpc>
              <a:buClr>
                <a:srgbClr val="FFC000"/>
              </a:buClr>
              <a:buSzPct val="106000"/>
            </a:pPr>
            <a:r>
              <a:rPr lang="en-US" altLang="en-US" sz="2800"/>
              <a:t>For rectangular, circular polygonal (hexagonal, octagonal etc) buildings having no inter or cross walls, this method is quite simple. </a:t>
            </a:r>
          </a:p>
          <a:p>
            <a:pPr eaLnBrk="1" hangingPunct="1">
              <a:lnSpc>
                <a:spcPct val="90000"/>
              </a:lnSpc>
              <a:buClr>
                <a:srgbClr val="FFC000"/>
              </a:buClr>
              <a:buSzPct val="106000"/>
            </a:pPr>
            <a:endParaRPr lang="en-US" altLang="en-US" sz="2800"/>
          </a:p>
          <a:p>
            <a:pPr eaLnBrk="1" hangingPunct="1">
              <a:lnSpc>
                <a:spcPct val="90000"/>
              </a:lnSpc>
              <a:buClr>
                <a:srgbClr val="FFC000"/>
              </a:buClr>
              <a:buSzPct val="106000"/>
            </a:pPr>
            <a:r>
              <a:rPr lang="en-US" altLang="en-US" sz="2800"/>
              <a:t>For buildings having cross or partition walls, for every junction, half breadth of the respective item or footing is to be deducted from the total centre length.  </a:t>
            </a:r>
          </a:p>
          <a:p>
            <a:pPr eaLnBrk="1" hangingPunct="1">
              <a:lnSpc>
                <a:spcPct val="90000"/>
              </a:lnSpc>
              <a:buClr>
                <a:srgbClr val="FFC000"/>
              </a:buClr>
              <a:buSzPct val="106000"/>
            </a:pPr>
            <a:endParaRPr lang="en-US" altLang="en-US" sz="2800"/>
          </a:p>
          <a:p>
            <a:pPr eaLnBrk="1" hangingPunct="1">
              <a:lnSpc>
                <a:spcPct val="90000"/>
              </a:lnSpc>
              <a:buClr>
                <a:srgbClr val="FFC000"/>
              </a:buClr>
              <a:buSzPct val="106000"/>
            </a:pPr>
            <a:r>
              <a:rPr lang="en-US" altLang="en-US" sz="2800"/>
              <a:t>Thus in the case of a building with one partition wall or cross wall having two junctions, deduct one breadth of the respective item of work from the total centre length.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0" name="Picture 2" descr="scan0004">
            <a:extLst>
              <a:ext uri="{FF2B5EF4-FFF2-40B4-BE49-F238E27FC236}">
                <a16:creationId xmlns:a16="http://schemas.microsoft.com/office/drawing/2014/main" id="{350951B8-7CF1-4E52-B1EB-486582A05CB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81000"/>
            <a:ext cx="8458200" cy="558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7EED8542-E05E-4500-A9AB-6630667B369F}"/>
              </a:ext>
            </a:extLst>
          </p:cNvPr>
          <p:cNvSpPr>
            <a:spLocks noGrp="1" noChangeArrowheads="1"/>
          </p:cNvSpPr>
          <p:nvPr>
            <p:ph type="title"/>
          </p:nvPr>
        </p:nvSpPr>
        <p:spPr>
          <a:xfrm>
            <a:off x="0" y="152400"/>
            <a:ext cx="9144000" cy="792163"/>
          </a:xfrm>
        </p:spPr>
        <p:txBody>
          <a:bodyPr/>
          <a:lstStyle/>
          <a:p>
            <a:pPr eaLnBrk="1" hangingPunct="1"/>
            <a:r>
              <a:rPr lang="en-US" altLang="en-US" sz="2800" b="1">
                <a:solidFill>
                  <a:srgbClr val="FFCC00"/>
                </a:solidFill>
              </a:rPr>
              <a:t>SITE CONDITIONS AFFECTING THE OVERALL COST</a:t>
            </a:r>
          </a:p>
        </p:txBody>
      </p:sp>
      <p:sp>
        <p:nvSpPr>
          <p:cNvPr id="7171" name="Rectangle 3">
            <a:extLst>
              <a:ext uri="{FF2B5EF4-FFF2-40B4-BE49-F238E27FC236}">
                <a16:creationId xmlns:a16="http://schemas.microsoft.com/office/drawing/2014/main" id="{1529DC14-5270-464D-94A4-DA58941478E9}"/>
              </a:ext>
            </a:extLst>
          </p:cNvPr>
          <p:cNvSpPr>
            <a:spLocks noGrp="1" noChangeArrowheads="1"/>
          </p:cNvSpPr>
          <p:nvPr>
            <p:ph type="body" idx="1"/>
          </p:nvPr>
        </p:nvSpPr>
        <p:spPr>
          <a:xfrm>
            <a:off x="381000" y="990600"/>
            <a:ext cx="8763000" cy="5715000"/>
          </a:xfrm>
        </p:spPr>
        <p:txBody>
          <a:bodyPr/>
          <a:lstStyle/>
          <a:p>
            <a:pPr eaLnBrk="1" hangingPunct="1">
              <a:buFont typeface="Wingdings" panose="05000000000000000000" pitchFamily="2" charset="2"/>
              <a:buNone/>
            </a:pPr>
            <a:r>
              <a:rPr lang="en-US" altLang="en-US" sz="2400" b="1"/>
              <a:t>1 = Each type of work requires a different method of construction. Construction may be of an ordinary house or office and it may also be of a Dam, Tunnel, Multistory building, Airport, Bridge, or a Road, already in operation.  Each of these works requires totally different construction techniques, type of machinery, and formwork. </a:t>
            </a:r>
          </a:p>
          <a:p>
            <a:pPr eaLnBrk="1" hangingPunct="1">
              <a:buFont typeface="Wingdings" panose="05000000000000000000" pitchFamily="2" charset="2"/>
              <a:buNone/>
            </a:pPr>
            <a:endParaRPr lang="en-US" altLang="en-US" sz="2400" b="1"/>
          </a:p>
          <a:p>
            <a:pPr eaLnBrk="1" hangingPunct="1">
              <a:buFont typeface="Wingdings" panose="05000000000000000000" pitchFamily="2" charset="2"/>
              <a:buNone/>
            </a:pPr>
            <a:r>
              <a:rPr lang="en-US" altLang="en-US" sz="2400" b="1"/>
              <a:t>2 = Quality of labour and labour output varies in different localities.</a:t>
            </a:r>
          </a:p>
          <a:p>
            <a:pPr eaLnBrk="1" hangingPunct="1">
              <a:buFont typeface="Wingdings" panose="05000000000000000000" pitchFamily="2" charset="2"/>
              <a:buNone/>
            </a:pPr>
            <a:endParaRPr lang="en-US" altLang="en-US" sz="2400" b="1"/>
          </a:p>
          <a:p>
            <a:pPr eaLnBrk="1" hangingPunct="1">
              <a:buFont typeface="Wingdings" panose="05000000000000000000" pitchFamily="2" charset="2"/>
              <a:buNone/>
            </a:pPr>
            <a:r>
              <a:rPr lang="en-US" altLang="en-US" sz="2400" b="1"/>
              <a:t>3 = Weather conditions greatly affect the output and, hence, the overall cost</a:t>
            </a:r>
            <a:r>
              <a:rPr lang="en-US" altLang="en-US" sz="2800" b="1"/>
              <a:t>.</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95DEEB24-5EFC-48CF-9CE9-F5492BCDB5C3}"/>
              </a:ext>
            </a:extLst>
          </p:cNvPr>
          <p:cNvSpPr>
            <a:spLocks noGrp="1" noChangeArrowheads="1"/>
          </p:cNvSpPr>
          <p:nvPr>
            <p:ph type="title"/>
          </p:nvPr>
        </p:nvSpPr>
        <p:spPr>
          <a:xfrm>
            <a:off x="0" y="228600"/>
            <a:ext cx="8229600" cy="1139825"/>
          </a:xfrm>
        </p:spPr>
        <p:txBody>
          <a:bodyPr/>
          <a:lstStyle/>
          <a:p>
            <a:pPr eaLnBrk="1" hangingPunct="1"/>
            <a:r>
              <a:rPr lang="en-US" altLang="en-US" sz="3200" b="1">
                <a:solidFill>
                  <a:srgbClr val="FFCC00"/>
                </a:solidFill>
              </a:rPr>
              <a:t>CENTRE LINE METHOD</a:t>
            </a:r>
          </a:p>
        </p:txBody>
      </p:sp>
      <p:sp>
        <p:nvSpPr>
          <p:cNvPr id="44035" name="Rectangle 3">
            <a:extLst>
              <a:ext uri="{FF2B5EF4-FFF2-40B4-BE49-F238E27FC236}">
                <a16:creationId xmlns:a16="http://schemas.microsoft.com/office/drawing/2014/main" id="{70181A30-754E-4B8D-A5BD-ED81329711A7}"/>
              </a:ext>
            </a:extLst>
          </p:cNvPr>
          <p:cNvSpPr>
            <a:spLocks noGrp="1" noChangeArrowheads="1"/>
          </p:cNvSpPr>
          <p:nvPr>
            <p:ph type="body" idx="1"/>
          </p:nvPr>
        </p:nvSpPr>
        <p:spPr>
          <a:xfrm>
            <a:off x="0" y="1371600"/>
            <a:ext cx="9144000" cy="5486400"/>
          </a:xfrm>
        </p:spPr>
        <p:txBody>
          <a:bodyPr/>
          <a:lstStyle/>
          <a:p>
            <a:pPr eaLnBrk="1" hangingPunct="1">
              <a:lnSpc>
                <a:spcPct val="80000"/>
              </a:lnSpc>
              <a:buClr>
                <a:srgbClr val="FFC000"/>
              </a:buClr>
              <a:buSzPct val="105000"/>
            </a:pPr>
            <a:r>
              <a:rPr lang="en-US" altLang="en-US" sz="2000" b="1"/>
              <a:t>For buildings having different types of walls, each set of walls shall have to be dealt separately. </a:t>
            </a:r>
          </a:p>
          <a:p>
            <a:pPr eaLnBrk="1" hangingPunct="1">
              <a:lnSpc>
                <a:spcPct val="80000"/>
              </a:lnSpc>
              <a:buClr>
                <a:srgbClr val="FFC000"/>
              </a:buClr>
              <a:buSzPct val="105000"/>
              <a:buFont typeface="Wingdings" panose="05000000000000000000" pitchFamily="2" charset="2"/>
              <a:buNone/>
            </a:pPr>
            <a:endParaRPr lang="en-US" altLang="en-US" sz="2000" b="1"/>
          </a:p>
          <a:p>
            <a:pPr eaLnBrk="1" hangingPunct="1">
              <a:lnSpc>
                <a:spcPct val="80000"/>
              </a:lnSpc>
              <a:buClr>
                <a:srgbClr val="FFC000"/>
              </a:buClr>
              <a:buSzPct val="105000"/>
            </a:pPr>
            <a:r>
              <a:rPr lang="en-US" altLang="en-US" sz="2000" b="1"/>
              <a:t>Find the total centre length of all walls of one type and proceed in the same manner as described above. Similarly find the total centre length of walls of second type and deal this separately, and so on. </a:t>
            </a:r>
          </a:p>
          <a:p>
            <a:pPr eaLnBrk="1" hangingPunct="1">
              <a:lnSpc>
                <a:spcPct val="80000"/>
              </a:lnSpc>
              <a:buClr>
                <a:srgbClr val="FFC000"/>
              </a:buClr>
              <a:buSzPct val="105000"/>
              <a:buFont typeface="Wingdings" panose="05000000000000000000" pitchFamily="2" charset="2"/>
              <a:buNone/>
            </a:pPr>
            <a:endParaRPr lang="en-US" altLang="en-US" sz="2000" b="1"/>
          </a:p>
          <a:p>
            <a:pPr eaLnBrk="1" hangingPunct="1">
              <a:lnSpc>
                <a:spcPct val="80000"/>
              </a:lnSpc>
              <a:buClr>
                <a:srgbClr val="FFC000"/>
              </a:buClr>
              <a:buSzPct val="105000"/>
            </a:pPr>
            <a:r>
              <a:rPr lang="en-US" altLang="en-US" sz="2000" b="1"/>
              <a:t>Suppose the outer walls (main walls) are of A type and inner cross walls are of B type. </a:t>
            </a:r>
          </a:p>
          <a:p>
            <a:pPr eaLnBrk="1" hangingPunct="1">
              <a:lnSpc>
                <a:spcPct val="80000"/>
              </a:lnSpc>
              <a:buClr>
                <a:srgbClr val="FFC000"/>
              </a:buClr>
              <a:buSzPct val="105000"/>
              <a:buFont typeface="Wingdings" panose="05000000000000000000" pitchFamily="2" charset="2"/>
              <a:buNone/>
            </a:pPr>
            <a:r>
              <a:rPr lang="en-US" altLang="en-US" sz="2000" b="1"/>
              <a:t> </a:t>
            </a:r>
          </a:p>
          <a:p>
            <a:pPr eaLnBrk="1" hangingPunct="1">
              <a:lnSpc>
                <a:spcPct val="80000"/>
              </a:lnSpc>
              <a:buClr>
                <a:srgbClr val="FFC000"/>
              </a:buClr>
              <a:buSzPct val="105000"/>
            </a:pPr>
            <a:r>
              <a:rPr lang="en-US" altLang="en-US" sz="2000" b="1"/>
              <a:t>Then all A type walls shall be taken jointly first, and then all B type walls shall be taken together separately.</a:t>
            </a:r>
          </a:p>
          <a:p>
            <a:pPr eaLnBrk="1" hangingPunct="1">
              <a:lnSpc>
                <a:spcPct val="80000"/>
              </a:lnSpc>
              <a:buClr>
                <a:srgbClr val="FFC000"/>
              </a:buClr>
              <a:buSzPct val="105000"/>
              <a:buFont typeface="Wingdings" panose="05000000000000000000" pitchFamily="2" charset="2"/>
              <a:buNone/>
            </a:pPr>
            <a:r>
              <a:rPr lang="en-US" altLang="en-US" sz="2000" b="1"/>
              <a:t> </a:t>
            </a:r>
          </a:p>
          <a:p>
            <a:pPr eaLnBrk="1" hangingPunct="1">
              <a:lnSpc>
                <a:spcPct val="80000"/>
              </a:lnSpc>
              <a:buClr>
                <a:srgbClr val="FFC000"/>
              </a:buClr>
              <a:buSzPct val="105000"/>
            </a:pPr>
            <a:r>
              <a:rPr lang="en-US" altLang="en-US" sz="2000" b="1"/>
              <a:t>In such cases, no deduction of any kind need be made for A type walls, but when B type walls are taken, for each junction deduction of half breadth of A type walls (main Walls) shall have to be made from the total centre length of B type walls.</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EF4C5480-1554-4FB9-A114-5FBBB922C228}"/>
              </a:ext>
            </a:extLst>
          </p:cNvPr>
          <p:cNvSpPr>
            <a:spLocks noGrp="1" noChangeArrowheads="1"/>
          </p:cNvSpPr>
          <p:nvPr>
            <p:ph type="title"/>
          </p:nvPr>
        </p:nvSpPr>
        <p:spPr/>
        <p:txBody>
          <a:bodyPr/>
          <a:lstStyle/>
          <a:p>
            <a:pPr eaLnBrk="1" hangingPunct="1"/>
            <a:r>
              <a:rPr lang="en-US" altLang="en-US" sz="3200" b="1">
                <a:solidFill>
                  <a:srgbClr val="FFCC00"/>
                </a:solidFill>
              </a:rPr>
              <a:t>CENTRE LINE METHOD</a:t>
            </a:r>
          </a:p>
        </p:txBody>
      </p:sp>
      <p:sp>
        <p:nvSpPr>
          <p:cNvPr id="45059" name="Rectangle 3">
            <a:extLst>
              <a:ext uri="{FF2B5EF4-FFF2-40B4-BE49-F238E27FC236}">
                <a16:creationId xmlns:a16="http://schemas.microsoft.com/office/drawing/2014/main" id="{6939DD1F-AF84-4827-88A8-F27B153AE5EF}"/>
              </a:ext>
            </a:extLst>
          </p:cNvPr>
          <p:cNvSpPr>
            <a:spLocks noGrp="1" noChangeArrowheads="1"/>
          </p:cNvSpPr>
          <p:nvPr>
            <p:ph type="body" idx="1"/>
          </p:nvPr>
        </p:nvSpPr>
        <p:spPr>
          <a:xfrm>
            <a:off x="0" y="1600200"/>
            <a:ext cx="8229600" cy="5105400"/>
          </a:xfrm>
        </p:spPr>
        <p:txBody>
          <a:bodyPr/>
          <a:lstStyle/>
          <a:p>
            <a:pPr eaLnBrk="1" hangingPunct="1"/>
            <a:r>
              <a:rPr lang="en-US" altLang="en-US" sz="2800"/>
              <a:t>At corners of the building where two walls are meeting, no subtraction or addition is required. </a:t>
            </a:r>
          </a:p>
          <a:p>
            <a:pPr eaLnBrk="1" hangingPunct="1">
              <a:buFont typeface="Wingdings" panose="05000000000000000000" pitchFamily="2" charset="2"/>
              <a:buNone/>
            </a:pPr>
            <a:endParaRPr lang="en-US" altLang="en-US" sz="2800"/>
          </a:p>
          <a:p>
            <a:pPr eaLnBrk="1" hangingPunct="1"/>
            <a:r>
              <a:rPr lang="en-US" altLang="en-US" sz="2800"/>
              <a:t>In the figure, the double cross-hatched areas marked P,Q,R, &amp; S come twice, while blank areas, A,B,C, &amp; D do not come at all, but these portions being equal in magnitude, we get the correct quantity.</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2" name="Picture 4" descr="scan0003">
            <a:extLst>
              <a:ext uri="{FF2B5EF4-FFF2-40B4-BE49-F238E27FC236}">
                <a16:creationId xmlns:a16="http://schemas.microsoft.com/office/drawing/2014/main" id="{5418819F-C50A-4CFD-B33A-F9FC4690CC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8534400" cy="7046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28929B4D-9C29-41E5-ADDD-FCF7A1D6322F}"/>
              </a:ext>
            </a:extLst>
          </p:cNvPr>
          <p:cNvSpPr>
            <a:spLocks noGrp="1" noChangeArrowheads="1"/>
          </p:cNvSpPr>
          <p:nvPr>
            <p:ph type="title"/>
          </p:nvPr>
        </p:nvSpPr>
        <p:spPr>
          <a:xfrm>
            <a:off x="0" y="277813"/>
            <a:ext cx="9144000" cy="1139825"/>
          </a:xfrm>
        </p:spPr>
        <p:txBody>
          <a:bodyPr/>
          <a:lstStyle/>
          <a:p>
            <a:pPr eaLnBrk="1" hangingPunct="1"/>
            <a:r>
              <a:rPr lang="en-US" altLang="en-US" sz="2400" b="1">
                <a:solidFill>
                  <a:srgbClr val="FFCC00"/>
                </a:solidFill>
              </a:rPr>
              <a:t>SITE CONDITIONS AFFECTING THE OVERALL COST (-ctd-)</a:t>
            </a:r>
          </a:p>
        </p:txBody>
      </p:sp>
      <p:sp>
        <p:nvSpPr>
          <p:cNvPr id="8195" name="Rectangle 3">
            <a:extLst>
              <a:ext uri="{FF2B5EF4-FFF2-40B4-BE49-F238E27FC236}">
                <a16:creationId xmlns:a16="http://schemas.microsoft.com/office/drawing/2014/main" id="{AAFF94C5-10C3-40AA-9E0D-E12DF8C002AD}"/>
              </a:ext>
            </a:extLst>
          </p:cNvPr>
          <p:cNvSpPr>
            <a:spLocks noGrp="1" noChangeArrowheads="1"/>
          </p:cNvSpPr>
          <p:nvPr>
            <p:ph type="body" idx="1"/>
          </p:nvPr>
        </p:nvSpPr>
        <p:spPr>
          <a:xfrm>
            <a:off x="533400" y="1447800"/>
            <a:ext cx="8382000" cy="5029200"/>
          </a:xfrm>
        </p:spPr>
        <p:txBody>
          <a:bodyPr/>
          <a:lstStyle/>
          <a:p>
            <a:pPr eaLnBrk="1" hangingPunct="1">
              <a:lnSpc>
                <a:spcPct val="90000"/>
              </a:lnSpc>
              <a:buFont typeface="Wingdings" panose="05000000000000000000" pitchFamily="2" charset="2"/>
              <a:buNone/>
            </a:pPr>
            <a:r>
              <a:rPr lang="en-US" altLang="en-US" sz="2800" b="1">
                <a:solidFill>
                  <a:srgbClr val="FF0000"/>
                </a:solidFill>
              </a:rPr>
              <a:t>4. </a:t>
            </a:r>
            <a:r>
              <a:rPr lang="en-US" altLang="en-US" sz="2800" b="1"/>
              <a:t>Ground conditions vary and change the method of construction. For example, excavation may be dry, wet, hard, soft, shallow or deep requiring different efforts.</a:t>
            </a:r>
          </a:p>
          <a:p>
            <a:pPr eaLnBrk="1" hangingPunct="1">
              <a:lnSpc>
                <a:spcPct val="90000"/>
              </a:lnSpc>
              <a:buFont typeface="Wingdings" panose="05000000000000000000" pitchFamily="2" charset="2"/>
              <a:buNone/>
            </a:pPr>
            <a:endParaRPr lang="en-US" altLang="en-US" sz="2800" b="1"/>
          </a:p>
          <a:p>
            <a:pPr eaLnBrk="1" hangingPunct="1">
              <a:lnSpc>
                <a:spcPct val="90000"/>
              </a:lnSpc>
              <a:buFont typeface="Wingdings" panose="05000000000000000000" pitchFamily="2" charset="2"/>
              <a:buNone/>
            </a:pPr>
            <a:r>
              <a:rPr lang="en-US" altLang="en-US" sz="2800" b="1">
                <a:solidFill>
                  <a:srgbClr val="FF0000"/>
                </a:solidFill>
              </a:rPr>
              <a:t>5. </a:t>
            </a:r>
            <a:r>
              <a:rPr lang="en-US" altLang="en-US" sz="2800" b="1"/>
              <a:t>The work may be in open ground such as fields or it may be in congested areas such as near or on the public roads, necessitating extensive watching, lightening, and controlling efforts, etc.</a:t>
            </a:r>
          </a:p>
          <a:p>
            <a:pPr eaLnBrk="1" hangingPunct="1">
              <a:lnSpc>
                <a:spcPct val="90000"/>
              </a:lnSpc>
              <a:buFont typeface="Wingdings" panose="05000000000000000000" pitchFamily="2" charset="2"/>
              <a:buNone/>
            </a:pPr>
            <a:endParaRPr lang="en-US" altLang="en-US" sz="2000" b="1"/>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E00A7C53-19AA-41E5-B282-63D8AA146B41}"/>
              </a:ext>
            </a:extLst>
          </p:cNvPr>
          <p:cNvSpPr>
            <a:spLocks noGrp="1"/>
          </p:cNvSpPr>
          <p:nvPr>
            <p:ph type="title"/>
          </p:nvPr>
        </p:nvSpPr>
        <p:spPr>
          <a:xfrm>
            <a:off x="0" y="277813"/>
            <a:ext cx="9144000" cy="1139825"/>
          </a:xfrm>
        </p:spPr>
        <p:txBody>
          <a:bodyPr/>
          <a:lstStyle/>
          <a:p>
            <a:pPr eaLnBrk="1" hangingPunct="1"/>
            <a:r>
              <a:rPr lang="en-US" altLang="en-US" sz="2400" b="1">
                <a:solidFill>
                  <a:srgbClr val="FFCC00"/>
                </a:solidFill>
              </a:rPr>
              <a:t>SITE CONDITIONS AFFECTING THE OVERALL COST (-ctd-)</a:t>
            </a:r>
            <a:endParaRPr lang="en-US" altLang="en-US" sz="2400"/>
          </a:p>
        </p:txBody>
      </p:sp>
      <p:sp>
        <p:nvSpPr>
          <p:cNvPr id="9219" name="Content Placeholder 2">
            <a:extLst>
              <a:ext uri="{FF2B5EF4-FFF2-40B4-BE49-F238E27FC236}">
                <a16:creationId xmlns:a16="http://schemas.microsoft.com/office/drawing/2014/main" id="{94F988C5-829D-4BF6-B9C2-49883719BEC8}"/>
              </a:ext>
            </a:extLst>
          </p:cNvPr>
          <p:cNvSpPr>
            <a:spLocks noGrp="1"/>
          </p:cNvSpPr>
          <p:nvPr>
            <p:ph idx="1"/>
          </p:nvPr>
        </p:nvSpPr>
        <p:spPr/>
        <p:txBody>
          <a:bodyPr/>
          <a:lstStyle/>
          <a:p>
            <a:pPr eaLnBrk="1" hangingPunct="1">
              <a:lnSpc>
                <a:spcPct val="90000"/>
              </a:lnSpc>
              <a:buFont typeface="Wingdings" panose="05000000000000000000" pitchFamily="2" charset="2"/>
              <a:buNone/>
            </a:pPr>
            <a:r>
              <a:rPr lang="en-US" altLang="en-US" sz="2800" b="1">
                <a:solidFill>
                  <a:srgbClr val="FF0000"/>
                </a:solidFill>
              </a:rPr>
              <a:t>6. </a:t>
            </a:r>
            <a:r>
              <a:rPr lang="en-US" altLang="en-US" sz="2800" b="1"/>
              <a:t>The source of availability of a sufficient supply of materials of good quality is also a factor.</a:t>
            </a:r>
          </a:p>
          <a:p>
            <a:pPr eaLnBrk="1" hangingPunct="1">
              <a:lnSpc>
                <a:spcPct val="90000"/>
              </a:lnSpc>
              <a:buFont typeface="Wingdings" panose="05000000000000000000" pitchFamily="2" charset="2"/>
              <a:buNone/>
            </a:pPr>
            <a:endParaRPr lang="en-US" altLang="en-US" sz="2800" b="1"/>
          </a:p>
          <a:p>
            <a:pPr eaLnBrk="1" hangingPunct="1">
              <a:lnSpc>
                <a:spcPct val="90000"/>
              </a:lnSpc>
              <a:buFont typeface="Wingdings" panose="05000000000000000000" pitchFamily="2" charset="2"/>
              <a:buNone/>
            </a:pPr>
            <a:r>
              <a:rPr lang="en-US" altLang="en-US" sz="2800" b="1">
                <a:solidFill>
                  <a:srgbClr val="FF0000"/>
                </a:solidFill>
              </a:rPr>
              <a:t>7. </a:t>
            </a:r>
            <a:r>
              <a:rPr lang="en-US" altLang="en-US" sz="2800" b="1"/>
              <a:t>The availability of construction machinery also affects the method of construction.</a:t>
            </a:r>
          </a:p>
          <a:p>
            <a:pPr eaLnBrk="1" hangingPunct="1">
              <a:lnSpc>
                <a:spcPct val="90000"/>
              </a:lnSpc>
              <a:buFont typeface="Wingdings" panose="05000000000000000000" pitchFamily="2" charset="2"/>
              <a:buNone/>
            </a:pPr>
            <a:endParaRPr lang="en-US" altLang="en-US" sz="2800" b="1"/>
          </a:p>
          <a:p>
            <a:pPr eaLnBrk="1" hangingPunct="1">
              <a:lnSpc>
                <a:spcPct val="90000"/>
              </a:lnSpc>
              <a:buFont typeface="Wingdings" panose="05000000000000000000" pitchFamily="2" charset="2"/>
              <a:buNone/>
            </a:pPr>
            <a:r>
              <a:rPr lang="en-US" altLang="en-US" sz="2800" b="1">
                <a:solidFill>
                  <a:srgbClr val="FF0000"/>
                </a:solidFill>
              </a:rPr>
              <a:t>8. </a:t>
            </a:r>
            <a:r>
              <a:rPr lang="en-US" altLang="en-US" sz="2800" b="1"/>
              <a:t>Access to the site must be reasonable. If the access is poor, temporary roads may be constructed.</a:t>
            </a:r>
          </a:p>
          <a:p>
            <a:pPr eaLnBrk="1" hangingPunct="1"/>
            <a:endParaRPr lang="en-US" altLang="en-US" sz="28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A128CD75-0CD3-4CF0-A05A-32F7FF5C6632}"/>
              </a:ext>
            </a:extLst>
          </p:cNvPr>
          <p:cNvSpPr>
            <a:spLocks noGrp="1" noChangeArrowheads="1"/>
          </p:cNvSpPr>
          <p:nvPr>
            <p:ph type="title"/>
          </p:nvPr>
        </p:nvSpPr>
        <p:spPr/>
        <p:txBody>
          <a:bodyPr/>
          <a:lstStyle/>
          <a:p>
            <a:pPr eaLnBrk="1" hangingPunct="1"/>
            <a:r>
              <a:rPr lang="en-US" altLang="en-US" sz="2400" b="1">
                <a:solidFill>
                  <a:srgbClr val="FFCC00"/>
                </a:solidFill>
              </a:rPr>
              <a:t>ESSENTIAL QUALITIES OF A GOOD ESTIMATOR</a:t>
            </a:r>
          </a:p>
        </p:txBody>
      </p:sp>
      <p:sp>
        <p:nvSpPr>
          <p:cNvPr id="10243" name="Rectangle 3">
            <a:extLst>
              <a:ext uri="{FF2B5EF4-FFF2-40B4-BE49-F238E27FC236}">
                <a16:creationId xmlns:a16="http://schemas.microsoft.com/office/drawing/2014/main" id="{CF2F1730-A2DE-49F0-85D4-4E1829C1427B}"/>
              </a:ext>
            </a:extLst>
          </p:cNvPr>
          <p:cNvSpPr>
            <a:spLocks noGrp="1" noChangeArrowheads="1"/>
          </p:cNvSpPr>
          <p:nvPr>
            <p:ph type="body" idx="1"/>
          </p:nvPr>
        </p:nvSpPr>
        <p:spPr>
          <a:xfrm>
            <a:off x="0" y="1219200"/>
            <a:ext cx="8915400" cy="5638800"/>
          </a:xfrm>
        </p:spPr>
        <p:txBody>
          <a:bodyPr/>
          <a:lstStyle/>
          <a:p>
            <a:pPr eaLnBrk="1" hangingPunct="1">
              <a:lnSpc>
                <a:spcPct val="90000"/>
              </a:lnSpc>
              <a:buClr>
                <a:srgbClr val="C00000"/>
              </a:buClr>
              <a:buSzPct val="80000"/>
              <a:buFontTx/>
              <a:buChar char="•"/>
            </a:pPr>
            <a:r>
              <a:rPr lang="en-US" altLang="en-US" sz="2800"/>
              <a:t>In preparing an estimate, the Estimator must have good knowledge regarding the important rules of quantity surveying. </a:t>
            </a:r>
          </a:p>
          <a:p>
            <a:pPr eaLnBrk="1" hangingPunct="1">
              <a:lnSpc>
                <a:spcPct val="90000"/>
              </a:lnSpc>
              <a:buClr>
                <a:srgbClr val="C00000"/>
              </a:buClr>
              <a:buSzPct val="80000"/>
              <a:buFont typeface="Wingdings" panose="05000000000000000000" pitchFamily="2" charset="2"/>
              <a:buNone/>
            </a:pPr>
            <a:r>
              <a:rPr lang="en-US" altLang="en-US" sz="2800"/>
              <a:t> </a:t>
            </a:r>
          </a:p>
          <a:p>
            <a:pPr eaLnBrk="1" hangingPunct="1">
              <a:lnSpc>
                <a:spcPct val="90000"/>
              </a:lnSpc>
              <a:buClr>
                <a:srgbClr val="C00000"/>
              </a:buClr>
              <a:buSzPct val="80000"/>
              <a:buFontTx/>
              <a:buChar char="•"/>
            </a:pPr>
            <a:r>
              <a:rPr lang="en-US" altLang="en-US" sz="2800"/>
              <a:t>He must thoroughly understand the drawings of the structure, for which he is going to prepare an estimate. </a:t>
            </a:r>
          </a:p>
          <a:p>
            <a:pPr eaLnBrk="1" hangingPunct="1">
              <a:lnSpc>
                <a:spcPct val="90000"/>
              </a:lnSpc>
              <a:buClr>
                <a:srgbClr val="C00000"/>
              </a:buClr>
              <a:buSzPct val="80000"/>
              <a:buFont typeface="Wingdings" panose="05000000000000000000" pitchFamily="2" charset="2"/>
              <a:buNone/>
            </a:pPr>
            <a:endParaRPr lang="en-US" altLang="en-US" sz="2800"/>
          </a:p>
          <a:p>
            <a:pPr eaLnBrk="1" hangingPunct="1">
              <a:lnSpc>
                <a:spcPct val="90000"/>
              </a:lnSpc>
              <a:buClr>
                <a:srgbClr val="C00000"/>
              </a:buClr>
              <a:buSzPct val="80000"/>
              <a:buFontTx/>
              <a:buChar char="•"/>
            </a:pPr>
            <a:r>
              <a:rPr lang="en-US" altLang="en-US" sz="2800"/>
              <a:t>He must also be clearly informed about the specifications showing nature and classes of works and the materials to be used because the rates at which various types of works can be executed depend upon its specifications.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F4DB0813-5F0E-4447-9243-843232D1B192}"/>
              </a:ext>
            </a:extLst>
          </p:cNvPr>
          <p:cNvSpPr>
            <a:spLocks noGrp="1" noChangeArrowheads="1"/>
          </p:cNvSpPr>
          <p:nvPr>
            <p:ph type="title"/>
          </p:nvPr>
        </p:nvSpPr>
        <p:spPr>
          <a:xfrm>
            <a:off x="152400" y="0"/>
            <a:ext cx="8534400" cy="712788"/>
          </a:xfrm>
        </p:spPr>
        <p:txBody>
          <a:bodyPr/>
          <a:lstStyle/>
          <a:p>
            <a:pPr eaLnBrk="1" hangingPunct="1"/>
            <a:r>
              <a:rPr lang="en-US" altLang="en-US" sz="2400" b="1">
                <a:solidFill>
                  <a:srgbClr val="FFCC00"/>
                </a:solidFill>
              </a:rPr>
              <a:t>ESSENTIAL QUALITIES OF A GOOD ESTIMATOR (-ctd-)</a:t>
            </a:r>
          </a:p>
        </p:txBody>
      </p:sp>
      <p:sp>
        <p:nvSpPr>
          <p:cNvPr id="11267" name="Rectangle 3">
            <a:extLst>
              <a:ext uri="{FF2B5EF4-FFF2-40B4-BE49-F238E27FC236}">
                <a16:creationId xmlns:a16="http://schemas.microsoft.com/office/drawing/2014/main" id="{40155525-691C-4E2D-A9CA-4DCD611F2E98}"/>
              </a:ext>
            </a:extLst>
          </p:cNvPr>
          <p:cNvSpPr>
            <a:spLocks noGrp="1" noChangeArrowheads="1"/>
          </p:cNvSpPr>
          <p:nvPr>
            <p:ph type="body" idx="1"/>
          </p:nvPr>
        </p:nvSpPr>
        <p:spPr>
          <a:xfrm>
            <a:off x="457200" y="838200"/>
            <a:ext cx="8229600" cy="5334000"/>
          </a:xfrm>
        </p:spPr>
        <p:txBody>
          <a:bodyPr/>
          <a:lstStyle/>
          <a:p>
            <a:pPr eaLnBrk="1" hangingPunct="1">
              <a:lnSpc>
                <a:spcPct val="80000"/>
              </a:lnSpc>
              <a:buFont typeface="Wingdings" panose="05000000000000000000" pitchFamily="2" charset="2"/>
              <a:buNone/>
            </a:pPr>
            <a:r>
              <a:rPr lang="en-US" altLang="en-US" sz="1800" b="1">
                <a:solidFill>
                  <a:schemeClr val="folHlink"/>
                </a:solidFill>
              </a:rPr>
              <a:t>A good estimator of construction costs should possess the following capabilities, also:-</a:t>
            </a:r>
          </a:p>
          <a:p>
            <a:pPr eaLnBrk="1" hangingPunct="1">
              <a:lnSpc>
                <a:spcPct val="80000"/>
              </a:lnSpc>
              <a:buFont typeface="Wingdings" panose="05000000000000000000" pitchFamily="2" charset="2"/>
              <a:buNone/>
            </a:pPr>
            <a:endParaRPr lang="en-US" altLang="en-US" sz="1800" b="1">
              <a:solidFill>
                <a:schemeClr val="folHlink"/>
              </a:solidFill>
            </a:endParaRPr>
          </a:p>
          <a:p>
            <a:pPr eaLnBrk="1" hangingPunct="1">
              <a:lnSpc>
                <a:spcPct val="80000"/>
              </a:lnSpc>
              <a:buFont typeface="Wingdings" panose="05000000000000000000" pitchFamily="2" charset="2"/>
              <a:buNone/>
            </a:pPr>
            <a:r>
              <a:rPr lang="en-US" altLang="en-US" sz="1800" b="1"/>
              <a:t>1 = A knowledge of the details of construction work.</a:t>
            </a:r>
          </a:p>
          <a:p>
            <a:pPr eaLnBrk="1" hangingPunct="1">
              <a:lnSpc>
                <a:spcPct val="80000"/>
              </a:lnSpc>
              <a:buFont typeface="Wingdings" panose="05000000000000000000" pitchFamily="2" charset="2"/>
              <a:buNone/>
            </a:pPr>
            <a:endParaRPr lang="en-US" altLang="en-US" sz="1800" b="1"/>
          </a:p>
          <a:p>
            <a:pPr eaLnBrk="1" hangingPunct="1">
              <a:lnSpc>
                <a:spcPct val="80000"/>
              </a:lnSpc>
              <a:buFont typeface="Wingdings" panose="05000000000000000000" pitchFamily="2" charset="2"/>
              <a:buNone/>
            </a:pPr>
            <a:r>
              <a:rPr lang="en-US" altLang="en-US" sz="1800" b="1"/>
              <a:t>2 = Experience in construction work.</a:t>
            </a:r>
          </a:p>
          <a:p>
            <a:pPr eaLnBrk="1" hangingPunct="1">
              <a:lnSpc>
                <a:spcPct val="80000"/>
              </a:lnSpc>
              <a:buFont typeface="Wingdings" panose="05000000000000000000" pitchFamily="2" charset="2"/>
              <a:buNone/>
            </a:pPr>
            <a:endParaRPr lang="en-US" altLang="en-US" sz="1800" b="1"/>
          </a:p>
          <a:p>
            <a:pPr eaLnBrk="1" hangingPunct="1">
              <a:lnSpc>
                <a:spcPct val="80000"/>
              </a:lnSpc>
              <a:buFont typeface="Wingdings" panose="05000000000000000000" pitchFamily="2" charset="2"/>
              <a:buNone/>
            </a:pPr>
            <a:r>
              <a:rPr lang="en-US" altLang="en-US" sz="1800" b="1"/>
              <a:t>3 = Having information regarding the materials required, machinery needed, overhead problems, and costs of all kinds.</a:t>
            </a:r>
          </a:p>
          <a:p>
            <a:pPr eaLnBrk="1" hangingPunct="1">
              <a:lnSpc>
                <a:spcPct val="80000"/>
              </a:lnSpc>
              <a:buFont typeface="Wingdings" panose="05000000000000000000" pitchFamily="2" charset="2"/>
              <a:buNone/>
            </a:pPr>
            <a:endParaRPr lang="en-US" altLang="en-US" sz="1800" b="1"/>
          </a:p>
          <a:p>
            <a:pPr eaLnBrk="1" hangingPunct="1">
              <a:lnSpc>
                <a:spcPct val="80000"/>
              </a:lnSpc>
              <a:buFont typeface="Wingdings" panose="05000000000000000000" pitchFamily="2" charset="2"/>
              <a:buNone/>
            </a:pPr>
            <a:r>
              <a:rPr lang="en-US" altLang="en-US" sz="1800" b="1"/>
              <a:t>4 = Good judgment with regard to different localities, different jobs and different workmen.</a:t>
            </a:r>
          </a:p>
          <a:p>
            <a:pPr eaLnBrk="1" hangingPunct="1">
              <a:lnSpc>
                <a:spcPct val="80000"/>
              </a:lnSpc>
              <a:buFont typeface="Wingdings" panose="05000000000000000000" pitchFamily="2" charset="2"/>
              <a:buNone/>
            </a:pPr>
            <a:r>
              <a:rPr lang="en-US" altLang="en-US" sz="1800" b="1"/>
              <a:t>5 = Selection of a good method for preparing an estimate.</a:t>
            </a:r>
          </a:p>
          <a:p>
            <a:pPr eaLnBrk="1" hangingPunct="1">
              <a:lnSpc>
                <a:spcPct val="80000"/>
              </a:lnSpc>
              <a:buFont typeface="Wingdings" panose="05000000000000000000" pitchFamily="2" charset="2"/>
              <a:buNone/>
            </a:pPr>
            <a:endParaRPr lang="en-US" altLang="en-US" sz="1800" b="1"/>
          </a:p>
          <a:p>
            <a:pPr eaLnBrk="1" hangingPunct="1">
              <a:lnSpc>
                <a:spcPct val="80000"/>
              </a:lnSpc>
              <a:buFont typeface="Wingdings" panose="05000000000000000000" pitchFamily="2" charset="2"/>
              <a:buNone/>
            </a:pPr>
            <a:r>
              <a:rPr lang="en-US" altLang="en-US" sz="1800" b="1"/>
              <a:t>6 = Ability to be careful, thorough, hard working and accurate.</a:t>
            </a:r>
          </a:p>
          <a:p>
            <a:pPr eaLnBrk="1" hangingPunct="1">
              <a:lnSpc>
                <a:spcPct val="80000"/>
              </a:lnSpc>
              <a:buFont typeface="Wingdings" panose="05000000000000000000" pitchFamily="2" charset="2"/>
              <a:buNone/>
            </a:pPr>
            <a:endParaRPr lang="en-US" altLang="en-US" sz="1800" b="1"/>
          </a:p>
          <a:p>
            <a:pPr eaLnBrk="1" hangingPunct="1">
              <a:lnSpc>
                <a:spcPct val="80000"/>
              </a:lnSpc>
              <a:buFont typeface="Wingdings" panose="05000000000000000000" pitchFamily="2" charset="2"/>
              <a:buNone/>
            </a:pPr>
            <a:r>
              <a:rPr lang="en-US" altLang="en-US" sz="1800" b="1"/>
              <a:t>7 = Ability to collect, classify and evaluate data relating to estimation.</a:t>
            </a:r>
          </a:p>
          <a:p>
            <a:pPr eaLnBrk="1" hangingPunct="1">
              <a:lnSpc>
                <a:spcPct val="80000"/>
              </a:lnSpc>
              <a:buFont typeface="Wingdings" panose="05000000000000000000" pitchFamily="2" charset="2"/>
              <a:buNone/>
            </a:pPr>
            <a:endParaRPr lang="en-US" altLang="en-US" sz="1800" b="1"/>
          </a:p>
          <a:p>
            <a:pPr eaLnBrk="1" hangingPunct="1">
              <a:lnSpc>
                <a:spcPct val="80000"/>
              </a:lnSpc>
              <a:buFont typeface="Wingdings" panose="05000000000000000000" pitchFamily="2" charset="2"/>
              <a:buNone/>
            </a:pPr>
            <a:r>
              <a:rPr lang="en-US" altLang="en-US" sz="1800" b="1"/>
              <a:t>8 = Ability to visualize all the steps during the process of construction.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123956A0-5085-4650-B3D0-E937A726983C}"/>
              </a:ext>
            </a:extLst>
          </p:cNvPr>
          <p:cNvSpPr>
            <a:spLocks noGrp="1" noChangeArrowheads="1"/>
          </p:cNvSpPr>
          <p:nvPr>
            <p:ph type="title"/>
          </p:nvPr>
        </p:nvSpPr>
        <p:spPr>
          <a:xfrm>
            <a:off x="0" y="277813"/>
            <a:ext cx="9144000" cy="865187"/>
          </a:xfrm>
        </p:spPr>
        <p:txBody>
          <a:bodyPr/>
          <a:lstStyle/>
          <a:p>
            <a:pPr eaLnBrk="1" hangingPunct="1"/>
            <a:r>
              <a:rPr lang="en-US" altLang="en-US" sz="2400" b="1">
                <a:solidFill>
                  <a:srgbClr val="FFCC00"/>
                </a:solidFill>
              </a:rPr>
              <a:t>ESSENTIAL QUALITIES OF A GOOD ESTIMATOR (-ctd-)</a:t>
            </a:r>
          </a:p>
        </p:txBody>
      </p:sp>
      <p:sp>
        <p:nvSpPr>
          <p:cNvPr id="12291" name="Rectangle 3">
            <a:extLst>
              <a:ext uri="{FF2B5EF4-FFF2-40B4-BE49-F238E27FC236}">
                <a16:creationId xmlns:a16="http://schemas.microsoft.com/office/drawing/2014/main" id="{38E98ADA-7DB0-4A0B-AFA0-2069D2B4F4A8}"/>
              </a:ext>
            </a:extLst>
          </p:cNvPr>
          <p:cNvSpPr>
            <a:spLocks noGrp="1" noChangeArrowheads="1"/>
          </p:cNvSpPr>
          <p:nvPr>
            <p:ph type="body" idx="1"/>
          </p:nvPr>
        </p:nvSpPr>
        <p:spPr>
          <a:xfrm>
            <a:off x="152400" y="990600"/>
            <a:ext cx="8839200" cy="5334000"/>
          </a:xfrm>
        </p:spPr>
        <p:txBody>
          <a:bodyPr/>
          <a:lstStyle/>
          <a:p>
            <a:pPr eaLnBrk="1" hangingPunct="1">
              <a:lnSpc>
                <a:spcPct val="90000"/>
              </a:lnSpc>
              <a:buClr>
                <a:srgbClr val="C00000"/>
              </a:buClr>
              <a:buSzPct val="80000"/>
              <a:buFont typeface="Wingdings" panose="05000000000000000000" pitchFamily="2" charset="2"/>
              <a:buChar char="Ø"/>
            </a:pPr>
            <a:r>
              <a:rPr lang="en-US" altLang="en-US" sz="2000" b="1"/>
              <a:t>Before preparing the estimate, the estimator should visit the	site and make a study of conditions, there. For example, if the construction of a large building is planned, the estimator or his representative should visit the site and:  </a:t>
            </a:r>
          </a:p>
          <a:p>
            <a:pPr eaLnBrk="1" hangingPunct="1">
              <a:lnSpc>
                <a:spcPct val="90000"/>
              </a:lnSpc>
              <a:buFont typeface="Wingdings" panose="05000000000000000000" pitchFamily="2" charset="2"/>
              <a:buNone/>
            </a:pPr>
            <a:endParaRPr lang="en-US" altLang="en-US" sz="2000" b="1"/>
          </a:p>
          <a:p>
            <a:pPr eaLnBrk="1" hangingPunct="1">
              <a:lnSpc>
                <a:spcPct val="90000"/>
              </a:lnSpc>
              <a:buClr>
                <a:srgbClr val="C00000"/>
              </a:buClr>
            </a:pPr>
            <a:r>
              <a:rPr lang="en-US" altLang="en-US" sz="2000" b="1"/>
              <a:t>Note the  location of the  proposed building.  </a:t>
            </a:r>
          </a:p>
          <a:p>
            <a:pPr eaLnBrk="1" hangingPunct="1">
              <a:lnSpc>
                <a:spcPct val="90000"/>
              </a:lnSpc>
              <a:buClr>
                <a:srgbClr val="C00000"/>
              </a:buClr>
            </a:pPr>
            <a:r>
              <a:rPr lang="en-US" altLang="en-US" sz="2000" b="1"/>
              <a:t>Get all  data available regarding  the soil.</a:t>
            </a:r>
          </a:p>
          <a:p>
            <a:pPr eaLnBrk="1" hangingPunct="1">
              <a:lnSpc>
                <a:spcPct val="90000"/>
              </a:lnSpc>
              <a:buClr>
                <a:srgbClr val="C00000"/>
              </a:buClr>
            </a:pPr>
            <a:r>
              <a:rPr lang="en-US" altLang="en-US" sz="2000" b="1"/>
              <a:t>Make a sketch of  the site showing all important details. </a:t>
            </a:r>
          </a:p>
          <a:p>
            <a:pPr eaLnBrk="1" hangingPunct="1">
              <a:lnSpc>
                <a:spcPct val="90000"/>
              </a:lnSpc>
              <a:buClr>
                <a:srgbClr val="C00000"/>
              </a:buClr>
            </a:pPr>
            <a:r>
              <a:rPr lang="en-US" altLang="en-US" sz="2000" b="1"/>
              <a:t>Obtain information concerning light,  power,  and water.  </a:t>
            </a:r>
          </a:p>
          <a:p>
            <a:pPr eaLnBrk="1" hangingPunct="1">
              <a:lnSpc>
                <a:spcPct val="90000"/>
              </a:lnSpc>
              <a:buClr>
                <a:srgbClr val="C00000"/>
              </a:buClr>
            </a:pPr>
            <a:r>
              <a:rPr lang="en-US" altLang="en-US" sz="2000" b="1"/>
              <a:t>Secure  information concerning banking  facilities. </a:t>
            </a:r>
          </a:p>
          <a:p>
            <a:pPr eaLnBrk="1" hangingPunct="1">
              <a:lnSpc>
                <a:spcPct val="90000"/>
              </a:lnSpc>
              <a:buClr>
                <a:srgbClr val="C00000"/>
              </a:buClr>
            </a:pPr>
            <a:r>
              <a:rPr lang="en-US" altLang="en-US" sz="2000" b="1"/>
              <a:t>Note conditions of streets  leading to railway yards and to material dealers,  and </a:t>
            </a:r>
          </a:p>
          <a:p>
            <a:pPr eaLnBrk="1" hangingPunct="1">
              <a:lnSpc>
                <a:spcPct val="90000"/>
              </a:lnSpc>
              <a:buClr>
                <a:srgbClr val="C00000"/>
              </a:buClr>
            </a:pPr>
            <a:r>
              <a:rPr lang="en-US" altLang="en-US" sz="2000" b="1"/>
              <a:t>Investigate general  efficiency of  local workman.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3623</Words>
  <Application>Microsoft Office PowerPoint</Application>
  <PresentationFormat>On-screen Show (4:3)</PresentationFormat>
  <Paragraphs>375</Paragraphs>
  <Slides>42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42</vt:i4>
      </vt:variant>
    </vt:vector>
  </HeadingPairs>
  <TitlesOfParts>
    <vt:vector size="48" baseType="lpstr">
      <vt:lpstr>Arial</vt:lpstr>
      <vt:lpstr>Calibri</vt:lpstr>
      <vt:lpstr>Times New Roman</vt:lpstr>
      <vt:lpstr>Verdana</vt:lpstr>
      <vt:lpstr>Wingdings</vt:lpstr>
      <vt:lpstr>Office Theme</vt:lpstr>
      <vt:lpstr>ESTIMATION-1</vt:lpstr>
      <vt:lpstr>ESTIMATE </vt:lpstr>
      <vt:lpstr>NEED FOR ESTIMATE</vt:lpstr>
      <vt:lpstr>SITE CONDITIONS AFFECTING THE OVERALL COST</vt:lpstr>
      <vt:lpstr>SITE CONDITIONS AFFECTING THE OVERALL COST (-ctd-)</vt:lpstr>
      <vt:lpstr>SITE CONDITIONS AFFECTING THE OVERALL COST (-ctd-)</vt:lpstr>
      <vt:lpstr>ESSENTIAL QUALITIES OF A GOOD ESTIMATOR</vt:lpstr>
      <vt:lpstr>ESSENTIAL QUALITIES OF A GOOD ESTIMATOR (-ctd-)</vt:lpstr>
      <vt:lpstr>ESSENTIAL QUALITIES OF A GOOD ESTIMATOR (-ctd-)</vt:lpstr>
      <vt:lpstr>TYPES OF ESTIMATES </vt:lpstr>
      <vt:lpstr>I = Rough cost estimate </vt:lpstr>
      <vt:lpstr>Rough cost estimate (-ctd-)</vt:lpstr>
      <vt:lpstr>Rough cost estimate (-ctd-)</vt:lpstr>
      <vt:lpstr>Rough cost estimate</vt:lpstr>
      <vt:lpstr>Rough cost estimate (-ctd-)</vt:lpstr>
      <vt:lpstr>EXAMPLE </vt:lpstr>
      <vt:lpstr>PowerPoint Presentation</vt:lpstr>
      <vt:lpstr>Add the following costs as Lump Sum :</vt:lpstr>
      <vt:lpstr>EXAMPLE 2</vt:lpstr>
      <vt:lpstr>EXAMPLE 3</vt:lpstr>
      <vt:lpstr>Example 3</vt:lpstr>
      <vt:lpstr>Example 4</vt:lpstr>
      <vt:lpstr>DETAILED ESTIMATE </vt:lpstr>
      <vt:lpstr>DETAILED ESTIMATE</vt:lpstr>
      <vt:lpstr>PowerPoint Presentation</vt:lpstr>
      <vt:lpstr>PowerPoint Presentation</vt:lpstr>
      <vt:lpstr>DETAILED ESTIMATE</vt:lpstr>
      <vt:lpstr>DETAILED ESTIMATE</vt:lpstr>
      <vt:lpstr>                  CLASSIFICATION DEPENDING UPON PURPOSE OF DETAILED ESTIMATE </vt:lpstr>
      <vt:lpstr>3- PROGRESS ESTIMATES</vt:lpstr>
      <vt:lpstr>UNFORESEEN ITEMS IN DETAILED ESTIMATE  </vt:lpstr>
      <vt:lpstr>METHODS OF DETAILED ESTIMATE</vt:lpstr>
      <vt:lpstr>SEPARATE OR INDIVIDUAL WALLS METHOD</vt:lpstr>
      <vt:lpstr>SEPARATE OR INDIVIDUAL WALLS METHOD</vt:lpstr>
      <vt:lpstr>SEPARATE OR INDIVIDUAL WALLS METHOD</vt:lpstr>
      <vt:lpstr>PowerPoint Presentation</vt:lpstr>
      <vt:lpstr>CENTRE LINE METHOD </vt:lpstr>
      <vt:lpstr>CENTRE LINE METHOD</vt:lpstr>
      <vt:lpstr>PowerPoint Presentation</vt:lpstr>
      <vt:lpstr>CENTRE LINE METHOD</vt:lpstr>
      <vt:lpstr>CENTRE LINE METHOD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ESTIMATION</dc:title>
  <dc:creator>zaeem</dc:creator>
  <cp:lastModifiedBy>Black Tape</cp:lastModifiedBy>
  <cp:revision>4</cp:revision>
  <dcterms:created xsi:type="dcterms:W3CDTF">2011-04-05T10:12:25Z</dcterms:created>
  <dcterms:modified xsi:type="dcterms:W3CDTF">2021-01-19T07:07:23Z</dcterms:modified>
</cp:coreProperties>
</file>