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88" r:id="rId2"/>
    <p:sldId id="386" r:id="rId3"/>
    <p:sldId id="387" r:id="rId4"/>
    <p:sldId id="265" r:id="rId5"/>
    <p:sldId id="269" r:id="rId6"/>
    <p:sldId id="271" r:id="rId7"/>
    <p:sldId id="266" r:id="rId8"/>
    <p:sldId id="274" r:id="rId9"/>
    <p:sldId id="267" r:id="rId10"/>
    <p:sldId id="276" r:id="rId11"/>
    <p:sldId id="282" r:id="rId12"/>
    <p:sldId id="292" r:id="rId13"/>
    <p:sldId id="293" r:id="rId14"/>
    <p:sldId id="294" r:id="rId15"/>
    <p:sldId id="295" r:id="rId16"/>
    <p:sldId id="310" r:id="rId17"/>
    <p:sldId id="311" r:id="rId18"/>
    <p:sldId id="297" r:id="rId19"/>
    <p:sldId id="312" r:id="rId20"/>
    <p:sldId id="299" r:id="rId21"/>
    <p:sldId id="300" r:id="rId22"/>
    <p:sldId id="389" r:id="rId23"/>
    <p:sldId id="390" r:id="rId24"/>
    <p:sldId id="313" r:id="rId25"/>
    <p:sldId id="301" r:id="rId26"/>
    <p:sldId id="302" r:id="rId27"/>
    <p:sldId id="308" r:id="rId28"/>
    <p:sldId id="318" r:id="rId29"/>
    <p:sldId id="303" r:id="rId30"/>
    <p:sldId id="316" r:id="rId31"/>
    <p:sldId id="314" r:id="rId32"/>
    <p:sldId id="304" r:id="rId33"/>
    <p:sldId id="305" r:id="rId34"/>
    <p:sldId id="306" r:id="rId35"/>
    <p:sldId id="307" r:id="rId36"/>
    <p:sldId id="326" r:id="rId37"/>
    <p:sldId id="327" r:id="rId38"/>
    <p:sldId id="391" r:id="rId39"/>
    <p:sldId id="328" r:id="rId40"/>
    <p:sldId id="334" r:id="rId41"/>
    <p:sldId id="335" r:id="rId42"/>
    <p:sldId id="336" r:id="rId43"/>
    <p:sldId id="317" r:id="rId44"/>
    <p:sldId id="337" r:id="rId45"/>
    <p:sldId id="339" r:id="rId46"/>
    <p:sldId id="340" r:id="rId47"/>
    <p:sldId id="341" r:id="rId48"/>
    <p:sldId id="342" r:id="rId49"/>
    <p:sldId id="343" r:id="rId50"/>
    <p:sldId id="347" r:id="rId51"/>
    <p:sldId id="348" r:id="rId52"/>
    <p:sldId id="349" r:id="rId53"/>
    <p:sldId id="350" r:id="rId54"/>
    <p:sldId id="351" r:id="rId55"/>
    <p:sldId id="354" r:id="rId56"/>
    <p:sldId id="355" r:id="rId57"/>
    <p:sldId id="356" r:id="rId58"/>
    <p:sldId id="352" r:id="rId59"/>
    <p:sldId id="353" r:id="rId60"/>
    <p:sldId id="357" r:id="rId61"/>
    <p:sldId id="360" r:id="rId62"/>
    <p:sldId id="361" r:id="rId63"/>
    <p:sldId id="362" r:id="rId64"/>
    <p:sldId id="363" r:id="rId65"/>
    <p:sldId id="364" r:id="rId66"/>
    <p:sldId id="392" r:id="rId67"/>
    <p:sldId id="393" r:id="rId68"/>
    <p:sldId id="394" r:id="rId69"/>
    <p:sldId id="395" r:id="rId70"/>
    <p:sldId id="396" r:id="rId71"/>
    <p:sldId id="397" r:id="rId72"/>
    <p:sldId id="398" r:id="rId73"/>
    <p:sldId id="399" r:id="rId74"/>
    <p:sldId id="400" r:id="rId75"/>
    <p:sldId id="401" r:id="rId76"/>
    <p:sldId id="402" r:id="rId77"/>
    <p:sldId id="403" r:id="rId78"/>
    <p:sldId id="404" r:id="rId79"/>
    <p:sldId id="405" r:id="rId80"/>
    <p:sldId id="406" r:id="rId81"/>
    <p:sldId id="407" r:id="rId82"/>
    <p:sldId id="408" r:id="rId83"/>
    <p:sldId id="338"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39933"/>
    <a:srgbClr val="99FF99"/>
    <a:srgbClr val="FAFEA0"/>
    <a:srgbClr val="FFCC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700" autoAdjust="0"/>
  </p:normalViewPr>
  <p:slideViewPr>
    <p:cSldViewPr>
      <p:cViewPr varScale="1">
        <p:scale>
          <a:sx n="104" d="100"/>
          <a:sy n="104" d="100"/>
        </p:scale>
        <p:origin x="183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55B8CC-77BF-F734-9557-ECEEFB19D3F2}"/>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hangingPunct="1">
              <a:defRPr sz="1200"/>
            </a:lvl1pPr>
          </a:lstStyle>
          <a:p>
            <a:pPr>
              <a:defRPr/>
            </a:pPr>
            <a:endParaRPr lang="ar-EG"/>
          </a:p>
        </p:txBody>
      </p:sp>
      <p:sp>
        <p:nvSpPr>
          <p:cNvPr id="3" name="Date Placeholder 2">
            <a:extLst>
              <a:ext uri="{FF2B5EF4-FFF2-40B4-BE49-F238E27FC236}">
                <a16:creationId xmlns:a16="http://schemas.microsoft.com/office/drawing/2014/main" id="{A01433E6-E695-C51C-E46E-641CE023C390}"/>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eaLnBrk="1" hangingPunct="1">
              <a:defRPr sz="1200"/>
            </a:lvl1pPr>
          </a:lstStyle>
          <a:p>
            <a:pPr>
              <a:defRPr/>
            </a:pPr>
            <a:fld id="{6ECDF4A5-8BEF-42A8-930E-F131280121AA}" type="datetimeFigureOut">
              <a:rPr lang="ar-EG"/>
              <a:pPr>
                <a:defRPr/>
              </a:pPr>
              <a:t>28/01/1444</a:t>
            </a:fld>
            <a:endParaRPr lang="ar-EG"/>
          </a:p>
        </p:txBody>
      </p:sp>
      <p:sp>
        <p:nvSpPr>
          <p:cNvPr id="4" name="Slide Image Placeholder 3">
            <a:extLst>
              <a:ext uri="{FF2B5EF4-FFF2-40B4-BE49-F238E27FC236}">
                <a16:creationId xmlns:a16="http://schemas.microsoft.com/office/drawing/2014/main" id="{DA85D482-3E99-5123-D978-AAABAB2EBE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a:extLst>
              <a:ext uri="{FF2B5EF4-FFF2-40B4-BE49-F238E27FC236}">
                <a16:creationId xmlns:a16="http://schemas.microsoft.com/office/drawing/2014/main" id="{67A82E1E-1692-50D9-FE57-7CAD7A6C223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E6B799-93BC-D72D-8A2A-8D20061B8447}"/>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eaLnBrk="1" hangingPunct="1">
              <a:defRPr sz="1200"/>
            </a:lvl1pPr>
          </a:lstStyle>
          <a:p>
            <a:pPr>
              <a:defRPr/>
            </a:pPr>
            <a:endParaRPr lang="ar-EG"/>
          </a:p>
        </p:txBody>
      </p:sp>
      <p:sp>
        <p:nvSpPr>
          <p:cNvPr id="7" name="Slide Number Placeholder 6">
            <a:extLst>
              <a:ext uri="{FF2B5EF4-FFF2-40B4-BE49-F238E27FC236}">
                <a16:creationId xmlns:a16="http://schemas.microsoft.com/office/drawing/2014/main" id="{F6AA6EDA-7ADF-3524-31E5-3E86DB301BC6}"/>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fld id="{CD04DAD1-635A-4F47-A871-A9740B5058BA}" type="slidenum">
              <a:rPr lang="ar-EG" altLang="en-US"/>
              <a:pPr/>
              <a:t>‹#›</a:t>
            </a:fld>
            <a:endParaRPr lang="ar-EG"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FBAE381-4DA5-2689-E95B-13DCED3E50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4D2BD8FA-859D-BF89-3E26-3F5644EEE3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
        <p:nvSpPr>
          <p:cNvPr id="88068" name="Slide Number Placeholder 3">
            <a:extLst>
              <a:ext uri="{FF2B5EF4-FFF2-40B4-BE49-F238E27FC236}">
                <a16:creationId xmlns:a16="http://schemas.microsoft.com/office/drawing/2014/main" id="{C172CE4A-B72D-32A8-0504-DC794E6DE1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C27D905B-9A05-410A-8DB6-4BC946CDDD51}" type="slidenum">
              <a:rPr lang="ar-EG" altLang="en-US"/>
              <a:pPr/>
              <a:t>43</a:t>
            </a:fld>
            <a:endParaRPr lang="ar-E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5392178-B725-11F1-4AFC-7D5E6CCEF7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7CBDFEC3-9F3B-4683-8B73-C922A41B0278}" type="slidenum">
              <a:rPr lang="ar-SA" altLang="en-US"/>
              <a:pPr/>
              <a:t>45</a:t>
            </a:fld>
            <a:endParaRPr lang="en-US" altLang="en-US"/>
          </a:p>
        </p:txBody>
      </p:sp>
      <p:sp>
        <p:nvSpPr>
          <p:cNvPr id="89091" name="Rectangle 2">
            <a:extLst>
              <a:ext uri="{FF2B5EF4-FFF2-40B4-BE49-F238E27FC236}">
                <a16:creationId xmlns:a16="http://schemas.microsoft.com/office/drawing/2014/main" id="{BD30676A-E9A2-3EF9-FBEC-840313ECCB6F}"/>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E3557D13-31E1-4DBC-AFB0-BF219AA964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6DE6D26-C0F6-4C3F-FDB5-CBC8C7B7B0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F0CE2354-47BB-40F3-8AD6-7770E2103809}" type="slidenum">
              <a:rPr lang="ar-SA" altLang="en-US"/>
              <a:pPr/>
              <a:t>55</a:t>
            </a:fld>
            <a:endParaRPr lang="en-US" altLang="en-US"/>
          </a:p>
        </p:txBody>
      </p:sp>
      <p:sp>
        <p:nvSpPr>
          <p:cNvPr id="90115" name="Rectangle 2">
            <a:extLst>
              <a:ext uri="{FF2B5EF4-FFF2-40B4-BE49-F238E27FC236}">
                <a16:creationId xmlns:a16="http://schemas.microsoft.com/office/drawing/2014/main" id="{E25ACF69-01CC-ABA9-6EAC-49965011182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82A88D32-00B5-B1AA-6C6A-A8E5A5B50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B3B7AF6-4105-4F4F-B5B2-DE4630E5A3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6B72805D-99B8-46F9-AB81-4AFFB2818844}" type="slidenum">
              <a:rPr lang="ar-SA" altLang="en-US"/>
              <a:pPr/>
              <a:t>56</a:t>
            </a:fld>
            <a:endParaRPr lang="en-US" altLang="en-US"/>
          </a:p>
        </p:txBody>
      </p:sp>
      <p:sp>
        <p:nvSpPr>
          <p:cNvPr id="91139" name="Rectangle 2">
            <a:extLst>
              <a:ext uri="{FF2B5EF4-FFF2-40B4-BE49-F238E27FC236}">
                <a16:creationId xmlns:a16="http://schemas.microsoft.com/office/drawing/2014/main" id="{E4472D25-A87C-BDDE-A125-BE6E8D2A4B1B}"/>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72A46AD1-DD67-3610-7398-A52A3A09B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63FA104-9F10-3CC7-9F40-814CC4B61A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A4F47752-1561-408C-874E-0AF1B3C82388}" type="slidenum">
              <a:rPr lang="ar-SA" altLang="en-US"/>
              <a:pPr/>
              <a:t>57</a:t>
            </a:fld>
            <a:endParaRPr lang="en-US" altLang="en-US"/>
          </a:p>
        </p:txBody>
      </p:sp>
      <p:sp>
        <p:nvSpPr>
          <p:cNvPr id="92163" name="Rectangle 2">
            <a:extLst>
              <a:ext uri="{FF2B5EF4-FFF2-40B4-BE49-F238E27FC236}">
                <a16:creationId xmlns:a16="http://schemas.microsoft.com/office/drawing/2014/main" id="{BE1B6FE8-692D-FF6E-58DE-301F502AEA61}"/>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E45025D4-5BD6-7B48-4335-1632DB695C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4">
            <a:extLst>
              <a:ext uri="{FF2B5EF4-FFF2-40B4-BE49-F238E27FC236}">
                <a16:creationId xmlns:a16="http://schemas.microsoft.com/office/drawing/2014/main" id="{6547CC74-E635-19D6-F020-F471B4EA22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1C45F4-1B3B-DFE0-F903-D7A03B38DD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25BCE6-BCE0-685D-1C8C-D3E7640D62C0}"/>
              </a:ext>
            </a:extLst>
          </p:cNvPr>
          <p:cNvSpPr>
            <a:spLocks noGrp="1" noChangeArrowheads="1"/>
          </p:cNvSpPr>
          <p:nvPr>
            <p:ph type="sldNum" sz="quarter" idx="12"/>
          </p:nvPr>
        </p:nvSpPr>
        <p:spPr>
          <a:ln/>
        </p:spPr>
        <p:txBody>
          <a:bodyPr/>
          <a:lstStyle>
            <a:lvl1pPr>
              <a:defRPr/>
            </a:lvl1pPr>
          </a:lstStyle>
          <a:p>
            <a:fld id="{44A54959-B65D-4ED2-B605-F0B4D65E9199}" type="slidenum">
              <a:rPr lang="ar-SA" altLang="en-US"/>
              <a:pPr/>
              <a:t>‹#›</a:t>
            </a:fld>
            <a:endParaRPr lang="en-US" altLang="en-US"/>
          </a:p>
        </p:txBody>
      </p:sp>
    </p:spTree>
    <p:extLst>
      <p:ext uri="{BB962C8B-B14F-4D97-AF65-F5344CB8AC3E}">
        <p14:creationId xmlns:p14="http://schemas.microsoft.com/office/powerpoint/2010/main" val="320593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590E4F72-DE45-412B-32C2-2866C737CC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6CF199-189B-D826-3C22-30E462F49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532F21-84E9-2E0B-D6A6-B0256C4C1402}"/>
              </a:ext>
            </a:extLst>
          </p:cNvPr>
          <p:cNvSpPr>
            <a:spLocks noGrp="1" noChangeArrowheads="1"/>
          </p:cNvSpPr>
          <p:nvPr>
            <p:ph type="sldNum" sz="quarter" idx="12"/>
          </p:nvPr>
        </p:nvSpPr>
        <p:spPr>
          <a:ln/>
        </p:spPr>
        <p:txBody>
          <a:bodyPr/>
          <a:lstStyle>
            <a:lvl1pPr>
              <a:defRPr/>
            </a:lvl1pPr>
          </a:lstStyle>
          <a:p>
            <a:fld id="{E33CA0B4-FEEC-4A6E-9755-7775288DC947}" type="slidenum">
              <a:rPr lang="ar-SA" altLang="en-US"/>
              <a:pPr/>
              <a:t>‹#›</a:t>
            </a:fld>
            <a:endParaRPr lang="en-US" altLang="en-US"/>
          </a:p>
        </p:txBody>
      </p:sp>
    </p:spTree>
    <p:extLst>
      <p:ext uri="{BB962C8B-B14F-4D97-AF65-F5344CB8AC3E}">
        <p14:creationId xmlns:p14="http://schemas.microsoft.com/office/powerpoint/2010/main" val="294469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0080CD4C-2D6C-98DD-948B-0DDC04445F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F31CB2-FA43-8BD8-FA24-4F418527A3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6274C9-2A37-5DFD-7376-041D32AAB775}"/>
              </a:ext>
            </a:extLst>
          </p:cNvPr>
          <p:cNvSpPr>
            <a:spLocks noGrp="1" noChangeArrowheads="1"/>
          </p:cNvSpPr>
          <p:nvPr>
            <p:ph type="sldNum" sz="quarter" idx="12"/>
          </p:nvPr>
        </p:nvSpPr>
        <p:spPr>
          <a:ln/>
        </p:spPr>
        <p:txBody>
          <a:bodyPr/>
          <a:lstStyle>
            <a:lvl1pPr>
              <a:defRPr/>
            </a:lvl1pPr>
          </a:lstStyle>
          <a:p>
            <a:fld id="{BAA35269-4706-4E80-B7F8-9E24EDB7BA27}" type="slidenum">
              <a:rPr lang="ar-SA" altLang="en-US"/>
              <a:pPr/>
              <a:t>‹#›</a:t>
            </a:fld>
            <a:endParaRPr lang="en-US" altLang="en-US"/>
          </a:p>
        </p:txBody>
      </p:sp>
    </p:spTree>
    <p:extLst>
      <p:ext uri="{BB962C8B-B14F-4D97-AF65-F5344CB8AC3E}">
        <p14:creationId xmlns:p14="http://schemas.microsoft.com/office/powerpoint/2010/main" val="180525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Rectangle 4">
            <a:extLst>
              <a:ext uri="{FF2B5EF4-FFF2-40B4-BE49-F238E27FC236}">
                <a16:creationId xmlns:a16="http://schemas.microsoft.com/office/drawing/2014/main" id="{DC21B1B2-3A94-DC66-1312-67180557960F}"/>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6630F4B-D0F2-A9B1-C860-348EDC15CC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B9E9E49-610C-4530-2129-C2C20212329C}"/>
              </a:ext>
            </a:extLst>
          </p:cNvPr>
          <p:cNvSpPr>
            <a:spLocks noGrp="1" noChangeArrowheads="1"/>
          </p:cNvSpPr>
          <p:nvPr>
            <p:ph type="sldNum" sz="quarter" idx="12"/>
          </p:nvPr>
        </p:nvSpPr>
        <p:spPr>
          <a:ln/>
        </p:spPr>
        <p:txBody>
          <a:bodyPr/>
          <a:lstStyle>
            <a:lvl1pPr>
              <a:defRPr/>
            </a:lvl1pPr>
          </a:lstStyle>
          <a:p>
            <a:fld id="{B8A89B95-ECD9-486F-BF03-4DBF083C3ADF}" type="slidenum">
              <a:rPr lang="ar-SA" altLang="en-US"/>
              <a:pPr/>
              <a:t>‹#›</a:t>
            </a:fld>
            <a:endParaRPr lang="en-US" altLang="en-US"/>
          </a:p>
        </p:txBody>
      </p:sp>
    </p:spTree>
    <p:extLst>
      <p:ext uri="{BB962C8B-B14F-4D97-AF65-F5344CB8AC3E}">
        <p14:creationId xmlns:p14="http://schemas.microsoft.com/office/powerpoint/2010/main" val="262638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3" name="Rectangle 4">
            <a:extLst>
              <a:ext uri="{FF2B5EF4-FFF2-40B4-BE49-F238E27FC236}">
                <a16:creationId xmlns:a16="http://schemas.microsoft.com/office/drawing/2014/main" id="{A1F08299-1D91-6594-AB0E-58E8B3EA74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243963E-1915-F6AE-DC3A-EFBCEDF37D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5926E5-A9D9-97BF-4A33-157D58C5AB97}"/>
              </a:ext>
            </a:extLst>
          </p:cNvPr>
          <p:cNvSpPr>
            <a:spLocks noGrp="1" noChangeArrowheads="1"/>
          </p:cNvSpPr>
          <p:nvPr>
            <p:ph type="sldNum" sz="quarter" idx="12"/>
          </p:nvPr>
        </p:nvSpPr>
        <p:spPr>
          <a:ln/>
        </p:spPr>
        <p:txBody>
          <a:bodyPr/>
          <a:lstStyle>
            <a:lvl1pPr>
              <a:defRPr/>
            </a:lvl1pPr>
          </a:lstStyle>
          <a:p>
            <a:fld id="{3F3659B8-DE0F-41B6-9FCC-3A1166684931}" type="slidenum">
              <a:rPr lang="ar-SA" altLang="en-US"/>
              <a:pPr/>
              <a:t>‹#›</a:t>
            </a:fld>
            <a:endParaRPr lang="en-US" altLang="en-US"/>
          </a:p>
        </p:txBody>
      </p:sp>
    </p:spTree>
    <p:extLst>
      <p:ext uri="{BB962C8B-B14F-4D97-AF65-F5344CB8AC3E}">
        <p14:creationId xmlns:p14="http://schemas.microsoft.com/office/powerpoint/2010/main" val="337684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a:extLst>
              <a:ext uri="{FF2B5EF4-FFF2-40B4-BE49-F238E27FC236}">
                <a16:creationId xmlns:a16="http://schemas.microsoft.com/office/drawing/2014/main" id="{3A35AA73-EC17-409B-717A-269F5392FB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CAD3FB-9758-245C-9E2C-606515FFC9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940AF9-4D99-8E21-3304-3F7992386A7C}"/>
              </a:ext>
            </a:extLst>
          </p:cNvPr>
          <p:cNvSpPr>
            <a:spLocks noGrp="1" noChangeArrowheads="1"/>
          </p:cNvSpPr>
          <p:nvPr>
            <p:ph type="sldNum" sz="quarter" idx="12"/>
          </p:nvPr>
        </p:nvSpPr>
        <p:spPr>
          <a:ln/>
        </p:spPr>
        <p:txBody>
          <a:bodyPr/>
          <a:lstStyle>
            <a:lvl1pPr>
              <a:defRPr/>
            </a:lvl1pPr>
          </a:lstStyle>
          <a:p>
            <a:fld id="{B3C56664-B197-49E7-B171-4655C243CF4B}" type="slidenum">
              <a:rPr lang="ar-SA" altLang="en-US"/>
              <a:pPr/>
              <a:t>‹#›</a:t>
            </a:fld>
            <a:endParaRPr lang="en-US" altLang="en-US"/>
          </a:p>
        </p:txBody>
      </p:sp>
    </p:spTree>
    <p:extLst>
      <p:ext uri="{BB962C8B-B14F-4D97-AF65-F5344CB8AC3E}">
        <p14:creationId xmlns:p14="http://schemas.microsoft.com/office/powerpoint/2010/main" val="246935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10E713DB-FBB7-502D-4AB2-08C5ACE836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93F960-31AB-FDA6-FAEB-384CB074B7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B34C6B-ACE1-5ADF-B363-9930DE5B93CD}"/>
              </a:ext>
            </a:extLst>
          </p:cNvPr>
          <p:cNvSpPr>
            <a:spLocks noGrp="1" noChangeArrowheads="1"/>
          </p:cNvSpPr>
          <p:nvPr>
            <p:ph type="sldNum" sz="quarter" idx="12"/>
          </p:nvPr>
        </p:nvSpPr>
        <p:spPr>
          <a:ln/>
        </p:spPr>
        <p:txBody>
          <a:bodyPr/>
          <a:lstStyle>
            <a:lvl1pPr>
              <a:defRPr/>
            </a:lvl1pPr>
          </a:lstStyle>
          <a:p>
            <a:fld id="{822771AF-39D8-4C74-A689-77E49D12A4B4}" type="slidenum">
              <a:rPr lang="ar-SA" altLang="en-US"/>
              <a:pPr/>
              <a:t>‹#›</a:t>
            </a:fld>
            <a:endParaRPr lang="en-US" altLang="en-US"/>
          </a:p>
        </p:txBody>
      </p:sp>
    </p:spTree>
    <p:extLst>
      <p:ext uri="{BB962C8B-B14F-4D97-AF65-F5344CB8AC3E}">
        <p14:creationId xmlns:p14="http://schemas.microsoft.com/office/powerpoint/2010/main" val="38984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1EFD038-D1B9-9F81-C5E3-7595659304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DE64F9-CEE8-9BB0-565D-775D29DFBA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7BED77-0664-6B56-78ED-7333ABDEC772}"/>
              </a:ext>
            </a:extLst>
          </p:cNvPr>
          <p:cNvSpPr>
            <a:spLocks noGrp="1" noChangeArrowheads="1"/>
          </p:cNvSpPr>
          <p:nvPr>
            <p:ph type="sldNum" sz="quarter" idx="12"/>
          </p:nvPr>
        </p:nvSpPr>
        <p:spPr>
          <a:ln/>
        </p:spPr>
        <p:txBody>
          <a:bodyPr/>
          <a:lstStyle>
            <a:lvl1pPr>
              <a:defRPr/>
            </a:lvl1pPr>
          </a:lstStyle>
          <a:p>
            <a:fld id="{365F0236-BDF4-42E8-987D-6797BE987AB3}" type="slidenum">
              <a:rPr lang="ar-SA" altLang="en-US"/>
              <a:pPr/>
              <a:t>‹#›</a:t>
            </a:fld>
            <a:endParaRPr lang="en-US" altLang="en-US"/>
          </a:p>
        </p:txBody>
      </p:sp>
    </p:spTree>
    <p:extLst>
      <p:ext uri="{BB962C8B-B14F-4D97-AF65-F5344CB8AC3E}">
        <p14:creationId xmlns:p14="http://schemas.microsoft.com/office/powerpoint/2010/main" val="303540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a:extLst>
              <a:ext uri="{FF2B5EF4-FFF2-40B4-BE49-F238E27FC236}">
                <a16:creationId xmlns:a16="http://schemas.microsoft.com/office/drawing/2014/main" id="{B625B8A1-8A24-60C3-840D-E2942CED44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4A5FA6-B1F4-421C-3CC5-52DAFCB485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E22B75-AF0E-DA14-AAF3-F3D752050899}"/>
              </a:ext>
            </a:extLst>
          </p:cNvPr>
          <p:cNvSpPr>
            <a:spLocks noGrp="1" noChangeArrowheads="1"/>
          </p:cNvSpPr>
          <p:nvPr>
            <p:ph type="sldNum" sz="quarter" idx="12"/>
          </p:nvPr>
        </p:nvSpPr>
        <p:spPr>
          <a:ln/>
        </p:spPr>
        <p:txBody>
          <a:bodyPr/>
          <a:lstStyle>
            <a:lvl1pPr>
              <a:defRPr/>
            </a:lvl1pPr>
          </a:lstStyle>
          <a:p>
            <a:fld id="{513CAB10-8787-4EE5-AD44-0D080B05E124}" type="slidenum">
              <a:rPr lang="ar-SA" altLang="en-US"/>
              <a:pPr/>
              <a:t>‹#›</a:t>
            </a:fld>
            <a:endParaRPr lang="en-US" altLang="en-US"/>
          </a:p>
        </p:txBody>
      </p:sp>
    </p:spTree>
    <p:extLst>
      <p:ext uri="{BB962C8B-B14F-4D97-AF65-F5344CB8AC3E}">
        <p14:creationId xmlns:p14="http://schemas.microsoft.com/office/powerpoint/2010/main" val="385951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a:extLst>
              <a:ext uri="{FF2B5EF4-FFF2-40B4-BE49-F238E27FC236}">
                <a16:creationId xmlns:a16="http://schemas.microsoft.com/office/drawing/2014/main" id="{577037C0-8A12-2F62-83CB-0A23ACCACF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4423C4B-ABE1-222D-B136-ECC78E50D7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83B56A-9E11-5BC6-9374-9EB6000F3AE4}"/>
              </a:ext>
            </a:extLst>
          </p:cNvPr>
          <p:cNvSpPr>
            <a:spLocks noGrp="1" noChangeArrowheads="1"/>
          </p:cNvSpPr>
          <p:nvPr>
            <p:ph type="sldNum" sz="quarter" idx="12"/>
          </p:nvPr>
        </p:nvSpPr>
        <p:spPr>
          <a:ln/>
        </p:spPr>
        <p:txBody>
          <a:bodyPr/>
          <a:lstStyle>
            <a:lvl1pPr>
              <a:defRPr/>
            </a:lvl1pPr>
          </a:lstStyle>
          <a:p>
            <a:fld id="{E701F14A-270E-4C82-91EF-C3C267DDECC2}" type="slidenum">
              <a:rPr lang="ar-SA" altLang="en-US"/>
              <a:pPr/>
              <a:t>‹#›</a:t>
            </a:fld>
            <a:endParaRPr lang="en-US" altLang="en-US"/>
          </a:p>
        </p:txBody>
      </p:sp>
    </p:spTree>
    <p:extLst>
      <p:ext uri="{BB962C8B-B14F-4D97-AF65-F5344CB8AC3E}">
        <p14:creationId xmlns:p14="http://schemas.microsoft.com/office/powerpoint/2010/main" val="239467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a:extLst>
              <a:ext uri="{FF2B5EF4-FFF2-40B4-BE49-F238E27FC236}">
                <a16:creationId xmlns:a16="http://schemas.microsoft.com/office/drawing/2014/main" id="{08E03B1E-E244-90D8-935F-BB399F05131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B5C3F36-B184-6E13-A58A-C6E8C34C1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644818A-0057-0395-249E-8D7BE49545A5}"/>
              </a:ext>
            </a:extLst>
          </p:cNvPr>
          <p:cNvSpPr>
            <a:spLocks noGrp="1" noChangeArrowheads="1"/>
          </p:cNvSpPr>
          <p:nvPr>
            <p:ph type="sldNum" sz="quarter" idx="12"/>
          </p:nvPr>
        </p:nvSpPr>
        <p:spPr>
          <a:ln/>
        </p:spPr>
        <p:txBody>
          <a:bodyPr/>
          <a:lstStyle>
            <a:lvl1pPr>
              <a:defRPr/>
            </a:lvl1pPr>
          </a:lstStyle>
          <a:p>
            <a:fld id="{D398C80F-85E3-41DD-83C2-052CD5E7859E}" type="slidenum">
              <a:rPr lang="ar-SA" altLang="en-US"/>
              <a:pPr/>
              <a:t>‹#›</a:t>
            </a:fld>
            <a:endParaRPr lang="en-US" altLang="en-US"/>
          </a:p>
        </p:txBody>
      </p:sp>
    </p:spTree>
    <p:extLst>
      <p:ext uri="{BB962C8B-B14F-4D97-AF65-F5344CB8AC3E}">
        <p14:creationId xmlns:p14="http://schemas.microsoft.com/office/powerpoint/2010/main" val="109408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01F962-AEA6-2108-AE71-F3CF64F883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CD958C4-37F3-BB90-A1DC-1D4D78E01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84F26E-6759-E1B1-C756-C32090CDD74A}"/>
              </a:ext>
            </a:extLst>
          </p:cNvPr>
          <p:cNvSpPr>
            <a:spLocks noGrp="1" noChangeArrowheads="1"/>
          </p:cNvSpPr>
          <p:nvPr>
            <p:ph type="sldNum" sz="quarter" idx="12"/>
          </p:nvPr>
        </p:nvSpPr>
        <p:spPr>
          <a:ln/>
        </p:spPr>
        <p:txBody>
          <a:bodyPr/>
          <a:lstStyle>
            <a:lvl1pPr>
              <a:defRPr/>
            </a:lvl1pPr>
          </a:lstStyle>
          <a:p>
            <a:fld id="{1DB431E2-3166-48BC-B1AD-77A31FF124C4}" type="slidenum">
              <a:rPr lang="ar-SA" altLang="en-US"/>
              <a:pPr/>
              <a:t>‹#›</a:t>
            </a:fld>
            <a:endParaRPr lang="en-US" altLang="en-US"/>
          </a:p>
        </p:txBody>
      </p:sp>
    </p:spTree>
    <p:extLst>
      <p:ext uri="{BB962C8B-B14F-4D97-AF65-F5344CB8AC3E}">
        <p14:creationId xmlns:p14="http://schemas.microsoft.com/office/powerpoint/2010/main" val="190078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DE445C8-42FA-6757-1973-D2376C9172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68D86F-BAF3-75EB-6075-85B3BD23F3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603188-7C26-C118-B8A4-192732816EA9}"/>
              </a:ext>
            </a:extLst>
          </p:cNvPr>
          <p:cNvSpPr>
            <a:spLocks noGrp="1" noChangeArrowheads="1"/>
          </p:cNvSpPr>
          <p:nvPr>
            <p:ph type="sldNum" sz="quarter" idx="12"/>
          </p:nvPr>
        </p:nvSpPr>
        <p:spPr>
          <a:ln/>
        </p:spPr>
        <p:txBody>
          <a:bodyPr/>
          <a:lstStyle>
            <a:lvl1pPr>
              <a:defRPr/>
            </a:lvl1pPr>
          </a:lstStyle>
          <a:p>
            <a:fld id="{DE7A3FE1-D453-48EC-91B0-DA325B044B2D}" type="slidenum">
              <a:rPr lang="ar-SA" altLang="en-US"/>
              <a:pPr/>
              <a:t>‹#›</a:t>
            </a:fld>
            <a:endParaRPr lang="en-US" altLang="en-US"/>
          </a:p>
        </p:txBody>
      </p:sp>
    </p:spTree>
    <p:extLst>
      <p:ext uri="{BB962C8B-B14F-4D97-AF65-F5344CB8AC3E}">
        <p14:creationId xmlns:p14="http://schemas.microsoft.com/office/powerpoint/2010/main" val="184206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64E86F-F01B-3F00-3261-F82EAD4236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65A4C4-57AE-97C8-43FB-3FF23496D2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E6B5DD-D1AF-1458-CD4F-7DA264C3F74A}"/>
              </a:ext>
            </a:extLst>
          </p:cNvPr>
          <p:cNvSpPr>
            <a:spLocks noGrp="1" noChangeArrowheads="1"/>
          </p:cNvSpPr>
          <p:nvPr>
            <p:ph type="sldNum" sz="quarter" idx="12"/>
          </p:nvPr>
        </p:nvSpPr>
        <p:spPr>
          <a:ln/>
        </p:spPr>
        <p:txBody>
          <a:bodyPr/>
          <a:lstStyle>
            <a:lvl1pPr>
              <a:defRPr/>
            </a:lvl1pPr>
          </a:lstStyle>
          <a:p>
            <a:fld id="{FEC91267-2A1C-4A5C-9A6B-DC254C3EEA16}" type="slidenum">
              <a:rPr lang="ar-SA" altLang="en-US"/>
              <a:pPr/>
              <a:t>‹#›</a:t>
            </a:fld>
            <a:endParaRPr lang="en-US" altLang="en-US"/>
          </a:p>
        </p:txBody>
      </p:sp>
    </p:spTree>
    <p:extLst>
      <p:ext uri="{BB962C8B-B14F-4D97-AF65-F5344CB8AC3E}">
        <p14:creationId xmlns:p14="http://schemas.microsoft.com/office/powerpoint/2010/main" val="42610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E70DDD9-2191-0376-E4FA-09450373938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en-US" altLang="en-US"/>
          </a:p>
        </p:txBody>
      </p:sp>
      <p:sp>
        <p:nvSpPr>
          <p:cNvPr id="40963" name="Rectangle 3">
            <a:extLst>
              <a:ext uri="{FF2B5EF4-FFF2-40B4-BE49-F238E27FC236}">
                <a16:creationId xmlns:a16="http://schemas.microsoft.com/office/drawing/2014/main" id="{2B5AAD97-25DA-4474-FC44-A55EE86B8BE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1028" name="Rectangle 4">
            <a:extLst>
              <a:ext uri="{FF2B5EF4-FFF2-40B4-BE49-F238E27FC236}">
                <a16:creationId xmlns:a16="http://schemas.microsoft.com/office/drawing/2014/main" id="{DAED5A36-2671-3E29-4FC6-89E3552F903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725922DB-73E7-FD9A-6CAA-259295EA858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DDA68A43-E648-39D3-C566-EE5666A163E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fld id="{485B5D64-654B-4072-AD1F-B0175B0D52CF}"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9.bin"/><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3.wmf"/><Relationship Id="rId1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7.bin"/><Relationship Id="rId1" Type="http://schemas.openxmlformats.org/officeDocument/2006/relationships/slideLayout" Target="../slideLayouts/slideLayout14.xml"/><Relationship Id="rId5" Type="http://schemas.openxmlformats.org/officeDocument/2006/relationships/image" Target="../media/image39.wmf"/><Relationship Id="rId4"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9.bin"/><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54.wmf"/><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6.bin"/><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8.wmf"/><Relationship Id="rId7" Type="http://schemas.openxmlformats.org/officeDocument/2006/relationships/image" Target="../media/image60.wmf"/><Relationship Id="rId12" Type="http://schemas.openxmlformats.org/officeDocument/2006/relationships/image" Target="../media/image63.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61.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43.bin"/><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44.bin"/><Relationship Id="rId1" Type="http://schemas.openxmlformats.org/officeDocument/2006/relationships/slideLayout" Target="../slideLayouts/slideLayout12.xml"/><Relationship Id="rId6" Type="http://schemas.openxmlformats.org/officeDocument/2006/relationships/oleObject" Target="../embeddings/oleObject46.bin"/><Relationship Id="rId5" Type="http://schemas.openxmlformats.org/officeDocument/2006/relationships/image" Target="../media/image69.wmf"/><Relationship Id="rId4" Type="http://schemas.openxmlformats.org/officeDocument/2006/relationships/oleObject" Target="../embeddings/oleObject45.bin"/></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73.wmf"/><Relationship Id="rId4" Type="http://schemas.openxmlformats.org/officeDocument/2006/relationships/oleObject" Target="../embeddings/oleObject48.bin"/></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7.wmf"/><Relationship Id="rId4" Type="http://schemas.openxmlformats.org/officeDocument/2006/relationships/image" Target="../media/image76.wmf"/></Relationships>
</file>

<file path=ppt/slides/_rels/slide56.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wmf"/></Relationships>
</file>

<file path=ppt/slides/_rels/slide58.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90.wmf"/><Relationship Id="rId3" Type="http://schemas.openxmlformats.org/officeDocument/2006/relationships/image" Target="../media/image68.wmf"/><Relationship Id="rId7" Type="http://schemas.openxmlformats.org/officeDocument/2006/relationships/image" Target="../media/image87.wmf"/><Relationship Id="rId12" Type="http://schemas.openxmlformats.org/officeDocument/2006/relationships/oleObject" Target="../embeddings/oleObject58.bin"/><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89.wmf"/><Relationship Id="rId5" Type="http://schemas.openxmlformats.org/officeDocument/2006/relationships/image" Target="../media/image69.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88.wmf"/></Relationships>
</file>

<file path=ppt/slides/_rels/slide6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92.png"/><Relationship Id="rId7" Type="http://schemas.openxmlformats.org/officeDocument/2006/relationships/oleObject" Target="../embeddings/oleObject62.bin"/><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93.wmf"/><Relationship Id="rId10" Type="http://schemas.openxmlformats.org/officeDocument/2006/relationships/image" Target="../media/image95.wmf"/><Relationship Id="rId4" Type="http://schemas.openxmlformats.org/officeDocument/2006/relationships/oleObject" Target="../embeddings/oleObject61.bin"/><Relationship Id="rId9" Type="http://schemas.openxmlformats.org/officeDocument/2006/relationships/oleObject" Target="../embeddings/oleObject63.bin"/></Relationships>
</file>

<file path=ppt/slides/_rels/slide6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98.wmf"/><Relationship Id="rId4" Type="http://schemas.openxmlformats.org/officeDocument/2006/relationships/oleObject" Target="../embeddings/oleObject65.bin"/></Relationships>
</file>

<file path=ppt/slides/_rels/slide69.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66.bin"/><Relationship Id="rId1" Type="http://schemas.openxmlformats.org/officeDocument/2006/relationships/slideLayout" Target="../slideLayouts/slideLayout2.xml"/><Relationship Id="rId5" Type="http://schemas.openxmlformats.org/officeDocument/2006/relationships/image" Target="../media/image100.wmf"/><Relationship Id="rId4" Type="http://schemas.openxmlformats.org/officeDocument/2006/relationships/oleObject" Target="../embeddings/oleObject67.bin"/></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image" Target="../media/image102.png"/><Relationship Id="rId1" Type="http://schemas.openxmlformats.org/officeDocument/2006/relationships/slideLayout" Target="../slideLayouts/slideLayout14.xml"/><Relationship Id="rId4" Type="http://schemas.openxmlformats.org/officeDocument/2006/relationships/image" Target="../media/image103.wmf"/></Relationships>
</file>

<file path=ppt/slides/_rels/slide7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69.bin"/><Relationship Id="rId1" Type="http://schemas.openxmlformats.org/officeDocument/2006/relationships/slideLayout" Target="../slideLayouts/slideLayout2.xml"/><Relationship Id="rId5" Type="http://schemas.openxmlformats.org/officeDocument/2006/relationships/image" Target="../media/image105.wmf"/><Relationship Id="rId4" Type="http://schemas.openxmlformats.org/officeDocument/2006/relationships/oleObject" Target="../embeddings/oleObject70.bin"/></Relationships>
</file>

<file path=ppt/slides/_rels/slide7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06.wmf"/><Relationship Id="rId7" Type="http://schemas.openxmlformats.org/officeDocument/2006/relationships/image" Target="../media/image108.wmf"/><Relationship Id="rId2" Type="http://schemas.openxmlformats.org/officeDocument/2006/relationships/oleObject" Target="../embeddings/oleObject71.bin"/><Relationship Id="rId1" Type="http://schemas.openxmlformats.org/officeDocument/2006/relationships/slideLayout" Target="../slideLayouts/slideLayout14.xml"/><Relationship Id="rId6" Type="http://schemas.openxmlformats.org/officeDocument/2006/relationships/oleObject" Target="../embeddings/oleObject73.bin"/><Relationship Id="rId5" Type="http://schemas.openxmlformats.org/officeDocument/2006/relationships/image" Target="../media/image107.wmf"/><Relationship Id="rId4" Type="http://schemas.openxmlformats.org/officeDocument/2006/relationships/oleObject" Target="../embeddings/oleObject72.bin"/></Relationships>
</file>

<file path=ppt/slides/_rels/slide76.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9.wmf"/><Relationship Id="rId7" Type="http://schemas.openxmlformats.org/officeDocument/2006/relationships/oleObject" Target="../embeddings/oleObject76.bin"/><Relationship Id="rId2" Type="http://schemas.openxmlformats.org/officeDocument/2006/relationships/oleObject" Target="../embeddings/oleObject74.bin"/><Relationship Id="rId1" Type="http://schemas.openxmlformats.org/officeDocument/2006/relationships/slideLayout" Target="../slideLayouts/slideLayout14.xml"/><Relationship Id="rId6" Type="http://schemas.openxmlformats.org/officeDocument/2006/relationships/image" Target="../media/image111.wmf"/><Relationship Id="rId5" Type="http://schemas.openxmlformats.org/officeDocument/2006/relationships/oleObject" Target="../embeddings/oleObject75.bin"/><Relationship Id="rId4" Type="http://schemas.openxmlformats.org/officeDocument/2006/relationships/image" Target="../media/image110.png"/></Relationships>
</file>

<file path=ppt/slides/_rels/slide77.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oleObject" Target="../embeddings/oleObject77.bin"/><Relationship Id="rId1" Type="http://schemas.openxmlformats.org/officeDocument/2006/relationships/slideLayout" Target="../slideLayouts/slideLayout2.xml"/><Relationship Id="rId5" Type="http://schemas.openxmlformats.org/officeDocument/2006/relationships/image" Target="../media/image105.wmf"/><Relationship Id="rId4" Type="http://schemas.openxmlformats.org/officeDocument/2006/relationships/oleObject" Target="../embeddings/oleObject78.bin"/></Relationships>
</file>

<file path=ppt/slides/_rels/slide7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79.bin"/><Relationship Id="rId1" Type="http://schemas.openxmlformats.org/officeDocument/2006/relationships/slideLayout" Target="../slideLayouts/slideLayout2.xml"/><Relationship Id="rId5" Type="http://schemas.openxmlformats.org/officeDocument/2006/relationships/image" Target="../media/image117.wmf"/><Relationship Id="rId4" Type="http://schemas.openxmlformats.org/officeDocument/2006/relationships/oleObject" Target="../embeddings/oleObject80.bin"/></Relationships>
</file>

<file path=ppt/slides/_rels/slide81.xml.rels><?xml version="1.0" encoding="UTF-8" standalone="yes"?>
<Relationships xmlns="http://schemas.openxmlformats.org/package/2006/relationships"><Relationship Id="rId3" Type="http://schemas.openxmlformats.org/officeDocument/2006/relationships/image" Target="../media/image118.wmf"/><Relationship Id="rId7" Type="http://schemas.openxmlformats.org/officeDocument/2006/relationships/image" Target="../media/image120.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119.wmf"/><Relationship Id="rId4" Type="http://schemas.openxmlformats.org/officeDocument/2006/relationships/oleObject" Target="../embeddings/oleObject82.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121.wmf"/><Relationship Id="rId7" Type="http://schemas.openxmlformats.org/officeDocument/2006/relationships/image" Target="../media/image123.wmf"/><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86.bin"/><Relationship Id="rId5" Type="http://schemas.openxmlformats.org/officeDocument/2006/relationships/image" Target="../media/image122.wmf"/><Relationship Id="rId10" Type="http://schemas.openxmlformats.org/officeDocument/2006/relationships/image" Target="../media/image101.png"/><Relationship Id="rId4" Type="http://schemas.openxmlformats.org/officeDocument/2006/relationships/oleObject" Target="../embeddings/oleObject85.bin"/><Relationship Id="rId9" Type="http://schemas.openxmlformats.org/officeDocument/2006/relationships/image" Target="../media/image124.wmf"/></Relationships>
</file>

<file path=ppt/slides/_rels/slide83.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slideLayout" Target="../slideLayouts/slideLayout2.xml"/><Relationship Id="rId4" Type="http://schemas.openxmlformats.org/officeDocument/2006/relationships/image" Target="../media/image12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92B0546A-E8AC-B8BB-B642-3C7443778B09}"/>
              </a:ext>
            </a:extLst>
          </p:cNvPr>
          <p:cNvSpPr>
            <a:spLocks noChangeArrowheads="1"/>
          </p:cNvSpPr>
          <p:nvPr/>
        </p:nvSpPr>
        <p:spPr bwMode="auto">
          <a:xfrm>
            <a:off x="571500" y="500063"/>
            <a:ext cx="80010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br>
              <a:rPr lang="en-US" altLang="en-US" sz="3600"/>
            </a:br>
            <a:r>
              <a:rPr lang="en-US" altLang="en-US" sz="4400"/>
              <a:t>Centrifugal Pumps</a:t>
            </a:r>
            <a:br>
              <a:rPr lang="en-US" altLang="en-US" sz="3600"/>
            </a:br>
            <a:r>
              <a:rPr lang="en-US" altLang="en-US"/>
              <a:t>      </a:t>
            </a:r>
            <a:br>
              <a:rPr lang="en-US" altLang="en-US"/>
            </a:br>
            <a:br>
              <a:rPr lang="en-US" altLang="en-US"/>
            </a:br>
            <a:r>
              <a:rPr lang="en-US" altLang="en-US" sz="2400"/>
              <a:t>Course Co-ordinator</a:t>
            </a:r>
            <a:br>
              <a:rPr lang="en-US" altLang="en-US" sz="2400"/>
            </a:br>
            <a:r>
              <a:rPr lang="en-US" altLang="en-US" sz="2400"/>
              <a:t>Dr. Anupam Chowdhury</a:t>
            </a:r>
            <a:br>
              <a:rPr lang="en-US" altLang="en-US" sz="2400"/>
            </a:br>
            <a:r>
              <a:rPr lang="en-US" altLang="en-US" sz="2400"/>
              <a:t>Associate Professor</a:t>
            </a:r>
            <a:br>
              <a:rPr lang="en-US" altLang="en-US" sz="2400"/>
            </a:br>
            <a:r>
              <a:rPr lang="en-US" altLang="en-US" sz="2400"/>
              <a:t>Department of Civil Engineering, RUET</a:t>
            </a:r>
            <a:br>
              <a:rPr lang="en-US" altLang="en-US" sz="2000"/>
            </a:br>
            <a:endParaRPr lang="en-US" altLang="en-US" sz="2000"/>
          </a:p>
        </p:txBody>
      </p:sp>
      <p:grpSp>
        <p:nvGrpSpPr>
          <p:cNvPr id="41987" name="Group 65">
            <a:extLst>
              <a:ext uri="{FF2B5EF4-FFF2-40B4-BE49-F238E27FC236}">
                <a16:creationId xmlns:a16="http://schemas.microsoft.com/office/drawing/2014/main" id="{AE1130F7-A5AE-B7E2-0F73-E16463549932}"/>
              </a:ext>
            </a:extLst>
          </p:cNvPr>
          <p:cNvGrpSpPr>
            <a:grpSpLocks/>
          </p:cNvGrpSpPr>
          <p:nvPr/>
        </p:nvGrpSpPr>
        <p:grpSpPr bwMode="auto">
          <a:xfrm>
            <a:off x="857250" y="4429125"/>
            <a:ext cx="2851150" cy="2216150"/>
            <a:chOff x="243" y="2281"/>
            <a:chExt cx="1796" cy="1396"/>
          </a:xfrm>
        </p:grpSpPr>
        <p:grpSp>
          <p:nvGrpSpPr>
            <p:cNvPr id="42001" name="Group 63">
              <a:extLst>
                <a:ext uri="{FF2B5EF4-FFF2-40B4-BE49-F238E27FC236}">
                  <a16:creationId xmlns:a16="http://schemas.microsoft.com/office/drawing/2014/main" id="{C3AE685F-F50D-5FF0-2412-418B5EEE1265}"/>
                </a:ext>
              </a:extLst>
            </p:cNvPr>
            <p:cNvGrpSpPr>
              <a:grpSpLocks/>
            </p:cNvGrpSpPr>
            <p:nvPr/>
          </p:nvGrpSpPr>
          <p:grpSpPr bwMode="auto">
            <a:xfrm>
              <a:off x="243" y="2284"/>
              <a:ext cx="1112" cy="298"/>
              <a:chOff x="243" y="2284"/>
              <a:chExt cx="1112" cy="298"/>
            </a:xfrm>
          </p:grpSpPr>
          <p:sp>
            <p:nvSpPr>
              <p:cNvPr id="42018" name="Freeform 62">
                <a:extLst>
                  <a:ext uri="{FF2B5EF4-FFF2-40B4-BE49-F238E27FC236}">
                    <a16:creationId xmlns:a16="http://schemas.microsoft.com/office/drawing/2014/main" id="{74F52631-38A1-CECC-9EFB-29BAFF4D1623}"/>
                  </a:ext>
                </a:extLst>
              </p:cNvPr>
              <p:cNvSpPr>
                <a:spLocks/>
              </p:cNvSpPr>
              <p:nvPr/>
            </p:nvSpPr>
            <p:spPr bwMode="auto">
              <a:xfrm>
                <a:off x="323" y="2385"/>
                <a:ext cx="199" cy="195"/>
              </a:xfrm>
              <a:custGeom>
                <a:avLst/>
                <a:gdLst>
                  <a:gd name="T0" fmla="*/ 52 w 199"/>
                  <a:gd name="T1" fmla="*/ 195 h 195"/>
                  <a:gd name="T2" fmla="*/ 67 w 199"/>
                  <a:gd name="T3" fmla="*/ 33 h 195"/>
                  <a:gd name="T4" fmla="*/ 199 w 199"/>
                  <a:gd name="T5" fmla="*/ 27 h 195"/>
                  <a:gd name="T6" fmla="*/ 193 w 199"/>
                  <a:gd name="T7" fmla="*/ 195 h 195"/>
                  <a:gd name="T8" fmla="*/ 52 w 199"/>
                  <a:gd name="T9" fmla="*/ 195 h 195"/>
                  <a:gd name="T10" fmla="*/ 0 60000 65536"/>
                  <a:gd name="T11" fmla="*/ 0 60000 65536"/>
                  <a:gd name="T12" fmla="*/ 0 60000 65536"/>
                  <a:gd name="T13" fmla="*/ 0 60000 65536"/>
                  <a:gd name="T14" fmla="*/ 0 60000 65536"/>
                  <a:gd name="T15" fmla="*/ 0 w 199"/>
                  <a:gd name="T16" fmla="*/ 0 h 195"/>
                  <a:gd name="T17" fmla="*/ 199 w 199"/>
                  <a:gd name="T18" fmla="*/ 195 h 195"/>
                </a:gdLst>
                <a:ahLst/>
                <a:cxnLst>
                  <a:cxn ang="T10">
                    <a:pos x="T0" y="T1"/>
                  </a:cxn>
                  <a:cxn ang="T11">
                    <a:pos x="T2" y="T3"/>
                  </a:cxn>
                  <a:cxn ang="T12">
                    <a:pos x="T4" y="T5"/>
                  </a:cxn>
                  <a:cxn ang="T13">
                    <a:pos x="T6" y="T7"/>
                  </a:cxn>
                  <a:cxn ang="T14">
                    <a:pos x="T8" y="T9"/>
                  </a:cxn>
                </a:cxnLst>
                <a:rect l="T15" t="T16" r="T17" b="T18"/>
                <a:pathLst>
                  <a:path w="199" h="195">
                    <a:moveTo>
                      <a:pt x="52" y="195"/>
                    </a:moveTo>
                    <a:cubicBezTo>
                      <a:pt x="0" y="195"/>
                      <a:pt x="16" y="83"/>
                      <a:pt x="67" y="33"/>
                    </a:cubicBezTo>
                    <a:cubicBezTo>
                      <a:pt x="94" y="8"/>
                      <a:pt x="178" y="0"/>
                      <a:pt x="199" y="27"/>
                    </a:cubicBezTo>
                    <a:cubicBezTo>
                      <a:pt x="199" y="86"/>
                      <a:pt x="199" y="131"/>
                      <a:pt x="193" y="195"/>
                    </a:cubicBezTo>
                    <a:cubicBezTo>
                      <a:pt x="124" y="195"/>
                      <a:pt x="104" y="195"/>
                      <a:pt x="52" y="195"/>
                    </a:cubicBezTo>
                    <a:close/>
                  </a:path>
                </a:pathLst>
              </a:custGeom>
              <a:solidFill>
                <a:schemeClr val="hlink">
                  <a:alpha val="50195"/>
                </a:schemeClr>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19" name="Rectangle 36">
                <a:extLst>
                  <a:ext uri="{FF2B5EF4-FFF2-40B4-BE49-F238E27FC236}">
                    <a16:creationId xmlns:a16="http://schemas.microsoft.com/office/drawing/2014/main" id="{3816EE97-C400-D725-BEFE-C563E6084642}"/>
                  </a:ext>
                </a:extLst>
              </p:cNvPr>
              <p:cNvSpPr>
                <a:spLocks noChangeArrowheads="1"/>
              </p:cNvSpPr>
              <p:nvPr/>
            </p:nvSpPr>
            <p:spPr bwMode="auto">
              <a:xfrm flipH="1">
                <a:off x="483" y="2285"/>
                <a:ext cx="872" cy="296"/>
              </a:xfrm>
              <a:prstGeom prst="rect">
                <a:avLst/>
              </a:prstGeom>
              <a:solidFill>
                <a:schemeClr val="hlink"/>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2020" name="Freeform 61">
                <a:extLst>
                  <a:ext uri="{FF2B5EF4-FFF2-40B4-BE49-F238E27FC236}">
                    <a16:creationId xmlns:a16="http://schemas.microsoft.com/office/drawing/2014/main" id="{9507EEA8-41ED-A4B0-7BA1-AB186BB15627}"/>
                  </a:ext>
                </a:extLst>
              </p:cNvPr>
              <p:cNvSpPr>
                <a:spLocks/>
              </p:cNvSpPr>
              <p:nvPr/>
            </p:nvSpPr>
            <p:spPr bwMode="auto">
              <a:xfrm>
                <a:off x="243" y="2284"/>
                <a:ext cx="326" cy="298"/>
              </a:xfrm>
              <a:custGeom>
                <a:avLst/>
                <a:gdLst>
                  <a:gd name="T0" fmla="*/ 303 w 326"/>
                  <a:gd name="T1" fmla="*/ 0 h 300"/>
                  <a:gd name="T2" fmla="*/ 132 w 326"/>
                  <a:gd name="T3" fmla="*/ 0 h 300"/>
                  <a:gd name="T4" fmla="*/ 135 w 326"/>
                  <a:gd name="T5" fmla="*/ 279 h 300"/>
                  <a:gd name="T6" fmla="*/ 276 w 326"/>
                  <a:gd name="T7" fmla="*/ 279 h 300"/>
                  <a:gd name="T8" fmla="*/ 0 60000 65536"/>
                  <a:gd name="T9" fmla="*/ 0 60000 65536"/>
                  <a:gd name="T10" fmla="*/ 0 60000 65536"/>
                  <a:gd name="T11" fmla="*/ 0 60000 65536"/>
                  <a:gd name="T12" fmla="*/ 0 w 326"/>
                  <a:gd name="T13" fmla="*/ 0 h 300"/>
                  <a:gd name="T14" fmla="*/ 326 w 326"/>
                  <a:gd name="T15" fmla="*/ 300 h 300"/>
                </a:gdLst>
                <a:ahLst/>
                <a:cxnLst>
                  <a:cxn ang="T8">
                    <a:pos x="T0" y="T1"/>
                  </a:cxn>
                  <a:cxn ang="T9">
                    <a:pos x="T2" y="T3"/>
                  </a:cxn>
                  <a:cxn ang="T10">
                    <a:pos x="T4" y="T5"/>
                  </a:cxn>
                  <a:cxn ang="T11">
                    <a:pos x="T6" y="T7"/>
                  </a:cxn>
                </a:cxnLst>
                <a:rect l="T12" t="T13" r="T14" b="T15"/>
                <a:pathLst>
                  <a:path w="326" h="300">
                    <a:moveTo>
                      <a:pt x="303" y="0"/>
                    </a:moveTo>
                    <a:cubicBezTo>
                      <a:pt x="240" y="2"/>
                      <a:pt x="197" y="0"/>
                      <a:pt x="132" y="0"/>
                    </a:cubicBezTo>
                    <a:cubicBezTo>
                      <a:pt x="0" y="3"/>
                      <a:pt x="326" y="300"/>
                      <a:pt x="135" y="299"/>
                    </a:cubicBezTo>
                    <a:cubicBezTo>
                      <a:pt x="187" y="299"/>
                      <a:pt x="174" y="299"/>
                      <a:pt x="276" y="299"/>
                    </a:cubicBezTo>
                  </a:path>
                </a:pathLst>
              </a:custGeom>
              <a:solidFill>
                <a:schemeClr val="hlink"/>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sp>
          <p:nvSpPr>
            <p:cNvPr id="42002" name="Oval 37">
              <a:extLst>
                <a:ext uri="{FF2B5EF4-FFF2-40B4-BE49-F238E27FC236}">
                  <a16:creationId xmlns:a16="http://schemas.microsoft.com/office/drawing/2014/main" id="{D7612B3B-3057-E6D9-0F12-5A5EAF763432}"/>
                </a:ext>
              </a:extLst>
            </p:cNvPr>
            <p:cNvSpPr>
              <a:spLocks noChangeArrowheads="1"/>
            </p:cNvSpPr>
            <p:nvPr/>
          </p:nvSpPr>
          <p:spPr bwMode="auto">
            <a:xfrm flipH="1">
              <a:off x="771" y="2557"/>
              <a:ext cx="1264" cy="1120"/>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2003" name="Arc 38">
              <a:extLst>
                <a:ext uri="{FF2B5EF4-FFF2-40B4-BE49-F238E27FC236}">
                  <a16:creationId xmlns:a16="http://schemas.microsoft.com/office/drawing/2014/main" id="{8FBCA6C1-6EA5-0165-A246-0CC878D47E67}"/>
                </a:ext>
              </a:extLst>
            </p:cNvPr>
            <p:cNvSpPr>
              <a:spLocks/>
            </p:cNvSpPr>
            <p:nvPr/>
          </p:nvSpPr>
          <p:spPr bwMode="auto">
            <a:xfrm rot="10800000" flipH="1">
              <a:off x="1347" y="2281"/>
              <a:ext cx="692" cy="8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chemeClr val="hlink"/>
            </a:solidFill>
            <a:ln w="12700" cap="rnd">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04" name="Oval 40">
              <a:extLst>
                <a:ext uri="{FF2B5EF4-FFF2-40B4-BE49-F238E27FC236}">
                  <a16:creationId xmlns:a16="http://schemas.microsoft.com/office/drawing/2014/main" id="{93C05FD9-55B7-881F-C4A4-C272E374A72F}"/>
                </a:ext>
              </a:extLst>
            </p:cNvPr>
            <p:cNvSpPr>
              <a:spLocks noChangeArrowheads="1"/>
            </p:cNvSpPr>
            <p:nvPr/>
          </p:nvSpPr>
          <p:spPr bwMode="auto">
            <a:xfrm rot="-5400000" flipH="1" flipV="1">
              <a:off x="875" y="2589"/>
              <a:ext cx="920" cy="920"/>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pSp>
          <p:nvGrpSpPr>
            <p:cNvPr id="42005" name="Group 60">
              <a:extLst>
                <a:ext uri="{FF2B5EF4-FFF2-40B4-BE49-F238E27FC236}">
                  <a16:creationId xmlns:a16="http://schemas.microsoft.com/office/drawing/2014/main" id="{1D79D207-2D32-4A96-9CED-44951788A9C4}"/>
                </a:ext>
              </a:extLst>
            </p:cNvPr>
            <p:cNvGrpSpPr>
              <a:grpSpLocks/>
            </p:cNvGrpSpPr>
            <p:nvPr/>
          </p:nvGrpSpPr>
          <p:grpSpPr bwMode="auto">
            <a:xfrm>
              <a:off x="931" y="2649"/>
              <a:ext cx="785" cy="796"/>
              <a:chOff x="931" y="2649"/>
              <a:chExt cx="785" cy="796"/>
            </a:xfrm>
          </p:grpSpPr>
          <p:grpSp>
            <p:nvGrpSpPr>
              <p:cNvPr id="42008" name="Group 41">
                <a:extLst>
                  <a:ext uri="{FF2B5EF4-FFF2-40B4-BE49-F238E27FC236}">
                    <a16:creationId xmlns:a16="http://schemas.microsoft.com/office/drawing/2014/main" id="{33FF8493-4984-7BB3-3BD8-9309793F57C4}"/>
                  </a:ext>
                </a:extLst>
              </p:cNvPr>
              <p:cNvGrpSpPr>
                <a:grpSpLocks/>
              </p:cNvGrpSpPr>
              <p:nvPr/>
            </p:nvGrpSpPr>
            <p:grpSpPr bwMode="auto">
              <a:xfrm>
                <a:off x="931" y="2649"/>
                <a:ext cx="765" cy="796"/>
                <a:chOff x="2396" y="2952"/>
                <a:chExt cx="765" cy="796"/>
              </a:xfrm>
            </p:grpSpPr>
            <p:sp>
              <p:nvSpPr>
                <p:cNvPr id="42014" name="Arc 42">
                  <a:extLst>
                    <a:ext uri="{FF2B5EF4-FFF2-40B4-BE49-F238E27FC236}">
                      <a16:creationId xmlns:a16="http://schemas.microsoft.com/office/drawing/2014/main" id="{774EC953-13A7-840E-9249-F9A17459BFE4}"/>
                    </a:ext>
                  </a:extLst>
                </p:cNvPr>
                <p:cNvSpPr>
                  <a:spLocks/>
                </p:cNvSpPr>
                <p:nvPr/>
              </p:nvSpPr>
              <p:spPr bwMode="auto">
                <a:xfrm rot="10800000">
                  <a:off x="2949" y="3352"/>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15" name="Arc 43">
                  <a:extLst>
                    <a:ext uri="{FF2B5EF4-FFF2-40B4-BE49-F238E27FC236}">
                      <a16:creationId xmlns:a16="http://schemas.microsoft.com/office/drawing/2014/main" id="{F6FA7472-7301-E579-3E7C-9AD7F0498D72}"/>
                    </a:ext>
                  </a:extLst>
                </p:cNvPr>
                <p:cNvSpPr>
                  <a:spLocks/>
                </p:cNvSpPr>
                <p:nvPr/>
              </p:nvSpPr>
              <p:spPr bwMode="auto">
                <a:xfrm rot="5400000">
                  <a:off x="2416" y="3112"/>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16" name="Arc 44">
                  <a:extLst>
                    <a:ext uri="{FF2B5EF4-FFF2-40B4-BE49-F238E27FC236}">
                      <a16:creationId xmlns:a16="http://schemas.microsoft.com/office/drawing/2014/main" id="{E349E218-3EF0-D82A-3EF1-E786B3FCB713}"/>
                    </a:ext>
                  </a:extLst>
                </p:cNvPr>
                <p:cNvSpPr>
                  <a:spLocks/>
                </p:cNvSpPr>
                <p:nvPr/>
              </p:nvSpPr>
              <p:spPr bwMode="auto">
                <a:xfrm>
                  <a:off x="2584" y="3496"/>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17" name="Arc 45">
                  <a:extLst>
                    <a:ext uri="{FF2B5EF4-FFF2-40B4-BE49-F238E27FC236}">
                      <a16:creationId xmlns:a16="http://schemas.microsoft.com/office/drawing/2014/main" id="{5900A621-2221-1730-EF03-7E2517F853A0}"/>
                    </a:ext>
                  </a:extLst>
                </p:cNvPr>
                <p:cNvSpPr>
                  <a:spLocks/>
                </p:cNvSpPr>
                <p:nvPr/>
              </p:nvSpPr>
              <p:spPr bwMode="auto">
                <a:xfrm rot="10800000">
                  <a:off x="2800" y="2952"/>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grpSp>
            <p:nvGrpSpPr>
              <p:cNvPr id="42009" name="Group 46">
                <a:extLst>
                  <a:ext uri="{FF2B5EF4-FFF2-40B4-BE49-F238E27FC236}">
                    <a16:creationId xmlns:a16="http://schemas.microsoft.com/office/drawing/2014/main" id="{6B8BC3BA-2C79-9324-2948-0FDC12D4C1D2}"/>
                  </a:ext>
                </a:extLst>
              </p:cNvPr>
              <p:cNvGrpSpPr>
                <a:grpSpLocks/>
              </p:cNvGrpSpPr>
              <p:nvPr/>
            </p:nvGrpSpPr>
            <p:grpSpPr bwMode="auto">
              <a:xfrm>
                <a:off x="935" y="2653"/>
                <a:ext cx="781" cy="789"/>
                <a:chOff x="2400" y="2956"/>
                <a:chExt cx="781" cy="789"/>
              </a:xfrm>
            </p:grpSpPr>
            <p:sp>
              <p:nvSpPr>
                <p:cNvPr id="42010" name="Arc 47">
                  <a:extLst>
                    <a:ext uri="{FF2B5EF4-FFF2-40B4-BE49-F238E27FC236}">
                      <a16:creationId xmlns:a16="http://schemas.microsoft.com/office/drawing/2014/main" id="{94D71698-9FF2-DB25-B781-0CC4BB7CF066}"/>
                    </a:ext>
                  </a:extLst>
                </p:cNvPr>
                <p:cNvSpPr>
                  <a:spLocks/>
                </p:cNvSpPr>
                <p:nvPr/>
              </p:nvSpPr>
              <p:spPr bwMode="auto">
                <a:xfrm rot="8100000">
                  <a:off x="2969" y="3137"/>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11" name="Arc 48">
                  <a:extLst>
                    <a:ext uri="{FF2B5EF4-FFF2-40B4-BE49-F238E27FC236}">
                      <a16:creationId xmlns:a16="http://schemas.microsoft.com/office/drawing/2014/main" id="{4474D2A0-3A67-C185-DD2A-B84A1CC9FBFE}"/>
                    </a:ext>
                  </a:extLst>
                </p:cNvPr>
                <p:cNvSpPr>
                  <a:spLocks/>
                </p:cNvSpPr>
                <p:nvPr/>
              </p:nvSpPr>
              <p:spPr bwMode="auto">
                <a:xfrm rot="2700000">
                  <a:off x="2420" y="3341"/>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12" name="Arc 49">
                  <a:extLst>
                    <a:ext uri="{FF2B5EF4-FFF2-40B4-BE49-F238E27FC236}">
                      <a16:creationId xmlns:a16="http://schemas.microsoft.com/office/drawing/2014/main" id="{3041B633-E64F-19E9-7655-099E7B39FC20}"/>
                    </a:ext>
                  </a:extLst>
                </p:cNvPr>
                <p:cNvSpPr>
                  <a:spLocks/>
                </p:cNvSpPr>
                <p:nvPr/>
              </p:nvSpPr>
              <p:spPr bwMode="auto">
                <a:xfrm rot="-2700000">
                  <a:off x="2810" y="3493"/>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13" name="Arc 50">
                  <a:extLst>
                    <a:ext uri="{FF2B5EF4-FFF2-40B4-BE49-F238E27FC236}">
                      <a16:creationId xmlns:a16="http://schemas.microsoft.com/office/drawing/2014/main" id="{B98DFC97-B29A-D55B-4B91-FADEE0FA2419}"/>
                    </a:ext>
                  </a:extLst>
                </p:cNvPr>
                <p:cNvSpPr>
                  <a:spLocks/>
                </p:cNvSpPr>
                <p:nvPr/>
              </p:nvSpPr>
              <p:spPr bwMode="auto">
                <a:xfrm rot="8100000">
                  <a:off x="2579" y="2956"/>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grpSp>
        <p:sp>
          <p:nvSpPr>
            <p:cNvPr id="42006" name="Oval 51">
              <a:extLst>
                <a:ext uri="{FF2B5EF4-FFF2-40B4-BE49-F238E27FC236}">
                  <a16:creationId xmlns:a16="http://schemas.microsoft.com/office/drawing/2014/main" id="{C167FDA2-F76C-DC16-AA0D-7BC959BAA2EB}"/>
                </a:ext>
              </a:extLst>
            </p:cNvPr>
            <p:cNvSpPr>
              <a:spLocks noChangeArrowheads="1"/>
            </p:cNvSpPr>
            <p:nvPr/>
          </p:nvSpPr>
          <p:spPr bwMode="auto">
            <a:xfrm>
              <a:off x="1195" y="2909"/>
              <a:ext cx="280" cy="280"/>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2007" name="Arc 52">
              <a:extLst>
                <a:ext uri="{FF2B5EF4-FFF2-40B4-BE49-F238E27FC236}">
                  <a16:creationId xmlns:a16="http://schemas.microsoft.com/office/drawing/2014/main" id="{B84EC760-39EB-33D8-0079-7EBACD4D442F}"/>
                </a:ext>
              </a:extLst>
            </p:cNvPr>
            <p:cNvSpPr>
              <a:spLocks/>
            </p:cNvSpPr>
            <p:nvPr/>
          </p:nvSpPr>
          <p:spPr bwMode="auto">
            <a:xfrm>
              <a:off x="1415" y="2817"/>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grpSp>
        <p:nvGrpSpPr>
          <p:cNvPr id="41988" name="Group 66">
            <a:extLst>
              <a:ext uri="{FF2B5EF4-FFF2-40B4-BE49-F238E27FC236}">
                <a16:creationId xmlns:a16="http://schemas.microsoft.com/office/drawing/2014/main" id="{1B430164-CAC2-380E-B545-E406E147C615}"/>
              </a:ext>
            </a:extLst>
          </p:cNvPr>
          <p:cNvGrpSpPr>
            <a:grpSpLocks/>
          </p:cNvGrpSpPr>
          <p:nvPr/>
        </p:nvGrpSpPr>
        <p:grpSpPr bwMode="auto">
          <a:xfrm>
            <a:off x="4143375" y="4857750"/>
            <a:ext cx="4540250" cy="1563688"/>
            <a:chOff x="2664" y="2184"/>
            <a:chExt cx="2860" cy="985"/>
          </a:xfrm>
        </p:grpSpPr>
        <p:grpSp>
          <p:nvGrpSpPr>
            <p:cNvPr id="41989" name="Group 24">
              <a:extLst>
                <a:ext uri="{FF2B5EF4-FFF2-40B4-BE49-F238E27FC236}">
                  <a16:creationId xmlns:a16="http://schemas.microsoft.com/office/drawing/2014/main" id="{80A2C041-FB26-4494-EC02-5154564EBA22}"/>
                </a:ext>
              </a:extLst>
            </p:cNvPr>
            <p:cNvGrpSpPr>
              <a:grpSpLocks/>
            </p:cNvGrpSpPr>
            <p:nvPr/>
          </p:nvGrpSpPr>
          <p:grpSpPr bwMode="auto">
            <a:xfrm>
              <a:off x="2664" y="2480"/>
              <a:ext cx="1833" cy="689"/>
              <a:chOff x="2664" y="2480"/>
              <a:chExt cx="1833" cy="689"/>
            </a:xfrm>
          </p:grpSpPr>
          <p:sp>
            <p:nvSpPr>
              <p:cNvPr id="41999" name="Freeform 22">
                <a:extLst>
                  <a:ext uri="{FF2B5EF4-FFF2-40B4-BE49-F238E27FC236}">
                    <a16:creationId xmlns:a16="http://schemas.microsoft.com/office/drawing/2014/main" id="{D748B271-CFEF-F61B-DE14-74DF99CFBE51}"/>
                  </a:ext>
                </a:extLst>
              </p:cNvPr>
              <p:cNvSpPr>
                <a:spLocks/>
              </p:cNvSpPr>
              <p:nvPr/>
            </p:nvSpPr>
            <p:spPr bwMode="auto">
              <a:xfrm>
                <a:off x="2664" y="2480"/>
                <a:ext cx="1833" cy="118"/>
              </a:xfrm>
              <a:custGeom>
                <a:avLst/>
                <a:gdLst>
                  <a:gd name="T0" fmla="*/ 0 w 1833"/>
                  <a:gd name="T1" fmla="*/ 0 h 118"/>
                  <a:gd name="T2" fmla="*/ 272 w 1833"/>
                  <a:gd name="T3" fmla="*/ 83 h 118"/>
                  <a:gd name="T4" fmla="*/ 576 w 1833"/>
                  <a:gd name="T5" fmla="*/ 117 h 118"/>
                  <a:gd name="T6" fmla="*/ 1832 w 1833"/>
                  <a:gd name="T7" fmla="*/ 117 h 118"/>
                  <a:gd name="T8" fmla="*/ 0 60000 65536"/>
                  <a:gd name="T9" fmla="*/ 0 60000 65536"/>
                  <a:gd name="T10" fmla="*/ 0 60000 65536"/>
                  <a:gd name="T11" fmla="*/ 0 60000 65536"/>
                  <a:gd name="T12" fmla="*/ 0 w 1833"/>
                  <a:gd name="T13" fmla="*/ 0 h 118"/>
                  <a:gd name="T14" fmla="*/ 1833 w 1833"/>
                  <a:gd name="T15" fmla="*/ 118 h 118"/>
                </a:gdLst>
                <a:ahLst/>
                <a:cxnLst>
                  <a:cxn ang="T8">
                    <a:pos x="T0" y="T1"/>
                  </a:cxn>
                  <a:cxn ang="T9">
                    <a:pos x="T2" y="T3"/>
                  </a:cxn>
                  <a:cxn ang="T10">
                    <a:pos x="T4" y="T5"/>
                  </a:cxn>
                  <a:cxn ang="T11">
                    <a:pos x="T6" y="T7"/>
                  </a:cxn>
                </a:cxnLst>
                <a:rect l="T12" t="T13" r="T14" b="T15"/>
                <a:pathLst>
                  <a:path w="1833" h="118">
                    <a:moveTo>
                      <a:pt x="0" y="0"/>
                    </a:moveTo>
                    <a:lnTo>
                      <a:pt x="272" y="83"/>
                    </a:lnTo>
                    <a:lnTo>
                      <a:pt x="576" y="117"/>
                    </a:lnTo>
                    <a:lnTo>
                      <a:pt x="1832" y="11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2000" name="Freeform 23">
                <a:extLst>
                  <a:ext uri="{FF2B5EF4-FFF2-40B4-BE49-F238E27FC236}">
                    <a16:creationId xmlns:a16="http://schemas.microsoft.com/office/drawing/2014/main" id="{1241F6D1-8767-7610-7B07-440F508FC018}"/>
                  </a:ext>
                </a:extLst>
              </p:cNvPr>
              <p:cNvSpPr>
                <a:spLocks/>
              </p:cNvSpPr>
              <p:nvPr/>
            </p:nvSpPr>
            <p:spPr bwMode="auto">
              <a:xfrm>
                <a:off x="2664" y="3051"/>
                <a:ext cx="1833" cy="118"/>
              </a:xfrm>
              <a:custGeom>
                <a:avLst/>
                <a:gdLst>
                  <a:gd name="T0" fmla="*/ 0 w 1833"/>
                  <a:gd name="T1" fmla="*/ 117 h 118"/>
                  <a:gd name="T2" fmla="*/ 272 w 1833"/>
                  <a:gd name="T3" fmla="*/ 34 h 118"/>
                  <a:gd name="T4" fmla="*/ 576 w 1833"/>
                  <a:gd name="T5" fmla="*/ 0 h 118"/>
                  <a:gd name="T6" fmla="*/ 1832 w 1833"/>
                  <a:gd name="T7" fmla="*/ 0 h 118"/>
                  <a:gd name="T8" fmla="*/ 0 60000 65536"/>
                  <a:gd name="T9" fmla="*/ 0 60000 65536"/>
                  <a:gd name="T10" fmla="*/ 0 60000 65536"/>
                  <a:gd name="T11" fmla="*/ 0 60000 65536"/>
                  <a:gd name="T12" fmla="*/ 0 w 1833"/>
                  <a:gd name="T13" fmla="*/ 0 h 118"/>
                  <a:gd name="T14" fmla="*/ 1833 w 1833"/>
                  <a:gd name="T15" fmla="*/ 118 h 118"/>
                </a:gdLst>
                <a:ahLst/>
                <a:cxnLst>
                  <a:cxn ang="T8">
                    <a:pos x="T0" y="T1"/>
                  </a:cxn>
                  <a:cxn ang="T9">
                    <a:pos x="T2" y="T3"/>
                  </a:cxn>
                  <a:cxn ang="T10">
                    <a:pos x="T4" y="T5"/>
                  </a:cxn>
                  <a:cxn ang="T11">
                    <a:pos x="T6" y="T7"/>
                  </a:cxn>
                </a:cxnLst>
                <a:rect l="T12" t="T13" r="T14" b="T15"/>
                <a:pathLst>
                  <a:path w="1833" h="118">
                    <a:moveTo>
                      <a:pt x="0" y="117"/>
                    </a:moveTo>
                    <a:lnTo>
                      <a:pt x="272" y="34"/>
                    </a:lnTo>
                    <a:lnTo>
                      <a:pt x="576" y="0"/>
                    </a:lnTo>
                    <a:lnTo>
                      <a:pt x="1832"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sp>
          <p:nvSpPr>
            <p:cNvPr id="41990" name="Rectangle 25">
              <a:extLst>
                <a:ext uri="{FF2B5EF4-FFF2-40B4-BE49-F238E27FC236}">
                  <a16:creationId xmlns:a16="http://schemas.microsoft.com/office/drawing/2014/main" id="{7510C722-117C-D142-B25A-800581D62D0B}"/>
                </a:ext>
              </a:extLst>
            </p:cNvPr>
            <p:cNvSpPr>
              <a:spLocks noChangeArrowheads="1"/>
            </p:cNvSpPr>
            <p:nvPr/>
          </p:nvSpPr>
          <p:spPr bwMode="auto">
            <a:xfrm>
              <a:off x="3500" y="2804"/>
              <a:ext cx="2024" cy="40"/>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1991" name="Oval 26">
              <a:extLst>
                <a:ext uri="{FF2B5EF4-FFF2-40B4-BE49-F238E27FC236}">
                  <a16:creationId xmlns:a16="http://schemas.microsoft.com/office/drawing/2014/main" id="{82603DCB-56AF-51A0-CA84-EC7A0681FD5E}"/>
                </a:ext>
              </a:extLst>
            </p:cNvPr>
            <p:cNvSpPr>
              <a:spLocks noChangeArrowheads="1"/>
            </p:cNvSpPr>
            <p:nvPr/>
          </p:nvSpPr>
          <p:spPr bwMode="auto">
            <a:xfrm>
              <a:off x="3188" y="2764"/>
              <a:ext cx="120" cy="120"/>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1992" name="Rectangle 27">
              <a:extLst>
                <a:ext uri="{FF2B5EF4-FFF2-40B4-BE49-F238E27FC236}">
                  <a16:creationId xmlns:a16="http://schemas.microsoft.com/office/drawing/2014/main" id="{2338FC86-F5BA-6EC0-C562-37F44CD24CC2}"/>
                </a:ext>
              </a:extLst>
            </p:cNvPr>
            <p:cNvSpPr>
              <a:spLocks noChangeArrowheads="1"/>
            </p:cNvSpPr>
            <p:nvPr/>
          </p:nvSpPr>
          <p:spPr bwMode="auto">
            <a:xfrm>
              <a:off x="3252" y="2764"/>
              <a:ext cx="240" cy="120"/>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1993" name="Line 28">
              <a:extLst>
                <a:ext uri="{FF2B5EF4-FFF2-40B4-BE49-F238E27FC236}">
                  <a16:creationId xmlns:a16="http://schemas.microsoft.com/office/drawing/2014/main" id="{E8470307-C39A-B327-7180-85D548707DED}"/>
                </a:ext>
              </a:extLst>
            </p:cNvPr>
            <p:cNvSpPr>
              <a:spLocks noChangeShapeType="1"/>
            </p:cNvSpPr>
            <p:nvPr/>
          </p:nvSpPr>
          <p:spPr bwMode="auto">
            <a:xfrm>
              <a:off x="3336" y="2804"/>
              <a:ext cx="64" cy="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1994" name="Group 31">
              <a:extLst>
                <a:ext uri="{FF2B5EF4-FFF2-40B4-BE49-F238E27FC236}">
                  <a16:creationId xmlns:a16="http://schemas.microsoft.com/office/drawing/2014/main" id="{0607FC36-96E2-1A54-7734-B31676036966}"/>
                </a:ext>
              </a:extLst>
            </p:cNvPr>
            <p:cNvGrpSpPr>
              <a:grpSpLocks/>
            </p:cNvGrpSpPr>
            <p:nvPr/>
          </p:nvGrpSpPr>
          <p:grpSpPr bwMode="auto">
            <a:xfrm>
              <a:off x="3316" y="2620"/>
              <a:ext cx="88" cy="408"/>
              <a:chOff x="3316" y="2620"/>
              <a:chExt cx="88" cy="408"/>
            </a:xfrm>
          </p:grpSpPr>
          <p:sp>
            <p:nvSpPr>
              <p:cNvPr id="41997" name="Rectangle 29">
                <a:extLst>
                  <a:ext uri="{FF2B5EF4-FFF2-40B4-BE49-F238E27FC236}">
                    <a16:creationId xmlns:a16="http://schemas.microsoft.com/office/drawing/2014/main" id="{C09E48F9-6A84-0653-8144-37BE1E006AA6}"/>
                  </a:ext>
                </a:extLst>
              </p:cNvPr>
              <p:cNvSpPr>
                <a:spLocks noChangeArrowheads="1"/>
              </p:cNvSpPr>
              <p:nvPr/>
            </p:nvSpPr>
            <p:spPr bwMode="auto">
              <a:xfrm>
                <a:off x="3316" y="2620"/>
                <a:ext cx="88" cy="136"/>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1998" name="Rectangle 30">
                <a:extLst>
                  <a:ext uri="{FF2B5EF4-FFF2-40B4-BE49-F238E27FC236}">
                    <a16:creationId xmlns:a16="http://schemas.microsoft.com/office/drawing/2014/main" id="{B1344419-8403-5DEE-C437-E8F253D6ABE5}"/>
                  </a:ext>
                </a:extLst>
              </p:cNvPr>
              <p:cNvSpPr>
                <a:spLocks noChangeArrowheads="1"/>
              </p:cNvSpPr>
              <p:nvPr/>
            </p:nvSpPr>
            <p:spPr bwMode="auto">
              <a:xfrm>
                <a:off x="3316" y="2892"/>
                <a:ext cx="88" cy="136"/>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pSp>
        <p:sp>
          <p:nvSpPr>
            <p:cNvPr id="41995" name="Arc 32">
              <a:extLst>
                <a:ext uri="{FF2B5EF4-FFF2-40B4-BE49-F238E27FC236}">
                  <a16:creationId xmlns:a16="http://schemas.microsoft.com/office/drawing/2014/main" id="{1BE7B2BC-909D-7773-AA3E-4F630096CC16}"/>
                </a:ext>
              </a:extLst>
            </p:cNvPr>
            <p:cNvSpPr>
              <a:spLocks/>
            </p:cNvSpPr>
            <p:nvPr/>
          </p:nvSpPr>
          <p:spPr bwMode="auto">
            <a:xfrm>
              <a:off x="4488" y="2184"/>
              <a:ext cx="412" cy="4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1996" name="Arc 33">
              <a:extLst>
                <a:ext uri="{FF2B5EF4-FFF2-40B4-BE49-F238E27FC236}">
                  <a16:creationId xmlns:a16="http://schemas.microsoft.com/office/drawing/2014/main" id="{102EAF6E-BD98-465E-A6A1-E5256FAC1443}"/>
                </a:ext>
              </a:extLst>
            </p:cNvPr>
            <p:cNvSpPr>
              <a:spLocks/>
            </p:cNvSpPr>
            <p:nvPr/>
          </p:nvSpPr>
          <p:spPr bwMode="auto">
            <a:xfrm>
              <a:off x="4496" y="2224"/>
              <a:ext cx="916" cy="8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51EE077D-C5B5-12E5-CB5C-10F5AB957657}"/>
              </a:ext>
            </a:extLst>
          </p:cNvPr>
          <p:cNvSpPr>
            <a:spLocks noChangeArrowheads="1"/>
          </p:cNvSpPr>
          <p:nvPr/>
        </p:nvSpPr>
        <p:spPr bwMode="auto">
          <a:xfrm>
            <a:off x="684213" y="404813"/>
            <a:ext cx="7704137" cy="1190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zh-CN" sz="3600" u="sng">
                <a:ea typeface="SimSun" panose="02010600030101010101" pitchFamily="2" charset="-122"/>
              </a:rPr>
              <a:t>Note</a:t>
            </a:r>
            <a:r>
              <a:rPr lang="en-US" altLang="zh-CN" sz="3600">
                <a:ea typeface="SimSun" panose="02010600030101010101" pitchFamily="2" charset="-122"/>
              </a:rPr>
              <a:t> that a centrifugal pump can be either submersible (wet) or dry. </a:t>
            </a:r>
          </a:p>
        </p:txBody>
      </p:sp>
      <p:pic>
        <p:nvPicPr>
          <p:cNvPr id="49155" name="Picture 9" descr="dry well">
            <a:extLst>
              <a:ext uri="{FF2B5EF4-FFF2-40B4-BE49-F238E27FC236}">
                <a16:creationId xmlns:a16="http://schemas.microsoft.com/office/drawing/2014/main" id="{40F03CD8-B7C2-A145-8769-C1B16D10CC81}"/>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rot="21410939">
            <a:off x="382588" y="2081213"/>
            <a:ext cx="8229600" cy="3773487"/>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descr="wetwell2">
            <a:extLst>
              <a:ext uri="{FF2B5EF4-FFF2-40B4-BE49-F238E27FC236}">
                <a16:creationId xmlns:a16="http://schemas.microsoft.com/office/drawing/2014/main" id="{8D146E6E-55EC-12DE-AFA0-44C861C0788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21447505">
            <a:off x="539750" y="1244600"/>
            <a:ext cx="8424863" cy="418465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891F18D4-C380-3575-49C7-9564D1BCEAA0}"/>
              </a:ext>
            </a:extLst>
          </p:cNvPr>
          <p:cNvSpPr>
            <a:spLocks noGrp="1" noChangeArrowheads="1"/>
          </p:cNvSpPr>
          <p:nvPr>
            <p:ph type="title"/>
          </p:nvPr>
        </p:nvSpPr>
        <p:spPr/>
        <p:txBody>
          <a:bodyPr/>
          <a:lstStyle/>
          <a:p>
            <a:pPr rtl="1" eaLnBrk="1" hangingPunct="1"/>
            <a:r>
              <a:rPr lang="en-US" altLang="en-US" b="1">
                <a:solidFill>
                  <a:srgbClr val="FF0000"/>
                </a:solidFill>
                <a:latin typeface="Garamond" panose="02020404030301010803" pitchFamily="18" charset="0"/>
              </a:rPr>
              <a:t>Pump Efficiency</a:t>
            </a:r>
          </a:p>
        </p:txBody>
      </p:sp>
      <p:sp>
        <p:nvSpPr>
          <p:cNvPr id="3077" name="Rectangle 5">
            <a:extLst>
              <a:ext uri="{FF2B5EF4-FFF2-40B4-BE49-F238E27FC236}">
                <a16:creationId xmlns:a16="http://schemas.microsoft.com/office/drawing/2014/main" id="{E9BFA129-FF5D-90AB-42E7-CD1CEC7219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074" name="Object 4">
            <a:extLst>
              <a:ext uri="{FF2B5EF4-FFF2-40B4-BE49-F238E27FC236}">
                <a16:creationId xmlns:a16="http://schemas.microsoft.com/office/drawing/2014/main" id="{21041EE9-702A-2918-FF38-490C7438D350}"/>
              </a:ext>
            </a:extLst>
          </p:cNvPr>
          <p:cNvGraphicFramePr>
            <a:graphicFrameLocks noChangeAspect="1"/>
          </p:cNvGraphicFramePr>
          <p:nvPr/>
        </p:nvGraphicFramePr>
        <p:xfrm>
          <a:off x="1042988" y="1557338"/>
          <a:ext cx="4824412" cy="957262"/>
        </p:xfrm>
        <a:graphic>
          <a:graphicData uri="http://schemas.openxmlformats.org/presentationml/2006/ole">
            <mc:AlternateContent xmlns:mc="http://schemas.openxmlformats.org/markup-compatibility/2006">
              <mc:Choice xmlns:v="urn:schemas-microsoft-com:vml" Requires="v">
                <p:oleObj name="Equation" r:id="rId2" imgW="1841500" imgH="381000" progId="Equation.3">
                  <p:embed/>
                </p:oleObj>
              </mc:Choice>
              <mc:Fallback>
                <p:oleObj name="Equation" r:id="rId2" imgW="1841500" imgH="3810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57338"/>
                        <a:ext cx="48244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 name="Rectangle 6">
            <a:extLst>
              <a:ext uri="{FF2B5EF4-FFF2-40B4-BE49-F238E27FC236}">
                <a16:creationId xmlns:a16="http://schemas.microsoft.com/office/drawing/2014/main" id="{A1FFB120-EEA5-5665-ADA9-132FD7753E39}"/>
              </a:ext>
            </a:extLst>
          </p:cNvPr>
          <p:cNvSpPr>
            <a:spLocks noChangeArrowheads="1"/>
          </p:cNvSpPr>
          <p:nvPr/>
        </p:nvSpPr>
        <p:spPr bwMode="auto">
          <a:xfrm>
            <a:off x="0" y="495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079" name="Rectangle 8">
            <a:extLst>
              <a:ext uri="{FF2B5EF4-FFF2-40B4-BE49-F238E27FC236}">
                <a16:creationId xmlns:a16="http://schemas.microsoft.com/office/drawing/2014/main" id="{DF29C845-4A9D-4B62-159D-0120B0365A82}"/>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075" name="Object 7">
            <a:extLst>
              <a:ext uri="{FF2B5EF4-FFF2-40B4-BE49-F238E27FC236}">
                <a16:creationId xmlns:a16="http://schemas.microsoft.com/office/drawing/2014/main" id="{F9333BAF-C442-7FD1-BEA0-2F935F1D5AA5}"/>
              </a:ext>
            </a:extLst>
          </p:cNvPr>
          <p:cNvGraphicFramePr>
            <a:graphicFrameLocks noChangeAspect="1"/>
          </p:cNvGraphicFramePr>
          <p:nvPr/>
        </p:nvGraphicFramePr>
        <p:xfrm>
          <a:off x="3419475" y="2820988"/>
          <a:ext cx="1728788" cy="968375"/>
        </p:xfrm>
        <a:graphic>
          <a:graphicData uri="http://schemas.openxmlformats.org/presentationml/2006/ole">
            <mc:AlternateContent xmlns:mc="http://schemas.openxmlformats.org/markup-compatibility/2006">
              <mc:Choice xmlns:v="urn:schemas-microsoft-com:vml" Requires="v">
                <p:oleObj name="Equation" r:id="rId4" imgW="698197" imgH="393529" progId="Equation.3">
                  <p:embed/>
                </p:oleObj>
              </mc:Choice>
              <mc:Fallback>
                <p:oleObj name="Equation" r:id="rId4" imgW="698197" imgH="39352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2820988"/>
                        <a:ext cx="1728788" cy="968375"/>
                      </a:xfrm>
                      <a:prstGeom prst="rect">
                        <a:avLst/>
                      </a:prstGeom>
                      <a:solidFill>
                        <a:srgbClr val="FAFEA0"/>
                      </a:solidFill>
                      <a:ln w="9525">
                        <a:solidFill>
                          <a:schemeClr val="accent2"/>
                        </a:solidFill>
                        <a:miter lim="800000"/>
                        <a:headEnd/>
                        <a:tailEnd/>
                      </a:ln>
                    </p:spPr>
                  </p:pic>
                </p:oleObj>
              </mc:Fallback>
            </mc:AlternateContent>
          </a:graphicData>
        </a:graphic>
      </p:graphicFrame>
      <p:sp>
        <p:nvSpPr>
          <p:cNvPr id="3080" name="Rectangle 9">
            <a:extLst>
              <a:ext uri="{FF2B5EF4-FFF2-40B4-BE49-F238E27FC236}">
                <a16:creationId xmlns:a16="http://schemas.microsoft.com/office/drawing/2014/main" id="{3C33552F-B613-8D3B-E43B-FCCE54D58D1A}"/>
              </a:ext>
            </a:extLst>
          </p:cNvPr>
          <p:cNvSpPr>
            <a:spLocks noChangeArrowheads="1"/>
          </p:cNvSpPr>
          <p:nvPr/>
        </p:nvSpPr>
        <p:spPr bwMode="auto">
          <a:xfrm>
            <a:off x="0" y="3695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081" name="Text Box 10">
            <a:extLst>
              <a:ext uri="{FF2B5EF4-FFF2-40B4-BE49-F238E27FC236}">
                <a16:creationId xmlns:a16="http://schemas.microsoft.com/office/drawing/2014/main" id="{802C976C-0DC3-CCCF-513B-4FEF57743F7E}"/>
              </a:ext>
            </a:extLst>
          </p:cNvPr>
          <p:cNvSpPr txBox="1">
            <a:spLocks noChangeArrowheads="1"/>
          </p:cNvSpPr>
          <p:nvPr/>
        </p:nvSpPr>
        <p:spPr bwMode="auto">
          <a:xfrm>
            <a:off x="539750" y="2405063"/>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i="1"/>
              <a:t>or</a:t>
            </a:r>
          </a:p>
        </p:txBody>
      </p:sp>
      <p:sp>
        <p:nvSpPr>
          <p:cNvPr id="3082" name="Rectangle 11">
            <a:extLst>
              <a:ext uri="{FF2B5EF4-FFF2-40B4-BE49-F238E27FC236}">
                <a16:creationId xmlns:a16="http://schemas.microsoft.com/office/drawing/2014/main" id="{6D72C901-F4BA-3F68-66D0-BD9B77D87E11}"/>
              </a:ext>
            </a:extLst>
          </p:cNvPr>
          <p:cNvSpPr>
            <a:spLocks noChangeArrowheads="1"/>
          </p:cNvSpPr>
          <p:nvPr/>
        </p:nvSpPr>
        <p:spPr bwMode="auto">
          <a:xfrm>
            <a:off x="539750" y="3975100"/>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260475"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1260475"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1260475"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1260475"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1260475"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t>Which is </a:t>
            </a:r>
            <a:r>
              <a:rPr lang="en-US" altLang="en-US" sz="2400">
                <a:solidFill>
                  <a:srgbClr val="CC3300"/>
                </a:solidFill>
              </a:rPr>
              <a:t>the power input delivered from the motor to the impeller of the pump.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10">
            <a:extLst>
              <a:ext uri="{FF2B5EF4-FFF2-40B4-BE49-F238E27FC236}">
                <a16:creationId xmlns:a16="http://schemas.microsoft.com/office/drawing/2014/main" id="{B53AB440-C5F4-79C0-4101-61B5C90A3173}"/>
              </a:ext>
            </a:extLst>
          </p:cNvPr>
          <p:cNvSpPr>
            <a:spLocks noChangeArrowheads="1"/>
          </p:cNvSpPr>
          <p:nvPr/>
        </p:nvSpPr>
        <p:spPr bwMode="auto">
          <a:xfrm>
            <a:off x="684213" y="276225"/>
            <a:ext cx="25923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70000"/>
              </a:lnSpc>
            </a:pPr>
            <a:r>
              <a:rPr lang="en-US" altLang="en-US" sz="2400" b="1" u="sng">
                <a:solidFill>
                  <a:srgbClr val="FF0000"/>
                </a:solidFill>
              </a:rPr>
              <a:t>Motor efficiency :</a:t>
            </a:r>
          </a:p>
        </p:txBody>
      </p:sp>
      <p:graphicFrame>
        <p:nvGraphicFramePr>
          <p:cNvPr id="4098" name="Object 9">
            <a:extLst>
              <a:ext uri="{FF2B5EF4-FFF2-40B4-BE49-F238E27FC236}">
                <a16:creationId xmlns:a16="http://schemas.microsoft.com/office/drawing/2014/main" id="{A0A71F95-FA29-9768-482F-FD8F9185E13F}"/>
              </a:ext>
            </a:extLst>
          </p:cNvPr>
          <p:cNvGraphicFramePr>
            <a:graphicFrameLocks noChangeAspect="1"/>
          </p:cNvGraphicFramePr>
          <p:nvPr/>
        </p:nvGraphicFramePr>
        <p:xfrm>
          <a:off x="3203575" y="549275"/>
          <a:ext cx="414338" cy="431800"/>
        </p:xfrm>
        <a:graphic>
          <a:graphicData uri="http://schemas.openxmlformats.org/presentationml/2006/ole">
            <mc:AlternateContent xmlns:mc="http://schemas.openxmlformats.org/markup-compatibility/2006">
              <mc:Choice xmlns:v="urn:schemas-microsoft-com:vml" Requires="v">
                <p:oleObj name="Equation" r:id="rId2" imgW="177646" imgH="190335" progId="Equation.3">
                  <p:embed/>
                </p:oleObj>
              </mc:Choice>
              <mc:Fallback>
                <p:oleObj name="Equation" r:id="rId2" imgW="177646" imgH="190335"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549275"/>
                        <a:ext cx="414338" cy="431800"/>
                      </a:xfrm>
                      <a:prstGeom prst="rect">
                        <a:avLst/>
                      </a:prstGeom>
                      <a:solidFill>
                        <a:srgbClr val="FFCCCC"/>
                      </a:solidFill>
                      <a:ln>
                        <a:noFill/>
                      </a:ln>
                      <a:extLs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4099" name="Object 8">
            <a:extLst>
              <a:ext uri="{FF2B5EF4-FFF2-40B4-BE49-F238E27FC236}">
                <a16:creationId xmlns:a16="http://schemas.microsoft.com/office/drawing/2014/main" id="{3F4B33E0-57D0-4BA5-9941-CBE62957A7FA}"/>
              </a:ext>
            </a:extLst>
          </p:cNvPr>
          <p:cNvGraphicFramePr>
            <a:graphicFrameLocks noChangeAspect="1"/>
          </p:cNvGraphicFramePr>
          <p:nvPr/>
        </p:nvGraphicFramePr>
        <p:xfrm>
          <a:off x="1476375" y="1052513"/>
          <a:ext cx="1150938" cy="866775"/>
        </p:xfrm>
        <a:graphic>
          <a:graphicData uri="http://schemas.openxmlformats.org/presentationml/2006/ole">
            <mc:AlternateContent xmlns:mc="http://schemas.openxmlformats.org/markup-compatibility/2006">
              <mc:Choice xmlns:v="urn:schemas-microsoft-com:vml" Requires="v">
                <p:oleObj name="Equation" r:id="rId4" imgW="508000" imgH="381000" progId="Equation.3">
                  <p:embed/>
                </p:oleObj>
              </mc:Choice>
              <mc:Fallback>
                <p:oleObj name="Equation" r:id="rId4" imgW="508000" imgH="3810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052513"/>
                        <a:ext cx="11509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0" name="Object 7">
            <a:extLst>
              <a:ext uri="{FF2B5EF4-FFF2-40B4-BE49-F238E27FC236}">
                <a16:creationId xmlns:a16="http://schemas.microsoft.com/office/drawing/2014/main" id="{764684B9-27BB-B834-29A3-16A9ABF79E29}"/>
              </a:ext>
            </a:extLst>
          </p:cNvPr>
          <p:cNvGraphicFramePr>
            <a:graphicFrameLocks noChangeAspect="1"/>
          </p:cNvGraphicFramePr>
          <p:nvPr/>
        </p:nvGraphicFramePr>
        <p:xfrm>
          <a:off x="1403350" y="2060575"/>
          <a:ext cx="1223963" cy="936625"/>
        </p:xfrm>
        <a:graphic>
          <a:graphicData uri="http://schemas.openxmlformats.org/presentationml/2006/ole">
            <mc:AlternateContent xmlns:mc="http://schemas.openxmlformats.org/markup-compatibility/2006">
              <mc:Choice xmlns:v="urn:schemas-microsoft-com:vml" Requires="v">
                <p:oleObj name="Equation" r:id="rId6" imgW="495085" imgH="380835" progId="Equation.3">
                  <p:embed/>
                </p:oleObj>
              </mc:Choice>
              <mc:Fallback>
                <p:oleObj name="Equation" r:id="rId6" imgW="495085" imgH="38083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2060575"/>
                        <a:ext cx="12239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5" name="Rectangle 13">
            <a:extLst>
              <a:ext uri="{FF2B5EF4-FFF2-40B4-BE49-F238E27FC236}">
                <a16:creationId xmlns:a16="http://schemas.microsoft.com/office/drawing/2014/main" id="{AED2D8EC-4FA6-14B5-BB8E-E4FC25CBBD1B}"/>
              </a:ext>
            </a:extLst>
          </p:cNvPr>
          <p:cNvSpPr>
            <a:spLocks noChangeArrowheads="1"/>
          </p:cNvSpPr>
          <p:nvPr/>
        </p:nvSpPr>
        <p:spPr bwMode="auto">
          <a:xfrm>
            <a:off x="2771775" y="2276475"/>
            <a:ext cx="604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260475"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1260475"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1260475"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1260475"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1260475"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FF0000"/>
                </a:solidFill>
              </a:rPr>
              <a:t>which is the power input delivered to the motor.</a:t>
            </a:r>
          </a:p>
        </p:txBody>
      </p:sp>
      <p:graphicFrame>
        <p:nvGraphicFramePr>
          <p:cNvPr id="4101" name="Object 6">
            <a:extLst>
              <a:ext uri="{FF2B5EF4-FFF2-40B4-BE49-F238E27FC236}">
                <a16:creationId xmlns:a16="http://schemas.microsoft.com/office/drawing/2014/main" id="{7A957DF9-816E-94CA-673F-6C768C4E74E2}"/>
              </a:ext>
            </a:extLst>
          </p:cNvPr>
          <p:cNvGraphicFramePr>
            <a:graphicFrameLocks noChangeAspect="1"/>
          </p:cNvGraphicFramePr>
          <p:nvPr/>
        </p:nvGraphicFramePr>
        <p:xfrm>
          <a:off x="6804025" y="3573463"/>
          <a:ext cx="346075" cy="433387"/>
        </p:xfrm>
        <a:graphic>
          <a:graphicData uri="http://schemas.openxmlformats.org/presentationml/2006/ole">
            <mc:AlternateContent xmlns:mc="http://schemas.openxmlformats.org/markup-compatibility/2006">
              <mc:Choice xmlns:v="urn:schemas-microsoft-com:vml" Requires="v">
                <p:oleObj name="Equation" r:id="rId8" imgW="164957" imgH="190335" progId="Equation.3">
                  <p:embed/>
                </p:oleObj>
              </mc:Choice>
              <mc:Fallback>
                <p:oleObj name="Equation" r:id="rId8" imgW="164957" imgH="190335"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3573463"/>
                        <a:ext cx="346075" cy="4333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Object 5">
            <a:extLst>
              <a:ext uri="{FF2B5EF4-FFF2-40B4-BE49-F238E27FC236}">
                <a16:creationId xmlns:a16="http://schemas.microsoft.com/office/drawing/2014/main" id="{46A91851-AA14-2FAA-102D-C5AF26E1CABE}"/>
              </a:ext>
            </a:extLst>
          </p:cNvPr>
          <p:cNvGraphicFramePr>
            <a:graphicFrameLocks noChangeAspect="1"/>
          </p:cNvGraphicFramePr>
          <p:nvPr/>
        </p:nvGraphicFramePr>
        <p:xfrm>
          <a:off x="1476375" y="4221163"/>
          <a:ext cx="1544638" cy="539750"/>
        </p:xfrm>
        <a:graphic>
          <a:graphicData uri="http://schemas.openxmlformats.org/presentationml/2006/ole">
            <mc:AlternateContent xmlns:mc="http://schemas.openxmlformats.org/markup-compatibility/2006">
              <mc:Choice xmlns:v="urn:schemas-microsoft-com:vml" Requires="v">
                <p:oleObj name="Equation" r:id="rId10" imgW="622030" imgH="215806" progId="Equation.3">
                  <p:embed/>
                </p:oleObj>
              </mc:Choice>
              <mc:Fallback>
                <p:oleObj name="Equation" r:id="rId10" imgW="622030" imgH="215806"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6375" y="4221163"/>
                        <a:ext cx="1544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3" name="Object 4">
            <a:extLst>
              <a:ext uri="{FF2B5EF4-FFF2-40B4-BE49-F238E27FC236}">
                <a16:creationId xmlns:a16="http://schemas.microsoft.com/office/drawing/2014/main" id="{F1F80174-628F-7223-4E0B-C4851DF1A935}"/>
              </a:ext>
            </a:extLst>
          </p:cNvPr>
          <p:cNvGraphicFramePr>
            <a:graphicFrameLocks noChangeAspect="1"/>
          </p:cNvGraphicFramePr>
          <p:nvPr/>
        </p:nvGraphicFramePr>
        <p:xfrm>
          <a:off x="1547813" y="4868863"/>
          <a:ext cx="1368425" cy="1046162"/>
        </p:xfrm>
        <a:graphic>
          <a:graphicData uri="http://schemas.openxmlformats.org/presentationml/2006/ole">
            <mc:AlternateContent xmlns:mc="http://schemas.openxmlformats.org/markup-compatibility/2006">
              <mc:Choice xmlns:v="urn:schemas-microsoft-com:vml" Requires="v">
                <p:oleObj name="Equation" r:id="rId12" imgW="495085" imgH="380835" progId="Equation.3">
                  <p:embed/>
                </p:oleObj>
              </mc:Choice>
              <mc:Fallback>
                <p:oleObj name="Equation" r:id="rId12" imgW="495085" imgH="380835"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4868863"/>
                        <a:ext cx="13684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6" name="Rectangle 18">
            <a:extLst>
              <a:ext uri="{FF2B5EF4-FFF2-40B4-BE49-F238E27FC236}">
                <a16:creationId xmlns:a16="http://schemas.microsoft.com/office/drawing/2014/main" id="{3393275E-15BA-66DE-8EC1-6A0E0E8BAD4C}"/>
              </a:ext>
            </a:extLst>
          </p:cNvPr>
          <p:cNvSpPr>
            <a:spLocks noChangeArrowheads="1"/>
          </p:cNvSpPr>
          <p:nvPr/>
        </p:nvSpPr>
        <p:spPr bwMode="auto">
          <a:xfrm>
            <a:off x="684213" y="3571875"/>
            <a:ext cx="6081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u="sng">
                <a:solidFill>
                  <a:srgbClr val="FF0000"/>
                </a:solidFill>
              </a:rPr>
              <a:t>Overall efficiency of the motor-pump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7475491D-8BAD-5560-EBE9-1BD70A1706BF}"/>
              </a:ext>
            </a:extLst>
          </p:cNvPr>
          <p:cNvSpPr>
            <a:spLocks noGrp="1" noChangeArrowheads="1"/>
          </p:cNvSpPr>
          <p:nvPr>
            <p:ph type="title"/>
          </p:nvPr>
        </p:nvSpPr>
        <p:spPr/>
        <p:txBody>
          <a:bodyPr/>
          <a:lstStyle/>
          <a:p>
            <a:pPr eaLnBrk="1" hangingPunct="1"/>
            <a:r>
              <a:rPr lang="en-US" altLang="en-US" b="1">
                <a:solidFill>
                  <a:srgbClr val="FF0000"/>
                </a:solidFill>
                <a:latin typeface="Garamond" panose="02020404030301010803" pitchFamily="18" charset="0"/>
              </a:rPr>
              <a:t>Cavitation of Pumps and NPSH</a:t>
            </a:r>
            <a:r>
              <a:rPr lang="en-US" altLang="en-US">
                <a:latin typeface="Garamond" panose="02020404030301010803" pitchFamily="18" charset="0"/>
              </a:rPr>
              <a:t> </a:t>
            </a:r>
          </a:p>
        </p:txBody>
      </p:sp>
      <p:sp>
        <p:nvSpPr>
          <p:cNvPr id="11" name="Rectangle 5">
            <a:extLst>
              <a:ext uri="{FF2B5EF4-FFF2-40B4-BE49-F238E27FC236}">
                <a16:creationId xmlns:a16="http://schemas.microsoft.com/office/drawing/2014/main" id="{1C96E850-120F-3683-CDF8-9CD6E784513E}"/>
              </a:ext>
            </a:extLst>
          </p:cNvPr>
          <p:cNvSpPr txBox="1">
            <a:spLocks noChangeArrowheads="1"/>
          </p:cNvSpPr>
          <p:nvPr/>
        </p:nvSpPr>
        <p:spPr bwMode="auto">
          <a:xfrm>
            <a:off x="457200" y="1600200"/>
            <a:ext cx="8229600" cy="4525963"/>
          </a:xfrm>
          <a:prstGeom prst="rect">
            <a:avLst/>
          </a:prstGeom>
          <a:solidFill>
            <a:srgbClr val="FFFF99"/>
          </a:solidFill>
          <a:ln w="9525">
            <a:noFill/>
            <a:miter lim="800000"/>
            <a:headEnd/>
            <a:tailEnd/>
          </a:ln>
          <a:effectLst/>
        </p:spPr>
        <p:txBody>
          <a:bodyPr/>
          <a:lstStyle/>
          <a:p>
            <a:pPr marL="342900" indent="-342900" eaLnBrk="1" hangingPunct="1">
              <a:spcBef>
                <a:spcPct val="20000"/>
              </a:spcBef>
              <a:buFontTx/>
              <a:buChar char="•"/>
              <a:defRPr/>
            </a:pPr>
            <a:r>
              <a:rPr lang="en-US" sz="2800" kern="0" dirty="0">
                <a:latin typeface="Garamond" pitchFamily="18" charset="0"/>
                <a:cs typeface="+mn-cs"/>
              </a:rPr>
              <a:t>In general, </a:t>
            </a:r>
            <a:r>
              <a:rPr lang="en-US" sz="2800" b="1" kern="0" dirty="0" err="1">
                <a:solidFill>
                  <a:srgbClr val="0000FF"/>
                </a:solidFill>
                <a:latin typeface="Garamond" pitchFamily="18" charset="0"/>
                <a:cs typeface="+mn-cs"/>
              </a:rPr>
              <a:t>cavitation</a:t>
            </a:r>
            <a:r>
              <a:rPr lang="en-US" sz="2800" kern="0" dirty="0">
                <a:latin typeface="Garamond" pitchFamily="18" charset="0"/>
                <a:cs typeface="+mn-cs"/>
              </a:rPr>
              <a:t> occurs when the liquid pressure at a given location is reduced to the vapor pressure of the liquid. </a:t>
            </a:r>
          </a:p>
          <a:p>
            <a:pPr marL="342900" indent="-342900" eaLnBrk="1" hangingPunct="1">
              <a:spcBef>
                <a:spcPct val="20000"/>
              </a:spcBef>
              <a:buFontTx/>
              <a:buChar char="•"/>
              <a:defRPr/>
            </a:pPr>
            <a:r>
              <a:rPr lang="en-US" sz="2800" kern="0" dirty="0">
                <a:latin typeface="Garamond" pitchFamily="18" charset="0"/>
                <a:cs typeface="+mn-cs"/>
              </a:rPr>
              <a:t>For a piping system that includes a pump, </a:t>
            </a:r>
            <a:r>
              <a:rPr lang="en-US" sz="2800" b="1" kern="0" dirty="0" err="1">
                <a:solidFill>
                  <a:srgbClr val="0000FF"/>
                </a:solidFill>
                <a:latin typeface="Garamond" pitchFamily="18" charset="0"/>
                <a:cs typeface="+mn-cs"/>
              </a:rPr>
              <a:t>cavitation</a:t>
            </a:r>
            <a:r>
              <a:rPr lang="en-US" sz="2800" kern="0" dirty="0">
                <a:latin typeface="Garamond" pitchFamily="18" charset="0"/>
                <a:cs typeface="+mn-cs"/>
              </a:rPr>
              <a:t> occurs when the absolute pressure at the inlet falls below the vapor pressure of the water. </a:t>
            </a:r>
          </a:p>
          <a:p>
            <a:pPr marL="342900" indent="-342900" eaLnBrk="1" hangingPunct="1">
              <a:spcBef>
                <a:spcPct val="20000"/>
              </a:spcBef>
              <a:buFontTx/>
              <a:buChar char="•"/>
              <a:defRPr/>
            </a:pPr>
            <a:r>
              <a:rPr lang="en-US" sz="2800" kern="0" dirty="0">
                <a:latin typeface="Garamond" pitchFamily="18" charset="0"/>
                <a:cs typeface="+mn-cs"/>
              </a:rPr>
              <a:t>This phenomenon may occur at the inlet to a pump and on the impeller blades, particularly if the pump is mounted above the level in the suction reservoir.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a:extLst>
              <a:ext uri="{FF2B5EF4-FFF2-40B4-BE49-F238E27FC236}">
                <a16:creationId xmlns:a16="http://schemas.microsoft.com/office/drawing/2014/main" id="{4E335BDF-9F58-9474-3A1F-87AFDD66FAF7}"/>
              </a:ext>
            </a:extLst>
          </p:cNvPr>
          <p:cNvSpPr>
            <a:spLocks noChangeArrowheads="1"/>
          </p:cNvSpPr>
          <p:nvPr/>
        </p:nvSpPr>
        <p:spPr bwMode="auto">
          <a:xfrm>
            <a:off x="1116013" y="4005263"/>
            <a:ext cx="4032250" cy="5032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52227" name="Rectangle 7">
            <a:extLst>
              <a:ext uri="{FF2B5EF4-FFF2-40B4-BE49-F238E27FC236}">
                <a16:creationId xmlns:a16="http://schemas.microsoft.com/office/drawing/2014/main" id="{9795DB15-4C50-16B2-2B46-F2C2790CD558}"/>
              </a:ext>
            </a:extLst>
          </p:cNvPr>
          <p:cNvSpPr>
            <a:spLocks noChangeArrowheads="1"/>
          </p:cNvSpPr>
          <p:nvPr/>
        </p:nvSpPr>
        <p:spPr bwMode="auto">
          <a:xfrm>
            <a:off x="1116013" y="2997200"/>
            <a:ext cx="6119812" cy="503238"/>
          </a:xfrm>
          <a:prstGeom prst="rect">
            <a:avLst/>
          </a:prstGeom>
          <a:solidFill>
            <a:srgbClr val="FFCCCC"/>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52228" name="Rectangle 3">
            <a:extLst>
              <a:ext uri="{FF2B5EF4-FFF2-40B4-BE49-F238E27FC236}">
                <a16:creationId xmlns:a16="http://schemas.microsoft.com/office/drawing/2014/main" id="{6309C878-49DA-3C79-15E6-954235D6C606}"/>
              </a:ext>
            </a:extLst>
          </p:cNvPr>
          <p:cNvSpPr>
            <a:spLocks noGrp="1" noChangeArrowheads="1"/>
          </p:cNvSpPr>
          <p:nvPr>
            <p:ph type="body" idx="1"/>
          </p:nvPr>
        </p:nvSpPr>
        <p:spPr>
          <a:xfrm>
            <a:off x="395288" y="476250"/>
            <a:ext cx="8208962" cy="2447925"/>
          </a:xfrm>
        </p:spPr>
        <p:txBody>
          <a:bodyPr/>
          <a:lstStyle/>
          <a:p>
            <a:pPr eaLnBrk="1" hangingPunct="1"/>
            <a:r>
              <a:rPr lang="en-US" altLang="zh-CN" sz="2800">
                <a:latin typeface="Times New Roman" panose="02020603050405020304" pitchFamily="18" charset="0"/>
                <a:ea typeface="SimSun" panose="02010600030101010101" pitchFamily="2" charset="-122"/>
                <a:cs typeface="Times New Roman" panose="02020603050405020304" pitchFamily="18" charset="0"/>
              </a:rPr>
              <a:t>Under this condition, vapor bubbles form (water starts to boil) at the impeller inlet and when these bubbles are carried into a zone of higher pressure, they collapse abruptly and hit the vanes of the impeller (near the tips of the impeller vanes). </a:t>
            </a:r>
            <a:r>
              <a:rPr lang="en-US" altLang="zh-CN" sz="2800" b="1" u="sng">
                <a:latin typeface="Times New Roman" panose="02020603050405020304" pitchFamily="18" charset="0"/>
                <a:ea typeface="SimSun" panose="02010600030101010101" pitchFamily="2" charset="-122"/>
                <a:cs typeface="Times New Roman" panose="02020603050405020304" pitchFamily="18" charset="0"/>
              </a:rPr>
              <a:t>causing</a:t>
            </a:r>
            <a:r>
              <a:rPr lang="en-US" altLang="zh-CN" sz="2800">
                <a:latin typeface="Times New Roman" panose="02020603050405020304" pitchFamily="18" charset="0"/>
                <a:ea typeface="SimSun" panose="02010600030101010101" pitchFamily="2" charset="-122"/>
                <a:cs typeface="Times New Roman" panose="02020603050405020304" pitchFamily="18" charset="0"/>
              </a:rPr>
              <a:t>:</a:t>
            </a:r>
            <a:endParaRPr lang="en-US" altLang="en-US"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en-US" sz="2800">
              <a:ea typeface="SimSun" panose="02010600030101010101" pitchFamily="2" charset="-122"/>
              <a:cs typeface="Times New Roman" panose="02020603050405020304" pitchFamily="18" charset="0"/>
            </a:endParaRPr>
          </a:p>
        </p:txBody>
      </p:sp>
      <p:sp>
        <p:nvSpPr>
          <p:cNvPr id="52229" name="Rectangle 4">
            <a:extLst>
              <a:ext uri="{FF2B5EF4-FFF2-40B4-BE49-F238E27FC236}">
                <a16:creationId xmlns:a16="http://schemas.microsoft.com/office/drawing/2014/main" id="{64C03176-84F6-17C3-1CE5-3C0D9BF61D11}"/>
              </a:ext>
            </a:extLst>
          </p:cNvPr>
          <p:cNvSpPr>
            <a:spLocks noChangeArrowheads="1"/>
          </p:cNvSpPr>
          <p:nvPr/>
        </p:nvSpPr>
        <p:spPr bwMode="auto">
          <a:xfrm>
            <a:off x="1095375" y="2924175"/>
            <a:ext cx="8229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FontTx/>
              <a:buChar char="•"/>
            </a:pPr>
            <a:r>
              <a:rPr lang="en-US" altLang="en-US" sz="2800"/>
              <a:t>Damage to the pump (pump impeller)</a:t>
            </a:r>
          </a:p>
          <a:p>
            <a:pPr eaLnBrk="1" hangingPunct="1">
              <a:spcBef>
                <a:spcPct val="20000"/>
              </a:spcBef>
              <a:buFontTx/>
              <a:buChar char="•"/>
            </a:pPr>
            <a:r>
              <a:rPr lang="en-US" altLang="en-US" sz="2800"/>
              <a:t>Violet vibrations (and noise).</a:t>
            </a:r>
          </a:p>
          <a:p>
            <a:pPr eaLnBrk="1" hangingPunct="1">
              <a:spcBef>
                <a:spcPct val="20000"/>
              </a:spcBef>
              <a:buFontTx/>
              <a:buChar char="•"/>
            </a:pPr>
            <a:r>
              <a:rPr lang="en-US" altLang="en-US" sz="2800"/>
              <a:t>Reduce pump capacity.</a:t>
            </a:r>
          </a:p>
          <a:p>
            <a:pPr eaLnBrk="1" hangingPunct="1">
              <a:spcBef>
                <a:spcPct val="20000"/>
              </a:spcBef>
              <a:buFontTx/>
              <a:buChar char="•"/>
            </a:pPr>
            <a:r>
              <a:rPr lang="en-US" altLang="en-US" sz="2800"/>
              <a:t>Reduce pump efficiency</a:t>
            </a:r>
          </a:p>
          <a:p>
            <a:pPr eaLnBrk="1" hangingPunct="1">
              <a:spcBef>
                <a:spcPct val="20000"/>
              </a:spcBef>
              <a:buFontTx/>
              <a:buChar char="•"/>
            </a:pPr>
            <a:endParaRPr lang="en-US"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8F25EEE-CDF2-BBF5-2EEB-D62F29D5063A}"/>
              </a:ext>
            </a:extLst>
          </p:cNvPr>
          <p:cNvSpPr txBox="1">
            <a:spLocks noChangeArrowheads="1"/>
          </p:cNvSpPr>
          <p:nvPr/>
        </p:nvSpPr>
        <p:spPr bwMode="auto">
          <a:xfrm>
            <a:off x="0" y="1214438"/>
            <a:ext cx="9144000" cy="4835525"/>
          </a:xfrm>
          <a:prstGeom prst="rect">
            <a:avLst/>
          </a:prstGeom>
          <a:gradFill rotWithShape="1">
            <a:gsLst>
              <a:gs pos="0">
                <a:srgbClr val="FFFF99"/>
              </a:gs>
              <a:gs pos="50000">
                <a:schemeClr val="bg1"/>
              </a:gs>
              <a:gs pos="100000">
                <a:srgbClr val="FFFF99"/>
              </a:gs>
            </a:gsLst>
            <a:lin ang="5400000" scaled="1"/>
          </a:gradFill>
          <a:ln w="9525">
            <a:solidFill>
              <a:srgbClr val="FF0000"/>
            </a:solidFill>
            <a:miter lim="800000"/>
            <a:headEnd/>
            <a:tailEnd/>
          </a:ln>
          <a:effectLst/>
        </p:spPr>
        <p:txBody>
          <a:bodyPr/>
          <a:lstStyle/>
          <a:p>
            <a:pPr marL="342900" indent="-342900" eaLnBrk="1" hangingPunct="1">
              <a:spcBef>
                <a:spcPct val="20000"/>
              </a:spcBef>
              <a:buFontTx/>
              <a:buChar char="•"/>
              <a:defRPr/>
            </a:pPr>
            <a:r>
              <a:rPr lang="en-US" sz="3200" i="1" kern="0" dirty="0">
                <a:latin typeface="Garamond" pitchFamily="18" charset="0"/>
                <a:cs typeface="+mn-cs"/>
              </a:rPr>
              <a:t>To avoid </a:t>
            </a:r>
            <a:r>
              <a:rPr lang="en-US" sz="3200" i="1" kern="0" dirty="0" err="1">
                <a:latin typeface="Garamond" pitchFamily="18" charset="0"/>
                <a:cs typeface="+mn-cs"/>
              </a:rPr>
              <a:t>cavitation</a:t>
            </a:r>
            <a:r>
              <a:rPr lang="en-US" sz="3200" i="1" kern="0" dirty="0">
                <a:latin typeface="Garamond" pitchFamily="18" charset="0"/>
                <a:cs typeface="+mn-cs"/>
              </a:rPr>
              <a:t>, the pressure head at the inlet should not fall below a certain minimum which is influenced by the further reduction in pressure within the pump impeller. </a:t>
            </a:r>
          </a:p>
          <a:p>
            <a:pPr marL="342900" indent="-342900" eaLnBrk="1" hangingPunct="1">
              <a:spcBef>
                <a:spcPct val="20000"/>
              </a:spcBef>
              <a:buFontTx/>
              <a:buChar char="•"/>
              <a:defRPr/>
            </a:pPr>
            <a:r>
              <a:rPr lang="en-US" sz="3200" i="1" kern="0" dirty="0">
                <a:latin typeface="Garamond" pitchFamily="18" charset="0"/>
                <a:cs typeface="+mn-cs"/>
              </a:rPr>
              <a:t>To accomplish this, we use the difference between the total head at the inlet               , and the water  vapor pressure head </a:t>
            </a:r>
          </a:p>
        </p:txBody>
      </p:sp>
      <p:sp>
        <p:nvSpPr>
          <p:cNvPr id="5125" name="Rectangle 5">
            <a:extLst>
              <a:ext uri="{FF2B5EF4-FFF2-40B4-BE49-F238E27FC236}">
                <a16:creationId xmlns:a16="http://schemas.microsoft.com/office/drawing/2014/main" id="{95A6CB4C-5EE7-94EC-3BD9-EDEAC5656AF8}"/>
              </a:ext>
            </a:extLst>
          </p:cNvPr>
          <p:cNvSpPr>
            <a:spLocks noChangeArrowheads="1"/>
          </p:cNvSpPr>
          <p:nvPr/>
        </p:nvSpPr>
        <p:spPr bwMode="auto">
          <a:xfrm>
            <a:off x="-508000" y="0"/>
            <a:ext cx="1016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5126" name="Rectangle 6">
            <a:extLst>
              <a:ext uri="{FF2B5EF4-FFF2-40B4-BE49-F238E27FC236}">
                <a16:creationId xmlns:a16="http://schemas.microsoft.com/office/drawing/2014/main" id="{B56F07DE-BE36-6880-8EB5-434555EEE6B5}"/>
              </a:ext>
            </a:extLst>
          </p:cNvPr>
          <p:cNvSpPr>
            <a:spLocks noChangeArrowheads="1"/>
          </p:cNvSpPr>
          <p:nvPr/>
        </p:nvSpPr>
        <p:spPr bwMode="auto">
          <a:xfrm>
            <a:off x="-508000" y="238125"/>
            <a:ext cx="1016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5127" name="Rectangle 8">
            <a:extLst>
              <a:ext uri="{FF2B5EF4-FFF2-40B4-BE49-F238E27FC236}">
                <a16:creationId xmlns:a16="http://schemas.microsoft.com/office/drawing/2014/main" id="{F7EE4E0C-70FC-EC79-8A7F-6592A60BC6B5}"/>
              </a:ext>
            </a:extLst>
          </p:cNvPr>
          <p:cNvSpPr>
            <a:spLocks noChangeArrowheads="1"/>
          </p:cNvSpPr>
          <p:nvPr/>
        </p:nvSpPr>
        <p:spPr bwMode="auto">
          <a:xfrm>
            <a:off x="-508000" y="0"/>
            <a:ext cx="1016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5128" name="Rectangle 9">
            <a:extLst>
              <a:ext uri="{FF2B5EF4-FFF2-40B4-BE49-F238E27FC236}">
                <a16:creationId xmlns:a16="http://schemas.microsoft.com/office/drawing/2014/main" id="{9A41B0CB-5470-3439-1692-3E92BA85501B}"/>
              </a:ext>
            </a:extLst>
          </p:cNvPr>
          <p:cNvSpPr>
            <a:spLocks noChangeArrowheads="1"/>
          </p:cNvSpPr>
          <p:nvPr/>
        </p:nvSpPr>
        <p:spPr bwMode="auto">
          <a:xfrm>
            <a:off x="-508000" y="238125"/>
            <a:ext cx="1016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5122" name="Object 2">
            <a:extLst>
              <a:ext uri="{FF2B5EF4-FFF2-40B4-BE49-F238E27FC236}">
                <a16:creationId xmlns:a16="http://schemas.microsoft.com/office/drawing/2014/main" id="{236609F7-2283-C54B-FD18-CABAC1D525C8}"/>
              </a:ext>
            </a:extLst>
          </p:cNvPr>
          <p:cNvGraphicFramePr>
            <a:graphicFrameLocks noChangeAspect="1"/>
          </p:cNvGraphicFramePr>
          <p:nvPr/>
        </p:nvGraphicFramePr>
        <p:xfrm>
          <a:off x="2092325" y="3262313"/>
          <a:ext cx="1136650" cy="809625"/>
        </p:xfrm>
        <a:graphic>
          <a:graphicData uri="http://schemas.openxmlformats.org/presentationml/2006/ole">
            <mc:AlternateContent xmlns:mc="http://schemas.openxmlformats.org/markup-compatibility/2006">
              <mc:Choice xmlns:v="urn:schemas-microsoft-com:vml" Requires="v">
                <p:oleObj name="Equation" r:id="rId2" imgW="558558" imgH="444307" progId="Equation.3">
                  <p:embed/>
                </p:oleObj>
              </mc:Choice>
              <mc:Fallback>
                <p:oleObj name="Equation" r:id="rId2" imgW="558558" imgH="444307"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325" y="3262313"/>
                        <a:ext cx="11366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3" name="Object 3">
            <a:extLst>
              <a:ext uri="{FF2B5EF4-FFF2-40B4-BE49-F238E27FC236}">
                <a16:creationId xmlns:a16="http://schemas.microsoft.com/office/drawing/2014/main" id="{C73C8E91-A8ED-2B07-37B8-167DA9F13438}"/>
              </a:ext>
            </a:extLst>
          </p:cNvPr>
          <p:cNvGraphicFramePr>
            <a:graphicFrameLocks noChangeAspect="1"/>
          </p:cNvGraphicFramePr>
          <p:nvPr/>
        </p:nvGraphicFramePr>
        <p:xfrm>
          <a:off x="428625" y="3714750"/>
          <a:ext cx="963613" cy="1000125"/>
        </p:xfrm>
        <a:graphic>
          <a:graphicData uri="http://schemas.openxmlformats.org/presentationml/2006/ole">
            <mc:AlternateContent xmlns:mc="http://schemas.openxmlformats.org/markup-compatibility/2006">
              <mc:Choice xmlns:v="urn:schemas-microsoft-com:vml" Requires="v">
                <p:oleObj name="Equation" r:id="rId4" imgW="380835" imgH="444307" progId="Equation.3">
                  <p:embed/>
                </p:oleObj>
              </mc:Choice>
              <mc:Fallback>
                <p:oleObj name="Equation" r:id="rId4" imgW="380835" imgH="44430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714750"/>
                        <a:ext cx="963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9" name="Rectangle 2">
            <a:extLst>
              <a:ext uri="{FF2B5EF4-FFF2-40B4-BE49-F238E27FC236}">
                <a16:creationId xmlns:a16="http://schemas.microsoft.com/office/drawing/2014/main" id="{57D03956-1292-AB45-DB6A-3B44120412E1}"/>
              </a:ext>
            </a:extLst>
          </p:cNvPr>
          <p:cNvSpPr>
            <a:spLocks noGrp="1" noChangeArrowheads="1"/>
          </p:cNvSpPr>
          <p:nvPr>
            <p:ph type="title"/>
          </p:nvPr>
        </p:nvSpPr>
        <p:spPr>
          <a:xfrm>
            <a:off x="0" y="0"/>
            <a:ext cx="6786563" cy="1000125"/>
          </a:xfrm>
          <a:solidFill>
            <a:srgbClr val="FAFEA0"/>
          </a:solidFill>
          <a:ln>
            <a:solidFill>
              <a:schemeClr val="accent2"/>
            </a:solidFill>
            <a:miter lim="800000"/>
            <a:headEnd/>
            <a:tailEnd/>
          </a:ln>
        </p:spPr>
        <p:txBody>
          <a:bodyPr/>
          <a:lstStyle/>
          <a:p>
            <a:pPr algn="l" eaLnBrk="1" hangingPunct="1"/>
            <a:r>
              <a:rPr lang="en-US" altLang="zh-CN" sz="36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How we can avoid </a:t>
            </a:r>
            <a:r>
              <a:rPr lang="en-US" altLang="zh-CN"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Cavitation</a:t>
            </a:r>
            <a:r>
              <a:rPr lang="en-US" altLang="zh-CN" sz="36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en-US" sz="360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a:extLst>
              <a:ext uri="{FF2B5EF4-FFF2-40B4-BE49-F238E27FC236}">
                <a16:creationId xmlns:a16="http://schemas.microsoft.com/office/drawing/2014/main" id="{CFF9EF5A-83F4-A252-C1D0-42495F639AE8}"/>
              </a:ext>
            </a:extLst>
          </p:cNvPr>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6148" name="Rectangle 6">
            <a:extLst>
              <a:ext uri="{FF2B5EF4-FFF2-40B4-BE49-F238E27FC236}">
                <a16:creationId xmlns:a16="http://schemas.microsoft.com/office/drawing/2014/main" id="{1B66F4C9-8DB0-FE3D-8167-9D69782A77C5}"/>
              </a:ext>
            </a:extLst>
          </p:cNvPr>
          <p:cNvSpPr>
            <a:spLocks noChangeArrowheads="1"/>
          </p:cNvSpPr>
          <p:nvPr/>
        </p:nvSpPr>
        <p:spPr bwMode="auto">
          <a:xfrm>
            <a:off x="0" y="3562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6149" name="Rectangle 8">
            <a:extLst>
              <a:ext uri="{FF2B5EF4-FFF2-40B4-BE49-F238E27FC236}">
                <a16:creationId xmlns:a16="http://schemas.microsoft.com/office/drawing/2014/main" id="{A47C4B65-A276-FE01-AD79-A2DAB4CB6DA0}"/>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6150" name="Rectangle 10">
            <a:extLst>
              <a:ext uri="{FF2B5EF4-FFF2-40B4-BE49-F238E27FC236}">
                <a16:creationId xmlns:a16="http://schemas.microsoft.com/office/drawing/2014/main" id="{8B476487-BA5D-4488-2654-FA95285335D8}"/>
              </a:ext>
            </a:extLst>
          </p:cNvPr>
          <p:cNvSpPr>
            <a:spLocks noChangeArrowheads="1"/>
          </p:cNvSpPr>
          <p:nvPr/>
        </p:nvSpPr>
        <p:spPr bwMode="auto">
          <a:xfrm>
            <a:off x="285750" y="428625"/>
            <a:ext cx="8715375" cy="13731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260475"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1260475"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1260475"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1260475"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1260475"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a:latin typeface="Garamond" panose="02020404030301010803" pitchFamily="18" charset="0"/>
              </a:rPr>
              <a:t>Where we take the datum through the centerline of the pump impeller inlet (eye). This difference is called the </a:t>
            </a:r>
            <a:r>
              <a:rPr lang="en-US" altLang="en-US" sz="2800" b="1" i="1">
                <a:solidFill>
                  <a:srgbClr val="FF0000"/>
                </a:solidFill>
                <a:latin typeface="Garamond" panose="02020404030301010803" pitchFamily="18" charset="0"/>
              </a:rPr>
              <a:t>Net Positive Suction Head</a:t>
            </a:r>
            <a:r>
              <a:rPr lang="en-US" altLang="en-US" sz="2800">
                <a:solidFill>
                  <a:srgbClr val="FF0000"/>
                </a:solidFill>
                <a:latin typeface="Garamond" panose="02020404030301010803" pitchFamily="18" charset="0"/>
              </a:rPr>
              <a:t> (NPSH)</a:t>
            </a:r>
            <a:r>
              <a:rPr lang="en-US" altLang="en-US" sz="2800">
                <a:latin typeface="Garamond" panose="02020404030301010803" pitchFamily="18" charset="0"/>
              </a:rPr>
              <a:t>, so that</a:t>
            </a:r>
          </a:p>
        </p:txBody>
      </p:sp>
      <p:sp>
        <p:nvSpPr>
          <p:cNvPr id="6151" name="Rectangle 12">
            <a:extLst>
              <a:ext uri="{FF2B5EF4-FFF2-40B4-BE49-F238E27FC236}">
                <a16:creationId xmlns:a16="http://schemas.microsoft.com/office/drawing/2014/main" id="{A19C0916-0F05-B99F-7438-DA0A57F144D7}"/>
              </a:ext>
            </a:extLst>
          </p:cNvPr>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6146" name="Object 2">
            <a:extLst>
              <a:ext uri="{FF2B5EF4-FFF2-40B4-BE49-F238E27FC236}">
                <a16:creationId xmlns:a16="http://schemas.microsoft.com/office/drawing/2014/main" id="{9A205E6F-4F02-9827-EA02-63EA1CF9F487}"/>
              </a:ext>
            </a:extLst>
          </p:cNvPr>
          <p:cNvGraphicFramePr>
            <a:graphicFrameLocks noChangeAspect="1"/>
          </p:cNvGraphicFramePr>
          <p:nvPr/>
        </p:nvGraphicFramePr>
        <p:xfrm>
          <a:off x="2143125" y="1928813"/>
          <a:ext cx="4419600" cy="1214437"/>
        </p:xfrm>
        <a:graphic>
          <a:graphicData uri="http://schemas.openxmlformats.org/presentationml/2006/ole">
            <mc:AlternateContent xmlns:mc="http://schemas.openxmlformats.org/markup-compatibility/2006">
              <mc:Choice xmlns:v="urn:schemas-microsoft-com:vml" Requires="v">
                <p:oleObj name="Equation" r:id="rId2" imgW="1422400" imgH="393700" progId="Equation.3">
                  <p:embed/>
                </p:oleObj>
              </mc:Choice>
              <mc:Fallback>
                <p:oleObj name="Equation" r:id="rId2" imgW="1422400" imgH="393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928813"/>
                        <a:ext cx="4419600" cy="1214437"/>
                      </a:xfrm>
                      <a:prstGeom prst="rect">
                        <a:avLst/>
                      </a:prstGeom>
                      <a:gradFill rotWithShape="1">
                        <a:gsLst>
                          <a:gs pos="0">
                            <a:schemeClr val="bg1"/>
                          </a:gs>
                          <a:gs pos="50000">
                            <a:srgbClr val="FFFFCC"/>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2" name="Rectangle 13">
            <a:extLst>
              <a:ext uri="{FF2B5EF4-FFF2-40B4-BE49-F238E27FC236}">
                <a16:creationId xmlns:a16="http://schemas.microsoft.com/office/drawing/2014/main" id="{715EF8CE-75D3-6335-DED3-C89427378BFE}"/>
              </a:ext>
            </a:extLst>
          </p:cNvPr>
          <p:cNvSpPr>
            <a:spLocks noChangeArrowheads="1"/>
          </p:cNvSpPr>
          <p:nvPr/>
        </p:nvSpPr>
        <p:spPr bwMode="auto">
          <a:xfrm>
            <a:off x="0" y="3681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1" name="Rectangle 14">
            <a:extLst>
              <a:ext uri="{FF2B5EF4-FFF2-40B4-BE49-F238E27FC236}">
                <a16:creationId xmlns:a16="http://schemas.microsoft.com/office/drawing/2014/main" id="{3411D8E6-2EE0-BD55-083B-9C40CFAA3E09}"/>
              </a:ext>
            </a:extLst>
          </p:cNvPr>
          <p:cNvSpPr>
            <a:spLocks noChangeArrowheads="1"/>
          </p:cNvSpPr>
          <p:nvPr/>
        </p:nvSpPr>
        <p:spPr bwMode="auto">
          <a:xfrm>
            <a:off x="0" y="3357563"/>
            <a:ext cx="9144000" cy="1570037"/>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anchor="ctr">
            <a:spAutoFit/>
          </a:bodyPr>
          <a:lstStyle/>
          <a:p>
            <a:pPr eaLnBrk="1" hangingPunct="1">
              <a:defRPr/>
            </a:pPr>
            <a:r>
              <a:rPr lang="en-US" sz="2400" dirty="0">
                <a:latin typeface="Garamond" pitchFamily="18" charset="0"/>
              </a:rPr>
              <a:t>There are two values of NPSH of interest. The first is the required NPSH, denoted </a:t>
            </a:r>
            <a:r>
              <a:rPr lang="en-US" sz="2400" b="1" i="1" dirty="0">
                <a:solidFill>
                  <a:srgbClr val="FF0000"/>
                </a:solidFill>
                <a:latin typeface="Garamond" pitchFamily="18" charset="0"/>
              </a:rPr>
              <a:t>(NPSH)</a:t>
            </a:r>
            <a:r>
              <a:rPr lang="en-US" sz="2400" b="1" i="1" baseline="-25000" dirty="0">
                <a:solidFill>
                  <a:srgbClr val="FF0000"/>
                </a:solidFill>
                <a:latin typeface="Garamond" pitchFamily="18" charset="0"/>
              </a:rPr>
              <a:t>R</a:t>
            </a:r>
            <a:r>
              <a:rPr lang="en-US" sz="2400" dirty="0">
                <a:latin typeface="Garamond" pitchFamily="18" charset="0"/>
              </a:rPr>
              <a:t> , that must be maintained or exceeded so that cavitation will not occur and usually determined experimentally and provided by the manufacturer. </a:t>
            </a:r>
          </a:p>
        </p:txBody>
      </p:sp>
      <p:sp>
        <p:nvSpPr>
          <p:cNvPr id="6154" name="Rectangle 15">
            <a:extLst>
              <a:ext uri="{FF2B5EF4-FFF2-40B4-BE49-F238E27FC236}">
                <a16:creationId xmlns:a16="http://schemas.microsoft.com/office/drawing/2014/main" id="{8D8EC7CC-0F5A-6B59-B970-F637EEA1A720}"/>
              </a:ext>
            </a:extLst>
          </p:cNvPr>
          <p:cNvSpPr>
            <a:spLocks noChangeArrowheads="1"/>
          </p:cNvSpPr>
          <p:nvPr/>
        </p:nvSpPr>
        <p:spPr bwMode="auto">
          <a:xfrm>
            <a:off x="0" y="5214938"/>
            <a:ext cx="9144000" cy="1570037"/>
          </a:xfrm>
          <a:prstGeom prst="rect">
            <a:avLst/>
          </a:prstGeom>
          <a:gradFill rotWithShape="1">
            <a:gsLst>
              <a:gs pos="0">
                <a:srgbClr val="8BD597"/>
              </a:gs>
              <a:gs pos="100000">
                <a:srgbClr val="FBFEF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latin typeface="Garamond" panose="02020404030301010803" pitchFamily="18" charset="0"/>
              </a:rPr>
              <a:t>The second value for NPSH of concern is the available NPSH, denoted </a:t>
            </a:r>
            <a:r>
              <a:rPr lang="en-US" altLang="en-US" sz="2400" b="1" i="1">
                <a:solidFill>
                  <a:srgbClr val="FF0000"/>
                </a:solidFill>
                <a:latin typeface="Garamond" panose="02020404030301010803" pitchFamily="18" charset="0"/>
              </a:rPr>
              <a:t>(NPSH)</a:t>
            </a:r>
            <a:r>
              <a:rPr lang="en-US" altLang="en-US" sz="2400" b="1" i="1" baseline="-25000">
                <a:solidFill>
                  <a:srgbClr val="FF0000"/>
                </a:solidFill>
                <a:latin typeface="Garamond" panose="02020404030301010803" pitchFamily="18" charset="0"/>
              </a:rPr>
              <a:t>A</a:t>
            </a:r>
            <a:r>
              <a:rPr lang="en-US" altLang="en-US" sz="2400">
                <a:latin typeface="Garamond" panose="02020404030301010803" pitchFamily="18" charset="0"/>
              </a:rPr>
              <a:t> , which represents the head that actually occurs for the particular piping system. This value can be determined experimentally, or calculated if the system parameters are known.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0C23EC73-D31B-20D8-9F47-7C4E3B9E4A68}"/>
              </a:ext>
            </a:extLst>
          </p:cNvPr>
          <p:cNvSpPr>
            <a:spLocks noChangeArrowheads="1"/>
          </p:cNvSpPr>
          <p:nvPr/>
        </p:nvSpPr>
        <p:spPr bwMode="auto">
          <a:xfrm>
            <a:off x="2357438" y="3000375"/>
            <a:ext cx="3671887" cy="6477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53251" name="Rectangle 2">
            <a:extLst>
              <a:ext uri="{FF2B5EF4-FFF2-40B4-BE49-F238E27FC236}">
                <a16:creationId xmlns:a16="http://schemas.microsoft.com/office/drawing/2014/main" id="{8A85B34B-E383-1748-A70E-B6A016641CEB}"/>
              </a:ext>
            </a:extLst>
          </p:cNvPr>
          <p:cNvSpPr>
            <a:spLocks noGrp="1" noChangeArrowheads="1"/>
          </p:cNvSpPr>
          <p:nvPr>
            <p:ph type="title"/>
          </p:nvPr>
        </p:nvSpPr>
        <p:spPr>
          <a:xfrm>
            <a:off x="428625" y="0"/>
            <a:ext cx="6858000" cy="1143000"/>
          </a:xfrm>
          <a:solidFill>
            <a:srgbClr val="FAFEA0"/>
          </a:solidFill>
          <a:ln>
            <a:solidFill>
              <a:schemeClr val="accent2"/>
            </a:solidFill>
            <a:miter lim="800000"/>
            <a:headEnd/>
            <a:tailEnd/>
          </a:ln>
        </p:spPr>
        <p:txBody>
          <a:bodyPr/>
          <a:lstStyle/>
          <a:p>
            <a:pPr algn="l" eaLnBrk="1" hangingPunct="1"/>
            <a:r>
              <a:rPr lang="en-US" altLang="zh-CN" sz="36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How we can avoid </a:t>
            </a:r>
            <a:r>
              <a:rPr lang="en-US" altLang="zh-CN"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Cavitation</a:t>
            </a:r>
            <a:r>
              <a:rPr lang="en-US" altLang="zh-CN" sz="36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en-US" sz="360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3252" name="Rectangle 3">
            <a:extLst>
              <a:ext uri="{FF2B5EF4-FFF2-40B4-BE49-F238E27FC236}">
                <a16:creationId xmlns:a16="http://schemas.microsoft.com/office/drawing/2014/main" id="{DB464A53-733A-C7DA-E7F3-4AA52FA34F61}"/>
              </a:ext>
            </a:extLst>
          </p:cNvPr>
          <p:cNvSpPr>
            <a:spLocks noGrp="1" noChangeArrowheads="1"/>
          </p:cNvSpPr>
          <p:nvPr>
            <p:ph type="body" idx="1"/>
          </p:nvPr>
        </p:nvSpPr>
        <p:spPr>
          <a:xfrm>
            <a:off x="457200" y="1600200"/>
            <a:ext cx="8229600" cy="685800"/>
          </a:xfrm>
        </p:spPr>
        <p:txBody>
          <a:bodyPr/>
          <a:lstStyle/>
          <a:p>
            <a:pPr eaLnBrk="1" hangingPunct="1"/>
            <a:r>
              <a:rPr lang="en-US" altLang="en-US">
                <a:latin typeface="Times New Roman" panose="02020603050405020304" pitchFamily="18" charset="0"/>
                <a:cs typeface="Times New Roman" panose="02020603050405020304" pitchFamily="18" charset="0"/>
              </a:rPr>
              <a:t>For proper pump operation (no cavitation) :</a:t>
            </a:r>
          </a:p>
          <a:p>
            <a:pPr eaLnBrk="1" hangingPunct="1"/>
            <a:endParaRPr lang="en-US" altLang="en-US" i="1">
              <a:latin typeface="Times New Roman" panose="02020603050405020304" pitchFamily="18" charset="0"/>
              <a:cs typeface="Times New Roman" panose="02020603050405020304" pitchFamily="18" charset="0"/>
            </a:endParaRPr>
          </a:p>
          <a:p>
            <a:pPr eaLnBrk="1" hangingPunct="1"/>
            <a:endParaRPr lang="en-US" altLang="en-US" sz="1200" i="1">
              <a:latin typeface="Times New Roman" panose="02020603050405020304" pitchFamily="18" charset="0"/>
              <a:cs typeface="Times New Roman" panose="02020603050405020304" pitchFamily="18" charset="0"/>
            </a:endParaRPr>
          </a:p>
          <a:p>
            <a:pPr eaLnBrk="1" hangingPunct="1">
              <a:buFontTx/>
              <a:buNone/>
            </a:pPr>
            <a:r>
              <a:rPr lang="en-US" altLang="en-US" i="1">
                <a:latin typeface="Times New Roman" panose="02020603050405020304" pitchFamily="18" charset="0"/>
                <a:cs typeface="Times New Roman" panose="02020603050405020304" pitchFamily="18" charset="0"/>
              </a:rPr>
              <a:t>	         	(NPSH)</a:t>
            </a:r>
            <a:r>
              <a:rPr lang="en-US" altLang="en-US" i="1" baseline="-25000">
                <a:latin typeface="Times New Roman" panose="02020603050405020304" pitchFamily="18" charset="0"/>
                <a:cs typeface="Times New Roman" panose="02020603050405020304" pitchFamily="18" charset="0"/>
              </a:rPr>
              <a:t>A</a:t>
            </a:r>
            <a:r>
              <a:rPr lang="en-US" altLang="en-US" i="1">
                <a:latin typeface="Times New Roman" panose="02020603050405020304" pitchFamily="18" charset="0"/>
                <a:cs typeface="Times New Roman" panose="02020603050405020304" pitchFamily="18" charset="0"/>
              </a:rPr>
              <a:t> &gt; (NPSH)</a:t>
            </a:r>
            <a:r>
              <a:rPr lang="en-US" altLang="en-US" i="1" baseline="-25000">
                <a:latin typeface="Times New Roman" panose="02020603050405020304" pitchFamily="18" charset="0"/>
                <a:cs typeface="Times New Roman" panose="02020603050405020304" pitchFamily="18" charset="0"/>
              </a:rPr>
              <a:t>R</a:t>
            </a:r>
          </a:p>
          <a:p>
            <a:pPr eaLnBrk="1" hangingPunct="1">
              <a:buFontTx/>
              <a:buNone/>
            </a:pPr>
            <a:endParaRPr lang="en-US" altLang="en-US" baseline="-250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DA48A412-E92B-1122-7975-5E46B210E1FF}"/>
              </a:ext>
            </a:extLst>
          </p:cNvPr>
          <p:cNvSpPr>
            <a:spLocks noGrp="1" noChangeArrowheads="1"/>
          </p:cNvSpPr>
          <p:nvPr>
            <p:ph type="title"/>
          </p:nvPr>
        </p:nvSpPr>
        <p:spPr>
          <a:xfrm>
            <a:off x="0" y="0"/>
            <a:ext cx="3571875" cy="1143000"/>
          </a:xfrm>
          <a:solidFill>
            <a:srgbClr val="FAFEA0"/>
          </a:solidFill>
          <a:ln>
            <a:solidFill>
              <a:schemeClr val="accent2"/>
            </a:solidFill>
            <a:miter lim="800000"/>
            <a:headEnd/>
            <a:tailEnd/>
          </a:ln>
        </p:spPr>
        <p:txBody>
          <a:bodyPr/>
          <a:lstStyle/>
          <a:p>
            <a:pPr algn="l" eaLnBrk="1" hangingPunct="1"/>
            <a:r>
              <a:rPr lang="en-US" altLang="en-US" sz="3600">
                <a:latin typeface="Times New Roman" panose="02020603050405020304" pitchFamily="18" charset="0"/>
                <a:cs typeface="Times New Roman" panose="02020603050405020304" pitchFamily="18" charset="0"/>
              </a:rPr>
              <a:t>Determination of </a:t>
            </a:r>
            <a:r>
              <a:rPr lang="en-US" altLang="en-US" sz="3600" i="1">
                <a:latin typeface="Times New Roman" panose="02020603050405020304" pitchFamily="18" charset="0"/>
                <a:cs typeface="Times New Roman" panose="02020603050405020304" pitchFamily="18" charset="0"/>
              </a:rPr>
              <a:t>(</a:t>
            </a:r>
            <a:r>
              <a:rPr lang="en-US" altLang="zh-CN" sz="3600" i="1">
                <a:latin typeface="Times New Roman" panose="02020603050405020304" pitchFamily="18" charset="0"/>
                <a:ea typeface="SimSun" panose="02010600030101010101" pitchFamily="2" charset="-122"/>
                <a:cs typeface="Times New Roman" panose="02020603050405020304" pitchFamily="18" charset="0"/>
              </a:rPr>
              <a:t>NPSH)</a:t>
            </a:r>
            <a:r>
              <a:rPr lang="en-US" altLang="zh-CN" sz="3600" i="1" baseline="-25000">
                <a:latin typeface="Times New Roman" panose="02020603050405020304" pitchFamily="18" charset="0"/>
                <a:ea typeface="SimSun" panose="02010600030101010101" pitchFamily="2" charset="-122"/>
                <a:cs typeface="Times New Roman" panose="02020603050405020304" pitchFamily="18" charset="0"/>
              </a:rPr>
              <a:t>A</a:t>
            </a:r>
            <a:endParaRPr lang="en-US" altLang="en-US" sz="3600" i="1" baseline="-25000">
              <a:latin typeface="Times New Roman" panose="02020603050405020304" pitchFamily="18" charset="0"/>
              <a:cs typeface="Times New Roman" panose="02020603050405020304" pitchFamily="18" charset="0"/>
            </a:endParaRPr>
          </a:p>
        </p:txBody>
      </p:sp>
      <p:grpSp>
        <p:nvGrpSpPr>
          <p:cNvPr id="7172" name="Group 13">
            <a:extLst>
              <a:ext uri="{FF2B5EF4-FFF2-40B4-BE49-F238E27FC236}">
                <a16:creationId xmlns:a16="http://schemas.microsoft.com/office/drawing/2014/main" id="{28EC4CEB-73F5-99D4-C972-C20CC285FF43}"/>
              </a:ext>
            </a:extLst>
          </p:cNvPr>
          <p:cNvGrpSpPr>
            <a:grpSpLocks/>
          </p:cNvGrpSpPr>
          <p:nvPr/>
        </p:nvGrpSpPr>
        <p:grpSpPr bwMode="auto">
          <a:xfrm>
            <a:off x="4357688" y="214313"/>
            <a:ext cx="4643437" cy="2643187"/>
            <a:chOff x="4357686" y="214290"/>
            <a:chExt cx="4643438" cy="2643206"/>
          </a:xfrm>
        </p:grpSpPr>
        <p:pic>
          <p:nvPicPr>
            <p:cNvPr id="7174" name="Picture 12">
              <a:extLst>
                <a:ext uri="{FF2B5EF4-FFF2-40B4-BE49-F238E27FC236}">
                  <a16:creationId xmlns:a16="http://schemas.microsoft.com/office/drawing/2014/main" id="{CD860319-C842-BDE0-F177-30D9E0A8C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09" t="4784"/>
            <a:stretch>
              <a:fillRect/>
            </a:stretch>
          </p:blipFill>
          <p:spPr bwMode="auto">
            <a:xfrm>
              <a:off x="4357686" y="214290"/>
              <a:ext cx="4367671" cy="2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17">
              <a:extLst>
                <a:ext uri="{FF2B5EF4-FFF2-40B4-BE49-F238E27FC236}">
                  <a16:creationId xmlns:a16="http://schemas.microsoft.com/office/drawing/2014/main" id="{360C4476-F448-0AE7-ACEB-0FF4548AD106}"/>
                </a:ext>
              </a:extLst>
            </p:cNvPr>
            <p:cNvSpPr>
              <a:spLocks noChangeArrowheads="1"/>
            </p:cNvSpPr>
            <p:nvPr/>
          </p:nvSpPr>
          <p:spPr bwMode="auto">
            <a:xfrm>
              <a:off x="7985245" y="381229"/>
              <a:ext cx="1015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datum</a:t>
              </a:r>
            </a:p>
          </p:txBody>
        </p:sp>
        <p:sp>
          <p:nvSpPr>
            <p:cNvPr id="7176" name="Rectangle 12">
              <a:extLst>
                <a:ext uri="{FF2B5EF4-FFF2-40B4-BE49-F238E27FC236}">
                  <a16:creationId xmlns:a16="http://schemas.microsoft.com/office/drawing/2014/main" id="{9C38EF71-7E4F-D38E-C97A-7ACFE28D8739}"/>
                </a:ext>
              </a:extLst>
            </p:cNvPr>
            <p:cNvSpPr>
              <a:spLocks noChangeArrowheads="1"/>
            </p:cNvSpPr>
            <p:nvPr/>
          </p:nvSpPr>
          <p:spPr bwMode="auto">
            <a:xfrm>
              <a:off x="4786314" y="928670"/>
              <a:ext cx="359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i="1"/>
                <a:t>h</a:t>
              </a:r>
              <a:r>
                <a:rPr lang="en-US" altLang="en-US" i="1" baseline="-25000"/>
                <a:t>s</a:t>
              </a:r>
            </a:p>
          </p:txBody>
        </p:sp>
      </p:grpSp>
      <p:sp>
        <p:nvSpPr>
          <p:cNvPr id="7173" name="Rectangle 18">
            <a:extLst>
              <a:ext uri="{FF2B5EF4-FFF2-40B4-BE49-F238E27FC236}">
                <a16:creationId xmlns:a16="http://schemas.microsoft.com/office/drawing/2014/main" id="{3B2BFD83-EAF5-7740-9B05-BA9782788C70}"/>
              </a:ext>
            </a:extLst>
          </p:cNvPr>
          <p:cNvSpPr>
            <a:spLocks noChangeArrowheads="1"/>
          </p:cNvSpPr>
          <p:nvPr/>
        </p:nvSpPr>
        <p:spPr bwMode="auto">
          <a:xfrm>
            <a:off x="0" y="1357313"/>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i="1">
                <a:solidFill>
                  <a:srgbClr val="FF0000"/>
                </a:solidFill>
                <a:latin typeface="Garamond" panose="02020404030301010803" pitchFamily="18" charset="0"/>
              </a:rPr>
              <a:t>applying the energy equation between point (1) and (2), datum at pump center line </a:t>
            </a:r>
          </a:p>
        </p:txBody>
      </p:sp>
      <p:graphicFrame>
        <p:nvGraphicFramePr>
          <p:cNvPr id="7170" name="Object 3">
            <a:extLst>
              <a:ext uri="{FF2B5EF4-FFF2-40B4-BE49-F238E27FC236}">
                <a16:creationId xmlns:a16="http://schemas.microsoft.com/office/drawing/2014/main" id="{CBEE61EC-D145-26A0-D4C7-B9F554C4948D}"/>
              </a:ext>
            </a:extLst>
          </p:cNvPr>
          <p:cNvGraphicFramePr>
            <a:graphicFrameLocks noChangeAspect="1"/>
          </p:cNvGraphicFramePr>
          <p:nvPr/>
        </p:nvGraphicFramePr>
        <p:xfrm>
          <a:off x="0" y="2981325"/>
          <a:ext cx="5543550" cy="3822700"/>
        </p:xfrm>
        <a:graphic>
          <a:graphicData uri="http://schemas.openxmlformats.org/presentationml/2006/ole">
            <mc:AlternateContent xmlns:mc="http://schemas.openxmlformats.org/markup-compatibility/2006">
              <mc:Choice xmlns:v="urn:schemas-microsoft-com:vml" Requires="v">
                <p:oleObj name="Equation" r:id="rId3" imgW="2641600" imgH="1828800" progId="Equation.3">
                  <p:embed/>
                </p:oleObj>
              </mc:Choice>
              <mc:Fallback>
                <p:oleObj name="Equation" r:id="rId3" imgW="2641600" imgH="182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81325"/>
                        <a:ext cx="554355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FB91AFE-0224-3CF1-91A9-C30C32F3CD47}"/>
              </a:ext>
            </a:extLst>
          </p:cNvPr>
          <p:cNvSpPr>
            <a:spLocks noGrp="1" noChangeArrowheads="1"/>
          </p:cNvSpPr>
          <p:nvPr>
            <p:ph type="title"/>
          </p:nvPr>
        </p:nvSpPr>
        <p:spPr>
          <a:xfrm>
            <a:off x="428625" y="0"/>
            <a:ext cx="8229600" cy="1143000"/>
          </a:xfrm>
          <a:noFill/>
        </p:spPr>
        <p:txBody>
          <a:bodyPr lIns="90488" tIns="44450" rIns="90488" bIns="44450" anchor="b"/>
          <a:lstStyle/>
          <a:p>
            <a:r>
              <a:rPr lang="en-US" altLang="zh-TW">
                <a:solidFill>
                  <a:srgbClr val="FF0000"/>
                </a:solidFill>
                <a:ea typeface="新細明體" panose="020B0604030504040204" pitchFamily="18" charset="-120"/>
              </a:rPr>
              <a:t>Centrifugal Pumps</a:t>
            </a:r>
          </a:p>
        </p:txBody>
      </p:sp>
      <p:grpSp>
        <p:nvGrpSpPr>
          <p:cNvPr id="43011" name="Group 45">
            <a:extLst>
              <a:ext uri="{FF2B5EF4-FFF2-40B4-BE49-F238E27FC236}">
                <a16:creationId xmlns:a16="http://schemas.microsoft.com/office/drawing/2014/main" id="{B5945878-059B-B4E2-84E6-564C875B5593}"/>
              </a:ext>
            </a:extLst>
          </p:cNvPr>
          <p:cNvGrpSpPr>
            <a:grpSpLocks/>
          </p:cNvGrpSpPr>
          <p:nvPr/>
        </p:nvGrpSpPr>
        <p:grpSpPr bwMode="auto">
          <a:xfrm>
            <a:off x="5184775" y="1879600"/>
            <a:ext cx="3876675" cy="1511300"/>
            <a:chOff x="3266" y="1184"/>
            <a:chExt cx="2442" cy="952"/>
          </a:xfrm>
        </p:grpSpPr>
        <p:sp>
          <p:nvSpPr>
            <p:cNvPr id="43013" name="Rectangle 17">
              <a:extLst>
                <a:ext uri="{FF2B5EF4-FFF2-40B4-BE49-F238E27FC236}">
                  <a16:creationId xmlns:a16="http://schemas.microsoft.com/office/drawing/2014/main" id="{4D50260C-1CE3-08FE-D9D8-19041FCCB3BA}"/>
                </a:ext>
              </a:extLst>
            </p:cNvPr>
            <p:cNvSpPr>
              <a:spLocks noChangeArrowheads="1"/>
            </p:cNvSpPr>
            <p:nvPr/>
          </p:nvSpPr>
          <p:spPr bwMode="auto">
            <a:xfrm>
              <a:off x="3266" y="1870"/>
              <a:ext cx="2420" cy="266"/>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type="none" w="lg" len="med"/>
                  <a:tailEnd type="none" w="lg" len="me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3014" name="Line 4">
              <a:extLst>
                <a:ext uri="{FF2B5EF4-FFF2-40B4-BE49-F238E27FC236}">
                  <a16:creationId xmlns:a16="http://schemas.microsoft.com/office/drawing/2014/main" id="{F55701F9-CBF2-1F1F-B772-8686206304D6}"/>
                </a:ext>
              </a:extLst>
            </p:cNvPr>
            <p:cNvSpPr>
              <a:spLocks noChangeShapeType="1"/>
            </p:cNvSpPr>
            <p:nvPr/>
          </p:nvSpPr>
          <p:spPr bwMode="auto">
            <a:xfrm>
              <a:off x="3268" y="1866"/>
              <a:ext cx="2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5" name="AutoShape 5">
              <a:extLst>
                <a:ext uri="{FF2B5EF4-FFF2-40B4-BE49-F238E27FC236}">
                  <a16:creationId xmlns:a16="http://schemas.microsoft.com/office/drawing/2014/main" id="{89711104-84A1-2FEA-C0E8-0CA50232AFB0}"/>
                </a:ext>
              </a:extLst>
            </p:cNvPr>
            <p:cNvSpPr>
              <a:spLocks noChangeArrowheads="1"/>
            </p:cNvSpPr>
            <p:nvPr/>
          </p:nvSpPr>
          <p:spPr bwMode="auto">
            <a:xfrm rot="10800000" flipH="1">
              <a:off x="5476" y="1774"/>
              <a:ext cx="184" cy="88"/>
            </a:xfrm>
            <a:prstGeom prst="triangle">
              <a:avLst>
                <a:gd name="adj" fmla="val 49995"/>
              </a:avLst>
            </a:prstGeom>
            <a:solidFill>
              <a:schemeClr val="hlink"/>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pSp>
          <p:nvGrpSpPr>
            <p:cNvPr id="43016" name="Group 36">
              <a:extLst>
                <a:ext uri="{FF2B5EF4-FFF2-40B4-BE49-F238E27FC236}">
                  <a16:creationId xmlns:a16="http://schemas.microsoft.com/office/drawing/2014/main" id="{ACA0DDBF-3D59-277B-6D94-F24E80EC9D22}"/>
                </a:ext>
              </a:extLst>
            </p:cNvPr>
            <p:cNvGrpSpPr>
              <a:grpSpLocks/>
            </p:cNvGrpSpPr>
            <p:nvPr/>
          </p:nvGrpSpPr>
          <p:grpSpPr bwMode="auto">
            <a:xfrm>
              <a:off x="3266" y="1184"/>
              <a:ext cx="2311" cy="127"/>
              <a:chOff x="3006" y="2810"/>
              <a:chExt cx="2311" cy="127"/>
            </a:xfrm>
          </p:grpSpPr>
          <p:sp>
            <p:nvSpPr>
              <p:cNvPr id="43024" name="Rectangle 21">
                <a:extLst>
                  <a:ext uri="{FF2B5EF4-FFF2-40B4-BE49-F238E27FC236}">
                    <a16:creationId xmlns:a16="http://schemas.microsoft.com/office/drawing/2014/main" id="{4F79B392-F073-4D9F-670A-32FA0E8FCE4F}"/>
                  </a:ext>
                </a:extLst>
              </p:cNvPr>
              <p:cNvSpPr>
                <a:spLocks noChangeArrowheads="1"/>
              </p:cNvSpPr>
              <p:nvPr/>
            </p:nvSpPr>
            <p:spPr bwMode="auto">
              <a:xfrm flipH="1">
                <a:off x="3236" y="2811"/>
                <a:ext cx="1861" cy="119"/>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pSp>
            <p:nvGrpSpPr>
              <p:cNvPr id="43025" name="Group 28">
                <a:extLst>
                  <a:ext uri="{FF2B5EF4-FFF2-40B4-BE49-F238E27FC236}">
                    <a16:creationId xmlns:a16="http://schemas.microsoft.com/office/drawing/2014/main" id="{34DB0921-41C8-9305-2AA4-A491CE62A4A2}"/>
                  </a:ext>
                </a:extLst>
              </p:cNvPr>
              <p:cNvGrpSpPr>
                <a:grpSpLocks/>
              </p:cNvGrpSpPr>
              <p:nvPr/>
            </p:nvGrpSpPr>
            <p:grpSpPr bwMode="auto">
              <a:xfrm>
                <a:off x="3006" y="2811"/>
                <a:ext cx="274" cy="126"/>
                <a:chOff x="3405" y="2625"/>
                <a:chExt cx="326" cy="298"/>
              </a:xfrm>
            </p:grpSpPr>
            <p:sp>
              <p:nvSpPr>
                <p:cNvPr id="43029" name="Freeform 20">
                  <a:extLst>
                    <a:ext uri="{FF2B5EF4-FFF2-40B4-BE49-F238E27FC236}">
                      <a16:creationId xmlns:a16="http://schemas.microsoft.com/office/drawing/2014/main" id="{887B2A80-6504-676B-4E30-CED74FC735A5}"/>
                    </a:ext>
                  </a:extLst>
                </p:cNvPr>
                <p:cNvSpPr>
                  <a:spLocks/>
                </p:cNvSpPr>
                <p:nvPr/>
              </p:nvSpPr>
              <p:spPr bwMode="auto">
                <a:xfrm>
                  <a:off x="3485" y="2726"/>
                  <a:ext cx="199" cy="195"/>
                </a:xfrm>
                <a:custGeom>
                  <a:avLst/>
                  <a:gdLst>
                    <a:gd name="T0" fmla="*/ 52 w 199"/>
                    <a:gd name="T1" fmla="*/ 195 h 195"/>
                    <a:gd name="T2" fmla="*/ 67 w 199"/>
                    <a:gd name="T3" fmla="*/ 33 h 195"/>
                    <a:gd name="T4" fmla="*/ 199 w 199"/>
                    <a:gd name="T5" fmla="*/ 27 h 195"/>
                    <a:gd name="T6" fmla="*/ 193 w 199"/>
                    <a:gd name="T7" fmla="*/ 195 h 195"/>
                    <a:gd name="T8" fmla="*/ 52 w 199"/>
                    <a:gd name="T9" fmla="*/ 195 h 195"/>
                    <a:gd name="T10" fmla="*/ 0 60000 65536"/>
                    <a:gd name="T11" fmla="*/ 0 60000 65536"/>
                    <a:gd name="T12" fmla="*/ 0 60000 65536"/>
                    <a:gd name="T13" fmla="*/ 0 60000 65536"/>
                    <a:gd name="T14" fmla="*/ 0 60000 65536"/>
                    <a:gd name="T15" fmla="*/ 0 w 199"/>
                    <a:gd name="T16" fmla="*/ 0 h 195"/>
                    <a:gd name="T17" fmla="*/ 199 w 199"/>
                    <a:gd name="T18" fmla="*/ 195 h 195"/>
                  </a:gdLst>
                  <a:ahLst/>
                  <a:cxnLst>
                    <a:cxn ang="T10">
                      <a:pos x="T0" y="T1"/>
                    </a:cxn>
                    <a:cxn ang="T11">
                      <a:pos x="T2" y="T3"/>
                    </a:cxn>
                    <a:cxn ang="T12">
                      <a:pos x="T4" y="T5"/>
                    </a:cxn>
                    <a:cxn ang="T13">
                      <a:pos x="T6" y="T7"/>
                    </a:cxn>
                    <a:cxn ang="T14">
                      <a:pos x="T8" y="T9"/>
                    </a:cxn>
                  </a:cxnLst>
                  <a:rect l="T15" t="T16" r="T17" b="T18"/>
                  <a:pathLst>
                    <a:path w="199" h="195">
                      <a:moveTo>
                        <a:pt x="52" y="195"/>
                      </a:moveTo>
                      <a:cubicBezTo>
                        <a:pt x="0" y="195"/>
                        <a:pt x="16" y="83"/>
                        <a:pt x="67" y="33"/>
                      </a:cubicBezTo>
                      <a:cubicBezTo>
                        <a:pt x="94" y="8"/>
                        <a:pt x="178" y="0"/>
                        <a:pt x="199" y="27"/>
                      </a:cubicBezTo>
                      <a:cubicBezTo>
                        <a:pt x="199" y="86"/>
                        <a:pt x="199" y="131"/>
                        <a:pt x="193" y="195"/>
                      </a:cubicBezTo>
                      <a:cubicBezTo>
                        <a:pt x="124" y="195"/>
                        <a:pt x="104" y="195"/>
                        <a:pt x="52" y="195"/>
                      </a:cubicBezTo>
                      <a:close/>
                    </a:path>
                  </a:pathLst>
                </a:custGeom>
                <a:solidFill>
                  <a:schemeClr val="accent1">
                    <a:alpha val="50195"/>
                  </a:schemeClr>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3030" name="Freeform 22">
                  <a:extLst>
                    <a:ext uri="{FF2B5EF4-FFF2-40B4-BE49-F238E27FC236}">
                      <a16:creationId xmlns:a16="http://schemas.microsoft.com/office/drawing/2014/main" id="{0FAD13D4-3E6B-29B8-E175-D0CABCD24C6E}"/>
                    </a:ext>
                  </a:extLst>
                </p:cNvPr>
                <p:cNvSpPr>
                  <a:spLocks/>
                </p:cNvSpPr>
                <p:nvPr/>
              </p:nvSpPr>
              <p:spPr bwMode="auto">
                <a:xfrm>
                  <a:off x="3405" y="2625"/>
                  <a:ext cx="326" cy="298"/>
                </a:xfrm>
                <a:custGeom>
                  <a:avLst/>
                  <a:gdLst>
                    <a:gd name="T0" fmla="*/ 303 w 326"/>
                    <a:gd name="T1" fmla="*/ 0 h 300"/>
                    <a:gd name="T2" fmla="*/ 132 w 326"/>
                    <a:gd name="T3" fmla="*/ 0 h 300"/>
                    <a:gd name="T4" fmla="*/ 135 w 326"/>
                    <a:gd name="T5" fmla="*/ 279 h 300"/>
                    <a:gd name="T6" fmla="*/ 276 w 326"/>
                    <a:gd name="T7" fmla="*/ 279 h 300"/>
                    <a:gd name="T8" fmla="*/ 0 60000 65536"/>
                    <a:gd name="T9" fmla="*/ 0 60000 65536"/>
                    <a:gd name="T10" fmla="*/ 0 60000 65536"/>
                    <a:gd name="T11" fmla="*/ 0 60000 65536"/>
                    <a:gd name="T12" fmla="*/ 0 w 326"/>
                    <a:gd name="T13" fmla="*/ 0 h 300"/>
                    <a:gd name="T14" fmla="*/ 326 w 326"/>
                    <a:gd name="T15" fmla="*/ 300 h 300"/>
                  </a:gdLst>
                  <a:ahLst/>
                  <a:cxnLst>
                    <a:cxn ang="T8">
                      <a:pos x="T0" y="T1"/>
                    </a:cxn>
                    <a:cxn ang="T9">
                      <a:pos x="T2" y="T3"/>
                    </a:cxn>
                    <a:cxn ang="T10">
                      <a:pos x="T4" y="T5"/>
                    </a:cxn>
                    <a:cxn ang="T11">
                      <a:pos x="T6" y="T7"/>
                    </a:cxn>
                  </a:cxnLst>
                  <a:rect l="T12" t="T13" r="T14" b="T15"/>
                  <a:pathLst>
                    <a:path w="326" h="300">
                      <a:moveTo>
                        <a:pt x="303" y="0"/>
                      </a:moveTo>
                      <a:cubicBezTo>
                        <a:pt x="240" y="2"/>
                        <a:pt x="197" y="0"/>
                        <a:pt x="132" y="0"/>
                      </a:cubicBezTo>
                      <a:cubicBezTo>
                        <a:pt x="0" y="3"/>
                        <a:pt x="326" y="300"/>
                        <a:pt x="135" y="299"/>
                      </a:cubicBezTo>
                      <a:cubicBezTo>
                        <a:pt x="187" y="299"/>
                        <a:pt x="174" y="299"/>
                        <a:pt x="276" y="299"/>
                      </a:cubicBezTo>
                    </a:path>
                  </a:pathLst>
                </a:custGeom>
                <a:solidFill>
                  <a:schemeClr val="accent1"/>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grpSp>
            <p:nvGrpSpPr>
              <p:cNvPr id="43026" name="Group 33">
                <a:extLst>
                  <a:ext uri="{FF2B5EF4-FFF2-40B4-BE49-F238E27FC236}">
                    <a16:creationId xmlns:a16="http://schemas.microsoft.com/office/drawing/2014/main" id="{51550800-00ED-F158-D5AB-B0B40BE37602}"/>
                  </a:ext>
                </a:extLst>
              </p:cNvPr>
              <p:cNvGrpSpPr>
                <a:grpSpLocks/>
              </p:cNvGrpSpPr>
              <p:nvPr/>
            </p:nvGrpSpPr>
            <p:grpSpPr bwMode="auto">
              <a:xfrm flipH="1" flipV="1">
                <a:off x="5043" y="2810"/>
                <a:ext cx="274" cy="126"/>
                <a:chOff x="3405" y="2625"/>
                <a:chExt cx="326" cy="298"/>
              </a:xfrm>
            </p:grpSpPr>
            <p:sp>
              <p:nvSpPr>
                <p:cNvPr id="43027" name="Freeform 34">
                  <a:extLst>
                    <a:ext uri="{FF2B5EF4-FFF2-40B4-BE49-F238E27FC236}">
                      <a16:creationId xmlns:a16="http://schemas.microsoft.com/office/drawing/2014/main" id="{405CCCFD-D5EF-2E0F-0F15-BA740D40CF72}"/>
                    </a:ext>
                  </a:extLst>
                </p:cNvPr>
                <p:cNvSpPr>
                  <a:spLocks/>
                </p:cNvSpPr>
                <p:nvPr/>
              </p:nvSpPr>
              <p:spPr bwMode="auto">
                <a:xfrm>
                  <a:off x="3485" y="2726"/>
                  <a:ext cx="199" cy="195"/>
                </a:xfrm>
                <a:custGeom>
                  <a:avLst/>
                  <a:gdLst>
                    <a:gd name="T0" fmla="*/ 52 w 199"/>
                    <a:gd name="T1" fmla="*/ 195 h 195"/>
                    <a:gd name="T2" fmla="*/ 67 w 199"/>
                    <a:gd name="T3" fmla="*/ 33 h 195"/>
                    <a:gd name="T4" fmla="*/ 199 w 199"/>
                    <a:gd name="T5" fmla="*/ 27 h 195"/>
                    <a:gd name="T6" fmla="*/ 193 w 199"/>
                    <a:gd name="T7" fmla="*/ 195 h 195"/>
                    <a:gd name="T8" fmla="*/ 52 w 199"/>
                    <a:gd name="T9" fmla="*/ 195 h 195"/>
                    <a:gd name="T10" fmla="*/ 0 60000 65536"/>
                    <a:gd name="T11" fmla="*/ 0 60000 65536"/>
                    <a:gd name="T12" fmla="*/ 0 60000 65536"/>
                    <a:gd name="T13" fmla="*/ 0 60000 65536"/>
                    <a:gd name="T14" fmla="*/ 0 60000 65536"/>
                    <a:gd name="T15" fmla="*/ 0 w 199"/>
                    <a:gd name="T16" fmla="*/ 0 h 195"/>
                    <a:gd name="T17" fmla="*/ 199 w 199"/>
                    <a:gd name="T18" fmla="*/ 195 h 195"/>
                  </a:gdLst>
                  <a:ahLst/>
                  <a:cxnLst>
                    <a:cxn ang="T10">
                      <a:pos x="T0" y="T1"/>
                    </a:cxn>
                    <a:cxn ang="T11">
                      <a:pos x="T2" y="T3"/>
                    </a:cxn>
                    <a:cxn ang="T12">
                      <a:pos x="T4" y="T5"/>
                    </a:cxn>
                    <a:cxn ang="T13">
                      <a:pos x="T6" y="T7"/>
                    </a:cxn>
                    <a:cxn ang="T14">
                      <a:pos x="T8" y="T9"/>
                    </a:cxn>
                  </a:cxnLst>
                  <a:rect l="T15" t="T16" r="T17" b="T18"/>
                  <a:pathLst>
                    <a:path w="199" h="195">
                      <a:moveTo>
                        <a:pt x="52" y="195"/>
                      </a:moveTo>
                      <a:cubicBezTo>
                        <a:pt x="0" y="195"/>
                        <a:pt x="16" y="83"/>
                        <a:pt x="67" y="33"/>
                      </a:cubicBezTo>
                      <a:cubicBezTo>
                        <a:pt x="94" y="8"/>
                        <a:pt x="178" y="0"/>
                        <a:pt x="199" y="27"/>
                      </a:cubicBezTo>
                      <a:cubicBezTo>
                        <a:pt x="199" y="86"/>
                        <a:pt x="199" y="131"/>
                        <a:pt x="193" y="195"/>
                      </a:cubicBezTo>
                      <a:cubicBezTo>
                        <a:pt x="124" y="195"/>
                        <a:pt x="104" y="195"/>
                        <a:pt x="52" y="195"/>
                      </a:cubicBezTo>
                      <a:close/>
                    </a:path>
                  </a:pathLst>
                </a:custGeom>
                <a:solidFill>
                  <a:schemeClr val="accent1">
                    <a:alpha val="50195"/>
                  </a:schemeClr>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3028" name="Freeform 35">
                  <a:extLst>
                    <a:ext uri="{FF2B5EF4-FFF2-40B4-BE49-F238E27FC236}">
                      <a16:creationId xmlns:a16="http://schemas.microsoft.com/office/drawing/2014/main" id="{D3EB2951-8D44-D031-4B1D-DD467BCFEE6F}"/>
                    </a:ext>
                  </a:extLst>
                </p:cNvPr>
                <p:cNvSpPr>
                  <a:spLocks/>
                </p:cNvSpPr>
                <p:nvPr/>
              </p:nvSpPr>
              <p:spPr bwMode="auto">
                <a:xfrm>
                  <a:off x="3405" y="2625"/>
                  <a:ext cx="326" cy="298"/>
                </a:xfrm>
                <a:custGeom>
                  <a:avLst/>
                  <a:gdLst>
                    <a:gd name="T0" fmla="*/ 303 w 326"/>
                    <a:gd name="T1" fmla="*/ 0 h 300"/>
                    <a:gd name="T2" fmla="*/ 132 w 326"/>
                    <a:gd name="T3" fmla="*/ 0 h 300"/>
                    <a:gd name="T4" fmla="*/ 135 w 326"/>
                    <a:gd name="T5" fmla="*/ 279 h 300"/>
                    <a:gd name="T6" fmla="*/ 276 w 326"/>
                    <a:gd name="T7" fmla="*/ 279 h 300"/>
                    <a:gd name="T8" fmla="*/ 0 60000 65536"/>
                    <a:gd name="T9" fmla="*/ 0 60000 65536"/>
                    <a:gd name="T10" fmla="*/ 0 60000 65536"/>
                    <a:gd name="T11" fmla="*/ 0 60000 65536"/>
                    <a:gd name="T12" fmla="*/ 0 w 326"/>
                    <a:gd name="T13" fmla="*/ 0 h 300"/>
                    <a:gd name="T14" fmla="*/ 326 w 326"/>
                    <a:gd name="T15" fmla="*/ 300 h 300"/>
                  </a:gdLst>
                  <a:ahLst/>
                  <a:cxnLst>
                    <a:cxn ang="T8">
                      <a:pos x="T0" y="T1"/>
                    </a:cxn>
                    <a:cxn ang="T9">
                      <a:pos x="T2" y="T3"/>
                    </a:cxn>
                    <a:cxn ang="T10">
                      <a:pos x="T4" y="T5"/>
                    </a:cxn>
                    <a:cxn ang="T11">
                      <a:pos x="T6" y="T7"/>
                    </a:cxn>
                  </a:cxnLst>
                  <a:rect l="T12" t="T13" r="T14" b="T15"/>
                  <a:pathLst>
                    <a:path w="326" h="300">
                      <a:moveTo>
                        <a:pt x="303" y="0"/>
                      </a:moveTo>
                      <a:cubicBezTo>
                        <a:pt x="240" y="2"/>
                        <a:pt x="197" y="0"/>
                        <a:pt x="132" y="0"/>
                      </a:cubicBezTo>
                      <a:cubicBezTo>
                        <a:pt x="0" y="3"/>
                        <a:pt x="326" y="300"/>
                        <a:pt x="135" y="299"/>
                      </a:cubicBezTo>
                      <a:cubicBezTo>
                        <a:pt x="187" y="299"/>
                        <a:pt x="174" y="299"/>
                        <a:pt x="276" y="299"/>
                      </a:cubicBezTo>
                    </a:path>
                  </a:pathLst>
                </a:custGeom>
                <a:solidFill>
                  <a:schemeClr val="accent1"/>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grpSp>
        <p:sp>
          <p:nvSpPr>
            <p:cNvPr id="43017" name="Rectangle 37">
              <a:extLst>
                <a:ext uri="{FF2B5EF4-FFF2-40B4-BE49-F238E27FC236}">
                  <a16:creationId xmlns:a16="http://schemas.microsoft.com/office/drawing/2014/main" id="{4C6AA1D3-CAB7-D660-38B1-F29E36716625}"/>
                </a:ext>
              </a:extLst>
            </p:cNvPr>
            <p:cNvSpPr>
              <a:spLocks noChangeArrowheads="1"/>
            </p:cNvSpPr>
            <p:nvPr/>
          </p:nvSpPr>
          <p:spPr bwMode="auto">
            <a:xfrm>
              <a:off x="4333" y="1492"/>
              <a:ext cx="118" cy="504"/>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lg" len="med"/>
                  <a:tailEnd type="none" w="lg" len="med"/>
                </a14:hiddenLine>
              </a:ext>
            </a:extLst>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3018" name="Arc 32">
              <a:extLst>
                <a:ext uri="{FF2B5EF4-FFF2-40B4-BE49-F238E27FC236}">
                  <a16:creationId xmlns:a16="http://schemas.microsoft.com/office/drawing/2014/main" id="{D0FE67D6-9B7F-DEAE-05B1-92D57CD84E44}"/>
                </a:ext>
              </a:extLst>
            </p:cNvPr>
            <p:cNvSpPr>
              <a:spLocks/>
            </p:cNvSpPr>
            <p:nvPr/>
          </p:nvSpPr>
          <p:spPr bwMode="auto">
            <a:xfrm>
              <a:off x="3905" y="1352"/>
              <a:ext cx="1006" cy="427"/>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7504" y="36214"/>
                  </a:moveTo>
                  <a:cubicBezTo>
                    <a:pt x="33414" y="40666"/>
                    <a:pt x="27645"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37504" y="36214"/>
                  </a:moveTo>
                  <a:cubicBezTo>
                    <a:pt x="33414" y="40666"/>
                    <a:pt x="27645" y="43199"/>
                    <a:pt x="21600" y="43200"/>
                  </a:cubicBezTo>
                  <a:cubicBezTo>
                    <a:pt x="9670" y="43200"/>
                    <a:pt x="0" y="33529"/>
                    <a:pt x="0" y="21600"/>
                  </a:cubicBezTo>
                  <a:cubicBezTo>
                    <a:pt x="0" y="9670"/>
                    <a:pt x="9670" y="0"/>
                    <a:pt x="21600" y="0"/>
                  </a:cubicBezTo>
                  <a:cubicBezTo>
                    <a:pt x="33529" y="-1"/>
                    <a:pt x="43199" y="9670"/>
                    <a:pt x="43200" y="21599"/>
                  </a:cubicBezTo>
                  <a:lnTo>
                    <a:pt x="21600" y="21600"/>
                  </a:lnTo>
                  <a:lnTo>
                    <a:pt x="37504" y="36214"/>
                  </a:lnTo>
                  <a:close/>
                </a:path>
              </a:pathLst>
            </a:custGeom>
            <a:noFill/>
            <a:ln w="12700">
              <a:solidFill>
                <a:schemeClr val="tx1"/>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3019" name="Rectangle 38">
              <a:extLst>
                <a:ext uri="{FF2B5EF4-FFF2-40B4-BE49-F238E27FC236}">
                  <a16:creationId xmlns:a16="http://schemas.microsoft.com/office/drawing/2014/main" id="{2F646433-F39D-C2A1-CAC4-AE7AEC8A92B4}"/>
                </a:ext>
              </a:extLst>
            </p:cNvPr>
            <p:cNvSpPr>
              <a:spLocks noChangeArrowheads="1"/>
            </p:cNvSpPr>
            <p:nvPr/>
          </p:nvSpPr>
          <p:spPr bwMode="auto">
            <a:xfrm>
              <a:off x="4332" y="1210"/>
              <a:ext cx="118" cy="504"/>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lg" len="med"/>
                  <a:tailEnd type="none" w="lg" len="med"/>
                </a14:hiddenLine>
              </a:ext>
            </a:extLst>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pSp>
          <p:nvGrpSpPr>
            <p:cNvPr id="43020" name="Group 41">
              <a:extLst>
                <a:ext uri="{FF2B5EF4-FFF2-40B4-BE49-F238E27FC236}">
                  <a16:creationId xmlns:a16="http://schemas.microsoft.com/office/drawing/2014/main" id="{7575032C-791D-B3F3-0A98-4E25065244B9}"/>
                </a:ext>
              </a:extLst>
            </p:cNvPr>
            <p:cNvGrpSpPr>
              <a:grpSpLocks/>
            </p:cNvGrpSpPr>
            <p:nvPr/>
          </p:nvGrpSpPr>
          <p:grpSpPr bwMode="auto">
            <a:xfrm>
              <a:off x="4333" y="1307"/>
              <a:ext cx="110" cy="689"/>
              <a:chOff x="4333" y="1385"/>
              <a:chExt cx="110" cy="541"/>
            </a:xfrm>
          </p:grpSpPr>
          <p:sp>
            <p:nvSpPr>
              <p:cNvPr id="43022" name="Line 39">
                <a:extLst>
                  <a:ext uri="{FF2B5EF4-FFF2-40B4-BE49-F238E27FC236}">
                    <a16:creationId xmlns:a16="http://schemas.microsoft.com/office/drawing/2014/main" id="{1A0C7EF8-35D1-5EAD-A30E-4A311BCE0338}"/>
                  </a:ext>
                </a:extLst>
              </p:cNvPr>
              <p:cNvSpPr>
                <a:spLocks noChangeShapeType="1"/>
              </p:cNvSpPr>
              <p:nvPr/>
            </p:nvSpPr>
            <p:spPr bwMode="auto">
              <a:xfrm>
                <a:off x="4333" y="1385"/>
                <a:ext cx="0" cy="541"/>
              </a:xfrm>
              <a:prstGeom prst="line">
                <a:avLst/>
              </a:prstGeom>
              <a:noFill/>
              <a:ln w="12700">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3023" name="Line 40">
                <a:extLst>
                  <a:ext uri="{FF2B5EF4-FFF2-40B4-BE49-F238E27FC236}">
                    <a16:creationId xmlns:a16="http://schemas.microsoft.com/office/drawing/2014/main" id="{3C744AEE-98A4-6CC4-B8BB-FC7E7F82042D}"/>
                  </a:ext>
                </a:extLst>
              </p:cNvPr>
              <p:cNvSpPr>
                <a:spLocks noChangeShapeType="1"/>
              </p:cNvSpPr>
              <p:nvPr/>
            </p:nvSpPr>
            <p:spPr bwMode="auto">
              <a:xfrm>
                <a:off x="4443" y="1385"/>
                <a:ext cx="0" cy="541"/>
              </a:xfrm>
              <a:prstGeom prst="line">
                <a:avLst/>
              </a:prstGeom>
              <a:noFill/>
              <a:ln w="12700">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grpSp>
        <p:sp>
          <p:nvSpPr>
            <p:cNvPr id="43021" name="Line 12">
              <a:extLst>
                <a:ext uri="{FF2B5EF4-FFF2-40B4-BE49-F238E27FC236}">
                  <a16:creationId xmlns:a16="http://schemas.microsoft.com/office/drawing/2014/main" id="{551D3697-7622-700F-ECA6-D3DF70DDB071}"/>
                </a:ext>
              </a:extLst>
            </p:cNvPr>
            <p:cNvSpPr>
              <a:spLocks noChangeShapeType="1"/>
            </p:cNvSpPr>
            <p:nvPr/>
          </p:nvSpPr>
          <p:spPr bwMode="auto">
            <a:xfrm flipV="1">
              <a:off x="4395" y="1590"/>
              <a:ext cx="0" cy="4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 name="Rectangle 3">
            <a:extLst>
              <a:ext uri="{FF2B5EF4-FFF2-40B4-BE49-F238E27FC236}">
                <a16:creationId xmlns:a16="http://schemas.microsoft.com/office/drawing/2014/main" id="{55D5B392-2852-F1B8-5C1A-873AFF53D317}"/>
              </a:ext>
            </a:extLst>
          </p:cNvPr>
          <p:cNvSpPr txBox="1">
            <a:spLocks noChangeArrowheads="1"/>
          </p:cNvSpPr>
          <p:nvPr/>
        </p:nvSpPr>
        <p:spPr bwMode="auto">
          <a:xfrm>
            <a:off x="0" y="2286000"/>
            <a:ext cx="9144000" cy="41148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defRPr/>
            </a:pPr>
            <a:r>
              <a:rPr lang="en-US" altLang="zh-TW" sz="2800" kern="0" dirty="0">
                <a:latin typeface="+mn-lt"/>
                <a:ea typeface="新細明體" pitchFamily="18" charset="-120"/>
                <a:cs typeface="+mn-cs"/>
              </a:rPr>
              <a:t>Demour’s centrifugal pump - 1730</a:t>
            </a:r>
          </a:p>
          <a:p>
            <a:pPr marL="342900" indent="-342900">
              <a:spcBef>
                <a:spcPct val="20000"/>
              </a:spcBef>
              <a:buFontTx/>
              <a:buChar char="•"/>
              <a:defRPr/>
            </a:pPr>
            <a:r>
              <a:rPr lang="en-US" altLang="zh-TW" sz="2800" kern="0" dirty="0">
                <a:latin typeface="+mn-lt"/>
                <a:ea typeface="新細明體" pitchFamily="18" charset="-120"/>
                <a:cs typeface="+mn-cs"/>
              </a:rPr>
              <a:t>Theory</a:t>
            </a:r>
          </a:p>
          <a:p>
            <a:pPr marL="742950" lvl="1" indent="-285750">
              <a:spcBef>
                <a:spcPct val="20000"/>
              </a:spcBef>
              <a:buFontTx/>
              <a:buChar char="–"/>
              <a:defRPr/>
            </a:pPr>
            <a:r>
              <a:rPr lang="en-US" altLang="zh-TW" sz="2400" kern="0" dirty="0">
                <a:latin typeface="+mn-lt"/>
                <a:ea typeface="新細明體" pitchFamily="18" charset="-120"/>
                <a:cs typeface="+mn-cs"/>
              </a:rPr>
              <a:t>conservation of angular momentum</a:t>
            </a:r>
          </a:p>
          <a:p>
            <a:pPr marL="742950" lvl="1" indent="-285750">
              <a:spcBef>
                <a:spcPct val="20000"/>
              </a:spcBef>
              <a:buFontTx/>
              <a:buChar char="–"/>
              <a:defRPr/>
            </a:pPr>
            <a:r>
              <a:rPr lang="en-US" altLang="zh-TW" sz="2400" kern="0" dirty="0">
                <a:latin typeface="+mn-lt"/>
                <a:ea typeface="新細明體" pitchFamily="18" charset="-120"/>
                <a:cs typeface="+mn-cs"/>
              </a:rPr>
              <a:t>conversion of kinetic energy to potential energy </a:t>
            </a:r>
          </a:p>
          <a:p>
            <a:pPr marL="342900" indent="-342900">
              <a:spcBef>
                <a:spcPct val="20000"/>
              </a:spcBef>
              <a:buFontTx/>
              <a:buChar char="•"/>
              <a:defRPr/>
            </a:pPr>
            <a:r>
              <a:rPr lang="en-US" altLang="zh-TW" sz="2800" kern="0" dirty="0">
                <a:latin typeface="+mn-lt"/>
                <a:ea typeface="新細明體" pitchFamily="18" charset="-120"/>
                <a:cs typeface="+mn-cs"/>
              </a:rPr>
              <a:t>Pump components</a:t>
            </a:r>
          </a:p>
          <a:p>
            <a:pPr marL="742950" lvl="1" indent="-285750">
              <a:spcBef>
                <a:spcPct val="20000"/>
              </a:spcBef>
              <a:buFontTx/>
              <a:buChar char="–"/>
              <a:defRPr/>
            </a:pPr>
            <a:r>
              <a:rPr lang="en-US" altLang="zh-TW" sz="2400" kern="0" dirty="0">
                <a:latin typeface="+mn-lt"/>
                <a:ea typeface="新細明體" pitchFamily="18" charset="-120"/>
                <a:cs typeface="+mn-cs"/>
              </a:rPr>
              <a:t>rotating element - </a:t>
            </a:r>
            <a:r>
              <a:rPr lang="en-US" altLang="zh-TW" sz="2400" kern="0" dirty="0">
                <a:solidFill>
                  <a:srgbClr val="FF0000"/>
                </a:solidFill>
                <a:latin typeface="+mn-lt"/>
                <a:ea typeface="新細明體" pitchFamily="18" charset="-120"/>
                <a:cs typeface="+mn-cs"/>
              </a:rPr>
              <a:t>impeller</a:t>
            </a:r>
          </a:p>
          <a:p>
            <a:pPr marL="742950" lvl="1" indent="-285750">
              <a:spcBef>
                <a:spcPct val="20000"/>
              </a:spcBef>
              <a:buFontTx/>
              <a:buChar char="–"/>
              <a:defRPr/>
            </a:pPr>
            <a:r>
              <a:rPr lang="en-US" altLang="zh-TW" sz="2400" kern="0" dirty="0">
                <a:latin typeface="+mn-lt"/>
                <a:ea typeface="新細明體" pitchFamily="18" charset="-120"/>
                <a:cs typeface="+mn-cs"/>
              </a:rPr>
              <a:t>encloses the rotating element and seals the pressurized liquid inside – </a:t>
            </a:r>
            <a:r>
              <a:rPr lang="en-US" altLang="zh-TW" sz="2400" kern="0" dirty="0">
                <a:solidFill>
                  <a:srgbClr val="FF0000"/>
                </a:solidFill>
                <a:latin typeface="+mn-lt"/>
                <a:ea typeface="新細明體" pitchFamily="18" charset="-120"/>
                <a:cs typeface="+mn-cs"/>
              </a:rPr>
              <a:t>casing</a:t>
            </a:r>
            <a:r>
              <a:rPr lang="en-US" altLang="zh-TW" sz="2400" kern="0" dirty="0">
                <a:latin typeface="+mn-lt"/>
                <a:ea typeface="新細明體" pitchFamily="18" charset="-120"/>
                <a:cs typeface="+mn-cs"/>
              </a:rPr>
              <a:t> or </a:t>
            </a:r>
            <a:r>
              <a:rPr lang="en-US" altLang="zh-TW" sz="2400" kern="0" dirty="0">
                <a:solidFill>
                  <a:srgbClr val="FF0000"/>
                </a:solidFill>
                <a:latin typeface="+mn-lt"/>
                <a:ea typeface="新細明體" pitchFamily="18" charset="-120"/>
                <a:cs typeface="+mn-cs"/>
              </a:rPr>
              <a:t>housing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a:extLst>
              <a:ext uri="{FF2B5EF4-FFF2-40B4-BE49-F238E27FC236}">
                <a16:creationId xmlns:a16="http://schemas.microsoft.com/office/drawing/2014/main" id="{492111A5-5B18-102D-F3C8-7D96AB48EA1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8194" name="Object 4">
            <a:extLst>
              <a:ext uri="{FF2B5EF4-FFF2-40B4-BE49-F238E27FC236}">
                <a16:creationId xmlns:a16="http://schemas.microsoft.com/office/drawing/2014/main" id="{944BEB0D-A39D-313F-5BC2-71CE7D12DE96}"/>
              </a:ext>
            </a:extLst>
          </p:cNvPr>
          <p:cNvGraphicFramePr>
            <a:graphicFrameLocks noChangeAspect="1"/>
          </p:cNvGraphicFramePr>
          <p:nvPr/>
        </p:nvGraphicFramePr>
        <p:xfrm>
          <a:off x="1117600" y="1714500"/>
          <a:ext cx="6646863" cy="1000125"/>
        </p:xfrm>
        <a:graphic>
          <a:graphicData uri="http://schemas.openxmlformats.org/presentationml/2006/ole">
            <mc:AlternateContent xmlns:mc="http://schemas.openxmlformats.org/markup-compatibility/2006">
              <mc:Choice xmlns:v="urn:schemas-microsoft-com:vml" Requires="v">
                <p:oleObj name="Equation" r:id="rId2" imgW="2489200" imgH="393700" progId="Equation.3">
                  <p:embed/>
                </p:oleObj>
              </mc:Choice>
              <mc:Fallback>
                <p:oleObj name="Equation" r:id="rId2" imgW="2489200" imgH="3937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714500"/>
                        <a:ext cx="6646863" cy="1000125"/>
                      </a:xfrm>
                      <a:prstGeom prst="rect">
                        <a:avLst/>
                      </a:prstGeom>
                      <a:solidFill>
                        <a:schemeClr val="accent1"/>
                      </a:solidFill>
                      <a:ln w="9525">
                        <a:solidFill>
                          <a:schemeClr val="accent2"/>
                        </a:solidFill>
                        <a:miter lim="800000"/>
                        <a:headEnd/>
                        <a:tailEnd/>
                      </a:ln>
                    </p:spPr>
                  </p:pic>
                </p:oleObj>
              </mc:Fallback>
            </mc:AlternateContent>
          </a:graphicData>
        </a:graphic>
      </p:graphicFrame>
      <p:sp>
        <p:nvSpPr>
          <p:cNvPr id="8197" name="Rectangle 6">
            <a:extLst>
              <a:ext uri="{FF2B5EF4-FFF2-40B4-BE49-F238E27FC236}">
                <a16:creationId xmlns:a16="http://schemas.microsoft.com/office/drawing/2014/main" id="{F37E1C90-9699-5B77-5847-D7DD6B9628EF}"/>
              </a:ext>
            </a:extLst>
          </p:cNvPr>
          <p:cNvSpPr>
            <a:spLocks noChangeArrowheads="1"/>
          </p:cNvSpPr>
          <p:nvPr/>
        </p:nvSpPr>
        <p:spPr bwMode="auto">
          <a:xfrm>
            <a:off x="0" y="504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8198" name="Rectangle 8">
            <a:extLst>
              <a:ext uri="{FF2B5EF4-FFF2-40B4-BE49-F238E27FC236}">
                <a16:creationId xmlns:a16="http://schemas.microsoft.com/office/drawing/2014/main" id="{387AA0E2-0442-ED22-B211-492E24AD4A05}"/>
              </a:ext>
            </a:extLst>
          </p:cNvPr>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8199" name="Rectangle 9">
            <a:extLst>
              <a:ext uri="{FF2B5EF4-FFF2-40B4-BE49-F238E27FC236}">
                <a16:creationId xmlns:a16="http://schemas.microsoft.com/office/drawing/2014/main" id="{A6C69539-64EB-2ADB-D948-BB0253F8959B}"/>
              </a:ext>
            </a:extLst>
          </p:cNvPr>
          <p:cNvSpPr>
            <a:spLocks noChangeArrowheads="1"/>
          </p:cNvSpPr>
          <p:nvPr/>
        </p:nvSpPr>
        <p:spPr bwMode="auto">
          <a:xfrm>
            <a:off x="0" y="3681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8200" name="Rectangle 10">
            <a:extLst>
              <a:ext uri="{FF2B5EF4-FFF2-40B4-BE49-F238E27FC236}">
                <a16:creationId xmlns:a16="http://schemas.microsoft.com/office/drawing/2014/main" id="{B2ECA657-7010-AFC2-D430-50B9DE2AD175}"/>
              </a:ext>
            </a:extLst>
          </p:cNvPr>
          <p:cNvSpPr>
            <a:spLocks noChangeArrowheads="1"/>
          </p:cNvSpPr>
          <p:nvPr/>
        </p:nvSpPr>
        <p:spPr bwMode="auto">
          <a:xfrm>
            <a:off x="571500" y="3429000"/>
            <a:ext cx="793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260475"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1260475"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1260475"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1260475"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1260475"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t>Note that (+) is used if </a:t>
            </a:r>
            <a:r>
              <a:rPr lang="en-US" altLang="en-US" sz="2400" i="1"/>
              <a:t>h</a:t>
            </a:r>
            <a:r>
              <a:rPr lang="en-US" altLang="en-US" sz="2400" i="1" baseline="-25000"/>
              <a:t>s</a:t>
            </a:r>
            <a:r>
              <a:rPr lang="en-US" altLang="en-US" sz="2400"/>
              <a:t> is above the pump centerline (datum).</a:t>
            </a:r>
          </a:p>
        </p:txBody>
      </p:sp>
      <p:graphicFrame>
        <p:nvGraphicFramePr>
          <p:cNvPr id="8195" name="Object 19" descr="Blue tissue paper">
            <a:extLst>
              <a:ext uri="{FF2B5EF4-FFF2-40B4-BE49-F238E27FC236}">
                <a16:creationId xmlns:a16="http://schemas.microsoft.com/office/drawing/2014/main" id="{DC30BC53-9A62-230E-84FF-6D80F0E7F8BE}"/>
              </a:ext>
            </a:extLst>
          </p:cNvPr>
          <p:cNvGraphicFramePr>
            <a:graphicFrameLocks noChangeAspect="1"/>
          </p:cNvGraphicFramePr>
          <p:nvPr/>
        </p:nvGraphicFramePr>
        <p:xfrm>
          <a:off x="714375" y="4000500"/>
          <a:ext cx="3857625" cy="1930400"/>
        </p:xfrm>
        <a:graphic>
          <a:graphicData uri="http://schemas.openxmlformats.org/presentationml/2006/ole">
            <mc:AlternateContent xmlns:mc="http://schemas.openxmlformats.org/markup-compatibility/2006">
              <mc:Choice xmlns:v="urn:schemas-microsoft-com:vml" Requires="v">
                <p:oleObj name="Equation" r:id="rId4" imgW="1320227" imgH="761669" progId="Equation.3">
                  <p:embed/>
                </p:oleObj>
              </mc:Choice>
              <mc:Fallback>
                <p:oleObj name="Equation" r:id="rId4" imgW="1320227" imgH="761669" progId="Equation.3">
                  <p:embed/>
                  <p:pic>
                    <p:nvPicPr>
                      <p:cNvPr id="0" name="Object 19"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4000500"/>
                        <a:ext cx="3857625" cy="1930400"/>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6D520082-3B5D-EBB3-A190-79D050484DC4}"/>
              </a:ext>
            </a:extLst>
          </p:cNvPr>
          <p:cNvSpPr>
            <a:spLocks noGrp="1" noChangeArrowheads="1"/>
          </p:cNvSpPr>
          <p:nvPr>
            <p:ph type="title"/>
          </p:nvPr>
        </p:nvSpPr>
        <p:spPr>
          <a:xfrm>
            <a:off x="457200" y="404813"/>
            <a:ext cx="5770563" cy="936625"/>
          </a:xfrm>
          <a:solidFill>
            <a:srgbClr val="99FF99"/>
          </a:solidFill>
          <a:ln>
            <a:solidFill>
              <a:srgbClr val="339933"/>
            </a:solidFill>
            <a:miter lim="800000"/>
            <a:headEnd/>
            <a:tailEnd/>
          </a:ln>
        </p:spPr>
        <p:txBody>
          <a:bodyPr/>
          <a:lstStyle/>
          <a:p>
            <a:pPr algn="l" eaLnBrk="1" hangingPunct="1"/>
            <a:r>
              <a:rPr lang="en-US" altLang="en-US" sz="3600" b="1">
                <a:solidFill>
                  <a:srgbClr val="FF0000"/>
                </a:solidFill>
                <a:latin typeface="Times New Roman" panose="02020603050405020304" pitchFamily="18" charset="0"/>
                <a:cs typeface="Times New Roman" panose="02020603050405020304" pitchFamily="18" charset="0"/>
              </a:rPr>
              <a:t>Thoma’s cavitation constant</a:t>
            </a:r>
          </a:p>
        </p:txBody>
      </p:sp>
      <p:sp>
        <p:nvSpPr>
          <p:cNvPr id="9221" name="Rectangle 6">
            <a:extLst>
              <a:ext uri="{FF2B5EF4-FFF2-40B4-BE49-F238E27FC236}">
                <a16:creationId xmlns:a16="http://schemas.microsoft.com/office/drawing/2014/main" id="{3AD70AE6-EA8E-1568-8239-D01DE9BC502C}"/>
              </a:ext>
            </a:extLst>
          </p:cNvPr>
          <p:cNvSpPr>
            <a:spLocks noChangeArrowheads="1"/>
          </p:cNvSpPr>
          <p:nvPr/>
        </p:nvSpPr>
        <p:spPr bwMode="auto">
          <a:xfrm>
            <a:off x="539750" y="1820863"/>
            <a:ext cx="8064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800" b="1" u="sng">
                <a:solidFill>
                  <a:srgbClr val="FF0000"/>
                </a:solidFill>
              </a:rPr>
              <a:t>The cavitation constant:</a:t>
            </a:r>
            <a:r>
              <a:rPr lang="en-US" altLang="en-US" sz="2800">
                <a:solidFill>
                  <a:srgbClr val="FF0000"/>
                </a:solidFill>
              </a:rPr>
              <a:t> </a:t>
            </a:r>
            <a:r>
              <a:rPr lang="en-US" altLang="en-US" sz="2800"/>
              <a:t>is the ratio of  </a:t>
            </a:r>
            <a:r>
              <a:rPr lang="en-US" altLang="en-US" sz="2800" i="1"/>
              <a:t>(NPSH)</a:t>
            </a:r>
            <a:r>
              <a:rPr lang="en-US" altLang="en-US" sz="2800" i="1" baseline="-30000"/>
              <a:t>R </a:t>
            </a:r>
            <a:r>
              <a:rPr lang="en-US" altLang="en-US" sz="2800" i="1"/>
              <a:t> </a:t>
            </a:r>
            <a:r>
              <a:rPr lang="en-US" altLang="en-US" sz="2800"/>
              <a:t>to the total dynamic head (</a:t>
            </a:r>
            <a:r>
              <a:rPr lang="en-US" altLang="en-US" sz="2800" i="1"/>
              <a:t>H</a:t>
            </a:r>
            <a:r>
              <a:rPr lang="en-US" altLang="en-US" sz="2800" i="1" baseline="-30000"/>
              <a:t>t</a:t>
            </a:r>
            <a:r>
              <a:rPr lang="en-US" altLang="en-US" sz="2800"/>
              <a:t>) is known as the Thoma’s cavitation constant (  )</a:t>
            </a:r>
          </a:p>
        </p:txBody>
      </p:sp>
      <p:graphicFrame>
        <p:nvGraphicFramePr>
          <p:cNvPr id="9218" name="Object 5">
            <a:extLst>
              <a:ext uri="{FF2B5EF4-FFF2-40B4-BE49-F238E27FC236}">
                <a16:creationId xmlns:a16="http://schemas.microsoft.com/office/drawing/2014/main" id="{98FBAE3A-28C7-D556-3813-4CCBB32A91F9}"/>
              </a:ext>
            </a:extLst>
          </p:cNvPr>
          <p:cNvGraphicFramePr>
            <a:graphicFrameLocks noChangeAspect="1"/>
          </p:cNvGraphicFramePr>
          <p:nvPr/>
        </p:nvGraphicFramePr>
        <p:xfrm>
          <a:off x="3429000" y="2857500"/>
          <a:ext cx="360363" cy="322263"/>
        </p:xfrm>
        <a:graphic>
          <a:graphicData uri="http://schemas.openxmlformats.org/presentationml/2006/ole">
            <mc:AlternateContent xmlns:mc="http://schemas.openxmlformats.org/markup-compatibility/2006">
              <mc:Choice xmlns:v="urn:schemas-microsoft-com:vml" Requires="v">
                <p:oleObj name="Equation" r:id="rId2" imgW="139518" imgH="126835" progId="Equation.3">
                  <p:embed/>
                </p:oleObj>
              </mc:Choice>
              <mc:Fallback>
                <p:oleObj name="Equation" r:id="rId2" imgW="139518" imgH="126835"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857500"/>
                        <a:ext cx="3603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19" name="Object 4">
            <a:extLst>
              <a:ext uri="{FF2B5EF4-FFF2-40B4-BE49-F238E27FC236}">
                <a16:creationId xmlns:a16="http://schemas.microsoft.com/office/drawing/2014/main" id="{3685BE27-3FFC-60F0-EC4C-A0AADC212875}"/>
              </a:ext>
            </a:extLst>
          </p:cNvPr>
          <p:cNvGraphicFramePr>
            <a:graphicFrameLocks noChangeAspect="1"/>
          </p:cNvGraphicFramePr>
          <p:nvPr/>
        </p:nvGraphicFramePr>
        <p:xfrm>
          <a:off x="3178175" y="3571875"/>
          <a:ext cx="2114550" cy="1009650"/>
        </p:xfrm>
        <a:graphic>
          <a:graphicData uri="http://schemas.openxmlformats.org/presentationml/2006/ole">
            <mc:AlternateContent xmlns:mc="http://schemas.openxmlformats.org/markup-compatibility/2006">
              <mc:Choice xmlns:v="urn:schemas-microsoft-com:vml" Requires="v">
                <p:oleObj name="Equation" r:id="rId4" imgW="800100" imgH="368300" progId="Equation.3">
                  <p:embed/>
                </p:oleObj>
              </mc:Choice>
              <mc:Fallback>
                <p:oleObj name="Equation" r:id="rId4" imgW="800100" imgH="368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175" y="3571875"/>
                        <a:ext cx="2114550" cy="1009650"/>
                      </a:xfrm>
                      <a:prstGeom prst="rect">
                        <a:avLst/>
                      </a:prstGeom>
                      <a:solidFill>
                        <a:srgbClr val="FFCCCC"/>
                      </a:solidFill>
                      <a:ln w="9525">
                        <a:solidFill>
                          <a:srgbClr val="CC3300"/>
                        </a:solidFill>
                        <a:miter lim="800000"/>
                        <a:headEnd/>
                        <a:tailEnd/>
                      </a:ln>
                    </p:spPr>
                  </p:pic>
                </p:oleObj>
              </mc:Fallback>
            </mc:AlternateContent>
          </a:graphicData>
        </a:graphic>
      </p:graphicFrame>
      <p:sp>
        <p:nvSpPr>
          <p:cNvPr id="9222" name="Rectangle 9">
            <a:extLst>
              <a:ext uri="{FF2B5EF4-FFF2-40B4-BE49-F238E27FC236}">
                <a16:creationId xmlns:a16="http://schemas.microsoft.com/office/drawing/2014/main" id="{462A5C06-CDCF-1987-3CD5-F2D2F150FA74}"/>
              </a:ext>
            </a:extLst>
          </p:cNvPr>
          <p:cNvSpPr>
            <a:spLocks noChangeArrowheads="1"/>
          </p:cNvSpPr>
          <p:nvPr/>
        </p:nvSpPr>
        <p:spPr bwMode="auto">
          <a:xfrm>
            <a:off x="636588" y="4864100"/>
            <a:ext cx="82565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260475"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1260475"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1260475"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1260475"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1260475"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800" b="1" i="1" u="sng"/>
              <a:t>Note</a:t>
            </a:r>
            <a:r>
              <a:rPr lang="en-US" altLang="en-US" sz="2800"/>
              <a:t>: If the cavitation constant is given, we can find the maximum allowable elevation of the pump inlet (eye) above the surface of the supply (suction) reservoir.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278BBF28-1EDB-C47C-DA9C-F6E0C2A134DC}"/>
              </a:ext>
            </a:extLst>
          </p:cNvPr>
          <p:cNvSpPr>
            <a:spLocks noGrp="1" noChangeArrowheads="1"/>
          </p:cNvSpPr>
          <p:nvPr>
            <p:ph type="title"/>
          </p:nvPr>
        </p:nvSpPr>
        <p:spPr/>
        <p:txBody>
          <a:bodyPr/>
          <a:lstStyle/>
          <a:p>
            <a:pPr eaLnBrk="1" hangingPunct="1"/>
            <a:r>
              <a:rPr lang="en-US" altLang="en-US" b="1">
                <a:solidFill>
                  <a:srgbClr val="FF0000"/>
                </a:solidFill>
                <a:latin typeface="Garamond" panose="02020404030301010803" pitchFamily="18" charset="0"/>
              </a:rPr>
              <a:t>Example 1</a:t>
            </a:r>
            <a:endParaRPr lang="en-US" altLang="en-US"/>
          </a:p>
        </p:txBody>
      </p:sp>
      <p:sp>
        <p:nvSpPr>
          <p:cNvPr id="10244" name="Text Box 3">
            <a:extLst>
              <a:ext uri="{FF2B5EF4-FFF2-40B4-BE49-F238E27FC236}">
                <a16:creationId xmlns:a16="http://schemas.microsoft.com/office/drawing/2014/main" id="{170E9071-2683-DF30-222F-B082F7AD9579}"/>
              </a:ext>
            </a:extLst>
          </p:cNvPr>
          <p:cNvSpPr txBox="1">
            <a:spLocks noChangeArrowheads="1"/>
          </p:cNvSpPr>
          <p:nvPr/>
        </p:nvSpPr>
        <p:spPr bwMode="auto">
          <a:xfrm>
            <a:off x="381000" y="1487488"/>
            <a:ext cx="8305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latin typeface="Garamond" panose="02020404030301010803" pitchFamily="18" charset="0"/>
                <a:ea typeface="Arial Unicode MS" pitchFamily="34" charset="-128"/>
              </a:rPr>
              <a:t>A Pump has a cavitation constant = 0.12, this pump was instructed on well using UPVC pipe of 10m length and 200mm diameter, there are elbow (</a:t>
            </a:r>
            <a:r>
              <a:rPr lang="en-US" altLang="en-US" sz="2400" i="1">
                <a:latin typeface="Garamond" panose="02020404030301010803" pitchFamily="18" charset="0"/>
                <a:ea typeface="Arial Unicode MS" pitchFamily="34" charset="-128"/>
              </a:rPr>
              <a:t>k</a:t>
            </a:r>
            <a:r>
              <a:rPr lang="en-US" altLang="en-US" sz="2400" i="1" baseline="-25000">
                <a:latin typeface="Garamond" panose="02020404030301010803" pitchFamily="18" charset="0"/>
                <a:ea typeface="Arial Unicode MS" pitchFamily="34" charset="-128"/>
              </a:rPr>
              <a:t>e</a:t>
            </a:r>
            <a:r>
              <a:rPr lang="en-US" altLang="en-US" sz="2400">
                <a:latin typeface="Garamond" panose="02020404030301010803" pitchFamily="18" charset="0"/>
                <a:ea typeface="Arial Unicode MS" pitchFamily="34" charset="-128"/>
              </a:rPr>
              <a:t>=1) and valve (</a:t>
            </a:r>
            <a:r>
              <a:rPr lang="en-US" altLang="en-US" sz="2400" i="1">
                <a:latin typeface="Garamond" panose="02020404030301010803" pitchFamily="18" charset="0"/>
                <a:ea typeface="Arial Unicode MS" pitchFamily="34" charset="-128"/>
              </a:rPr>
              <a:t>k</a:t>
            </a:r>
            <a:r>
              <a:rPr lang="en-US" altLang="en-US" sz="2400" i="1" baseline="-25000">
                <a:latin typeface="Garamond" panose="02020404030301010803" pitchFamily="18" charset="0"/>
                <a:ea typeface="Arial Unicode MS" pitchFamily="34" charset="-128"/>
              </a:rPr>
              <a:t>e</a:t>
            </a:r>
            <a:r>
              <a:rPr lang="en-US" altLang="en-US" sz="2400" i="1">
                <a:latin typeface="Garamond" panose="02020404030301010803" pitchFamily="18" charset="0"/>
                <a:ea typeface="Arial Unicode MS" pitchFamily="34" charset="-128"/>
              </a:rPr>
              <a:t>=4.5</a:t>
            </a:r>
            <a:r>
              <a:rPr lang="en-US" altLang="en-US" sz="2400">
                <a:latin typeface="Garamond" panose="02020404030301010803" pitchFamily="18" charset="0"/>
                <a:ea typeface="Arial Unicode MS" pitchFamily="34" charset="-128"/>
              </a:rPr>
              <a:t>) in the system. the flow is 35m</a:t>
            </a:r>
            <a:r>
              <a:rPr lang="en-US" altLang="en-US" sz="2400" baseline="30000">
                <a:latin typeface="Garamond" panose="02020404030301010803" pitchFamily="18" charset="0"/>
                <a:ea typeface="Arial Unicode MS" pitchFamily="34" charset="-128"/>
              </a:rPr>
              <a:t>3 </a:t>
            </a:r>
            <a:r>
              <a:rPr lang="en-US" altLang="en-US" sz="2400">
                <a:latin typeface="Garamond" panose="02020404030301010803" pitchFamily="18" charset="0"/>
                <a:ea typeface="Arial Unicode MS" pitchFamily="34" charset="-128"/>
              </a:rPr>
              <a:t>and The total Dynamic Head </a:t>
            </a:r>
            <a:r>
              <a:rPr lang="en-US" altLang="en-US" sz="2400" i="1">
                <a:latin typeface="Garamond" panose="02020404030301010803" pitchFamily="18" charset="0"/>
                <a:ea typeface="Arial Unicode MS" pitchFamily="34" charset="-128"/>
              </a:rPr>
              <a:t>H</a:t>
            </a:r>
            <a:r>
              <a:rPr lang="en-US" altLang="en-US" sz="2400" i="1" baseline="-25000">
                <a:latin typeface="Garamond" panose="02020404030301010803" pitchFamily="18" charset="0"/>
                <a:ea typeface="Arial Unicode MS" pitchFamily="34" charset="-128"/>
              </a:rPr>
              <a:t>t</a:t>
            </a:r>
            <a:r>
              <a:rPr lang="en-US" altLang="en-US" sz="2400" i="1">
                <a:latin typeface="Garamond" panose="02020404030301010803" pitchFamily="18" charset="0"/>
                <a:ea typeface="Arial Unicode MS" pitchFamily="34" charset="-128"/>
              </a:rPr>
              <a:t> </a:t>
            </a:r>
            <a:r>
              <a:rPr lang="en-US" altLang="en-US" sz="2400">
                <a:latin typeface="Garamond" panose="02020404030301010803" pitchFamily="18" charset="0"/>
                <a:ea typeface="Arial Unicode MS" pitchFamily="34" charset="-128"/>
              </a:rPr>
              <a:t>= 25m (from pump curve) </a:t>
            </a:r>
            <a:r>
              <a:rPr lang="en-US" altLang="en-US" sz="2400" i="1">
                <a:latin typeface="Garamond" panose="02020404030301010803" pitchFamily="18" charset="0"/>
                <a:ea typeface="Arial Unicode MS" pitchFamily="34" charset="-128"/>
              </a:rPr>
              <a:t>f</a:t>
            </a:r>
            <a:r>
              <a:rPr lang="en-US" altLang="en-US" sz="2400">
                <a:latin typeface="Garamond" panose="02020404030301010803" pitchFamily="18" charset="0"/>
                <a:ea typeface="Arial Unicode MS" pitchFamily="34" charset="-128"/>
              </a:rPr>
              <a:t>=0.0167</a:t>
            </a:r>
          </a:p>
          <a:p>
            <a:pPr eaLnBrk="1" hangingPunct="1"/>
            <a:r>
              <a:rPr lang="en-US" altLang="en-US" sz="2400">
                <a:latin typeface="Garamond" panose="02020404030301010803" pitchFamily="18" charset="0"/>
                <a:ea typeface="Arial Unicode MS" pitchFamily="34" charset="-128"/>
              </a:rPr>
              <a:t>Calculate the maximum suction head</a:t>
            </a:r>
          </a:p>
        </p:txBody>
      </p:sp>
      <p:graphicFrame>
        <p:nvGraphicFramePr>
          <p:cNvPr id="10242" name="Object 2" descr="Blue tissue paper">
            <a:extLst>
              <a:ext uri="{FF2B5EF4-FFF2-40B4-BE49-F238E27FC236}">
                <a16:creationId xmlns:a16="http://schemas.microsoft.com/office/drawing/2014/main" id="{68614065-B99A-72E7-C614-2E084724253F}"/>
              </a:ext>
            </a:extLst>
          </p:cNvPr>
          <p:cNvGraphicFramePr>
            <a:graphicFrameLocks noChangeAspect="1"/>
          </p:cNvGraphicFramePr>
          <p:nvPr>
            <p:ph idx="1"/>
          </p:nvPr>
        </p:nvGraphicFramePr>
        <p:xfrm>
          <a:off x="533400" y="4476750"/>
          <a:ext cx="3352800" cy="796925"/>
        </p:xfrm>
        <a:graphic>
          <a:graphicData uri="http://schemas.openxmlformats.org/presentationml/2006/ole">
            <mc:AlternateContent xmlns:mc="http://schemas.openxmlformats.org/markup-compatibility/2006">
              <mc:Choice xmlns:v="urn:schemas-microsoft-com:vml" Requires="v">
                <p:oleObj name="Equation" r:id="rId2" imgW="1816100" imgH="431800" progId="Equation.3">
                  <p:embed/>
                </p:oleObj>
              </mc:Choice>
              <mc:Fallback>
                <p:oleObj name="Equation" r:id="rId2" imgW="1816100" imgH="431800" progId="Equation.3">
                  <p:embed/>
                  <p:pic>
                    <p:nvPicPr>
                      <p:cNvPr id="0" name="Object 2" descr="Blue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76750"/>
                        <a:ext cx="3352800" cy="796925"/>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86F2E194-27D2-EA95-3BF0-EC8B09DF383F}"/>
              </a:ext>
            </a:extLst>
          </p:cNvPr>
          <p:cNvSpPr>
            <a:spLocks noChangeArrowheads="1"/>
          </p:cNvSpPr>
          <p:nvPr/>
        </p:nvSpPr>
        <p:spPr bwMode="auto">
          <a:xfrm>
            <a:off x="762000" y="381000"/>
            <a:ext cx="4876800" cy="1676400"/>
          </a:xfrm>
          <a:prstGeom prst="rect">
            <a:avLst/>
          </a:prstGeom>
          <a:solidFill>
            <a:srgbClr val="BBE0E3"/>
          </a:solidFill>
          <a:ln w="9525">
            <a:solidFill>
              <a:srgbClr val="000000"/>
            </a:solidFill>
            <a:miter lim="800000"/>
            <a:headEnd/>
            <a:tailEnd/>
          </a:ln>
          <a:effectLst/>
        </p:spPr>
        <p:txBody>
          <a:bodyPr wrap="none" anchor="ctr"/>
          <a:lstStyle/>
          <a:p>
            <a:pPr eaLnBrk="1" fontAlgn="auto" hangingPunct="1">
              <a:spcBef>
                <a:spcPts val="0"/>
              </a:spcBef>
              <a:spcAft>
                <a:spcPts val="0"/>
              </a:spcAft>
              <a:defRPr/>
            </a:pPr>
            <a:endParaRPr lang="ar-EG" kern="0">
              <a:solidFill>
                <a:sysClr val="windowText" lastClr="000000"/>
              </a:solidFill>
            </a:endParaRPr>
          </a:p>
        </p:txBody>
      </p:sp>
      <p:sp>
        <p:nvSpPr>
          <p:cNvPr id="20" name="Rectangle 3">
            <a:extLst>
              <a:ext uri="{FF2B5EF4-FFF2-40B4-BE49-F238E27FC236}">
                <a16:creationId xmlns:a16="http://schemas.microsoft.com/office/drawing/2014/main" id="{AFD42808-FCF2-C4EA-235F-0410FB9F2DDA}"/>
              </a:ext>
            </a:extLst>
          </p:cNvPr>
          <p:cNvSpPr>
            <a:spLocks noChangeArrowheads="1"/>
          </p:cNvSpPr>
          <p:nvPr/>
        </p:nvSpPr>
        <p:spPr bwMode="auto">
          <a:xfrm>
            <a:off x="0" y="2976563"/>
            <a:ext cx="9144000" cy="0"/>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ar-EG" kern="0">
              <a:solidFill>
                <a:sysClr val="windowText" lastClr="000000"/>
              </a:solidFill>
            </a:endParaRPr>
          </a:p>
        </p:txBody>
      </p:sp>
      <p:graphicFrame>
        <p:nvGraphicFramePr>
          <p:cNvPr id="11266" name="Object 9">
            <a:extLst>
              <a:ext uri="{FF2B5EF4-FFF2-40B4-BE49-F238E27FC236}">
                <a16:creationId xmlns:a16="http://schemas.microsoft.com/office/drawing/2014/main" id="{76CA6E6C-489D-A1FD-44E8-0FF86F076FAF}"/>
              </a:ext>
            </a:extLst>
          </p:cNvPr>
          <p:cNvGraphicFramePr>
            <a:graphicFrameLocks noChangeAspect="1"/>
          </p:cNvGraphicFramePr>
          <p:nvPr/>
        </p:nvGraphicFramePr>
        <p:xfrm>
          <a:off x="838200" y="457200"/>
          <a:ext cx="3368675" cy="749300"/>
        </p:xfrm>
        <a:graphic>
          <a:graphicData uri="http://schemas.openxmlformats.org/presentationml/2006/ole">
            <mc:AlternateContent xmlns:mc="http://schemas.openxmlformats.org/markup-compatibility/2006">
              <mc:Choice xmlns:v="urn:schemas-microsoft-com:vml" Requires="v">
                <p:oleObj name="Equation" r:id="rId2" imgW="1930400" imgH="431800" progId="Equation.3">
                  <p:embed/>
                </p:oleObj>
              </mc:Choice>
              <mc:Fallback>
                <p:oleObj name="Equation" r:id="rId2" imgW="1930400" imgH="43180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33686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5">
            <a:extLst>
              <a:ext uri="{FF2B5EF4-FFF2-40B4-BE49-F238E27FC236}">
                <a16:creationId xmlns:a16="http://schemas.microsoft.com/office/drawing/2014/main" id="{90C4B41A-842B-A853-346F-EE18D8000C57}"/>
              </a:ext>
            </a:extLst>
          </p:cNvPr>
          <p:cNvSpPr>
            <a:spLocks noChangeArrowheads="1"/>
          </p:cNvSpPr>
          <p:nvPr/>
        </p:nvSpPr>
        <p:spPr bwMode="auto">
          <a:xfrm>
            <a:off x="0" y="3881438"/>
            <a:ext cx="9144000" cy="0"/>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ar-EG" kern="0">
              <a:solidFill>
                <a:sysClr val="windowText" lastClr="000000"/>
              </a:solidFill>
            </a:endParaRPr>
          </a:p>
        </p:txBody>
      </p:sp>
      <p:sp>
        <p:nvSpPr>
          <p:cNvPr id="23" name="Rectangle 6">
            <a:extLst>
              <a:ext uri="{FF2B5EF4-FFF2-40B4-BE49-F238E27FC236}">
                <a16:creationId xmlns:a16="http://schemas.microsoft.com/office/drawing/2014/main" id="{C946ED9D-24F5-6BDA-398E-473202E1E7D4}"/>
              </a:ext>
            </a:extLst>
          </p:cNvPr>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ar-EG" kern="0">
              <a:solidFill>
                <a:sysClr val="windowText" lastClr="000000"/>
              </a:solidFill>
            </a:endParaRPr>
          </a:p>
        </p:txBody>
      </p:sp>
      <p:graphicFrame>
        <p:nvGraphicFramePr>
          <p:cNvPr id="11267" name="Object 10">
            <a:extLst>
              <a:ext uri="{FF2B5EF4-FFF2-40B4-BE49-F238E27FC236}">
                <a16:creationId xmlns:a16="http://schemas.microsoft.com/office/drawing/2014/main" id="{32664E28-F4C7-BC75-5DF4-1D1918178BC6}"/>
              </a:ext>
            </a:extLst>
          </p:cNvPr>
          <p:cNvGraphicFramePr>
            <a:graphicFrameLocks noChangeAspect="1"/>
          </p:cNvGraphicFramePr>
          <p:nvPr/>
        </p:nvGraphicFramePr>
        <p:xfrm>
          <a:off x="4572000" y="3048000"/>
          <a:ext cx="3686175" cy="796925"/>
        </p:xfrm>
        <a:graphic>
          <a:graphicData uri="http://schemas.openxmlformats.org/presentationml/2006/ole">
            <mc:AlternateContent xmlns:mc="http://schemas.openxmlformats.org/markup-compatibility/2006">
              <mc:Choice xmlns:v="urn:schemas-microsoft-com:vml" Requires="v">
                <p:oleObj name="Equation" r:id="rId4" imgW="2070100" imgH="444500" progId="Equation.3">
                  <p:embed/>
                </p:oleObj>
              </mc:Choice>
              <mc:Fallback>
                <p:oleObj name="Equation" r:id="rId4" imgW="2070100" imgH="4445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8000"/>
                        <a:ext cx="36861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8">
            <a:extLst>
              <a:ext uri="{FF2B5EF4-FFF2-40B4-BE49-F238E27FC236}">
                <a16:creationId xmlns:a16="http://schemas.microsoft.com/office/drawing/2014/main" id="{57604382-2CB2-9C28-0FE9-8E7568CB5F51}"/>
              </a:ext>
            </a:extLst>
          </p:cNvPr>
          <p:cNvSpPr>
            <a:spLocks noChangeArrowheads="1"/>
          </p:cNvSpPr>
          <p:nvPr/>
        </p:nvSpPr>
        <p:spPr bwMode="auto">
          <a:xfrm>
            <a:off x="0" y="3633788"/>
            <a:ext cx="9144000" cy="0"/>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ar-EG" kern="0">
              <a:solidFill>
                <a:sysClr val="windowText" lastClr="000000"/>
              </a:solidFill>
            </a:endParaRPr>
          </a:p>
        </p:txBody>
      </p:sp>
      <p:graphicFrame>
        <p:nvGraphicFramePr>
          <p:cNvPr id="11268" name="Object 11">
            <a:extLst>
              <a:ext uri="{FF2B5EF4-FFF2-40B4-BE49-F238E27FC236}">
                <a16:creationId xmlns:a16="http://schemas.microsoft.com/office/drawing/2014/main" id="{77017D6C-C8F8-971C-4D7F-41447E4EAC17}"/>
              </a:ext>
            </a:extLst>
          </p:cNvPr>
          <p:cNvGraphicFramePr>
            <a:graphicFrameLocks noChangeAspect="1"/>
          </p:cNvGraphicFramePr>
          <p:nvPr/>
        </p:nvGraphicFramePr>
        <p:xfrm>
          <a:off x="762000" y="3048000"/>
          <a:ext cx="2667000" cy="823913"/>
        </p:xfrm>
        <a:graphic>
          <a:graphicData uri="http://schemas.openxmlformats.org/presentationml/2006/ole">
            <mc:AlternateContent xmlns:mc="http://schemas.openxmlformats.org/markup-compatibility/2006">
              <mc:Choice xmlns:v="urn:schemas-microsoft-com:vml" Requires="v">
                <p:oleObj name="Equation" r:id="rId6" imgW="1447172" imgH="444307" progId="Equation.3">
                  <p:embed/>
                </p:oleObj>
              </mc:Choice>
              <mc:Fallback>
                <p:oleObj name="Equation" r:id="rId6" imgW="1447172" imgH="444307"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048000"/>
                        <a:ext cx="2667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10">
            <a:extLst>
              <a:ext uri="{FF2B5EF4-FFF2-40B4-BE49-F238E27FC236}">
                <a16:creationId xmlns:a16="http://schemas.microsoft.com/office/drawing/2014/main" id="{FA1CD31A-A295-AD68-B7AA-1E1E3134B3A1}"/>
              </a:ext>
            </a:extLst>
          </p:cNvPr>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ar-EG" kern="0">
              <a:solidFill>
                <a:sysClr val="windowText" lastClr="000000"/>
              </a:solidFill>
            </a:endParaRPr>
          </a:p>
        </p:txBody>
      </p:sp>
      <p:graphicFrame>
        <p:nvGraphicFramePr>
          <p:cNvPr id="11269" name="Object 12">
            <a:extLst>
              <a:ext uri="{FF2B5EF4-FFF2-40B4-BE49-F238E27FC236}">
                <a16:creationId xmlns:a16="http://schemas.microsoft.com/office/drawing/2014/main" id="{BB92CEAA-747E-0D82-BCEA-AFA52B829A1D}"/>
              </a:ext>
            </a:extLst>
          </p:cNvPr>
          <p:cNvGraphicFramePr>
            <a:graphicFrameLocks noChangeAspect="1"/>
          </p:cNvGraphicFramePr>
          <p:nvPr/>
        </p:nvGraphicFramePr>
        <p:xfrm>
          <a:off x="468313" y="3962400"/>
          <a:ext cx="6608762" cy="935038"/>
        </p:xfrm>
        <a:graphic>
          <a:graphicData uri="http://schemas.openxmlformats.org/presentationml/2006/ole">
            <mc:AlternateContent xmlns:mc="http://schemas.openxmlformats.org/markup-compatibility/2006">
              <mc:Choice xmlns:v="urn:schemas-microsoft-com:vml" Requires="v">
                <p:oleObj name="Equation" r:id="rId8" imgW="3136680" imgH="444240" progId="Equation.3">
                  <p:embed/>
                </p:oleObj>
              </mc:Choice>
              <mc:Fallback>
                <p:oleObj name="Equation" r:id="rId8" imgW="3136680" imgH="44424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3962400"/>
                        <a:ext cx="66087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12">
            <a:extLst>
              <a:ext uri="{FF2B5EF4-FFF2-40B4-BE49-F238E27FC236}">
                <a16:creationId xmlns:a16="http://schemas.microsoft.com/office/drawing/2014/main" id="{1B5291C2-C384-E4C2-E8A5-044BBF1795DF}"/>
              </a:ext>
            </a:extLst>
          </p:cNvPr>
          <p:cNvSpPr>
            <a:spLocks noChangeArrowheads="1"/>
          </p:cNvSpPr>
          <p:nvPr/>
        </p:nvSpPr>
        <p:spPr bwMode="auto">
          <a:xfrm>
            <a:off x="0" y="3652838"/>
            <a:ext cx="9144000" cy="0"/>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ar-EG" kern="0">
              <a:solidFill>
                <a:sysClr val="windowText" lastClr="000000"/>
              </a:solidFill>
            </a:endParaRPr>
          </a:p>
        </p:txBody>
      </p:sp>
      <p:graphicFrame>
        <p:nvGraphicFramePr>
          <p:cNvPr id="11270" name="Object 13">
            <a:extLst>
              <a:ext uri="{FF2B5EF4-FFF2-40B4-BE49-F238E27FC236}">
                <a16:creationId xmlns:a16="http://schemas.microsoft.com/office/drawing/2014/main" id="{67D19A2D-83DF-7D88-E3DB-50DB33488874}"/>
              </a:ext>
            </a:extLst>
          </p:cNvPr>
          <p:cNvGraphicFramePr>
            <a:graphicFrameLocks noChangeAspect="1"/>
          </p:cNvGraphicFramePr>
          <p:nvPr/>
        </p:nvGraphicFramePr>
        <p:xfrm>
          <a:off x="685800" y="4995863"/>
          <a:ext cx="5427663" cy="1836737"/>
        </p:xfrm>
        <a:graphic>
          <a:graphicData uri="http://schemas.openxmlformats.org/presentationml/2006/ole">
            <mc:AlternateContent xmlns:mc="http://schemas.openxmlformats.org/markup-compatibility/2006">
              <mc:Choice xmlns:v="urn:schemas-microsoft-com:vml" Requires="v">
                <p:oleObj name="Equation" r:id="rId10" imgW="2679480" imgH="914400" progId="Equation.3">
                  <p:embed/>
                </p:oleObj>
              </mc:Choice>
              <mc:Fallback>
                <p:oleObj name="Equation" r:id="rId10" imgW="2679480" imgH="9144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995863"/>
                        <a:ext cx="5427663"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14">
            <a:extLst>
              <a:ext uri="{FF2B5EF4-FFF2-40B4-BE49-F238E27FC236}">
                <a16:creationId xmlns:a16="http://schemas.microsoft.com/office/drawing/2014/main" id="{6778FCCD-2493-6333-713B-E8B012BA090C}"/>
              </a:ext>
            </a:extLst>
          </p:cNvPr>
          <p:cNvSpPr>
            <a:spLocks noChangeArrowheads="1"/>
          </p:cNvSpPr>
          <p:nvPr/>
        </p:nvSpPr>
        <p:spPr bwMode="auto">
          <a:xfrm>
            <a:off x="0" y="3886200"/>
            <a:ext cx="9144000" cy="0"/>
          </a:xfrm>
          <a:prstGeom prst="rect">
            <a:avLst/>
          </a:prstGeom>
          <a:noFill/>
          <a:ln w="9525">
            <a:noFill/>
            <a:miter lim="800000"/>
            <a:headEnd/>
            <a:tailEnd/>
          </a:ln>
          <a:effectLst/>
        </p:spPr>
        <p:txBody>
          <a:bodyPr wrap="none" anchor="ctr">
            <a:spAutoFit/>
          </a:bodyPr>
          <a:lstStyle/>
          <a:p>
            <a:pPr eaLnBrk="1" fontAlgn="auto" hangingPunct="1">
              <a:spcBef>
                <a:spcPts val="0"/>
              </a:spcBef>
              <a:spcAft>
                <a:spcPts val="0"/>
              </a:spcAft>
              <a:defRPr/>
            </a:pPr>
            <a:endParaRPr lang="ar-EG" kern="0">
              <a:solidFill>
                <a:sysClr val="windowText" lastClr="000000"/>
              </a:solidFill>
            </a:endParaRPr>
          </a:p>
        </p:txBody>
      </p:sp>
      <p:graphicFrame>
        <p:nvGraphicFramePr>
          <p:cNvPr id="11271" name="Object 14">
            <a:extLst>
              <a:ext uri="{FF2B5EF4-FFF2-40B4-BE49-F238E27FC236}">
                <a16:creationId xmlns:a16="http://schemas.microsoft.com/office/drawing/2014/main" id="{FB0650C8-2D42-C593-1D99-EDEB9DA2FB16}"/>
              </a:ext>
            </a:extLst>
          </p:cNvPr>
          <p:cNvGraphicFramePr>
            <a:graphicFrameLocks noChangeAspect="1"/>
          </p:cNvGraphicFramePr>
          <p:nvPr/>
        </p:nvGraphicFramePr>
        <p:xfrm>
          <a:off x="838200" y="1241425"/>
          <a:ext cx="4724400" cy="784225"/>
        </p:xfrm>
        <a:graphic>
          <a:graphicData uri="http://schemas.openxmlformats.org/presentationml/2006/ole">
            <mc:AlternateContent xmlns:mc="http://schemas.openxmlformats.org/markup-compatibility/2006">
              <mc:Choice xmlns:v="urn:schemas-microsoft-com:vml" Requires="v">
                <p:oleObj name="Equation" r:id="rId12" imgW="2679700" imgH="444500" progId="Equation.3">
                  <p:embed/>
                </p:oleObj>
              </mc:Choice>
              <mc:Fallback>
                <p:oleObj name="Equation" r:id="rId12" imgW="2679700" imgH="4445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1241425"/>
                        <a:ext cx="47244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15">
            <a:extLst>
              <a:ext uri="{FF2B5EF4-FFF2-40B4-BE49-F238E27FC236}">
                <a16:creationId xmlns:a16="http://schemas.microsoft.com/office/drawing/2014/main" id="{5B9C4316-9924-4511-4F91-BC0292052EBE}"/>
              </a:ext>
            </a:extLst>
          </p:cNvPr>
          <p:cNvGraphicFramePr>
            <a:graphicFrameLocks noChangeAspect="1"/>
          </p:cNvGraphicFramePr>
          <p:nvPr/>
        </p:nvGraphicFramePr>
        <p:xfrm>
          <a:off x="762000" y="2057400"/>
          <a:ext cx="2819400" cy="714375"/>
        </p:xfrm>
        <a:graphic>
          <a:graphicData uri="http://schemas.openxmlformats.org/presentationml/2006/ole">
            <mc:AlternateContent xmlns:mc="http://schemas.openxmlformats.org/markup-compatibility/2006">
              <mc:Choice xmlns:v="urn:schemas-microsoft-com:vml" Requires="v">
                <p:oleObj name="Equation" r:id="rId14" imgW="1954951" imgH="495085" progId="Equation.3">
                  <p:embed/>
                </p:oleObj>
              </mc:Choice>
              <mc:Fallback>
                <p:oleObj name="Equation" r:id="rId14" imgW="1954951" imgH="495085"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2057400"/>
                        <a:ext cx="2819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B125BE9E-620C-59D0-1150-0D934CCE5C75}"/>
              </a:ext>
            </a:extLst>
          </p:cNvPr>
          <p:cNvSpPr>
            <a:spLocks noGrp="1" noChangeArrowheads="1"/>
          </p:cNvSpPr>
          <p:nvPr>
            <p:ph type="title"/>
          </p:nvPr>
        </p:nvSpPr>
        <p:spPr>
          <a:xfrm>
            <a:off x="428625" y="0"/>
            <a:ext cx="8229600" cy="928688"/>
          </a:xfrm>
        </p:spPr>
        <p:txBody>
          <a:bodyPr/>
          <a:lstStyle/>
          <a:p>
            <a:pPr eaLnBrk="1" hangingPunct="1"/>
            <a:r>
              <a:rPr lang="en-US" altLang="en-US" b="1">
                <a:solidFill>
                  <a:srgbClr val="FF0000"/>
                </a:solidFill>
                <a:latin typeface="Garamond" panose="02020404030301010803" pitchFamily="18" charset="0"/>
              </a:rPr>
              <a:t>Selection of A Pump</a:t>
            </a:r>
            <a:r>
              <a:rPr lang="en-US" altLang="en-US">
                <a:solidFill>
                  <a:srgbClr val="FF0000"/>
                </a:solidFill>
              </a:rPr>
              <a:t> </a:t>
            </a:r>
          </a:p>
        </p:txBody>
      </p:sp>
      <p:sp>
        <p:nvSpPr>
          <p:cNvPr id="54275" name="Rectangle 5">
            <a:extLst>
              <a:ext uri="{FF2B5EF4-FFF2-40B4-BE49-F238E27FC236}">
                <a16:creationId xmlns:a16="http://schemas.microsoft.com/office/drawing/2014/main" id="{9899856D-8CD3-E8DE-F0F3-3B576AC3BA13}"/>
              </a:ext>
            </a:extLst>
          </p:cNvPr>
          <p:cNvSpPr>
            <a:spLocks noChangeArrowheads="1"/>
          </p:cNvSpPr>
          <p:nvPr/>
        </p:nvSpPr>
        <p:spPr bwMode="auto">
          <a:xfrm>
            <a:off x="0" y="8572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Garamond" panose="02020404030301010803" pitchFamily="18" charset="0"/>
              </a:rPr>
              <a:t>It has been seen that the efficiency of a pump depends on the discharge, head, and power requirement of the pump. The approximate ranges of application of each type of pump are indicated in the following Figure. </a:t>
            </a:r>
          </a:p>
        </p:txBody>
      </p:sp>
      <p:pic>
        <p:nvPicPr>
          <p:cNvPr id="54276" name="Picture 6">
            <a:extLst>
              <a:ext uri="{FF2B5EF4-FFF2-40B4-BE49-F238E27FC236}">
                <a16:creationId xmlns:a16="http://schemas.microsoft.com/office/drawing/2014/main" id="{A3C3BCA0-460B-37EC-B322-9D313AB8D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40"/>
          <a:stretch>
            <a:fillRect/>
          </a:stretch>
        </p:blipFill>
        <p:spPr bwMode="auto">
          <a:xfrm>
            <a:off x="1096963" y="2071688"/>
            <a:ext cx="6618287"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DBD4916-3E51-5B01-609F-6D97D1CCFAB4}"/>
              </a:ext>
            </a:extLst>
          </p:cNvPr>
          <p:cNvSpPr>
            <a:spLocks noGrp="1" noChangeArrowheads="1"/>
          </p:cNvSpPr>
          <p:nvPr>
            <p:ph type="title"/>
          </p:nvPr>
        </p:nvSpPr>
        <p:spPr>
          <a:solidFill>
            <a:srgbClr val="99FF99"/>
          </a:solidFill>
          <a:ln>
            <a:solidFill>
              <a:srgbClr val="339933"/>
            </a:solidFill>
            <a:miter lim="800000"/>
            <a:headEnd/>
            <a:tailEnd/>
          </a:ln>
        </p:spPr>
        <p:txBody>
          <a:bodyPr/>
          <a:lstStyle/>
          <a:p>
            <a:pPr eaLnBrk="1" hangingPunct="1"/>
            <a:r>
              <a:rPr lang="en-US" altLang="en-US" b="1">
                <a:solidFill>
                  <a:srgbClr val="FF0000"/>
                </a:solidFill>
                <a:latin typeface="Garamond" panose="02020404030301010803" pitchFamily="18" charset="0"/>
              </a:rPr>
              <a:t>Selection of A Pump </a:t>
            </a:r>
          </a:p>
        </p:txBody>
      </p:sp>
      <p:sp>
        <p:nvSpPr>
          <p:cNvPr id="55299" name="Rectangle 3">
            <a:extLst>
              <a:ext uri="{FF2B5EF4-FFF2-40B4-BE49-F238E27FC236}">
                <a16:creationId xmlns:a16="http://schemas.microsoft.com/office/drawing/2014/main" id="{21A2C02A-7E08-11AF-69BA-8AF3F5CEF302}"/>
              </a:ext>
            </a:extLst>
          </p:cNvPr>
          <p:cNvSpPr>
            <a:spLocks noGrp="1" noChangeArrowheads="1"/>
          </p:cNvSpPr>
          <p:nvPr>
            <p:ph type="body" idx="1"/>
          </p:nvPr>
        </p:nvSpPr>
        <p:spPr>
          <a:xfrm>
            <a:off x="0" y="1785938"/>
            <a:ext cx="9144000" cy="4525962"/>
          </a:xfrm>
        </p:spPr>
        <p:txBody>
          <a:bodyPr/>
          <a:lstStyle/>
          <a:p>
            <a:pPr eaLnBrk="1" hangingPunct="1">
              <a:buFontTx/>
              <a:buNone/>
            </a:pPr>
            <a:r>
              <a:rPr lang="en-US" altLang="en-US" sz="2800">
                <a:latin typeface="Times New Roman" panose="02020603050405020304" pitchFamily="18" charset="0"/>
                <a:cs typeface="Times New Roman" panose="02020603050405020304" pitchFamily="18" charset="0"/>
              </a:rPr>
              <a:t>In selecting a particular pump for a given system: </a:t>
            </a:r>
          </a:p>
          <a:p>
            <a:pPr eaLnBrk="1" hangingPunct="1"/>
            <a:r>
              <a:rPr lang="en-US" altLang="en-US" sz="2800">
                <a:latin typeface="Times New Roman" panose="02020603050405020304" pitchFamily="18" charset="0"/>
                <a:cs typeface="Times New Roman" panose="02020603050405020304" pitchFamily="18" charset="0"/>
              </a:rPr>
              <a:t>The design conditions are specified and a pump is selected for the range of applications. </a:t>
            </a:r>
          </a:p>
          <a:p>
            <a:pPr eaLnBrk="1" hangingPunct="1"/>
            <a:r>
              <a:rPr lang="en-US" altLang="en-US" sz="2800">
                <a:latin typeface="Times New Roman" panose="02020603050405020304" pitchFamily="18" charset="0"/>
                <a:cs typeface="Times New Roman" panose="02020603050405020304" pitchFamily="18" charset="0"/>
              </a:rPr>
              <a:t>A system characteristic curve (H-Q) is then prepared. </a:t>
            </a:r>
          </a:p>
          <a:p>
            <a:pPr eaLnBrk="1" hangingPunct="1"/>
            <a:r>
              <a:rPr lang="en-US" altLang="en-US" sz="2800">
                <a:latin typeface="Times New Roman" panose="02020603050405020304" pitchFamily="18" charset="0"/>
                <a:cs typeface="Times New Roman" panose="02020603050405020304" pitchFamily="18" charset="0"/>
              </a:rPr>
              <a:t>The H-Q curve is then matched to the pump characteristics chart which is provided by the manufacturer. </a:t>
            </a:r>
          </a:p>
          <a:p>
            <a:pPr eaLnBrk="1" hangingPunct="1"/>
            <a:r>
              <a:rPr lang="en-US" altLang="en-US" sz="2800">
                <a:latin typeface="Times New Roman" panose="02020603050405020304" pitchFamily="18" charset="0"/>
                <a:cs typeface="Times New Roman" panose="02020603050405020304" pitchFamily="18" charset="0"/>
              </a:rPr>
              <a:t>The matching point (operating point) indicates the actual working conditions.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34A4ABC-2A24-6018-88A7-020DBE1E55EB}"/>
              </a:ext>
            </a:extLst>
          </p:cNvPr>
          <p:cNvSpPr>
            <a:spLocks noGrp="1" noChangeArrowheads="1"/>
          </p:cNvSpPr>
          <p:nvPr>
            <p:ph type="title"/>
          </p:nvPr>
        </p:nvSpPr>
        <p:spPr>
          <a:xfrm>
            <a:off x="428625" y="0"/>
            <a:ext cx="8229600" cy="1143000"/>
          </a:xfrm>
          <a:solidFill>
            <a:srgbClr val="CCECFF"/>
          </a:solidFill>
          <a:ln>
            <a:solidFill>
              <a:schemeClr val="accent2"/>
            </a:solidFill>
            <a:miter lim="800000"/>
            <a:headEnd/>
            <a:tailEnd/>
          </a:ln>
        </p:spPr>
        <p:txBody>
          <a:bodyPr/>
          <a:lstStyle/>
          <a:p>
            <a:pPr rtl="1" eaLnBrk="1" hangingPunct="1"/>
            <a:r>
              <a:rPr lang="en-US" altLang="en-US" b="1">
                <a:solidFill>
                  <a:srgbClr val="FF0000"/>
                </a:solidFill>
                <a:latin typeface="Garamond" panose="02020404030301010803" pitchFamily="18" charset="0"/>
              </a:rPr>
              <a:t>System Characteristic Curve</a:t>
            </a:r>
          </a:p>
        </p:txBody>
      </p:sp>
      <p:sp>
        <p:nvSpPr>
          <p:cNvPr id="56323" name="Rectangle 6">
            <a:extLst>
              <a:ext uri="{FF2B5EF4-FFF2-40B4-BE49-F238E27FC236}">
                <a16:creationId xmlns:a16="http://schemas.microsoft.com/office/drawing/2014/main" id="{8CA3393D-05D6-3FE5-9661-5401EF12C07B}"/>
              </a:ext>
            </a:extLst>
          </p:cNvPr>
          <p:cNvSpPr>
            <a:spLocks noChangeArrowheads="1"/>
          </p:cNvSpPr>
          <p:nvPr/>
        </p:nvSpPr>
        <p:spPr bwMode="auto">
          <a:xfrm>
            <a:off x="0" y="1357313"/>
            <a:ext cx="9144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buFont typeface="Wingdings" panose="05000000000000000000" pitchFamily="2" charset="2"/>
              <a:buChar char="Ø"/>
            </a:pPr>
            <a:r>
              <a:rPr lang="en-US" altLang="en-US" sz="2800">
                <a:solidFill>
                  <a:srgbClr val="0000FF"/>
                </a:solidFill>
                <a:latin typeface="Garamond" panose="02020404030301010803" pitchFamily="18" charset="0"/>
              </a:rPr>
              <a:t>The total head, </a:t>
            </a:r>
            <a:r>
              <a:rPr lang="en-US" altLang="en-US" sz="2800" b="1" i="1">
                <a:solidFill>
                  <a:srgbClr val="FF0000"/>
                </a:solidFill>
                <a:latin typeface="Garamond" panose="02020404030301010803" pitchFamily="18" charset="0"/>
              </a:rPr>
              <a:t>H</a:t>
            </a:r>
            <a:r>
              <a:rPr lang="en-US" altLang="en-US" sz="2800" b="1" i="1" baseline="-25000">
                <a:solidFill>
                  <a:srgbClr val="FF0000"/>
                </a:solidFill>
                <a:latin typeface="Garamond" panose="02020404030301010803" pitchFamily="18" charset="0"/>
              </a:rPr>
              <a:t>t</a:t>
            </a:r>
            <a:r>
              <a:rPr lang="en-US" altLang="en-US" sz="2800" i="1">
                <a:solidFill>
                  <a:srgbClr val="FF0000"/>
                </a:solidFill>
                <a:latin typeface="Garamond" panose="02020404030301010803" pitchFamily="18" charset="0"/>
              </a:rPr>
              <a:t> </a:t>
            </a:r>
            <a:r>
              <a:rPr lang="en-US" altLang="en-US" sz="2800">
                <a:solidFill>
                  <a:srgbClr val="0000FF"/>
                </a:solidFill>
                <a:latin typeface="Garamond" panose="02020404030301010803" pitchFamily="18" charset="0"/>
              </a:rPr>
              <a:t>, that the pump delivers includes the elevation head and the head losses incurred in the system. The friction loss and other minor losses in the pipeline depend on the velocity of the water in the pipe, and hence the total head loss can be related to the discharge rate.</a:t>
            </a:r>
          </a:p>
          <a:p>
            <a:pPr algn="just" eaLnBrk="1" hangingPunct="1">
              <a:buFont typeface="Wingdings" panose="05000000000000000000" pitchFamily="2" charset="2"/>
              <a:buChar char="Ø"/>
            </a:pPr>
            <a:r>
              <a:rPr lang="en-US" altLang="en-US" sz="2800">
                <a:solidFill>
                  <a:srgbClr val="0000FF"/>
                </a:solidFill>
                <a:latin typeface="Garamond" panose="02020404030301010803" pitchFamily="18" charset="0"/>
              </a:rPr>
              <a:t>For a given pipeline system (including a pump or a group of pumps), a unique  system head-capacity </a:t>
            </a:r>
            <a:r>
              <a:rPr lang="en-US" altLang="en-US" sz="2800" i="1" u="sng">
                <a:solidFill>
                  <a:srgbClr val="FF0000"/>
                </a:solidFill>
                <a:latin typeface="Garamond" panose="02020404030301010803" pitchFamily="18" charset="0"/>
              </a:rPr>
              <a:t>(H-Q)</a:t>
            </a:r>
            <a:r>
              <a:rPr lang="en-US" altLang="en-US" sz="2800">
                <a:solidFill>
                  <a:srgbClr val="0000FF"/>
                </a:solidFill>
                <a:latin typeface="Garamond" panose="02020404030301010803" pitchFamily="18" charset="0"/>
              </a:rPr>
              <a:t> curve can be plotted. This curve is usually referred to as a system characteristic curve or simply system curve. It is a graphic representation of the system head and is developed by plotting the total head, over a range of flow rates starting from zero to the maximum expected value of Q.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a:extLst>
              <a:ext uri="{FF2B5EF4-FFF2-40B4-BE49-F238E27FC236}">
                <a16:creationId xmlns:a16="http://schemas.microsoft.com/office/drawing/2014/main" id="{39D39138-0E7C-52DF-CE89-FB5DD8236F10}"/>
              </a:ext>
            </a:extLst>
          </p:cNvPr>
          <p:cNvGraphicFramePr>
            <a:graphicFrameLocks noChangeAspect="1"/>
          </p:cNvGraphicFramePr>
          <p:nvPr>
            <p:ph sz="half" idx="2"/>
          </p:nvPr>
        </p:nvGraphicFramePr>
        <p:xfrm>
          <a:off x="2428875" y="0"/>
          <a:ext cx="3898900" cy="914400"/>
        </p:xfrm>
        <a:graphic>
          <a:graphicData uri="http://schemas.openxmlformats.org/presentationml/2006/ole">
            <mc:AlternateContent xmlns:mc="http://schemas.openxmlformats.org/markup-compatibility/2006">
              <mc:Choice xmlns:v="urn:schemas-microsoft-com:vml" Requires="v">
                <p:oleObj name="Equation" r:id="rId2" imgW="1028254" imgH="241195" progId="Equation.3">
                  <p:embed/>
                </p:oleObj>
              </mc:Choice>
              <mc:Fallback>
                <p:oleObj name="Equation" r:id="rId2" imgW="1028254" imgH="241195"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0"/>
                        <a:ext cx="3898900" cy="914400"/>
                      </a:xfrm>
                      <a:prstGeom prst="rect">
                        <a:avLst/>
                      </a:prstGeom>
                      <a:solidFill>
                        <a:srgbClr val="FAFEA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7">
            <a:extLst>
              <a:ext uri="{FF2B5EF4-FFF2-40B4-BE49-F238E27FC236}">
                <a16:creationId xmlns:a16="http://schemas.microsoft.com/office/drawing/2014/main" id="{10A1C134-AEBC-968A-9A0B-9938B9B0AA08}"/>
              </a:ext>
            </a:extLst>
          </p:cNvPr>
          <p:cNvGraphicFramePr>
            <a:graphicFrameLocks noChangeAspect="1"/>
          </p:cNvGraphicFramePr>
          <p:nvPr/>
        </p:nvGraphicFramePr>
        <p:xfrm>
          <a:off x="508000" y="1084263"/>
          <a:ext cx="8064500" cy="5702300"/>
        </p:xfrm>
        <a:graphic>
          <a:graphicData uri="http://schemas.openxmlformats.org/presentationml/2006/ole">
            <mc:AlternateContent xmlns:mc="http://schemas.openxmlformats.org/markup-compatibility/2006">
              <mc:Choice xmlns:v="urn:schemas-microsoft-com:vml" Requires="v">
                <p:oleObj name="Drawing" r:id="rId4" imgW="8782050" imgH="5133975" progId="AutoCAD.Drawing.15">
                  <p:embed/>
                </p:oleObj>
              </mc:Choice>
              <mc:Fallback>
                <p:oleObj name="Drawing" r:id="rId4" imgW="8782050" imgH="5133975" progId="AutoCAD.Drawing.1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1321" t="50841" r="38220" b="24399"/>
                      <a:stretch>
                        <a:fillRect/>
                      </a:stretch>
                    </p:blipFill>
                    <p:spPr bwMode="auto">
                      <a:xfrm>
                        <a:off x="508000" y="1084263"/>
                        <a:ext cx="8064500"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a:extLst>
              <a:ext uri="{FF2B5EF4-FFF2-40B4-BE49-F238E27FC236}">
                <a16:creationId xmlns:a16="http://schemas.microsoft.com/office/drawing/2014/main" id="{3695264A-D1D3-3541-33A8-375B5DB2CCAB}"/>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4400" b="1">
                <a:solidFill>
                  <a:srgbClr val="FF0000"/>
                </a:solidFill>
                <a:latin typeface="Garamond" panose="02020404030301010803" pitchFamily="18" charset="0"/>
              </a:rPr>
              <a:t>System Characteristic Curve</a:t>
            </a:r>
            <a:r>
              <a:rPr lang="en-US" altLang="en-US" sz="4400">
                <a:solidFill>
                  <a:schemeClr val="tx2"/>
                </a:solidFill>
              </a:rPr>
              <a:t> </a:t>
            </a:r>
          </a:p>
        </p:txBody>
      </p:sp>
      <p:graphicFrame>
        <p:nvGraphicFramePr>
          <p:cNvPr id="13314" name="Object 2">
            <a:extLst>
              <a:ext uri="{FF2B5EF4-FFF2-40B4-BE49-F238E27FC236}">
                <a16:creationId xmlns:a16="http://schemas.microsoft.com/office/drawing/2014/main" id="{53CB0057-2625-5DAC-8368-3D036071ABC1}"/>
              </a:ext>
            </a:extLst>
          </p:cNvPr>
          <p:cNvGraphicFramePr>
            <a:graphicFrameLocks noChangeAspect="1"/>
          </p:cNvGraphicFramePr>
          <p:nvPr/>
        </p:nvGraphicFramePr>
        <p:xfrm>
          <a:off x="5334000" y="1295400"/>
          <a:ext cx="2514600" cy="528638"/>
        </p:xfrm>
        <a:graphic>
          <a:graphicData uri="http://schemas.openxmlformats.org/presentationml/2006/ole">
            <mc:AlternateContent xmlns:mc="http://schemas.openxmlformats.org/markup-compatibility/2006">
              <mc:Choice xmlns:v="urn:schemas-microsoft-com:vml" Requires="v">
                <p:oleObj name="Equation" r:id="rId2" imgW="1002865" imgH="215806" progId="Equation.3">
                  <p:embed/>
                </p:oleObj>
              </mc:Choice>
              <mc:Fallback>
                <p:oleObj name="Equation" r:id="rId2" imgW="1002865" imgH="215806"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2514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316" name="Group 29">
            <a:extLst>
              <a:ext uri="{FF2B5EF4-FFF2-40B4-BE49-F238E27FC236}">
                <a16:creationId xmlns:a16="http://schemas.microsoft.com/office/drawing/2014/main" id="{67C7D026-533A-917B-7795-06508EBA3BBD}"/>
              </a:ext>
            </a:extLst>
          </p:cNvPr>
          <p:cNvGrpSpPr>
            <a:grpSpLocks/>
          </p:cNvGrpSpPr>
          <p:nvPr/>
        </p:nvGrpSpPr>
        <p:grpSpPr bwMode="auto">
          <a:xfrm>
            <a:off x="228600" y="1905000"/>
            <a:ext cx="8648700" cy="4875213"/>
            <a:chOff x="144" y="1200"/>
            <a:chExt cx="5448" cy="3071"/>
          </a:xfrm>
        </p:grpSpPr>
        <p:pic>
          <p:nvPicPr>
            <p:cNvPr id="13317" name="Picture 25">
              <a:extLst>
                <a:ext uri="{FF2B5EF4-FFF2-40B4-BE49-F238E27FC236}">
                  <a16:creationId xmlns:a16="http://schemas.microsoft.com/office/drawing/2014/main" id="{03A38180-1280-6948-54E1-62FC36C0A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200"/>
              <a:ext cx="4368" cy="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6">
              <a:extLst>
                <a:ext uri="{FF2B5EF4-FFF2-40B4-BE49-F238E27FC236}">
                  <a16:creationId xmlns:a16="http://schemas.microsoft.com/office/drawing/2014/main" id="{53520321-76D8-E9F8-5CF2-1CD22A617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 y="3024"/>
              <a:ext cx="840" cy="1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8">
              <a:extLst>
                <a:ext uri="{FF2B5EF4-FFF2-40B4-BE49-F238E27FC236}">
                  <a16:creationId xmlns:a16="http://schemas.microsoft.com/office/drawing/2014/main" id="{CA950907-B2B6-1A2F-0856-250A44A62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3024"/>
              <a:ext cx="2016"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2A2E81C-BBF0-7A74-6B2F-12D5388EBED9}"/>
              </a:ext>
            </a:extLst>
          </p:cNvPr>
          <p:cNvSpPr>
            <a:spLocks noGrp="1" noChangeArrowheads="1"/>
          </p:cNvSpPr>
          <p:nvPr>
            <p:ph type="title"/>
          </p:nvPr>
        </p:nvSpPr>
        <p:spPr>
          <a:xfrm>
            <a:off x="428625" y="142875"/>
            <a:ext cx="8229600" cy="1012825"/>
          </a:xfrm>
          <a:solidFill>
            <a:srgbClr val="CCECFF"/>
          </a:solidFill>
          <a:ln>
            <a:solidFill>
              <a:schemeClr val="accent2"/>
            </a:solidFill>
            <a:miter lim="800000"/>
            <a:headEnd/>
            <a:tailEnd/>
          </a:ln>
        </p:spPr>
        <p:txBody>
          <a:bodyPr/>
          <a:lstStyle/>
          <a:p>
            <a:pPr rtl="1" eaLnBrk="1" hangingPunct="1"/>
            <a:r>
              <a:rPr lang="en-US" altLang="en-US" b="1">
                <a:solidFill>
                  <a:srgbClr val="FF0000"/>
                </a:solidFill>
                <a:latin typeface="Garamond" panose="02020404030301010803" pitchFamily="18" charset="0"/>
              </a:rPr>
              <a:t>Pump Characteristic Curves</a:t>
            </a:r>
          </a:p>
        </p:txBody>
      </p:sp>
      <p:sp>
        <p:nvSpPr>
          <p:cNvPr id="57347" name="Rectangle 3">
            <a:extLst>
              <a:ext uri="{FF2B5EF4-FFF2-40B4-BE49-F238E27FC236}">
                <a16:creationId xmlns:a16="http://schemas.microsoft.com/office/drawing/2014/main" id="{82202BB6-7CAC-D781-EECA-E83281801A54}"/>
              </a:ext>
            </a:extLst>
          </p:cNvPr>
          <p:cNvSpPr>
            <a:spLocks noGrp="1" noChangeArrowheads="1"/>
          </p:cNvSpPr>
          <p:nvPr>
            <p:ph type="body" idx="1"/>
          </p:nvPr>
        </p:nvSpPr>
        <p:spPr>
          <a:xfrm>
            <a:off x="357188" y="1600200"/>
            <a:ext cx="8501062" cy="4565650"/>
          </a:xfrm>
        </p:spPr>
        <p:txBody>
          <a:bodyPr/>
          <a:lstStyle/>
          <a:p>
            <a:pPr eaLnBrk="1" hangingPunct="1">
              <a:lnSpc>
                <a:spcPct val="90000"/>
              </a:lnSpc>
            </a:pPr>
            <a:r>
              <a:rPr lang="en-US" altLang="en-US" sz="2500">
                <a:latin typeface="Times New Roman" panose="02020603050405020304" pitchFamily="18" charset="0"/>
                <a:cs typeface="Times New Roman" panose="02020603050405020304" pitchFamily="18" charset="0"/>
              </a:rPr>
              <a:t>Pump manufacturers provide information on the performance of their pumps in the form of curves, commonly called pump characteristic curves (or simply pump curves). </a:t>
            </a:r>
          </a:p>
          <a:p>
            <a:pPr eaLnBrk="1" hangingPunct="1">
              <a:lnSpc>
                <a:spcPct val="90000"/>
              </a:lnSpc>
              <a:buFontTx/>
              <a:buNone/>
            </a:pPr>
            <a:endParaRPr lang="en-US" altLang="en-US" sz="2500">
              <a:latin typeface="Times New Roman" panose="02020603050405020304" pitchFamily="18" charset="0"/>
              <a:cs typeface="Times New Roman" panose="02020603050405020304" pitchFamily="18" charset="0"/>
            </a:endParaRPr>
          </a:p>
          <a:p>
            <a:pPr eaLnBrk="1" hangingPunct="1">
              <a:lnSpc>
                <a:spcPct val="90000"/>
              </a:lnSpc>
            </a:pPr>
            <a:r>
              <a:rPr lang="en-US" altLang="en-US" sz="2500">
                <a:latin typeface="Times New Roman" panose="02020603050405020304" pitchFamily="18" charset="0"/>
                <a:cs typeface="Times New Roman" panose="02020603050405020304" pitchFamily="18" charset="0"/>
              </a:rPr>
              <a:t>In pump curves the following information may be given:</a:t>
            </a:r>
          </a:p>
          <a:p>
            <a:pPr lvl="2" eaLnBrk="1" hangingPunct="1">
              <a:lnSpc>
                <a:spcPct val="90000"/>
              </a:lnSpc>
            </a:pPr>
            <a:r>
              <a:rPr lang="en-US" altLang="en-US" sz="2500">
                <a:solidFill>
                  <a:srgbClr val="FF0000"/>
                </a:solidFill>
                <a:latin typeface="Times New Roman" panose="02020603050405020304" pitchFamily="18" charset="0"/>
                <a:cs typeface="Times New Roman" panose="02020603050405020304" pitchFamily="18" charset="0"/>
              </a:rPr>
              <a:t>the discharge on the x-axis,</a:t>
            </a:r>
          </a:p>
          <a:p>
            <a:pPr lvl="2" eaLnBrk="1" hangingPunct="1">
              <a:lnSpc>
                <a:spcPct val="90000"/>
              </a:lnSpc>
            </a:pPr>
            <a:r>
              <a:rPr lang="en-US" altLang="en-US" sz="2500">
                <a:solidFill>
                  <a:srgbClr val="FF0000"/>
                </a:solidFill>
                <a:latin typeface="Times New Roman" panose="02020603050405020304" pitchFamily="18" charset="0"/>
                <a:cs typeface="Times New Roman" panose="02020603050405020304" pitchFamily="18" charset="0"/>
              </a:rPr>
              <a:t>the head on the left y-axis,</a:t>
            </a:r>
          </a:p>
          <a:p>
            <a:pPr lvl="2" eaLnBrk="1" hangingPunct="1">
              <a:lnSpc>
                <a:spcPct val="90000"/>
              </a:lnSpc>
            </a:pPr>
            <a:r>
              <a:rPr lang="en-US" altLang="en-US" sz="2500">
                <a:solidFill>
                  <a:srgbClr val="FF0000"/>
                </a:solidFill>
                <a:latin typeface="Times New Roman" panose="02020603050405020304" pitchFamily="18" charset="0"/>
                <a:cs typeface="Times New Roman" panose="02020603050405020304" pitchFamily="18" charset="0"/>
              </a:rPr>
              <a:t>the pump power input on the right y-axis,</a:t>
            </a:r>
          </a:p>
          <a:p>
            <a:pPr lvl="2" eaLnBrk="1" hangingPunct="1">
              <a:lnSpc>
                <a:spcPct val="90000"/>
              </a:lnSpc>
            </a:pPr>
            <a:r>
              <a:rPr lang="en-US" altLang="en-US" sz="2500">
                <a:solidFill>
                  <a:srgbClr val="FF0000"/>
                </a:solidFill>
                <a:latin typeface="Times New Roman" panose="02020603050405020304" pitchFamily="18" charset="0"/>
                <a:cs typeface="Times New Roman" panose="02020603050405020304" pitchFamily="18" charset="0"/>
              </a:rPr>
              <a:t>the pump efficiency as a percentage,</a:t>
            </a:r>
          </a:p>
          <a:p>
            <a:pPr lvl="2" eaLnBrk="1" hangingPunct="1">
              <a:lnSpc>
                <a:spcPct val="90000"/>
              </a:lnSpc>
            </a:pPr>
            <a:r>
              <a:rPr lang="en-US" altLang="en-US" sz="2500">
                <a:solidFill>
                  <a:srgbClr val="FF0000"/>
                </a:solidFill>
                <a:latin typeface="Times New Roman" panose="02020603050405020304" pitchFamily="18" charset="0"/>
                <a:cs typeface="Times New Roman" panose="02020603050405020304" pitchFamily="18" charset="0"/>
              </a:rPr>
              <a:t>the speed of the pump (rpm = revolutions/min).</a:t>
            </a:r>
          </a:p>
          <a:p>
            <a:pPr lvl="2" eaLnBrk="1" hangingPunct="1">
              <a:lnSpc>
                <a:spcPct val="90000"/>
              </a:lnSpc>
            </a:pPr>
            <a:r>
              <a:rPr lang="en-US" altLang="en-US" sz="2500">
                <a:solidFill>
                  <a:srgbClr val="FF0000"/>
                </a:solidFill>
                <a:latin typeface="Times New Roman" panose="02020603050405020304" pitchFamily="18" charset="0"/>
                <a:cs typeface="Times New Roman" panose="02020603050405020304" pitchFamily="18" charset="0"/>
              </a:rPr>
              <a:t>the NPSH of the pump.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0CB8B36-7EFF-4ACC-4D5E-E70A16528E38}"/>
              </a:ext>
            </a:extLst>
          </p:cNvPr>
          <p:cNvSpPr>
            <a:spLocks noGrp="1" noChangeArrowheads="1"/>
          </p:cNvSpPr>
          <p:nvPr>
            <p:ph type="title"/>
          </p:nvPr>
        </p:nvSpPr>
        <p:spPr>
          <a:xfrm>
            <a:off x="428625" y="0"/>
            <a:ext cx="8229600" cy="1000125"/>
          </a:xfrm>
          <a:noFill/>
        </p:spPr>
        <p:txBody>
          <a:bodyPr lIns="90488" tIns="44450" rIns="90488" bIns="44450" anchor="b"/>
          <a:lstStyle/>
          <a:p>
            <a:r>
              <a:rPr lang="en-US" altLang="zh-TW">
                <a:solidFill>
                  <a:srgbClr val="FF0000"/>
                </a:solidFill>
                <a:ea typeface="新細明體" panose="020B0604030504040204" pitchFamily="18" charset="-120"/>
              </a:rPr>
              <a:t>Centrifugal Pumps</a:t>
            </a:r>
          </a:p>
        </p:txBody>
      </p:sp>
      <p:grpSp>
        <p:nvGrpSpPr>
          <p:cNvPr id="44035" name="Group 48">
            <a:extLst>
              <a:ext uri="{FF2B5EF4-FFF2-40B4-BE49-F238E27FC236}">
                <a16:creationId xmlns:a16="http://schemas.microsoft.com/office/drawing/2014/main" id="{9A278D70-C794-352E-00AD-62940820FB63}"/>
              </a:ext>
            </a:extLst>
          </p:cNvPr>
          <p:cNvGrpSpPr>
            <a:grpSpLocks/>
          </p:cNvGrpSpPr>
          <p:nvPr/>
        </p:nvGrpSpPr>
        <p:grpSpPr bwMode="auto">
          <a:xfrm>
            <a:off x="133350" y="2928938"/>
            <a:ext cx="9010650" cy="2949575"/>
            <a:chOff x="133350" y="3908425"/>
            <a:chExt cx="9010650" cy="2949575"/>
          </a:xfrm>
        </p:grpSpPr>
        <p:grpSp>
          <p:nvGrpSpPr>
            <p:cNvPr id="44037" name="Group 43">
              <a:extLst>
                <a:ext uri="{FF2B5EF4-FFF2-40B4-BE49-F238E27FC236}">
                  <a16:creationId xmlns:a16="http://schemas.microsoft.com/office/drawing/2014/main" id="{8F39A7AF-2E9D-444B-FFD7-B57A2C5329F3}"/>
                </a:ext>
              </a:extLst>
            </p:cNvPr>
            <p:cNvGrpSpPr>
              <a:grpSpLocks/>
            </p:cNvGrpSpPr>
            <p:nvPr/>
          </p:nvGrpSpPr>
          <p:grpSpPr bwMode="auto">
            <a:xfrm>
              <a:off x="1393825" y="4387850"/>
              <a:ext cx="2851150" cy="2216150"/>
              <a:chOff x="243" y="2281"/>
              <a:chExt cx="1796" cy="1396"/>
            </a:xfrm>
          </p:grpSpPr>
          <p:grpSp>
            <p:nvGrpSpPr>
              <p:cNvPr id="44059" name="Group 44">
                <a:extLst>
                  <a:ext uri="{FF2B5EF4-FFF2-40B4-BE49-F238E27FC236}">
                    <a16:creationId xmlns:a16="http://schemas.microsoft.com/office/drawing/2014/main" id="{3A32E110-AA62-9D11-9D24-BD9F516339CE}"/>
                  </a:ext>
                </a:extLst>
              </p:cNvPr>
              <p:cNvGrpSpPr>
                <a:grpSpLocks/>
              </p:cNvGrpSpPr>
              <p:nvPr/>
            </p:nvGrpSpPr>
            <p:grpSpPr bwMode="auto">
              <a:xfrm>
                <a:off x="243" y="2284"/>
                <a:ext cx="1112" cy="298"/>
                <a:chOff x="243" y="2284"/>
                <a:chExt cx="1112" cy="298"/>
              </a:xfrm>
            </p:grpSpPr>
            <p:sp>
              <p:nvSpPr>
                <p:cNvPr id="44076" name="Freeform 45">
                  <a:extLst>
                    <a:ext uri="{FF2B5EF4-FFF2-40B4-BE49-F238E27FC236}">
                      <a16:creationId xmlns:a16="http://schemas.microsoft.com/office/drawing/2014/main" id="{8F97559B-CE45-B019-4D02-77C2449E9753}"/>
                    </a:ext>
                  </a:extLst>
                </p:cNvPr>
                <p:cNvSpPr>
                  <a:spLocks/>
                </p:cNvSpPr>
                <p:nvPr/>
              </p:nvSpPr>
              <p:spPr bwMode="auto">
                <a:xfrm>
                  <a:off x="323" y="2385"/>
                  <a:ext cx="199" cy="195"/>
                </a:xfrm>
                <a:custGeom>
                  <a:avLst/>
                  <a:gdLst>
                    <a:gd name="T0" fmla="*/ 52 w 199"/>
                    <a:gd name="T1" fmla="*/ 195 h 195"/>
                    <a:gd name="T2" fmla="*/ 67 w 199"/>
                    <a:gd name="T3" fmla="*/ 33 h 195"/>
                    <a:gd name="T4" fmla="*/ 199 w 199"/>
                    <a:gd name="T5" fmla="*/ 27 h 195"/>
                    <a:gd name="T6" fmla="*/ 193 w 199"/>
                    <a:gd name="T7" fmla="*/ 195 h 195"/>
                    <a:gd name="T8" fmla="*/ 52 w 199"/>
                    <a:gd name="T9" fmla="*/ 195 h 195"/>
                    <a:gd name="T10" fmla="*/ 0 60000 65536"/>
                    <a:gd name="T11" fmla="*/ 0 60000 65536"/>
                    <a:gd name="T12" fmla="*/ 0 60000 65536"/>
                    <a:gd name="T13" fmla="*/ 0 60000 65536"/>
                    <a:gd name="T14" fmla="*/ 0 60000 65536"/>
                    <a:gd name="T15" fmla="*/ 0 w 199"/>
                    <a:gd name="T16" fmla="*/ 0 h 195"/>
                    <a:gd name="T17" fmla="*/ 199 w 199"/>
                    <a:gd name="T18" fmla="*/ 195 h 195"/>
                  </a:gdLst>
                  <a:ahLst/>
                  <a:cxnLst>
                    <a:cxn ang="T10">
                      <a:pos x="T0" y="T1"/>
                    </a:cxn>
                    <a:cxn ang="T11">
                      <a:pos x="T2" y="T3"/>
                    </a:cxn>
                    <a:cxn ang="T12">
                      <a:pos x="T4" y="T5"/>
                    </a:cxn>
                    <a:cxn ang="T13">
                      <a:pos x="T6" y="T7"/>
                    </a:cxn>
                    <a:cxn ang="T14">
                      <a:pos x="T8" y="T9"/>
                    </a:cxn>
                  </a:cxnLst>
                  <a:rect l="T15" t="T16" r="T17" b="T18"/>
                  <a:pathLst>
                    <a:path w="199" h="195">
                      <a:moveTo>
                        <a:pt x="52" y="195"/>
                      </a:moveTo>
                      <a:cubicBezTo>
                        <a:pt x="0" y="195"/>
                        <a:pt x="16" y="83"/>
                        <a:pt x="67" y="33"/>
                      </a:cubicBezTo>
                      <a:cubicBezTo>
                        <a:pt x="94" y="8"/>
                        <a:pt x="178" y="0"/>
                        <a:pt x="199" y="27"/>
                      </a:cubicBezTo>
                      <a:cubicBezTo>
                        <a:pt x="199" y="86"/>
                        <a:pt x="199" y="131"/>
                        <a:pt x="193" y="195"/>
                      </a:cubicBezTo>
                      <a:cubicBezTo>
                        <a:pt x="124" y="195"/>
                        <a:pt x="104" y="195"/>
                        <a:pt x="52" y="195"/>
                      </a:cubicBezTo>
                      <a:close/>
                    </a:path>
                  </a:pathLst>
                </a:custGeom>
                <a:solidFill>
                  <a:schemeClr val="hlink">
                    <a:alpha val="50195"/>
                  </a:schemeClr>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77" name="Rectangle 46">
                  <a:extLst>
                    <a:ext uri="{FF2B5EF4-FFF2-40B4-BE49-F238E27FC236}">
                      <a16:creationId xmlns:a16="http://schemas.microsoft.com/office/drawing/2014/main" id="{F5DB8D6A-42E8-3E39-4505-C91B727E4DE9}"/>
                    </a:ext>
                  </a:extLst>
                </p:cNvPr>
                <p:cNvSpPr>
                  <a:spLocks noChangeArrowheads="1"/>
                </p:cNvSpPr>
                <p:nvPr/>
              </p:nvSpPr>
              <p:spPr bwMode="auto">
                <a:xfrm flipH="1">
                  <a:off x="483" y="2285"/>
                  <a:ext cx="872" cy="296"/>
                </a:xfrm>
                <a:prstGeom prst="rect">
                  <a:avLst/>
                </a:prstGeom>
                <a:solidFill>
                  <a:schemeClr val="hlink"/>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4078" name="Freeform 47">
                  <a:extLst>
                    <a:ext uri="{FF2B5EF4-FFF2-40B4-BE49-F238E27FC236}">
                      <a16:creationId xmlns:a16="http://schemas.microsoft.com/office/drawing/2014/main" id="{9778298E-4E65-5FE6-3B9C-8CDC742C78E3}"/>
                    </a:ext>
                  </a:extLst>
                </p:cNvPr>
                <p:cNvSpPr>
                  <a:spLocks/>
                </p:cNvSpPr>
                <p:nvPr/>
              </p:nvSpPr>
              <p:spPr bwMode="auto">
                <a:xfrm>
                  <a:off x="243" y="2284"/>
                  <a:ext cx="326" cy="298"/>
                </a:xfrm>
                <a:custGeom>
                  <a:avLst/>
                  <a:gdLst>
                    <a:gd name="T0" fmla="*/ 303 w 326"/>
                    <a:gd name="T1" fmla="*/ 0 h 300"/>
                    <a:gd name="T2" fmla="*/ 132 w 326"/>
                    <a:gd name="T3" fmla="*/ 0 h 300"/>
                    <a:gd name="T4" fmla="*/ 135 w 326"/>
                    <a:gd name="T5" fmla="*/ 279 h 300"/>
                    <a:gd name="T6" fmla="*/ 276 w 326"/>
                    <a:gd name="T7" fmla="*/ 279 h 300"/>
                    <a:gd name="T8" fmla="*/ 0 60000 65536"/>
                    <a:gd name="T9" fmla="*/ 0 60000 65536"/>
                    <a:gd name="T10" fmla="*/ 0 60000 65536"/>
                    <a:gd name="T11" fmla="*/ 0 60000 65536"/>
                    <a:gd name="T12" fmla="*/ 0 w 326"/>
                    <a:gd name="T13" fmla="*/ 0 h 300"/>
                    <a:gd name="T14" fmla="*/ 326 w 326"/>
                    <a:gd name="T15" fmla="*/ 300 h 300"/>
                  </a:gdLst>
                  <a:ahLst/>
                  <a:cxnLst>
                    <a:cxn ang="T8">
                      <a:pos x="T0" y="T1"/>
                    </a:cxn>
                    <a:cxn ang="T9">
                      <a:pos x="T2" y="T3"/>
                    </a:cxn>
                    <a:cxn ang="T10">
                      <a:pos x="T4" y="T5"/>
                    </a:cxn>
                    <a:cxn ang="T11">
                      <a:pos x="T6" y="T7"/>
                    </a:cxn>
                  </a:cxnLst>
                  <a:rect l="T12" t="T13" r="T14" b="T15"/>
                  <a:pathLst>
                    <a:path w="326" h="300">
                      <a:moveTo>
                        <a:pt x="303" y="0"/>
                      </a:moveTo>
                      <a:cubicBezTo>
                        <a:pt x="240" y="2"/>
                        <a:pt x="197" y="0"/>
                        <a:pt x="132" y="0"/>
                      </a:cubicBezTo>
                      <a:cubicBezTo>
                        <a:pt x="0" y="3"/>
                        <a:pt x="326" y="300"/>
                        <a:pt x="135" y="299"/>
                      </a:cubicBezTo>
                      <a:cubicBezTo>
                        <a:pt x="187" y="299"/>
                        <a:pt x="174" y="299"/>
                        <a:pt x="276" y="299"/>
                      </a:cubicBezTo>
                    </a:path>
                  </a:pathLst>
                </a:custGeom>
                <a:solidFill>
                  <a:schemeClr val="hlink"/>
                </a:solidFill>
                <a:ln w="12700">
                  <a:solidFill>
                    <a:schemeClr val="tx1"/>
                  </a:solidFill>
                  <a:round/>
                  <a:headEnd type="none" w="lg" len="med"/>
                  <a:tailEnd type="none" w="lg" len="med"/>
                </a:ln>
              </p:spPr>
              <p:txBody>
                <a:bodyPr wrap="none" lIns="90488" tIns="44450" rIns="90488" bIns="44450"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sp>
            <p:nvSpPr>
              <p:cNvPr id="44060" name="Oval 48">
                <a:extLst>
                  <a:ext uri="{FF2B5EF4-FFF2-40B4-BE49-F238E27FC236}">
                    <a16:creationId xmlns:a16="http://schemas.microsoft.com/office/drawing/2014/main" id="{31FA5A47-3A50-7D99-D72C-4EC7F6248512}"/>
                  </a:ext>
                </a:extLst>
              </p:cNvPr>
              <p:cNvSpPr>
                <a:spLocks noChangeArrowheads="1"/>
              </p:cNvSpPr>
              <p:nvPr/>
            </p:nvSpPr>
            <p:spPr bwMode="auto">
              <a:xfrm flipH="1">
                <a:off x="771" y="2557"/>
                <a:ext cx="1264" cy="1120"/>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4061" name="Arc 49">
                <a:extLst>
                  <a:ext uri="{FF2B5EF4-FFF2-40B4-BE49-F238E27FC236}">
                    <a16:creationId xmlns:a16="http://schemas.microsoft.com/office/drawing/2014/main" id="{B78A2535-FB64-89BB-0156-AD6CA38B8D8C}"/>
                  </a:ext>
                </a:extLst>
              </p:cNvPr>
              <p:cNvSpPr>
                <a:spLocks/>
              </p:cNvSpPr>
              <p:nvPr/>
            </p:nvSpPr>
            <p:spPr bwMode="auto">
              <a:xfrm rot="10800000" flipH="1">
                <a:off x="1347" y="2281"/>
                <a:ext cx="692" cy="8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chemeClr val="hlink"/>
              </a:solidFill>
              <a:ln w="12700" cap="rnd">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62" name="Oval 50">
                <a:extLst>
                  <a:ext uri="{FF2B5EF4-FFF2-40B4-BE49-F238E27FC236}">
                    <a16:creationId xmlns:a16="http://schemas.microsoft.com/office/drawing/2014/main" id="{9C4893B5-52E9-10CD-F7DA-7EA89710A40B}"/>
                  </a:ext>
                </a:extLst>
              </p:cNvPr>
              <p:cNvSpPr>
                <a:spLocks noChangeArrowheads="1"/>
              </p:cNvSpPr>
              <p:nvPr/>
            </p:nvSpPr>
            <p:spPr bwMode="auto">
              <a:xfrm rot="-5400000" flipH="1" flipV="1">
                <a:off x="875" y="2589"/>
                <a:ext cx="920" cy="920"/>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pSp>
            <p:nvGrpSpPr>
              <p:cNvPr id="44063" name="Group 51">
                <a:extLst>
                  <a:ext uri="{FF2B5EF4-FFF2-40B4-BE49-F238E27FC236}">
                    <a16:creationId xmlns:a16="http://schemas.microsoft.com/office/drawing/2014/main" id="{5DB9772D-311C-B323-7639-CC0758D54E8A}"/>
                  </a:ext>
                </a:extLst>
              </p:cNvPr>
              <p:cNvGrpSpPr>
                <a:grpSpLocks/>
              </p:cNvGrpSpPr>
              <p:nvPr/>
            </p:nvGrpSpPr>
            <p:grpSpPr bwMode="auto">
              <a:xfrm>
                <a:off x="931" y="2649"/>
                <a:ext cx="785" cy="796"/>
                <a:chOff x="931" y="2649"/>
                <a:chExt cx="785" cy="796"/>
              </a:xfrm>
            </p:grpSpPr>
            <p:grpSp>
              <p:nvGrpSpPr>
                <p:cNvPr id="44066" name="Group 52">
                  <a:extLst>
                    <a:ext uri="{FF2B5EF4-FFF2-40B4-BE49-F238E27FC236}">
                      <a16:creationId xmlns:a16="http://schemas.microsoft.com/office/drawing/2014/main" id="{C5A4CA16-FBD5-E735-3497-C00813D53B37}"/>
                    </a:ext>
                  </a:extLst>
                </p:cNvPr>
                <p:cNvGrpSpPr>
                  <a:grpSpLocks/>
                </p:cNvGrpSpPr>
                <p:nvPr/>
              </p:nvGrpSpPr>
              <p:grpSpPr bwMode="auto">
                <a:xfrm>
                  <a:off x="931" y="2649"/>
                  <a:ext cx="765" cy="796"/>
                  <a:chOff x="2396" y="2952"/>
                  <a:chExt cx="765" cy="796"/>
                </a:xfrm>
              </p:grpSpPr>
              <p:sp>
                <p:nvSpPr>
                  <p:cNvPr id="44072" name="Arc 53">
                    <a:extLst>
                      <a:ext uri="{FF2B5EF4-FFF2-40B4-BE49-F238E27FC236}">
                        <a16:creationId xmlns:a16="http://schemas.microsoft.com/office/drawing/2014/main" id="{42B77B04-4088-9467-EB65-5DB492235A77}"/>
                      </a:ext>
                    </a:extLst>
                  </p:cNvPr>
                  <p:cNvSpPr>
                    <a:spLocks/>
                  </p:cNvSpPr>
                  <p:nvPr/>
                </p:nvSpPr>
                <p:spPr bwMode="auto">
                  <a:xfrm rot="10800000">
                    <a:off x="2949" y="3352"/>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73" name="Arc 54">
                    <a:extLst>
                      <a:ext uri="{FF2B5EF4-FFF2-40B4-BE49-F238E27FC236}">
                        <a16:creationId xmlns:a16="http://schemas.microsoft.com/office/drawing/2014/main" id="{4CC7FC60-F948-274C-C1DB-3A538E22AF55}"/>
                      </a:ext>
                    </a:extLst>
                  </p:cNvPr>
                  <p:cNvSpPr>
                    <a:spLocks/>
                  </p:cNvSpPr>
                  <p:nvPr/>
                </p:nvSpPr>
                <p:spPr bwMode="auto">
                  <a:xfrm rot="5400000">
                    <a:off x="2416" y="3112"/>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74" name="Arc 55">
                    <a:extLst>
                      <a:ext uri="{FF2B5EF4-FFF2-40B4-BE49-F238E27FC236}">
                        <a16:creationId xmlns:a16="http://schemas.microsoft.com/office/drawing/2014/main" id="{53521293-3AE9-A0F6-9058-9E133A7B9FAC}"/>
                      </a:ext>
                    </a:extLst>
                  </p:cNvPr>
                  <p:cNvSpPr>
                    <a:spLocks/>
                  </p:cNvSpPr>
                  <p:nvPr/>
                </p:nvSpPr>
                <p:spPr bwMode="auto">
                  <a:xfrm>
                    <a:off x="2584" y="3496"/>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75" name="Arc 56">
                    <a:extLst>
                      <a:ext uri="{FF2B5EF4-FFF2-40B4-BE49-F238E27FC236}">
                        <a16:creationId xmlns:a16="http://schemas.microsoft.com/office/drawing/2014/main" id="{A569FF49-04FB-2FA1-B69D-EBD0F5F1F156}"/>
                      </a:ext>
                    </a:extLst>
                  </p:cNvPr>
                  <p:cNvSpPr>
                    <a:spLocks/>
                  </p:cNvSpPr>
                  <p:nvPr/>
                </p:nvSpPr>
                <p:spPr bwMode="auto">
                  <a:xfrm rot="10800000">
                    <a:off x="2800" y="2952"/>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grpSp>
              <p:nvGrpSpPr>
                <p:cNvPr id="44067" name="Group 57">
                  <a:extLst>
                    <a:ext uri="{FF2B5EF4-FFF2-40B4-BE49-F238E27FC236}">
                      <a16:creationId xmlns:a16="http://schemas.microsoft.com/office/drawing/2014/main" id="{45CD3F1C-320E-E90E-8F45-1C6F3D5267E0}"/>
                    </a:ext>
                  </a:extLst>
                </p:cNvPr>
                <p:cNvGrpSpPr>
                  <a:grpSpLocks/>
                </p:cNvGrpSpPr>
                <p:nvPr/>
              </p:nvGrpSpPr>
              <p:grpSpPr bwMode="auto">
                <a:xfrm>
                  <a:off x="935" y="2653"/>
                  <a:ext cx="781" cy="789"/>
                  <a:chOff x="2400" y="2956"/>
                  <a:chExt cx="781" cy="789"/>
                </a:xfrm>
              </p:grpSpPr>
              <p:sp>
                <p:nvSpPr>
                  <p:cNvPr id="44068" name="Arc 58">
                    <a:extLst>
                      <a:ext uri="{FF2B5EF4-FFF2-40B4-BE49-F238E27FC236}">
                        <a16:creationId xmlns:a16="http://schemas.microsoft.com/office/drawing/2014/main" id="{2EAC3F88-DF5C-3F94-3664-E46383AE29C2}"/>
                      </a:ext>
                    </a:extLst>
                  </p:cNvPr>
                  <p:cNvSpPr>
                    <a:spLocks/>
                  </p:cNvSpPr>
                  <p:nvPr/>
                </p:nvSpPr>
                <p:spPr bwMode="auto">
                  <a:xfrm rot="8100000">
                    <a:off x="2969" y="3137"/>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69" name="Arc 59">
                    <a:extLst>
                      <a:ext uri="{FF2B5EF4-FFF2-40B4-BE49-F238E27FC236}">
                        <a16:creationId xmlns:a16="http://schemas.microsoft.com/office/drawing/2014/main" id="{093AF500-44FB-C61D-5FBB-637DB1D64640}"/>
                      </a:ext>
                    </a:extLst>
                  </p:cNvPr>
                  <p:cNvSpPr>
                    <a:spLocks/>
                  </p:cNvSpPr>
                  <p:nvPr/>
                </p:nvSpPr>
                <p:spPr bwMode="auto">
                  <a:xfrm rot="2700000">
                    <a:off x="2420" y="3341"/>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70" name="Arc 60">
                    <a:extLst>
                      <a:ext uri="{FF2B5EF4-FFF2-40B4-BE49-F238E27FC236}">
                        <a16:creationId xmlns:a16="http://schemas.microsoft.com/office/drawing/2014/main" id="{64AC05B2-6E17-CCAE-1083-2E48784C5C05}"/>
                      </a:ext>
                    </a:extLst>
                  </p:cNvPr>
                  <p:cNvSpPr>
                    <a:spLocks/>
                  </p:cNvSpPr>
                  <p:nvPr/>
                </p:nvSpPr>
                <p:spPr bwMode="auto">
                  <a:xfrm rot="-2700000">
                    <a:off x="2810" y="3493"/>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44071" name="Arc 61">
                    <a:extLst>
                      <a:ext uri="{FF2B5EF4-FFF2-40B4-BE49-F238E27FC236}">
                        <a16:creationId xmlns:a16="http://schemas.microsoft.com/office/drawing/2014/main" id="{4818AF4A-741B-9924-C271-C77E3F55FA3A}"/>
                      </a:ext>
                    </a:extLst>
                  </p:cNvPr>
                  <p:cNvSpPr>
                    <a:spLocks/>
                  </p:cNvSpPr>
                  <p:nvPr/>
                </p:nvSpPr>
                <p:spPr bwMode="auto">
                  <a:xfrm rot="8100000">
                    <a:off x="2579" y="2956"/>
                    <a:ext cx="21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grpSp>
          <p:sp>
            <p:nvSpPr>
              <p:cNvPr id="44064" name="Oval 62">
                <a:extLst>
                  <a:ext uri="{FF2B5EF4-FFF2-40B4-BE49-F238E27FC236}">
                    <a16:creationId xmlns:a16="http://schemas.microsoft.com/office/drawing/2014/main" id="{BA57E2B6-F782-2772-890D-C0B5A0F3928C}"/>
                  </a:ext>
                </a:extLst>
              </p:cNvPr>
              <p:cNvSpPr>
                <a:spLocks noChangeArrowheads="1"/>
              </p:cNvSpPr>
              <p:nvPr/>
            </p:nvSpPr>
            <p:spPr bwMode="auto">
              <a:xfrm>
                <a:off x="1195" y="2909"/>
                <a:ext cx="280" cy="280"/>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4065" name="Arc 63">
                <a:extLst>
                  <a:ext uri="{FF2B5EF4-FFF2-40B4-BE49-F238E27FC236}">
                    <a16:creationId xmlns:a16="http://schemas.microsoft.com/office/drawing/2014/main" id="{07D1DBBE-D4EC-62AD-4302-A4D1C62BCA82}"/>
                  </a:ext>
                </a:extLst>
              </p:cNvPr>
              <p:cNvSpPr>
                <a:spLocks/>
              </p:cNvSpPr>
              <p:nvPr/>
            </p:nvSpPr>
            <p:spPr bwMode="auto">
              <a:xfrm>
                <a:off x="1415" y="2817"/>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grpSp>
        <p:pic>
          <p:nvPicPr>
            <p:cNvPr id="44038" name="Picture 39">
              <a:extLst>
                <a:ext uri="{FF2B5EF4-FFF2-40B4-BE49-F238E27FC236}">
                  <a16:creationId xmlns:a16="http://schemas.microsoft.com/office/drawing/2014/main" id="{996E9D4A-2683-A403-870A-2E1DA28A8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3908425"/>
              <a:ext cx="33909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3" name="Text Box 30">
              <a:extLst>
                <a:ext uri="{FF2B5EF4-FFF2-40B4-BE49-F238E27FC236}">
                  <a16:creationId xmlns:a16="http://schemas.microsoft.com/office/drawing/2014/main" id="{35D67925-8C18-B6D4-C28D-5AFEAA729A31}"/>
                </a:ext>
              </a:extLst>
            </p:cNvPr>
            <p:cNvSpPr txBox="1">
              <a:spLocks noChangeArrowheads="1"/>
            </p:cNvSpPr>
            <p:nvPr/>
          </p:nvSpPr>
          <p:spPr bwMode="auto">
            <a:xfrm>
              <a:off x="4208463" y="5980112"/>
              <a:ext cx="1341437" cy="830263"/>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eaLnBrk="1" hangingPunct="1">
                <a:defRPr/>
              </a:pPr>
              <a:r>
                <a:rPr lang="en-US" altLang="zh-TW" sz="2400">
                  <a:solidFill>
                    <a:srgbClr val="FF0000"/>
                  </a:solidFill>
                  <a:latin typeface="Book Antiqua" pitchFamily="18" charset="0"/>
                  <a:ea typeface="新細明體" pitchFamily="18" charset="-120"/>
                </a:rPr>
                <a:t>Impeller</a:t>
              </a:r>
            </a:p>
            <a:p>
              <a:pPr eaLnBrk="1" hangingPunct="1">
                <a:defRPr/>
              </a:pPr>
              <a:r>
                <a:rPr lang="en-US" altLang="zh-TW" sz="2400">
                  <a:solidFill>
                    <a:srgbClr val="FF0000"/>
                  </a:solidFill>
                  <a:latin typeface="Book Antiqua" pitchFamily="18" charset="0"/>
                  <a:ea typeface="新細明體" pitchFamily="18" charset="-120"/>
                </a:rPr>
                <a:t>Vanes</a:t>
              </a:r>
            </a:p>
          </p:txBody>
        </p:sp>
        <p:sp>
          <p:nvSpPr>
            <p:cNvPr id="14344" name="Text Box 28">
              <a:extLst>
                <a:ext uri="{FF2B5EF4-FFF2-40B4-BE49-F238E27FC236}">
                  <a16:creationId xmlns:a16="http://schemas.microsoft.com/office/drawing/2014/main" id="{D8571A55-4BEB-14AC-795B-2B899E4549DC}"/>
                </a:ext>
              </a:extLst>
            </p:cNvPr>
            <p:cNvSpPr txBox="1">
              <a:spLocks noChangeArrowheads="1"/>
            </p:cNvSpPr>
            <p:nvPr/>
          </p:nvSpPr>
          <p:spPr bwMode="auto">
            <a:xfrm>
              <a:off x="4510088" y="4910137"/>
              <a:ext cx="1117600" cy="45720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eaLnBrk="1" hangingPunct="1">
                <a:defRPr/>
              </a:pPr>
              <a:r>
                <a:rPr lang="en-US" altLang="zh-TW" sz="2400">
                  <a:solidFill>
                    <a:srgbClr val="FF0000"/>
                  </a:solidFill>
                  <a:latin typeface="Book Antiqua" pitchFamily="18" charset="0"/>
                  <a:ea typeface="新細明體" pitchFamily="18" charset="-120"/>
                </a:rPr>
                <a:t>Casing</a:t>
              </a:r>
            </a:p>
          </p:txBody>
        </p:sp>
        <p:sp>
          <p:nvSpPr>
            <p:cNvPr id="14345" name="Text Box 31">
              <a:extLst>
                <a:ext uri="{FF2B5EF4-FFF2-40B4-BE49-F238E27FC236}">
                  <a16:creationId xmlns:a16="http://schemas.microsoft.com/office/drawing/2014/main" id="{9FA641FB-3F9A-F328-8244-473C7DD64844}"/>
                </a:ext>
              </a:extLst>
            </p:cNvPr>
            <p:cNvSpPr txBox="1">
              <a:spLocks noChangeArrowheads="1"/>
            </p:cNvSpPr>
            <p:nvPr/>
          </p:nvSpPr>
          <p:spPr bwMode="auto">
            <a:xfrm>
              <a:off x="133350" y="5440362"/>
              <a:ext cx="1774825" cy="45720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eaLnBrk="1" hangingPunct="1">
                <a:defRPr/>
              </a:pPr>
              <a:r>
                <a:rPr lang="en-US" altLang="zh-TW" sz="2400">
                  <a:solidFill>
                    <a:srgbClr val="FF0000"/>
                  </a:solidFill>
                  <a:latin typeface="Book Antiqua" pitchFamily="18" charset="0"/>
                  <a:ea typeface="新細明體" pitchFamily="18" charset="-120"/>
                </a:rPr>
                <a:t>Suction Eye</a:t>
              </a:r>
            </a:p>
          </p:txBody>
        </p:sp>
        <p:sp>
          <p:nvSpPr>
            <p:cNvPr id="14346" name="Text Box 32">
              <a:extLst>
                <a:ext uri="{FF2B5EF4-FFF2-40B4-BE49-F238E27FC236}">
                  <a16:creationId xmlns:a16="http://schemas.microsoft.com/office/drawing/2014/main" id="{57E4DAF9-3886-AAC0-1A25-637B39B89E5C}"/>
                </a:ext>
              </a:extLst>
            </p:cNvPr>
            <p:cNvSpPr txBox="1">
              <a:spLocks noChangeArrowheads="1"/>
            </p:cNvSpPr>
            <p:nvPr/>
          </p:nvSpPr>
          <p:spPr bwMode="auto">
            <a:xfrm>
              <a:off x="4433888" y="5443537"/>
              <a:ext cx="1330325" cy="45720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eaLnBrk="1" hangingPunct="1">
                <a:defRPr/>
              </a:pPr>
              <a:r>
                <a:rPr lang="en-US" altLang="zh-TW" sz="2400">
                  <a:solidFill>
                    <a:srgbClr val="FF0000"/>
                  </a:solidFill>
                  <a:latin typeface="Book Antiqua" pitchFamily="18" charset="0"/>
                  <a:ea typeface="新細明體" pitchFamily="18" charset="-120"/>
                </a:rPr>
                <a:t>Impeller</a:t>
              </a:r>
            </a:p>
          </p:txBody>
        </p:sp>
        <p:cxnSp>
          <p:nvCxnSpPr>
            <p:cNvPr id="14347" name="AutoShape 33">
              <a:extLst>
                <a:ext uri="{FF2B5EF4-FFF2-40B4-BE49-F238E27FC236}">
                  <a16:creationId xmlns:a16="http://schemas.microsoft.com/office/drawing/2014/main" id="{8C6B101F-B0B2-46FD-D9F9-CDD47ED21AB8}"/>
                </a:ext>
              </a:extLst>
            </p:cNvPr>
            <p:cNvCxnSpPr>
              <a:cxnSpLocks noChangeShapeType="1"/>
              <a:stCxn id="14344" idx="1"/>
            </p:cNvCxnSpPr>
            <p:nvPr/>
          </p:nvCxnSpPr>
          <p:spPr bwMode="auto">
            <a:xfrm flipH="1">
              <a:off x="4203700" y="5138737"/>
              <a:ext cx="306388" cy="211138"/>
            </a:xfrm>
            <a:prstGeom prst="straightConnector1">
              <a:avLst/>
            </a:prstGeom>
            <a:noFill/>
            <a:ln w="38100">
              <a:solidFill>
                <a:schemeClr val="folHlink"/>
              </a:solidFill>
              <a:round/>
              <a:headEnd/>
              <a:tailEnd type="triangle" w="med" len="med"/>
            </a:ln>
            <a:effectLst>
              <a:outerShdw dist="35921" dir="2700000" algn="ctr" rotWithShape="0">
                <a:schemeClr val="bg2"/>
              </a:outerShdw>
            </a:effectLst>
          </p:spPr>
        </p:cxnSp>
        <p:cxnSp>
          <p:nvCxnSpPr>
            <p:cNvPr id="14348" name="AutoShape 35">
              <a:extLst>
                <a:ext uri="{FF2B5EF4-FFF2-40B4-BE49-F238E27FC236}">
                  <a16:creationId xmlns:a16="http://schemas.microsoft.com/office/drawing/2014/main" id="{B4CE29F9-A4E7-F3F6-7497-D05FA8D9D3FD}"/>
                </a:ext>
              </a:extLst>
            </p:cNvPr>
            <p:cNvCxnSpPr>
              <a:cxnSpLocks noChangeShapeType="1"/>
              <a:stCxn id="14343" idx="1"/>
            </p:cNvCxnSpPr>
            <p:nvPr/>
          </p:nvCxnSpPr>
          <p:spPr bwMode="auto">
            <a:xfrm rot="10800000">
              <a:off x="3368675" y="5889625"/>
              <a:ext cx="839788" cy="506412"/>
            </a:xfrm>
            <a:prstGeom prst="straightConnector1">
              <a:avLst/>
            </a:prstGeom>
            <a:noFill/>
            <a:ln w="38100">
              <a:solidFill>
                <a:schemeClr val="folHlink"/>
              </a:solidFill>
              <a:round/>
              <a:headEnd/>
              <a:tailEnd type="triangle" w="med" len="med"/>
            </a:ln>
            <a:effectLst>
              <a:outerShdw dist="35921" dir="2700000" algn="ctr" rotWithShape="0">
                <a:schemeClr val="bg2"/>
              </a:outerShdw>
            </a:effectLst>
          </p:spPr>
        </p:cxnSp>
        <p:sp>
          <p:nvSpPr>
            <p:cNvPr id="14349" name="Line 37">
              <a:extLst>
                <a:ext uri="{FF2B5EF4-FFF2-40B4-BE49-F238E27FC236}">
                  <a16:creationId xmlns:a16="http://schemas.microsoft.com/office/drawing/2014/main" id="{A4130BDA-7C7A-E146-403F-B3C3B328951F}"/>
                </a:ext>
              </a:extLst>
            </p:cNvPr>
            <p:cNvSpPr>
              <a:spLocks noChangeShapeType="1"/>
            </p:cNvSpPr>
            <p:nvPr/>
          </p:nvSpPr>
          <p:spPr bwMode="auto">
            <a:xfrm flipV="1">
              <a:off x="1885950" y="5603875"/>
              <a:ext cx="1143000" cy="76200"/>
            </a:xfrm>
            <a:prstGeom prst="line">
              <a:avLst/>
            </a:prstGeom>
            <a:noFill/>
            <a:ln w="38100">
              <a:solidFill>
                <a:schemeClr val="folHlink"/>
              </a:solidFill>
              <a:round/>
              <a:headEnd/>
              <a:tailEnd type="triangle" w="med" len="med"/>
            </a:ln>
            <a:effectLst>
              <a:outerShdw dist="35921" dir="2700000" algn="ctr" rotWithShape="0">
                <a:schemeClr val="bg2"/>
              </a:outerShdw>
            </a:effectLst>
          </p:spPr>
          <p:txBody>
            <a:bodyPr wrap="none">
              <a:spAutoFit/>
            </a:bodyPr>
            <a:lstStyle/>
            <a:p>
              <a:pPr>
                <a:defRPr/>
              </a:pPr>
              <a:endParaRPr lang="en-AU"/>
            </a:p>
          </p:txBody>
        </p:sp>
        <p:sp>
          <p:nvSpPr>
            <p:cNvPr id="14350" name="Text Box 38">
              <a:extLst>
                <a:ext uri="{FF2B5EF4-FFF2-40B4-BE49-F238E27FC236}">
                  <a16:creationId xmlns:a16="http://schemas.microsoft.com/office/drawing/2014/main" id="{DFDA0F31-D296-FC2C-13B8-DE9D9D9A9252}"/>
                </a:ext>
              </a:extLst>
            </p:cNvPr>
            <p:cNvSpPr txBox="1">
              <a:spLocks noChangeArrowheads="1"/>
            </p:cNvSpPr>
            <p:nvPr/>
          </p:nvSpPr>
          <p:spPr bwMode="auto">
            <a:xfrm>
              <a:off x="133350" y="4375150"/>
              <a:ext cx="1539875" cy="45720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eaLnBrk="1" hangingPunct="1">
                <a:defRPr/>
              </a:pPr>
              <a:r>
                <a:rPr lang="en-US" altLang="zh-TW" sz="2400">
                  <a:solidFill>
                    <a:srgbClr val="FF0000"/>
                  </a:solidFill>
                  <a:latin typeface="Book Antiqua" pitchFamily="18" charset="0"/>
                  <a:ea typeface="新細明體" pitchFamily="18" charset="-120"/>
                </a:rPr>
                <a:t>Discharge</a:t>
              </a:r>
            </a:p>
          </p:txBody>
        </p:sp>
        <p:sp>
          <p:nvSpPr>
            <p:cNvPr id="14351" name="Line 65">
              <a:extLst>
                <a:ext uri="{FF2B5EF4-FFF2-40B4-BE49-F238E27FC236}">
                  <a16:creationId xmlns:a16="http://schemas.microsoft.com/office/drawing/2014/main" id="{9326FACD-8D46-EB36-FF6B-4BAE53514608}"/>
                </a:ext>
              </a:extLst>
            </p:cNvPr>
            <p:cNvSpPr>
              <a:spLocks noChangeShapeType="1"/>
            </p:cNvSpPr>
            <p:nvPr/>
          </p:nvSpPr>
          <p:spPr bwMode="auto">
            <a:xfrm>
              <a:off x="5667375" y="5727700"/>
              <a:ext cx="1352550" cy="117475"/>
            </a:xfrm>
            <a:prstGeom prst="line">
              <a:avLst/>
            </a:prstGeom>
            <a:noFill/>
            <a:ln w="38100">
              <a:solidFill>
                <a:schemeClr val="folHlink"/>
              </a:solidFill>
              <a:round/>
              <a:headEnd type="none" w="lg" len="med"/>
              <a:tailEnd type="triangle" w="lg" len="med"/>
            </a:ln>
            <a:effectLst>
              <a:outerShdw dist="35921" dir="2700000" algn="ctr" rotWithShape="0">
                <a:schemeClr val="bg2"/>
              </a:outerShdw>
            </a:effectLst>
          </p:spPr>
          <p:txBody>
            <a:bodyPr wrap="none">
              <a:spAutoFit/>
            </a:bodyPr>
            <a:lstStyle/>
            <a:p>
              <a:pPr>
                <a:defRPr/>
              </a:pPr>
              <a:endParaRPr lang="en-AU"/>
            </a:p>
          </p:txBody>
        </p:sp>
        <p:sp>
          <p:nvSpPr>
            <p:cNvPr id="14352" name="Line 66">
              <a:extLst>
                <a:ext uri="{FF2B5EF4-FFF2-40B4-BE49-F238E27FC236}">
                  <a16:creationId xmlns:a16="http://schemas.microsoft.com/office/drawing/2014/main" id="{11293951-BDC9-69C9-557F-FC264E7269F3}"/>
                </a:ext>
              </a:extLst>
            </p:cNvPr>
            <p:cNvSpPr>
              <a:spLocks noChangeShapeType="1"/>
            </p:cNvSpPr>
            <p:nvPr/>
          </p:nvSpPr>
          <p:spPr bwMode="auto">
            <a:xfrm flipV="1">
              <a:off x="5549900" y="4457700"/>
              <a:ext cx="2209800" cy="704850"/>
            </a:xfrm>
            <a:prstGeom prst="line">
              <a:avLst/>
            </a:prstGeom>
            <a:noFill/>
            <a:ln w="38100">
              <a:solidFill>
                <a:schemeClr val="folHlink"/>
              </a:solidFill>
              <a:round/>
              <a:headEnd type="none" w="lg" len="med"/>
              <a:tailEnd type="triangle" w="lg" len="med"/>
            </a:ln>
            <a:effectLst>
              <a:outerShdw dist="35921" dir="2700000" algn="ctr" rotWithShape="0">
                <a:schemeClr val="bg2"/>
              </a:outerShdw>
            </a:effectLst>
          </p:spPr>
          <p:txBody>
            <a:bodyPr wrap="none">
              <a:spAutoFit/>
            </a:bodyPr>
            <a:lstStyle/>
            <a:p>
              <a:pPr>
                <a:defRPr/>
              </a:pPr>
              <a:endParaRPr lang="en-AU"/>
            </a:p>
          </p:txBody>
        </p:sp>
        <p:sp>
          <p:nvSpPr>
            <p:cNvPr id="44049" name="Line 67">
              <a:extLst>
                <a:ext uri="{FF2B5EF4-FFF2-40B4-BE49-F238E27FC236}">
                  <a16:creationId xmlns:a16="http://schemas.microsoft.com/office/drawing/2014/main" id="{4C65EE60-F80A-43A1-283B-A9969F23C4AC}"/>
                </a:ext>
              </a:extLst>
            </p:cNvPr>
            <p:cNvSpPr>
              <a:spLocks noChangeShapeType="1"/>
            </p:cNvSpPr>
            <p:nvPr/>
          </p:nvSpPr>
          <p:spPr bwMode="auto">
            <a:xfrm>
              <a:off x="188913" y="4810125"/>
              <a:ext cx="1339850" cy="0"/>
            </a:xfrm>
            <a:prstGeom prst="line">
              <a:avLst/>
            </a:prstGeom>
            <a:noFill/>
            <a:ln w="12700">
              <a:solidFill>
                <a:srgbClr val="FF0000"/>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4050" name="Line 68">
              <a:extLst>
                <a:ext uri="{FF2B5EF4-FFF2-40B4-BE49-F238E27FC236}">
                  <a16:creationId xmlns:a16="http://schemas.microsoft.com/office/drawing/2014/main" id="{E5B72C1E-D63A-7F3C-9079-6C16C5709F8F}"/>
                </a:ext>
              </a:extLst>
            </p:cNvPr>
            <p:cNvSpPr>
              <a:spLocks noChangeShapeType="1"/>
            </p:cNvSpPr>
            <p:nvPr/>
          </p:nvSpPr>
          <p:spPr bwMode="auto">
            <a:xfrm>
              <a:off x="211138" y="5880100"/>
              <a:ext cx="1598612" cy="0"/>
            </a:xfrm>
            <a:prstGeom prst="line">
              <a:avLst/>
            </a:prstGeom>
            <a:noFill/>
            <a:ln w="12700">
              <a:solidFill>
                <a:srgbClr val="FF0000"/>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4051" name="Line 69">
              <a:extLst>
                <a:ext uri="{FF2B5EF4-FFF2-40B4-BE49-F238E27FC236}">
                  <a16:creationId xmlns:a16="http://schemas.microsoft.com/office/drawing/2014/main" id="{C78284C2-2E52-5611-74C6-A3A4F02207B0}"/>
                </a:ext>
              </a:extLst>
            </p:cNvPr>
            <p:cNvSpPr>
              <a:spLocks noChangeShapeType="1"/>
            </p:cNvSpPr>
            <p:nvPr/>
          </p:nvSpPr>
          <p:spPr bwMode="auto">
            <a:xfrm>
              <a:off x="4278313" y="6408738"/>
              <a:ext cx="1104900" cy="0"/>
            </a:xfrm>
            <a:prstGeom prst="line">
              <a:avLst/>
            </a:prstGeom>
            <a:noFill/>
            <a:ln w="12700">
              <a:solidFill>
                <a:srgbClr val="FF0000"/>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4052" name="Line 70">
              <a:extLst>
                <a:ext uri="{FF2B5EF4-FFF2-40B4-BE49-F238E27FC236}">
                  <a16:creationId xmlns:a16="http://schemas.microsoft.com/office/drawing/2014/main" id="{F981781B-B258-A642-C42D-0740DC115231}"/>
                </a:ext>
              </a:extLst>
            </p:cNvPr>
            <p:cNvSpPr>
              <a:spLocks noChangeShapeType="1"/>
            </p:cNvSpPr>
            <p:nvPr/>
          </p:nvSpPr>
          <p:spPr bwMode="auto">
            <a:xfrm>
              <a:off x="4324350" y="6702425"/>
              <a:ext cx="1104900" cy="0"/>
            </a:xfrm>
            <a:prstGeom prst="line">
              <a:avLst/>
            </a:prstGeom>
            <a:noFill/>
            <a:ln w="12700">
              <a:solidFill>
                <a:srgbClr val="FF0000"/>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4053" name="Line 71">
              <a:extLst>
                <a:ext uri="{FF2B5EF4-FFF2-40B4-BE49-F238E27FC236}">
                  <a16:creationId xmlns:a16="http://schemas.microsoft.com/office/drawing/2014/main" id="{83EDBC28-958D-6BEF-89CB-2C17554D4BC6}"/>
                </a:ext>
              </a:extLst>
            </p:cNvPr>
            <p:cNvSpPr>
              <a:spLocks noChangeShapeType="1"/>
            </p:cNvSpPr>
            <p:nvPr/>
          </p:nvSpPr>
          <p:spPr bwMode="auto">
            <a:xfrm>
              <a:off x="4511675" y="5867400"/>
              <a:ext cx="1104900" cy="0"/>
            </a:xfrm>
            <a:prstGeom prst="line">
              <a:avLst/>
            </a:prstGeom>
            <a:noFill/>
            <a:ln w="12700">
              <a:solidFill>
                <a:srgbClr val="FF0000"/>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4054" name="Line 72">
              <a:extLst>
                <a:ext uri="{FF2B5EF4-FFF2-40B4-BE49-F238E27FC236}">
                  <a16:creationId xmlns:a16="http://schemas.microsoft.com/office/drawing/2014/main" id="{45300517-AA93-5CFF-8174-343BD73CBD53}"/>
                </a:ext>
              </a:extLst>
            </p:cNvPr>
            <p:cNvSpPr>
              <a:spLocks noChangeShapeType="1"/>
            </p:cNvSpPr>
            <p:nvPr/>
          </p:nvSpPr>
          <p:spPr bwMode="auto">
            <a:xfrm>
              <a:off x="4581525" y="5326063"/>
              <a:ext cx="1104900" cy="0"/>
            </a:xfrm>
            <a:prstGeom prst="line">
              <a:avLst/>
            </a:prstGeom>
            <a:noFill/>
            <a:ln w="12700">
              <a:solidFill>
                <a:srgbClr val="FF0000"/>
              </a:solidFill>
              <a:round/>
              <a:headEnd type="none" w="lg" len="med"/>
              <a:tailEnd type="none" w="lg"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4359" name="Text Box 74">
              <a:extLst>
                <a:ext uri="{FF2B5EF4-FFF2-40B4-BE49-F238E27FC236}">
                  <a16:creationId xmlns:a16="http://schemas.microsoft.com/office/drawing/2014/main" id="{D25EDC1B-6D51-DB4B-9F46-399AB0A1E9C6}"/>
                </a:ext>
              </a:extLst>
            </p:cNvPr>
            <p:cNvSpPr txBox="1">
              <a:spLocks noChangeArrowheads="1"/>
            </p:cNvSpPr>
            <p:nvPr/>
          </p:nvSpPr>
          <p:spPr bwMode="auto">
            <a:xfrm>
              <a:off x="3416300" y="3951287"/>
              <a:ext cx="2357438" cy="45720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eaLnBrk="1" hangingPunct="1">
                <a:defRPr/>
              </a:pPr>
              <a:r>
                <a:rPr lang="en-US" altLang="zh-TW" sz="2400">
                  <a:solidFill>
                    <a:srgbClr val="FF0000"/>
                  </a:solidFill>
                  <a:latin typeface="Book Antiqua" pitchFamily="18" charset="0"/>
                  <a:ea typeface="新細明體" pitchFamily="18" charset="-120"/>
                </a:rPr>
                <a:t>Flow Expansion</a:t>
              </a:r>
            </a:p>
          </p:txBody>
        </p:sp>
        <p:cxnSp>
          <p:nvCxnSpPr>
            <p:cNvPr id="14360" name="AutoShape 75">
              <a:extLst>
                <a:ext uri="{FF2B5EF4-FFF2-40B4-BE49-F238E27FC236}">
                  <a16:creationId xmlns:a16="http://schemas.microsoft.com/office/drawing/2014/main" id="{E291A2B6-49CE-30C5-75CB-A4247872AD98}"/>
                </a:ext>
              </a:extLst>
            </p:cNvPr>
            <p:cNvCxnSpPr>
              <a:cxnSpLocks noChangeShapeType="1"/>
              <a:endCxn id="44057" idx="7"/>
            </p:cNvCxnSpPr>
            <p:nvPr/>
          </p:nvCxnSpPr>
          <p:spPr bwMode="auto">
            <a:xfrm flipH="1">
              <a:off x="3970338" y="4408487"/>
              <a:ext cx="625475" cy="647700"/>
            </a:xfrm>
            <a:prstGeom prst="straightConnector1">
              <a:avLst/>
            </a:prstGeom>
            <a:noFill/>
            <a:ln w="38100">
              <a:solidFill>
                <a:schemeClr val="folHlink"/>
              </a:solidFill>
              <a:round/>
              <a:headEnd/>
              <a:tailEnd type="triangle" w="med" len="med"/>
            </a:ln>
            <a:effectLst>
              <a:outerShdw dist="35921" dir="2700000" algn="ctr" rotWithShape="0">
                <a:schemeClr val="bg2"/>
              </a:outerShdw>
            </a:effectLst>
          </p:spPr>
        </p:cxnSp>
        <p:sp>
          <p:nvSpPr>
            <p:cNvPr id="44057" name="Oval 76">
              <a:extLst>
                <a:ext uri="{FF2B5EF4-FFF2-40B4-BE49-F238E27FC236}">
                  <a16:creationId xmlns:a16="http://schemas.microsoft.com/office/drawing/2014/main" id="{067B0267-1499-7E4A-C5A1-7BDA47CB1EB6}"/>
                </a:ext>
              </a:extLst>
            </p:cNvPr>
            <p:cNvSpPr>
              <a:spLocks noChangeArrowheads="1"/>
            </p:cNvSpPr>
            <p:nvPr/>
          </p:nvSpPr>
          <p:spPr bwMode="auto">
            <a:xfrm>
              <a:off x="3906838" y="5043488"/>
              <a:ext cx="74612" cy="841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lg" len="med"/>
                  <a:tailEnd type="none" w="lg" len="me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44058" name="Line 77">
              <a:extLst>
                <a:ext uri="{FF2B5EF4-FFF2-40B4-BE49-F238E27FC236}">
                  <a16:creationId xmlns:a16="http://schemas.microsoft.com/office/drawing/2014/main" id="{0281571B-31BB-3F38-3972-AE651E3E2293}"/>
                </a:ext>
              </a:extLst>
            </p:cNvPr>
            <p:cNvSpPr>
              <a:spLocks noChangeShapeType="1"/>
            </p:cNvSpPr>
            <p:nvPr/>
          </p:nvSpPr>
          <p:spPr bwMode="auto">
            <a:xfrm>
              <a:off x="3492500" y="4310063"/>
              <a:ext cx="2173288" cy="0"/>
            </a:xfrm>
            <a:prstGeom prst="line">
              <a:avLst/>
            </a:prstGeom>
            <a:noFill/>
            <a:ln w="12700">
              <a:solidFill>
                <a:srgbClr val="FF0000"/>
              </a:solidFill>
              <a:round/>
              <a:headEnd type="none" w="lg" len="med"/>
              <a:tailEnd type="none" w="lg"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4036" name="Rectangle 3">
            <a:extLst>
              <a:ext uri="{FF2B5EF4-FFF2-40B4-BE49-F238E27FC236}">
                <a16:creationId xmlns:a16="http://schemas.microsoft.com/office/drawing/2014/main" id="{3C5E57FF-C206-EE79-BAC5-DD7E74FF1D03}"/>
              </a:ext>
            </a:extLst>
          </p:cNvPr>
          <p:cNvSpPr>
            <a:spLocks noGrp="1" noChangeArrowheads="1"/>
          </p:cNvSpPr>
          <p:nvPr>
            <p:ph type="body" idx="1"/>
          </p:nvPr>
        </p:nvSpPr>
        <p:spPr>
          <a:xfrm>
            <a:off x="0" y="1143000"/>
            <a:ext cx="9144000" cy="1643063"/>
          </a:xfrm>
          <a:noFill/>
        </p:spPr>
        <p:txBody>
          <a:bodyPr lIns="90488" tIns="44450" rIns="90488" bIns="44450"/>
          <a:lstStyle/>
          <a:p>
            <a:r>
              <a:rPr lang="en-US" altLang="zh-TW" sz="2800">
                <a:ea typeface="新細明體" panose="020B0604030504040204" pitchFamily="18" charset="-120"/>
              </a:rPr>
              <a:t>Broad range of applicable for flows and heads</a:t>
            </a:r>
          </a:p>
          <a:p>
            <a:r>
              <a:rPr lang="en-US" altLang="zh-TW" sz="2800">
                <a:ea typeface="新細明體" panose="020B0604030504040204" pitchFamily="18" charset="-120"/>
              </a:rPr>
              <a:t>Higher heads can be achieved by increasing the diameter or the rotational speed of the impeller</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a:extLst>
              <a:ext uri="{FF2B5EF4-FFF2-40B4-BE49-F238E27FC236}">
                <a16:creationId xmlns:a16="http://schemas.microsoft.com/office/drawing/2014/main" id="{522D1BCC-1EF5-51A1-EDCB-F6A2B10E3868}"/>
              </a:ext>
            </a:extLst>
          </p:cNvPr>
          <p:cNvGraphicFramePr>
            <a:graphicFrameLocks noChangeAspect="1"/>
          </p:cNvGraphicFramePr>
          <p:nvPr/>
        </p:nvGraphicFramePr>
        <p:xfrm>
          <a:off x="612775" y="468313"/>
          <a:ext cx="8280400" cy="6053137"/>
        </p:xfrm>
        <a:graphic>
          <a:graphicData uri="http://schemas.openxmlformats.org/presentationml/2006/ole">
            <mc:AlternateContent xmlns:mc="http://schemas.openxmlformats.org/markup-compatibility/2006">
              <mc:Choice xmlns:v="urn:schemas-microsoft-com:vml" Requires="v">
                <p:oleObj name="Drawing" r:id="rId2" imgW="8782050" imgH="5133975" progId="AutoCAD.Drawing.15">
                  <p:embed/>
                </p:oleObj>
              </mc:Choice>
              <mc:Fallback>
                <p:oleObj name="Drawing" r:id="rId2" imgW="8782050" imgH="5133975" progId="AutoCAD.Drawing.15">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15039" t="49680" r="51234" b="8148"/>
                      <a:stretch>
                        <a:fillRect/>
                      </a:stretch>
                    </p:blipFill>
                    <p:spPr bwMode="auto">
                      <a:xfrm>
                        <a:off x="612775" y="468313"/>
                        <a:ext cx="8280400"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a:extLst>
              <a:ext uri="{FF2B5EF4-FFF2-40B4-BE49-F238E27FC236}">
                <a16:creationId xmlns:a16="http://schemas.microsoft.com/office/drawing/2014/main" id="{DC7ECC72-8E25-B3D0-9CB6-0FA97B51C284}"/>
              </a:ext>
            </a:extLst>
          </p:cNvPr>
          <p:cNvSpPr txBox="1">
            <a:spLocks noChangeArrowheads="1"/>
          </p:cNvSpPr>
          <p:nvPr/>
        </p:nvSpPr>
        <p:spPr bwMode="auto">
          <a:xfrm>
            <a:off x="3581400" y="504825"/>
            <a:ext cx="2293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b="1">
                <a:solidFill>
                  <a:srgbClr val="CC0099"/>
                </a:solidFill>
                <a:latin typeface="Garamond" panose="02020404030301010803" pitchFamily="18" charset="0"/>
              </a:rPr>
              <a:t>Pumps Group</a:t>
            </a:r>
          </a:p>
        </p:txBody>
      </p:sp>
      <p:pic>
        <p:nvPicPr>
          <p:cNvPr id="58371" name="Picture 6">
            <a:extLst>
              <a:ext uri="{FF2B5EF4-FFF2-40B4-BE49-F238E27FC236}">
                <a16:creationId xmlns:a16="http://schemas.microsoft.com/office/drawing/2014/main" id="{AF8A220F-980E-C7BC-1CA2-C39FD412B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096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a:extLst>
              <a:ext uri="{FF2B5EF4-FFF2-40B4-BE49-F238E27FC236}">
                <a16:creationId xmlns:a16="http://schemas.microsoft.com/office/drawing/2014/main" id="{7BD7BB08-2373-E9A3-AACF-7C0370704023}"/>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45720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a:extLst>
              <a:ext uri="{FF2B5EF4-FFF2-40B4-BE49-F238E27FC236}">
                <a16:creationId xmlns:a16="http://schemas.microsoft.com/office/drawing/2014/main" id="{DA1DABD9-5ADF-45CC-15A1-1C85304F1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2571750"/>
            <a:ext cx="48672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a:extLst>
              <a:ext uri="{FF2B5EF4-FFF2-40B4-BE49-F238E27FC236}">
                <a16:creationId xmlns:a16="http://schemas.microsoft.com/office/drawing/2014/main" id="{574A3DC2-6A09-2EAA-5BB1-8A59922B9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672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a:extLst>
              <a:ext uri="{FF2B5EF4-FFF2-40B4-BE49-F238E27FC236}">
                <a16:creationId xmlns:a16="http://schemas.microsoft.com/office/drawing/2014/main" id="{CB80D362-D1BF-5584-83C6-28405F37A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2786063"/>
            <a:ext cx="42418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BFD9A550-9C36-0AE0-BE85-783B966F2030}"/>
              </a:ext>
            </a:extLst>
          </p:cNvPr>
          <p:cNvSpPr>
            <a:spLocks noGrp="1" noChangeArrowheads="1"/>
          </p:cNvSpPr>
          <p:nvPr>
            <p:ph type="body" idx="1"/>
          </p:nvPr>
        </p:nvSpPr>
        <p:spPr>
          <a:xfrm>
            <a:off x="0" y="0"/>
            <a:ext cx="9144000" cy="6858000"/>
          </a:xfrm>
        </p:spPr>
        <p:txBody>
          <a:bodyPr/>
          <a:lstStyle/>
          <a:p>
            <a:pPr eaLnBrk="1" hangingPunct="1">
              <a:lnSpc>
                <a:spcPct val="90000"/>
              </a:lnSpc>
            </a:pPr>
            <a:r>
              <a:rPr lang="en-US" altLang="en-US" sz="2800">
                <a:latin typeface="Times New Roman" panose="02020603050405020304" pitchFamily="18" charset="0"/>
                <a:cs typeface="Times New Roman" panose="02020603050405020304" pitchFamily="18" charset="0"/>
              </a:rPr>
              <a:t>The pump characteristic curves are very important to help select the required pump for the specified conditions. </a:t>
            </a:r>
          </a:p>
          <a:p>
            <a:pPr eaLnBrk="1" hangingPunct="1">
              <a:lnSpc>
                <a:spcPct val="90000"/>
              </a:lnSpc>
            </a:pPr>
            <a:r>
              <a:rPr lang="en-US" altLang="en-US" sz="2800">
                <a:latin typeface="Times New Roman" panose="02020603050405020304" pitchFamily="18" charset="0"/>
                <a:cs typeface="Times New Roman" panose="02020603050405020304" pitchFamily="18" charset="0"/>
              </a:rPr>
              <a:t>If the system curve is plotted on the pump curves in we may produce the following Figure:</a:t>
            </a: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r>
              <a:rPr lang="en-US" altLang="en-US" sz="2800">
                <a:latin typeface="Times New Roman" panose="02020603050405020304" pitchFamily="18" charset="0"/>
                <a:cs typeface="Times New Roman" panose="02020603050405020304" pitchFamily="18" charset="0"/>
              </a:rPr>
              <a:t>The point of intersection is called the operating point. </a:t>
            </a:r>
          </a:p>
          <a:p>
            <a:pPr eaLnBrk="1" hangingPunct="1">
              <a:lnSpc>
                <a:spcPct val="90000"/>
              </a:lnSpc>
            </a:pPr>
            <a:r>
              <a:rPr lang="en-US" altLang="en-US" sz="2800">
                <a:latin typeface="Times New Roman" panose="02020603050405020304" pitchFamily="18" charset="0"/>
                <a:cs typeface="Times New Roman" panose="02020603050405020304" pitchFamily="18" charset="0"/>
              </a:rPr>
              <a:t>This matching point indicates the actual working conditions, and therefore the proper pump that satisfy all required performance characteristic is selected. </a:t>
            </a:r>
          </a:p>
        </p:txBody>
      </p:sp>
      <p:pic>
        <p:nvPicPr>
          <p:cNvPr id="61443" name="Picture 9">
            <a:extLst>
              <a:ext uri="{FF2B5EF4-FFF2-40B4-BE49-F238E27FC236}">
                <a16:creationId xmlns:a16="http://schemas.microsoft.com/office/drawing/2014/main" id="{36ACDCED-B609-87E3-92AE-B0134C10A6D5}"/>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357438" y="1928813"/>
            <a:ext cx="49530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a:extLst>
              <a:ext uri="{FF2B5EF4-FFF2-40B4-BE49-F238E27FC236}">
                <a16:creationId xmlns:a16="http://schemas.microsoft.com/office/drawing/2014/main" id="{2ABC8BA4-A69C-15D9-C985-FD1C2A0363DE}"/>
              </a:ext>
            </a:extLst>
          </p:cNvPr>
          <p:cNvSpPr>
            <a:spLocks noChangeArrowheads="1"/>
          </p:cNvSpPr>
          <p:nvPr/>
        </p:nvSpPr>
        <p:spPr bwMode="auto">
          <a:xfrm>
            <a:off x="2357438" y="4429125"/>
            <a:ext cx="4427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260475"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1260475"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1260475"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1260475"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1260475"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a:t>Matching the system and pump curves.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6">
            <a:extLst>
              <a:ext uri="{FF2B5EF4-FFF2-40B4-BE49-F238E27FC236}">
                <a16:creationId xmlns:a16="http://schemas.microsoft.com/office/drawing/2014/main" id="{E143DE8F-884D-BF4A-71B2-DCDEB37B44FB}"/>
              </a:ext>
            </a:extLst>
          </p:cNvPr>
          <p:cNvGraphicFramePr>
            <a:graphicFrameLocks noChangeAspect="1"/>
          </p:cNvGraphicFramePr>
          <p:nvPr/>
        </p:nvGraphicFramePr>
        <p:xfrm>
          <a:off x="539750" y="625475"/>
          <a:ext cx="7956550" cy="5684838"/>
        </p:xfrm>
        <a:graphic>
          <a:graphicData uri="http://schemas.openxmlformats.org/presentationml/2006/ole">
            <mc:AlternateContent xmlns:mc="http://schemas.openxmlformats.org/markup-compatibility/2006">
              <mc:Choice xmlns:v="urn:schemas-microsoft-com:vml" Requires="v">
                <p:oleObj name="Drawing" r:id="rId2" imgW="8782050" imgH="5133975" progId="AutoCAD.Drawing.15">
                  <p:embed/>
                </p:oleObj>
              </mc:Choice>
              <mc:Fallback>
                <p:oleObj name="Drawing" r:id="rId2" imgW="8782050" imgH="5133975" progId="AutoCAD.Drawing.15">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l="12816" t="5402" r="15584" b="7085"/>
                      <a:stretch>
                        <a:fillRect/>
                      </a:stretch>
                    </p:blipFill>
                    <p:spPr bwMode="auto">
                      <a:xfrm>
                        <a:off x="539750" y="625475"/>
                        <a:ext cx="7956550" cy="568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FD33F1BF-4696-4E4F-149F-CF6CAB300A60}"/>
              </a:ext>
            </a:extLst>
          </p:cNvPr>
          <p:cNvSpPr>
            <a:spLocks noGrp="1" noChangeArrowheads="1"/>
          </p:cNvSpPr>
          <p:nvPr>
            <p:ph type="title"/>
          </p:nvPr>
        </p:nvSpPr>
        <p:spPr/>
        <p:txBody>
          <a:bodyPr/>
          <a:lstStyle/>
          <a:p>
            <a:pPr eaLnBrk="1" hangingPunct="1"/>
            <a:r>
              <a:rPr lang="en-US" altLang="en-US" b="1">
                <a:solidFill>
                  <a:srgbClr val="FF0000"/>
                </a:solidFill>
                <a:latin typeface="Garamond" panose="02020404030301010803" pitchFamily="18" charset="0"/>
              </a:rPr>
              <a:t>Example 2</a:t>
            </a:r>
          </a:p>
        </p:txBody>
      </p:sp>
      <p:sp>
        <p:nvSpPr>
          <p:cNvPr id="16388" name="Text Box 3">
            <a:extLst>
              <a:ext uri="{FF2B5EF4-FFF2-40B4-BE49-F238E27FC236}">
                <a16:creationId xmlns:a16="http://schemas.microsoft.com/office/drawing/2014/main" id="{CEB30F7D-B352-1DFA-FAB6-75AB294A9EC6}"/>
              </a:ext>
            </a:extLst>
          </p:cNvPr>
          <p:cNvSpPr txBox="1">
            <a:spLocks noChangeArrowheads="1"/>
          </p:cNvSpPr>
          <p:nvPr/>
        </p:nvSpPr>
        <p:spPr bwMode="auto">
          <a:xfrm>
            <a:off x="609600" y="1331913"/>
            <a:ext cx="8093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Garamond" panose="02020404030301010803" pitchFamily="18" charset="0"/>
              </a:rPr>
              <a:t>For the following pump, determine the required pipes diameter to pump 60 L/s and also calculate the needed power.</a:t>
            </a:r>
          </a:p>
          <a:p>
            <a:pPr eaLnBrk="1" hangingPunct="1"/>
            <a:r>
              <a:rPr lang="en-US" altLang="en-US" sz="2400" i="1">
                <a:solidFill>
                  <a:srgbClr val="0000FF"/>
                </a:solidFill>
                <a:latin typeface="Garamond" panose="02020404030301010803" pitchFamily="18" charset="0"/>
              </a:rPr>
              <a:t>Minor losses 10 v</a:t>
            </a:r>
            <a:r>
              <a:rPr lang="en-US" altLang="en-US" sz="2400" i="1" baseline="30000">
                <a:solidFill>
                  <a:srgbClr val="0000FF"/>
                </a:solidFill>
                <a:latin typeface="Garamond" panose="02020404030301010803" pitchFamily="18" charset="0"/>
              </a:rPr>
              <a:t>2</a:t>
            </a:r>
            <a:r>
              <a:rPr lang="en-US" altLang="en-US" sz="2400" i="1">
                <a:solidFill>
                  <a:srgbClr val="0000FF"/>
                </a:solidFill>
                <a:latin typeface="Garamond" panose="02020404030301010803" pitchFamily="18" charset="0"/>
              </a:rPr>
              <a:t>/2g</a:t>
            </a:r>
          </a:p>
          <a:p>
            <a:pPr eaLnBrk="1" hangingPunct="1"/>
            <a:r>
              <a:rPr lang="en-US" altLang="en-US" sz="2400" i="1">
                <a:solidFill>
                  <a:srgbClr val="0000FF"/>
                </a:solidFill>
                <a:latin typeface="Garamond" panose="02020404030301010803" pitchFamily="18" charset="0"/>
              </a:rPr>
              <a:t>Pipe length 10 km</a:t>
            </a:r>
          </a:p>
          <a:p>
            <a:pPr eaLnBrk="1" hangingPunct="1"/>
            <a:r>
              <a:rPr lang="en-US" altLang="en-US" sz="2400" i="1">
                <a:solidFill>
                  <a:srgbClr val="0000FF"/>
                </a:solidFill>
                <a:latin typeface="Garamond" panose="02020404030301010803" pitchFamily="18" charset="0"/>
              </a:rPr>
              <a:t>roughness = 0.15 mm</a:t>
            </a:r>
          </a:p>
          <a:p>
            <a:pPr eaLnBrk="1" hangingPunct="1"/>
            <a:r>
              <a:rPr lang="en-US" altLang="en-US" sz="2400" i="1">
                <a:solidFill>
                  <a:srgbClr val="0000FF"/>
                </a:solidFill>
                <a:latin typeface="Garamond" panose="02020404030301010803" pitchFamily="18" charset="0"/>
              </a:rPr>
              <a:t>H</a:t>
            </a:r>
            <a:r>
              <a:rPr lang="en-US" altLang="en-US" sz="2400" i="1" baseline="-25000">
                <a:solidFill>
                  <a:srgbClr val="0000FF"/>
                </a:solidFill>
                <a:latin typeface="Garamond" panose="02020404030301010803" pitchFamily="18" charset="0"/>
              </a:rPr>
              <a:t>s</a:t>
            </a:r>
            <a:r>
              <a:rPr lang="en-US" altLang="en-US" sz="2400" i="1">
                <a:solidFill>
                  <a:srgbClr val="0000FF"/>
                </a:solidFill>
                <a:latin typeface="Garamond" panose="02020404030301010803" pitchFamily="18" charset="0"/>
              </a:rPr>
              <a:t> = 20 m</a:t>
            </a:r>
          </a:p>
        </p:txBody>
      </p:sp>
      <p:sp>
        <p:nvSpPr>
          <p:cNvPr id="16389" name="Rectangle 4">
            <a:extLst>
              <a:ext uri="{FF2B5EF4-FFF2-40B4-BE49-F238E27FC236}">
                <a16:creationId xmlns:a16="http://schemas.microsoft.com/office/drawing/2014/main" id="{373A0560-67B0-ADF7-2C5A-39F7B12BC53E}"/>
              </a:ext>
            </a:extLst>
          </p:cNvPr>
          <p:cNvSpPr>
            <a:spLocks noChangeArrowheads="1"/>
          </p:cNvSpPr>
          <p:nvPr/>
        </p:nvSpPr>
        <p:spPr bwMode="auto">
          <a:xfrm>
            <a:off x="1360488" y="2714625"/>
            <a:ext cx="3905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7" name="Group 5">
            <a:extLst>
              <a:ext uri="{FF2B5EF4-FFF2-40B4-BE49-F238E27FC236}">
                <a16:creationId xmlns:a16="http://schemas.microsoft.com/office/drawing/2014/main" id="{1F871B70-D802-A449-3621-E034886651C1}"/>
              </a:ext>
            </a:extLst>
          </p:cNvPr>
          <p:cNvGraphicFramePr>
            <a:graphicFrameLocks noGrp="1"/>
          </p:cNvGraphicFramePr>
          <p:nvPr/>
        </p:nvGraphicFramePr>
        <p:xfrm>
          <a:off x="914400" y="3810000"/>
          <a:ext cx="7391400" cy="1998663"/>
        </p:xfrm>
        <a:graphic>
          <a:graphicData uri="http://schemas.openxmlformats.org/drawingml/2006/table">
            <a:tbl>
              <a:tblPr rtl="1"/>
              <a:tblGrid>
                <a:gridCol w="779462">
                  <a:extLst>
                    <a:ext uri="{9D8B030D-6E8A-4147-A177-3AD203B41FA5}">
                      <a16:colId xmlns:a16="http://schemas.microsoft.com/office/drawing/2014/main" val="20000"/>
                    </a:ext>
                  </a:extLst>
                </a:gridCol>
                <a:gridCol w="777875">
                  <a:extLst>
                    <a:ext uri="{9D8B030D-6E8A-4147-A177-3AD203B41FA5}">
                      <a16:colId xmlns:a16="http://schemas.microsoft.com/office/drawing/2014/main" val="20001"/>
                    </a:ext>
                  </a:extLst>
                </a:gridCol>
                <a:gridCol w="779463">
                  <a:extLst>
                    <a:ext uri="{9D8B030D-6E8A-4147-A177-3AD203B41FA5}">
                      <a16:colId xmlns:a16="http://schemas.microsoft.com/office/drawing/2014/main" val="20002"/>
                    </a:ext>
                  </a:extLst>
                </a:gridCol>
                <a:gridCol w="842962">
                  <a:extLst>
                    <a:ext uri="{9D8B030D-6E8A-4147-A177-3AD203B41FA5}">
                      <a16:colId xmlns:a16="http://schemas.microsoft.com/office/drawing/2014/main" val="20003"/>
                    </a:ext>
                  </a:extLst>
                </a:gridCol>
                <a:gridCol w="841375">
                  <a:extLst>
                    <a:ext uri="{9D8B030D-6E8A-4147-A177-3AD203B41FA5}">
                      <a16:colId xmlns:a16="http://schemas.microsoft.com/office/drawing/2014/main" val="20004"/>
                    </a:ext>
                  </a:extLst>
                </a:gridCol>
                <a:gridCol w="842963">
                  <a:extLst>
                    <a:ext uri="{9D8B030D-6E8A-4147-A177-3AD203B41FA5}">
                      <a16:colId xmlns:a16="http://schemas.microsoft.com/office/drawing/2014/main" val="20005"/>
                    </a:ext>
                  </a:extLst>
                </a:gridCol>
                <a:gridCol w="842962">
                  <a:extLst>
                    <a:ext uri="{9D8B030D-6E8A-4147-A177-3AD203B41FA5}">
                      <a16:colId xmlns:a16="http://schemas.microsoft.com/office/drawing/2014/main" val="20006"/>
                    </a:ext>
                  </a:extLst>
                </a:gridCol>
                <a:gridCol w="841375">
                  <a:extLst>
                    <a:ext uri="{9D8B030D-6E8A-4147-A177-3AD203B41FA5}">
                      <a16:colId xmlns:a16="http://schemas.microsoft.com/office/drawing/2014/main" val="20007"/>
                    </a:ext>
                  </a:extLst>
                </a:gridCol>
                <a:gridCol w="842963">
                  <a:extLst>
                    <a:ext uri="{9D8B030D-6E8A-4147-A177-3AD203B41FA5}">
                      <a16:colId xmlns:a16="http://schemas.microsoft.com/office/drawing/2014/main" val="20008"/>
                    </a:ext>
                  </a:extLst>
                </a:gridCol>
              </a:tblGrid>
              <a:tr h="7012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10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20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30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40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50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60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70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Q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L/s</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61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45</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44.7</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43.7</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42.5</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40.6</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38</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35</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31</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H</a:t>
                      </a:r>
                      <a:r>
                        <a:rPr kumimoji="0" lang="en-US" sz="2000" b="0" i="1" u="none" strike="noStrike" cap="none" normalizeH="0" baseline="-25000">
                          <a:ln>
                            <a:noFill/>
                          </a:ln>
                          <a:solidFill>
                            <a:schemeClr val="tx1"/>
                          </a:solidFill>
                          <a:effectLst/>
                          <a:latin typeface="Times New Roman" pitchFamily="18" charset="0"/>
                          <a:ea typeface="Times New Roman" pitchFamily="18" charset="0"/>
                          <a:cs typeface="Traditional Arabic" pitchFamily="2" charset="-78"/>
                        </a:rPr>
                        <a:t>t</a:t>
                      </a:r>
                    </a:p>
                  </a:txBody>
                  <a:tcPr marT="45735" marB="4573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078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a:t>
                      </a:r>
                      <a:endParaRPr kumimoji="0" lang="ar-SA"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35</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50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57</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60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60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53</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rPr>
                        <a:t>40</a:t>
                      </a:r>
                      <a:endParaRPr kumimoji="0" lang="en-US" sz="20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marT="45735" marB="4573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cs typeface="Arial" pitchFamily="34" charset="0"/>
                      </a:endParaRPr>
                    </a:p>
                  </a:txBody>
                  <a:tcPr marT="45735" marB="4573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432" name="Rectangle 47">
            <a:extLst>
              <a:ext uri="{FF2B5EF4-FFF2-40B4-BE49-F238E27FC236}">
                <a16:creationId xmlns:a16="http://schemas.microsoft.com/office/drawing/2014/main" id="{86E25153-C00E-E5D8-EC47-9FFE160ED6AE}"/>
              </a:ext>
            </a:extLst>
          </p:cNvPr>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6386" name="Object 2">
            <a:extLst>
              <a:ext uri="{FF2B5EF4-FFF2-40B4-BE49-F238E27FC236}">
                <a16:creationId xmlns:a16="http://schemas.microsoft.com/office/drawing/2014/main" id="{E876DF9B-84C7-E30A-0298-6EBD25E1E8DB}"/>
              </a:ext>
            </a:extLst>
          </p:cNvPr>
          <p:cNvGraphicFramePr>
            <a:graphicFrameLocks noChangeAspect="1"/>
          </p:cNvGraphicFramePr>
          <p:nvPr/>
        </p:nvGraphicFramePr>
        <p:xfrm>
          <a:off x="1116013" y="5105400"/>
          <a:ext cx="331787" cy="381000"/>
        </p:xfrm>
        <a:graphic>
          <a:graphicData uri="http://schemas.openxmlformats.org/presentationml/2006/ole">
            <mc:AlternateContent xmlns:mc="http://schemas.openxmlformats.org/markup-compatibility/2006">
              <mc:Choice xmlns:v="urn:schemas-microsoft-com:vml" Requires="v">
                <p:oleObj name="Equation" r:id="rId2" imgW="190335" imgH="215713" progId="Equation.3">
                  <p:embed/>
                </p:oleObj>
              </mc:Choice>
              <mc:Fallback>
                <p:oleObj name="Equation" r:id="rId2" imgW="190335" imgH="215713"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105400"/>
                        <a:ext cx="331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2">
            <a:extLst>
              <a:ext uri="{FF2B5EF4-FFF2-40B4-BE49-F238E27FC236}">
                <a16:creationId xmlns:a16="http://schemas.microsoft.com/office/drawing/2014/main" id="{70F6F533-4634-2419-B16A-A8DD6F6AF1F2}"/>
              </a:ext>
            </a:extLst>
          </p:cNvPr>
          <p:cNvSpPr txBox="1">
            <a:spLocks noChangeArrowheads="1"/>
          </p:cNvSpPr>
          <p:nvPr/>
        </p:nvSpPr>
        <p:spPr bwMode="auto">
          <a:xfrm>
            <a:off x="762000" y="533400"/>
            <a:ext cx="6819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latin typeface="Garamond" panose="02020404030301010803" pitchFamily="18" charset="0"/>
              </a:rPr>
              <a:t> To get 60 L/s from the pump </a:t>
            </a:r>
            <a:r>
              <a:rPr lang="en-US" altLang="en-US" sz="2400" i="1">
                <a:latin typeface="Garamond" panose="02020404030301010803" pitchFamily="18" charset="0"/>
              </a:rPr>
              <a:t>H</a:t>
            </a:r>
            <a:r>
              <a:rPr lang="en-US" altLang="en-US" sz="2400" i="1" baseline="-25000">
                <a:latin typeface="Garamond" panose="02020404030301010803" pitchFamily="18" charset="0"/>
              </a:rPr>
              <a:t>s</a:t>
            </a:r>
            <a:r>
              <a:rPr lang="en-US" altLang="en-US" sz="2400" i="1">
                <a:latin typeface="Garamond" panose="02020404030301010803" pitchFamily="18" charset="0"/>
              </a:rPr>
              <a:t> + </a:t>
            </a:r>
            <a:r>
              <a:rPr lang="en-US" altLang="en-US" sz="2400" i="1"/>
              <a:t>h</a:t>
            </a:r>
            <a:r>
              <a:rPr lang="en-US" altLang="en-US" sz="2400" i="1" baseline="-25000">
                <a:latin typeface="Garamond" panose="02020404030301010803" pitchFamily="18" charset="0"/>
              </a:rPr>
              <a:t>L</a:t>
            </a:r>
            <a:r>
              <a:rPr lang="en-US" altLang="en-US" sz="2400">
                <a:latin typeface="Garamond" panose="02020404030301010803" pitchFamily="18" charset="0"/>
              </a:rPr>
              <a:t> must be &lt; 35 m</a:t>
            </a:r>
          </a:p>
          <a:p>
            <a:pPr eaLnBrk="1" hangingPunct="1"/>
            <a:endParaRPr lang="en-US" altLang="en-US" sz="2400">
              <a:latin typeface="Garamond" panose="02020404030301010803" pitchFamily="18" charset="0"/>
            </a:endParaRPr>
          </a:p>
        </p:txBody>
      </p:sp>
      <p:sp>
        <p:nvSpPr>
          <p:cNvPr id="17414" name="Text Box 3">
            <a:extLst>
              <a:ext uri="{FF2B5EF4-FFF2-40B4-BE49-F238E27FC236}">
                <a16:creationId xmlns:a16="http://schemas.microsoft.com/office/drawing/2014/main" id="{B2930D71-2FE6-0AD2-1727-FFE85598E1CB}"/>
              </a:ext>
            </a:extLst>
          </p:cNvPr>
          <p:cNvSpPr txBox="1">
            <a:spLocks noChangeArrowheads="1"/>
          </p:cNvSpPr>
          <p:nvPr/>
        </p:nvSpPr>
        <p:spPr bwMode="auto">
          <a:xfrm>
            <a:off x="914400" y="1143000"/>
            <a:ext cx="4435475" cy="8223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Garamond" panose="02020404030301010803" pitchFamily="18" charset="0"/>
              </a:rPr>
              <a:t>Assume the diameter = 300mm</a:t>
            </a:r>
          </a:p>
          <a:p>
            <a:pPr eaLnBrk="1" hangingPunct="1"/>
            <a:r>
              <a:rPr lang="en-US" altLang="en-US" sz="2400">
                <a:solidFill>
                  <a:srgbClr val="0000FF"/>
                </a:solidFill>
                <a:latin typeface="Garamond" panose="02020404030301010803" pitchFamily="18" charset="0"/>
              </a:rPr>
              <a:t>Then:</a:t>
            </a:r>
          </a:p>
        </p:txBody>
      </p:sp>
      <p:sp>
        <p:nvSpPr>
          <p:cNvPr id="17415" name="Rectangle 4">
            <a:extLst>
              <a:ext uri="{FF2B5EF4-FFF2-40B4-BE49-F238E27FC236}">
                <a16:creationId xmlns:a16="http://schemas.microsoft.com/office/drawing/2014/main" id="{44BB575A-9F06-D4A1-7303-B11033445473}"/>
              </a:ext>
            </a:extLst>
          </p:cNvPr>
          <p:cNvSpPr>
            <a:spLocks noChangeArrowheads="1"/>
          </p:cNvSpPr>
          <p:nvPr/>
        </p:nvSpPr>
        <p:spPr bwMode="auto">
          <a:xfrm>
            <a:off x="0" y="2967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7410" name="Object 2">
            <a:extLst>
              <a:ext uri="{FF2B5EF4-FFF2-40B4-BE49-F238E27FC236}">
                <a16:creationId xmlns:a16="http://schemas.microsoft.com/office/drawing/2014/main" id="{FF1F65E8-F665-0D8C-1980-C8034890CC78}"/>
              </a:ext>
            </a:extLst>
          </p:cNvPr>
          <p:cNvGraphicFramePr>
            <a:graphicFrameLocks noChangeAspect="1"/>
          </p:cNvGraphicFramePr>
          <p:nvPr/>
        </p:nvGraphicFramePr>
        <p:xfrm>
          <a:off x="914400" y="2235200"/>
          <a:ext cx="4495800" cy="1574800"/>
        </p:xfrm>
        <a:graphic>
          <a:graphicData uri="http://schemas.openxmlformats.org/presentationml/2006/ole">
            <mc:AlternateContent xmlns:mc="http://schemas.openxmlformats.org/markup-compatibility/2006">
              <mc:Choice xmlns:v="urn:schemas-microsoft-com:vml" Requires="v">
                <p:oleObj name="Equation" r:id="rId2" imgW="2641600" imgH="927100" progId="Equation.3">
                  <p:embed/>
                </p:oleObj>
              </mc:Choice>
              <mc:Fallback>
                <p:oleObj name="Equation" r:id="rId2" imgW="2641600" imgH="927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35200"/>
                        <a:ext cx="4495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6" name="Rectangle 6">
            <a:extLst>
              <a:ext uri="{FF2B5EF4-FFF2-40B4-BE49-F238E27FC236}">
                <a16:creationId xmlns:a16="http://schemas.microsoft.com/office/drawing/2014/main" id="{AFE05A8D-4D5A-3418-4F4A-08F951DEC36F}"/>
              </a:ext>
            </a:extLst>
          </p:cNvPr>
          <p:cNvSpPr>
            <a:spLocks noChangeArrowheads="1"/>
          </p:cNvSpPr>
          <p:nvPr/>
        </p:nvSpPr>
        <p:spPr bwMode="auto">
          <a:xfrm>
            <a:off x="0" y="389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7417" name="Rectangle 7">
            <a:extLst>
              <a:ext uri="{FF2B5EF4-FFF2-40B4-BE49-F238E27FC236}">
                <a16:creationId xmlns:a16="http://schemas.microsoft.com/office/drawing/2014/main" id="{23B7AA49-EA3E-7DCF-53FC-3F38BF6F01C8}"/>
              </a:ext>
            </a:extLst>
          </p:cNvPr>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7418" name="Rectangle 8">
            <a:extLst>
              <a:ext uri="{FF2B5EF4-FFF2-40B4-BE49-F238E27FC236}">
                <a16:creationId xmlns:a16="http://schemas.microsoft.com/office/drawing/2014/main" id="{89F229E5-CF06-5234-41F2-B45E97787001}"/>
              </a:ext>
            </a:extLst>
          </p:cNvPr>
          <p:cNvSpPr>
            <a:spLocks noChangeArrowheads="1"/>
          </p:cNvSpPr>
          <p:nvPr/>
        </p:nvSpPr>
        <p:spPr bwMode="auto">
          <a:xfrm>
            <a:off x="0" y="3657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7419" name="Rectangle 9">
            <a:extLst>
              <a:ext uri="{FF2B5EF4-FFF2-40B4-BE49-F238E27FC236}">
                <a16:creationId xmlns:a16="http://schemas.microsoft.com/office/drawing/2014/main" id="{B77DF2F2-6D49-3A88-4891-A2B8FB8249C1}"/>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7411" name="Object 3">
            <a:extLst>
              <a:ext uri="{FF2B5EF4-FFF2-40B4-BE49-F238E27FC236}">
                <a16:creationId xmlns:a16="http://schemas.microsoft.com/office/drawing/2014/main" id="{6DB13CA0-37E0-141E-CA32-781B4796F266}"/>
              </a:ext>
            </a:extLst>
          </p:cNvPr>
          <p:cNvGraphicFramePr>
            <a:graphicFrameLocks noChangeAspect="1"/>
          </p:cNvGraphicFramePr>
          <p:nvPr/>
        </p:nvGraphicFramePr>
        <p:xfrm>
          <a:off x="838200" y="3962400"/>
          <a:ext cx="3962400" cy="822325"/>
        </p:xfrm>
        <a:graphic>
          <a:graphicData uri="http://schemas.openxmlformats.org/presentationml/2006/ole">
            <mc:AlternateContent xmlns:mc="http://schemas.openxmlformats.org/markup-compatibility/2006">
              <mc:Choice xmlns:v="urn:schemas-microsoft-com:vml" Requires="v">
                <p:oleObj name="Equation" r:id="rId4" imgW="2184400" imgH="457200" progId="Equation.3">
                  <p:embed/>
                </p:oleObj>
              </mc:Choice>
              <mc:Fallback>
                <p:oleObj name="Equation" r:id="rId4" imgW="2184400" imgH="45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62400"/>
                        <a:ext cx="396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0" name="Rectangle 11">
            <a:extLst>
              <a:ext uri="{FF2B5EF4-FFF2-40B4-BE49-F238E27FC236}">
                <a16:creationId xmlns:a16="http://schemas.microsoft.com/office/drawing/2014/main" id="{BBDF3C33-C3C3-06CC-5B03-6B47D0F11FC3}"/>
              </a:ext>
            </a:extLst>
          </p:cNvPr>
          <p:cNvSpPr>
            <a:spLocks noChangeArrowheads="1"/>
          </p:cNvSpPr>
          <p:nvPr/>
        </p:nvSpPr>
        <p:spPr bwMode="auto">
          <a:xfrm>
            <a:off x="0" y="3662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7421" name="Rectangle 12">
            <a:extLst>
              <a:ext uri="{FF2B5EF4-FFF2-40B4-BE49-F238E27FC236}">
                <a16:creationId xmlns:a16="http://schemas.microsoft.com/office/drawing/2014/main" id="{7CF3F759-20F1-73F6-5A0F-13C920D9725F}"/>
              </a:ext>
            </a:extLst>
          </p:cNvPr>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7412" name="Object 4">
            <a:extLst>
              <a:ext uri="{FF2B5EF4-FFF2-40B4-BE49-F238E27FC236}">
                <a16:creationId xmlns:a16="http://schemas.microsoft.com/office/drawing/2014/main" id="{39EBCF94-E04E-69B6-7E96-40082B208977}"/>
              </a:ext>
            </a:extLst>
          </p:cNvPr>
          <p:cNvGraphicFramePr>
            <a:graphicFrameLocks noChangeAspect="1"/>
          </p:cNvGraphicFramePr>
          <p:nvPr/>
        </p:nvGraphicFramePr>
        <p:xfrm>
          <a:off x="838200" y="5029200"/>
          <a:ext cx="4348163" cy="476250"/>
        </p:xfrm>
        <a:graphic>
          <a:graphicData uri="http://schemas.openxmlformats.org/presentationml/2006/ole">
            <mc:AlternateContent xmlns:mc="http://schemas.openxmlformats.org/markup-compatibility/2006">
              <mc:Choice xmlns:v="urn:schemas-microsoft-com:vml" Requires="v">
                <p:oleObj name="Equation" r:id="rId6" imgW="1765300" imgH="241300" progId="Equation.3">
                  <p:embed/>
                </p:oleObj>
              </mc:Choice>
              <mc:Fallback>
                <p:oleObj name="Equation" r:id="rId6" imgW="1765300" imgH="2413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029200"/>
                        <a:ext cx="4348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2" name="Rectangle 14">
            <a:extLst>
              <a:ext uri="{FF2B5EF4-FFF2-40B4-BE49-F238E27FC236}">
                <a16:creationId xmlns:a16="http://schemas.microsoft.com/office/drawing/2014/main" id="{F74D5606-F3AC-10E7-1C77-5789F3AFE347}"/>
              </a:ext>
            </a:extLst>
          </p:cNvPr>
          <p:cNvSpPr>
            <a:spLocks noChangeArrowheads="1"/>
          </p:cNvSpPr>
          <p:nvPr/>
        </p:nvSpPr>
        <p:spPr bwMode="auto">
          <a:xfrm>
            <a:off x="0" y="3552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pic>
        <p:nvPicPr>
          <p:cNvPr id="17423" name="Picture 15" descr="C:\Users\n9030255\Documents\RUET Officials\Courses\Haji Danesh University\CE 2121\Pump\3.png">
            <a:extLst>
              <a:ext uri="{FF2B5EF4-FFF2-40B4-BE49-F238E27FC236}">
                <a16:creationId xmlns:a16="http://schemas.microsoft.com/office/drawing/2014/main" id="{CAE5BB75-CDB8-E980-D4FC-05C7EA2290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1785938"/>
            <a:ext cx="20716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a:extLst>
              <a:ext uri="{FF2B5EF4-FFF2-40B4-BE49-F238E27FC236}">
                <a16:creationId xmlns:a16="http://schemas.microsoft.com/office/drawing/2014/main" id="{B6DF72CD-E437-3239-CDE6-6BE3A03F4155}"/>
              </a:ext>
            </a:extLst>
          </p:cNvPr>
          <p:cNvSpPr>
            <a:spLocks noChangeArrowheads="1"/>
          </p:cNvSpPr>
          <p:nvPr/>
        </p:nvSpPr>
        <p:spPr bwMode="auto">
          <a:xfrm>
            <a:off x="1360488" y="2714625"/>
            <a:ext cx="3905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8436" name="Rectangle 47">
            <a:extLst>
              <a:ext uri="{FF2B5EF4-FFF2-40B4-BE49-F238E27FC236}">
                <a16:creationId xmlns:a16="http://schemas.microsoft.com/office/drawing/2014/main" id="{878E4732-E108-14AC-2BFA-9A6A7397BADE}"/>
              </a:ext>
            </a:extLst>
          </p:cNvPr>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8434" name="Object 2">
            <a:extLst>
              <a:ext uri="{FF2B5EF4-FFF2-40B4-BE49-F238E27FC236}">
                <a16:creationId xmlns:a16="http://schemas.microsoft.com/office/drawing/2014/main" id="{E6D994EF-3C9E-E54F-68B8-1A5D6DAC415E}"/>
              </a:ext>
            </a:extLst>
          </p:cNvPr>
          <p:cNvGraphicFramePr>
            <a:graphicFrameLocks noChangeAspect="1"/>
          </p:cNvGraphicFramePr>
          <p:nvPr/>
        </p:nvGraphicFramePr>
        <p:xfrm>
          <a:off x="1116013" y="5105400"/>
          <a:ext cx="331787" cy="381000"/>
        </p:xfrm>
        <a:graphic>
          <a:graphicData uri="http://schemas.openxmlformats.org/presentationml/2006/ole">
            <mc:AlternateContent xmlns:mc="http://schemas.openxmlformats.org/markup-compatibility/2006">
              <mc:Choice xmlns:v="urn:schemas-microsoft-com:vml" Requires="v">
                <p:oleObj name="Equation" r:id="rId2" imgW="190335" imgH="215713" progId="Equation.3">
                  <p:embed/>
                </p:oleObj>
              </mc:Choice>
              <mc:Fallback>
                <p:oleObj name="Equation" r:id="rId2" imgW="190335" imgH="215713"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105400"/>
                        <a:ext cx="331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7" name="Picture 3" descr="C:\Users\n9030255\Documents\RUET Officials\Courses\CE 3121\Lectures\Pump\M00dy diagram.png">
            <a:extLst>
              <a:ext uri="{FF2B5EF4-FFF2-40B4-BE49-F238E27FC236}">
                <a16:creationId xmlns:a16="http://schemas.microsoft.com/office/drawing/2014/main" id="{25DAF0C4-D9C3-0C4A-1938-B227FB541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57188"/>
            <a:ext cx="8358188"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a:extLst>
              <a:ext uri="{FF2B5EF4-FFF2-40B4-BE49-F238E27FC236}">
                <a16:creationId xmlns:a16="http://schemas.microsoft.com/office/drawing/2014/main" id="{86720EB4-8674-BA6F-4CDC-6ADBAB072C36}"/>
              </a:ext>
            </a:extLst>
          </p:cNvPr>
          <p:cNvSpPr>
            <a:spLocks noChangeArrowheads="1"/>
          </p:cNvSpPr>
          <p:nvPr/>
        </p:nvSpPr>
        <p:spPr bwMode="auto">
          <a:xfrm>
            <a:off x="990600" y="533400"/>
            <a:ext cx="4572000" cy="8223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Garamond" panose="02020404030301010803" pitchFamily="18" charset="0"/>
              </a:rPr>
              <a:t>Assume the diameter = 350mm</a:t>
            </a:r>
          </a:p>
          <a:p>
            <a:pPr eaLnBrk="1" hangingPunct="1"/>
            <a:r>
              <a:rPr lang="en-US" altLang="en-US" sz="2400">
                <a:solidFill>
                  <a:srgbClr val="0000FF"/>
                </a:solidFill>
                <a:latin typeface="Garamond" panose="02020404030301010803" pitchFamily="18" charset="0"/>
              </a:rPr>
              <a:t>Then:</a:t>
            </a:r>
          </a:p>
        </p:txBody>
      </p:sp>
      <p:sp>
        <p:nvSpPr>
          <p:cNvPr id="19464" name="Rectangle 3">
            <a:extLst>
              <a:ext uri="{FF2B5EF4-FFF2-40B4-BE49-F238E27FC236}">
                <a16:creationId xmlns:a16="http://schemas.microsoft.com/office/drawing/2014/main" id="{FA1889AF-0A02-8F63-A66E-713627234DF8}"/>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9458" name="Object 2">
            <a:extLst>
              <a:ext uri="{FF2B5EF4-FFF2-40B4-BE49-F238E27FC236}">
                <a16:creationId xmlns:a16="http://schemas.microsoft.com/office/drawing/2014/main" id="{66E108F9-7E4F-277B-2DD8-93156111EB40}"/>
              </a:ext>
            </a:extLst>
          </p:cNvPr>
          <p:cNvGraphicFramePr>
            <a:graphicFrameLocks noChangeAspect="1"/>
          </p:cNvGraphicFramePr>
          <p:nvPr/>
        </p:nvGraphicFramePr>
        <p:xfrm>
          <a:off x="1066800" y="1600200"/>
          <a:ext cx="3276600" cy="409575"/>
        </p:xfrm>
        <a:graphic>
          <a:graphicData uri="http://schemas.openxmlformats.org/presentationml/2006/ole">
            <mc:AlternateContent xmlns:mc="http://schemas.openxmlformats.org/markup-compatibility/2006">
              <mc:Choice xmlns:v="urn:schemas-microsoft-com:vml" Requires="v">
                <p:oleObj name="Equation" r:id="rId2" imgW="1828800" imgH="228600" progId="Equation.3">
                  <p:embed/>
                </p:oleObj>
              </mc:Choice>
              <mc:Fallback>
                <p:oleObj name="Equation" r:id="rId2" imgW="1828800" imgH="2286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3276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5" name="Rectangle 5">
            <a:extLst>
              <a:ext uri="{FF2B5EF4-FFF2-40B4-BE49-F238E27FC236}">
                <a16:creationId xmlns:a16="http://schemas.microsoft.com/office/drawing/2014/main" id="{E89E4186-4FC6-FEE4-C696-F72DDB1E5F12}"/>
              </a:ext>
            </a:extLst>
          </p:cNvPr>
          <p:cNvSpPr>
            <a:spLocks noChangeArrowheads="1"/>
          </p:cNvSpPr>
          <p:nvPr/>
        </p:nvSpPr>
        <p:spPr bwMode="auto">
          <a:xfrm>
            <a:off x="0" y="354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9466" name="Rectangle 6">
            <a:extLst>
              <a:ext uri="{FF2B5EF4-FFF2-40B4-BE49-F238E27FC236}">
                <a16:creationId xmlns:a16="http://schemas.microsoft.com/office/drawing/2014/main" id="{F6C4D4D1-D718-3A6D-286E-0591C3C2F010}"/>
              </a:ext>
            </a:extLst>
          </p:cNvPr>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9459" name="Object 3">
            <a:extLst>
              <a:ext uri="{FF2B5EF4-FFF2-40B4-BE49-F238E27FC236}">
                <a16:creationId xmlns:a16="http://schemas.microsoft.com/office/drawing/2014/main" id="{5FC1002B-D028-2471-5042-029E4CAA96D9}"/>
              </a:ext>
            </a:extLst>
          </p:cNvPr>
          <p:cNvGraphicFramePr>
            <a:graphicFrameLocks noChangeAspect="1"/>
          </p:cNvGraphicFramePr>
          <p:nvPr/>
        </p:nvGraphicFramePr>
        <p:xfrm>
          <a:off x="1066800" y="2286000"/>
          <a:ext cx="4953000" cy="868363"/>
        </p:xfrm>
        <a:graphic>
          <a:graphicData uri="http://schemas.openxmlformats.org/presentationml/2006/ole">
            <mc:AlternateContent xmlns:mc="http://schemas.openxmlformats.org/markup-compatibility/2006">
              <mc:Choice xmlns:v="urn:schemas-microsoft-com:vml" Requires="v">
                <p:oleObj name="Equation" r:id="rId4" imgW="2768600" imgH="482600" progId="Equation.3">
                  <p:embed/>
                </p:oleObj>
              </mc:Choice>
              <mc:Fallback>
                <p:oleObj name="Equation" r:id="rId4" imgW="2768600" imgH="482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86000"/>
                        <a:ext cx="4953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7" name="Rectangle 8">
            <a:extLst>
              <a:ext uri="{FF2B5EF4-FFF2-40B4-BE49-F238E27FC236}">
                <a16:creationId xmlns:a16="http://schemas.microsoft.com/office/drawing/2014/main" id="{3E1CD56D-C6E3-B8CE-7C8C-C9965DC024AB}"/>
              </a:ext>
            </a:extLst>
          </p:cNvPr>
          <p:cNvSpPr>
            <a:spLocks noChangeArrowheads="1"/>
          </p:cNvSpPr>
          <p:nvPr/>
        </p:nvSpPr>
        <p:spPr bwMode="auto">
          <a:xfrm>
            <a:off x="0" y="3671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9468" name="Rectangle 9">
            <a:extLst>
              <a:ext uri="{FF2B5EF4-FFF2-40B4-BE49-F238E27FC236}">
                <a16:creationId xmlns:a16="http://schemas.microsoft.com/office/drawing/2014/main" id="{442DCE98-E772-D7D5-4AC1-B5A7725DDA34}"/>
              </a:ext>
            </a:extLst>
          </p:cNvPr>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9460" name="Object 4">
            <a:extLst>
              <a:ext uri="{FF2B5EF4-FFF2-40B4-BE49-F238E27FC236}">
                <a16:creationId xmlns:a16="http://schemas.microsoft.com/office/drawing/2014/main" id="{6C49C6C0-5895-7864-30B1-D7232FC33856}"/>
              </a:ext>
            </a:extLst>
          </p:cNvPr>
          <p:cNvGraphicFramePr>
            <a:graphicFrameLocks noChangeAspect="1"/>
          </p:cNvGraphicFramePr>
          <p:nvPr/>
        </p:nvGraphicFramePr>
        <p:xfrm>
          <a:off x="1066800" y="3276600"/>
          <a:ext cx="3276600" cy="688975"/>
        </p:xfrm>
        <a:graphic>
          <a:graphicData uri="http://schemas.openxmlformats.org/presentationml/2006/ole">
            <mc:AlternateContent xmlns:mc="http://schemas.openxmlformats.org/markup-compatibility/2006">
              <mc:Choice xmlns:v="urn:schemas-microsoft-com:vml" Requires="v">
                <p:oleObj name="Equation" r:id="rId6" imgW="2184400" imgH="457200" progId="Equation.3">
                  <p:embed/>
                </p:oleObj>
              </mc:Choice>
              <mc:Fallback>
                <p:oleObj name="Equation" r:id="rId6" imgW="2184400" imgH="457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276600"/>
                        <a:ext cx="3276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9" name="Rectangle 11">
            <a:extLst>
              <a:ext uri="{FF2B5EF4-FFF2-40B4-BE49-F238E27FC236}">
                <a16:creationId xmlns:a16="http://schemas.microsoft.com/office/drawing/2014/main" id="{D22D3002-73F1-B8A6-740E-F63BAC78DEF8}"/>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9470" name="Rectangle 12">
            <a:extLst>
              <a:ext uri="{FF2B5EF4-FFF2-40B4-BE49-F238E27FC236}">
                <a16:creationId xmlns:a16="http://schemas.microsoft.com/office/drawing/2014/main" id="{53551BBB-25D8-6F6F-F9E2-5A0D2C8CE500}"/>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9461" name="Object 5">
            <a:extLst>
              <a:ext uri="{FF2B5EF4-FFF2-40B4-BE49-F238E27FC236}">
                <a16:creationId xmlns:a16="http://schemas.microsoft.com/office/drawing/2014/main" id="{288CF772-676E-EA07-F375-F9ECAAAA9E8C}"/>
              </a:ext>
            </a:extLst>
          </p:cNvPr>
          <p:cNvGraphicFramePr>
            <a:graphicFrameLocks noChangeAspect="1"/>
          </p:cNvGraphicFramePr>
          <p:nvPr/>
        </p:nvGraphicFramePr>
        <p:xfrm>
          <a:off x="1122363" y="4114800"/>
          <a:ext cx="3257550" cy="427038"/>
        </p:xfrm>
        <a:graphic>
          <a:graphicData uri="http://schemas.openxmlformats.org/presentationml/2006/ole">
            <mc:AlternateContent xmlns:mc="http://schemas.openxmlformats.org/markup-compatibility/2006">
              <mc:Choice xmlns:v="urn:schemas-microsoft-com:vml" Requires="v">
                <p:oleObj name="Equation" r:id="rId8" imgW="1841500" imgH="241300" progId="Equation.3">
                  <p:embed/>
                </p:oleObj>
              </mc:Choice>
              <mc:Fallback>
                <p:oleObj name="Equation" r:id="rId8" imgW="1841500" imgH="2413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363" y="4114800"/>
                        <a:ext cx="32575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1" name="Rectangle 14">
            <a:extLst>
              <a:ext uri="{FF2B5EF4-FFF2-40B4-BE49-F238E27FC236}">
                <a16:creationId xmlns:a16="http://schemas.microsoft.com/office/drawing/2014/main" id="{3B783286-A5C1-85FD-6F54-1602C1A57793}"/>
              </a:ext>
            </a:extLst>
          </p:cNvPr>
          <p:cNvSpPr>
            <a:spLocks noChangeArrowheads="1"/>
          </p:cNvSpPr>
          <p:nvPr/>
        </p:nvSpPr>
        <p:spPr bwMode="auto">
          <a:xfrm>
            <a:off x="0" y="354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9472" name="Rectangle 16">
            <a:extLst>
              <a:ext uri="{FF2B5EF4-FFF2-40B4-BE49-F238E27FC236}">
                <a16:creationId xmlns:a16="http://schemas.microsoft.com/office/drawing/2014/main" id="{C1013481-DA52-603A-4BCD-B9CB8F4AA3CD}"/>
              </a:ext>
            </a:extLst>
          </p:cNvPr>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9462" name="Object 6">
            <a:extLst>
              <a:ext uri="{FF2B5EF4-FFF2-40B4-BE49-F238E27FC236}">
                <a16:creationId xmlns:a16="http://schemas.microsoft.com/office/drawing/2014/main" id="{ED639616-51B9-8B79-F194-1FFD09E36BF2}"/>
              </a:ext>
            </a:extLst>
          </p:cNvPr>
          <p:cNvGraphicFramePr>
            <a:graphicFrameLocks noChangeAspect="1"/>
          </p:cNvGraphicFramePr>
          <p:nvPr/>
        </p:nvGraphicFramePr>
        <p:xfrm>
          <a:off x="762000" y="5715000"/>
          <a:ext cx="6807200" cy="885825"/>
        </p:xfrm>
        <a:graphic>
          <a:graphicData uri="http://schemas.openxmlformats.org/presentationml/2006/ole">
            <mc:AlternateContent xmlns:mc="http://schemas.openxmlformats.org/markup-compatibility/2006">
              <mc:Choice xmlns:v="urn:schemas-microsoft-com:vml" Requires="v">
                <p:oleObj name="Equation" r:id="rId10" imgW="3492500" imgH="457200" progId="Equation.3">
                  <p:embed/>
                </p:oleObj>
              </mc:Choice>
              <mc:Fallback>
                <p:oleObj name="Equation" r:id="rId10" imgW="3492500" imgH="4572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5715000"/>
                        <a:ext cx="6807200" cy="885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73" name="Picture 20">
            <a:extLst>
              <a:ext uri="{FF2B5EF4-FFF2-40B4-BE49-F238E27FC236}">
                <a16:creationId xmlns:a16="http://schemas.microsoft.com/office/drawing/2014/main" id="{0C4F74D4-E0E5-2092-7DE0-E0FC2A26AB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038" y="4648200"/>
            <a:ext cx="85391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ECDE481-5AA3-B0F3-76E8-4F1E75D2ED11}"/>
              </a:ext>
            </a:extLst>
          </p:cNvPr>
          <p:cNvSpPr>
            <a:spLocks noGrp="1" noChangeArrowheads="1"/>
          </p:cNvSpPr>
          <p:nvPr>
            <p:ph type="title"/>
          </p:nvPr>
        </p:nvSpPr>
        <p:spPr>
          <a:solidFill>
            <a:srgbClr val="FFCCCC"/>
          </a:solidFill>
        </p:spPr>
        <p:txBody>
          <a:bodyPr/>
          <a:lstStyle/>
          <a:p>
            <a:pPr eaLnBrk="1" hangingPunct="1"/>
            <a:r>
              <a:rPr lang="en-US" altLang="en-US" sz="4000" b="1">
                <a:solidFill>
                  <a:srgbClr val="FF0000"/>
                </a:solidFill>
                <a:latin typeface="Times New Roman" panose="02020603050405020304" pitchFamily="18" charset="0"/>
                <a:cs typeface="Times New Roman" panose="02020603050405020304" pitchFamily="18" charset="0"/>
              </a:rPr>
              <a:t>Centrifugal Pump</a:t>
            </a:r>
            <a:r>
              <a:rPr lang="en-US" altLang="en-US" sz="4000">
                <a:solidFill>
                  <a:srgbClr val="FF0000"/>
                </a:solidFill>
                <a:latin typeface="Times New Roman" panose="02020603050405020304" pitchFamily="18" charset="0"/>
                <a:cs typeface="Times New Roman" panose="02020603050405020304" pitchFamily="18" charset="0"/>
              </a:rPr>
              <a:t> </a:t>
            </a:r>
          </a:p>
        </p:txBody>
      </p:sp>
      <p:sp>
        <p:nvSpPr>
          <p:cNvPr id="45059" name="Rectangle 3">
            <a:extLst>
              <a:ext uri="{FF2B5EF4-FFF2-40B4-BE49-F238E27FC236}">
                <a16:creationId xmlns:a16="http://schemas.microsoft.com/office/drawing/2014/main" id="{EE720C60-7CD7-9F83-5BAF-2E46EC12EC33}"/>
              </a:ext>
            </a:extLst>
          </p:cNvPr>
          <p:cNvSpPr>
            <a:spLocks noGrp="1" noChangeArrowheads="1"/>
          </p:cNvSpPr>
          <p:nvPr>
            <p:ph type="body" sz="half" idx="1"/>
          </p:nvPr>
        </p:nvSpPr>
        <p:spPr>
          <a:xfrm>
            <a:off x="457200" y="1600200"/>
            <a:ext cx="8218488" cy="4525963"/>
          </a:xfrm>
        </p:spPr>
        <p:txBody>
          <a:bodyPr/>
          <a:lstStyle/>
          <a:p>
            <a:pPr eaLnBrk="1" hangingPunct="1"/>
            <a:r>
              <a:rPr lang="en-US" altLang="en-US" sz="2800">
                <a:latin typeface="Times New Roman" panose="02020603050405020304" pitchFamily="18" charset="0"/>
                <a:cs typeface="Times New Roman" panose="02020603050405020304" pitchFamily="18" charset="0"/>
              </a:rPr>
              <a:t>Centrifugal pumps (radial-flow pumps) are the most used pumps for hydraulic purposes.  For this reason, their hydraulics will be studied in the following sections.</a:t>
            </a:r>
          </a:p>
        </p:txBody>
      </p:sp>
      <p:pic>
        <p:nvPicPr>
          <p:cNvPr id="45060" name="Picture 5" descr="A4pump">
            <a:extLst>
              <a:ext uri="{FF2B5EF4-FFF2-40B4-BE49-F238E27FC236}">
                <a16:creationId xmlns:a16="http://schemas.microsoft.com/office/drawing/2014/main" id="{E1582186-F4B5-4BB7-B98C-7842BA1CD7A1}"/>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t="48369"/>
          <a:stretch>
            <a:fillRect/>
          </a:stretch>
        </p:blipFill>
        <p:spPr>
          <a:xfrm>
            <a:off x="900113" y="3500438"/>
            <a:ext cx="4032250" cy="2919412"/>
          </a:xfrm>
          <a:noFill/>
        </p:spPr>
      </p:pic>
      <p:pic>
        <p:nvPicPr>
          <p:cNvPr id="45061" name="Picture 10" descr="c_pump">
            <a:extLst>
              <a:ext uri="{FF2B5EF4-FFF2-40B4-BE49-F238E27FC236}">
                <a16:creationId xmlns:a16="http://schemas.microsoft.com/office/drawing/2014/main" id="{F82CC7D2-0C81-9A40-0C02-8CB218CED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997200"/>
            <a:ext cx="3449637"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F8FE39F-B8DC-4E5B-82BE-227FD181408A}"/>
              </a:ext>
            </a:extLst>
          </p:cNvPr>
          <p:cNvSpPr>
            <a:spLocks noGrp="1" noChangeArrowheads="1"/>
          </p:cNvSpPr>
          <p:nvPr>
            <p:ph type="title"/>
          </p:nvPr>
        </p:nvSpPr>
        <p:spPr>
          <a:solidFill>
            <a:srgbClr val="CCECFF"/>
          </a:solidFill>
          <a:ln>
            <a:solidFill>
              <a:schemeClr val="accent2"/>
            </a:solidFill>
            <a:miter lim="800000"/>
            <a:headEnd/>
            <a:tailEnd/>
          </a:ln>
        </p:spPr>
        <p:txBody>
          <a:bodyPr/>
          <a:lstStyle/>
          <a:p>
            <a:pPr marL="838200" indent="-838200" eaLnBrk="1" hangingPunct="1"/>
            <a:r>
              <a:rPr lang="en-US" altLang="en-US" sz="3600" b="1">
                <a:solidFill>
                  <a:srgbClr val="FF0000"/>
                </a:solidFill>
                <a:latin typeface="Times New Roman" panose="02020603050405020304" pitchFamily="18" charset="0"/>
                <a:cs typeface="Times New Roman" panose="02020603050405020304" pitchFamily="18" charset="0"/>
              </a:rPr>
              <a:t>Multiple-Pump Operation</a:t>
            </a:r>
            <a:endParaRPr lang="en-US" alt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BEAE8F13-41E1-C1BB-6422-A6D0718C27AC}"/>
              </a:ext>
            </a:extLst>
          </p:cNvPr>
          <p:cNvSpPr txBox="1">
            <a:spLocks noChangeArrowheads="1"/>
          </p:cNvSpPr>
          <p:nvPr/>
        </p:nvSpPr>
        <p:spPr bwMode="auto">
          <a:xfrm>
            <a:off x="395288" y="1628775"/>
            <a:ext cx="8229600" cy="1900238"/>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2800" kern="0" dirty="0"/>
              <a:t>To install a pumping station that can be effectively operated over a large range of fluctuations in both discharge and pressure head, it may be advantageous to install several identical pumps at the station.</a:t>
            </a:r>
          </a:p>
        </p:txBody>
      </p:sp>
      <p:grpSp>
        <p:nvGrpSpPr>
          <p:cNvPr id="62468" name="Group 6">
            <a:extLst>
              <a:ext uri="{FF2B5EF4-FFF2-40B4-BE49-F238E27FC236}">
                <a16:creationId xmlns:a16="http://schemas.microsoft.com/office/drawing/2014/main" id="{63F5E377-8915-B274-8BFF-58717126515A}"/>
              </a:ext>
            </a:extLst>
          </p:cNvPr>
          <p:cNvGrpSpPr>
            <a:grpSpLocks/>
          </p:cNvGrpSpPr>
          <p:nvPr/>
        </p:nvGrpSpPr>
        <p:grpSpPr bwMode="auto">
          <a:xfrm>
            <a:off x="1071563" y="3500438"/>
            <a:ext cx="7312025" cy="2024062"/>
            <a:chOff x="1071538" y="3500438"/>
            <a:chExt cx="7312054" cy="2023418"/>
          </a:xfrm>
        </p:grpSpPr>
        <p:sp>
          <p:nvSpPr>
            <p:cNvPr id="62469" name="Text Box 7">
              <a:extLst>
                <a:ext uri="{FF2B5EF4-FFF2-40B4-BE49-F238E27FC236}">
                  <a16:creationId xmlns:a16="http://schemas.microsoft.com/office/drawing/2014/main" id="{E4D95904-DBC9-3AD2-945C-5E516CED6177}"/>
                </a:ext>
              </a:extLst>
            </p:cNvPr>
            <p:cNvSpPr txBox="1">
              <a:spLocks noChangeArrowheads="1"/>
            </p:cNvSpPr>
            <p:nvPr/>
          </p:nvSpPr>
          <p:spPr bwMode="auto">
            <a:xfrm>
              <a:off x="1071538" y="5000636"/>
              <a:ext cx="3241675" cy="523220"/>
            </a:xfrm>
            <a:prstGeom prst="rect">
              <a:avLst/>
            </a:prstGeom>
            <a:solidFill>
              <a:srgbClr val="FAFEA0"/>
            </a:solidFill>
            <a:ln w="9525">
              <a:solidFill>
                <a:schemeClr val="tx1"/>
              </a:solidFill>
              <a:miter lim="800000"/>
              <a:headEnd/>
              <a:tailEnd/>
            </a:ln>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800"/>
                <a:t>Pumps in Parallel</a:t>
              </a:r>
            </a:p>
          </p:txBody>
        </p:sp>
        <p:sp>
          <p:nvSpPr>
            <p:cNvPr id="62470" name="Text Box 8">
              <a:extLst>
                <a:ext uri="{FF2B5EF4-FFF2-40B4-BE49-F238E27FC236}">
                  <a16:creationId xmlns:a16="http://schemas.microsoft.com/office/drawing/2014/main" id="{F1982AE9-70CF-8602-A62B-9DB8A7CB9147}"/>
                </a:ext>
              </a:extLst>
            </p:cNvPr>
            <p:cNvSpPr txBox="1">
              <a:spLocks noChangeArrowheads="1"/>
            </p:cNvSpPr>
            <p:nvPr/>
          </p:nvSpPr>
          <p:spPr bwMode="auto">
            <a:xfrm>
              <a:off x="5214942" y="4989513"/>
              <a:ext cx="3168650" cy="523220"/>
            </a:xfrm>
            <a:prstGeom prst="rect">
              <a:avLst/>
            </a:prstGeom>
            <a:solidFill>
              <a:srgbClr val="FAFEA0"/>
            </a:solidFill>
            <a:ln w="9525">
              <a:solidFill>
                <a:schemeClr val="tx1"/>
              </a:solidFill>
              <a:miter lim="800000"/>
              <a:headEnd/>
              <a:tailEnd/>
            </a:ln>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800"/>
                <a:t>Pumps in Series</a:t>
              </a:r>
            </a:p>
          </p:txBody>
        </p:sp>
        <p:sp>
          <p:nvSpPr>
            <p:cNvPr id="62471" name="AutoShape 10">
              <a:extLst>
                <a:ext uri="{FF2B5EF4-FFF2-40B4-BE49-F238E27FC236}">
                  <a16:creationId xmlns:a16="http://schemas.microsoft.com/office/drawing/2014/main" id="{790056FB-8AF2-97F0-85F0-6AC7E9BFCB59}"/>
                </a:ext>
              </a:extLst>
            </p:cNvPr>
            <p:cNvSpPr>
              <a:spLocks noChangeArrowheads="1"/>
            </p:cNvSpPr>
            <p:nvPr/>
          </p:nvSpPr>
          <p:spPr bwMode="auto">
            <a:xfrm rot="5400000">
              <a:off x="4356101" y="3644900"/>
              <a:ext cx="576262"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AFEA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2472" name="AutoShape 11">
              <a:extLst>
                <a:ext uri="{FF2B5EF4-FFF2-40B4-BE49-F238E27FC236}">
                  <a16:creationId xmlns:a16="http://schemas.microsoft.com/office/drawing/2014/main" id="{20F42627-475C-29AF-9E32-E0967934DBB0}"/>
                </a:ext>
              </a:extLst>
            </p:cNvPr>
            <p:cNvSpPr>
              <a:spLocks noChangeArrowheads="1"/>
            </p:cNvSpPr>
            <p:nvPr/>
          </p:nvSpPr>
          <p:spPr bwMode="auto">
            <a:xfrm rot="5400000">
              <a:off x="2411412" y="4510088"/>
              <a:ext cx="576263"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AFEA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2473" name="AutoShape 12">
              <a:extLst>
                <a:ext uri="{FF2B5EF4-FFF2-40B4-BE49-F238E27FC236}">
                  <a16:creationId xmlns:a16="http://schemas.microsoft.com/office/drawing/2014/main" id="{1192435D-CA3D-0230-2BB5-3D145646018C}"/>
                </a:ext>
              </a:extLst>
            </p:cNvPr>
            <p:cNvSpPr>
              <a:spLocks noChangeArrowheads="1"/>
            </p:cNvSpPr>
            <p:nvPr/>
          </p:nvSpPr>
          <p:spPr bwMode="auto">
            <a:xfrm rot="5400000">
              <a:off x="6515100" y="4510088"/>
              <a:ext cx="576263"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AFEA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2474" name="Rectangle 13">
              <a:extLst>
                <a:ext uri="{FF2B5EF4-FFF2-40B4-BE49-F238E27FC236}">
                  <a16:creationId xmlns:a16="http://schemas.microsoft.com/office/drawing/2014/main" id="{A279A8D2-71ED-21A3-6C64-547B49B5144D}"/>
                </a:ext>
              </a:extLst>
            </p:cNvPr>
            <p:cNvSpPr>
              <a:spLocks noChangeArrowheads="1"/>
            </p:cNvSpPr>
            <p:nvPr/>
          </p:nvSpPr>
          <p:spPr bwMode="auto">
            <a:xfrm>
              <a:off x="2627313" y="4149725"/>
              <a:ext cx="4248150" cy="142875"/>
            </a:xfrm>
            <a:prstGeom prst="rect">
              <a:avLst/>
            </a:prstGeom>
            <a:solidFill>
              <a:srgbClr val="FAFEA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119B2E4-6F01-84D2-9D48-F71BD1E9F594}"/>
              </a:ext>
            </a:extLst>
          </p:cNvPr>
          <p:cNvSpPr>
            <a:spLocks noGrp="1" noChangeArrowheads="1"/>
          </p:cNvSpPr>
          <p:nvPr>
            <p:ph type="title"/>
          </p:nvPr>
        </p:nvSpPr>
        <p:spPr>
          <a:solidFill>
            <a:srgbClr val="FFCCCC"/>
          </a:solidFill>
          <a:ln>
            <a:solidFill>
              <a:srgbClr val="CC3300"/>
            </a:solidFill>
            <a:miter lim="800000"/>
            <a:headEnd/>
            <a:tailEnd/>
          </a:ln>
        </p:spPr>
        <p:txBody>
          <a:bodyPr/>
          <a:lstStyle/>
          <a:p>
            <a:pPr eaLnBrk="1" hangingPunct="1"/>
            <a:r>
              <a:rPr lang="en-US" altLang="en-US" b="1">
                <a:solidFill>
                  <a:srgbClr val="FF0000"/>
                </a:solidFill>
                <a:latin typeface="Garamond" panose="02020404030301010803" pitchFamily="18" charset="0"/>
              </a:rPr>
              <a:t>(a) Parallel Operation </a:t>
            </a:r>
          </a:p>
        </p:txBody>
      </p:sp>
      <p:sp>
        <p:nvSpPr>
          <p:cNvPr id="5" name="Rectangle 3">
            <a:extLst>
              <a:ext uri="{FF2B5EF4-FFF2-40B4-BE49-F238E27FC236}">
                <a16:creationId xmlns:a16="http://schemas.microsoft.com/office/drawing/2014/main" id="{F0602DF0-5F0E-D21F-C011-27593CC39476}"/>
              </a:ext>
            </a:extLst>
          </p:cNvPr>
          <p:cNvSpPr txBox="1">
            <a:spLocks noChangeArrowheads="1"/>
          </p:cNvSpPr>
          <p:nvPr/>
        </p:nvSpPr>
        <p:spPr bwMode="auto">
          <a:xfrm>
            <a:off x="457200" y="1557338"/>
            <a:ext cx="8002588" cy="1108075"/>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2800" kern="0" dirty="0"/>
              <a:t>Pumping stations frequently contain several (two or more) pumps in a parallel arrangement. </a:t>
            </a:r>
          </a:p>
        </p:txBody>
      </p:sp>
      <p:pic>
        <p:nvPicPr>
          <p:cNvPr id="63492" name="Picture 4">
            <a:extLst>
              <a:ext uri="{FF2B5EF4-FFF2-40B4-BE49-F238E27FC236}">
                <a16:creationId xmlns:a16="http://schemas.microsoft.com/office/drawing/2014/main" id="{EA73B4D2-2D0D-6B67-0C09-D07DC78ABA2A}"/>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t="7895" r="2333" b="4207"/>
          <a:stretch>
            <a:fillRect/>
          </a:stretch>
        </p:blipFill>
        <p:spPr>
          <a:xfrm>
            <a:off x="928688" y="2714625"/>
            <a:ext cx="6048375" cy="3967163"/>
          </a:xfrm>
          <a:noFill/>
        </p:spPr>
      </p:pic>
      <p:sp>
        <p:nvSpPr>
          <p:cNvPr id="63493" name="Line 7">
            <a:extLst>
              <a:ext uri="{FF2B5EF4-FFF2-40B4-BE49-F238E27FC236}">
                <a16:creationId xmlns:a16="http://schemas.microsoft.com/office/drawing/2014/main" id="{A597D358-9BD5-0B58-F1B4-D7EC86EF4ADB}"/>
              </a:ext>
            </a:extLst>
          </p:cNvPr>
          <p:cNvSpPr>
            <a:spLocks noChangeShapeType="1"/>
          </p:cNvSpPr>
          <p:nvPr/>
        </p:nvSpPr>
        <p:spPr bwMode="auto">
          <a:xfrm flipV="1">
            <a:off x="1890713" y="536575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4" name="Line 8">
            <a:extLst>
              <a:ext uri="{FF2B5EF4-FFF2-40B4-BE49-F238E27FC236}">
                <a16:creationId xmlns:a16="http://schemas.microsoft.com/office/drawing/2014/main" id="{34F16561-3120-8681-F2C6-1FD1F30072A0}"/>
              </a:ext>
            </a:extLst>
          </p:cNvPr>
          <p:cNvSpPr>
            <a:spLocks noChangeShapeType="1"/>
          </p:cNvSpPr>
          <p:nvPr/>
        </p:nvSpPr>
        <p:spPr bwMode="auto">
          <a:xfrm flipV="1">
            <a:off x="3490913" y="536575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5" name="Line 9">
            <a:extLst>
              <a:ext uri="{FF2B5EF4-FFF2-40B4-BE49-F238E27FC236}">
                <a16:creationId xmlns:a16="http://schemas.microsoft.com/office/drawing/2014/main" id="{0E8C8D19-BA8F-87D0-0DAE-7C62A8F2E769}"/>
              </a:ext>
            </a:extLst>
          </p:cNvPr>
          <p:cNvSpPr>
            <a:spLocks noChangeShapeType="1"/>
          </p:cNvSpPr>
          <p:nvPr/>
        </p:nvSpPr>
        <p:spPr bwMode="auto">
          <a:xfrm flipV="1">
            <a:off x="5091113" y="534987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6" name="Line 10">
            <a:extLst>
              <a:ext uri="{FF2B5EF4-FFF2-40B4-BE49-F238E27FC236}">
                <a16:creationId xmlns:a16="http://schemas.microsoft.com/office/drawing/2014/main" id="{4DFBE30A-3C4B-9336-9058-3AC3A0A8DD67}"/>
              </a:ext>
            </a:extLst>
          </p:cNvPr>
          <p:cNvSpPr>
            <a:spLocks noChangeShapeType="1"/>
          </p:cNvSpPr>
          <p:nvPr/>
        </p:nvSpPr>
        <p:spPr bwMode="auto">
          <a:xfrm>
            <a:off x="5875338" y="3389313"/>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7" name="Text Box 11">
            <a:extLst>
              <a:ext uri="{FF2B5EF4-FFF2-40B4-BE49-F238E27FC236}">
                <a16:creationId xmlns:a16="http://schemas.microsoft.com/office/drawing/2014/main" id="{6F0CE7AD-BF74-18BC-5FBD-8A91A8E191E0}"/>
              </a:ext>
            </a:extLst>
          </p:cNvPr>
          <p:cNvSpPr txBox="1">
            <a:spLocks noChangeArrowheads="1"/>
          </p:cNvSpPr>
          <p:nvPr/>
        </p:nvSpPr>
        <p:spPr bwMode="auto">
          <a:xfrm>
            <a:off x="1603375" y="5934075"/>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Q</a:t>
            </a:r>
            <a:r>
              <a:rPr lang="en-US" altLang="en-US" sz="2400" i="1" baseline="-25000"/>
              <a:t>1</a:t>
            </a:r>
          </a:p>
        </p:txBody>
      </p:sp>
      <p:sp>
        <p:nvSpPr>
          <p:cNvPr id="63498" name="Text Box 12">
            <a:extLst>
              <a:ext uri="{FF2B5EF4-FFF2-40B4-BE49-F238E27FC236}">
                <a16:creationId xmlns:a16="http://schemas.microsoft.com/office/drawing/2014/main" id="{9863910C-9199-24DB-B685-91BCD1CD80D9}"/>
              </a:ext>
            </a:extLst>
          </p:cNvPr>
          <p:cNvSpPr txBox="1">
            <a:spLocks noChangeArrowheads="1"/>
          </p:cNvSpPr>
          <p:nvPr/>
        </p:nvSpPr>
        <p:spPr bwMode="auto">
          <a:xfrm>
            <a:off x="3203575" y="594201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Q</a:t>
            </a:r>
            <a:r>
              <a:rPr lang="en-US" altLang="en-US" sz="2400" i="1" baseline="-25000"/>
              <a:t>2</a:t>
            </a:r>
          </a:p>
        </p:txBody>
      </p:sp>
      <p:sp>
        <p:nvSpPr>
          <p:cNvPr id="63499" name="Text Box 13">
            <a:extLst>
              <a:ext uri="{FF2B5EF4-FFF2-40B4-BE49-F238E27FC236}">
                <a16:creationId xmlns:a16="http://schemas.microsoft.com/office/drawing/2014/main" id="{D8470F39-CF50-C9E1-9114-549B7A057B74}"/>
              </a:ext>
            </a:extLst>
          </p:cNvPr>
          <p:cNvSpPr txBox="1">
            <a:spLocks noChangeArrowheads="1"/>
          </p:cNvSpPr>
          <p:nvPr/>
        </p:nvSpPr>
        <p:spPr bwMode="auto">
          <a:xfrm>
            <a:off x="4859338" y="5942013"/>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Q</a:t>
            </a:r>
            <a:r>
              <a:rPr lang="en-US" altLang="en-US" sz="2400" i="1" baseline="-25000"/>
              <a:t>3</a:t>
            </a:r>
          </a:p>
        </p:txBody>
      </p:sp>
      <p:sp>
        <p:nvSpPr>
          <p:cNvPr id="63500" name="Text Box 14">
            <a:extLst>
              <a:ext uri="{FF2B5EF4-FFF2-40B4-BE49-F238E27FC236}">
                <a16:creationId xmlns:a16="http://schemas.microsoft.com/office/drawing/2014/main" id="{C5016AFA-3FDC-BBED-4A74-6F4201BFF6D3}"/>
              </a:ext>
            </a:extLst>
          </p:cNvPr>
          <p:cNvSpPr txBox="1">
            <a:spLocks noChangeArrowheads="1"/>
          </p:cNvSpPr>
          <p:nvPr/>
        </p:nvSpPr>
        <p:spPr bwMode="auto">
          <a:xfrm>
            <a:off x="2011363" y="469265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i="1"/>
              <a:t>Pump</a:t>
            </a:r>
          </a:p>
        </p:txBody>
      </p:sp>
      <p:sp>
        <p:nvSpPr>
          <p:cNvPr id="63501" name="Text Box 15">
            <a:extLst>
              <a:ext uri="{FF2B5EF4-FFF2-40B4-BE49-F238E27FC236}">
                <a16:creationId xmlns:a16="http://schemas.microsoft.com/office/drawing/2014/main" id="{817E4FAE-6C5F-4F65-DB73-16C16D65FBBD}"/>
              </a:ext>
            </a:extLst>
          </p:cNvPr>
          <p:cNvSpPr txBox="1">
            <a:spLocks noChangeArrowheads="1"/>
          </p:cNvSpPr>
          <p:nvPr/>
        </p:nvSpPr>
        <p:spPr bwMode="auto">
          <a:xfrm>
            <a:off x="5219700" y="4765675"/>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i="1"/>
              <a:t>Pump</a:t>
            </a:r>
          </a:p>
        </p:txBody>
      </p:sp>
      <p:sp>
        <p:nvSpPr>
          <p:cNvPr id="63502" name="Text Box 17">
            <a:extLst>
              <a:ext uri="{FF2B5EF4-FFF2-40B4-BE49-F238E27FC236}">
                <a16:creationId xmlns:a16="http://schemas.microsoft.com/office/drawing/2014/main" id="{6D7DF486-3C03-DF4C-6813-DF28ED37878F}"/>
              </a:ext>
            </a:extLst>
          </p:cNvPr>
          <p:cNvSpPr txBox="1">
            <a:spLocks noChangeArrowheads="1"/>
          </p:cNvSpPr>
          <p:nvPr/>
        </p:nvSpPr>
        <p:spPr bwMode="auto">
          <a:xfrm>
            <a:off x="3627438" y="468630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i="1"/>
              <a:t>Pump</a:t>
            </a:r>
          </a:p>
        </p:txBody>
      </p:sp>
      <p:sp>
        <p:nvSpPr>
          <p:cNvPr id="63503" name="Text Box 18">
            <a:extLst>
              <a:ext uri="{FF2B5EF4-FFF2-40B4-BE49-F238E27FC236}">
                <a16:creationId xmlns:a16="http://schemas.microsoft.com/office/drawing/2014/main" id="{78BC6570-CAC9-B6EA-E314-2EC054493DC3}"/>
              </a:ext>
            </a:extLst>
          </p:cNvPr>
          <p:cNvSpPr txBox="1">
            <a:spLocks noChangeArrowheads="1"/>
          </p:cNvSpPr>
          <p:nvPr/>
        </p:nvSpPr>
        <p:spPr bwMode="auto">
          <a:xfrm>
            <a:off x="4075113" y="255746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Manifold</a:t>
            </a:r>
          </a:p>
        </p:txBody>
      </p:sp>
      <p:sp>
        <p:nvSpPr>
          <p:cNvPr id="63504" name="Text Box 19">
            <a:extLst>
              <a:ext uri="{FF2B5EF4-FFF2-40B4-BE49-F238E27FC236}">
                <a16:creationId xmlns:a16="http://schemas.microsoft.com/office/drawing/2014/main" id="{F1671136-2D9A-B308-1229-BCADD7AFAFCF}"/>
              </a:ext>
            </a:extLst>
          </p:cNvPr>
          <p:cNvSpPr txBox="1">
            <a:spLocks noChangeArrowheads="1"/>
          </p:cNvSpPr>
          <p:nvPr/>
        </p:nvSpPr>
        <p:spPr bwMode="auto">
          <a:xfrm>
            <a:off x="6811963" y="311467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Q</a:t>
            </a:r>
            <a:r>
              <a:rPr lang="en-US" altLang="en-US" sz="2400" i="1" baseline="-25000"/>
              <a:t>total</a:t>
            </a:r>
          </a:p>
        </p:txBody>
      </p:sp>
      <p:sp>
        <p:nvSpPr>
          <p:cNvPr id="63505" name="Text Box 20">
            <a:extLst>
              <a:ext uri="{FF2B5EF4-FFF2-40B4-BE49-F238E27FC236}">
                <a16:creationId xmlns:a16="http://schemas.microsoft.com/office/drawing/2014/main" id="{D7C4EAF8-6520-5A04-B2FF-7D8F964DE1F0}"/>
              </a:ext>
            </a:extLst>
          </p:cNvPr>
          <p:cNvSpPr txBox="1">
            <a:spLocks noChangeArrowheads="1"/>
          </p:cNvSpPr>
          <p:nvPr/>
        </p:nvSpPr>
        <p:spPr bwMode="auto">
          <a:xfrm>
            <a:off x="5588000" y="4148138"/>
            <a:ext cx="2736850" cy="466725"/>
          </a:xfrm>
          <a:prstGeom prst="rect">
            <a:avLst/>
          </a:prstGeom>
          <a:solidFill>
            <a:srgbClr val="CCECFF"/>
          </a:solidFill>
          <a:ln w="9525">
            <a:solidFill>
              <a:schemeClr val="accent2"/>
            </a:solidFill>
            <a:miter lim="800000"/>
            <a:headEnd/>
            <a:tailEnd/>
          </a:ln>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Q</a:t>
            </a:r>
            <a:r>
              <a:rPr lang="en-US" altLang="en-US" sz="2400" i="1" baseline="-25000"/>
              <a:t>total </a:t>
            </a:r>
            <a:r>
              <a:rPr lang="en-US" altLang="en-US" sz="2400" i="1"/>
              <a:t>=Q</a:t>
            </a:r>
            <a:r>
              <a:rPr lang="en-US" altLang="en-US" sz="2400" i="1" baseline="-25000"/>
              <a:t>1</a:t>
            </a:r>
            <a:r>
              <a:rPr lang="en-US" altLang="en-US" sz="2400" i="1"/>
              <a:t>+Q</a:t>
            </a:r>
            <a:r>
              <a:rPr lang="en-US" altLang="en-US" sz="2400" i="1" baseline="-25000"/>
              <a:t>2</a:t>
            </a:r>
            <a:r>
              <a:rPr lang="en-US" altLang="en-US" sz="2400" i="1"/>
              <a:t>+Q</a:t>
            </a:r>
            <a:r>
              <a:rPr lang="en-US" altLang="en-US" sz="2400" i="1" baseline="-25000"/>
              <a:t>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837157-E4C1-F4DE-7862-685B518ADB80}"/>
              </a:ext>
            </a:extLst>
          </p:cNvPr>
          <p:cNvSpPr txBox="1">
            <a:spLocks noChangeArrowheads="1"/>
          </p:cNvSpPr>
          <p:nvPr/>
        </p:nvSpPr>
        <p:spPr bwMode="auto">
          <a:xfrm>
            <a:off x="457200" y="704850"/>
            <a:ext cx="8229600" cy="5461000"/>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2800" kern="0" dirty="0"/>
              <a:t>In this configuration any number of the pumps can be </a:t>
            </a:r>
            <a:r>
              <a:rPr lang="en-US" sz="2800" u="sng" kern="0" dirty="0"/>
              <a:t>operated simultaneously</a:t>
            </a:r>
            <a:r>
              <a:rPr lang="en-US" sz="2800" kern="0" dirty="0"/>
              <a:t>. </a:t>
            </a:r>
          </a:p>
          <a:p>
            <a:pPr marL="342900" indent="-342900" eaLnBrk="1" hangingPunct="1">
              <a:spcBef>
                <a:spcPct val="20000"/>
              </a:spcBef>
              <a:buFontTx/>
              <a:buChar char="•"/>
              <a:defRPr/>
            </a:pPr>
            <a:r>
              <a:rPr lang="en-US" sz="2800" u="sng" kern="0" dirty="0"/>
              <a:t>The objective</a:t>
            </a:r>
            <a:r>
              <a:rPr lang="en-US" sz="2800" kern="0" dirty="0"/>
              <a:t> being to deliver a range of discharges, i.e.;  the </a:t>
            </a:r>
            <a:r>
              <a:rPr lang="en-US" sz="2800" kern="0" dirty="0">
                <a:solidFill>
                  <a:srgbClr val="FF0000"/>
                </a:solidFill>
              </a:rPr>
              <a:t>discharge is increased but the pressure head remains the same</a:t>
            </a:r>
            <a:r>
              <a:rPr lang="en-US" sz="2800" kern="0" dirty="0"/>
              <a:t> as with a single pump. </a:t>
            </a:r>
          </a:p>
          <a:p>
            <a:pPr marL="342900" indent="-342900" eaLnBrk="1" hangingPunct="1">
              <a:spcBef>
                <a:spcPct val="20000"/>
              </a:spcBef>
              <a:buFontTx/>
              <a:buChar char="•"/>
              <a:defRPr/>
            </a:pPr>
            <a:r>
              <a:rPr lang="en-US" sz="2800" kern="0" dirty="0"/>
              <a:t>This is a common feature of </a:t>
            </a:r>
            <a:r>
              <a:rPr lang="en-US" sz="2800" u="sng" kern="0" dirty="0"/>
              <a:t>sewage pumping stations</a:t>
            </a:r>
            <a:r>
              <a:rPr lang="en-US" sz="2800" kern="0" dirty="0"/>
              <a:t> where the inflow rate varies during the day. </a:t>
            </a:r>
          </a:p>
          <a:p>
            <a:pPr marL="342900" indent="-342900" eaLnBrk="1" hangingPunct="1">
              <a:spcBef>
                <a:spcPct val="20000"/>
              </a:spcBef>
              <a:buFontTx/>
              <a:buChar char="•"/>
              <a:defRPr/>
            </a:pPr>
            <a:r>
              <a:rPr lang="en-US" sz="2800" kern="0" dirty="0"/>
              <a:t>By </a:t>
            </a:r>
            <a:r>
              <a:rPr lang="en-US" sz="2800" u="sng" kern="0" dirty="0"/>
              <a:t>automatic switching</a:t>
            </a:r>
            <a:r>
              <a:rPr lang="en-US" sz="2800" kern="0" dirty="0"/>
              <a:t> according to the level in the suction reservoir any number of the pumps can be brought into operation.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4AFF409-E830-B646-422F-40E1C52E963F}"/>
              </a:ext>
            </a:extLst>
          </p:cNvPr>
          <p:cNvSpPr>
            <a:spLocks noGrp="1" noChangeArrowheads="1"/>
          </p:cNvSpPr>
          <p:nvPr>
            <p:ph type="title"/>
          </p:nvPr>
        </p:nvSpPr>
        <p:spPr>
          <a:xfrm>
            <a:off x="0" y="274638"/>
            <a:ext cx="9144000" cy="1143000"/>
          </a:xfrm>
          <a:ln>
            <a:solidFill>
              <a:srgbClr val="CC3300"/>
            </a:solidFill>
            <a:miter lim="800000"/>
            <a:headEnd/>
            <a:tailEnd/>
          </a:ln>
        </p:spPr>
        <p:txBody>
          <a:body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How to draw the pump curve for pumps in parallel???</a:t>
            </a:r>
          </a:p>
        </p:txBody>
      </p:sp>
      <p:sp>
        <p:nvSpPr>
          <p:cNvPr id="32" name="Rectangle 3">
            <a:extLst>
              <a:ext uri="{FF2B5EF4-FFF2-40B4-BE49-F238E27FC236}">
                <a16:creationId xmlns:a16="http://schemas.microsoft.com/office/drawing/2014/main" id="{AB65EA18-E585-ACFB-9080-660E93CF55CA}"/>
              </a:ext>
            </a:extLst>
          </p:cNvPr>
          <p:cNvSpPr txBox="1">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2800" kern="0" dirty="0"/>
              <a:t>The manufacturer gives the pump curve for a single pump operation only. </a:t>
            </a:r>
          </a:p>
          <a:p>
            <a:pPr marL="342900" indent="-342900" eaLnBrk="1" hangingPunct="1">
              <a:spcBef>
                <a:spcPct val="20000"/>
              </a:spcBef>
              <a:buFontTx/>
              <a:buChar char="•"/>
              <a:defRPr/>
            </a:pPr>
            <a:r>
              <a:rPr lang="en-US" sz="2800" kern="0" dirty="0"/>
              <a:t>If two or more pumps are in operation, the pumps curve should be calculated and drawn using the single pump curve. </a:t>
            </a:r>
          </a:p>
          <a:p>
            <a:pPr marL="342900" indent="-342900" eaLnBrk="1" hangingPunct="1">
              <a:spcBef>
                <a:spcPct val="20000"/>
              </a:spcBef>
              <a:buFontTx/>
              <a:buChar char="•"/>
              <a:defRPr/>
            </a:pPr>
            <a:r>
              <a:rPr lang="en-US" sz="2800" kern="0" dirty="0"/>
              <a:t>For pumps in parallel, the curve of two pumps, for example, is produced by </a:t>
            </a:r>
            <a:r>
              <a:rPr lang="en-US" sz="2800" u="sng" kern="0" dirty="0">
                <a:solidFill>
                  <a:srgbClr val="CC3300"/>
                </a:solidFill>
              </a:rPr>
              <a:t>adding the discharges of the two pumps at the same head</a:t>
            </a:r>
            <a:r>
              <a:rPr lang="en-US" sz="2800" kern="0" dirty="0"/>
              <a:t> (assuming identical pumps).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2008B2A6-2959-4007-2070-FDB19549F323}"/>
              </a:ext>
            </a:extLst>
          </p:cNvPr>
          <p:cNvSpPr>
            <a:spLocks noGrp="1" noChangeArrowheads="1"/>
          </p:cNvSpPr>
          <p:nvPr>
            <p:ph type="title"/>
          </p:nvPr>
        </p:nvSpPr>
        <p:spPr>
          <a:xfrm>
            <a:off x="500063" y="0"/>
            <a:ext cx="8229600" cy="1143000"/>
          </a:xfrm>
        </p:spPr>
        <p:txBody>
          <a:bodyPr/>
          <a:lstStyle/>
          <a:p>
            <a:pPr eaLnBrk="1" hangingPunct="1"/>
            <a:r>
              <a:rPr lang="en-US" altLang="en-US" b="1">
                <a:solidFill>
                  <a:srgbClr val="FF0000"/>
                </a:solidFill>
                <a:latin typeface="Garamond" panose="02020404030301010803" pitchFamily="18" charset="0"/>
              </a:rPr>
              <a:t>Pumps in series &amp; Parallel</a:t>
            </a:r>
          </a:p>
        </p:txBody>
      </p:sp>
      <p:sp>
        <p:nvSpPr>
          <p:cNvPr id="20484" name="Text Box 3">
            <a:extLst>
              <a:ext uri="{FF2B5EF4-FFF2-40B4-BE49-F238E27FC236}">
                <a16:creationId xmlns:a16="http://schemas.microsoft.com/office/drawing/2014/main" id="{5B77BCA4-8EA5-64C5-C018-849EB5A17D08}"/>
              </a:ext>
            </a:extLst>
          </p:cNvPr>
          <p:cNvSpPr txBox="1">
            <a:spLocks noChangeArrowheads="1"/>
          </p:cNvSpPr>
          <p:nvPr/>
        </p:nvSpPr>
        <p:spPr bwMode="auto">
          <a:xfrm>
            <a:off x="857250" y="1928813"/>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b="1">
                <a:solidFill>
                  <a:srgbClr val="FF0000"/>
                </a:solidFill>
                <a:latin typeface="Garamond" panose="02020404030301010803" pitchFamily="18" charset="0"/>
                <a:ea typeface="Arial Unicode MS" pitchFamily="34" charset="-128"/>
              </a:rPr>
              <a:t>Pumps in Parallel:</a:t>
            </a:r>
          </a:p>
        </p:txBody>
      </p:sp>
      <p:sp>
        <p:nvSpPr>
          <p:cNvPr id="20485" name="Rectangle 4">
            <a:extLst>
              <a:ext uri="{FF2B5EF4-FFF2-40B4-BE49-F238E27FC236}">
                <a16:creationId xmlns:a16="http://schemas.microsoft.com/office/drawing/2014/main" id="{2FA6ECC0-7C90-E395-B36A-0604FD1A37DA}"/>
              </a:ext>
            </a:extLst>
          </p:cNvPr>
          <p:cNvSpPr>
            <a:spLocks noChangeArrowheads="1"/>
          </p:cNvSpPr>
          <p:nvPr/>
        </p:nvSpPr>
        <p:spPr bwMode="auto">
          <a:xfrm>
            <a:off x="0" y="3057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20482" name="Object 2">
            <a:extLst>
              <a:ext uri="{FF2B5EF4-FFF2-40B4-BE49-F238E27FC236}">
                <a16:creationId xmlns:a16="http://schemas.microsoft.com/office/drawing/2014/main" id="{04EEE855-2BE5-B4A9-FE9A-CB0BD25FC08E}"/>
              </a:ext>
            </a:extLst>
          </p:cNvPr>
          <p:cNvGraphicFramePr>
            <a:graphicFrameLocks noChangeAspect="1"/>
          </p:cNvGraphicFramePr>
          <p:nvPr/>
        </p:nvGraphicFramePr>
        <p:xfrm>
          <a:off x="1643063" y="3071813"/>
          <a:ext cx="5151437" cy="1627187"/>
        </p:xfrm>
        <a:graphic>
          <a:graphicData uri="http://schemas.openxmlformats.org/presentationml/2006/ole">
            <mc:AlternateContent xmlns:mc="http://schemas.openxmlformats.org/markup-compatibility/2006">
              <mc:Choice xmlns:v="urn:schemas-microsoft-com:vml" Requires="v">
                <p:oleObj name="Equation" r:id="rId2" imgW="2425700" imgH="762000" progId="Equation.3">
                  <p:embed/>
                </p:oleObj>
              </mc:Choice>
              <mc:Fallback>
                <p:oleObj name="Equation" r:id="rId2" imgW="2425700" imgH="7620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071813"/>
                        <a:ext cx="5151437" cy="1627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a:extLst>
              <a:ext uri="{FF2B5EF4-FFF2-40B4-BE49-F238E27FC236}">
                <a16:creationId xmlns:a16="http://schemas.microsoft.com/office/drawing/2014/main" id="{42425988-0767-D3B5-F245-501B2C55A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8486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6ECD3D6-DD78-562D-6AC6-EBDE0CA9EF6C}"/>
              </a:ext>
            </a:extLst>
          </p:cNvPr>
          <p:cNvSpPr>
            <a:spLocks noGrp="1" noChangeArrowheads="1"/>
          </p:cNvSpPr>
          <p:nvPr>
            <p:ph type="title"/>
          </p:nvPr>
        </p:nvSpPr>
        <p:spPr>
          <a:solidFill>
            <a:srgbClr val="FFCCCC"/>
          </a:solidFill>
          <a:ln>
            <a:solidFill>
              <a:srgbClr val="CC3300"/>
            </a:solidFill>
            <a:miter lim="800000"/>
            <a:headEnd/>
            <a:tailEnd/>
          </a:ln>
        </p:spPr>
        <p:txBody>
          <a:body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(b) Series Operation </a:t>
            </a:r>
          </a:p>
        </p:txBody>
      </p:sp>
      <p:sp>
        <p:nvSpPr>
          <p:cNvPr id="67587" name="Rectangle 3">
            <a:extLst>
              <a:ext uri="{FF2B5EF4-FFF2-40B4-BE49-F238E27FC236}">
                <a16:creationId xmlns:a16="http://schemas.microsoft.com/office/drawing/2014/main" id="{734B454E-7433-34BF-F787-DAED9C61E465}"/>
              </a:ext>
            </a:extLst>
          </p:cNvPr>
          <p:cNvSpPr>
            <a:spLocks noGrp="1" noChangeArrowheads="1"/>
          </p:cNvSpPr>
          <p:nvPr>
            <p:ph type="body" sz="half" idx="1"/>
          </p:nvPr>
        </p:nvSpPr>
        <p:spPr>
          <a:xfrm>
            <a:off x="539750" y="1701800"/>
            <a:ext cx="8064500" cy="3959225"/>
          </a:xfrm>
        </p:spPr>
        <p:txBody>
          <a:bodyPr/>
          <a:lstStyle/>
          <a:p>
            <a:pPr eaLnBrk="1" hangingPunct="1">
              <a:lnSpc>
                <a:spcPct val="9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The series configuration which is used whenever we need to increase the pressure head and keep the discharge approximately the same as that of a single pump </a:t>
            </a:r>
          </a:p>
          <a:p>
            <a:pPr eaLnBrk="1" hangingPunct="1">
              <a:lnSpc>
                <a:spcPct val="9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This configuration is the basis of </a:t>
            </a:r>
            <a:r>
              <a:rPr lang="en-US" altLang="zh-CN" sz="2800" u="sng">
                <a:latin typeface="Times New Roman" panose="02020603050405020304" pitchFamily="18" charset="0"/>
                <a:ea typeface="SimSun" panose="02010600030101010101" pitchFamily="2" charset="-122"/>
                <a:cs typeface="Times New Roman" panose="02020603050405020304" pitchFamily="18" charset="0"/>
              </a:rPr>
              <a:t>multistage pumps</a:t>
            </a:r>
            <a:r>
              <a:rPr lang="en-US" altLang="zh-CN" sz="2800">
                <a:latin typeface="Times New Roman" panose="02020603050405020304" pitchFamily="18" charset="0"/>
                <a:ea typeface="SimSun" panose="02010600030101010101" pitchFamily="2" charset="-122"/>
                <a:cs typeface="Times New Roman" panose="02020603050405020304" pitchFamily="18" charset="0"/>
              </a:rPr>
              <a:t>; the discharge from the first pump (or stage) is delivered to the inlet of the second pump, and so on. </a:t>
            </a:r>
          </a:p>
          <a:p>
            <a:pPr eaLnBrk="1" hangingPunct="1">
              <a:lnSpc>
                <a:spcPct val="9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The same discharge passes through each pump receiving a pressure boost in doing so </a:t>
            </a:r>
            <a:r>
              <a:rPr lang="en-US" altLang="en-US" sz="2800">
                <a:latin typeface="Times New Roman" panose="02020603050405020304" pitchFamily="18" charset="0"/>
                <a:ea typeface="SimSun" panose="02010600030101010101" pitchFamily="2" charset="-122"/>
                <a:cs typeface="Times New Roman" panose="02020603050405020304" pitchFamily="18"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a:extLst>
              <a:ext uri="{FF2B5EF4-FFF2-40B4-BE49-F238E27FC236}">
                <a16:creationId xmlns:a16="http://schemas.microsoft.com/office/drawing/2014/main" id="{216E8730-DF5F-C87A-9E8D-0400C4AF5A9B}"/>
              </a:ext>
            </a:extLst>
          </p:cNvPr>
          <p:cNvGraphicFramePr>
            <a:graphicFrameLocks noChangeAspect="1"/>
          </p:cNvGraphicFramePr>
          <p:nvPr>
            <p:ph/>
          </p:nvPr>
        </p:nvGraphicFramePr>
        <p:xfrm>
          <a:off x="323850" y="561975"/>
          <a:ext cx="8229600" cy="4811713"/>
        </p:xfrm>
        <a:graphic>
          <a:graphicData uri="http://schemas.openxmlformats.org/presentationml/2006/ole">
            <mc:AlternateContent xmlns:mc="http://schemas.openxmlformats.org/markup-compatibility/2006">
              <mc:Choice xmlns:v="urn:schemas-microsoft-com:vml" Requires="v">
                <p:oleObj name="Drawing" r:id="rId2" imgW="8782050" imgH="5133975" progId="AutoCAD.Drawing.15">
                  <p:embed/>
                </p:oleObj>
              </mc:Choice>
              <mc:Fallback>
                <p:oleObj name="Drawing" r:id="rId2" imgW="8782050" imgH="5133975" progId="AutoCAD.Drawing.15">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1975"/>
                        <a:ext cx="8229600" cy="481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Line 5">
            <a:extLst>
              <a:ext uri="{FF2B5EF4-FFF2-40B4-BE49-F238E27FC236}">
                <a16:creationId xmlns:a16="http://schemas.microsoft.com/office/drawing/2014/main" id="{37407032-C653-206D-80F3-70FACE0FC9AA}"/>
              </a:ext>
            </a:extLst>
          </p:cNvPr>
          <p:cNvSpPr>
            <a:spLocks noChangeShapeType="1"/>
          </p:cNvSpPr>
          <p:nvPr/>
        </p:nvSpPr>
        <p:spPr bwMode="auto">
          <a:xfrm flipV="1">
            <a:off x="1819275" y="3789363"/>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8" name="Line 6">
            <a:extLst>
              <a:ext uri="{FF2B5EF4-FFF2-40B4-BE49-F238E27FC236}">
                <a16:creationId xmlns:a16="http://schemas.microsoft.com/office/drawing/2014/main" id="{A72E4E4D-EDFB-8040-8B3D-86098A138398}"/>
              </a:ext>
            </a:extLst>
          </p:cNvPr>
          <p:cNvSpPr>
            <a:spLocks noChangeShapeType="1"/>
          </p:cNvSpPr>
          <p:nvPr/>
        </p:nvSpPr>
        <p:spPr bwMode="auto">
          <a:xfrm flipV="1">
            <a:off x="5091113" y="371792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9" name="Line 7">
            <a:extLst>
              <a:ext uri="{FF2B5EF4-FFF2-40B4-BE49-F238E27FC236}">
                <a16:creationId xmlns:a16="http://schemas.microsoft.com/office/drawing/2014/main" id="{F9D6E739-8C05-FA51-8B05-54A3BF49B41C}"/>
              </a:ext>
            </a:extLst>
          </p:cNvPr>
          <p:cNvSpPr>
            <a:spLocks noChangeShapeType="1"/>
          </p:cNvSpPr>
          <p:nvPr/>
        </p:nvSpPr>
        <p:spPr bwMode="auto">
          <a:xfrm>
            <a:off x="3851275" y="3573463"/>
            <a:ext cx="649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Text Box 8">
            <a:extLst>
              <a:ext uri="{FF2B5EF4-FFF2-40B4-BE49-F238E27FC236}">
                <a16:creationId xmlns:a16="http://schemas.microsoft.com/office/drawing/2014/main" id="{18D50CDA-50DF-8C78-20AA-6F78094B41CC}"/>
              </a:ext>
            </a:extLst>
          </p:cNvPr>
          <p:cNvSpPr txBox="1">
            <a:spLocks noChangeArrowheads="1"/>
          </p:cNvSpPr>
          <p:nvPr/>
        </p:nvSpPr>
        <p:spPr bwMode="auto">
          <a:xfrm>
            <a:off x="1516063" y="4524375"/>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Q</a:t>
            </a:r>
            <a:endParaRPr lang="en-US" altLang="en-US" sz="2400" i="1" baseline="-25000"/>
          </a:p>
        </p:txBody>
      </p:sp>
      <p:sp>
        <p:nvSpPr>
          <p:cNvPr id="21511" name="Text Box 11">
            <a:extLst>
              <a:ext uri="{FF2B5EF4-FFF2-40B4-BE49-F238E27FC236}">
                <a16:creationId xmlns:a16="http://schemas.microsoft.com/office/drawing/2014/main" id="{1FADC701-9F58-28F5-77B5-78B845DDF24D}"/>
              </a:ext>
            </a:extLst>
          </p:cNvPr>
          <p:cNvSpPr txBox="1">
            <a:spLocks noChangeArrowheads="1"/>
          </p:cNvSpPr>
          <p:nvPr/>
        </p:nvSpPr>
        <p:spPr bwMode="auto">
          <a:xfrm>
            <a:off x="3563938" y="3068638"/>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i="1"/>
              <a:t>Pump</a:t>
            </a:r>
          </a:p>
        </p:txBody>
      </p:sp>
      <p:sp>
        <p:nvSpPr>
          <p:cNvPr id="21512" name="Text Box 12">
            <a:extLst>
              <a:ext uri="{FF2B5EF4-FFF2-40B4-BE49-F238E27FC236}">
                <a16:creationId xmlns:a16="http://schemas.microsoft.com/office/drawing/2014/main" id="{F42AB0E7-9396-B7B1-7F56-6C2950CC7412}"/>
              </a:ext>
            </a:extLst>
          </p:cNvPr>
          <p:cNvSpPr txBox="1">
            <a:spLocks noChangeArrowheads="1"/>
          </p:cNvSpPr>
          <p:nvPr/>
        </p:nvSpPr>
        <p:spPr bwMode="auto">
          <a:xfrm>
            <a:off x="7164388" y="299720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i="1"/>
              <a:t>Pump</a:t>
            </a:r>
          </a:p>
        </p:txBody>
      </p:sp>
      <p:sp>
        <p:nvSpPr>
          <p:cNvPr id="21513" name="Text Box 13">
            <a:extLst>
              <a:ext uri="{FF2B5EF4-FFF2-40B4-BE49-F238E27FC236}">
                <a16:creationId xmlns:a16="http://schemas.microsoft.com/office/drawing/2014/main" id="{67B1F038-B1E3-B8F7-C77D-5E8C4F723E97}"/>
              </a:ext>
            </a:extLst>
          </p:cNvPr>
          <p:cNvSpPr txBox="1">
            <a:spLocks noChangeArrowheads="1"/>
          </p:cNvSpPr>
          <p:nvPr/>
        </p:nvSpPr>
        <p:spPr bwMode="auto">
          <a:xfrm>
            <a:off x="5300663" y="3068638"/>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i="1"/>
              <a:t>Pump</a:t>
            </a:r>
          </a:p>
        </p:txBody>
      </p:sp>
      <p:sp>
        <p:nvSpPr>
          <p:cNvPr id="21514" name="Text Box 15">
            <a:extLst>
              <a:ext uri="{FF2B5EF4-FFF2-40B4-BE49-F238E27FC236}">
                <a16:creationId xmlns:a16="http://schemas.microsoft.com/office/drawing/2014/main" id="{16F283E3-87BF-F6B6-E394-18E26A64922A}"/>
              </a:ext>
            </a:extLst>
          </p:cNvPr>
          <p:cNvSpPr txBox="1">
            <a:spLocks noChangeArrowheads="1"/>
          </p:cNvSpPr>
          <p:nvPr/>
        </p:nvSpPr>
        <p:spPr bwMode="auto">
          <a:xfrm>
            <a:off x="7596188" y="328453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Q</a:t>
            </a:r>
            <a:endParaRPr lang="en-US" altLang="en-US" sz="2400" i="1" baseline="-25000"/>
          </a:p>
        </p:txBody>
      </p:sp>
      <p:sp>
        <p:nvSpPr>
          <p:cNvPr id="21515" name="Text Box 16">
            <a:extLst>
              <a:ext uri="{FF2B5EF4-FFF2-40B4-BE49-F238E27FC236}">
                <a16:creationId xmlns:a16="http://schemas.microsoft.com/office/drawing/2014/main" id="{6409989A-D2EA-8547-AE96-77C5E049BCAB}"/>
              </a:ext>
            </a:extLst>
          </p:cNvPr>
          <p:cNvSpPr txBox="1">
            <a:spLocks noChangeArrowheads="1"/>
          </p:cNvSpPr>
          <p:nvPr/>
        </p:nvSpPr>
        <p:spPr bwMode="auto">
          <a:xfrm>
            <a:off x="4140200" y="4652963"/>
            <a:ext cx="2736850" cy="466725"/>
          </a:xfrm>
          <a:prstGeom prst="rect">
            <a:avLst/>
          </a:prstGeom>
          <a:solidFill>
            <a:srgbClr val="CCECFF"/>
          </a:solidFill>
          <a:ln w="9525">
            <a:solidFill>
              <a:schemeClr val="accent2"/>
            </a:solidFill>
            <a:miter lim="800000"/>
            <a:headEnd/>
            <a:tailEnd/>
          </a:ln>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i="1"/>
              <a:t>H</a:t>
            </a:r>
            <a:r>
              <a:rPr lang="en-US" altLang="en-US" sz="2400" i="1" baseline="-25000"/>
              <a:t>total </a:t>
            </a:r>
            <a:r>
              <a:rPr lang="en-US" altLang="en-US" sz="2400" i="1"/>
              <a:t>=H</a:t>
            </a:r>
            <a:r>
              <a:rPr lang="en-US" altLang="en-US" sz="2400" i="1" baseline="-25000"/>
              <a:t>1</a:t>
            </a:r>
            <a:r>
              <a:rPr lang="en-US" altLang="en-US" sz="2400" i="1"/>
              <a:t>+H</a:t>
            </a:r>
            <a:r>
              <a:rPr lang="en-US" altLang="en-US" sz="2400" i="1" baseline="-25000"/>
              <a:t>2</a:t>
            </a:r>
            <a:r>
              <a:rPr lang="en-US" altLang="en-US" sz="2400" i="1"/>
              <a:t>+H</a:t>
            </a:r>
            <a:r>
              <a:rPr lang="en-US" altLang="en-US" sz="2400" i="1" baseline="-25000"/>
              <a:t>3</a:t>
            </a:r>
          </a:p>
        </p:txBody>
      </p:sp>
      <p:sp>
        <p:nvSpPr>
          <p:cNvPr id="21516" name="Line 28">
            <a:extLst>
              <a:ext uri="{FF2B5EF4-FFF2-40B4-BE49-F238E27FC236}">
                <a16:creationId xmlns:a16="http://schemas.microsoft.com/office/drawing/2014/main" id="{8770FBAF-480E-5F54-8342-DE9F15950710}"/>
              </a:ext>
            </a:extLst>
          </p:cNvPr>
          <p:cNvSpPr>
            <a:spLocks noChangeShapeType="1"/>
          </p:cNvSpPr>
          <p:nvPr/>
        </p:nvSpPr>
        <p:spPr bwMode="auto">
          <a:xfrm>
            <a:off x="5580063" y="3573463"/>
            <a:ext cx="649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7" name="Line 29">
            <a:extLst>
              <a:ext uri="{FF2B5EF4-FFF2-40B4-BE49-F238E27FC236}">
                <a16:creationId xmlns:a16="http://schemas.microsoft.com/office/drawing/2014/main" id="{6B15EBB5-467E-ABCF-8B1C-68BC896A3129}"/>
              </a:ext>
            </a:extLst>
          </p:cNvPr>
          <p:cNvSpPr>
            <a:spLocks noChangeShapeType="1"/>
          </p:cNvSpPr>
          <p:nvPr/>
        </p:nvSpPr>
        <p:spPr bwMode="auto">
          <a:xfrm>
            <a:off x="7380288" y="3573463"/>
            <a:ext cx="649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B6CF19A-CA56-AF86-3591-FB9580DC78AA}"/>
              </a:ext>
            </a:extLst>
          </p:cNvPr>
          <p:cNvSpPr>
            <a:spLocks noGrp="1" noChangeArrowheads="1"/>
          </p:cNvSpPr>
          <p:nvPr>
            <p:ph type="title"/>
          </p:nvPr>
        </p:nvSpPr>
        <p:spPr>
          <a:xfrm>
            <a:off x="0" y="274638"/>
            <a:ext cx="9144000" cy="1143000"/>
          </a:xfrm>
          <a:ln>
            <a:solidFill>
              <a:srgbClr val="CC3300"/>
            </a:solidFill>
            <a:miter lim="800000"/>
            <a:headEnd/>
            <a:tailEnd/>
          </a:ln>
        </p:spPr>
        <p:txBody>
          <a:body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How to draw the pump curve for pumps in series???</a:t>
            </a:r>
          </a:p>
        </p:txBody>
      </p:sp>
      <p:sp>
        <p:nvSpPr>
          <p:cNvPr id="68611" name="Rectangle 3">
            <a:extLst>
              <a:ext uri="{FF2B5EF4-FFF2-40B4-BE49-F238E27FC236}">
                <a16:creationId xmlns:a16="http://schemas.microsoft.com/office/drawing/2014/main" id="{775A7B37-405A-1472-8721-19E2B283C052}"/>
              </a:ext>
            </a:extLst>
          </p:cNvPr>
          <p:cNvSpPr>
            <a:spLocks noGrp="1" noChangeArrowheads="1"/>
          </p:cNvSpPr>
          <p:nvPr>
            <p:ph type="body" idx="1"/>
          </p:nvPr>
        </p:nvSpPr>
        <p:spPr/>
        <p:txBody>
          <a:bodyPr/>
          <a:lstStyle/>
          <a:p>
            <a:pPr eaLnBrk="1" hangingPunct="1"/>
            <a:r>
              <a:rPr lang="en-US" altLang="en-US" sz="2800">
                <a:latin typeface="Times New Roman" panose="02020603050405020304" pitchFamily="18" charset="0"/>
                <a:cs typeface="Times New Roman" panose="02020603050405020304" pitchFamily="18" charset="0"/>
              </a:rPr>
              <a:t>the manufacturer gives the pump curve for a single pump operation only. </a:t>
            </a:r>
          </a:p>
          <a:p>
            <a:pPr eaLnBrk="1" hangingPunct="1"/>
            <a:r>
              <a:rPr lang="en-US" altLang="zh-CN" sz="2800">
                <a:latin typeface="Times New Roman" panose="02020603050405020304" pitchFamily="18" charset="0"/>
                <a:ea typeface="SimSun" panose="02010600030101010101" pitchFamily="2" charset="-122"/>
                <a:cs typeface="Times New Roman" panose="02020603050405020304" pitchFamily="18" charset="0"/>
              </a:rPr>
              <a:t>For pumps in series, the curve of two pumps, for example, is produced </a:t>
            </a:r>
            <a:r>
              <a:rPr lang="en-US" altLang="zh-CN" sz="2800" u="sng">
                <a:solidFill>
                  <a:srgbClr val="CC3300"/>
                </a:solidFill>
                <a:latin typeface="Times New Roman" panose="02020603050405020304" pitchFamily="18" charset="0"/>
                <a:ea typeface="SimSun" panose="02010600030101010101" pitchFamily="2" charset="-122"/>
                <a:cs typeface="Times New Roman" panose="02020603050405020304" pitchFamily="18" charset="0"/>
              </a:rPr>
              <a:t>by adding the heads of the two pumps at the same discharge</a:t>
            </a:r>
            <a:r>
              <a:rPr lang="en-US" altLang="zh-CN" sz="2800">
                <a:latin typeface="Times New Roman" panose="02020603050405020304" pitchFamily="18" charset="0"/>
                <a:ea typeface="SimSun" panose="02010600030101010101" pitchFamily="2" charset="-122"/>
                <a:cs typeface="Times New Roman" panose="02020603050405020304" pitchFamily="18" charset="0"/>
              </a:rPr>
              <a:t>.</a:t>
            </a:r>
          </a:p>
          <a:p>
            <a:pPr eaLnBrk="1" hangingPunct="1"/>
            <a:r>
              <a:rPr lang="en-US" altLang="zh-CN" sz="2800">
                <a:latin typeface="Times New Roman" panose="02020603050405020304" pitchFamily="18" charset="0"/>
                <a:ea typeface="SimSun" panose="02010600030101010101" pitchFamily="2" charset="-122"/>
                <a:cs typeface="Times New Roman" panose="02020603050405020304" pitchFamily="18" charset="0"/>
              </a:rPr>
              <a:t> Note that, of course, all pumps in a series system must be operating simultaneously </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5">
            <a:extLst>
              <a:ext uri="{FF2B5EF4-FFF2-40B4-BE49-F238E27FC236}">
                <a16:creationId xmlns:a16="http://schemas.microsoft.com/office/drawing/2014/main" id="{A63F4C4B-0653-28EF-CCB1-3AA567380522}"/>
              </a:ext>
            </a:extLst>
          </p:cNvPr>
          <p:cNvSpPr>
            <a:spLocks noChangeShapeType="1"/>
          </p:cNvSpPr>
          <p:nvPr/>
        </p:nvSpPr>
        <p:spPr bwMode="auto">
          <a:xfrm>
            <a:off x="1042988" y="5962650"/>
            <a:ext cx="64817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5" name="Line 6">
            <a:extLst>
              <a:ext uri="{FF2B5EF4-FFF2-40B4-BE49-F238E27FC236}">
                <a16:creationId xmlns:a16="http://schemas.microsoft.com/office/drawing/2014/main" id="{F2812E78-85FB-F32C-AF13-DDAB565B27AF}"/>
              </a:ext>
            </a:extLst>
          </p:cNvPr>
          <p:cNvSpPr>
            <a:spLocks noChangeShapeType="1"/>
          </p:cNvSpPr>
          <p:nvPr/>
        </p:nvSpPr>
        <p:spPr bwMode="auto">
          <a:xfrm flipV="1">
            <a:off x="1490663" y="333375"/>
            <a:ext cx="0" cy="61928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6" name="Freeform 7">
            <a:extLst>
              <a:ext uri="{FF2B5EF4-FFF2-40B4-BE49-F238E27FC236}">
                <a16:creationId xmlns:a16="http://schemas.microsoft.com/office/drawing/2014/main" id="{278D70DC-88E4-DCE4-28BF-9B506BFC43D1}"/>
              </a:ext>
            </a:extLst>
          </p:cNvPr>
          <p:cNvSpPr>
            <a:spLocks/>
          </p:cNvSpPr>
          <p:nvPr/>
        </p:nvSpPr>
        <p:spPr bwMode="auto">
          <a:xfrm>
            <a:off x="1490663" y="4395788"/>
            <a:ext cx="4692650" cy="1192212"/>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9637" name="Freeform 8">
            <a:extLst>
              <a:ext uri="{FF2B5EF4-FFF2-40B4-BE49-F238E27FC236}">
                <a16:creationId xmlns:a16="http://schemas.microsoft.com/office/drawing/2014/main" id="{486BC0E4-8746-54EB-8B81-49E7548BB5FB}"/>
              </a:ext>
            </a:extLst>
          </p:cNvPr>
          <p:cNvSpPr>
            <a:spLocks/>
          </p:cNvSpPr>
          <p:nvPr/>
        </p:nvSpPr>
        <p:spPr bwMode="auto">
          <a:xfrm>
            <a:off x="1490663" y="2895600"/>
            <a:ext cx="4916487" cy="1941513"/>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9638" name="Freeform 9">
            <a:extLst>
              <a:ext uri="{FF2B5EF4-FFF2-40B4-BE49-F238E27FC236}">
                <a16:creationId xmlns:a16="http://schemas.microsoft.com/office/drawing/2014/main" id="{1E7ACB2E-B5A1-A834-D01A-66ADB62775B8}"/>
              </a:ext>
            </a:extLst>
          </p:cNvPr>
          <p:cNvSpPr>
            <a:spLocks/>
          </p:cNvSpPr>
          <p:nvPr/>
        </p:nvSpPr>
        <p:spPr bwMode="auto">
          <a:xfrm>
            <a:off x="1490663" y="1393825"/>
            <a:ext cx="4916487" cy="2505075"/>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9639" name="Line 10">
            <a:extLst>
              <a:ext uri="{FF2B5EF4-FFF2-40B4-BE49-F238E27FC236}">
                <a16:creationId xmlns:a16="http://schemas.microsoft.com/office/drawing/2014/main" id="{41CB3F9C-902F-B11D-8506-7E6F7C7BFE33}"/>
              </a:ext>
            </a:extLst>
          </p:cNvPr>
          <p:cNvSpPr>
            <a:spLocks noChangeShapeType="1"/>
          </p:cNvSpPr>
          <p:nvPr/>
        </p:nvSpPr>
        <p:spPr bwMode="auto">
          <a:xfrm flipV="1">
            <a:off x="3725863" y="1835150"/>
            <a:ext cx="0" cy="41275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640" name="Line 11">
            <a:extLst>
              <a:ext uri="{FF2B5EF4-FFF2-40B4-BE49-F238E27FC236}">
                <a16:creationId xmlns:a16="http://schemas.microsoft.com/office/drawing/2014/main" id="{CEC2DB31-529A-A0AF-7B9D-3F79D60188DC}"/>
              </a:ext>
            </a:extLst>
          </p:cNvPr>
          <p:cNvSpPr>
            <a:spLocks noChangeShapeType="1"/>
          </p:cNvSpPr>
          <p:nvPr/>
        </p:nvSpPr>
        <p:spPr bwMode="auto">
          <a:xfrm flipH="1">
            <a:off x="1490663" y="3289300"/>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641" name="Line 12">
            <a:extLst>
              <a:ext uri="{FF2B5EF4-FFF2-40B4-BE49-F238E27FC236}">
                <a16:creationId xmlns:a16="http://schemas.microsoft.com/office/drawing/2014/main" id="{04896936-9E2A-2DCC-171C-F3A499FF2016}"/>
              </a:ext>
            </a:extLst>
          </p:cNvPr>
          <p:cNvSpPr>
            <a:spLocks noChangeShapeType="1"/>
          </p:cNvSpPr>
          <p:nvPr/>
        </p:nvSpPr>
        <p:spPr bwMode="auto">
          <a:xfrm flipH="1">
            <a:off x="1490663" y="1887538"/>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642" name="Line 13">
            <a:extLst>
              <a:ext uri="{FF2B5EF4-FFF2-40B4-BE49-F238E27FC236}">
                <a16:creationId xmlns:a16="http://schemas.microsoft.com/office/drawing/2014/main" id="{D7475519-95E3-854D-D93C-4468941B00F6}"/>
              </a:ext>
            </a:extLst>
          </p:cNvPr>
          <p:cNvSpPr>
            <a:spLocks noChangeShapeType="1"/>
          </p:cNvSpPr>
          <p:nvPr/>
        </p:nvSpPr>
        <p:spPr bwMode="auto">
          <a:xfrm flipH="1">
            <a:off x="1490663" y="4649788"/>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643" name="Text Box 14">
            <a:extLst>
              <a:ext uri="{FF2B5EF4-FFF2-40B4-BE49-F238E27FC236}">
                <a16:creationId xmlns:a16="http://schemas.microsoft.com/office/drawing/2014/main" id="{F9484E4A-4DDD-58FD-14F5-A97FEE29ED2B}"/>
              </a:ext>
            </a:extLst>
          </p:cNvPr>
          <p:cNvSpPr txBox="1">
            <a:spLocks noChangeArrowheads="1"/>
          </p:cNvSpPr>
          <p:nvPr/>
        </p:nvSpPr>
        <p:spPr bwMode="auto">
          <a:xfrm>
            <a:off x="3563938" y="61658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ar-EG" altLang="en-US"/>
          </a:p>
        </p:txBody>
      </p:sp>
      <p:sp>
        <p:nvSpPr>
          <p:cNvPr id="69644" name="Text Box 15">
            <a:extLst>
              <a:ext uri="{FF2B5EF4-FFF2-40B4-BE49-F238E27FC236}">
                <a16:creationId xmlns:a16="http://schemas.microsoft.com/office/drawing/2014/main" id="{708DBE59-A7CD-72BB-C68A-93C52D31695D}"/>
              </a:ext>
            </a:extLst>
          </p:cNvPr>
          <p:cNvSpPr txBox="1">
            <a:spLocks noChangeArrowheads="1"/>
          </p:cNvSpPr>
          <p:nvPr/>
        </p:nvSpPr>
        <p:spPr bwMode="auto">
          <a:xfrm>
            <a:off x="971550" y="188913"/>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H</a:t>
            </a:r>
          </a:p>
        </p:txBody>
      </p:sp>
      <p:sp>
        <p:nvSpPr>
          <p:cNvPr id="69645" name="Text Box 16">
            <a:extLst>
              <a:ext uri="{FF2B5EF4-FFF2-40B4-BE49-F238E27FC236}">
                <a16:creationId xmlns:a16="http://schemas.microsoft.com/office/drawing/2014/main" id="{D75A420B-F9A4-6082-12F1-FFE1624A823F}"/>
              </a:ext>
            </a:extLst>
          </p:cNvPr>
          <p:cNvSpPr txBox="1">
            <a:spLocks noChangeArrowheads="1"/>
          </p:cNvSpPr>
          <p:nvPr/>
        </p:nvSpPr>
        <p:spPr bwMode="auto">
          <a:xfrm>
            <a:off x="7524750" y="566102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Q</a:t>
            </a:r>
          </a:p>
        </p:txBody>
      </p:sp>
      <p:sp>
        <p:nvSpPr>
          <p:cNvPr id="69646" name="Text Box 17">
            <a:extLst>
              <a:ext uri="{FF2B5EF4-FFF2-40B4-BE49-F238E27FC236}">
                <a16:creationId xmlns:a16="http://schemas.microsoft.com/office/drawing/2014/main" id="{FF3A645E-3973-7CBA-5EAD-1698B647DB27}"/>
              </a:ext>
            </a:extLst>
          </p:cNvPr>
          <p:cNvSpPr txBox="1">
            <a:spLocks noChangeArrowheads="1"/>
          </p:cNvSpPr>
          <p:nvPr/>
        </p:nvSpPr>
        <p:spPr bwMode="auto">
          <a:xfrm>
            <a:off x="3419475" y="6021388"/>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Q</a:t>
            </a:r>
            <a:r>
              <a:rPr lang="en-US" altLang="en-US" sz="2400" b="1" i="1" baseline="-25000"/>
              <a:t>1</a:t>
            </a:r>
            <a:endParaRPr lang="en-US" altLang="en-US" sz="2400" b="1" i="1"/>
          </a:p>
        </p:txBody>
      </p:sp>
      <p:sp>
        <p:nvSpPr>
          <p:cNvPr id="69647" name="Text Box 18">
            <a:extLst>
              <a:ext uri="{FF2B5EF4-FFF2-40B4-BE49-F238E27FC236}">
                <a16:creationId xmlns:a16="http://schemas.microsoft.com/office/drawing/2014/main" id="{0EBB3429-503F-EE16-636A-2AFA4647B825}"/>
              </a:ext>
            </a:extLst>
          </p:cNvPr>
          <p:cNvSpPr txBox="1">
            <a:spLocks noChangeArrowheads="1"/>
          </p:cNvSpPr>
          <p:nvPr/>
        </p:nvSpPr>
        <p:spPr bwMode="auto">
          <a:xfrm>
            <a:off x="3779838" y="5059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H</a:t>
            </a:r>
            <a:r>
              <a:rPr lang="en-US" altLang="en-US" sz="2400" b="1" i="1" baseline="-25000"/>
              <a:t>1</a:t>
            </a:r>
          </a:p>
        </p:txBody>
      </p:sp>
      <p:sp>
        <p:nvSpPr>
          <p:cNvPr id="69648" name="Text Box 19">
            <a:extLst>
              <a:ext uri="{FF2B5EF4-FFF2-40B4-BE49-F238E27FC236}">
                <a16:creationId xmlns:a16="http://schemas.microsoft.com/office/drawing/2014/main" id="{4B3CC8DB-7FE0-AFD2-7ECE-ACE0B38DAEAB}"/>
              </a:ext>
            </a:extLst>
          </p:cNvPr>
          <p:cNvSpPr txBox="1">
            <a:spLocks noChangeArrowheads="1"/>
          </p:cNvSpPr>
          <p:nvPr/>
        </p:nvSpPr>
        <p:spPr bwMode="auto">
          <a:xfrm>
            <a:off x="3779838" y="3789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H</a:t>
            </a:r>
            <a:r>
              <a:rPr lang="en-US" altLang="en-US" sz="2400" b="1" i="1" baseline="-25000"/>
              <a:t>1</a:t>
            </a:r>
          </a:p>
        </p:txBody>
      </p:sp>
      <p:sp>
        <p:nvSpPr>
          <p:cNvPr id="69649" name="Text Box 20">
            <a:extLst>
              <a:ext uri="{FF2B5EF4-FFF2-40B4-BE49-F238E27FC236}">
                <a16:creationId xmlns:a16="http://schemas.microsoft.com/office/drawing/2014/main" id="{407AD97F-4053-61F9-0BCC-CA00B708A658}"/>
              </a:ext>
            </a:extLst>
          </p:cNvPr>
          <p:cNvSpPr txBox="1">
            <a:spLocks noChangeArrowheads="1"/>
          </p:cNvSpPr>
          <p:nvPr/>
        </p:nvSpPr>
        <p:spPr bwMode="auto">
          <a:xfrm>
            <a:off x="3779838" y="246697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H</a:t>
            </a:r>
            <a:r>
              <a:rPr lang="en-US" altLang="en-US" sz="2400" b="1" i="1" baseline="-25000"/>
              <a:t>1</a:t>
            </a:r>
          </a:p>
        </p:txBody>
      </p:sp>
      <p:sp>
        <p:nvSpPr>
          <p:cNvPr id="69650" name="Text Box 21">
            <a:extLst>
              <a:ext uri="{FF2B5EF4-FFF2-40B4-BE49-F238E27FC236}">
                <a16:creationId xmlns:a16="http://schemas.microsoft.com/office/drawing/2014/main" id="{1CCB6938-B2CD-947F-2330-B4C1AF47B716}"/>
              </a:ext>
            </a:extLst>
          </p:cNvPr>
          <p:cNvSpPr txBox="1">
            <a:spLocks noChangeArrowheads="1"/>
          </p:cNvSpPr>
          <p:nvPr/>
        </p:nvSpPr>
        <p:spPr bwMode="auto">
          <a:xfrm>
            <a:off x="731838" y="3043238"/>
            <a:ext cx="688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2H</a:t>
            </a:r>
            <a:r>
              <a:rPr lang="en-US" altLang="en-US" sz="2400" b="1" i="1" baseline="-25000"/>
              <a:t>1</a:t>
            </a:r>
          </a:p>
        </p:txBody>
      </p:sp>
      <p:sp>
        <p:nvSpPr>
          <p:cNvPr id="69651" name="Text Box 22">
            <a:extLst>
              <a:ext uri="{FF2B5EF4-FFF2-40B4-BE49-F238E27FC236}">
                <a16:creationId xmlns:a16="http://schemas.microsoft.com/office/drawing/2014/main" id="{5249C413-AA19-49D6-FB9C-61750ABEEB60}"/>
              </a:ext>
            </a:extLst>
          </p:cNvPr>
          <p:cNvSpPr txBox="1">
            <a:spLocks noChangeArrowheads="1"/>
          </p:cNvSpPr>
          <p:nvPr/>
        </p:nvSpPr>
        <p:spPr bwMode="auto">
          <a:xfrm>
            <a:off x="827088" y="4195763"/>
            <a:ext cx="5762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H</a:t>
            </a:r>
            <a:r>
              <a:rPr lang="en-US" altLang="en-US" sz="2400" b="1" i="1" baseline="-25000"/>
              <a:t>1</a:t>
            </a:r>
          </a:p>
        </p:txBody>
      </p:sp>
      <p:sp>
        <p:nvSpPr>
          <p:cNvPr id="69652" name="Text Box 23">
            <a:extLst>
              <a:ext uri="{FF2B5EF4-FFF2-40B4-BE49-F238E27FC236}">
                <a16:creationId xmlns:a16="http://schemas.microsoft.com/office/drawing/2014/main" id="{E708F43F-8B01-6084-BCFF-D111B7900E75}"/>
              </a:ext>
            </a:extLst>
          </p:cNvPr>
          <p:cNvSpPr txBox="1">
            <a:spLocks noChangeArrowheads="1"/>
          </p:cNvSpPr>
          <p:nvPr/>
        </p:nvSpPr>
        <p:spPr bwMode="auto">
          <a:xfrm>
            <a:off x="684213" y="1628775"/>
            <a:ext cx="688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3H</a:t>
            </a:r>
            <a:r>
              <a:rPr lang="en-US" altLang="en-US" sz="2400" b="1" i="1" baseline="-25000"/>
              <a:t>1</a:t>
            </a:r>
          </a:p>
        </p:txBody>
      </p:sp>
      <p:sp>
        <p:nvSpPr>
          <p:cNvPr id="69653" name="Text Box 24">
            <a:extLst>
              <a:ext uri="{FF2B5EF4-FFF2-40B4-BE49-F238E27FC236}">
                <a16:creationId xmlns:a16="http://schemas.microsoft.com/office/drawing/2014/main" id="{765AAFC8-1959-1B42-D5D0-C5A3D92F4C14}"/>
              </a:ext>
            </a:extLst>
          </p:cNvPr>
          <p:cNvSpPr txBox="1">
            <a:spLocks noChangeArrowheads="1"/>
          </p:cNvSpPr>
          <p:nvPr/>
        </p:nvSpPr>
        <p:spPr bwMode="auto">
          <a:xfrm>
            <a:off x="7019925" y="4411663"/>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t>Single pump</a:t>
            </a:r>
          </a:p>
        </p:txBody>
      </p:sp>
      <p:sp>
        <p:nvSpPr>
          <p:cNvPr id="69654" name="Text Box 25">
            <a:extLst>
              <a:ext uri="{FF2B5EF4-FFF2-40B4-BE49-F238E27FC236}">
                <a16:creationId xmlns:a16="http://schemas.microsoft.com/office/drawing/2014/main" id="{8E12745A-6AD7-1B6C-5A71-CF9D3CAD2468}"/>
              </a:ext>
            </a:extLst>
          </p:cNvPr>
          <p:cNvSpPr txBox="1">
            <a:spLocks noChangeArrowheads="1"/>
          </p:cNvSpPr>
          <p:nvPr/>
        </p:nvSpPr>
        <p:spPr bwMode="auto">
          <a:xfrm>
            <a:off x="7099300" y="3103563"/>
            <a:ext cx="176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t>Two pumps in series</a:t>
            </a:r>
          </a:p>
        </p:txBody>
      </p:sp>
      <p:sp>
        <p:nvSpPr>
          <p:cNvPr id="69655" name="Text Box 26">
            <a:extLst>
              <a:ext uri="{FF2B5EF4-FFF2-40B4-BE49-F238E27FC236}">
                <a16:creationId xmlns:a16="http://schemas.microsoft.com/office/drawing/2014/main" id="{596E0439-71DF-740F-DCBB-C4CAF4B79B23}"/>
              </a:ext>
            </a:extLst>
          </p:cNvPr>
          <p:cNvSpPr txBox="1">
            <a:spLocks noChangeArrowheads="1"/>
          </p:cNvSpPr>
          <p:nvPr/>
        </p:nvSpPr>
        <p:spPr bwMode="auto">
          <a:xfrm>
            <a:off x="5867400" y="1814513"/>
            <a:ext cx="1836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t>Three pumps in series</a:t>
            </a:r>
          </a:p>
        </p:txBody>
      </p:sp>
      <p:sp>
        <p:nvSpPr>
          <p:cNvPr id="69656" name="Freeform 27">
            <a:extLst>
              <a:ext uri="{FF2B5EF4-FFF2-40B4-BE49-F238E27FC236}">
                <a16:creationId xmlns:a16="http://schemas.microsoft.com/office/drawing/2014/main" id="{C009C0A4-A46E-CAE6-800E-E4BD0A05CE3F}"/>
              </a:ext>
            </a:extLst>
          </p:cNvPr>
          <p:cNvSpPr>
            <a:spLocks/>
          </p:cNvSpPr>
          <p:nvPr/>
        </p:nvSpPr>
        <p:spPr bwMode="auto">
          <a:xfrm>
            <a:off x="5219700" y="2252663"/>
            <a:ext cx="720725" cy="528637"/>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9657" name="Freeform 28">
            <a:extLst>
              <a:ext uri="{FF2B5EF4-FFF2-40B4-BE49-F238E27FC236}">
                <a16:creationId xmlns:a16="http://schemas.microsoft.com/office/drawing/2014/main" id="{2A3E1EC1-AF44-24E3-405A-0E610575CC41}"/>
              </a:ext>
            </a:extLst>
          </p:cNvPr>
          <p:cNvSpPr>
            <a:spLocks/>
          </p:cNvSpPr>
          <p:nvPr/>
        </p:nvSpPr>
        <p:spPr bwMode="auto">
          <a:xfrm>
            <a:off x="6011863" y="4797425"/>
            <a:ext cx="1152525" cy="671513"/>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
        <p:nvSpPr>
          <p:cNvPr id="69658" name="Freeform 29">
            <a:extLst>
              <a:ext uri="{FF2B5EF4-FFF2-40B4-BE49-F238E27FC236}">
                <a16:creationId xmlns:a16="http://schemas.microsoft.com/office/drawing/2014/main" id="{DD3387AC-F55D-8745-37B1-A826D811B3E0}"/>
              </a:ext>
            </a:extLst>
          </p:cNvPr>
          <p:cNvSpPr>
            <a:spLocks/>
          </p:cNvSpPr>
          <p:nvPr/>
        </p:nvSpPr>
        <p:spPr bwMode="auto">
          <a:xfrm>
            <a:off x="6084888" y="3860800"/>
            <a:ext cx="1152525" cy="671513"/>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AU"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6x5%20PUMP%20no%20Starter">
            <a:extLst>
              <a:ext uri="{FF2B5EF4-FFF2-40B4-BE49-F238E27FC236}">
                <a16:creationId xmlns:a16="http://schemas.microsoft.com/office/drawing/2014/main" id="{A6DDC6EF-D6BA-3214-70B6-01A9A78CD4C0}"/>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773238"/>
            <a:ext cx="3995738" cy="3255962"/>
          </a:xfrm>
          <a:noFill/>
        </p:spPr>
      </p:pic>
      <p:pic>
        <p:nvPicPr>
          <p:cNvPr id="46083" name="Picture 9" descr="pump1_lg">
            <a:extLst>
              <a:ext uri="{FF2B5EF4-FFF2-40B4-BE49-F238E27FC236}">
                <a16:creationId xmlns:a16="http://schemas.microsoft.com/office/drawing/2014/main" id="{5AECDA3F-9FB8-9834-6E70-F2236EDC373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1268413"/>
            <a:ext cx="4449762" cy="4897437"/>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20BE427-B451-6371-BE49-89E9D1164493}"/>
              </a:ext>
            </a:extLst>
          </p:cNvPr>
          <p:cNvSpPr>
            <a:spLocks noGrp="1" noChangeArrowheads="1"/>
          </p:cNvSpPr>
          <p:nvPr>
            <p:ph type="title"/>
          </p:nvPr>
        </p:nvSpPr>
        <p:spPr>
          <a:solidFill>
            <a:srgbClr val="CCECFF"/>
          </a:solidFill>
        </p:spPr>
        <p:txBody>
          <a:body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Similarity Laws:</a:t>
            </a:r>
            <a:br>
              <a:rPr lang="en-US" altLang="en-US" sz="3600" b="1">
                <a:solidFill>
                  <a:srgbClr val="FF0000"/>
                </a:solidFill>
                <a:latin typeface="Times New Roman" panose="02020603050405020304" pitchFamily="18" charset="0"/>
                <a:cs typeface="Times New Roman" panose="02020603050405020304" pitchFamily="18" charset="0"/>
              </a:rPr>
            </a:br>
            <a:r>
              <a:rPr lang="en-US" altLang="en-US" sz="3600" b="1">
                <a:solidFill>
                  <a:srgbClr val="FF0000"/>
                </a:solidFill>
                <a:latin typeface="Times New Roman" panose="02020603050405020304" pitchFamily="18" charset="0"/>
                <a:cs typeface="Times New Roman" panose="02020603050405020304" pitchFamily="18" charset="0"/>
              </a:rPr>
              <a:t>Affinity laws</a:t>
            </a:r>
          </a:p>
        </p:txBody>
      </p:sp>
      <p:sp>
        <p:nvSpPr>
          <p:cNvPr id="70659" name="Rectangle 3">
            <a:extLst>
              <a:ext uri="{FF2B5EF4-FFF2-40B4-BE49-F238E27FC236}">
                <a16:creationId xmlns:a16="http://schemas.microsoft.com/office/drawing/2014/main" id="{967689E8-AF88-6D2F-3F02-4F185BD800CE}"/>
              </a:ext>
            </a:extLst>
          </p:cNvPr>
          <p:cNvSpPr>
            <a:spLocks noGrp="1" noChangeArrowheads="1"/>
          </p:cNvSpPr>
          <p:nvPr>
            <p:ph type="body" idx="1"/>
          </p:nvPr>
        </p:nvSpPr>
        <p:spPr/>
        <p:txBody>
          <a:bodyPr/>
          <a:lstStyle/>
          <a:p>
            <a:pPr eaLnBrk="1" hangingPunct="1">
              <a:lnSpc>
                <a:spcPct val="8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The actual performance characteristics curves of pumps have to be determined by experimental testing. </a:t>
            </a:r>
          </a:p>
          <a:p>
            <a:pPr eaLnBrk="1" hangingPunct="1">
              <a:lnSpc>
                <a:spcPct val="8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Furthermore, pumps belonging to the same family, i.e.; being of the same design but manufactured in different sizes and, thus, constituting a series of geometrically similar machines, may also run at different speeds within practical limits. </a:t>
            </a:r>
          </a:p>
          <a:p>
            <a:pPr eaLnBrk="1" hangingPunct="1">
              <a:lnSpc>
                <a:spcPct val="8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Each size and speed combination will produce a unique  characteristics curve, so that for one family of pumps the number of characteristics curves needed to be determined is impossibly large.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7D978671-ABD4-4F95-A733-520968855604}"/>
              </a:ext>
            </a:extLst>
          </p:cNvPr>
          <p:cNvSpPr>
            <a:spLocks noGrp="1" noChangeArrowheads="1"/>
          </p:cNvSpPr>
          <p:nvPr>
            <p:ph type="body" idx="1"/>
          </p:nvPr>
        </p:nvSpPr>
        <p:spPr>
          <a:xfrm>
            <a:off x="374650" y="631825"/>
            <a:ext cx="8229600" cy="4310063"/>
          </a:xfrm>
        </p:spPr>
        <p:txBody>
          <a:bodyPr/>
          <a:lstStyle/>
          <a:p>
            <a:pPr eaLnBrk="1" hangingPunct="1">
              <a:lnSpc>
                <a:spcPct val="90000"/>
              </a:lnSpc>
              <a:spcBef>
                <a:spcPct val="45000"/>
              </a:spcBef>
            </a:pPr>
            <a:r>
              <a:rPr lang="en-US" altLang="zh-CN" sz="2800">
                <a:latin typeface="Times New Roman" panose="02020603050405020304" pitchFamily="18" charset="0"/>
                <a:ea typeface="SimSun" panose="02010600030101010101" pitchFamily="2" charset="-122"/>
                <a:cs typeface="Times New Roman" panose="02020603050405020304" pitchFamily="18" charset="0"/>
              </a:rPr>
              <a:t>The problem is solved by the application of dimensional analysis and by replacing the variables by dimensionless groups so obtained. These dimensionless groups provide the </a:t>
            </a:r>
            <a:r>
              <a:rPr lang="en-US" altLang="zh-CN" sz="28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similarity (affinity) laws</a:t>
            </a:r>
            <a:r>
              <a:rPr lang="en-US" altLang="zh-CN" sz="2800" b="1">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a:latin typeface="Times New Roman" panose="02020603050405020304" pitchFamily="18" charset="0"/>
                <a:ea typeface="SimSun" panose="02010600030101010101" pitchFamily="2" charset="-122"/>
                <a:cs typeface="Times New Roman" panose="02020603050405020304" pitchFamily="18" charset="0"/>
              </a:rPr>
              <a:t>governing the relationships between the variables within one family of geometrically similar pumps.</a:t>
            </a:r>
          </a:p>
          <a:p>
            <a:pPr eaLnBrk="1" hangingPunct="1">
              <a:lnSpc>
                <a:spcPct val="90000"/>
              </a:lnSpc>
              <a:spcBef>
                <a:spcPct val="45000"/>
              </a:spcBef>
            </a:pPr>
            <a:r>
              <a:rPr lang="en-US" altLang="en-US" sz="2800">
                <a:latin typeface="Times New Roman" panose="02020603050405020304" pitchFamily="18" charset="0"/>
                <a:ea typeface="SimSun" panose="02010600030101010101" pitchFamily="2" charset="-122"/>
                <a:cs typeface="Times New Roman" panose="02020603050405020304" pitchFamily="18" charset="0"/>
              </a:rPr>
              <a:t>Thus, the similarity laws enable us to obtain a set of characteristic curves for a pump from the known test data of a geometrically similar pump.</a:t>
            </a:r>
            <a:r>
              <a:rPr lang="en-US" altLang="zh-CN" sz="2800">
                <a:latin typeface="Times New Roman" panose="02020603050405020304" pitchFamily="18" charset="0"/>
                <a:ea typeface="SimSun" panose="02010600030101010101" pitchFamily="2" charset="-122"/>
                <a:cs typeface="Times New Roman" panose="02020603050405020304" pitchFamily="18" charset="0"/>
              </a:rPr>
              <a:t> </a:t>
            </a:r>
            <a:endParaRPr lang="en-US" altLang="en-US"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spcBef>
                <a:spcPct val="45000"/>
              </a:spcBef>
            </a:pPr>
            <a:endParaRPr lang="en-US" altLang="en-US" sz="280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a:extLst>
              <a:ext uri="{FF2B5EF4-FFF2-40B4-BE49-F238E27FC236}">
                <a16:creationId xmlns:a16="http://schemas.microsoft.com/office/drawing/2014/main" id="{CE8829BF-3E1D-3254-D080-9E1C6313FFC8}"/>
              </a:ext>
            </a:extLst>
          </p:cNvPr>
          <p:cNvSpPr>
            <a:spLocks noGrp="1" noChangeArrowheads="1"/>
          </p:cNvSpPr>
          <p:nvPr>
            <p:ph type="title"/>
          </p:nvPr>
        </p:nvSpPr>
        <p:spPr>
          <a:xfrm>
            <a:off x="0" y="0"/>
            <a:ext cx="9144000" cy="1143000"/>
          </a:xfrm>
          <a:solidFill>
            <a:srgbClr val="FAFEA0"/>
          </a:solidFill>
        </p:spPr>
        <p:txBody>
          <a:bodyPr/>
          <a:lstStyle/>
          <a:p>
            <a:pPr marL="762000" indent="-762000" eaLnBrk="1" hangingPunct="1">
              <a:buFontTx/>
              <a:buAutoNum type="alphaLcParenBoth"/>
            </a:pPr>
            <a:r>
              <a:rPr lang="en-US" altLang="en-US" sz="3600" b="1" i="1">
                <a:solidFill>
                  <a:srgbClr val="FF0000"/>
                </a:solidFill>
                <a:latin typeface="Times New Roman" panose="02020603050405020304" pitchFamily="18" charset="0"/>
                <a:cs typeface="Times New Roman" panose="02020603050405020304" pitchFamily="18" charset="0"/>
              </a:rPr>
              <a:t>Change in pump speed </a:t>
            </a:r>
            <a:br>
              <a:rPr lang="en-US" altLang="en-US" sz="3600" b="1" i="1">
                <a:solidFill>
                  <a:srgbClr val="FF0000"/>
                </a:solidFill>
                <a:latin typeface="Times New Roman" panose="02020603050405020304" pitchFamily="18" charset="0"/>
                <a:cs typeface="Times New Roman" panose="02020603050405020304" pitchFamily="18" charset="0"/>
              </a:rPr>
            </a:br>
            <a:r>
              <a:rPr lang="en-US" altLang="en-US" sz="3600" b="1" i="1">
                <a:solidFill>
                  <a:srgbClr val="FF0000"/>
                </a:solidFill>
                <a:latin typeface="Times New Roman" panose="02020603050405020304" pitchFamily="18" charset="0"/>
                <a:cs typeface="Times New Roman" panose="02020603050405020304" pitchFamily="18" charset="0"/>
              </a:rPr>
              <a:t>(constant size)</a:t>
            </a:r>
          </a:p>
        </p:txBody>
      </p:sp>
      <p:sp>
        <p:nvSpPr>
          <p:cNvPr id="22534" name="Rectangle 3">
            <a:extLst>
              <a:ext uri="{FF2B5EF4-FFF2-40B4-BE49-F238E27FC236}">
                <a16:creationId xmlns:a16="http://schemas.microsoft.com/office/drawing/2014/main" id="{76C457F3-9146-75C9-A342-6BEFE8DD07EA}"/>
              </a:ext>
            </a:extLst>
          </p:cNvPr>
          <p:cNvSpPr>
            <a:spLocks noGrp="1" noChangeArrowheads="1"/>
          </p:cNvSpPr>
          <p:nvPr>
            <p:ph type="body" sz="half" idx="1"/>
          </p:nvPr>
        </p:nvSpPr>
        <p:spPr>
          <a:xfrm>
            <a:off x="457200" y="1600200"/>
            <a:ext cx="7859713" cy="2044700"/>
          </a:xfrm>
        </p:spPr>
        <p:txBody>
          <a:bodyPr/>
          <a:lstStyle/>
          <a:p>
            <a:pPr eaLnBrk="1" hangingPunct="1"/>
            <a:r>
              <a:rPr lang="en-US" altLang="en-US" sz="2800">
                <a:latin typeface="Times New Roman" panose="02020603050405020304" pitchFamily="18" charset="0"/>
                <a:cs typeface="Times New Roman" panose="02020603050405020304" pitchFamily="18" charset="0"/>
              </a:rPr>
              <a:t>If a pump delivers a discharge </a:t>
            </a:r>
            <a:r>
              <a:rPr lang="en-US" altLang="en-US" sz="2800" i="1">
                <a:latin typeface="Times New Roman" panose="02020603050405020304" pitchFamily="18" charset="0"/>
                <a:cs typeface="Times New Roman" panose="02020603050405020304" pitchFamily="18" charset="0"/>
              </a:rPr>
              <a:t>Q</a:t>
            </a:r>
            <a:r>
              <a:rPr lang="en-US" altLang="en-US" sz="2800" i="1"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at a head </a:t>
            </a:r>
            <a:r>
              <a:rPr lang="en-US" altLang="en-US" sz="2800" i="1">
                <a:latin typeface="Times New Roman" panose="02020603050405020304" pitchFamily="18" charset="0"/>
                <a:cs typeface="Times New Roman" panose="02020603050405020304" pitchFamily="18" charset="0"/>
              </a:rPr>
              <a:t>H</a:t>
            </a:r>
            <a:r>
              <a:rPr lang="en-US" altLang="en-US" sz="2800" i="1"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when running at speed </a:t>
            </a:r>
            <a:r>
              <a:rPr lang="en-US" altLang="en-US" sz="2800" i="1">
                <a:latin typeface="Times New Roman" panose="02020603050405020304" pitchFamily="18" charset="0"/>
                <a:cs typeface="Times New Roman" panose="02020603050405020304" pitchFamily="18" charset="0"/>
              </a:rPr>
              <a:t>N</a:t>
            </a:r>
            <a:r>
              <a:rPr lang="en-US" altLang="en-US" sz="2800" i="1"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the corresponding values when the same pump is running at speed </a:t>
            </a:r>
            <a:r>
              <a:rPr lang="en-US" altLang="en-US" sz="2800" i="1">
                <a:latin typeface="Times New Roman" panose="02020603050405020304" pitchFamily="18" charset="0"/>
                <a:cs typeface="Times New Roman" panose="02020603050405020304" pitchFamily="18" charset="0"/>
              </a:rPr>
              <a:t>N</a:t>
            </a:r>
            <a:r>
              <a:rPr lang="en-US" altLang="en-US" sz="2800" i="1"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 are given by the </a:t>
            </a:r>
            <a:r>
              <a:rPr lang="en-US" altLang="en-US" sz="2800" u="sng">
                <a:latin typeface="Times New Roman" panose="02020603050405020304" pitchFamily="18" charset="0"/>
                <a:cs typeface="Times New Roman" panose="02020603050405020304" pitchFamily="18" charset="0"/>
              </a:rPr>
              <a:t>similarity (affinity) laws</a:t>
            </a:r>
            <a:r>
              <a:rPr lang="en-US" altLang="en-US" sz="2800">
                <a:latin typeface="Times New Roman" panose="02020603050405020304" pitchFamily="18" charset="0"/>
                <a:cs typeface="Times New Roman" panose="02020603050405020304" pitchFamily="18" charset="0"/>
              </a:rPr>
              <a:t>:</a:t>
            </a:r>
          </a:p>
        </p:txBody>
      </p:sp>
      <p:graphicFrame>
        <p:nvGraphicFramePr>
          <p:cNvPr id="22530" name="Object 2">
            <a:extLst>
              <a:ext uri="{FF2B5EF4-FFF2-40B4-BE49-F238E27FC236}">
                <a16:creationId xmlns:a16="http://schemas.microsoft.com/office/drawing/2014/main" id="{A5040618-98F7-2A21-EEAB-40973A38B1C1}"/>
              </a:ext>
            </a:extLst>
          </p:cNvPr>
          <p:cNvGraphicFramePr>
            <a:graphicFrameLocks noChangeAspect="1"/>
          </p:cNvGraphicFramePr>
          <p:nvPr>
            <p:ph sz="quarter" idx="2"/>
          </p:nvPr>
        </p:nvGraphicFramePr>
        <p:xfrm>
          <a:off x="1547813" y="3630613"/>
          <a:ext cx="1439862" cy="993775"/>
        </p:xfrm>
        <a:graphic>
          <a:graphicData uri="http://schemas.openxmlformats.org/presentationml/2006/ole">
            <mc:AlternateContent xmlns:mc="http://schemas.openxmlformats.org/markup-compatibility/2006">
              <mc:Choice xmlns:v="urn:schemas-microsoft-com:vml" Requires="v">
                <p:oleObj name="Equation" r:id="rId2" imgW="533169" imgH="368140" progId="Equation.3">
                  <p:embed/>
                </p:oleObj>
              </mc:Choice>
              <mc:Fallback>
                <p:oleObj name="Equation" r:id="rId2" imgW="533169" imgH="3681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630613"/>
                        <a:ext cx="1439862" cy="993775"/>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5" name="Rectangle 5">
            <a:extLst>
              <a:ext uri="{FF2B5EF4-FFF2-40B4-BE49-F238E27FC236}">
                <a16:creationId xmlns:a16="http://schemas.microsoft.com/office/drawing/2014/main" id="{65DFFC84-B87D-3DD4-02DD-8E1C65E86B0B}"/>
              </a:ext>
            </a:extLst>
          </p:cNvPr>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22536" name="Rectangle 8">
            <a:extLst>
              <a:ext uri="{FF2B5EF4-FFF2-40B4-BE49-F238E27FC236}">
                <a16:creationId xmlns:a16="http://schemas.microsoft.com/office/drawing/2014/main" id="{1199A13E-FB73-84CF-93A6-17FDDC72ACDE}"/>
              </a:ext>
            </a:extLst>
          </p:cNvPr>
          <p:cNvSpPr>
            <a:spLocks noChangeArrowheads="1"/>
          </p:cNvSpPr>
          <p:nvPr/>
        </p:nvSpPr>
        <p:spPr bwMode="auto">
          <a:xfrm>
            <a:off x="0" y="3143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22537" name="Rectangle 9">
            <a:extLst>
              <a:ext uri="{FF2B5EF4-FFF2-40B4-BE49-F238E27FC236}">
                <a16:creationId xmlns:a16="http://schemas.microsoft.com/office/drawing/2014/main" id="{EA2805C6-8AB4-D710-8E1B-23F13ED7BDD1}"/>
              </a:ext>
            </a:extLst>
          </p:cNvPr>
          <p:cNvSpPr>
            <a:spLocks noChangeArrowheads="1"/>
          </p:cNvSpPr>
          <p:nvPr/>
        </p:nvSpPr>
        <p:spPr bwMode="auto">
          <a:xfrm>
            <a:off x="0" y="3714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22538" name="Rectangle 11">
            <a:extLst>
              <a:ext uri="{FF2B5EF4-FFF2-40B4-BE49-F238E27FC236}">
                <a16:creationId xmlns:a16="http://schemas.microsoft.com/office/drawing/2014/main" id="{89C3F7EE-7DCF-FA57-F697-F9D97B731552}"/>
              </a:ext>
            </a:extLst>
          </p:cNvPr>
          <p:cNvSpPr>
            <a:spLocks noChangeArrowheads="1"/>
          </p:cNvSpPr>
          <p:nvPr/>
        </p:nvSpPr>
        <p:spPr bwMode="auto">
          <a:xfrm>
            <a:off x="0" y="3143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22539" name="Rectangle 12">
            <a:extLst>
              <a:ext uri="{FF2B5EF4-FFF2-40B4-BE49-F238E27FC236}">
                <a16:creationId xmlns:a16="http://schemas.microsoft.com/office/drawing/2014/main" id="{4AD95BEE-FC55-F33F-E486-6F85FA76592C}"/>
              </a:ext>
            </a:extLst>
          </p:cNvPr>
          <p:cNvSpPr>
            <a:spLocks noChangeArrowheads="1"/>
          </p:cNvSpPr>
          <p:nvPr/>
        </p:nvSpPr>
        <p:spPr bwMode="auto">
          <a:xfrm>
            <a:off x="0" y="3714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22531" name="Object 3">
            <a:extLst>
              <a:ext uri="{FF2B5EF4-FFF2-40B4-BE49-F238E27FC236}">
                <a16:creationId xmlns:a16="http://schemas.microsoft.com/office/drawing/2014/main" id="{1DB05DAD-BF0F-CBDA-7C34-A03E2FCDF22E}"/>
              </a:ext>
            </a:extLst>
          </p:cNvPr>
          <p:cNvGraphicFramePr>
            <a:graphicFrameLocks noChangeAspect="1"/>
          </p:cNvGraphicFramePr>
          <p:nvPr>
            <p:ph sz="quarter" idx="3"/>
          </p:nvPr>
        </p:nvGraphicFramePr>
        <p:xfrm>
          <a:off x="3708400" y="3635375"/>
          <a:ext cx="1655763" cy="1017588"/>
        </p:xfrm>
        <a:graphic>
          <a:graphicData uri="http://schemas.openxmlformats.org/presentationml/2006/ole">
            <mc:AlternateContent xmlns:mc="http://schemas.openxmlformats.org/markup-compatibility/2006">
              <mc:Choice xmlns:v="urn:schemas-microsoft-com:vml" Requires="v">
                <p:oleObj name="Equation" r:id="rId4" imgW="723586" imgH="444307" progId="Equation.3">
                  <p:embed/>
                </p:oleObj>
              </mc:Choice>
              <mc:Fallback>
                <p:oleObj name="Equation" r:id="rId4" imgW="723586" imgH="44430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635375"/>
                        <a:ext cx="1655763" cy="1017588"/>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a:extLst>
              <a:ext uri="{FF2B5EF4-FFF2-40B4-BE49-F238E27FC236}">
                <a16:creationId xmlns:a16="http://schemas.microsoft.com/office/drawing/2014/main" id="{6D89A78D-A01C-7445-E536-45537A88F009}"/>
              </a:ext>
            </a:extLst>
          </p:cNvPr>
          <p:cNvGraphicFramePr>
            <a:graphicFrameLocks noChangeAspect="1"/>
          </p:cNvGraphicFramePr>
          <p:nvPr/>
        </p:nvGraphicFramePr>
        <p:xfrm>
          <a:off x="5940425" y="3606800"/>
          <a:ext cx="1655763" cy="1023938"/>
        </p:xfrm>
        <a:graphic>
          <a:graphicData uri="http://schemas.openxmlformats.org/presentationml/2006/ole">
            <mc:AlternateContent xmlns:mc="http://schemas.openxmlformats.org/markup-compatibility/2006">
              <mc:Choice xmlns:v="urn:schemas-microsoft-com:vml" Requires="v">
                <p:oleObj name="Equation" r:id="rId6" imgW="710891" imgH="444307" progId="Equation.3">
                  <p:embed/>
                </p:oleObj>
              </mc:Choice>
              <mc:Fallback>
                <p:oleObj name="Equation" r:id="rId6" imgW="710891" imgH="44430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3606800"/>
                        <a:ext cx="1655763" cy="1023938"/>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0" name="Rectangle 18">
            <a:extLst>
              <a:ext uri="{FF2B5EF4-FFF2-40B4-BE49-F238E27FC236}">
                <a16:creationId xmlns:a16="http://schemas.microsoft.com/office/drawing/2014/main" id="{3B45BBAA-D4E7-8A83-7485-6ED2BCD4AC7E}"/>
              </a:ext>
            </a:extLst>
          </p:cNvPr>
          <p:cNvSpPr>
            <a:spLocks noChangeArrowheads="1"/>
          </p:cNvSpPr>
          <p:nvPr/>
        </p:nvSpPr>
        <p:spPr bwMode="auto">
          <a:xfrm>
            <a:off x="827088" y="4868863"/>
            <a:ext cx="5832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a:t>where</a:t>
            </a:r>
            <a:r>
              <a:rPr lang="en-US" altLang="en-US" sz="2400"/>
              <a:t>	</a:t>
            </a:r>
            <a:r>
              <a:rPr lang="en-US" altLang="en-US" sz="2400" i="1"/>
              <a:t>Q = discharge (m</a:t>
            </a:r>
            <a:r>
              <a:rPr lang="en-US" altLang="en-US" sz="2400" i="1" baseline="30000"/>
              <a:t>3</a:t>
            </a:r>
            <a:r>
              <a:rPr lang="en-US" altLang="en-US" sz="2400" i="1"/>
              <a:t>/s, or l/s).</a:t>
            </a:r>
          </a:p>
          <a:p>
            <a:pPr eaLnBrk="1" hangingPunct="1"/>
            <a:r>
              <a:rPr lang="en-US" altLang="en-US" sz="2400" i="1"/>
              <a:t>	H = pump head (m).</a:t>
            </a:r>
          </a:p>
          <a:p>
            <a:pPr eaLnBrk="1" hangingPunct="1"/>
            <a:r>
              <a:rPr lang="en-US" altLang="en-US" sz="2400" i="1"/>
              <a:t>	N = pump rotational speed (rpm).</a:t>
            </a:r>
          </a:p>
          <a:p>
            <a:pPr eaLnBrk="1" hangingPunct="1"/>
            <a:r>
              <a:rPr lang="en-US" altLang="en-US" sz="2400" i="1"/>
              <a:t>	P</a:t>
            </a:r>
            <a:r>
              <a:rPr lang="en-US" altLang="en-US" sz="2400" i="1" baseline="-25000"/>
              <a:t>i</a:t>
            </a:r>
            <a:r>
              <a:rPr lang="en-US" altLang="en-US" sz="2400" i="1"/>
              <a:t> = power input (HP, or kw).</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7E79B74E-2F55-7CEF-23C1-C569EF70E46F}"/>
              </a:ext>
            </a:extLst>
          </p:cNvPr>
          <p:cNvSpPr>
            <a:spLocks noGrp="1" noChangeArrowheads="1"/>
          </p:cNvSpPr>
          <p:nvPr>
            <p:ph type="body" sz="half" idx="1"/>
          </p:nvPr>
        </p:nvSpPr>
        <p:spPr>
          <a:xfrm>
            <a:off x="395288" y="1844675"/>
            <a:ext cx="4038600" cy="2808288"/>
          </a:xfrm>
        </p:spPr>
        <p:txBody>
          <a:bodyPr/>
          <a:lstStyle/>
          <a:p>
            <a:r>
              <a:rPr lang="en-US" altLang="en-US" sz="2800">
                <a:latin typeface="Times New Roman" panose="02020603050405020304" pitchFamily="18" charset="0"/>
                <a:cs typeface="Times New Roman" panose="02020603050405020304" pitchFamily="18" charset="0"/>
              </a:rPr>
              <a:t>Therefore, if the pump curve for speed </a:t>
            </a:r>
            <a:r>
              <a:rPr lang="en-US" altLang="en-US" sz="2800" i="1">
                <a:latin typeface="Times New Roman" panose="02020603050405020304" pitchFamily="18" charset="0"/>
                <a:cs typeface="Times New Roman" panose="02020603050405020304" pitchFamily="18" charset="0"/>
              </a:rPr>
              <a:t>N</a:t>
            </a:r>
            <a:r>
              <a:rPr lang="en-US" altLang="en-US" sz="2800" i="1"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is given, we can construct the pump curve for the speed </a:t>
            </a:r>
            <a:r>
              <a:rPr lang="en-US" altLang="en-US" sz="2800" i="1">
                <a:latin typeface="Times New Roman" panose="02020603050405020304" pitchFamily="18" charset="0"/>
                <a:cs typeface="Times New Roman" panose="02020603050405020304" pitchFamily="18" charset="0"/>
              </a:rPr>
              <a:t>N</a:t>
            </a:r>
            <a:r>
              <a:rPr lang="en-US" altLang="en-US" sz="2800" i="1"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 using previous relationships.</a:t>
            </a:r>
          </a:p>
        </p:txBody>
      </p:sp>
      <p:pic>
        <p:nvPicPr>
          <p:cNvPr id="72707" name="Picture 4">
            <a:extLst>
              <a:ext uri="{FF2B5EF4-FFF2-40B4-BE49-F238E27FC236}">
                <a16:creationId xmlns:a16="http://schemas.microsoft.com/office/drawing/2014/main" id="{978B103F-9C71-93AE-6F7D-9F523F0D60E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78313" y="1563688"/>
            <a:ext cx="4541837" cy="3176587"/>
          </a:xfrm>
          <a:noFill/>
        </p:spPr>
      </p:pic>
      <p:sp>
        <p:nvSpPr>
          <p:cNvPr id="72708" name="Rectangle 7">
            <a:extLst>
              <a:ext uri="{FF2B5EF4-FFF2-40B4-BE49-F238E27FC236}">
                <a16:creationId xmlns:a16="http://schemas.microsoft.com/office/drawing/2014/main" id="{DC248BE5-7979-EDD3-EFC3-A5D95C0824B2}"/>
              </a:ext>
            </a:extLst>
          </p:cNvPr>
          <p:cNvSpPr>
            <a:spLocks noChangeArrowheads="1"/>
          </p:cNvSpPr>
          <p:nvPr/>
        </p:nvSpPr>
        <p:spPr bwMode="auto">
          <a:xfrm>
            <a:off x="4932363" y="4948238"/>
            <a:ext cx="3629025" cy="64135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260475"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1260475"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1260475"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1260475"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1260475"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1260475" algn="l"/>
              </a:tabLs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a:t>Effect of speed change on pump characteristic curves.</a:t>
            </a:r>
          </a:p>
        </p:txBody>
      </p:sp>
      <p:sp>
        <p:nvSpPr>
          <p:cNvPr id="72709" name="Text Box 8">
            <a:extLst>
              <a:ext uri="{FF2B5EF4-FFF2-40B4-BE49-F238E27FC236}">
                <a16:creationId xmlns:a16="http://schemas.microsoft.com/office/drawing/2014/main" id="{176D9326-EF7C-9AE0-1D57-F1021CE385F2}"/>
              </a:ext>
            </a:extLst>
          </p:cNvPr>
          <p:cNvSpPr txBox="1">
            <a:spLocks noChangeArrowheads="1"/>
          </p:cNvSpPr>
          <p:nvPr/>
        </p:nvSpPr>
        <p:spPr bwMode="auto">
          <a:xfrm>
            <a:off x="7451725" y="29908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i="1"/>
              <a:t>N</a:t>
            </a:r>
            <a:r>
              <a:rPr lang="en-US" altLang="en-US" b="1" i="1" baseline="-25000"/>
              <a:t>1</a:t>
            </a:r>
          </a:p>
        </p:txBody>
      </p:sp>
      <p:sp>
        <p:nvSpPr>
          <p:cNvPr id="72710" name="Text Box 9">
            <a:extLst>
              <a:ext uri="{FF2B5EF4-FFF2-40B4-BE49-F238E27FC236}">
                <a16:creationId xmlns:a16="http://schemas.microsoft.com/office/drawing/2014/main" id="{7A8494D0-99B2-C10E-66F3-64A68FDA5EC0}"/>
              </a:ext>
            </a:extLst>
          </p:cNvPr>
          <p:cNvSpPr txBox="1">
            <a:spLocks noChangeArrowheads="1"/>
          </p:cNvSpPr>
          <p:nvPr/>
        </p:nvSpPr>
        <p:spPr bwMode="auto">
          <a:xfrm>
            <a:off x="6372225" y="399891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i="1"/>
              <a:t>N</a:t>
            </a:r>
            <a:r>
              <a:rPr lang="en-US" altLang="en-US" b="1" i="1" baseline="-25000"/>
              <a:t>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a:extLst>
              <a:ext uri="{FF2B5EF4-FFF2-40B4-BE49-F238E27FC236}">
                <a16:creationId xmlns:a16="http://schemas.microsoft.com/office/drawing/2014/main" id="{39F3127C-BCCC-C94A-BF2A-B95A445BD568}"/>
              </a:ext>
            </a:extLst>
          </p:cNvPr>
          <p:cNvSpPr>
            <a:spLocks noGrp="1" noChangeArrowheads="1"/>
          </p:cNvSpPr>
          <p:nvPr>
            <p:ph type="title"/>
          </p:nvPr>
        </p:nvSpPr>
        <p:spPr>
          <a:xfrm>
            <a:off x="0" y="0"/>
            <a:ext cx="9144000" cy="1143000"/>
          </a:xfrm>
          <a:solidFill>
            <a:srgbClr val="FAFEA0"/>
          </a:solidFill>
        </p:spPr>
        <p:txBody>
          <a:bodyPr/>
          <a:lstStyle/>
          <a:p>
            <a:r>
              <a:rPr lang="en-US" altLang="en-US" sz="3600" b="1" i="1">
                <a:solidFill>
                  <a:srgbClr val="FF0000"/>
                </a:solidFill>
                <a:latin typeface="Times New Roman" panose="02020603050405020304" pitchFamily="18" charset="0"/>
                <a:cs typeface="Times New Roman" panose="02020603050405020304" pitchFamily="18" charset="0"/>
              </a:rPr>
              <a:t>(b) Change in pump size </a:t>
            </a:r>
            <a:br>
              <a:rPr lang="en-US" altLang="en-US" sz="3600" b="1" i="1">
                <a:solidFill>
                  <a:srgbClr val="FF0000"/>
                </a:solidFill>
                <a:latin typeface="Times New Roman" panose="02020603050405020304" pitchFamily="18" charset="0"/>
                <a:cs typeface="Times New Roman" panose="02020603050405020304" pitchFamily="18" charset="0"/>
              </a:rPr>
            </a:br>
            <a:r>
              <a:rPr lang="en-US" altLang="en-US" sz="3600" b="1" i="1">
                <a:solidFill>
                  <a:srgbClr val="FF0000"/>
                </a:solidFill>
                <a:latin typeface="Times New Roman" panose="02020603050405020304" pitchFamily="18" charset="0"/>
                <a:cs typeface="Times New Roman" panose="02020603050405020304" pitchFamily="18" charset="0"/>
              </a:rPr>
              <a:t>(constant speed)</a:t>
            </a:r>
          </a:p>
        </p:txBody>
      </p:sp>
      <p:sp>
        <p:nvSpPr>
          <p:cNvPr id="23558" name="Rectangle 3">
            <a:extLst>
              <a:ext uri="{FF2B5EF4-FFF2-40B4-BE49-F238E27FC236}">
                <a16:creationId xmlns:a16="http://schemas.microsoft.com/office/drawing/2014/main" id="{C9CA0F8E-DDE8-5731-1CC3-65CA4FC949D5}"/>
              </a:ext>
            </a:extLst>
          </p:cNvPr>
          <p:cNvSpPr>
            <a:spLocks noGrp="1" noChangeArrowheads="1"/>
          </p:cNvSpPr>
          <p:nvPr>
            <p:ph type="body" idx="1"/>
          </p:nvPr>
        </p:nvSpPr>
        <p:spPr>
          <a:xfrm>
            <a:off x="457200" y="1600200"/>
            <a:ext cx="8229600" cy="1541463"/>
          </a:xfrm>
        </p:spPr>
        <p:txBody>
          <a:bodyPr/>
          <a:lstStyle/>
          <a:p>
            <a:r>
              <a:rPr lang="en-US" altLang="en-US" sz="2800">
                <a:latin typeface="Times New Roman" panose="02020603050405020304" pitchFamily="18" charset="0"/>
                <a:cs typeface="Times New Roman" panose="02020603050405020304" pitchFamily="18" charset="0"/>
              </a:rPr>
              <a:t>A change in pump size and therefore, impeller diameter </a:t>
            </a:r>
            <a:r>
              <a:rPr lang="en-US" altLang="en-US" sz="2800" i="1">
                <a:latin typeface="Times New Roman" panose="02020603050405020304" pitchFamily="18" charset="0"/>
                <a:cs typeface="Times New Roman" panose="02020603050405020304" pitchFamily="18" charset="0"/>
              </a:rPr>
              <a:t>(D)</a:t>
            </a:r>
            <a:r>
              <a:rPr lang="en-US" altLang="en-US" sz="2800">
                <a:latin typeface="Times New Roman" panose="02020603050405020304" pitchFamily="18" charset="0"/>
                <a:cs typeface="Times New Roman" panose="02020603050405020304" pitchFamily="18" charset="0"/>
              </a:rPr>
              <a:t>, results in a new set of characteristic curves using the following </a:t>
            </a:r>
            <a:r>
              <a:rPr lang="en-US" altLang="en-US" sz="2800" u="sng">
                <a:latin typeface="Times New Roman" panose="02020603050405020304" pitchFamily="18" charset="0"/>
                <a:cs typeface="Times New Roman" panose="02020603050405020304" pitchFamily="18" charset="0"/>
              </a:rPr>
              <a:t>similarity (affinity) laws</a:t>
            </a:r>
            <a:r>
              <a:rPr lang="en-US" altLang="en-US" sz="2800">
                <a:latin typeface="Times New Roman" panose="02020603050405020304" pitchFamily="18" charset="0"/>
                <a:cs typeface="Times New Roman" panose="02020603050405020304" pitchFamily="18" charset="0"/>
              </a:rPr>
              <a:t>:</a:t>
            </a:r>
          </a:p>
        </p:txBody>
      </p:sp>
      <p:graphicFrame>
        <p:nvGraphicFramePr>
          <p:cNvPr id="23554" name="Object 2">
            <a:extLst>
              <a:ext uri="{FF2B5EF4-FFF2-40B4-BE49-F238E27FC236}">
                <a16:creationId xmlns:a16="http://schemas.microsoft.com/office/drawing/2014/main" id="{277EF8AD-521A-6D3C-BC54-706038A9AE6A}"/>
              </a:ext>
            </a:extLst>
          </p:cNvPr>
          <p:cNvGraphicFramePr>
            <a:graphicFrameLocks noChangeAspect="1"/>
          </p:cNvGraphicFramePr>
          <p:nvPr/>
        </p:nvGraphicFramePr>
        <p:xfrm>
          <a:off x="1476375" y="3213100"/>
          <a:ext cx="1655763" cy="1081088"/>
        </p:xfrm>
        <a:graphic>
          <a:graphicData uri="http://schemas.openxmlformats.org/presentationml/2006/ole">
            <mc:AlternateContent xmlns:mc="http://schemas.openxmlformats.org/markup-compatibility/2006">
              <mc:Choice xmlns:v="urn:schemas-microsoft-com:vml" Requires="v">
                <p:oleObj name="Equation" r:id="rId2" imgW="685502" imgH="444307" progId="Equation.3">
                  <p:embed/>
                </p:oleObj>
              </mc:Choice>
              <mc:Fallback>
                <p:oleObj name="Equation" r:id="rId2" imgW="685502" imgH="444307"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213100"/>
                        <a:ext cx="1655763" cy="1081088"/>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5" name="Object 3">
            <a:extLst>
              <a:ext uri="{FF2B5EF4-FFF2-40B4-BE49-F238E27FC236}">
                <a16:creationId xmlns:a16="http://schemas.microsoft.com/office/drawing/2014/main" id="{FBEEA873-55B1-4B4A-1556-EE726FD52095}"/>
              </a:ext>
            </a:extLst>
          </p:cNvPr>
          <p:cNvGraphicFramePr>
            <a:graphicFrameLocks noChangeAspect="1"/>
          </p:cNvGraphicFramePr>
          <p:nvPr/>
        </p:nvGraphicFramePr>
        <p:xfrm>
          <a:off x="3708400" y="3214688"/>
          <a:ext cx="1727200" cy="1068387"/>
        </p:xfrm>
        <a:graphic>
          <a:graphicData uri="http://schemas.openxmlformats.org/presentationml/2006/ole">
            <mc:AlternateContent xmlns:mc="http://schemas.openxmlformats.org/markup-compatibility/2006">
              <mc:Choice xmlns:v="urn:schemas-microsoft-com:vml" Requires="v">
                <p:oleObj name="Equation" r:id="rId4" imgW="710891" imgH="444307" progId="Equation.3">
                  <p:embed/>
                </p:oleObj>
              </mc:Choice>
              <mc:Fallback>
                <p:oleObj name="Equation" r:id="rId4" imgW="710891" imgH="44430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214688"/>
                        <a:ext cx="1727200" cy="106838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 name="Object 4">
            <a:extLst>
              <a:ext uri="{FF2B5EF4-FFF2-40B4-BE49-F238E27FC236}">
                <a16:creationId xmlns:a16="http://schemas.microsoft.com/office/drawing/2014/main" id="{0F4FCB2F-702D-4CE4-9702-26C4F24F52D8}"/>
              </a:ext>
            </a:extLst>
          </p:cNvPr>
          <p:cNvGraphicFramePr>
            <a:graphicFrameLocks noChangeAspect="1"/>
          </p:cNvGraphicFramePr>
          <p:nvPr/>
        </p:nvGraphicFramePr>
        <p:xfrm>
          <a:off x="5940425" y="3213100"/>
          <a:ext cx="1655763" cy="1046163"/>
        </p:xfrm>
        <a:graphic>
          <a:graphicData uri="http://schemas.openxmlformats.org/presentationml/2006/ole">
            <mc:AlternateContent xmlns:mc="http://schemas.openxmlformats.org/markup-compatibility/2006">
              <mc:Choice xmlns:v="urn:schemas-microsoft-com:vml" Requires="v">
                <p:oleObj name="Equation" r:id="rId6" imgW="698197" imgH="444307" progId="Equation.3">
                  <p:embed/>
                </p:oleObj>
              </mc:Choice>
              <mc:Fallback>
                <p:oleObj name="Equation" r:id="rId6" imgW="698197" imgH="44430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3213100"/>
                        <a:ext cx="1655763" cy="104616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Rectangle 7">
            <a:extLst>
              <a:ext uri="{FF2B5EF4-FFF2-40B4-BE49-F238E27FC236}">
                <a16:creationId xmlns:a16="http://schemas.microsoft.com/office/drawing/2014/main" id="{98615E86-5894-0D1A-12F0-8A61D6AAE68B}"/>
              </a:ext>
            </a:extLst>
          </p:cNvPr>
          <p:cNvSpPr>
            <a:spLocks noChangeArrowheads="1"/>
          </p:cNvSpPr>
          <p:nvPr/>
        </p:nvSpPr>
        <p:spPr bwMode="auto">
          <a:xfrm>
            <a:off x="827088" y="4652963"/>
            <a:ext cx="583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a:t>where</a:t>
            </a:r>
            <a:r>
              <a:rPr lang="en-US" altLang="en-US" sz="2400"/>
              <a:t>	</a:t>
            </a:r>
            <a:r>
              <a:rPr lang="en-US" altLang="en-US" sz="2400" i="1"/>
              <a:t>D = impeller diameter (m, cm).</a:t>
            </a:r>
          </a:p>
        </p:txBody>
      </p:sp>
      <p:sp>
        <p:nvSpPr>
          <p:cNvPr id="23560" name="Text Box 8">
            <a:extLst>
              <a:ext uri="{FF2B5EF4-FFF2-40B4-BE49-F238E27FC236}">
                <a16:creationId xmlns:a16="http://schemas.microsoft.com/office/drawing/2014/main" id="{503B6EF4-E5F9-DA03-C061-E641D0BC7B81}"/>
              </a:ext>
            </a:extLst>
          </p:cNvPr>
          <p:cNvSpPr txBox="1">
            <a:spLocks noChangeArrowheads="1"/>
          </p:cNvSpPr>
          <p:nvPr/>
        </p:nvSpPr>
        <p:spPr bwMode="auto">
          <a:xfrm>
            <a:off x="827088" y="5516563"/>
            <a:ext cx="7705725" cy="5191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t>Note : </a:t>
            </a:r>
            <a:r>
              <a:rPr lang="en-US" altLang="en-US" sz="2800" i="1"/>
              <a:t>D</a:t>
            </a:r>
            <a:r>
              <a:rPr lang="en-US" altLang="en-US" sz="2800"/>
              <a:t> indicated the size of the pump</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a:extLst>
              <a:ext uri="{FF2B5EF4-FFF2-40B4-BE49-F238E27FC236}">
                <a16:creationId xmlns:a16="http://schemas.microsoft.com/office/drawing/2014/main" id="{4BBEBCBF-D461-26DE-676C-CCA752966EAC}"/>
              </a:ext>
            </a:extLst>
          </p:cNvPr>
          <p:cNvSpPr>
            <a:spLocks noGrp="1" noChangeArrowheads="1"/>
          </p:cNvSpPr>
          <p:nvPr>
            <p:ph type="title"/>
          </p:nvPr>
        </p:nvSpPr>
        <p:spPr/>
        <p:txBody>
          <a:bodyPr/>
          <a:lstStyle/>
          <a:p>
            <a:r>
              <a:rPr lang="en-US" altLang="en-US" b="1">
                <a:solidFill>
                  <a:srgbClr val="FF0000"/>
                </a:solidFill>
                <a:latin typeface="Garamond" panose="02020404030301010803" pitchFamily="18" charset="0"/>
              </a:rPr>
              <a:t>Example 3</a:t>
            </a:r>
          </a:p>
        </p:txBody>
      </p:sp>
      <p:pic>
        <p:nvPicPr>
          <p:cNvPr id="73731" name="Picture 5">
            <a:extLst>
              <a:ext uri="{FF2B5EF4-FFF2-40B4-BE49-F238E27FC236}">
                <a16:creationId xmlns:a16="http://schemas.microsoft.com/office/drawing/2014/main" id="{925C46DC-6E03-C52F-784A-28F812AB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5836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6">
            <a:extLst>
              <a:ext uri="{FF2B5EF4-FFF2-40B4-BE49-F238E27FC236}">
                <a16:creationId xmlns:a16="http://schemas.microsoft.com/office/drawing/2014/main" id="{0F792BE7-BAEB-040A-0946-3C1CBA686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90800"/>
            <a:ext cx="77295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a:extLst>
              <a:ext uri="{FF2B5EF4-FFF2-40B4-BE49-F238E27FC236}">
                <a16:creationId xmlns:a16="http://schemas.microsoft.com/office/drawing/2014/main" id="{422F62A8-6FDC-260D-9F7C-ABB1077E0E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14800"/>
            <a:ext cx="754856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Oval 8">
            <a:extLst>
              <a:ext uri="{FF2B5EF4-FFF2-40B4-BE49-F238E27FC236}">
                <a16:creationId xmlns:a16="http://schemas.microsoft.com/office/drawing/2014/main" id="{EF943450-C880-6B10-3A4A-83A67F0677E3}"/>
              </a:ext>
            </a:extLst>
          </p:cNvPr>
          <p:cNvSpPr>
            <a:spLocks noChangeArrowheads="1"/>
          </p:cNvSpPr>
          <p:nvPr/>
        </p:nvSpPr>
        <p:spPr bwMode="auto">
          <a:xfrm>
            <a:off x="4114800" y="2819400"/>
            <a:ext cx="6096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a:extLst>
              <a:ext uri="{FF2B5EF4-FFF2-40B4-BE49-F238E27FC236}">
                <a16:creationId xmlns:a16="http://schemas.microsoft.com/office/drawing/2014/main" id="{E87DC8B9-554E-E251-8739-A43C7B26D54C}"/>
              </a:ext>
            </a:extLst>
          </p:cNvPr>
          <p:cNvSpPr txBox="1">
            <a:spLocks noChangeArrowheads="1"/>
          </p:cNvSpPr>
          <p:nvPr/>
        </p:nvSpPr>
        <p:spPr bwMode="auto">
          <a:xfrm>
            <a:off x="974725" y="41751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i="1">
                <a:solidFill>
                  <a:srgbClr val="0000FF"/>
                </a:solidFill>
              </a:rPr>
              <a:t>Solution</a:t>
            </a:r>
          </a:p>
        </p:txBody>
      </p:sp>
      <p:pic>
        <p:nvPicPr>
          <p:cNvPr id="74755" name="Picture 5">
            <a:extLst>
              <a:ext uri="{FF2B5EF4-FFF2-40B4-BE49-F238E27FC236}">
                <a16:creationId xmlns:a16="http://schemas.microsoft.com/office/drawing/2014/main" id="{A8707407-338E-7473-4D3F-9ED3E2E22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
            <a:ext cx="19685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6">
            <a:extLst>
              <a:ext uri="{FF2B5EF4-FFF2-40B4-BE49-F238E27FC236}">
                <a16:creationId xmlns:a16="http://schemas.microsoft.com/office/drawing/2014/main" id="{DC472F80-93E0-7FF7-8656-D567F0E9C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3600"/>
            <a:ext cx="74136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7">
            <a:extLst>
              <a:ext uri="{FF2B5EF4-FFF2-40B4-BE49-F238E27FC236}">
                <a16:creationId xmlns:a16="http://schemas.microsoft.com/office/drawing/2014/main" id="{41607BF2-848E-CD10-76AF-C991462D3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29000"/>
            <a:ext cx="687387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a:extLst>
              <a:ext uri="{FF2B5EF4-FFF2-40B4-BE49-F238E27FC236}">
                <a16:creationId xmlns:a16="http://schemas.microsoft.com/office/drawing/2014/main" id="{9F0AC3A4-A9BF-886C-E095-11FFE76BA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876800"/>
            <a:ext cx="59293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6">
            <a:extLst>
              <a:ext uri="{FF2B5EF4-FFF2-40B4-BE49-F238E27FC236}">
                <a16:creationId xmlns:a16="http://schemas.microsoft.com/office/drawing/2014/main" id="{149F020D-9EA1-8D7D-F44B-8E949CB39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19600"/>
            <a:ext cx="2554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7">
            <a:extLst>
              <a:ext uri="{FF2B5EF4-FFF2-40B4-BE49-F238E27FC236}">
                <a16:creationId xmlns:a16="http://schemas.microsoft.com/office/drawing/2014/main" id="{59922369-77C3-9E40-4B06-A44500D70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28600"/>
            <a:ext cx="699928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1BCAD8DB-A1AA-2D7A-025E-B1C31CB23CC7}"/>
              </a:ext>
            </a:extLst>
          </p:cNvPr>
          <p:cNvSpPr>
            <a:spLocks noGrp="1" noChangeArrowheads="1"/>
          </p:cNvSpPr>
          <p:nvPr>
            <p:ph type="title"/>
          </p:nvPr>
        </p:nvSpPr>
        <p:spPr>
          <a:xfrm>
            <a:off x="0" y="0"/>
            <a:ext cx="9001125" cy="1143000"/>
          </a:xfrm>
          <a:solidFill>
            <a:srgbClr val="CCECFF"/>
          </a:solidFill>
        </p:spPr>
        <p:txBody>
          <a:bodyPr/>
          <a:lstStyle/>
          <a:p>
            <a:r>
              <a:rPr lang="en-US" altLang="en-US" sz="3600" b="1">
                <a:solidFill>
                  <a:srgbClr val="FF0000"/>
                </a:solidFill>
                <a:latin typeface="Times New Roman" panose="02020603050405020304" pitchFamily="18" charset="0"/>
                <a:cs typeface="Times New Roman" panose="02020603050405020304" pitchFamily="18" charset="0"/>
              </a:rPr>
              <a:t>Specific Speed</a:t>
            </a:r>
          </a:p>
        </p:txBody>
      </p:sp>
      <p:sp>
        <p:nvSpPr>
          <p:cNvPr id="24580" name="Rectangle 3">
            <a:extLst>
              <a:ext uri="{FF2B5EF4-FFF2-40B4-BE49-F238E27FC236}">
                <a16:creationId xmlns:a16="http://schemas.microsoft.com/office/drawing/2014/main" id="{EB6CF6DE-706C-E03B-FD2A-481B72058665}"/>
              </a:ext>
            </a:extLst>
          </p:cNvPr>
          <p:cNvSpPr>
            <a:spLocks noGrp="1" noChangeArrowheads="1"/>
          </p:cNvSpPr>
          <p:nvPr>
            <p:ph type="body" idx="1"/>
          </p:nvPr>
        </p:nvSpPr>
        <p:spPr/>
        <p:txBody>
          <a:bodyPr/>
          <a:lstStyle/>
          <a:p>
            <a:r>
              <a:rPr lang="en-US" altLang="en-US" sz="2800">
                <a:latin typeface="Times New Roman" panose="02020603050405020304" pitchFamily="18" charset="0"/>
                <a:cs typeface="Times New Roman" panose="02020603050405020304" pitchFamily="18" charset="0"/>
              </a:rPr>
              <a:t>Pump types may be more explicitly defined by the parameter called </a:t>
            </a:r>
            <a:r>
              <a:rPr lang="en-US" altLang="en-US" sz="2800" b="1" i="1">
                <a:latin typeface="Times New Roman" panose="02020603050405020304" pitchFamily="18" charset="0"/>
                <a:cs typeface="Times New Roman" panose="02020603050405020304" pitchFamily="18" charset="0"/>
              </a:rPr>
              <a:t>specific speed</a:t>
            </a:r>
            <a:r>
              <a:rPr lang="en-US" altLang="en-US" sz="2800">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a:t>
            </a:r>
            <a:r>
              <a:rPr lang="en-US" altLang="en-US" sz="2800" i="1" baseline="-25000">
                <a:latin typeface="Times New Roman" panose="02020603050405020304" pitchFamily="18" charset="0"/>
                <a:cs typeface="Times New Roman" panose="02020603050405020304" pitchFamily="18" charset="0"/>
              </a:rPr>
              <a:t>s</a:t>
            </a:r>
            <a:r>
              <a:rPr lang="en-US" altLang="en-US" sz="2800">
                <a:latin typeface="Times New Roman" panose="02020603050405020304" pitchFamily="18" charset="0"/>
                <a:cs typeface="Times New Roman" panose="02020603050405020304" pitchFamily="18" charset="0"/>
              </a:rPr>
              <a:t>) expressed by:</a:t>
            </a:r>
          </a:p>
          <a:p>
            <a:endParaRPr lang="en-US" altLang="en-US" sz="2800">
              <a:latin typeface="Times New Roman" panose="02020603050405020304" pitchFamily="18" charset="0"/>
              <a:cs typeface="Times New Roman" panose="02020603050405020304" pitchFamily="18" charset="0"/>
            </a:endParaRPr>
          </a:p>
          <a:p>
            <a:endParaRPr lang="en-US" altLang="en-US" sz="2800">
              <a:latin typeface="Times New Roman" panose="02020603050405020304" pitchFamily="18" charset="0"/>
              <a:cs typeface="Times New Roman" panose="02020603050405020304" pitchFamily="18" charset="0"/>
            </a:endParaRPr>
          </a:p>
          <a:p>
            <a:endParaRPr lang="en-US" altLang="en-US" sz="2800">
              <a:latin typeface="Times New Roman" panose="02020603050405020304" pitchFamily="18" charset="0"/>
              <a:cs typeface="Times New Roman" panose="02020603050405020304" pitchFamily="18" charset="0"/>
            </a:endParaRPr>
          </a:p>
          <a:p>
            <a:pPr>
              <a:buFontTx/>
              <a:buNone/>
            </a:pPr>
            <a:r>
              <a:rPr lang="en-US" altLang="en-US" sz="2800" i="1">
                <a:latin typeface="Times New Roman" panose="02020603050405020304" pitchFamily="18" charset="0"/>
                <a:cs typeface="Times New Roman" panose="02020603050405020304" pitchFamily="18" charset="0"/>
              </a:rPr>
              <a:t>Where:</a:t>
            </a:r>
            <a:r>
              <a:rPr lang="en-US" altLang="en-US" sz="2800">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Q = discharge (m</a:t>
            </a:r>
            <a:r>
              <a:rPr lang="en-US" altLang="en-US" sz="2800" i="1" baseline="30000">
                <a:latin typeface="Times New Roman" panose="02020603050405020304" pitchFamily="18" charset="0"/>
                <a:cs typeface="Times New Roman" panose="02020603050405020304" pitchFamily="18" charset="0"/>
              </a:rPr>
              <a:t>3</a:t>
            </a:r>
            <a:r>
              <a:rPr lang="en-US" altLang="en-US" sz="2800" i="1">
                <a:latin typeface="Times New Roman" panose="02020603050405020304" pitchFamily="18" charset="0"/>
                <a:cs typeface="Times New Roman" panose="02020603050405020304" pitchFamily="18" charset="0"/>
              </a:rPr>
              <a:t>/s, or l/s).</a:t>
            </a:r>
          </a:p>
          <a:p>
            <a:pPr>
              <a:buFontTx/>
              <a:buNone/>
            </a:pPr>
            <a:r>
              <a:rPr lang="en-US" altLang="en-US" sz="2800" i="1">
                <a:latin typeface="Times New Roman" panose="02020603050405020304" pitchFamily="18" charset="0"/>
                <a:cs typeface="Times New Roman" panose="02020603050405020304" pitchFamily="18" charset="0"/>
              </a:rPr>
              <a:t>			H = pump total head (m).</a:t>
            </a:r>
          </a:p>
          <a:p>
            <a:pPr>
              <a:buFontTx/>
              <a:buNone/>
            </a:pPr>
            <a:r>
              <a:rPr lang="en-US" altLang="en-US" sz="2800" i="1">
                <a:latin typeface="Times New Roman" panose="02020603050405020304" pitchFamily="18" charset="0"/>
                <a:cs typeface="Times New Roman" panose="02020603050405020304" pitchFamily="18" charset="0"/>
              </a:rPr>
              <a:t>			N = rotational speed (rpm).</a:t>
            </a:r>
          </a:p>
        </p:txBody>
      </p:sp>
      <p:sp>
        <p:nvSpPr>
          <p:cNvPr id="24581" name="Rectangle 5">
            <a:extLst>
              <a:ext uri="{FF2B5EF4-FFF2-40B4-BE49-F238E27FC236}">
                <a16:creationId xmlns:a16="http://schemas.microsoft.com/office/drawing/2014/main" id="{E335F21E-C100-546E-7FE6-D7D77D07896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24578" name="Object 2">
            <a:extLst>
              <a:ext uri="{FF2B5EF4-FFF2-40B4-BE49-F238E27FC236}">
                <a16:creationId xmlns:a16="http://schemas.microsoft.com/office/drawing/2014/main" id="{0DD427E7-6DCD-BC47-4BCC-7C577F564DA9}"/>
              </a:ext>
            </a:extLst>
          </p:cNvPr>
          <p:cNvGraphicFramePr>
            <a:graphicFrameLocks noChangeAspect="1"/>
          </p:cNvGraphicFramePr>
          <p:nvPr/>
        </p:nvGraphicFramePr>
        <p:xfrm>
          <a:off x="3276600" y="2781300"/>
          <a:ext cx="1655763" cy="987425"/>
        </p:xfrm>
        <a:graphic>
          <a:graphicData uri="http://schemas.openxmlformats.org/presentationml/2006/ole">
            <mc:AlternateContent xmlns:mc="http://schemas.openxmlformats.org/markup-compatibility/2006">
              <mc:Choice xmlns:v="urn:schemas-microsoft-com:vml" Requires="v">
                <p:oleObj name="Equation" r:id="rId2" imgW="698500" imgH="419100" progId="Equation.3">
                  <p:embed/>
                </p:oleObj>
              </mc:Choice>
              <mc:Fallback>
                <p:oleObj name="Equation" r:id="rId2" imgW="698500" imgH="419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81300"/>
                        <a:ext cx="1655763" cy="987425"/>
                      </a:xfrm>
                      <a:prstGeom prst="rect">
                        <a:avLst/>
                      </a:prstGeom>
                      <a:solidFill>
                        <a:srgbClr val="FAFEA0"/>
                      </a:solidFill>
                      <a:ln w="9525">
                        <a:solidFill>
                          <a:schemeClr val="accent2"/>
                        </a:solidFill>
                        <a:miter lim="800000"/>
                        <a:headEnd/>
                        <a:tailEnd/>
                      </a:ln>
                    </p:spPr>
                  </p:pic>
                </p:oleObj>
              </mc:Fallback>
            </mc:AlternateContent>
          </a:graphicData>
        </a:graphic>
      </p:graphicFrame>
      <p:sp>
        <p:nvSpPr>
          <p:cNvPr id="24582" name="Rectangle 6">
            <a:extLst>
              <a:ext uri="{FF2B5EF4-FFF2-40B4-BE49-F238E27FC236}">
                <a16:creationId xmlns:a16="http://schemas.microsoft.com/office/drawing/2014/main" id="{D1750BA4-EC3F-7BAA-5F5A-8F85CE7F36CD}"/>
              </a:ext>
            </a:extLst>
          </p:cNvPr>
          <p:cNvSpPr>
            <a:spLocks noChangeArrowheads="1"/>
          </p:cNvSpPr>
          <p:nvPr/>
        </p:nvSpPr>
        <p:spPr bwMode="auto">
          <a:xfrm>
            <a:off x="0" y="561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78616743-EB82-2157-CD21-EB5A9CDCBF41}"/>
              </a:ext>
            </a:extLst>
          </p:cNvPr>
          <p:cNvSpPr>
            <a:spLocks noGrp="1" noChangeArrowheads="1"/>
          </p:cNvSpPr>
          <p:nvPr>
            <p:ph type="body" sz="half" idx="1"/>
          </p:nvPr>
        </p:nvSpPr>
        <p:spPr>
          <a:xfrm>
            <a:off x="457200" y="558800"/>
            <a:ext cx="8002588" cy="3014663"/>
          </a:xfrm>
        </p:spPr>
        <p:txBody>
          <a:bodyPr/>
          <a:lstStyle/>
          <a:p>
            <a:pPr algn="just"/>
            <a:r>
              <a:rPr lang="en-US" altLang="en-US" sz="2400">
                <a:latin typeface="Times New Roman" panose="02020603050405020304" pitchFamily="18" charset="0"/>
                <a:cs typeface="Times New Roman" panose="02020603050405020304" pitchFamily="18" charset="0"/>
              </a:rPr>
              <a:t>This expression is derived from dynamical similarity considerations and may be interpreted as the speed in rev/min at which a geometrically scaled model would have to operate to deliver unit discharge (1 </a:t>
            </a:r>
            <a:r>
              <a:rPr lang="en-US" altLang="en-US" sz="2400" i="1">
                <a:latin typeface="Times New Roman" panose="02020603050405020304" pitchFamily="18" charset="0"/>
                <a:cs typeface="Times New Roman" panose="02020603050405020304" pitchFamily="18" charset="0"/>
              </a:rPr>
              <a:t>l/s</a:t>
            </a:r>
            <a:r>
              <a:rPr lang="en-US" altLang="en-US" sz="2400">
                <a:latin typeface="Times New Roman" panose="02020603050405020304" pitchFamily="18" charset="0"/>
                <a:cs typeface="Times New Roman" panose="02020603050405020304" pitchFamily="18" charset="0"/>
              </a:rPr>
              <a:t>) when generating unit head (1 m).</a:t>
            </a:r>
          </a:p>
          <a:p>
            <a:pPr algn="just"/>
            <a:r>
              <a:rPr lang="en-US" altLang="en-US" sz="2400">
                <a:latin typeface="Times New Roman" panose="02020603050405020304" pitchFamily="18" charset="0"/>
                <a:cs typeface="Times New Roman" panose="02020603050405020304" pitchFamily="18" charset="0"/>
              </a:rPr>
              <a:t>The given table shows the range of  </a:t>
            </a:r>
            <a:r>
              <a:rPr lang="en-US" altLang="en-US" sz="2400" i="1">
                <a:latin typeface="Times New Roman" panose="02020603050405020304" pitchFamily="18" charset="0"/>
                <a:cs typeface="Times New Roman" panose="02020603050405020304" pitchFamily="18" charset="0"/>
              </a:rPr>
              <a:t>N</a:t>
            </a:r>
            <a:r>
              <a:rPr lang="en-US" altLang="en-US" sz="2400" i="1" baseline="-25000">
                <a:latin typeface="Times New Roman" panose="02020603050405020304" pitchFamily="18" charset="0"/>
                <a:cs typeface="Times New Roman" panose="02020603050405020304" pitchFamily="18" charset="0"/>
              </a:rPr>
              <a:t>s</a:t>
            </a:r>
            <a:r>
              <a:rPr lang="en-US" altLang="en-US" sz="2400">
                <a:latin typeface="Times New Roman" panose="02020603050405020304" pitchFamily="18" charset="0"/>
                <a:cs typeface="Times New Roman" panose="02020603050405020304" pitchFamily="18" charset="0"/>
              </a:rPr>
              <a:t>  values for the turbo-hydraulic pumps:</a:t>
            </a:r>
          </a:p>
        </p:txBody>
      </p:sp>
      <p:graphicFrame>
        <p:nvGraphicFramePr>
          <p:cNvPr id="147494" name="Group 38">
            <a:extLst>
              <a:ext uri="{FF2B5EF4-FFF2-40B4-BE49-F238E27FC236}">
                <a16:creationId xmlns:a16="http://schemas.microsoft.com/office/drawing/2014/main" id="{A96DCF12-9884-DA08-FF0A-92FC55CD6039}"/>
              </a:ext>
            </a:extLst>
          </p:cNvPr>
          <p:cNvGraphicFramePr>
            <a:graphicFrameLocks noGrp="1"/>
          </p:cNvGraphicFramePr>
          <p:nvPr>
            <p:ph sz="half" idx="2"/>
          </p:nvPr>
        </p:nvGraphicFramePr>
        <p:xfrm>
          <a:off x="1403350" y="3687763"/>
          <a:ext cx="6275388" cy="1833562"/>
        </p:xfrm>
        <a:graphic>
          <a:graphicData uri="http://schemas.openxmlformats.org/drawingml/2006/table">
            <a:tbl>
              <a:tblPr/>
              <a:tblGrid>
                <a:gridCol w="3073400">
                  <a:extLst>
                    <a:ext uri="{9D8B030D-6E8A-4147-A177-3AD203B41FA5}">
                      <a16:colId xmlns:a16="http://schemas.microsoft.com/office/drawing/2014/main" val="20000"/>
                    </a:ext>
                  </a:extLst>
                </a:gridCol>
                <a:gridCol w="3201988">
                  <a:extLst>
                    <a:ext uri="{9D8B030D-6E8A-4147-A177-3AD203B41FA5}">
                      <a16:colId xmlns:a16="http://schemas.microsoft.com/office/drawing/2014/main" val="20001"/>
                    </a:ext>
                  </a:extLst>
                </a:gridCol>
              </a:tblGrid>
              <a:tr h="4619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Pump type</a:t>
                      </a:r>
                    </a:p>
                  </a:txBody>
                  <a:tcPr horzOverflow="overflow">
                    <a:lnL cap="flat">
                      <a:noFill/>
                    </a:lnL>
                    <a:lnR>
                      <a:noFill/>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AFEA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1" u="none" strike="noStrike" cap="none" normalizeH="0" baseline="0" dirty="0">
                          <a:ln>
                            <a:noFill/>
                          </a:ln>
                          <a:solidFill>
                            <a:schemeClr val="tx1"/>
                          </a:solidFill>
                          <a:effectLst/>
                          <a:latin typeface="Times New Roman" pitchFamily="18" charset="0"/>
                          <a:cs typeface="Times New Roman" pitchFamily="18" charset="0"/>
                        </a:rPr>
                        <a:t>N</a:t>
                      </a:r>
                      <a:r>
                        <a:rPr kumimoji="0" lang="en-US" sz="2400" b="0" i="1" u="none" strike="noStrike" cap="none" normalizeH="0" baseline="-25000" dirty="0">
                          <a:ln>
                            <a:noFill/>
                          </a:ln>
                          <a:solidFill>
                            <a:schemeClr val="tx1"/>
                          </a:solidFill>
                          <a:effectLst/>
                          <a:latin typeface="Times New Roman" pitchFamily="18" charset="0"/>
                          <a:cs typeface="Times New Roman" pitchFamily="18" charset="0"/>
                        </a:rPr>
                        <a:t>s</a:t>
                      </a:r>
                      <a:r>
                        <a:rPr kumimoji="0" lang="en-US" sz="24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range (</a:t>
                      </a:r>
                      <a:r>
                        <a:rPr kumimoji="0" lang="en-US" sz="2400" b="0" i="1" u="none" strike="noStrike" cap="none" normalizeH="0" baseline="0" dirty="0">
                          <a:ln>
                            <a:noFill/>
                          </a:ln>
                          <a:solidFill>
                            <a:schemeClr val="tx1"/>
                          </a:solidFill>
                          <a:effectLst/>
                          <a:latin typeface="Times New Roman" pitchFamily="18" charset="0"/>
                          <a:cs typeface="Times New Roman" pitchFamily="18" charset="0"/>
                        </a:rPr>
                        <a:t>Q</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l/s, H-m)</a:t>
                      </a:r>
                    </a:p>
                  </a:txBody>
                  <a:tcPr horzOverflow="overflow">
                    <a:lnL>
                      <a:noFill/>
                    </a:lnL>
                    <a:lnR cap="flat">
                      <a:noFill/>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AFEA0"/>
                    </a:solidFill>
                  </a:tcPr>
                </a:tc>
                <a:extLst>
                  <a:ext uri="{0D108BD9-81ED-4DB2-BD59-A6C34878D82A}">
                    <a16:rowId xmlns:a16="http://schemas.microsoft.com/office/drawing/2014/main" val="10000"/>
                  </a:ext>
                </a:extLst>
              </a:tr>
              <a:tr h="4572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centrifugal</a:t>
                      </a:r>
                    </a:p>
                  </a:txBody>
                  <a:tcPr horzOverflow="overflow">
                    <a:lnL cap="flat">
                      <a:noFill/>
                    </a:lnL>
                    <a:lnR>
                      <a:noFill/>
                    </a:lnR>
                    <a:lnT w="12700" cap="flat" cmpd="sng" algn="ctr">
                      <a:solidFill>
                        <a:srgbClr val="80808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up to 2600</a:t>
                      </a:r>
                    </a:p>
                  </a:txBody>
                  <a:tcPr horzOverflow="overflow">
                    <a:lnL>
                      <a:noFill/>
                    </a:lnL>
                    <a:lnR cap="flat">
                      <a:noFill/>
                    </a:lnR>
                    <a:lnT w="12700" cap="flat" cmpd="sng" algn="ctr">
                      <a:solidFill>
                        <a:srgbClr val="808080"/>
                      </a:solidFill>
                      <a:prstDash val="solid"/>
                      <a:round/>
                      <a:headEnd type="none" w="med" len="med"/>
                      <a:tailEnd type="none" w="med" len="med"/>
                    </a:lnT>
                    <a:lnB>
                      <a:noFill/>
                    </a:lnB>
                    <a:lnTlToBr>
                      <a:noFill/>
                    </a:lnTlToBr>
                    <a:lnBlToTr>
                      <a:noFill/>
                    </a:lnBlToTr>
                    <a:solidFill>
                      <a:srgbClr val="CCECFF"/>
                    </a:solidFill>
                  </a:tcPr>
                </a:tc>
                <a:extLst>
                  <a:ext uri="{0D108BD9-81ED-4DB2-BD59-A6C34878D82A}">
                    <a16:rowId xmlns:a16="http://schemas.microsoft.com/office/drawing/2014/main" val="10001"/>
                  </a:ext>
                </a:extLst>
              </a:tr>
              <a:tr h="4572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mixed flow</a:t>
                      </a: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2600 to 5000</a:t>
                      </a:r>
                    </a:p>
                  </a:txBody>
                  <a:tcPr horzOverflow="overflow">
                    <a:lnL>
                      <a:noFill/>
                    </a:lnL>
                    <a:lnR cap="flat">
                      <a:noFill/>
                    </a:lnR>
                    <a:lnT>
                      <a:noFill/>
                    </a:lnT>
                    <a:lnB>
                      <a:noFill/>
                    </a:lnB>
                    <a:lnTlToBr>
                      <a:noFill/>
                    </a:lnTlToBr>
                    <a:lnBlToTr>
                      <a:noFill/>
                    </a:lnBlToTr>
                    <a:solidFill>
                      <a:srgbClr val="CCECFF"/>
                    </a:solidFill>
                  </a:tcPr>
                </a:tc>
                <a:extLst>
                  <a:ext uri="{0D108BD9-81ED-4DB2-BD59-A6C34878D82A}">
                    <a16:rowId xmlns:a16="http://schemas.microsoft.com/office/drawing/2014/main" val="10002"/>
                  </a:ext>
                </a:extLst>
              </a:tr>
              <a:tr h="4572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0" u="none" strike="noStrike" cap="none" normalizeH="0" baseline="0">
                          <a:ln>
                            <a:noFill/>
                          </a:ln>
                          <a:solidFill>
                            <a:srgbClr val="FF0000"/>
                          </a:solidFill>
                          <a:effectLst/>
                          <a:latin typeface="Times New Roman" pitchFamily="18" charset="0"/>
                          <a:cs typeface="Times New Roman" pitchFamily="18" charset="0"/>
                        </a:rPr>
                        <a:t>axial flow</a:t>
                      </a:r>
                    </a:p>
                  </a:txBody>
                  <a:tcPr horzOverflow="overflow">
                    <a:lnL cap="flat">
                      <a:noFill/>
                    </a:lnL>
                    <a:lnR>
                      <a:noFill/>
                    </a:lnR>
                    <a:lnT>
                      <a:noFill/>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1260475" algn="l"/>
                        </a:tabLst>
                      </a:pP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5000 to 10 000</a:t>
                      </a:r>
                    </a:p>
                  </a:txBody>
                  <a:tcPr horzOverflow="overflow">
                    <a:lnL>
                      <a:noFill/>
                    </a:lnL>
                    <a:lnR cap="flat">
                      <a:noFill/>
                    </a:lnR>
                    <a:lnT>
                      <a:noFill/>
                    </a:lnT>
                    <a:lnB w="25400" cap="flat" cmpd="sng" algn="ctr">
                      <a:solidFill>
                        <a:srgbClr val="80808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centrifugalpumps11.gif (20586 bytes)">
            <a:extLst>
              <a:ext uri="{FF2B5EF4-FFF2-40B4-BE49-F238E27FC236}">
                <a16:creationId xmlns:a16="http://schemas.microsoft.com/office/drawing/2014/main" id="{60BDB349-B918-4E67-B0E5-D3BF647126AC}"/>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613275" cy="3500438"/>
          </a:xfrm>
          <a:noFill/>
        </p:spPr>
      </p:pic>
      <p:pic>
        <p:nvPicPr>
          <p:cNvPr id="47107" name="Picture 9" descr="centrifugalpumps12.gif (39007 bytes)">
            <a:extLst>
              <a:ext uri="{FF2B5EF4-FFF2-40B4-BE49-F238E27FC236}">
                <a16:creationId xmlns:a16="http://schemas.microsoft.com/office/drawing/2014/main" id="{E82B7DB1-A76C-0BC7-2A1C-6E0046DBC95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08513" y="3465513"/>
            <a:ext cx="4535487" cy="3392487"/>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9DC8A7E-7CE3-7F9B-7DC3-8C14FF7C56A7}"/>
              </a:ext>
            </a:extLst>
          </p:cNvPr>
          <p:cNvSpPr>
            <a:spLocks noGrp="1" noChangeArrowheads="1"/>
          </p:cNvSpPr>
          <p:nvPr>
            <p:ph type="title"/>
          </p:nvPr>
        </p:nvSpPr>
        <p:spPr>
          <a:xfrm>
            <a:off x="357188" y="0"/>
            <a:ext cx="8229600" cy="928688"/>
          </a:xfrm>
          <a:solidFill>
            <a:srgbClr val="99FF99"/>
          </a:solidFill>
          <a:ln>
            <a:solidFill>
              <a:srgbClr val="339933"/>
            </a:solidFill>
            <a:miter lim="800000"/>
            <a:headEnd/>
            <a:tailEnd/>
          </a:ln>
        </p:spPr>
        <p:txBody>
          <a:bodyPr/>
          <a:lstStyle/>
          <a:p>
            <a:r>
              <a:rPr lang="en-US" altLang="en-US" b="1">
                <a:solidFill>
                  <a:srgbClr val="FF0000"/>
                </a:solidFill>
                <a:latin typeface="Garamond" panose="02020404030301010803" pitchFamily="18" charset="0"/>
              </a:rPr>
              <a:t>Example 4</a:t>
            </a:r>
          </a:p>
        </p:txBody>
      </p:sp>
      <p:sp>
        <p:nvSpPr>
          <p:cNvPr id="77827" name="Rectangle 3">
            <a:extLst>
              <a:ext uri="{FF2B5EF4-FFF2-40B4-BE49-F238E27FC236}">
                <a16:creationId xmlns:a16="http://schemas.microsoft.com/office/drawing/2014/main" id="{8BBB0DBE-2A50-7C0B-3F81-4DA5D044CB1E}"/>
              </a:ext>
            </a:extLst>
          </p:cNvPr>
          <p:cNvSpPr>
            <a:spLocks noGrp="1" noChangeArrowheads="1"/>
          </p:cNvSpPr>
          <p:nvPr>
            <p:ph type="body" sz="half" idx="1"/>
          </p:nvPr>
        </p:nvSpPr>
        <p:spPr>
          <a:xfrm>
            <a:off x="457200" y="1196975"/>
            <a:ext cx="8147050" cy="1589088"/>
          </a:xfrm>
        </p:spPr>
        <p:txBody>
          <a:bodyPr/>
          <a:lstStyle/>
          <a:p>
            <a:pPr algn="just"/>
            <a:r>
              <a:rPr lang="en-US" altLang="en-US" sz="2400">
                <a:latin typeface="Times New Roman" panose="02020603050405020304" pitchFamily="18" charset="0"/>
                <a:cs typeface="Times New Roman" panose="02020603050405020304" pitchFamily="18" charset="0"/>
              </a:rPr>
              <a:t>A centrifugal pump running at 1000 rpm under current operating condition. The pump and system curve are given in the figure. </a:t>
            </a:r>
            <a:r>
              <a:rPr lang="en-US" altLang="en-US" sz="2400" b="1">
                <a:solidFill>
                  <a:schemeClr val="accent2"/>
                </a:solidFill>
                <a:latin typeface="Times New Roman" panose="02020603050405020304" pitchFamily="18" charset="0"/>
                <a:cs typeface="Times New Roman" panose="02020603050405020304" pitchFamily="18" charset="0"/>
              </a:rPr>
              <a:t>E</a:t>
            </a:r>
            <a:r>
              <a:rPr lang="en-US" altLang="en-US" sz="2400" b="1">
                <a:solidFill>
                  <a:schemeClr val="accent2"/>
                </a:solidFill>
              </a:rPr>
              <a:t>stimate the speed to reduce the flow to one-half.</a:t>
            </a:r>
            <a:r>
              <a:rPr lang="en-US" altLang="en-US" sz="2400">
                <a:latin typeface="Times New Roman" panose="02020603050405020304" pitchFamily="18" charset="0"/>
                <a:cs typeface="Times New Roman" panose="02020603050405020304" pitchFamily="18" charset="0"/>
              </a:rPr>
              <a:t> </a:t>
            </a:r>
          </a:p>
        </p:txBody>
      </p:sp>
      <p:graphicFrame>
        <p:nvGraphicFramePr>
          <p:cNvPr id="7" name="Group 87">
            <a:extLst>
              <a:ext uri="{FF2B5EF4-FFF2-40B4-BE49-F238E27FC236}">
                <a16:creationId xmlns:a16="http://schemas.microsoft.com/office/drawing/2014/main" id="{734CE1DB-35CF-D0DC-7EAF-CA3E2867D580}"/>
              </a:ext>
            </a:extLst>
          </p:cNvPr>
          <p:cNvGraphicFramePr>
            <a:graphicFrameLocks/>
          </p:cNvGraphicFramePr>
          <p:nvPr/>
        </p:nvGraphicFramePr>
        <p:xfrm>
          <a:off x="571500" y="3286125"/>
          <a:ext cx="7786688" cy="1452563"/>
        </p:xfrm>
        <a:graphic>
          <a:graphicData uri="http://schemas.openxmlformats.org/drawingml/2006/table">
            <a:tbl>
              <a:tblPr/>
              <a:tblGrid>
                <a:gridCol w="282575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7088">
                  <a:extLst>
                    <a:ext uri="{9D8B030D-6E8A-4147-A177-3AD203B41FA5}">
                      <a16:colId xmlns:a16="http://schemas.microsoft.com/office/drawing/2014/main" val="20002"/>
                    </a:ext>
                  </a:extLst>
                </a:gridCol>
                <a:gridCol w="828675">
                  <a:extLst>
                    <a:ext uri="{9D8B030D-6E8A-4147-A177-3AD203B41FA5}">
                      <a16:colId xmlns:a16="http://schemas.microsoft.com/office/drawing/2014/main" val="20003"/>
                    </a:ext>
                  </a:extLst>
                </a:gridCol>
                <a:gridCol w="827087">
                  <a:extLst>
                    <a:ext uri="{9D8B030D-6E8A-4147-A177-3AD203B41FA5}">
                      <a16:colId xmlns:a16="http://schemas.microsoft.com/office/drawing/2014/main" val="20004"/>
                    </a:ext>
                  </a:extLst>
                </a:gridCol>
                <a:gridCol w="825500">
                  <a:extLst>
                    <a:ext uri="{9D8B030D-6E8A-4147-A177-3AD203B41FA5}">
                      <a16:colId xmlns:a16="http://schemas.microsoft.com/office/drawing/2014/main" val="20005"/>
                    </a:ext>
                  </a:extLst>
                </a:gridCol>
                <a:gridCol w="827088">
                  <a:extLst>
                    <a:ext uri="{9D8B030D-6E8A-4147-A177-3AD203B41FA5}">
                      <a16:colId xmlns:a16="http://schemas.microsoft.com/office/drawing/2014/main" val="20006"/>
                    </a:ext>
                  </a:extLst>
                </a:gridCol>
              </a:tblGrid>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Discharge (m</a:t>
                      </a:r>
                      <a:r>
                        <a:rPr kumimoji="0" lang="en-US" sz="2400" b="0" i="0" u="none" strike="noStrike" cap="none" normalizeH="0" baseline="30000" dirty="0">
                          <a:ln>
                            <a:noFill/>
                          </a:ln>
                          <a:solidFill>
                            <a:schemeClr val="tx1"/>
                          </a:solidFill>
                          <a:effectLst/>
                          <a:latin typeface="Times New Roman" pitchFamily="18" charset="0"/>
                          <a:cs typeface="Times New Roman" pitchFamily="18" charset="0"/>
                        </a:rPr>
                        <a:t>3</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/min)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Head available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Head required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21.4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25.0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a:extLst>
              <a:ext uri="{FF2B5EF4-FFF2-40B4-BE49-F238E27FC236}">
                <a16:creationId xmlns:a16="http://schemas.microsoft.com/office/drawing/2014/main" id="{1592A0F7-5441-AB33-BF5E-361A21826C72}"/>
              </a:ext>
            </a:extLst>
          </p:cNvPr>
          <p:cNvGraphicFramePr>
            <a:graphicFrameLocks noChangeAspect="1"/>
          </p:cNvGraphicFramePr>
          <p:nvPr>
            <p:ph idx="1"/>
          </p:nvPr>
        </p:nvGraphicFramePr>
        <p:xfrm>
          <a:off x="179388" y="277813"/>
          <a:ext cx="8713787" cy="5943600"/>
        </p:xfrm>
        <a:graphic>
          <a:graphicData uri="http://schemas.openxmlformats.org/presentationml/2006/ole">
            <mc:AlternateContent xmlns:mc="http://schemas.openxmlformats.org/markup-compatibility/2006">
              <mc:Choice xmlns:v="urn:schemas-microsoft-com:vml" Requires="v">
                <p:oleObj name="Chart" r:id="rId2" imgW="5572196" imgH="3800300" progId="Excel.Chart.8">
                  <p:embed/>
                </p:oleObj>
              </mc:Choice>
              <mc:Fallback>
                <p:oleObj name="Chart" r:id="rId2" imgW="5572196" imgH="3800300" progId="Excel.Char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7813"/>
                        <a:ext cx="871378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a:extLst>
              <a:ext uri="{FF2B5EF4-FFF2-40B4-BE49-F238E27FC236}">
                <a16:creationId xmlns:a16="http://schemas.microsoft.com/office/drawing/2014/main" id="{B7E5F5C7-BC73-E9A9-6CE6-A3B52755C855}"/>
              </a:ext>
            </a:extLst>
          </p:cNvPr>
          <p:cNvSpPr>
            <a:spLocks noChangeArrowheads="1"/>
          </p:cNvSpPr>
          <p:nvPr/>
        </p:nvSpPr>
        <p:spPr bwMode="auto">
          <a:xfrm>
            <a:off x="857250" y="4643438"/>
            <a:ext cx="5761038" cy="5048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FontTx/>
              <a:buChar char="•"/>
            </a:pPr>
            <a:endParaRPr lang="ar-EG" altLang="en-US"/>
          </a:p>
        </p:txBody>
      </p:sp>
      <p:sp>
        <p:nvSpPr>
          <p:cNvPr id="78851" name="Rectangle 3">
            <a:extLst>
              <a:ext uri="{FF2B5EF4-FFF2-40B4-BE49-F238E27FC236}">
                <a16:creationId xmlns:a16="http://schemas.microsoft.com/office/drawing/2014/main" id="{619EDA05-7C50-EFAA-A176-172B61EDF911}"/>
              </a:ext>
            </a:extLst>
          </p:cNvPr>
          <p:cNvSpPr>
            <a:spLocks noGrp="1" noChangeArrowheads="1"/>
          </p:cNvSpPr>
          <p:nvPr>
            <p:ph type="body" idx="1"/>
          </p:nvPr>
        </p:nvSpPr>
        <p:spPr>
          <a:xfrm>
            <a:off x="428625" y="571500"/>
            <a:ext cx="8229600" cy="5214938"/>
          </a:xfrm>
        </p:spPr>
        <p:txBody>
          <a:bodyPr/>
          <a:lstStyle/>
          <a:p>
            <a:pPr>
              <a:buFontTx/>
              <a:buNone/>
            </a:pPr>
            <a:r>
              <a:rPr lang="en-US" altLang="en-US" sz="2800">
                <a:latin typeface="Times New Roman" panose="02020603050405020304" pitchFamily="18" charset="0"/>
                <a:cs typeface="Times New Roman" panose="02020603050405020304" pitchFamily="18" charset="0"/>
              </a:rPr>
              <a:t>From the previous Figure, The operating point is:</a:t>
            </a:r>
          </a:p>
          <a:p>
            <a:pPr lvl="2"/>
            <a:r>
              <a:rPr lang="en-US" altLang="en-US" sz="2800" i="1">
                <a:latin typeface="Times New Roman" panose="02020603050405020304" pitchFamily="18" charset="0"/>
                <a:cs typeface="Times New Roman" panose="02020603050405020304" pitchFamily="18" charset="0"/>
              </a:rPr>
              <a:t>Q</a:t>
            </a:r>
            <a:r>
              <a:rPr lang="en-US" altLang="en-US" sz="2800" i="1" baseline="-25000">
                <a:latin typeface="Times New Roman" panose="02020603050405020304" pitchFamily="18" charset="0"/>
                <a:cs typeface="Times New Roman" panose="02020603050405020304" pitchFamily="18" charset="0"/>
              </a:rPr>
              <a:t>A</a:t>
            </a:r>
            <a:r>
              <a:rPr lang="en-US" altLang="en-US" sz="2800" i="1">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14 m</a:t>
            </a:r>
            <a:r>
              <a:rPr lang="en-US" altLang="en-US" sz="2800" baseline="30000">
                <a:latin typeface="Times New Roman" panose="02020603050405020304" pitchFamily="18" charset="0"/>
                <a:cs typeface="Times New Roman" panose="02020603050405020304" pitchFamily="18" charset="0"/>
              </a:rPr>
              <a:t>3</a:t>
            </a:r>
            <a:r>
              <a:rPr lang="en-US" altLang="en-US" sz="2800">
                <a:latin typeface="Times New Roman" panose="02020603050405020304" pitchFamily="18" charset="0"/>
                <a:cs typeface="Times New Roman" panose="02020603050405020304" pitchFamily="18" charset="0"/>
              </a:rPr>
              <a:t>/min</a:t>
            </a:r>
          </a:p>
          <a:p>
            <a:pPr lvl="2"/>
            <a:r>
              <a:rPr lang="en-US" altLang="en-US" sz="2800" i="1">
                <a:latin typeface="Times New Roman" panose="02020603050405020304" pitchFamily="18" charset="0"/>
                <a:cs typeface="Times New Roman" panose="02020603050405020304" pitchFamily="18" charset="0"/>
              </a:rPr>
              <a:t>H</a:t>
            </a:r>
            <a:r>
              <a:rPr lang="en-US" altLang="en-US" sz="2800" i="1" baseline="-25000">
                <a:latin typeface="Times New Roman" panose="02020603050405020304" pitchFamily="18" charset="0"/>
                <a:cs typeface="Times New Roman" panose="02020603050405020304" pitchFamily="18" charset="0"/>
              </a:rPr>
              <a:t>A</a:t>
            </a:r>
            <a:r>
              <a:rPr lang="en-US" altLang="en-US" sz="2800">
                <a:latin typeface="Times New Roman" panose="02020603050405020304" pitchFamily="18" charset="0"/>
                <a:cs typeface="Times New Roman" panose="02020603050405020304" pitchFamily="18" charset="0"/>
              </a:rPr>
              <a:t> = 19 m </a:t>
            </a:r>
          </a:p>
          <a:p>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At reduced speed: For half flow (</a:t>
            </a:r>
            <a:r>
              <a:rPr lang="en-US" altLang="en-US" sz="2800" i="1">
                <a:latin typeface="Times New Roman" panose="02020603050405020304" pitchFamily="18" charset="0"/>
                <a:cs typeface="Times New Roman" panose="02020603050405020304" pitchFamily="18" charset="0"/>
              </a:rPr>
              <a:t>Q</a:t>
            </a:r>
            <a:r>
              <a:rPr lang="en-US" altLang="en-US" sz="2800">
                <a:latin typeface="Times New Roman" panose="02020603050405020304" pitchFamily="18" charset="0"/>
                <a:cs typeface="Times New Roman" panose="02020603050405020304" pitchFamily="18" charset="0"/>
              </a:rPr>
              <a:t> = 7 m</a:t>
            </a:r>
            <a:r>
              <a:rPr lang="en-US" altLang="en-US" sz="2800" baseline="30000">
                <a:latin typeface="Times New Roman" panose="02020603050405020304" pitchFamily="18" charset="0"/>
                <a:cs typeface="Times New Roman" panose="02020603050405020304" pitchFamily="18" charset="0"/>
              </a:rPr>
              <a:t>3</a:t>
            </a:r>
            <a:r>
              <a:rPr lang="en-US" altLang="en-US" sz="2800">
                <a:latin typeface="Times New Roman" panose="02020603050405020304" pitchFamily="18" charset="0"/>
                <a:cs typeface="Times New Roman" panose="02020603050405020304" pitchFamily="18" charset="0"/>
              </a:rPr>
              <a:t>/min) there will be a new operating point B at which:</a:t>
            </a:r>
          </a:p>
          <a:p>
            <a:pPr lvl="2"/>
            <a:r>
              <a:rPr lang="en-US" altLang="en-US" sz="2800" i="1">
                <a:latin typeface="Times New Roman" panose="02020603050405020304" pitchFamily="18" charset="0"/>
                <a:cs typeface="Times New Roman" panose="02020603050405020304" pitchFamily="18" charset="0"/>
              </a:rPr>
              <a:t>Q</a:t>
            </a:r>
            <a:r>
              <a:rPr lang="en-US" altLang="en-US" sz="2800" i="1" baseline="-250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 7 m</a:t>
            </a:r>
            <a:r>
              <a:rPr lang="en-US" altLang="en-US" sz="2800" baseline="30000">
                <a:latin typeface="Times New Roman" panose="02020603050405020304" pitchFamily="18" charset="0"/>
                <a:cs typeface="Times New Roman" panose="02020603050405020304" pitchFamily="18" charset="0"/>
              </a:rPr>
              <a:t>3</a:t>
            </a:r>
            <a:r>
              <a:rPr lang="en-US" altLang="en-US" sz="2800">
                <a:latin typeface="Times New Roman" panose="02020603050405020304" pitchFamily="18" charset="0"/>
                <a:cs typeface="Times New Roman" panose="02020603050405020304" pitchFamily="18" charset="0"/>
              </a:rPr>
              <a:t>/min</a:t>
            </a:r>
          </a:p>
          <a:p>
            <a:pPr lvl="2"/>
            <a:r>
              <a:rPr lang="en-US" altLang="en-US" sz="2800" i="1">
                <a:latin typeface="Times New Roman" panose="02020603050405020304" pitchFamily="18" charset="0"/>
                <a:cs typeface="Times New Roman" panose="02020603050405020304" pitchFamily="18" charset="0"/>
              </a:rPr>
              <a:t>H</a:t>
            </a:r>
            <a:r>
              <a:rPr lang="en-US" altLang="en-US" sz="2800" i="1" baseline="-250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 16 m</a:t>
            </a:r>
          </a:p>
          <a:p>
            <a:r>
              <a:rPr lang="en-US" altLang="en-US" sz="2800">
                <a:latin typeface="Times New Roman" panose="02020603050405020304" pitchFamily="18" charset="0"/>
                <a:cs typeface="Times New Roman" panose="02020603050405020304" pitchFamily="18" charset="0"/>
              </a:rPr>
              <a:t>How to estimate the new speed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a:extLst>
              <a:ext uri="{FF2B5EF4-FFF2-40B4-BE49-F238E27FC236}">
                <a16:creationId xmlns:a16="http://schemas.microsoft.com/office/drawing/2014/main" id="{C7B27C06-A564-7861-CCBF-0AD05F8814AA}"/>
              </a:ext>
            </a:extLst>
          </p:cNvPr>
          <p:cNvGraphicFramePr>
            <a:graphicFrameLocks noChangeAspect="1"/>
          </p:cNvGraphicFramePr>
          <p:nvPr>
            <p:ph idx="1"/>
          </p:nvPr>
        </p:nvGraphicFramePr>
        <p:xfrm>
          <a:off x="468313" y="557213"/>
          <a:ext cx="8115300" cy="5535612"/>
        </p:xfrm>
        <a:graphic>
          <a:graphicData uri="http://schemas.openxmlformats.org/presentationml/2006/ole">
            <mc:AlternateContent xmlns:mc="http://schemas.openxmlformats.org/markup-compatibility/2006">
              <mc:Choice xmlns:v="urn:schemas-microsoft-com:vml" Requires="v">
                <p:oleObj name="Chart" r:id="rId2" imgW="5572196" imgH="3800300" progId="Excel.Chart.8">
                  <p:embed/>
                </p:oleObj>
              </mc:Choice>
              <mc:Fallback>
                <p:oleObj name="Chart" r:id="rId2" imgW="5572196" imgH="3800300" progId="Excel.Char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57213"/>
                        <a:ext cx="8115300" cy="553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Text Box 7">
            <a:extLst>
              <a:ext uri="{FF2B5EF4-FFF2-40B4-BE49-F238E27FC236}">
                <a16:creationId xmlns:a16="http://schemas.microsoft.com/office/drawing/2014/main" id="{4EA81076-2341-E492-B869-4953E4E68E1A}"/>
              </a:ext>
            </a:extLst>
          </p:cNvPr>
          <p:cNvSpPr txBox="1">
            <a:spLocks noChangeArrowheads="1"/>
          </p:cNvSpPr>
          <p:nvPr/>
        </p:nvSpPr>
        <p:spPr bwMode="auto">
          <a:xfrm>
            <a:off x="5148263" y="2117725"/>
            <a:ext cx="358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i="1"/>
              <a:t>A</a:t>
            </a:r>
          </a:p>
        </p:txBody>
      </p:sp>
      <p:sp>
        <p:nvSpPr>
          <p:cNvPr id="26628" name="Text Box 8">
            <a:extLst>
              <a:ext uri="{FF2B5EF4-FFF2-40B4-BE49-F238E27FC236}">
                <a16:creationId xmlns:a16="http://schemas.microsoft.com/office/drawing/2014/main" id="{7344731D-853A-6FDF-F199-AB940DC32ECD}"/>
              </a:ext>
            </a:extLst>
          </p:cNvPr>
          <p:cNvSpPr txBox="1">
            <a:spLocks noChangeArrowheads="1"/>
          </p:cNvSpPr>
          <p:nvPr/>
        </p:nvSpPr>
        <p:spPr bwMode="auto">
          <a:xfrm>
            <a:off x="3133725" y="2981325"/>
            <a:ext cx="358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i="1"/>
              <a:t>B</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a:extLst>
              <a:ext uri="{FF2B5EF4-FFF2-40B4-BE49-F238E27FC236}">
                <a16:creationId xmlns:a16="http://schemas.microsoft.com/office/drawing/2014/main" id="{19D9E624-7CB5-4295-EC3A-B2E2B036EC9A}"/>
              </a:ext>
            </a:extLst>
          </p:cNvPr>
          <p:cNvGraphicFramePr>
            <a:graphicFrameLocks noChangeAspect="1"/>
          </p:cNvGraphicFramePr>
          <p:nvPr/>
        </p:nvGraphicFramePr>
        <p:xfrm>
          <a:off x="1128713" y="549275"/>
          <a:ext cx="1439862" cy="993775"/>
        </p:xfrm>
        <a:graphic>
          <a:graphicData uri="http://schemas.openxmlformats.org/presentationml/2006/ole">
            <mc:AlternateContent xmlns:mc="http://schemas.openxmlformats.org/markup-compatibility/2006">
              <mc:Choice xmlns:v="urn:schemas-microsoft-com:vml" Requires="v">
                <p:oleObj name="Equation" r:id="rId2" imgW="533169" imgH="368140" progId="Equation.3">
                  <p:embed/>
                </p:oleObj>
              </mc:Choice>
              <mc:Fallback>
                <p:oleObj name="Equation" r:id="rId2" imgW="533169" imgH="3681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549275"/>
                        <a:ext cx="1439862" cy="993775"/>
                      </a:xfrm>
                      <a:prstGeom prst="rect">
                        <a:avLst/>
                      </a:prstGeom>
                      <a:noFill/>
                      <a:ln>
                        <a:noFill/>
                      </a:ln>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1" name="Object 3">
            <a:extLst>
              <a:ext uri="{FF2B5EF4-FFF2-40B4-BE49-F238E27FC236}">
                <a16:creationId xmlns:a16="http://schemas.microsoft.com/office/drawing/2014/main" id="{B476B9B7-44CB-E800-68D2-5B3E89B7D457}"/>
              </a:ext>
            </a:extLst>
          </p:cNvPr>
          <p:cNvGraphicFramePr>
            <a:graphicFrameLocks noChangeAspect="1"/>
          </p:cNvGraphicFramePr>
          <p:nvPr/>
        </p:nvGraphicFramePr>
        <p:xfrm>
          <a:off x="3289300" y="554038"/>
          <a:ext cx="1655763" cy="1017587"/>
        </p:xfrm>
        <a:graphic>
          <a:graphicData uri="http://schemas.openxmlformats.org/presentationml/2006/ole">
            <mc:AlternateContent xmlns:mc="http://schemas.openxmlformats.org/markup-compatibility/2006">
              <mc:Choice xmlns:v="urn:schemas-microsoft-com:vml" Requires="v">
                <p:oleObj name="Equation" r:id="rId4" imgW="723586" imgH="444307" progId="Equation.3">
                  <p:embed/>
                </p:oleObj>
              </mc:Choice>
              <mc:Fallback>
                <p:oleObj name="Equation" r:id="rId4" imgW="723586" imgH="44430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300" y="554038"/>
                        <a:ext cx="1655763" cy="1017587"/>
                      </a:xfrm>
                      <a:prstGeom prst="rect">
                        <a:avLst/>
                      </a:prstGeom>
                      <a:noFill/>
                      <a:ln>
                        <a:noFill/>
                      </a:ln>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2" name="Object 4">
            <a:extLst>
              <a:ext uri="{FF2B5EF4-FFF2-40B4-BE49-F238E27FC236}">
                <a16:creationId xmlns:a16="http://schemas.microsoft.com/office/drawing/2014/main" id="{F61C52AF-63ED-83E2-222D-34127646D6FE}"/>
              </a:ext>
            </a:extLst>
          </p:cNvPr>
          <p:cNvGraphicFramePr>
            <a:graphicFrameLocks noChangeAspect="1"/>
          </p:cNvGraphicFramePr>
          <p:nvPr/>
        </p:nvGraphicFramePr>
        <p:xfrm>
          <a:off x="1100138" y="1771650"/>
          <a:ext cx="1714500" cy="1163638"/>
        </p:xfrm>
        <a:graphic>
          <a:graphicData uri="http://schemas.openxmlformats.org/presentationml/2006/ole">
            <mc:AlternateContent xmlns:mc="http://schemas.openxmlformats.org/markup-compatibility/2006">
              <mc:Choice xmlns:v="urn:schemas-microsoft-com:vml" Requires="v">
                <p:oleObj name="Equation" r:id="rId6" imgW="749300" imgH="508000" progId="Equation.3">
                  <p:embed/>
                </p:oleObj>
              </mc:Choice>
              <mc:Fallback>
                <p:oleObj name="Equation" r:id="rId6" imgW="749300" imgH="5080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138" y="1771650"/>
                        <a:ext cx="1714500" cy="1163638"/>
                      </a:xfrm>
                      <a:prstGeom prst="rect">
                        <a:avLst/>
                      </a:prstGeom>
                      <a:noFill/>
                      <a:ln>
                        <a:noFill/>
                      </a:ln>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5">
            <a:extLst>
              <a:ext uri="{FF2B5EF4-FFF2-40B4-BE49-F238E27FC236}">
                <a16:creationId xmlns:a16="http://schemas.microsoft.com/office/drawing/2014/main" id="{33D9D7E7-2E24-0A51-FBFF-630675BFDCF7}"/>
              </a:ext>
            </a:extLst>
          </p:cNvPr>
          <p:cNvGraphicFramePr>
            <a:graphicFrameLocks noChangeAspect="1"/>
          </p:cNvGraphicFramePr>
          <p:nvPr/>
        </p:nvGraphicFramePr>
        <p:xfrm>
          <a:off x="1116013" y="3271838"/>
          <a:ext cx="3108325" cy="901700"/>
        </p:xfrm>
        <a:graphic>
          <a:graphicData uri="http://schemas.openxmlformats.org/presentationml/2006/ole">
            <mc:AlternateContent xmlns:mc="http://schemas.openxmlformats.org/markup-compatibility/2006">
              <mc:Choice xmlns:v="urn:schemas-microsoft-com:vml" Requires="v">
                <p:oleObj name="Equation" r:id="rId8" imgW="1358310" imgH="393529" progId="Equation.3">
                  <p:embed/>
                </p:oleObj>
              </mc:Choice>
              <mc:Fallback>
                <p:oleObj name="Equation" r:id="rId8" imgW="1358310" imgH="393529"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3271838"/>
                        <a:ext cx="3108325" cy="901700"/>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99FF99"/>
                            </a:solidFill>
                          </a14:hiddenFill>
                        </a:ext>
                      </a:extLst>
                    </p:spPr>
                  </p:pic>
                </p:oleObj>
              </mc:Fallback>
            </mc:AlternateContent>
          </a:graphicData>
        </a:graphic>
      </p:graphicFrame>
      <p:sp>
        <p:nvSpPr>
          <p:cNvPr id="27656" name="Text Box 8">
            <a:extLst>
              <a:ext uri="{FF2B5EF4-FFF2-40B4-BE49-F238E27FC236}">
                <a16:creationId xmlns:a16="http://schemas.microsoft.com/office/drawing/2014/main" id="{20F3F992-6911-3AD4-8A83-A80B407F51EE}"/>
              </a:ext>
            </a:extLst>
          </p:cNvPr>
          <p:cNvSpPr txBox="1">
            <a:spLocks noChangeArrowheads="1"/>
          </p:cNvSpPr>
          <p:nvPr/>
        </p:nvSpPr>
        <p:spPr bwMode="auto">
          <a:xfrm>
            <a:off x="1187450" y="450850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ar-EG" altLang="en-US"/>
          </a:p>
        </p:txBody>
      </p:sp>
      <p:sp>
        <p:nvSpPr>
          <p:cNvPr id="27657" name="Text Box 9">
            <a:extLst>
              <a:ext uri="{FF2B5EF4-FFF2-40B4-BE49-F238E27FC236}">
                <a16:creationId xmlns:a16="http://schemas.microsoft.com/office/drawing/2014/main" id="{718D451B-797D-72D5-75DE-331F0322735E}"/>
              </a:ext>
            </a:extLst>
          </p:cNvPr>
          <p:cNvSpPr txBox="1">
            <a:spLocks noChangeArrowheads="1"/>
          </p:cNvSpPr>
          <p:nvPr/>
        </p:nvSpPr>
        <p:spPr bwMode="auto">
          <a:xfrm>
            <a:off x="1042988" y="4508500"/>
            <a:ext cx="727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t>This curve intersects the original curve for </a:t>
            </a:r>
            <a:r>
              <a:rPr lang="en-US" altLang="en-US" sz="2400" i="1"/>
              <a:t>N</a:t>
            </a:r>
            <a:r>
              <a:rPr lang="en-US" altLang="en-US" sz="2400" i="1" baseline="-25000"/>
              <a:t>1</a:t>
            </a:r>
            <a:r>
              <a:rPr lang="en-US" altLang="en-US" sz="2400"/>
              <a:t> = 1000 rpm at </a:t>
            </a:r>
            <a:r>
              <a:rPr lang="en-US" altLang="en-US" sz="2400" i="1"/>
              <a:t>C</a:t>
            </a:r>
            <a:r>
              <a:rPr lang="en-US" altLang="en-US" sz="2400"/>
              <a:t> where </a:t>
            </a:r>
            <a:r>
              <a:rPr lang="en-US" altLang="en-US" sz="2400" i="1"/>
              <a:t>Q</a:t>
            </a:r>
            <a:r>
              <a:rPr lang="en-US" altLang="en-US" sz="2400" i="1" baseline="-25000"/>
              <a:t>c</a:t>
            </a:r>
            <a:r>
              <a:rPr lang="en-US" altLang="en-US" sz="2400"/>
              <a:t>= 8.2 m</a:t>
            </a:r>
            <a:r>
              <a:rPr lang="en-US" altLang="en-US" sz="2400" baseline="30000"/>
              <a:t>3</a:t>
            </a:r>
            <a:r>
              <a:rPr lang="en-US" altLang="en-US" sz="2400"/>
              <a:t>/ hr and </a:t>
            </a:r>
            <a:r>
              <a:rPr lang="en-US" altLang="en-US" sz="2400" i="1"/>
              <a:t>H</a:t>
            </a:r>
            <a:r>
              <a:rPr lang="en-US" altLang="en-US" sz="2400" i="1" baseline="-25000"/>
              <a:t>c</a:t>
            </a:r>
            <a:r>
              <a:rPr lang="en-US" altLang="en-US" sz="2400"/>
              <a:t>= 21.9 m, then   </a:t>
            </a:r>
          </a:p>
        </p:txBody>
      </p:sp>
      <p:graphicFrame>
        <p:nvGraphicFramePr>
          <p:cNvPr id="27654" name="Object 6">
            <a:extLst>
              <a:ext uri="{FF2B5EF4-FFF2-40B4-BE49-F238E27FC236}">
                <a16:creationId xmlns:a16="http://schemas.microsoft.com/office/drawing/2014/main" id="{1DE68FFE-E8A6-25C0-8F06-94A9DDF4C536}"/>
              </a:ext>
            </a:extLst>
          </p:cNvPr>
          <p:cNvGraphicFramePr>
            <a:graphicFrameLocks noChangeAspect="1"/>
          </p:cNvGraphicFramePr>
          <p:nvPr/>
        </p:nvGraphicFramePr>
        <p:xfrm>
          <a:off x="1116013" y="5359400"/>
          <a:ext cx="1295400" cy="1047750"/>
        </p:xfrm>
        <a:graphic>
          <a:graphicData uri="http://schemas.openxmlformats.org/presentationml/2006/ole">
            <mc:AlternateContent xmlns:mc="http://schemas.openxmlformats.org/markup-compatibility/2006">
              <mc:Choice xmlns:v="urn:schemas-microsoft-com:vml" Requires="v">
                <p:oleObj name="Equation" r:id="rId10" imgW="533169" imgH="431613" progId="Equation.3">
                  <p:embed/>
                </p:oleObj>
              </mc:Choice>
              <mc:Fallback>
                <p:oleObj name="Equation" r:id="rId10" imgW="533169" imgH="431613"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5359400"/>
                        <a:ext cx="1295400" cy="1047750"/>
                      </a:xfrm>
                      <a:prstGeom prst="rect">
                        <a:avLst/>
                      </a:prstGeom>
                      <a:noFill/>
                      <a:ln>
                        <a:noFill/>
                      </a:ln>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5" name="Object 7">
            <a:extLst>
              <a:ext uri="{FF2B5EF4-FFF2-40B4-BE49-F238E27FC236}">
                <a16:creationId xmlns:a16="http://schemas.microsoft.com/office/drawing/2014/main" id="{9D0F2FE9-4982-DFD7-BE8A-33649E6C6F0A}"/>
              </a:ext>
            </a:extLst>
          </p:cNvPr>
          <p:cNvGraphicFramePr>
            <a:graphicFrameLocks noChangeAspect="1"/>
          </p:cNvGraphicFramePr>
          <p:nvPr/>
        </p:nvGraphicFramePr>
        <p:xfrm>
          <a:off x="3254375" y="5411788"/>
          <a:ext cx="1604963" cy="974725"/>
        </p:xfrm>
        <a:graphic>
          <a:graphicData uri="http://schemas.openxmlformats.org/presentationml/2006/ole">
            <mc:AlternateContent xmlns:mc="http://schemas.openxmlformats.org/markup-compatibility/2006">
              <mc:Choice xmlns:v="urn:schemas-microsoft-com:vml" Requires="v">
                <p:oleObj name="Equation" r:id="rId12" imgW="647419" imgH="393529" progId="Equation.3">
                  <p:embed/>
                </p:oleObj>
              </mc:Choice>
              <mc:Fallback>
                <p:oleObj name="Equation" r:id="rId12" imgW="647419" imgH="393529"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4375" y="5411788"/>
                        <a:ext cx="1604963" cy="974725"/>
                      </a:xfrm>
                      <a:prstGeom prst="rect">
                        <a:avLst/>
                      </a:prstGeom>
                      <a:noFill/>
                      <a:ln>
                        <a:noFill/>
                      </a:ln>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 Box 12">
            <a:extLst>
              <a:ext uri="{FF2B5EF4-FFF2-40B4-BE49-F238E27FC236}">
                <a16:creationId xmlns:a16="http://schemas.microsoft.com/office/drawing/2014/main" id="{98BA3042-7660-7D61-6751-9DF77EFAA502}"/>
              </a:ext>
            </a:extLst>
          </p:cNvPr>
          <p:cNvSpPr txBox="1">
            <a:spLocks noChangeArrowheads="1"/>
          </p:cNvSpPr>
          <p:nvPr/>
        </p:nvSpPr>
        <p:spPr bwMode="auto">
          <a:xfrm>
            <a:off x="5795963" y="5500688"/>
            <a:ext cx="2919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i="1">
                <a:solidFill>
                  <a:srgbClr val="FF0000"/>
                </a:solidFill>
              </a:rPr>
              <a:t>N</a:t>
            </a:r>
            <a:r>
              <a:rPr lang="en-US" altLang="en-US" sz="2800" i="1" baseline="-25000">
                <a:solidFill>
                  <a:srgbClr val="FF0000"/>
                </a:solidFill>
              </a:rPr>
              <a:t>2</a:t>
            </a:r>
            <a:r>
              <a:rPr lang="en-US" altLang="en-US" sz="2800">
                <a:solidFill>
                  <a:srgbClr val="FF0000"/>
                </a:solidFill>
              </a:rPr>
              <a:t> = 855rpm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a:extLst>
              <a:ext uri="{FF2B5EF4-FFF2-40B4-BE49-F238E27FC236}">
                <a16:creationId xmlns:a16="http://schemas.microsoft.com/office/drawing/2014/main" id="{C9A16B7F-3A1A-CBB7-0632-69A3E97AAF8D}"/>
              </a:ext>
            </a:extLst>
          </p:cNvPr>
          <p:cNvGraphicFramePr>
            <a:graphicFrameLocks noChangeAspect="1"/>
          </p:cNvGraphicFramePr>
          <p:nvPr>
            <p:ph idx="1"/>
          </p:nvPr>
        </p:nvGraphicFramePr>
        <p:xfrm>
          <a:off x="323850" y="536575"/>
          <a:ext cx="8569325" cy="5845175"/>
        </p:xfrm>
        <a:graphic>
          <a:graphicData uri="http://schemas.openxmlformats.org/presentationml/2006/ole">
            <mc:AlternateContent xmlns:mc="http://schemas.openxmlformats.org/markup-compatibility/2006">
              <mc:Choice xmlns:v="urn:schemas-microsoft-com:vml" Requires="v">
                <p:oleObj name="Chart" r:id="rId2" imgW="5572196" imgH="3800300" progId="Excel.Chart.8">
                  <p:embed/>
                </p:oleObj>
              </mc:Choice>
              <mc:Fallback>
                <p:oleObj name="Chart" r:id="rId2" imgW="5572196" imgH="3800300" progId="Excel.Char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6575"/>
                        <a:ext cx="8569325"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Text Box 10">
            <a:extLst>
              <a:ext uri="{FF2B5EF4-FFF2-40B4-BE49-F238E27FC236}">
                <a16:creationId xmlns:a16="http://schemas.microsoft.com/office/drawing/2014/main" id="{87D42F0F-2E48-E56B-890E-217632C4D21C}"/>
              </a:ext>
            </a:extLst>
          </p:cNvPr>
          <p:cNvSpPr txBox="1">
            <a:spLocks noChangeArrowheads="1"/>
          </p:cNvSpPr>
          <p:nvPr/>
        </p:nvSpPr>
        <p:spPr bwMode="auto">
          <a:xfrm>
            <a:off x="5292725" y="2189163"/>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i="1"/>
              <a:t>A</a:t>
            </a:r>
          </a:p>
        </p:txBody>
      </p:sp>
      <p:sp>
        <p:nvSpPr>
          <p:cNvPr id="28676" name="Text Box 11">
            <a:extLst>
              <a:ext uri="{FF2B5EF4-FFF2-40B4-BE49-F238E27FC236}">
                <a16:creationId xmlns:a16="http://schemas.microsoft.com/office/drawing/2014/main" id="{78DAD252-B29B-E28D-2486-01340DA313BC}"/>
              </a:ext>
            </a:extLst>
          </p:cNvPr>
          <p:cNvSpPr txBox="1">
            <a:spLocks noChangeArrowheads="1"/>
          </p:cNvSpPr>
          <p:nvPr/>
        </p:nvSpPr>
        <p:spPr bwMode="auto">
          <a:xfrm>
            <a:off x="3205163" y="3125788"/>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i="1"/>
              <a:t>B</a:t>
            </a:r>
          </a:p>
        </p:txBody>
      </p:sp>
      <p:sp>
        <p:nvSpPr>
          <p:cNvPr id="28677" name="Text Box 12">
            <a:extLst>
              <a:ext uri="{FF2B5EF4-FFF2-40B4-BE49-F238E27FC236}">
                <a16:creationId xmlns:a16="http://schemas.microsoft.com/office/drawing/2014/main" id="{44AE2E3C-10BC-D025-BE1F-18514CCECB1E}"/>
              </a:ext>
            </a:extLst>
          </p:cNvPr>
          <p:cNvSpPr txBox="1">
            <a:spLocks noChangeArrowheads="1"/>
          </p:cNvSpPr>
          <p:nvPr/>
        </p:nvSpPr>
        <p:spPr bwMode="auto">
          <a:xfrm>
            <a:off x="3371850" y="1900238"/>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i="1"/>
              <a:t>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2">
            <a:extLst>
              <a:ext uri="{FF2B5EF4-FFF2-40B4-BE49-F238E27FC236}">
                <a16:creationId xmlns:a16="http://schemas.microsoft.com/office/drawing/2014/main" id="{A6A0E627-D98A-E783-CADE-02F2A1855A96}"/>
              </a:ext>
            </a:extLst>
          </p:cNvPr>
          <p:cNvSpPr>
            <a:spLocks noGrp="1" noChangeArrowheads="1"/>
          </p:cNvSpPr>
          <p:nvPr>
            <p:ph type="title" idx="4294967295"/>
          </p:nvPr>
        </p:nvSpPr>
        <p:spPr>
          <a:xfrm>
            <a:off x="0" y="0"/>
            <a:ext cx="9144000" cy="1143000"/>
          </a:xfrm>
        </p:spPr>
        <p:txBody>
          <a:bodyPr/>
          <a:lstStyle/>
          <a:p>
            <a:pPr eaLnBrk="1" hangingPunct="1"/>
            <a:r>
              <a:rPr lang="en-US" altLang="en-US" b="1">
                <a:solidFill>
                  <a:srgbClr val="FF0000"/>
                </a:solidFill>
                <a:latin typeface="Garamond" panose="02020404030301010803" pitchFamily="18" charset="0"/>
              </a:rPr>
              <a:t>Example 5</a:t>
            </a:r>
          </a:p>
        </p:txBody>
      </p:sp>
      <p:sp>
        <p:nvSpPr>
          <p:cNvPr id="29703" name="Text Box 3">
            <a:extLst>
              <a:ext uri="{FF2B5EF4-FFF2-40B4-BE49-F238E27FC236}">
                <a16:creationId xmlns:a16="http://schemas.microsoft.com/office/drawing/2014/main" id="{C9AFFCB7-D3D4-5F75-51D1-856685119CC5}"/>
              </a:ext>
            </a:extLst>
          </p:cNvPr>
          <p:cNvSpPr txBox="1">
            <a:spLocks noChangeArrowheads="1"/>
          </p:cNvSpPr>
          <p:nvPr/>
        </p:nvSpPr>
        <p:spPr bwMode="auto">
          <a:xfrm>
            <a:off x="609600" y="1331913"/>
            <a:ext cx="809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Garamond" panose="02020404030301010803" pitchFamily="18" charset="0"/>
              </a:rPr>
              <a:t>A pump was designed to satisfy the following system</a:t>
            </a:r>
            <a:endParaRPr lang="en-US" altLang="en-US" sz="2400" i="1">
              <a:solidFill>
                <a:srgbClr val="0000FF"/>
              </a:solidFill>
              <a:latin typeface="Garamond" panose="02020404030301010803" pitchFamily="18" charset="0"/>
            </a:endParaRPr>
          </a:p>
        </p:txBody>
      </p:sp>
      <p:sp>
        <p:nvSpPr>
          <p:cNvPr id="29704" name="Rectangle 4">
            <a:extLst>
              <a:ext uri="{FF2B5EF4-FFF2-40B4-BE49-F238E27FC236}">
                <a16:creationId xmlns:a16="http://schemas.microsoft.com/office/drawing/2014/main" id="{0621D1FF-2BAE-E225-7585-07DB50184B5D}"/>
              </a:ext>
            </a:extLst>
          </p:cNvPr>
          <p:cNvSpPr>
            <a:spLocks noChangeArrowheads="1"/>
          </p:cNvSpPr>
          <p:nvPr/>
        </p:nvSpPr>
        <p:spPr bwMode="auto">
          <a:xfrm>
            <a:off x="1360488" y="2714625"/>
            <a:ext cx="3905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29705" name="Rectangle 5">
            <a:extLst>
              <a:ext uri="{FF2B5EF4-FFF2-40B4-BE49-F238E27FC236}">
                <a16:creationId xmlns:a16="http://schemas.microsoft.com/office/drawing/2014/main" id="{37053B2F-FC92-E3BF-6257-0A6ABE9ABAE4}"/>
              </a:ext>
            </a:extLst>
          </p:cNvPr>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8" name="Group 6">
            <a:extLst>
              <a:ext uri="{FF2B5EF4-FFF2-40B4-BE49-F238E27FC236}">
                <a16:creationId xmlns:a16="http://schemas.microsoft.com/office/drawing/2014/main" id="{DD6D794F-C16A-8E98-0466-A9ECEB657A53}"/>
              </a:ext>
            </a:extLst>
          </p:cNvPr>
          <p:cNvGraphicFramePr>
            <a:graphicFrameLocks noGrp="1"/>
          </p:cNvGraphicFramePr>
          <p:nvPr>
            <p:ph idx="4294967295"/>
          </p:nvPr>
        </p:nvGraphicFramePr>
        <p:xfrm>
          <a:off x="1828800" y="1828800"/>
          <a:ext cx="6096000" cy="914400"/>
        </p:xfrm>
        <a:graphic>
          <a:graphicData uri="http://schemas.openxmlformats.org/drawingml/2006/table">
            <a:tbl>
              <a:tblPr rtl="1"/>
              <a:tblGrid>
                <a:gridCol w="1390650">
                  <a:extLst>
                    <a:ext uri="{9D8B030D-6E8A-4147-A177-3AD203B41FA5}">
                      <a16:colId xmlns:a16="http://schemas.microsoft.com/office/drawing/2014/main" val="20000"/>
                    </a:ext>
                  </a:extLst>
                </a:gridCol>
                <a:gridCol w="1387475">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1927225">
                  <a:extLst>
                    <a:ext uri="{9D8B030D-6E8A-4147-A177-3AD203B41FA5}">
                      <a16:colId xmlns:a16="http://schemas.microsoft.com/office/drawing/2014/main" val="20003"/>
                    </a:ext>
                  </a:extLst>
                </a:gridCol>
              </a:tblGrid>
              <a:tr h="4572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9</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6</a:t>
                      </a:r>
                      <a:endParaRPr kumimoji="0" lang="en-US" sz="24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3</a:t>
                      </a:r>
                      <a:endParaRPr kumimoji="0" lang="en-US" sz="24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pitchFamily="34" charset="0"/>
                          <a:ea typeface="Times New Roman" pitchFamily="18" charset="0"/>
                          <a:cs typeface="Traditional Arabic" pitchFamily="2" charset="-78"/>
                        </a:rPr>
                        <a:t>Q</a:t>
                      </a:r>
                      <a:r>
                        <a:rPr kumimoji="0" lang="en-US" sz="2400" b="1" i="0" u="none" strike="noStrike" cap="none" normalizeH="0" baseline="0">
                          <a:ln>
                            <a:noFill/>
                          </a:ln>
                          <a:solidFill>
                            <a:schemeClr val="tx1"/>
                          </a:solidFill>
                          <a:effectLst/>
                          <a:latin typeface="Arial" pitchFamily="34" charset="0"/>
                          <a:ea typeface="Times New Roman" pitchFamily="18" charset="0"/>
                          <a:cs typeface="Traditional Arabic" pitchFamily="2" charset="-78"/>
                        </a:rPr>
                        <a:t>  </a:t>
                      </a:r>
                      <a:r>
                        <a:rPr kumimoji="0" lang="en-US" sz="2400" b="0" i="1" u="none" strike="noStrike" cap="none" normalizeH="0" baseline="0">
                          <a:ln>
                            <a:noFill/>
                          </a:ln>
                          <a:solidFill>
                            <a:schemeClr val="tx1"/>
                          </a:solidFill>
                          <a:effectLst/>
                          <a:latin typeface="Arial" pitchFamily="34" charset="0"/>
                          <a:ea typeface="Times New Roman" pitchFamily="18" charset="0"/>
                          <a:cs typeface="Traditional Arabic" pitchFamily="2" charset="-78"/>
                        </a:rPr>
                        <a:t>(m</a:t>
                      </a:r>
                      <a:r>
                        <a:rPr kumimoji="0" lang="en-US" sz="2400" b="0" i="1" u="none" strike="noStrike" cap="none" normalizeH="0" baseline="30000">
                          <a:ln>
                            <a:noFill/>
                          </a:ln>
                          <a:solidFill>
                            <a:schemeClr val="tx1"/>
                          </a:solidFill>
                          <a:effectLst/>
                          <a:latin typeface="Arial" pitchFamily="34" charset="0"/>
                          <a:ea typeface="Times New Roman" pitchFamily="18" charset="0"/>
                          <a:cs typeface="Traditional Arabic" pitchFamily="2" charset="-78"/>
                        </a:rPr>
                        <a:t>3</a:t>
                      </a:r>
                      <a:r>
                        <a:rPr kumimoji="0" lang="en-US" sz="2400" b="0" i="1" u="none" strike="noStrike" cap="none" normalizeH="0" baseline="0">
                          <a:ln>
                            <a:noFill/>
                          </a:ln>
                          <a:solidFill>
                            <a:schemeClr val="tx1"/>
                          </a:solidFill>
                          <a:effectLst/>
                          <a:latin typeface="Arial" pitchFamily="34" charset="0"/>
                          <a:ea typeface="Times New Roman" pitchFamily="18" charset="0"/>
                          <a:cs typeface="Traditional Arabic" pitchFamily="2" charset="-78"/>
                        </a:rPr>
                        <a:t>/hr)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Arial" pitchFamily="34" charset="0"/>
                        </a:rPr>
                        <a:t>38</a:t>
                      </a:r>
                      <a:endParaRPr kumimoji="0" lang="ar-SA"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20</a:t>
                      </a:r>
                      <a:endParaRPr kumimoji="0" lang="ar-SA"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12</a:t>
                      </a:r>
                      <a:endParaRPr kumimoji="0" lang="ar-SA" sz="24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pitchFamily="34" charset="0"/>
                          <a:ea typeface="Times New Roman" pitchFamily="18" charset="0"/>
                          <a:cs typeface="Traditional Arabic" pitchFamily="2" charset="-78"/>
                        </a:rPr>
                        <a:t>h</a:t>
                      </a:r>
                      <a:r>
                        <a:rPr kumimoji="0" lang="en-US" sz="2400" b="0" i="1" u="none" strike="noStrike" cap="none" normalizeH="0" baseline="-30000">
                          <a:ln>
                            <a:noFill/>
                          </a:ln>
                          <a:solidFill>
                            <a:schemeClr val="tx1"/>
                          </a:solidFill>
                          <a:effectLst/>
                          <a:latin typeface="Arial" pitchFamily="34" charset="0"/>
                          <a:ea typeface="Times New Roman" pitchFamily="18" charset="0"/>
                          <a:cs typeface="Traditional Arabic" pitchFamily="2" charset="-78"/>
                        </a:rPr>
                        <a:t>f</a:t>
                      </a:r>
                      <a:r>
                        <a:rPr kumimoji="0" lang="en-US" sz="2400" b="1" i="0" u="none" strike="noStrike" cap="none" normalizeH="0" baseline="-30000">
                          <a:ln>
                            <a:noFill/>
                          </a:ln>
                          <a:solidFill>
                            <a:schemeClr val="tx1"/>
                          </a:solidFill>
                          <a:effectLst/>
                          <a:latin typeface="Arial" pitchFamily="34" charset="0"/>
                          <a:ea typeface="Times New Roman" pitchFamily="18" charset="0"/>
                          <a:cs typeface="Traditional Arabic" pitchFamily="2" charset="-78"/>
                        </a:rPr>
                        <a:t> </a:t>
                      </a:r>
                      <a:r>
                        <a:rPr kumimoji="0" lang="en-US" sz="2400" b="1" i="0" u="none" strike="noStrike" cap="none" normalizeH="0" baseline="0">
                          <a:ln>
                            <a:noFill/>
                          </a:ln>
                          <a:solidFill>
                            <a:schemeClr val="tx1"/>
                          </a:solidFill>
                          <a:effectLst/>
                          <a:latin typeface="Arial" pitchFamily="34" charset="0"/>
                          <a:ea typeface="Times New Roman" pitchFamily="18" charset="0"/>
                          <a:cs typeface="Traditional Arabic" pitchFamily="2" charset="-78"/>
                        </a:rPr>
                        <a:t> (m)</a:t>
                      </a:r>
                      <a:endParaRPr kumimoji="0" lang="en-US" sz="2400" b="0" i="0" u="none" strike="noStrike" cap="none" normalizeH="0" baseline="0">
                        <a:ln>
                          <a:noFill/>
                        </a:ln>
                        <a:solidFill>
                          <a:schemeClr val="tx1"/>
                        </a:solidFill>
                        <a:effectLst/>
                        <a:latin typeface="Arial" pitchFamily="34" charset="0"/>
                        <a:ea typeface="Times New Roman" pitchFamily="18" charset="0"/>
                        <a:cs typeface="Traditional Arabic"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9698" name="Object 2">
            <a:extLst>
              <a:ext uri="{FF2B5EF4-FFF2-40B4-BE49-F238E27FC236}">
                <a16:creationId xmlns:a16="http://schemas.microsoft.com/office/drawing/2014/main" id="{959E9561-93A5-884C-C7BA-AA4C4AEB78D5}"/>
              </a:ext>
            </a:extLst>
          </p:cNvPr>
          <p:cNvGraphicFramePr>
            <a:graphicFrameLocks noChangeAspect="1"/>
          </p:cNvGraphicFramePr>
          <p:nvPr/>
        </p:nvGraphicFramePr>
        <p:xfrm>
          <a:off x="304800" y="3581400"/>
          <a:ext cx="4010025" cy="2771775"/>
        </p:xfrm>
        <a:graphic>
          <a:graphicData uri="http://schemas.openxmlformats.org/presentationml/2006/ole">
            <mc:AlternateContent xmlns:mc="http://schemas.openxmlformats.org/markup-compatibility/2006">
              <mc:Choice xmlns:v="urn:schemas-microsoft-com:vml" Requires="v">
                <p:oleObj name="Bitmap Image" r:id="rId2" imgW="4009524" imgH="2771429" progId="Paint.Picture">
                  <p:embed/>
                </p:oleObj>
              </mc:Choice>
              <mc:Fallback>
                <p:oleObj name="Bitmap Image" r:id="rId2" imgW="4009524" imgH="2771429"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40100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descr="Blue tissue paper">
            <a:extLst>
              <a:ext uri="{FF2B5EF4-FFF2-40B4-BE49-F238E27FC236}">
                <a16:creationId xmlns:a16="http://schemas.microsoft.com/office/drawing/2014/main" id="{B4480EF7-8380-3623-EC85-CF39D145C0A4}"/>
              </a:ext>
            </a:extLst>
          </p:cNvPr>
          <p:cNvGraphicFramePr>
            <a:graphicFrameLocks noChangeAspect="1"/>
          </p:cNvGraphicFramePr>
          <p:nvPr/>
        </p:nvGraphicFramePr>
        <p:xfrm>
          <a:off x="5257800" y="3810000"/>
          <a:ext cx="3494088" cy="796925"/>
        </p:xfrm>
        <a:graphic>
          <a:graphicData uri="http://schemas.openxmlformats.org/presentationml/2006/ole">
            <mc:AlternateContent xmlns:mc="http://schemas.openxmlformats.org/markup-compatibility/2006">
              <mc:Choice xmlns:v="urn:schemas-microsoft-com:vml" Requires="v">
                <p:oleObj name="Equation" r:id="rId4" imgW="1892300" imgH="431800" progId="Equation.3">
                  <p:embed/>
                </p:oleObj>
              </mc:Choice>
              <mc:Fallback>
                <p:oleObj name="Equation" r:id="rId4" imgW="1892300" imgH="431800" progId="Equation.3">
                  <p:embed/>
                  <p:pic>
                    <p:nvPicPr>
                      <p:cNvPr id="0" name="Object 3"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0"/>
                        <a:ext cx="3494088" cy="796925"/>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4">
            <a:extLst>
              <a:ext uri="{FF2B5EF4-FFF2-40B4-BE49-F238E27FC236}">
                <a16:creationId xmlns:a16="http://schemas.microsoft.com/office/drawing/2014/main" id="{E5C974AF-82A9-2C6F-598F-88621BEED4CB}"/>
              </a:ext>
            </a:extLst>
          </p:cNvPr>
          <p:cNvGraphicFramePr>
            <a:graphicFrameLocks noChangeAspect="1"/>
          </p:cNvGraphicFramePr>
          <p:nvPr/>
        </p:nvGraphicFramePr>
        <p:xfrm>
          <a:off x="5334000" y="5257800"/>
          <a:ext cx="1046163" cy="409575"/>
        </p:xfrm>
        <a:graphic>
          <a:graphicData uri="http://schemas.openxmlformats.org/presentationml/2006/ole">
            <mc:AlternateContent xmlns:mc="http://schemas.openxmlformats.org/markup-compatibility/2006">
              <mc:Choice xmlns:v="urn:schemas-microsoft-com:vml" Requires="v">
                <p:oleObj name="Equation" r:id="rId7" imgW="583947" imgH="228501" progId="Equation.3">
                  <p:embed/>
                </p:oleObj>
              </mc:Choice>
              <mc:Fallback>
                <p:oleObj name="Equation" r:id="rId7" imgW="583947"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5257800"/>
                        <a:ext cx="10461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23" name="Text Box 26">
            <a:extLst>
              <a:ext uri="{FF2B5EF4-FFF2-40B4-BE49-F238E27FC236}">
                <a16:creationId xmlns:a16="http://schemas.microsoft.com/office/drawing/2014/main" id="{85C7E4B3-0AEF-1A6E-519E-772BD6EA9021}"/>
              </a:ext>
            </a:extLst>
          </p:cNvPr>
          <p:cNvSpPr txBox="1">
            <a:spLocks noChangeArrowheads="1"/>
          </p:cNvSpPr>
          <p:nvPr/>
        </p:nvSpPr>
        <p:spPr bwMode="auto">
          <a:xfrm>
            <a:off x="5257800" y="4724400"/>
            <a:ext cx="253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i="1">
                <a:latin typeface="Garamond" panose="02020404030301010803" pitchFamily="18" charset="0"/>
                <a:ea typeface="Arial Unicode MS" pitchFamily="34" charset="-128"/>
              </a:rPr>
              <a:t>Pipe diameter is 50mm</a:t>
            </a:r>
          </a:p>
        </p:txBody>
      </p:sp>
      <p:graphicFrame>
        <p:nvGraphicFramePr>
          <p:cNvPr id="29701" name="Object 5">
            <a:extLst>
              <a:ext uri="{FF2B5EF4-FFF2-40B4-BE49-F238E27FC236}">
                <a16:creationId xmlns:a16="http://schemas.microsoft.com/office/drawing/2014/main" id="{4359C198-ECE3-4B5C-7977-EC957BD23EBE}"/>
              </a:ext>
            </a:extLst>
          </p:cNvPr>
          <p:cNvGraphicFramePr>
            <a:graphicFrameLocks noChangeAspect="1"/>
          </p:cNvGraphicFramePr>
          <p:nvPr/>
        </p:nvGraphicFramePr>
        <p:xfrm>
          <a:off x="5334000" y="5715000"/>
          <a:ext cx="2947988" cy="800100"/>
        </p:xfrm>
        <a:graphic>
          <a:graphicData uri="http://schemas.openxmlformats.org/presentationml/2006/ole">
            <mc:AlternateContent xmlns:mc="http://schemas.openxmlformats.org/markup-compatibility/2006">
              <mc:Choice xmlns:v="urn:schemas-microsoft-com:vml" Requires="v">
                <p:oleObj name="Equation" r:id="rId9" imgW="1624895" imgH="444307" progId="Equation.3">
                  <p:embed/>
                </p:oleObj>
              </mc:Choice>
              <mc:Fallback>
                <p:oleObj name="Equation" r:id="rId9" imgW="1624895" imgH="444307"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715000"/>
                        <a:ext cx="29479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24" name="Text Box 28">
            <a:extLst>
              <a:ext uri="{FF2B5EF4-FFF2-40B4-BE49-F238E27FC236}">
                <a16:creationId xmlns:a16="http://schemas.microsoft.com/office/drawing/2014/main" id="{D5043F9A-0879-D5B3-4172-B341F7748526}"/>
              </a:ext>
            </a:extLst>
          </p:cNvPr>
          <p:cNvSpPr txBox="1">
            <a:spLocks noChangeArrowheads="1"/>
          </p:cNvSpPr>
          <p:nvPr/>
        </p:nvSpPr>
        <p:spPr bwMode="auto">
          <a:xfrm>
            <a:off x="533400" y="2971800"/>
            <a:ext cx="565785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a:solidFill>
                  <a:srgbClr val="FF0000"/>
                </a:solidFill>
                <a:latin typeface="Garamond" panose="02020404030301010803" pitchFamily="18" charset="0"/>
                <a:ea typeface="Arial Unicode MS" pitchFamily="34" charset="-128"/>
              </a:rPr>
              <a:t>Check whether the pump is suitable or not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a:extLst>
              <a:ext uri="{FF2B5EF4-FFF2-40B4-BE49-F238E27FC236}">
                <a16:creationId xmlns:a16="http://schemas.microsoft.com/office/drawing/2014/main" id="{096674A6-4774-D163-3A10-BD188C775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8580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a:extLst>
              <a:ext uri="{FF2B5EF4-FFF2-40B4-BE49-F238E27FC236}">
                <a16:creationId xmlns:a16="http://schemas.microsoft.com/office/drawing/2014/main" id="{04FBC167-A6DC-7D4D-5B98-4856B2542BBA}"/>
              </a:ext>
            </a:extLst>
          </p:cNvPr>
          <p:cNvGraphicFramePr>
            <a:graphicFrameLocks noChangeAspect="1"/>
          </p:cNvGraphicFramePr>
          <p:nvPr/>
        </p:nvGraphicFramePr>
        <p:xfrm>
          <a:off x="990600" y="1905000"/>
          <a:ext cx="6934200" cy="4554538"/>
        </p:xfrm>
        <a:graphic>
          <a:graphicData uri="http://schemas.openxmlformats.org/presentationml/2006/ole">
            <mc:AlternateContent xmlns:mc="http://schemas.openxmlformats.org/markup-compatibility/2006">
              <mc:Choice xmlns:v="urn:schemas-microsoft-com:vml" Requires="v">
                <p:oleObj name="Bitmap Image" r:id="rId2" imgW="5466667" imgH="3591426" progId="Paint.Picture">
                  <p:embed/>
                </p:oleObj>
              </mc:Choice>
              <mc:Fallback>
                <p:oleObj name="Bitmap Image" r:id="rId2" imgW="5466667" imgH="3591426"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6934200"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Text Box 3">
            <a:extLst>
              <a:ext uri="{FF2B5EF4-FFF2-40B4-BE49-F238E27FC236}">
                <a16:creationId xmlns:a16="http://schemas.microsoft.com/office/drawing/2014/main" id="{C33F34F2-3A98-D47D-B6FC-1D233660F6AA}"/>
              </a:ext>
            </a:extLst>
          </p:cNvPr>
          <p:cNvSpPr txBox="1">
            <a:spLocks noChangeArrowheads="1"/>
          </p:cNvSpPr>
          <p:nvPr/>
        </p:nvSpPr>
        <p:spPr bwMode="auto">
          <a:xfrm>
            <a:off x="838200" y="533400"/>
            <a:ext cx="734695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a:solidFill>
                  <a:srgbClr val="0000FF"/>
                </a:solidFill>
                <a:latin typeface="Garamond" panose="02020404030301010803" pitchFamily="18" charset="0"/>
                <a:ea typeface="Arial Unicode MS" pitchFamily="34" charset="-128"/>
              </a:rPr>
              <a:t>1- Draw the system curve and check the operation point</a:t>
            </a:r>
          </a:p>
        </p:txBody>
      </p:sp>
      <p:sp>
        <p:nvSpPr>
          <p:cNvPr id="30725" name="Rectangle 4">
            <a:extLst>
              <a:ext uri="{FF2B5EF4-FFF2-40B4-BE49-F238E27FC236}">
                <a16:creationId xmlns:a16="http://schemas.microsoft.com/office/drawing/2014/main" id="{549A7AB1-077E-8625-5871-588E54F38D5A}"/>
              </a:ext>
            </a:extLst>
          </p:cNvPr>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0723" name="Object 3">
            <a:extLst>
              <a:ext uri="{FF2B5EF4-FFF2-40B4-BE49-F238E27FC236}">
                <a16:creationId xmlns:a16="http://schemas.microsoft.com/office/drawing/2014/main" id="{DEE56E65-6E12-99A4-0971-32775B0430C7}"/>
              </a:ext>
            </a:extLst>
          </p:cNvPr>
          <p:cNvGraphicFramePr>
            <a:graphicFrameLocks noChangeAspect="1"/>
          </p:cNvGraphicFramePr>
          <p:nvPr/>
        </p:nvGraphicFramePr>
        <p:xfrm>
          <a:off x="838200" y="1295400"/>
          <a:ext cx="3352800" cy="382588"/>
        </p:xfrm>
        <a:graphic>
          <a:graphicData uri="http://schemas.openxmlformats.org/presentationml/2006/ole">
            <mc:AlternateContent xmlns:mc="http://schemas.openxmlformats.org/markup-compatibility/2006">
              <mc:Choice xmlns:v="urn:schemas-microsoft-com:vml" Requires="v">
                <p:oleObj name="Equation" r:id="rId4" imgW="1752600" imgH="203200" progId="Equation.3">
                  <p:embed/>
                </p:oleObj>
              </mc:Choice>
              <mc:Fallback>
                <p:oleObj name="Equation" r:id="rId4" imgW="1752600" imgH="203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3352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Rectangle 6">
            <a:extLst>
              <a:ext uri="{FF2B5EF4-FFF2-40B4-BE49-F238E27FC236}">
                <a16:creationId xmlns:a16="http://schemas.microsoft.com/office/drawing/2014/main" id="{E81C8748-AAD3-887A-E6F6-3932AEF7CFBF}"/>
              </a:ext>
            </a:extLst>
          </p:cNvPr>
          <p:cNvSpPr>
            <a:spLocks noChangeArrowheads="1"/>
          </p:cNvSpPr>
          <p:nvPr/>
        </p:nvSpPr>
        <p:spPr bwMode="auto">
          <a:xfrm>
            <a:off x="0" y="3529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a:extLst>
              <a:ext uri="{FF2B5EF4-FFF2-40B4-BE49-F238E27FC236}">
                <a16:creationId xmlns:a16="http://schemas.microsoft.com/office/drawing/2014/main" id="{EE7BB8FB-951F-941F-86A0-407E6E659520}"/>
              </a:ext>
            </a:extLst>
          </p:cNvPr>
          <p:cNvSpPr txBox="1">
            <a:spLocks noChangeArrowheads="1"/>
          </p:cNvSpPr>
          <p:nvPr/>
        </p:nvSpPr>
        <p:spPr bwMode="auto">
          <a:xfrm>
            <a:off x="746125" y="5730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a:latin typeface="Arial Unicode MS" pitchFamily="34" charset="-128"/>
                <a:ea typeface="Arial Unicode MS" pitchFamily="34" charset="-128"/>
              </a:rPr>
              <a:t>There are an operation point at:</a:t>
            </a:r>
          </a:p>
        </p:txBody>
      </p:sp>
      <p:sp>
        <p:nvSpPr>
          <p:cNvPr id="31749" name="Rectangle 3">
            <a:extLst>
              <a:ext uri="{FF2B5EF4-FFF2-40B4-BE49-F238E27FC236}">
                <a16:creationId xmlns:a16="http://schemas.microsoft.com/office/drawing/2014/main" id="{9D41FA36-1480-3C5C-3AB9-04C1A1FD62B9}"/>
              </a:ext>
            </a:extLst>
          </p:cNvPr>
          <p:cNvSpPr>
            <a:spLocks noChangeArrowheads="1"/>
          </p:cNvSpPr>
          <p:nvPr/>
        </p:nvSpPr>
        <p:spPr bwMode="auto">
          <a:xfrm>
            <a:off x="762000" y="1066800"/>
            <a:ext cx="1354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a:solidFill>
                  <a:srgbClr val="FF0000"/>
                </a:solidFill>
                <a:latin typeface="Arial Unicode MS" pitchFamily="34" charset="-128"/>
                <a:ea typeface="Arial Unicode MS" pitchFamily="34" charset="-128"/>
              </a:rPr>
              <a:t>Q = 9 m</a:t>
            </a:r>
            <a:r>
              <a:rPr lang="en-US" altLang="en-US" baseline="30000">
                <a:solidFill>
                  <a:srgbClr val="FF0000"/>
                </a:solidFill>
                <a:latin typeface="Arial Unicode MS" pitchFamily="34" charset="-128"/>
                <a:ea typeface="Arial Unicode MS" pitchFamily="34" charset="-128"/>
              </a:rPr>
              <a:t>3</a:t>
            </a:r>
            <a:r>
              <a:rPr lang="en-US" altLang="en-US">
                <a:solidFill>
                  <a:srgbClr val="FF0000"/>
                </a:solidFill>
                <a:latin typeface="Arial Unicode MS" pitchFamily="34" charset="-128"/>
                <a:ea typeface="Arial Unicode MS" pitchFamily="34" charset="-128"/>
              </a:rPr>
              <a:t>/hr</a:t>
            </a:r>
          </a:p>
        </p:txBody>
      </p:sp>
      <p:sp>
        <p:nvSpPr>
          <p:cNvPr id="31750" name="Rectangle 4">
            <a:extLst>
              <a:ext uri="{FF2B5EF4-FFF2-40B4-BE49-F238E27FC236}">
                <a16:creationId xmlns:a16="http://schemas.microsoft.com/office/drawing/2014/main" id="{2A1D9332-E938-6E6E-EF6A-2DDBA0F289D5}"/>
              </a:ext>
            </a:extLst>
          </p:cNvPr>
          <p:cNvSpPr>
            <a:spLocks noChangeArrowheads="1"/>
          </p:cNvSpPr>
          <p:nvPr/>
        </p:nvSpPr>
        <p:spPr bwMode="auto">
          <a:xfrm>
            <a:off x="2667000" y="1066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a:solidFill>
                  <a:srgbClr val="FF0000"/>
                </a:solidFill>
                <a:latin typeface="Arial Unicode MS" pitchFamily="34" charset="-128"/>
                <a:ea typeface="Arial Unicode MS" pitchFamily="34" charset="-128"/>
              </a:rPr>
              <a:t>H =58m</a:t>
            </a:r>
          </a:p>
        </p:txBody>
      </p:sp>
      <p:sp>
        <p:nvSpPr>
          <p:cNvPr id="31751" name="Rectangle 5">
            <a:extLst>
              <a:ext uri="{FF2B5EF4-FFF2-40B4-BE49-F238E27FC236}">
                <a16:creationId xmlns:a16="http://schemas.microsoft.com/office/drawing/2014/main" id="{9351F0AA-F1CA-E0CB-4BD0-C5FB1F93C655}"/>
              </a:ext>
            </a:extLst>
          </p:cNvPr>
          <p:cNvSpPr>
            <a:spLocks noChangeArrowheads="1"/>
          </p:cNvSpPr>
          <p:nvPr/>
        </p:nvSpPr>
        <p:spPr bwMode="auto">
          <a:xfrm>
            <a:off x="804863" y="1585913"/>
            <a:ext cx="2395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FF0000"/>
                </a:solidFill>
                <a:latin typeface="Garamond" panose="02020404030301010803" pitchFamily="18" charset="0"/>
                <a:ea typeface="Arial Unicode MS" pitchFamily="34" charset="-128"/>
              </a:rPr>
              <a:t>NPSH</a:t>
            </a:r>
            <a:r>
              <a:rPr lang="en-US" altLang="en-US" sz="2000" b="1" baseline="-25000">
                <a:solidFill>
                  <a:srgbClr val="FF0000"/>
                </a:solidFill>
                <a:latin typeface="Garamond" panose="02020404030301010803" pitchFamily="18" charset="0"/>
                <a:ea typeface="Arial Unicode MS" pitchFamily="34" charset="-128"/>
              </a:rPr>
              <a:t>R </a:t>
            </a:r>
            <a:r>
              <a:rPr lang="en-US" altLang="en-US" sz="2000" b="1">
                <a:solidFill>
                  <a:srgbClr val="FF0000"/>
                </a:solidFill>
                <a:latin typeface="Garamond" panose="02020404030301010803" pitchFamily="18" charset="0"/>
                <a:ea typeface="Arial Unicode MS" pitchFamily="34" charset="-128"/>
              </a:rPr>
              <a:t>=4.1</a:t>
            </a:r>
          </a:p>
          <a:p>
            <a:pPr eaLnBrk="1" hangingPunct="1"/>
            <a:r>
              <a:rPr lang="en-US" altLang="en-US" sz="2000" b="1">
                <a:solidFill>
                  <a:srgbClr val="FF0000"/>
                </a:solidFill>
                <a:latin typeface="Garamond" panose="02020404030301010803" pitchFamily="18" charset="0"/>
                <a:ea typeface="Arial Unicode MS" pitchFamily="34" charset="-128"/>
              </a:rPr>
              <a:t>Then Check NPSH</a:t>
            </a:r>
            <a:r>
              <a:rPr lang="en-US" altLang="en-US" sz="2000" b="1" baseline="-25000">
                <a:solidFill>
                  <a:srgbClr val="FF0000"/>
                </a:solidFill>
                <a:latin typeface="Garamond" panose="02020404030301010803" pitchFamily="18" charset="0"/>
                <a:ea typeface="Arial Unicode MS" pitchFamily="34" charset="-128"/>
              </a:rPr>
              <a:t>A</a:t>
            </a:r>
          </a:p>
        </p:txBody>
      </p:sp>
      <p:sp>
        <p:nvSpPr>
          <p:cNvPr id="31752" name="Rectangle 6">
            <a:extLst>
              <a:ext uri="{FF2B5EF4-FFF2-40B4-BE49-F238E27FC236}">
                <a16:creationId xmlns:a16="http://schemas.microsoft.com/office/drawing/2014/main" id="{82992287-FD10-4213-7F92-D35FD6EA009E}"/>
              </a:ext>
            </a:extLst>
          </p:cNvPr>
          <p:cNvSpPr>
            <a:spLocks noChangeArrowheads="1"/>
          </p:cNvSpPr>
          <p:nvPr/>
        </p:nvSpPr>
        <p:spPr bwMode="auto">
          <a:xfrm>
            <a:off x="0" y="2952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1746" name="Object 2">
            <a:extLst>
              <a:ext uri="{FF2B5EF4-FFF2-40B4-BE49-F238E27FC236}">
                <a16:creationId xmlns:a16="http://schemas.microsoft.com/office/drawing/2014/main" id="{2F1F9539-9AA9-133A-03BC-95471223CDF4}"/>
              </a:ext>
            </a:extLst>
          </p:cNvPr>
          <p:cNvGraphicFramePr>
            <a:graphicFrameLocks noChangeAspect="1"/>
          </p:cNvGraphicFramePr>
          <p:nvPr/>
        </p:nvGraphicFramePr>
        <p:xfrm>
          <a:off x="704850" y="2328863"/>
          <a:ext cx="3543300" cy="2039937"/>
        </p:xfrm>
        <a:graphic>
          <a:graphicData uri="http://schemas.openxmlformats.org/presentationml/2006/ole">
            <mc:AlternateContent xmlns:mc="http://schemas.openxmlformats.org/markup-compatibility/2006">
              <mc:Choice xmlns:v="urn:schemas-microsoft-com:vml" Requires="v">
                <p:oleObj name="Equation" r:id="rId2" imgW="1854200" imgH="1066800" progId="Equation.3">
                  <p:embed/>
                </p:oleObj>
              </mc:Choice>
              <mc:Fallback>
                <p:oleObj name="Equation" r:id="rId2" imgW="1854200" imgH="1066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328863"/>
                        <a:ext cx="35433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3" name="Rectangle 8">
            <a:extLst>
              <a:ext uri="{FF2B5EF4-FFF2-40B4-BE49-F238E27FC236}">
                <a16:creationId xmlns:a16="http://schemas.microsoft.com/office/drawing/2014/main" id="{A67F75A8-12AC-2FF0-7840-6A8BAED979F4}"/>
              </a:ext>
            </a:extLst>
          </p:cNvPr>
          <p:cNvSpPr>
            <a:spLocks noChangeArrowheads="1"/>
          </p:cNvSpPr>
          <p:nvPr/>
        </p:nvSpPr>
        <p:spPr bwMode="auto">
          <a:xfrm>
            <a:off x="0" y="3905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1754" name="Rectangle 9">
            <a:extLst>
              <a:ext uri="{FF2B5EF4-FFF2-40B4-BE49-F238E27FC236}">
                <a16:creationId xmlns:a16="http://schemas.microsoft.com/office/drawing/2014/main" id="{F508C277-1E9F-5270-4B33-0DB714CA77B9}"/>
              </a:ext>
            </a:extLst>
          </p:cNvPr>
          <p:cNvSpPr>
            <a:spLocks noChangeArrowheads="1"/>
          </p:cNvSpPr>
          <p:nvPr/>
        </p:nvSpPr>
        <p:spPr bwMode="auto">
          <a:xfrm>
            <a:off x="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1747" name="Object 3">
            <a:extLst>
              <a:ext uri="{FF2B5EF4-FFF2-40B4-BE49-F238E27FC236}">
                <a16:creationId xmlns:a16="http://schemas.microsoft.com/office/drawing/2014/main" id="{4EA31C4A-D408-BC5D-5BCA-B4429B86846B}"/>
              </a:ext>
            </a:extLst>
          </p:cNvPr>
          <p:cNvGraphicFramePr>
            <a:graphicFrameLocks noChangeAspect="1"/>
          </p:cNvGraphicFramePr>
          <p:nvPr/>
        </p:nvGraphicFramePr>
        <p:xfrm>
          <a:off x="568325" y="4273550"/>
          <a:ext cx="5189538" cy="1689100"/>
        </p:xfrm>
        <a:graphic>
          <a:graphicData uri="http://schemas.openxmlformats.org/presentationml/2006/ole">
            <mc:AlternateContent xmlns:mc="http://schemas.openxmlformats.org/markup-compatibility/2006">
              <mc:Choice xmlns:v="urn:schemas-microsoft-com:vml" Requires="v">
                <p:oleObj name="Equation" r:id="rId4" imgW="2781300" imgH="914400" progId="Equation.3">
                  <p:embed/>
                </p:oleObj>
              </mc:Choice>
              <mc:Fallback>
                <p:oleObj name="Equation" r:id="rId4" imgW="2781300" imgH="914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25" y="4273550"/>
                        <a:ext cx="518953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5" name="Rectangle 11">
            <a:extLst>
              <a:ext uri="{FF2B5EF4-FFF2-40B4-BE49-F238E27FC236}">
                <a16:creationId xmlns:a16="http://schemas.microsoft.com/office/drawing/2014/main" id="{93CDC227-7B53-9993-EBBE-7C87D0AF64EF}"/>
              </a:ext>
            </a:extLst>
          </p:cNvPr>
          <p:cNvSpPr>
            <a:spLocks noChangeArrowheads="1"/>
          </p:cNvSpPr>
          <p:nvPr/>
        </p:nvSpPr>
        <p:spPr bwMode="auto">
          <a:xfrm>
            <a:off x="0" y="3886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1756" name="Rectangle 12">
            <a:extLst>
              <a:ext uri="{FF2B5EF4-FFF2-40B4-BE49-F238E27FC236}">
                <a16:creationId xmlns:a16="http://schemas.microsoft.com/office/drawing/2014/main" id="{CAC78BFA-D44D-B4D6-F171-BEF6C45DC208}"/>
              </a:ext>
            </a:extLst>
          </p:cNvPr>
          <p:cNvSpPr>
            <a:spLocks noChangeArrowheads="1"/>
          </p:cNvSpPr>
          <p:nvPr/>
        </p:nvSpPr>
        <p:spPr bwMode="auto">
          <a:xfrm>
            <a:off x="533400" y="6081713"/>
            <a:ext cx="5073650" cy="396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FF0000"/>
                </a:solidFill>
                <a:latin typeface="Garamond" panose="02020404030301010803" pitchFamily="18" charset="0"/>
                <a:ea typeface="Arial Unicode MS" pitchFamily="34" charset="-128"/>
              </a:rPr>
              <a:t>pump is not suitable, the cavitation will occur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8F1BED45-7CCF-3417-5774-0A555ECFC384}"/>
              </a:ext>
            </a:extLst>
          </p:cNvPr>
          <p:cNvSpPr>
            <a:spLocks noGrp="1" noChangeArrowheads="1"/>
          </p:cNvSpPr>
          <p:nvPr>
            <p:ph type="title"/>
          </p:nvPr>
        </p:nvSpPr>
        <p:spPr>
          <a:xfrm>
            <a:off x="457200" y="274638"/>
            <a:ext cx="8229600" cy="850900"/>
          </a:xfrm>
          <a:solidFill>
            <a:schemeClr val="accent1"/>
          </a:solidFill>
        </p:spPr>
        <p:txBody>
          <a:bodyPr/>
          <a:lstStyle/>
          <a:p>
            <a:pPr marL="838200" indent="-838200" eaLnBrk="1" hangingPunct="1"/>
            <a:r>
              <a:rPr lang="en-US" altLang="en-US" sz="3600" b="1">
                <a:solidFill>
                  <a:srgbClr val="FF0000"/>
                </a:solidFill>
                <a:latin typeface="Times New Roman" panose="02020603050405020304" pitchFamily="18" charset="0"/>
                <a:cs typeface="Times New Roman" panose="02020603050405020304" pitchFamily="18" charset="0"/>
              </a:rPr>
              <a:t>Main Parts of Centrifugal Pumps</a:t>
            </a:r>
            <a:endParaRPr lang="en-US" altLang="en-US" sz="3600" b="1">
              <a:latin typeface="Times New Roman" panose="02020603050405020304" pitchFamily="18" charset="0"/>
              <a:cs typeface="Times New Roman" panose="02020603050405020304" pitchFamily="18" charset="0"/>
            </a:endParaRPr>
          </a:p>
        </p:txBody>
      </p:sp>
      <p:sp>
        <p:nvSpPr>
          <p:cNvPr id="1028" name="Rectangle 3">
            <a:extLst>
              <a:ext uri="{FF2B5EF4-FFF2-40B4-BE49-F238E27FC236}">
                <a16:creationId xmlns:a16="http://schemas.microsoft.com/office/drawing/2014/main" id="{2DCC489A-B9BF-F2B2-3895-CED6A1319BF0}"/>
              </a:ext>
            </a:extLst>
          </p:cNvPr>
          <p:cNvSpPr>
            <a:spLocks noGrp="1" noChangeArrowheads="1"/>
          </p:cNvSpPr>
          <p:nvPr>
            <p:ph type="body" idx="1"/>
          </p:nvPr>
        </p:nvSpPr>
        <p:spPr>
          <a:xfrm>
            <a:off x="457200" y="2032000"/>
            <a:ext cx="4686300" cy="3341688"/>
          </a:xfrm>
        </p:spPr>
        <p:txBody>
          <a:bodyPr/>
          <a:lstStyle/>
          <a:p>
            <a:pPr marL="609600" indent="-609600" eaLnBrk="1" hangingPunct="1"/>
            <a:r>
              <a:rPr lang="en-US" altLang="zh-CN" sz="2400" b="1">
                <a:latin typeface="Times New Roman" panose="02020603050405020304" pitchFamily="18" charset="0"/>
                <a:ea typeface="SimSun" panose="02010600030101010101" pitchFamily="2" charset="-122"/>
                <a:cs typeface="Times New Roman" panose="02020603050405020304" pitchFamily="18" charset="0"/>
              </a:rPr>
              <a:t>which is the rotating part of the centrifugal pump. </a:t>
            </a:r>
          </a:p>
          <a:p>
            <a:pPr marL="609600" indent="-609600" eaLnBrk="1" hangingPunct="1"/>
            <a:r>
              <a:rPr lang="en-US" altLang="zh-CN" sz="2400" b="1">
                <a:latin typeface="Times New Roman" panose="02020603050405020304" pitchFamily="18" charset="0"/>
                <a:ea typeface="SimSun" panose="02010600030101010101" pitchFamily="2" charset="-122"/>
                <a:cs typeface="Times New Roman" panose="02020603050405020304" pitchFamily="18" charset="0"/>
              </a:rPr>
              <a:t>It consists of a series of backwards curved vanes (blades). </a:t>
            </a:r>
          </a:p>
          <a:p>
            <a:pPr marL="609600" indent="-609600" eaLnBrk="1" hangingPunct="1"/>
            <a:r>
              <a:rPr lang="en-US" altLang="zh-CN" sz="2400" b="1">
                <a:latin typeface="Times New Roman" panose="02020603050405020304" pitchFamily="18" charset="0"/>
                <a:ea typeface="SimSun" panose="02010600030101010101" pitchFamily="2" charset="-122"/>
                <a:cs typeface="Times New Roman" panose="02020603050405020304" pitchFamily="18" charset="0"/>
              </a:rPr>
              <a:t>The impeller is driven by a shaft which is connected to the shaft of an electric motor.</a:t>
            </a:r>
            <a:r>
              <a:rPr lang="en-US" altLang="zh-CN" sz="2400">
                <a:latin typeface="Times New Roman" panose="02020603050405020304" pitchFamily="18" charset="0"/>
                <a:ea typeface="SimSun" panose="02010600030101010101" pitchFamily="2" charset="-122"/>
                <a:cs typeface="Times New Roman" panose="02020603050405020304" pitchFamily="18" charset="0"/>
              </a:rPr>
              <a:t> </a:t>
            </a:r>
            <a:endParaRPr lang="en-US"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29" name="Rectangle 5">
            <a:extLst>
              <a:ext uri="{FF2B5EF4-FFF2-40B4-BE49-F238E27FC236}">
                <a16:creationId xmlns:a16="http://schemas.microsoft.com/office/drawing/2014/main" id="{5D9DA920-9212-7CEE-B992-A69A03E24671}"/>
              </a:ext>
            </a:extLst>
          </p:cNvPr>
          <p:cNvSpPr>
            <a:spLocks noChangeArrowheads="1"/>
          </p:cNvSpPr>
          <p:nvPr/>
        </p:nvSpPr>
        <p:spPr bwMode="auto">
          <a:xfrm>
            <a:off x="0" y="704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1026" name="Object 4">
            <a:extLst>
              <a:ext uri="{FF2B5EF4-FFF2-40B4-BE49-F238E27FC236}">
                <a16:creationId xmlns:a16="http://schemas.microsoft.com/office/drawing/2014/main" id="{E1DF5770-722B-28EA-E9BF-1F4DCE6C2904}"/>
              </a:ext>
            </a:extLst>
          </p:cNvPr>
          <p:cNvGraphicFramePr>
            <a:graphicFrameLocks noChangeAspect="1"/>
          </p:cNvGraphicFramePr>
          <p:nvPr/>
        </p:nvGraphicFramePr>
        <p:xfrm>
          <a:off x="5187950" y="1196975"/>
          <a:ext cx="3848100" cy="5448300"/>
        </p:xfrm>
        <a:graphic>
          <a:graphicData uri="http://schemas.openxmlformats.org/presentationml/2006/ole">
            <mc:AlternateContent xmlns:mc="http://schemas.openxmlformats.org/markup-compatibility/2006">
              <mc:Choice xmlns:v="urn:schemas-microsoft-com:vml" Requires="v">
                <p:oleObj name="Picture" r:id="rId2" imgW="4053840" imgH="5971032" progId="Word.Picture.8">
                  <p:embed/>
                </p:oleObj>
              </mc:Choice>
              <mc:Fallback>
                <p:oleObj name="Picture" r:id="rId2" imgW="4053840" imgH="5971032"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b="4030"/>
                      <a:stretch>
                        <a:fillRect/>
                      </a:stretch>
                    </p:blipFill>
                    <p:spPr bwMode="auto">
                      <a:xfrm>
                        <a:off x="5187950" y="1196975"/>
                        <a:ext cx="38481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Rectangle 6">
            <a:extLst>
              <a:ext uri="{FF2B5EF4-FFF2-40B4-BE49-F238E27FC236}">
                <a16:creationId xmlns:a16="http://schemas.microsoft.com/office/drawing/2014/main" id="{AC9470C8-20E7-9499-C6C7-FEFF42D2D1BF}"/>
              </a:ext>
            </a:extLst>
          </p:cNvPr>
          <p:cNvSpPr>
            <a:spLocks noChangeArrowheads="1"/>
          </p:cNvSpPr>
          <p:nvPr/>
        </p:nvSpPr>
        <p:spPr bwMode="auto">
          <a:xfrm>
            <a:off x="0" y="615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1031" name="Rectangle 7">
            <a:extLst>
              <a:ext uri="{FF2B5EF4-FFF2-40B4-BE49-F238E27FC236}">
                <a16:creationId xmlns:a16="http://schemas.microsoft.com/office/drawing/2014/main" id="{4E5CEC77-F562-FD03-454B-B24F4C50AEFC}"/>
              </a:ext>
            </a:extLst>
          </p:cNvPr>
          <p:cNvSpPr>
            <a:spLocks noChangeArrowheads="1"/>
          </p:cNvSpPr>
          <p:nvPr/>
        </p:nvSpPr>
        <p:spPr bwMode="auto">
          <a:xfrm>
            <a:off x="285750" y="1214438"/>
            <a:ext cx="2139950" cy="523875"/>
          </a:xfrm>
          <a:prstGeom prst="rect">
            <a:avLst/>
          </a:prstGeom>
          <a:solidFill>
            <a:srgbClr val="FAFEA0"/>
          </a:solidFill>
          <a:ln w="9525">
            <a:solidFill>
              <a:srgbClr val="CC3300"/>
            </a:solidFill>
            <a:miter lim="800000"/>
            <a:headEnd/>
            <a:tailEnd/>
          </a:ln>
        </p:spPr>
        <p:txBody>
          <a:bodyPr>
            <a:spAutoFit/>
          </a:bodyPr>
          <a:lstStyle>
            <a:lvl1pPr marL="342900" indent="-342900">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buFontTx/>
              <a:buAutoNum type="arabicPeriod"/>
            </a:pPr>
            <a:r>
              <a:rPr lang="en-US" altLang="en-US" sz="2800" b="1" u="sng"/>
              <a:t>Impeller: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a:extLst>
              <a:ext uri="{FF2B5EF4-FFF2-40B4-BE49-F238E27FC236}">
                <a16:creationId xmlns:a16="http://schemas.microsoft.com/office/drawing/2014/main" id="{2AF6F7DF-6AD4-7B14-D6AB-6AFF6A4A62EB}"/>
              </a:ext>
            </a:extLst>
          </p:cNvPr>
          <p:cNvSpPr>
            <a:spLocks noGrp="1" noChangeArrowheads="1"/>
          </p:cNvSpPr>
          <p:nvPr>
            <p:ph type="title"/>
          </p:nvPr>
        </p:nvSpPr>
        <p:spPr>
          <a:xfrm>
            <a:off x="428625" y="0"/>
            <a:ext cx="8229600" cy="993775"/>
          </a:xfrm>
          <a:solidFill>
            <a:srgbClr val="FAFEA0"/>
          </a:solidFill>
        </p:spPr>
        <p:txBody>
          <a:bodyPr/>
          <a:lstStyle/>
          <a:p>
            <a:r>
              <a:rPr lang="en-US" altLang="zh-CN" b="1">
                <a:solidFill>
                  <a:srgbClr val="FF0000"/>
                </a:solidFill>
                <a:latin typeface="Garamond" panose="02020404030301010803" pitchFamily="18" charset="0"/>
                <a:ea typeface="SimSun" panose="02010600030101010101" pitchFamily="2" charset="-122"/>
              </a:rPr>
              <a:t>Example 6</a:t>
            </a:r>
            <a:endParaRPr lang="en-US" altLang="en-US" b="1">
              <a:solidFill>
                <a:srgbClr val="FF0000"/>
              </a:solidFill>
              <a:latin typeface="Garamond" panose="02020404030301010803" pitchFamily="18" charset="0"/>
            </a:endParaRPr>
          </a:p>
        </p:txBody>
      </p:sp>
      <p:pic>
        <p:nvPicPr>
          <p:cNvPr id="80899" name="Picture 4">
            <a:extLst>
              <a:ext uri="{FF2B5EF4-FFF2-40B4-BE49-F238E27FC236}">
                <a16:creationId xmlns:a16="http://schemas.microsoft.com/office/drawing/2014/main" id="{CFB55A80-8D04-F945-E467-4F5ED23D0A0F}"/>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1700213"/>
            <a:ext cx="5832475" cy="4846637"/>
          </a:xfrm>
          <a:noFill/>
        </p:spPr>
      </p:pic>
      <p:sp>
        <p:nvSpPr>
          <p:cNvPr id="80900" name="Text Box 7">
            <a:extLst>
              <a:ext uri="{FF2B5EF4-FFF2-40B4-BE49-F238E27FC236}">
                <a16:creationId xmlns:a16="http://schemas.microsoft.com/office/drawing/2014/main" id="{60BA3186-C7C1-6AF7-C01D-F93BC5264277}"/>
              </a:ext>
            </a:extLst>
          </p:cNvPr>
          <p:cNvSpPr txBox="1">
            <a:spLocks noChangeArrowheads="1"/>
          </p:cNvSpPr>
          <p:nvPr/>
        </p:nvSpPr>
        <p:spPr bwMode="auto">
          <a:xfrm>
            <a:off x="0" y="1812925"/>
            <a:ext cx="34575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u="sng"/>
              <a:t>Abbreviations: </a:t>
            </a:r>
            <a:endParaRPr lang="en-US" altLang="en-US" sz="2400" i="1"/>
          </a:p>
          <a:p>
            <a:pPr eaLnBrk="1" hangingPunct="1"/>
            <a:r>
              <a:rPr lang="en-US" altLang="en-US" sz="2400" i="1"/>
              <a:t>G.V = Gate Valve</a:t>
            </a:r>
          </a:p>
          <a:p>
            <a:pPr eaLnBrk="1" hangingPunct="1"/>
            <a:r>
              <a:rPr lang="en-US" altLang="en-US" sz="2400" i="1"/>
              <a:t>C.V = Check Valve</a:t>
            </a:r>
          </a:p>
          <a:p>
            <a:pPr eaLnBrk="1" hangingPunct="1"/>
            <a:r>
              <a:rPr lang="en-US" altLang="en-US" sz="2400" i="1"/>
              <a:t>A.V = Air release Valve</a:t>
            </a:r>
          </a:p>
          <a:p>
            <a:pPr eaLnBrk="1" hangingPunct="1"/>
            <a:r>
              <a:rPr lang="en-US" altLang="en-US" sz="2400" i="1"/>
              <a:t>E.R = Eccentric Reducer</a:t>
            </a:r>
          </a:p>
          <a:p>
            <a:pPr eaLnBrk="1" hangingPunct="1"/>
            <a:r>
              <a:rPr lang="en-US" altLang="en-US" sz="2400" i="1"/>
              <a:t>C.I = Concentric increase</a:t>
            </a:r>
          </a:p>
          <a:p>
            <a:pPr eaLnBrk="1" hangingPunct="1"/>
            <a:r>
              <a:rPr lang="en-US" altLang="en-US" sz="2400" i="1"/>
              <a:t>I.N = Inlet Nozzle</a:t>
            </a:r>
          </a:p>
          <a:p>
            <a:pPr eaLnBrk="1" hangingPunct="1"/>
            <a:r>
              <a:rPr lang="en-US" altLang="en-US" sz="2400" i="1"/>
              <a:t>O.N = Outlet Nozzle</a:t>
            </a:r>
          </a:p>
          <a:p>
            <a:pPr eaLnBrk="1" hangingPunct="1"/>
            <a:r>
              <a:rPr lang="en-US" altLang="en-US" sz="2400" i="1"/>
              <a:t>S.P = Suction Pipe</a:t>
            </a:r>
          </a:p>
          <a:p>
            <a:pPr eaLnBrk="1" hangingPunct="1"/>
            <a:r>
              <a:rPr lang="en-US" altLang="en-US" sz="2400" i="1"/>
              <a:t>D.P = Delivery Pipe</a:t>
            </a:r>
          </a:p>
          <a:p>
            <a:pPr eaLnBrk="1" hangingPunct="1"/>
            <a:r>
              <a:rPr lang="en-US" altLang="en-US" sz="2400" i="1"/>
              <a:t>W.W = Wet Well 	</a:t>
            </a:r>
          </a:p>
          <a:p>
            <a:pPr eaLnBrk="1" hangingPunct="1"/>
            <a:r>
              <a:rPr lang="en-US" altLang="zh-CN" sz="2400" i="1">
                <a:ea typeface="SimSun" panose="02010600030101010101" pitchFamily="2" charset="-122"/>
              </a:rPr>
              <a:t>D.W = Dry Well</a:t>
            </a:r>
            <a:endParaRPr lang="en-US" altLang="en-US" sz="2400" i="1"/>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1">
            <a:extLst>
              <a:ext uri="{FF2B5EF4-FFF2-40B4-BE49-F238E27FC236}">
                <a16:creationId xmlns:a16="http://schemas.microsoft.com/office/drawing/2014/main" id="{7CFF5793-8601-2C1D-34F9-EEBB1CD4E24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3734" r="5347" b="3453"/>
          <a:stretch>
            <a:fillRect/>
          </a:stretch>
        </p:blipFill>
        <p:spPr>
          <a:xfrm>
            <a:off x="5076825" y="1919288"/>
            <a:ext cx="3995738" cy="3525837"/>
          </a:xfrm>
          <a:noFill/>
        </p:spPr>
      </p:pic>
      <p:sp>
        <p:nvSpPr>
          <p:cNvPr id="32772" name="Rectangle 2">
            <a:extLst>
              <a:ext uri="{FF2B5EF4-FFF2-40B4-BE49-F238E27FC236}">
                <a16:creationId xmlns:a16="http://schemas.microsoft.com/office/drawing/2014/main" id="{C091DD1D-98F2-55C6-18DC-C44C91CE91F2}"/>
              </a:ext>
            </a:extLst>
          </p:cNvPr>
          <p:cNvSpPr>
            <a:spLocks noGrp="1" noChangeArrowheads="1"/>
          </p:cNvSpPr>
          <p:nvPr>
            <p:ph type="title"/>
          </p:nvPr>
        </p:nvSpPr>
        <p:spPr>
          <a:xfrm>
            <a:off x="457200" y="274638"/>
            <a:ext cx="1235075" cy="706437"/>
          </a:xfrm>
          <a:solidFill>
            <a:srgbClr val="99FF99"/>
          </a:solidFill>
          <a:ln>
            <a:solidFill>
              <a:srgbClr val="339933"/>
            </a:solidFill>
            <a:miter lim="800000"/>
            <a:headEnd/>
            <a:tailEnd/>
          </a:ln>
        </p:spPr>
        <p:txBody>
          <a:bodyPr/>
          <a:lstStyle/>
          <a:p>
            <a:pPr algn="l"/>
            <a:r>
              <a:rPr lang="en-US" altLang="en-US" sz="2800" b="1" u="sng">
                <a:latin typeface="Times New Roman" panose="02020603050405020304" pitchFamily="18" charset="0"/>
                <a:cs typeface="Times New Roman" panose="02020603050405020304" pitchFamily="18" charset="0"/>
              </a:rPr>
              <a:t>Data:</a:t>
            </a:r>
            <a:r>
              <a:rPr lang="en-US" altLang="en-US" sz="2800">
                <a:latin typeface="Times New Roman" panose="02020603050405020304" pitchFamily="18" charset="0"/>
                <a:cs typeface="Times New Roman" panose="02020603050405020304" pitchFamily="18" charset="0"/>
              </a:rPr>
              <a:t> </a:t>
            </a:r>
          </a:p>
        </p:txBody>
      </p:sp>
      <p:sp>
        <p:nvSpPr>
          <p:cNvPr id="32773" name="Rectangle 3">
            <a:extLst>
              <a:ext uri="{FF2B5EF4-FFF2-40B4-BE49-F238E27FC236}">
                <a16:creationId xmlns:a16="http://schemas.microsoft.com/office/drawing/2014/main" id="{AC07501B-F1D2-B1CC-C65A-548E97764371}"/>
              </a:ext>
            </a:extLst>
          </p:cNvPr>
          <p:cNvSpPr>
            <a:spLocks noGrp="1" noChangeArrowheads="1"/>
          </p:cNvSpPr>
          <p:nvPr>
            <p:ph type="body" sz="half" idx="1"/>
          </p:nvPr>
        </p:nvSpPr>
        <p:spPr>
          <a:xfrm>
            <a:off x="241300" y="1165225"/>
            <a:ext cx="5554663" cy="5000625"/>
          </a:xfrm>
        </p:spPr>
        <p:txBody>
          <a:bodyPr/>
          <a:lstStyle/>
          <a:p>
            <a:pPr marL="609600" indent="-609600">
              <a:lnSpc>
                <a:spcPct val="80000"/>
              </a:lnSpc>
              <a:buFontTx/>
              <a:buAutoNum type="arabicPeriod"/>
            </a:pPr>
            <a:r>
              <a:rPr lang="en-US" altLang="en-US" sz="2200" b="1" i="1">
                <a:solidFill>
                  <a:srgbClr val="FF0000"/>
                </a:solidFill>
                <a:latin typeface="Times New Roman" panose="02020603050405020304" pitchFamily="18" charset="0"/>
                <a:cs typeface="Times New Roman" panose="02020603050405020304" pitchFamily="18" charset="0"/>
              </a:rPr>
              <a:t>Flow rates and dimensions:</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Q</a:t>
            </a:r>
            <a:r>
              <a:rPr lang="en-US" altLang="en-US" sz="2200" i="1" baseline="-25000">
                <a:latin typeface="Times New Roman" panose="02020603050405020304" pitchFamily="18" charset="0"/>
                <a:cs typeface="Times New Roman" panose="02020603050405020304" pitchFamily="18" charset="0"/>
              </a:rPr>
              <a:t>max</a:t>
            </a:r>
            <a:r>
              <a:rPr lang="en-US" altLang="en-US" sz="2200" i="1">
                <a:latin typeface="Times New Roman" panose="02020603050405020304" pitchFamily="18" charset="0"/>
                <a:cs typeface="Times New Roman" panose="02020603050405020304" pitchFamily="18" charset="0"/>
              </a:rPr>
              <a:t> = 0.05 m</a:t>
            </a:r>
            <a:r>
              <a:rPr lang="en-US" altLang="en-US" sz="2200" i="1" baseline="30000">
                <a:latin typeface="Times New Roman" panose="02020603050405020304" pitchFamily="18" charset="0"/>
                <a:cs typeface="Times New Roman" panose="02020603050405020304" pitchFamily="18" charset="0"/>
              </a:rPr>
              <a:t>3</a:t>
            </a:r>
            <a:r>
              <a:rPr lang="en-US" altLang="en-US" sz="2200" i="1">
                <a:latin typeface="Times New Roman" panose="02020603050405020304" pitchFamily="18" charset="0"/>
                <a:cs typeface="Times New Roman" panose="02020603050405020304" pitchFamily="18" charset="0"/>
              </a:rPr>
              <a:t>/s	 Q</a:t>
            </a:r>
            <a:r>
              <a:rPr lang="en-US" altLang="en-US" sz="2200" i="1" baseline="-25000">
                <a:latin typeface="Times New Roman" panose="02020603050405020304" pitchFamily="18" charset="0"/>
                <a:cs typeface="Times New Roman" panose="02020603050405020304" pitchFamily="18" charset="0"/>
              </a:rPr>
              <a:t>min</a:t>
            </a:r>
            <a:r>
              <a:rPr lang="en-US" altLang="en-US" sz="2200" i="1">
                <a:latin typeface="Times New Roman" panose="02020603050405020304" pitchFamily="18" charset="0"/>
                <a:cs typeface="Times New Roman" panose="02020603050405020304" pitchFamily="18" charset="0"/>
              </a:rPr>
              <a:t> = 0.025 m</a:t>
            </a:r>
            <a:r>
              <a:rPr lang="en-US" altLang="en-US" sz="2200" i="1" baseline="30000">
                <a:latin typeface="Times New Roman" panose="02020603050405020304" pitchFamily="18" charset="0"/>
                <a:cs typeface="Times New Roman" panose="02020603050405020304" pitchFamily="18" charset="0"/>
              </a:rPr>
              <a:t>3</a:t>
            </a:r>
            <a:r>
              <a:rPr lang="en-US" altLang="en-US" sz="2200" i="1">
                <a:latin typeface="Times New Roman" panose="02020603050405020304" pitchFamily="18" charset="0"/>
                <a:cs typeface="Times New Roman" panose="02020603050405020304" pitchFamily="18" charset="0"/>
              </a:rPr>
              <a:t>/s </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L</a:t>
            </a:r>
            <a:r>
              <a:rPr lang="en-US" altLang="en-US" sz="2200" i="1" baseline="-25000">
                <a:latin typeface="Times New Roman" panose="02020603050405020304" pitchFamily="18" charset="0"/>
                <a:cs typeface="Times New Roman" panose="02020603050405020304" pitchFamily="18" charset="0"/>
              </a:rPr>
              <a:t>S.P</a:t>
            </a:r>
            <a:r>
              <a:rPr lang="en-US" altLang="en-US" sz="2200" i="1">
                <a:latin typeface="Times New Roman" panose="02020603050405020304" pitchFamily="18" charset="0"/>
                <a:cs typeface="Times New Roman" panose="02020603050405020304" pitchFamily="18" charset="0"/>
              </a:rPr>
              <a:t> = 5.0 m  	L</a:t>
            </a:r>
            <a:r>
              <a:rPr lang="en-US" altLang="en-US" sz="2200" i="1" baseline="-25000">
                <a:latin typeface="Times New Roman" panose="02020603050405020304" pitchFamily="18" charset="0"/>
                <a:cs typeface="Times New Roman" panose="02020603050405020304" pitchFamily="18" charset="0"/>
              </a:rPr>
              <a:t>D.P</a:t>
            </a:r>
            <a:r>
              <a:rPr lang="en-US" altLang="en-US" sz="2200" i="1">
                <a:latin typeface="Times New Roman" panose="02020603050405020304" pitchFamily="18" charset="0"/>
                <a:cs typeface="Times New Roman" panose="02020603050405020304" pitchFamily="18" charset="0"/>
              </a:rPr>
              <a:t> = 513.5  m</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D</a:t>
            </a:r>
            <a:r>
              <a:rPr lang="en-US" altLang="en-US" sz="2200" i="1" baseline="-25000">
                <a:latin typeface="Times New Roman" panose="02020603050405020304" pitchFamily="18" charset="0"/>
                <a:cs typeface="Times New Roman" panose="02020603050405020304" pitchFamily="18" charset="0"/>
              </a:rPr>
              <a:t>S.P</a:t>
            </a:r>
            <a:r>
              <a:rPr lang="en-US" altLang="en-US" sz="2200" i="1">
                <a:latin typeface="Times New Roman" panose="02020603050405020304" pitchFamily="18" charset="0"/>
                <a:cs typeface="Times New Roman" panose="02020603050405020304" pitchFamily="18" charset="0"/>
              </a:rPr>
              <a:t> = 250mm  	D</a:t>
            </a:r>
            <a:r>
              <a:rPr lang="en-US" altLang="en-US" sz="2200" i="1" baseline="-25000">
                <a:latin typeface="Times New Roman" panose="02020603050405020304" pitchFamily="18" charset="0"/>
                <a:cs typeface="Times New Roman" panose="02020603050405020304" pitchFamily="18" charset="0"/>
              </a:rPr>
              <a:t>D.P</a:t>
            </a:r>
            <a:r>
              <a:rPr lang="en-US" altLang="en-US" sz="2200" i="1">
                <a:latin typeface="Times New Roman" panose="02020603050405020304" pitchFamily="18" charset="0"/>
                <a:cs typeface="Times New Roman" panose="02020603050405020304" pitchFamily="18" charset="0"/>
              </a:rPr>
              <a:t> = 200mm</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H</a:t>
            </a:r>
            <a:r>
              <a:rPr lang="en-US" altLang="en-US" sz="2200" i="1" baseline="-25000">
                <a:latin typeface="Times New Roman" panose="02020603050405020304" pitchFamily="18" charset="0"/>
                <a:cs typeface="Times New Roman" panose="02020603050405020304" pitchFamily="18" charset="0"/>
              </a:rPr>
              <a:t>stat</a:t>
            </a:r>
            <a:r>
              <a:rPr lang="en-US" altLang="en-US" sz="2200" i="1">
                <a:latin typeface="Times New Roman" panose="02020603050405020304" pitchFamily="18" charset="0"/>
                <a:cs typeface="Times New Roman" panose="02020603050405020304" pitchFamily="18" charset="0"/>
              </a:rPr>
              <a:t> = 5.3 m, 	h</a:t>
            </a:r>
            <a:r>
              <a:rPr lang="en-US" altLang="en-US" sz="2200" i="1" baseline="-25000">
                <a:latin typeface="Times New Roman" panose="02020603050405020304" pitchFamily="18" charset="0"/>
                <a:cs typeface="Times New Roman" panose="02020603050405020304" pitchFamily="18" charset="0"/>
              </a:rPr>
              <a:t>S</a:t>
            </a:r>
            <a:r>
              <a:rPr lang="en-US" altLang="en-US" sz="2200" i="1">
                <a:latin typeface="Times New Roman" panose="02020603050405020304" pitchFamily="18" charset="0"/>
                <a:cs typeface="Times New Roman" panose="02020603050405020304" pitchFamily="18" charset="0"/>
              </a:rPr>
              <a:t> = 3.0 m</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a:t>
            </a:r>
          </a:p>
          <a:p>
            <a:pPr marL="609600" indent="-609600">
              <a:lnSpc>
                <a:spcPct val="80000"/>
              </a:lnSpc>
              <a:buFontTx/>
              <a:buAutoNum type="arabicPeriod" startAt="2"/>
            </a:pPr>
            <a:r>
              <a:rPr lang="en-US" altLang="en-US" sz="2200" b="1" i="1">
                <a:solidFill>
                  <a:srgbClr val="FF0000"/>
                </a:solidFill>
                <a:latin typeface="Times New Roman" panose="02020603050405020304" pitchFamily="18" charset="0"/>
                <a:cs typeface="Times New Roman" panose="02020603050405020304" pitchFamily="18" charset="0"/>
              </a:rPr>
              <a:t>Minor Losses Coefficients (k):</a:t>
            </a:r>
            <a:r>
              <a:rPr lang="en-US" altLang="en-US" sz="2200" i="1">
                <a:solidFill>
                  <a:srgbClr val="FF0000"/>
                </a:solidFill>
                <a:latin typeface="Times New Roman" panose="02020603050405020304" pitchFamily="18" charset="0"/>
                <a:cs typeface="Times New Roman" panose="02020603050405020304" pitchFamily="18" charset="0"/>
              </a:rPr>
              <a:t> </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G.V = 0.1	C.V = 2.5    A.V = 0.05,</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E.R = 0.1	C.I = 0.05   Elbow = 0.2 </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Bends in D.P = 0.05,</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Entrance of S.P = 0.3 (bell mouth) 	</a:t>
            </a:r>
          </a:p>
          <a:p>
            <a:pPr marL="609600" indent="-609600">
              <a:lnSpc>
                <a:spcPct val="80000"/>
              </a:lnSpc>
            </a:pPr>
            <a:endParaRPr lang="en-US" altLang="en-US" sz="2200" i="1">
              <a:latin typeface="Times New Roman" panose="02020603050405020304" pitchFamily="18" charset="0"/>
              <a:cs typeface="Times New Roman" panose="02020603050405020304" pitchFamily="18" charset="0"/>
            </a:endParaRPr>
          </a:p>
          <a:p>
            <a:pPr marL="609600" indent="-609600">
              <a:lnSpc>
                <a:spcPct val="80000"/>
              </a:lnSpc>
              <a:buFontTx/>
              <a:buAutoNum type="arabicPeriod" startAt="3"/>
            </a:pPr>
            <a:r>
              <a:rPr lang="en-US" altLang="en-US" sz="2200" b="1" i="1">
                <a:solidFill>
                  <a:srgbClr val="FF0000"/>
                </a:solidFill>
                <a:latin typeface="Times New Roman" panose="02020603050405020304" pitchFamily="18" charset="0"/>
                <a:cs typeface="Times New Roman" panose="02020603050405020304" pitchFamily="18" charset="0"/>
              </a:rPr>
              <a:t>Coefficient of friction:</a:t>
            </a:r>
            <a:r>
              <a:rPr lang="en-US" altLang="en-US" sz="2200" i="1">
                <a:solidFill>
                  <a:srgbClr val="FF0000"/>
                </a:solidFill>
                <a:latin typeface="Times New Roman" panose="02020603050405020304" pitchFamily="18" charset="0"/>
                <a:cs typeface="Times New Roman" panose="02020603050405020304" pitchFamily="18" charset="0"/>
              </a:rPr>
              <a:t> </a:t>
            </a:r>
          </a:p>
          <a:p>
            <a:pPr marL="609600" indent="-609600">
              <a:lnSpc>
                <a:spcPct val="80000"/>
              </a:lnSpc>
              <a:buFontTx/>
              <a:buNone/>
            </a:pPr>
            <a:r>
              <a:rPr lang="en-US" altLang="en-US" sz="2200" i="1">
                <a:latin typeface="Times New Roman" panose="02020603050405020304" pitchFamily="18" charset="0"/>
                <a:cs typeface="Times New Roman" panose="02020603050405020304" pitchFamily="18" charset="0"/>
              </a:rPr>
              <a:t>		f = 0.02 (assumed constant).</a:t>
            </a:r>
          </a:p>
        </p:txBody>
      </p:sp>
      <p:sp>
        <p:nvSpPr>
          <p:cNvPr id="32774" name="Rectangle 5">
            <a:extLst>
              <a:ext uri="{FF2B5EF4-FFF2-40B4-BE49-F238E27FC236}">
                <a16:creationId xmlns:a16="http://schemas.microsoft.com/office/drawing/2014/main" id="{FD2BB25F-A1AB-E15C-C144-0EC3942CBAB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2775" name="Rectangle 6">
            <a:extLst>
              <a:ext uri="{FF2B5EF4-FFF2-40B4-BE49-F238E27FC236}">
                <a16:creationId xmlns:a16="http://schemas.microsoft.com/office/drawing/2014/main" id="{B1A6D5AE-D108-1CEA-809D-83C78A95F227}"/>
              </a:ext>
            </a:extLst>
          </p:cNvPr>
          <p:cNvSpPr>
            <a:spLocks noChangeArrowheads="1"/>
          </p:cNvSpPr>
          <p:nvPr/>
        </p:nvSpPr>
        <p:spPr bwMode="auto">
          <a:xfrm>
            <a:off x="0" y="238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2770" name="Object 2">
            <a:extLst>
              <a:ext uri="{FF2B5EF4-FFF2-40B4-BE49-F238E27FC236}">
                <a16:creationId xmlns:a16="http://schemas.microsoft.com/office/drawing/2014/main" id="{38501021-4A2F-6544-1165-B7B1C0A89E03}"/>
              </a:ext>
            </a:extLst>
          </p:cNvPr>
          <p:cNvGraphicFramePr>
            <a:graphicFrameLocks noChangeAspect="1"/>
          </p:cNvGraphicFramePr>
          <p:nvPr/>
        </p:nvGraphicFramePr>
        <p:xfrm>
          <a:off x="755650" y="2817813"/>
          <a:ext cx="2232025" cy="395287"/>
        </p:xfrm>
        <a:graphic>
          <a:graphicData uri="http://schemas.openxmlformats.org/presentationml/2006/ole">
            <mc:AlternateContent xmlns:mc="http://schemas.openxmlformats.org/markup-compatibility/2006">
              <mc:Choice xmlns:v="urn:schemas-microsoft-com:vml" Requires="v">
                <p:oleObj name="Equation" r:id="rId3" imgW="1168400" imgH="190500" progId="Equation.3">
                  <p:embed/>
                </p:oleObj>
              </mc:Choice>
              <mc:Fallback>
                <p:oleObj name="Equation" r:id="rId3" imgW="1168400" imgH="190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817813"/>
                        <a:ext cx="22320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6" name="Rectangle 9">
            <a:extLst>
              <a:ext uri="{FF2B5EF4-FFF2-40B4-BE49-F238E27FC236}">
                <a16:creationId xmlns:a16="http://schemas.microsoft.com/office/drawing/2014/main" id="{9ABA2851-57E8-A10C-FFA6-D19C4515E5F5}"/>
              </a:ext>
            </a:extLst>
          </p:cNvPr>
          <p:cNvSpPr>
            <a:spLocks noChangeArrowheads="1"/>
          </p:cNvSpPr>
          <p:nvPr/>
        </p:nvSpPr>
        <p:spPr bwMode="auto">
          <a:xfrm>
            <a:off x="0" y="354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2777" name="Text Box 10">
            <a:extLst>
              <a:ext uri="{FF2B5EF4-FFF2-40B4-BE49-F238E27FC236}">
                <a16:creationId xmlns:a16="http://schemas.microsoft.com/office/drawing/2014/main" id="{5BCB5FAE-B0CA-B3FF-EE53-A83EA3A7F042}"/>
              </a:ext>
            </a:extLst>
          </p:cNvPr>
          <p:cNvSpPr txBox="1">
            <a:spLocks noChangeArrowheads="1"/>
          </p:cNvSpPr>
          <p:nvPr/>
        </p:nvSpPr>
        <p:spPr bwMode="auto">
          <a:xfrm>
            <a:off x="5364163" y="765175"/>
            <a:ext cx="2087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ar-EG"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39762F04-6989-A046-8E10-41C59B11AB96}"/>
              </a:ext>
            </a:extLst>
          </p:cNvPr>
          <p:cNvSpPr>
            <a:spLocks noGrp="1" noChangeArrowheads="1"/>
          </p:cNvSpPr>
          <p:nvPr>
            <p:ph type="body" sz="half" idx="1"/>
          </p:nvPr>
        </p:nvSpPr>
        <p:spPr>
          <a:xfrm>
            <a:off x="457200" y="376238"/>
            <a:ext cx="5915025" cy="604837"/>
          </a:xfrm>
        </p:spPr>
        <p:txBody>
          <a:bodyPr/>
          <a:lstStyle/>
          <a:p>
            <a:pPr marL="609600" indent="-609600">
              <a:buFontTx/>
              <a:buAutoNum type="arabicPeriod" startAt="4"/>
            </a:pPr>
            <a:r>
              <a:rPr lang="en-US" altLang="en-US" sz="2400" i="1">
                <a:solidFill>
                  <a:srgbClr val="FF0000"/>
                </a:solidFill>
                <a:latin typeface="Times New Roman" panose="02020603050405020304" pitchFamily="18" charset="0"/>
                <a:cs typeface="Times New Roman" panose="02020603050405020304" pitchFamily="18" charset="0"/>
              </a:rPr>
              <a:t>Pump characteristic curves:</a:t>
            </a:r>
          </a:p>
        </p:txBody>
      </p:sp>
      <p:pic>
        <p:nvPicPr>
          <p:cNvPr id="81923" name="Picture 4">
            <a:extLst>
              <a:ext uri="{FF2B5EF4-FFF2-40B4-BE49-F238E27FC236}">
                <a16:creationId xmlns:a16="http://schemas.microsoft.com/office/drawing/2014/main" id="{109DD841-C655-5DAC-DBBB-C943739B59E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906463"/>
            <a:ext cx="7848600" cy="5637212"/>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23E6F2A-C614-9713-3BE5-AA4E1DEF2C7D}"/>
              </a:ext>
            </a:extLst>
          </p:cNvPr>
          <p:cNvSpPr>
            <a:spLocks noGrp="1" noChangeArrowheads="1"/>
          </p:cNvSpPr>
          <p:nvPr>
            <p:ph type="title"/>
          </p:nvPr>
        </p:nvSpPr>
        <p:spPr>
          <a:xfrm>
            <a:off x="457200" y="274638"/>
            <a:ext cx="2314575" cy="922337"/>
          </a:xfrm>
          <a:solidFill>
            <a:srgbClr val="99FF99"/>
          </a:solidFill>
          <a:ln>
            <a:solidFill>
              <a:srgbClr val="339933"/>
            </a:solidFill>
            <a:miter lim="800000"/>
            <a:headEnd/>
            <a:tailEnd/>
          </a:ln>
        </p:spPr>
        <p:txBody>
          <a:bodyPr/>
          <a:lstStyle/>
          <a:p>
            <a:pPr algn="l"/>
            <a:r>
              <a:rPr lang="en-US" altLang="en-US" sz="3200">
                <a:solidFill>
                  <a:srgbClr val="FF0000"/>
                </a:solidFill>
                <a:latin typeface="Times New Roman" panose="02020603050405020304" pitchFamily="18" charset="0"/>
                <a:cs typeface="Times New Roman" panose="02020603050405020304" pitchFamily="18" charset="0"/>
              </a:rPr>
              <a:t>Required??</a:t>
            </a:r>
          </a:p>
        </p:txBody>
      </p:sp>
      <p:sp>
        <p:nvSpPr>
          <p:cNvPr id="82947" name="Rectangle 3">
            <a:extLst>
              <a:ext uri="{FF2B5EF4-FFF2-40B4-BE49-F238E27FC236}">
                <a16:creationId xmlns:a16="http://schemas.microsoft.com/office/drawing/2014/main" id="{637B2E35-8FB7-F4A0-5F44-1E5025585F7E}"/>
              </a:ext>
            </a:extLst>
          </p:cNvPr>
          <p:cNvSpPr>
            <a:spLocks noGrp="1" noChangeArrowheads="1"/>
          </p:cNvSpPr>
          <p:nvPr>
            <p:ph type="body" idx="1"/>
          </p:nvPr>
        </p:nvSpPr>
        <p:spPr>
          <a:xfrm>
            <a:off x="735013" y="1495425"/>
            <a:ext cx="8229600" cy="3517900"/>
          </a:xfrm>
        </p:spPr>
        <p:txBody>
          <a:bodyPr/>
          <a:lstStyle/>
          <a:p>
            <a:pPr marL="533400" indent="-533400">
              <a:lnSpc>
                <a:spcPct val="90000"/>
              </a:lnSpc>
              <a:buFontTx/>
              <a:buNone/>
            </a:pPr>
            <a:r>
              <a:rPr lang="en-US" altLang="en-US" sz="2400">
                <a:latin typeface="Times New Roman" panose="02020603050405020304" pitchFamily="18" charset="0"/>
                <a:cs typeface="Times New Roman" panose="02020603050405020304" pitchFamily="18" charset="0"/>
              </a:rPr>
              <a:t>The given Figure shows a pump station. </a:t>
            </a:r>
          </a:p>
          <a:p>
            <a:pPr marL="533400" indent="-533400">
              <a:lnSpc>
                <a:spcPct val="90000"/>
              </a:lnSpc>
              <a:buFontTx/>
              <a:buNone/>
            </a:pPr>
            <a:r>
              <a:rPr lang="en-US" altLang="en-US" sz="2400">
                <a:latin typeface="Times New Roman" panose="02020603050405020304" pitchFamily="18" charset="0"/>
                <a:cs typeface="Times New Roman" panose="02020603050405020304" pitchFamily="18" charset="0"/>
              </a:rPr>
              <a:t>Use the pump characteristic curves and the data given above to:</a:t>
            </a:r>
          </a:p>
          <a:p>
            <a:pPr marL="533400" indent="-533400">
              <a:lnSpc>
                <a:spcPct val="90000"/>
              </a:lnSpc>
              <a:buFontTx/>
              <a:buAutoNum type="alphaLcParenR"/>
            </a:pPr>
            <a:r>
              <a:rPr lang="en-US" altLang="en-US" sz="2400">
                <a:latin typeface="Times New Roman" panose="02020603050405020304" pitchFamily="18" charset="0"/>
                <a:cs typeface="Times New Roman" panose="02020603050405020304" pitchFamily="18" charset="0"/>
              </a:rPr>
              <a:t>Choose a suitable pump which  satisfies the requirements of the piping system shown,</a:t>
            </a:r>
          </a:p>
          <a:p>
            <a:pPr marL="533400" indent="-533400">
              <a:lnSpc>
                <a:spcPct val="90000"/>
              </a:lnSpc>
              <a:buFontTx/>
              <a:buAutoNum type="alphaLcParenR"/>
            </a:pPr>
            <a:r>
              <a:rPr lang="en-US" altLang="en-US" sz="2400">
                <a:latin typeface="Times New Roman" panose="02020603050405020304" pitchFamily="18" charset="0"/>
                <a:cs typeface="Times New Roman" panose="02020603050405020304" pitchFamily="18" charset="0"/>
              </a:rPr>
              <a:t>Find the power and efficiency of the pump,</a:t>
            </a:r>
          </a:p>
          <a:p>
            <a:pPr marL="533400" indent="-533400">
              <a:lnSpc>
                <a:spcPct val="90000"/>
              </a:lnSpc>
              <a:buFontTx/>
              <a:buAutoNum type="alphaLcParenR"/>
            </a:pPr>
            <a:r>
              <a:rPr lang="en-US" altLang="en-US" sz="2400">
                <a:latin typeface="Times New Roman" panose="02020603050405020304" pitchFamily="18" charset="0"/>
                <a:cs typeface="Times New Roman" panose="02020603050405020304" pitchFamily="18" charset="0"/>
              </a:rPr>
              <a:t>Find the overall efficiency (motor and pump) if the motor efficiency is given to be  90%, also find the required power input to the motor.</a:t>
            </a:r>
          </a:p>
          <a:p>
            <a:pPr marL="533400" indent="-533400">
              <a:lnSpc>
                <a:spcPct val="90000"/>
              </a:lnSpc>
              <a:buFontTx/>
              <a:buAutoNum type="alphaLcParenR"/>
            </a:pPr>
            <a:r>
              <a:rPr lang="en-US" altLang="zh-CN" sz="2400">
                <a:latin typeface="Times New Roman" panose="02020603050405020304" pitchFamily="18" charset="0"/>
                <a:ea typeface="SimSun" panose="02010600030101010101" pitchFamily="2" charset="-122"/>
                <a:cs typeface="Times New Roman" panose="02020603050405020304" pitchFamily="18" charset="0"/>
              </a:rPr>
              <a:t>Check the pump for cavitation at T = 25</a:t>
            </a:r>
            <a:r>
              <a:rPr lang="en-US" altLang="zh-CN" sz="2400" baseline="30000">
                <a:latin typeface="Times New Roman" panose="02020603050405020304" pitchFamily="18" charset="0"/>
                <a:ea typeface="SimSun" panose="02010600030101010101" pitchFamily="2" charset="-122"/>
                <a:cs typeface="Times New Roman" panose="02020603050405020304" pitchFamily="18" charset="0"/>
              </a:rPr>
              <a:t>o</a:t>
            </a:r>
            <a:r>
              <a:rPr lang="en-US" altLang="zh-CN" sz="2400">
                <a:latin typeface="Times New Roman" panose="02020603050405020304" pitchFamily="18" charset="0"/>
                <a:ea typeface="SimSun" panose="02010600030101010101" pitchFamily="2" charset="-122"/>
                <a:cs typeface="Times New Roman" panose="02020603050405020304" pitchFamily="18" charset="0"/>
              </a:rPr>
              <a:t>C </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A52BF8A4-FDB4-6FB5-647D-DA3AE3D3193D}"/>
              </a:ext>
            </a:extLst>
          </p:cNvPr>
          <p:cNvSpPr>
            <a:spLocks noGrp="1" noChangeArrowheads="1"/>
          </p:cNvSpPr>
          <p:nvPr>
            <p:ph type="title"/>
          </p:nvPr>
        </p:nvSpPr>
        <p:spPr>
          <a:xfrm>
            <a:off x="468313" y="260350"/>
            <a:ext cx="1800225" cy="865188"/>
          </a:xfrm>
          <a:solidFill>
            <a:srgbClr val="99FF99"/>
          </a:solidFill>
          <a:ln>
            <a:solidFill>
              <a:srgbClr val="339933"/>
            </a:solidFill>
            <a:miter lim="800000"/>
            <a:headEnd/>
            <a:tailEnd/>
          </a:ln>
        </p:spPr>
        <p:txBody>
          <a:bodyPr/>
          <a:lstStyle/>
          <a:p>
            <a:pPr algn="l"/>
            <a:r>
              <a:rPr lang="en-US" altLang="en-US" sz="3600">
                <a:solidFill>
                  <a:srgbClr val="FF0000"/>
                </a:solidFill>
                <a:latin typeface="Times New Roman" panose="02020603050405020304" pitchFamily="18" charset="0"/>
                <a:cs typeface="Times New Roman" panose="02020603050405020304" pitchFamily="18" charset="0"/>
              </a:rPr>
              <a:t>Solution</a:t>
            </a:r>
          </a:p>
        </p:txBody>
      </p:sp>
      <p:sp>
        <p:nvSpPr>
          <p:cNvPr id="33797" name="Rectangle 3">
            <a:extLst>
              <a:ext uri="{FF2B5EF4-FFF2-40B4-BE49-F238E27FC236}">
                <a16:creationId xmlns:a16="http://schemas.microsoft.com/office/drawing/2014/main" id="{F8D1D4DD-F91B-B2CF-2EAC-EF53E2E3C872}"/>
              </a:ext>
            </a:extLst>
          </p:cNvPr>
          <p:cNvSpPr>
            <a:spLocks noGrp="1" noChangeArrowheads="1"/>
          </p:cNvSpPr>
          <p:nvPr>
            <p:ph type="body" idx="1"/>
          </p:nvPr>
        </p:nvSpPr>
        <p:spPr>
          <a:xfrm>
            <a:off x="457200" y="1268413"/>
            <a:ext cx="8229600" cy="5040312"/>
          </a:xfrm>
        </p:spPr>
        <p:txBody>
          <a:bodyPr/>
          <a:lstStyle/>
          <a:p>
            <a:pPr marL="609600" indent="-609600">
              <a:buFontTx/>
              <a:buNone/>
            </a:pPr>
            <a:r>
              <a:rPr lang="en-US" altLang="en-US" sz="2400" b="1" i="1" u="sng">
                <a:latin typeface="Times New Roman" panose="02020603050405020304" pitchFamily="18" charset="0"/>
                <a:cs typeface="Times New Roman" panose="02020603050405020304" pitchFamily="18" charset="0"/>
              </a:rPr>
              <a:t>A. Pump Selection:</a:t>
            </a:r>
          </a:p>
          <a:p>
            <a:pPr marL="609600" indent="-609600"/>
            <a:r>
              <a:rPr lang="en-US" altLang="en-US" sz="2400">
                <a:latin typeface="Times New Roman" panose="02020603050405020304" pitchFamily="18" charset="0"/>
                <a:cs typeface="Times New Roman" panose="02020603050405020304" pitchFamily="18" charset="0"/>
              </a:rPr>
              <a:t>The first step in selecting a pump is to draw the system curve:</a:t>
            </a:r>
          </a:p>
          <a:p>
            <a:pPr marL="609600" indent="-609600"/>
            <a:r>
              <a:rPr lang="en-US" altLang="zh-CN" sz="2400">
                <a:latin typeface="Times New Roman" panose="02020603050405020304" pitchFamily="18" charset="0"/>
                <a:ea typeface="SimSun" panose="02010600030101010101" pitchFamily="2" charset="-122"/>
                <a:cs typeface="Times New Roman" panose="02020603050405020304" pitchFamily="18" charset="0"/>
              </a:rPr>
              <a:t>To draw the system curve we need to calculate the values of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H</a:t>
            </a:r>
            <a:r>
              <a:rPr lang="en-US" altLang="zh-CN" sz="2400" i="1" baseline="-25000">
                <a:latin typeface="Times New Roman" panose="02020603050405020304" pitchFamily="18" charset="0"/>
                <a:ea typeface="SimSun" panose="02010600030101010101" pitchFamily="2" charset="-122"/>
                <a:cs typeface="Times New Roman" panose="02020603050405020304" pitchFamily="18" charset="0"/>
              </a:rPr>
              <a:t>t</a:t>
            </a:r>
            <a:r>
              <a:rPr lang="en-US" altLang="zh-CN" sz="2400">
                <a:latin typeface="Times New Roman" panose="02020603050405020304" pitchFamily="18" charset="0"/>
                <a:ea typeface="SimSun" panose="02010600030101010101" pitchFamily="2" charset="-122"/>
                <a:cs typeface="Times New Roman" panose="02020603050405020304" pitchFamily="18" charset="0"/>
              </a:rPr>
              <a:t> that correspond to several values of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Q</a:t>
            </a:r>
            <a:r>
              <a:rPr lang="en-US" altLang="zh-CN" sz="2400">
                <a:latin typeface="Times New Roman" panose="02020603050405020304" pitchFamily="18" charset="0"/>
                <a:ea typeface="SimSun" panose="02010600030101010101" pitchFamily="2" charset="-122"/>
                <a:cs typeface="Times New Roman" panose="02020603050405020304" pitchFamily="18" charset="0"/>
              </a:rPr>
              <a:t>, using :</a:t>
            </a:r>
            <a:r>
              <a:rPr lang="en-US" altLang="en-US" sz="2400">
                <a:latin typeface="Times New Roman" panose="02020603050405020304" pitchFamily="18" charset="0"/>
                <a:cs typeface="Times New Roman" panose="02020603050405020304" pitchFamily="18" charset="0"/>
              </a:rPr>
              <a:t> </a:t>
            </a:r>
          </a:p>
          <a:p>
            <a:pPr marL="609600" indent="-609600"/>
            <a:endParaRPr lang="en-US" altLang="en-US" sz="2400">
              <a:latin typeface="Times New Roman" panose="02020603050405020304" pitchFamily="18" charset="0"/>
              <a:cs typeface="Times New Roman" panose="02020603050405020304" pitchFamily="18" charset="0"/>
            </a:endParaRPr>
          </a:p>
          <a:p>
            <a:pPr marL="609600" indent="-609600"/>
            <a:endParaRPr lang="en-US" altLang="en-US" sz="2400">
              <a:latin typeface="Times New Roman" panose="02020603050405020304" pitchFamily="18" charset="0"/>
              <a:cs typeface="Times New Roman" panose="02020603050405020304" pitchFamily="18" charset="0"/>
            </a:endParaRPr>
          </a:p>
          <a:p>
            <a:pPr marL="609600" indent="-609600"/>
            <a:endParaRPr lang="en-US" altLang="en-US" sz="2400">
              <a:latin typeface="Times New Roman" panose="02020603050405020304" pitchFamily="18" charset="0"/>
              <a:cs typeface="Times New Roman" panose="02020603050405020304" pitchFamily="18" charset="0"/>
            </a:endParaRPr>
          </a:p>
          <a:p>
            <a:pPr marL="609600" indent="-609600"/>
            <a:endParaRPr lang="en-US" altLang="zh-CN" sz="2400">
              <a:latin typeface="Times New Roman" panose="02020603050405020304" pitchFamily="18" charset="0"/>
              <a:ea typeface="SimSun" panose="02010600030101010101" pitchFamily="2" charset="-122"/>
            </a:endParaRPr>
          </a:p>
          <a:p>
            <a:pPr marL="609600" indent="-609600"/>
            <a:r>
              <a:rPr lang="en-US" altLang="zh-CN" sz="2400">
                <a:latin typeface="Times New Roman" panose="02020603050405020304" pitchFamily="18" charset="0"/>
                <a:ea typeface="SimSun" panose="02010600030101010101" pitchFamily="2" charset="-122"/>
              </a:rPr>
              <a:t>We start with </a:t>
            </a:r>
            <a:r>
              <a:rPr lang="en-US" altLang="zh-CN" sz="2400" i="1">
                <a:latin typeface="Times New Roman" panose="02020603050405020304" pitchFamily="18" charset="0"/>
                <a:ea typeface="SimSun" panose="02010600030101010101" pitchFamily="2" charset="-122"/>
              </a:rPr>
              <a:t>Q</a:t>
            </a:r>
            <a:r>
              <a:rPr lang="en-US" altLang="zh-CN" sz="2400" i="1" baseline="-25000">
                <a:latin typeface="Times New Roman" panose="02020603050405020304" pitchFamily="18" charset="0"/>
                <a:ea typeface="SimSun" panose="02010600030101010101" pitchFamily="2" charset="-122"/>
              </a:rPr>
              <a:t>max</a:t>
            </a:r>
            <a:r>
              <a:rPr lang="en-US" altLang="zh-CN" sz="2400" i="1">
                <a:latin typeface="Times New Roman" panose="02020603050405020304" pitchFamily="18" charset="0"/>
                <a:ea typeface="SimSun" panose="02010600030101010101" pitchFamily="2" charset="-122"/>
              </a:rPr>
              <a:t> = 0.05 m</a:t>
            </a:r>
            <a:r>
              <a:rPr lang="en-US" altLang="zh-CN" sz="2400" i="1" baseline="30000">
                <a:latin typeface="Times New Roman" panose="02020603050405020304" pitchFamily="18" charset="0"/>
                <a:ea typeface="SimSun" panose="02010600030101010101" pitchFamily="2" charset="-122"/>
              </a:rPr>
              <a:t>3</a:t>
            </a:r>
            <a:r>
              <a:rPr lang="en-US" altLang="zh-CN" sz="2400" i="1">
                <a:latin typeface="Times New Roman" panose="02020603050405020304" pitchFamily="18" charset="0"/>
                <a:ea typeface="SimSun" panose="02010600030101010101" pitchFamily="2" charset="-122"/>
              </a:rPr>
              <a:t>/s </a:t>
            </a:r>
            <a:r>
              <a:rPr lang="en-US" altLang="zh-CN" sz="2400">
                <a:latin typeface="Times New Roman" panose="02020603050405020304" pitchFamily="18" charset="0"/>
                <a:ea typeface="SimSun" panose="02010600030101010101" pitchFamily="2" charset="-122"/>
              </a:rPr>
              <a:t>as the first value of </a:t>
            </a:r>
            <a:r>
              <a:rPr lang="en-US" altLang="zh-CN" sz="2400" i="1">
                <a:latin typeface="Times New Roman" panose="02020603050405020304" pitchFamily="18" charset="0"/>
                <a:ea typeface="SimSun" panose="02010600030101010101" pitchFamily="2" charset="-122"/>
              </a:rPr>
              <a:t>Q</a:t>
            </a:r>
            <a:r>
              <a:rPr lang="en-US" altLang="zh-CN" sz="2400">
                <a:latin typeface="Times New Roman" panose="02020603050405020304" pitchFamily="18" charset="0"/>
                <a:ea typeface="SimSun" panose="02010600030101010101" pitchFamily="2" charset="-122"/>
              </a:rPr>
              <a:t>  in the system and find the corresponding </a:t>
            </a:r>
            <a:r>
              <a:rPr lang="en-US" altLang="zh-CN" sz="2400" i="1">
                <a:latin typeface="Times New Roman" panose="02020603050405020304" pitchFamily="18" charset="0"/>
                <a:ea typeface="SimSun" panose="02010600030101010101" pitchFamily="2" charset="-122"/>
              </a:rPr>
              <a:t>H</a:t>
            </a:r>
            <a:r>
              <a:rPr lang="en-US" altLang="zh-CN" sz="2400" i="1" baseline="-25000">
                <a:latin typeface="Times New Roman" panose="02020603050405020304" pitchFamily="18" charset="0"/>
                <a:ea typeface="SimSun" panose="02010600030101010101" pitchFamily="2" charset="-122"/>
              </a:rPr>
              <a:t>t</a:t>
            </a:r>
            <a:r>
              <a:rPr lang="en-US" altLang="zh-CN" sz="2400">
                <a:latin typeface="Times New Roman" panose="02020603050405020304" pitchFamily="18" charset="0"/>
                <a:ea typeface="SimSun" panose="02010600030101010101" pitchFamily="2" charset="-122"/>
              </a:rPr>
              <a:t> </a:t>
            </a:r>
            <a:endParaRPr lang="en-US" altLang="en-US" sz="2400">
              <a:latin typeface="Times New Roman" panose="02020603050405020304" pitchFamily="18" charset="0"/>
              <a:cs typeface="Times New Roman" panose="02020603050405020304" pitchFamily="18" charset="0"/>
            </a:endParaRPr>
          </a:p>
        </p:txBody>
      </p:sp>
      <p:sp>
        <p:nvSpPr>
          <p:cNvPr id="33798" name="Rectangle 5">
            <a:extLst>
              <a:ext uri="{FF2B5EF4-FFF2-40B4-BE49-F238E27FC236}">
                <a16:creationId xmlns:a16="http://schemas.microsoft.com/office/drawing/2014/main" id="{1686607B-8402-6502-F485-A3BC9EFFBDE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3794" name="Object 2">
            <a:extLst>
              <a:ext uri="{FF2B5EF4-FFF2-40B4-BE49-F238E27FC236}">
                <a16:creationId xmlns:a16="http://schemas.microsoft.com/office/drawing/2014/main" id="{A2E5CBA0-685B-B036-7581-252EC797A4F2}"/>
              </a:ext>
            </a:extLst>
          </p:cNvPr>
          <p:cNvGraphicFramePr>
            <a:graphicFrameLocks noChangeAspect="1"/>
          </p:cNvGraphicFramePr>
          <p:nvPr/>
        </p:nvGraphicFramePr>
        <p:xfrm>
          <a:off x="1187450" y="3500438"/>
          <a:ext cx="2952750" cy="608012"/>
        </p:xfrm>
        <a:graphic>
          <a:graphicData uri="http://schemas.openxmlformats.org/presentationml/2006/ole">
            <mc:AlternateContent xmlns:mc="http://schemas.openxmlformats.org/markup-compatibility/2006">
              <mc:Choice xmlns:v="urn:schemas-microsoft-com:vml" Requires="v">
                <p:oleObj name="Equation" r:id="rId2" imgW="1002865" imgH="215806" progId="Equation.3">
                  <p:embed/>
                </p:oleObj>
              </mc:Choice>
              <mc:Fallback>
                <p:oleObj name="Equation" r:id="rId2" imgW="1002865" imgH="215806"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00438"/>
                        <a:ext cx="29527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9" name="Rectangle 6">
            <a:extLst>
              <a:ext uri="{FF2B5EF4-FFF2-40B4-BE49-F238E27FC236}">
                <a16:creationId xmlns:a16="http://schemas.microsoft.com/office/drawing/2014/main" id="{7E7B3679-2BF8-AEBD-EA27-AEF9E1B11095}"/>
              </a:ext>
            </a:extLst>
          </p:cNvPr>
          <p:cNvSpPr>
            <a:spLocks noChangeArrowheads="1"/>
          </p:cNvSpPr>
          <p:nvPr/>
        </p:nvSpPr>
        <p:spPr bwMode="auto">
          <a:xfrm>
            <a:off x="0" y="276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3800" name="Text Box 7">
            <a:extLst>
              <a:ext uri="{FF2B5EF4-FFF2-40B4-BE49-F238E27FC236}">
                <a16:creationId xmlns:a16="http://schemas.microsoft.com/office/drawing/2014/main" id="{61A41753-7759-978E-0FF8-48582C4A0973}"/>
              </a:ext>
            </a:extLst>
          </p:cNvPr>
          <p:cNvSpPr txBox="1">
            <a:spLocks noChangeArrowheads="1"/>
          </p:cNvSpPr>
          <p:nvPr/>
        </p:nvSpPr>
        <p:spPr bwMode="auto">
          <a:xfrm>
            <a:off x="4211638" y="3497263"/>
            <a:ext cx="647700" cy="466725"/>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t>or</a:t>
            </a:r>
          </a:p>
        </p:txBody>
      </p:sp>
      <p:graphicFrame>
        <p:nvGraphicFramePr>
          <p:cNvPr id="33795" name="Object 3">
            <a:extLst>
              <a:ext uri="{FF2B5EF4-FFF2-40B4-BE49-F238E27FC236}">
                <a16:creationId xmlns:a16="http://schemas.microsoft.com/office/drawing/2014/main" id="{467877D9-4615-8F4B-0953-97A2C84057DE}"/>
              </a:ext>
            </a:extLst>
          </p:cNvPr>
          <p:cNvGraphicFramePr>
            <a:graphicFrameLocks noChangeAspect="1"/>
          </p:cNvGraphicFramePr>
          <p:nvPr/>
        </p:nvGraphicFramePr>
        <p:xfrm>
          <a:off x="1187450" y="4005263"/>
          <a:ext cx="5905500" cy="896937"/>
        </p:xfrm>
        <a:graphic>
          <a:graphicData uri="http://schemas.openxmlformats.org/presentationml/2006/ole">
            <mc:AlternateContent xmlns:mc="http://schemas.openxmlformats.org/markup-compatibility/2006">
              <mc:Choice xmlns:v="urn:schemas-microsoft-com:vml" Requires="v">
                <p:oleObj name="Equation" r:id="rId4" imgW="2540000" imgH="393700" progId="Equation.3">
                  <p:embed/>
                </p:oleObj>
              </mc:Choice>
              <mc:Fallback>
                <p:oleObj name="Equation" r:id="rId4" imgW="2540000" imgH="393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4005263"/>
                        <a:ext cx="59055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3">
            <a:extLst>
              <a:ext uri="{FF2B5EF4-FFF2-40B4-BE49-F238E27FC236}">
                <a16:creationId xmlns:a16="http://schemas.microsoft.com/office/drawing/2014/main" id="{7C32C498-41C8-59BB-3164-F736CB3CB9FE}"/>
              </a:ext>
            </a:extLst>
          </p:cNvPr>
          <p:cNvSpPr>
            <a:spLocks noGrp="1" noChangeArrowheads="1"/>
          </p:cNvSpPr>
          <p:nvPr>
            <p:ph type="body" sz="half" idx="1"/>
          </p:nvPr>
        </p:nvSpPr>
        <p:spPr>
          <a:xfrm>
            <a:off x="457200" y="549275"/>
            <a:ext cx="7427913" cy="5576888"/>
          </a:xfrm>
        </p:spPr>
        <p:txBody>
          <a:bodyPr/>
          <a:lstStyle/>
          <a:p>
            <a:pPr marL="609600" indent="-609600">
              <a:buFontTx/>
              <a:buNone/>
            </a:pPr>
            <a:r>
              <a:rPr lang="en-US" altLang="en-US" sz="2400" u="sng">
                <a:latin typeface="Times New Roman" panose="02020603050405020304" pitchFamily="18" charset="0"/>
                <a:cs typeface="Times New Roman" panose="02020603050405020304" pitchFamily="18" charset="0"/>
              </a:rPr>
              <a:t>Head losses in the suction pipe</a:t>
            </a:r>
            <a:r>
              <a:rPr lang="en-US" altLang="en-US" sz="2400">
                <a:latin typeface="Times New Roman" panose="02020603050405020304" pitchFamily="18" charset="0"/>
                <a:cs typeface="Times New Roman" panose="02020603050405020304" pitchFamily="18" charset="0"/>
              </a:rPr>
              <a:t>:</a:t>
            </a:r>
          </a:p>
          <a:p>
            <a:pPr marL="609600" indent="-609600"/>
            <a:r>
              <a:rPr lang="en-US" altLang="en-US" sz="2400">
                <a:latin typeface="Times New Roman" panose="02020603050405020304" pitchFamily="18" charset="0"/>
                <a:cs typeface="Times New Roman" panose="02020603050405020304" pitchFamily="18" charset="0"/>
              </a:rPr>
              <a:t>For </a:t>
            </a:r>
            <a:r>
              <a:rPr lang="en-US" altLang="en-US" sz="2400" i="1">
                <a:latin typeface="Times New Roman" panose="02020603050405020304" pitchFamily="18" charset="0"/>
                <a:cs typeface="Times New Roman" panose="02020603050405020304" pitchFamily="18" charset="0"/>
              </a:rPr>
              <a:t>Q</a:t>
            </a:r>
            <a:r>
              <a:rPr lang="en-US" altLang="en-US" sz="2400" i="1" baseline="-25000">
                <a:latin typeface="Times New Roman" panose="02020603050405020304" pitchFamily="18" charset="0"/>
                <a:cs typeface="Times New Roman" panose="02020603050405020304" pitchFamily="18" charset="0"/>
              </a:rPr>
              <a:t>max</a:t>
            </a:r>
            <a:r>
              <a:rPr lang="en-US" altLang="en-US" sz="2400" i="1">
                <a:latin typeface="Times New Roman" panose="02020603050405020304" pitchFamily="18" charset="0"/>
                <a:cs typeface="Times New Roman" panose="02020603050405020304" pitchFamily="18" charset="0"/>
              </a:rPr>
              <a:t> = 0.05 m</a:t>
            </a:r>
            <a:r>
              <a:rPr lang="en-US" altLang="en-US" sz="2400" i="1" baseline="30000">
                <a:latin typeface="Times New Roman" panose="02020603050405020304" pitchFamily="18" charset="0"/>
                <a:cs typeface="Times New Roman" panose="02020603050405020304" pitchFamily="18" charset="0"/>
              </a:rPr>
              <a:t>3</a:t>
            </a:r>
            <a:r>
              <a:rPr lang="en-US" altLang="en-US" sz="2400" i="1">
                <a:latin typeface="Times New Roman" panose="02020603050405020304" pitchFamily="18" charset="0"/>
                <a:cs typeface="Times New Roman" panose="02020603050405020304" pitchFamily="18" charset="0"/>
              </a:rPr>
              <a:t>/s</a:t>
            </a:r>
            <a:r>
              <a:rPr lang="en-US" altLang="en-US" sz="2400">
                <a:latin typeface="Times New Roman" panose="02020603050405020304" pitchFamily="18" charset="0"/>
                <a:cs typeface="Times New Roman" panose="02020603050405020304" pitchFamily="18" charset="0"/>
              </a:rPr>
              <a:t>.</a:t>
            </a:r>
          </a:p>
          <a:p>
            <a:pPr marL="609600" indent="-609600"/>
            <a:endParaRPr lang="en-US" altLang="en-US" sz="2400">
              <a:latin typeface="Times New Roman" panose="02020603050405020304" pitchFamily="18" charset="0"/>
              <a:cs typeface="Times New Roman" panose="02020603050405020304" pitchFamily="18" charset="0"/>
            </a:endParaRPr>
          </a:p>
          <a:p>
            <a:pPr marL="609600" indent="-609600"/>
            <a:endParaRPr lang="en-US" altLang="en-US" sz="2400">
              <a:latin typeface="Times New Roman" panose="02020603050405020304" pitchFamily="18" charset="0"/>
              <a:cs typeface="Times New Roman" panose="02020603050405020304" pitchFamily="18" charset="0"/>
            </a:endParaRPr>
          </a:p>
          <a:p>
            <a:pPr marL="609600" indent="-609600"/>
            <a:r>
              <a:rPr lang="en-US" altLang="zh-CN" sz="2400">
                <a:latin typeface="Times New Roman" panose="02020603050405020304" pitchFamily="18" charset="0"/>
                <a:ea typeface="SimSun" panose="02010600030101010101" pitchFamily="2" charset="-122"/>
                <a:cs typeface="Times New Roman" panose="02020603050405020304" pitchFamily="18" charset="0"/>
              </a:rPr>
              <a:t>Friction losses: </a:t>
            </a:r>
          </a:p>
          <a:p>
            <a:pPr marL="609600" indent="-609600"/>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pPr marL="609600" indent="-609600"/>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pPr marL="609600" indent="-609600"/>
            <a:r>
              <a:rPr lang="en-US" altLang="zh-CN" sz="2400">
                <a:latin typeface="Times New Roman" panose="02020603050405020304" pitchFamily="18" charset="0"/>
                <a:ea typeface="SimSun" panose="02010600030101010101" pitchFamily="2" charset="-122"/>
                <a:cs typeface="Times New Roman" panose="02020603050405020304" pitchFamily="18" charset="0"/>
              </a:rPr>
              <a:t>Minor losses: </a:t>
            </a:r>
            <a:endParaRPr lang="en-US" altLang="en-US" sz="2400">
              <a:latin typeface="Times New Roman" panose="02020603050405020304" pitchFamily="18" charset="0"/>
              <a:cs typeface="Times New Roman" panose="02020603050405020304" pitchFamily="18" charset="0"/>
            </a:endParaRPr>
          </a:p>
        </p:txBody>
      </p:sp>
      <p:sp>
        <p:nvSpPr>
          <p:cNvPr id="34822" name="Rectangle 5">
            <a:extLst>
              <a:ext uri="{FF2B5EF4-FFF2-40B4-BE49-F238E27FC236}">
                <a16:creationId xmlns:a16="http://schemas.microsoft.com/office/drawing/2014/main" id="{D5BAE3AF-E858-B407-693F-9E1B4368613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4818" name="Object 2">
            <a:extLst>
              <a:ext uri="{FF2B5EF4-FFF2-40B4-BE49-F238E27FC236}">
                <a16:creationId xmlns:a16="http://schemas.microsoft.com/office/drawing/2014/main" id="{64865F1F-B346-AB2B-D2FF-CAB3481D74A3}"/>
              </a:ext>
            </a:extLst>
          </p:cNvPr>
          <p:cNvGraphicFramePr>
            <a:graphicFrameLocks noChangeAspect="1"/>
          </p:cNvGraphicFramePr>
          <p:nvPr/>
        </p:nvGraphicFramePr>
        <p:xfrm>
          <a:off x="1908175" y="1557338"/>
          <a:ext cx="3240088" cy="679450"/>
        </p:xfrm>
        <a:graphic>
          <a:graphicData uri="http://schemas.openxmlformats.org/presentationml/2006/ole">
            <mc:AlternateContent xmlns:mc="http://schemas.openxmlformats.org/markup-compatibility/2006">
              <mc:Choice xmlns:v="urn:schemas-microsoft-com:vml" Requires="v">
                <p:oleObj name="Equation" r:id="rId2" imgW="1752600" imgH="381000" progId="Equation.3">
                  <p:embed/>
                </p:oleObj>
              </mc:Choice>
              <mc:Fallback>
                <p:oleObj name="Equation" r:id="rId2" imgW="1752600" imgH="3810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57338"/>
                        <a:ext cx="32400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3" name="Rectangle 6">
            <a:extLst>
              <a:ext uri="{FF2B5EF4-FFF2-40B4-BE49-F238E27FC236}">
                <a16:creationId xmlns:a16="http://schemas.microsoft.com/office/drawing/2014/main" id="{B8705D01-7982-E908-A513-A952B85978FF}"/>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4824" name="Rectangle 8">
            <a:extLst>
              <a:ext uri="{FF2B5EF4-FFF2-40B4-BE49-F238E27FC236}">
                <a16:creationId xmlns:a16="http://schemas.microsoft.com/office/drawing/2014/main" id="{6B44FB95-90C1-BEF2-101A-00580BAA6B4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4819" name="Object 3">
            <a:extLst>
              <a:ext uri="{FF2B5EF4-FFF2-40B4-BE49-F238E27FC236}">
                <a16:creationId xmlns:a16="http://schemas.microsoft.com/office/drawing/2014/main" id="{CB6A3CEE-AA3B-BB8F-ACB9-212AE5D86645}"/>
              </a:ext>
            </a:extLst>
          </p:cNvPr>
          <p:cNvGraphicFramePr>
            <a:graphicFrameLocks noChangeAspect="1"/>
          </p:cNvGraphicFramePr>
          <p:nvPr/>
        </p:nvGraphicFramePr>
        <p:xfrm>
          <a:off x="1908175" y="2636838"/>
          <a:ext cx="4824413" cy="771525"/>
        </p:xfrm>
        <a:graphic>
          <a:graphicData uri="http://schemas.openxmlformats.org/presentationml/2006/ole">
            <mc:AlternateContent xmlns:mc="http://schemas.openxmlformats.org/markup-compatibility/2006">
              <mc:Choice xmlns:v="urn:schemas-microsoft-com:vml" Requires="v">
                <p:oleObj name="Equation" r:id="rId4" imgW="2438400" imgH="406400" progId="Equation.3">
                  <p:embed/>
                </p:oleObj>
              </mc:Choice>
              <mc:Fallback>
                <p:oleObj name="Equation" r:id="rId4" imgW="2438400" imgH="406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2636838"/>
                        <a:ext cx="48244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5" name="Rectangle 9">
            <a:extLst>
              <a:ext uri="{FF2B5EF4-FFF2-40B4-BE49-F238E27FC236}">
                <a16:creationId xmlns:a16="http://schemas.microsoft.com/office/drawing/2014/main" id="{85BBA70A-4A79-582F-2C30-068B1C2553E7}"/>
              </a:ext>
            </a:extLst>
          </p:cNvPr>
          <p:cNvSpPr>
            <a:spLocks noChangeArrowheads="1"/>
          </p:cNvSpPr>
          <p:nvPr/>
        </p:nvSpPr>
        <p:spPr bwMode="auto">
          <a:xfrm>
            <a:off x="0" y="485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4826" name="Rectangle 11">
            <a:extLst>
              <a:ext uri="{FF2B5EF4-FFF2-40B4-BE49-F238E27FC236}">
                <a16:creationId xmlns:a16="http://schemas.microsoft.com/office/drawing/2014/main" id="{4DF5D987-7A6F-5FCB-4565-01E76C275720}"/>
              </a:ext>
            </a:extLst>
          </p:cNvPr>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4820" name="Object 4">
            <a:extLst>
              <a:ext uri="{FF2B5EF4-FFF2-40B4-BE49-F238E27FC236}">
                <a16:creationId xmlns:a16="http://schemas.microsoft.com/office/drawing/2014/main" id="{56EF50FD-7C8C-CF1D-187F-F04E7C8E8D57}"/>
              </a:ext>
            </a:extLst>
          </p:cNvPr>
          <p:cNvGraphicFramePr>
            <a:graphicFrameLocks noChangeAspect="1"/>
          </p:cNvGraphicFramePr>
          <p:nvPr/>
        </p:nvGraphicFramePr>
        <p:xfrm>
          <a:off x="1979613" y="4005263"/>
          <a:ext cx="5113337" cy="733425"/>
        </p:xfrm>
        <a:graphic>
          <a:graphicData uri="http://schemas.openxmlformats.org/presentationml/2006/ole">
            <mc:AlternateContent xmlns:mc="http://schemas.openxmlformats.org/markup-compatibility/2006">
              <mc:Choice xmlns:v="urn:schemas-microsoft-com:vml" Requires="v">
                <p:oleObj name="Equation" r:id="rId6" imgW="2667000" imgH="393700" progId="Equation.3">
                  <p:embed/>
                </p:oleObj>
              </mc:Choice>
              <mc:Fallback>
                <p:oleObj name="Equation" r:id="rId6" imgW="2667000" imgH="393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4005263"/>
                        <a:ext cx="51133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7" name="Rectangle 12">
            <a:extLst>
              <a:ext uri="{FF2B5EF4-FFF2-40B4-BE49-F238E27FC236}">
                <a16:creationId xmlns:a16="http://schemas.microsoft.com/office/drawing/2014/main" id="{F39057F1-CB06-3B8F-0908-BE8D831055F8}"/>
              </a:ext>
            </a:extLst>
          </p:cNvPr>
          <p:cNvSpPr>
            <a:spLocks noChangeArrowheads="1"/>
          </p:cNvSpPr>
          <p:nvPr/>
        </p:nvSpPr>
        <p:spPr bwMode="auto">
          <a:xfrm>
            <a:off x="0" y="3667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pic>
        <p:nvPicPr>
          <p:cNvPr id="34828" name="Picture 13">
            <a:extLst>
              <a:ext uri="{FF2B5EF4-FFF2-40B4-BE49-F238E27FC236}">
                <a16:creationId xmlns:a16="http://schemas.microsoft.com/office/drawing/2014/main" id="{689A630F-8374-D1BC-7115-B87515592BF1}"/>
              </a:ext>
            </a:extLst>
          </p:cNvPr>
          <p:cNvPicPr>
            <a:picLocks noChangeAspect="1" noChangeArrowheads="1"/>
          </p:cNvPicPr>
          <p:nvPr>
            <p:ph sz="half" idx="2"/>
          </p:nvPr>
        </p:nvPicPr>
        <p:blipFill>
          <a:blip r:embed="rId8">
            <a:extLst>
              <a:ext uri="{28A0092B-C50C-407E-A947-70E740481C1C}">
                <a14:useLocalDpi xmlns:a14="http://schemas.microsoft.com/office/drawing/2010/main" val="0"/>
              </a:ext>
            </a:extLst>
          </a:blip>
          <a:srcRect l="3734" t="52383" r="31508" b="3453"/>
          <a:stretch>
            <a:fillRect/>
          </a:stretch>
        </p:blipFill>
        <p:spPr>
          <a:xfrm>
            <a:off x="5003800" y="428625"/>
            <a:ext cx="3889375" cy="2076450"/>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a:extLst>
              <a:ext uri="{FF2B5EF4-FFF2-40B4-BE49-F238E27FC236}">
                <a16:creationId xmlns:a16="http://schemas.microsoft.com/office/drawing/2014/main" id="{C3C74313-F7E5-3D2F-3A1A-53B8A7C5D9C2}"/>
              </a:ext>
            </a:extLst>
          </p:cNvPr>
          <p:cNvSpPr>
            <a:spLocks noGrp="1" noChangeArrowheads="1"/>
          </p:cNvSpPr>
          <p:nvPr>
            <p:ph type="body" sz="half" idx="1"/>
          </p:nvPr>
        </p:nvSpPr>
        <p:spPr>
          <a:xfrm>
            <a:off x="457200" y="566738"/>
            <a:ext cx="7427913" cy="5576887"/>
          </a:xfrm>
        </p:spPr>
        <p:txBody>
          <a:bodyPr/>
          <a:lstStyle/>
          <a:p>
            <a:pPr marL="609600" indent="-609600">
              <a:buFontTx/>
              <a:buNone/>
            </a:pPr>
            <a:r>
              <a:rPr lang="en-US" altLang="en-US" sz="2400" u="sng">
                <a:latin typeface="Times New Roman" panose="02020603050405020304" pitchFamily="18" charset="0"/>
                <a:cs typeface="Times New Roman" panose="02020603050405020304" pitchFamily="18" charset="0"/>
              </a:rPr>
              <a:t>Head losses in the </a:t>
            </a:r>
            <a:r>
              <a:rPr lang="en-US" altLang="zh-CN" sz="2400" u="sng">
                <a:latin typeface="Times New Roman" panose="02020603050405020304" pitchFamily="18" charset="0"/>
                <a:ea typeface="SimSun" panose="02010600030101010101" pitchFamily="2" charset="-122"/>
                <a:cs typeface="Times New Roman" panose="02020603050405020304" pitchFamily="18" charset="0"/>
              </a:rPr>
              <a:t>delivery </a:t>
            </a:r>
            <a:r>
              <a:rPr lang="en-US" altLang="en-US" sz="2400" u="sng">
                <a:latin typeface="Times New Roman" panose="02020603050405020304" pitchFamily="18" charset="0"/>
                <a:cs typeface="Times New Roman" panose="02020603050405020304" pitchFamily="18" charset="0"/>
              </a:rPr>
              <a:t>pipe</a:t>
            </a:r>
            <a:r>
              <a:rPr lang="en-US" altLang="en-US" sz="2400">
                <a:latin typeface="Times New Roman" panose="02020603050405020304" pitchFamily="18" charset="0"/>
                <a:cs typeface="Times New Roman" panose="02020603050405020304" pitchFamily="18" charset="0"/>
              </a:rPr>
              <a:t>:</a:t>
            </a:r>
          </a:p>
          <a:p>
            <a:pPr marL="609600" indent="-609600"/>
            <a:r>
              <a:rPr lang="en-US" altLang="en-US" sz="2400">
                <a:latin typeface="Times New Roman" panose="02020603050405020304" pitchFamily="18" charset="0"/>
                <a:cs typeface="Times New Roman" panose="02020603050405020304" pitchFamily="18" charset="0"/>
              </a:rPr>
              <a:t>For </a:t>
            </a:r>
            <a:r>
              <a:rPr lang="en-US" altLang="en-US" sz="2400" i="1">
                <a:latin typeface="Times New Roman" panose="02020603050405020304" pitchFamily="18" charset="0"/>
                <a:cs typeface="Times New Roman" panose="02020603050405020304" pitchFamily="18" charset="0"/>
              </a:rPr>
              <a:t>Q</a:t>
            </a:r>
            <a:r>
              <a:rPr lang="en-US" altLang="en-US" sz="2400" i="1" baseline="-25000">
                <a:latin typeface="Times New Roman" panose="02020603050405020304" pitchFamily="18" charset="0"/>
                <a:cs typeface="Times New Roman" panose="02020603050405020304" pitchFamily="18" charset="0"/>
              </a:rPr>
              <a:t>max</a:t>
            </a:r>
            <a:r>
              <a:rPr lang="en-US" altLang="en-US" sz="2400" i="1">
                <a:latin typeface="Times New Roman" panose="02020603050405020304" pitchFamily="18" charset="0"/>
                <a:cs typeface="Times New Roman" panose="02020603050405020304" pitchFamily="18" charset="0"/>
              </a:rPr>
              <a:t> = 0.05 m</a:t>
            </a:r>
            <a:r>
              <a:rPr lang="en-US" altLang="en-US" sz="2400" i="1" baseline="30000">
                <a:latin typeface="Times New Roman" panose="02020603050405020304" pitchFamily="18" charset="0"/>
                <a:cs typeface="Times New Roman" panose="02020603050405020304" pitchFamily="18" charset="0"/>
              </a:rPr>
              <a:t>3</a:t>
            </a:r>
            <a:r>
              <a:rPr lang="en-US" altLang="en-US" sz="2400" i="1">
                <a:latin typeface="Times New Roman" panose="02020603050405020304" pitchFamily="18" charset="0"/>
                <a:cs typeface="Times New Roman" panose="02020603050405020304" pitchFamily="18" charset="0"/>
              </a:rPr>
              <a:t>/s</a:t>
            </a:r>
            <a:r>
              <a:rPr lang="en-US" altLang="en-US" sz="2400">
                <a:latin typeface="Times New Roman" panose="02020603050405020304" pitchFamily="18" charset="0"/>
                <a:cs typeface="Times New Roman" panose="02020603050405020304" pitchFamily="18" charset="0"/>
              </a:rPr>
              <a:t>.</a:t>
            </a:r>
          </a:p>
          <a:p>
            <a:pPr marL="609600" indent="-609600"/>
            <a:endParaRPr lang="en-US" altLang="en-US" sz="2400">
              <a:latin typeface="Times New Roman" panose="02020603050405020304" pitchFamily="18" charset="0"/>
              <a:cs typeface="Times New Roman" panose="02020603050405020304" pitchFamily="18" charset="0"/>
            </a:endParaRPr>
          </a:p>
          <a:p>
            <a:pPr marL="609600" indent="-609600"/>
            <a:endParaRPr lang="en-US" altLang="en-US" sz="2400">
              <a:latin typeface="Times New Roman" panose="02020603050405020304" pitchFamily="18" charset="0"/>
              <a:cs typeface="Times New Roman" panose="02020603050405020304" pitchFamily="18" charset="0"/>
            </a:endParaRPr>
          </a:p>
          <a:p>
            <a:pPr marL="609600" indent="-609600"/>
            <a:r>
              <a:rPr lang="en-US" altLang="zh-CN" sz="2400">
                <a:latin typeface="Times New Roman" panose="02020603050405020304" pitchFamily="18" charset="0"/>
                <a:ea typeface="SimSun" panose="02010600030101010101" pitchFamily="2" charset="-122"/>
              </a:rPr>
              <a:t>Friction losses: </a:t>
            </a:r>
          </a:p>
          <a:p>
            <a:pPr marL="609600" indent="-609600"/>
            <a:endParaRPr lang="en-US" altLang="zh-CN" sz="2400">
              <a:latin typeface="Times New Roman" panose="02020603050405020304" pitchFamily="18" charset="0"/>
              <a:ea typeface="SimSun" panose="02010600030101010101" pitchFamily="2" charset="-122"/>
            </a:endParaRPr>
          </a:p>
          <a:p>
            <a:pPr marL="609600" indent="-609600"/>
            <a:endParaRPr lang="en-US" altLang="zh-CN" sz="2400">
              <a:latin typeface="Times New Roman" panose="02020603050405020304" pitchFamily="18" charset="0"/>
              <a:ea typeface="SimSun" panose="02010600030101010101" pitchFamily="2" charset="-122"/>
            </a:endParaRPr>
          </a:p>
          <a:p>
            <a:pPr marL="609600" indent="-609600"/>
            <a:r>
              <a:rPr lang="en-US" altLang="zh-CN" sz="2400">
                <a:latin typeface="Times New Roman" panose="02020603050405020304" pitchFamily="18" charset="0"/>
                <a:ea typeface="SimSun" panose="02010600030101010101" pitchFamily="2" charset="-122"/>
              </a:rPr>
              <a:t>Minor losses: </a:t>
            </a:r>
            <a:endParaRPr lang="en-US" altLang="en-US" sz="2400">
              <a:latin typeface="Times New Roman" panose="02020603050405020304" pitchFamily="18" charset="0"/>
              <a:cs typeface="Times New Roman" panose="02020603050405020304" pitchFamily="18" charset="0"/>
            </a:endParaRPr>
          </a:p>
        </p:txBody>
      </p:sp>
      <p:sp>
        <p:nvSpPr>
          <p:cNvPr id="35846" name="Rectangle 3">
            <a:extLst>
              <a:ext uri="{FF2B5EF4-FFF2-40B4-BE49-F238E27FC236}">
                <a16:creationId xmlns:a16="http://schemas.microsoft.com/office/drawing/2014/main" id="{1BEFB6D4-0E46-190F-69EF-41A7DA6127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5847" name="Rectangle 5">
            <a:extLst>
              <a:ext uri="{FF2B5EF4-FFF2-40B4-BE49-F238E27FC236}">
                <a16:creationId xmlns:a16="http://schemas.microsoft.com/office/drawing/2014/main" id="{645BE979-B5E1-54BF-FA30-63739F815EB8}"/>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5848" name="Rectangle 6">
            <a:extLst>
              <a:ext uri="{FF2B5EF4-FFF2-40B4-BE49-F238E27FC236}">
                <a16:creationId xmlns:a16="http://schemas.microsoft.com/office/drawing/2014/main" id="{41550108-EF46-3456-A5BA-7A1093F5BC8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5849" name="Rectangle 8">
            <a:extLst>
              <a:ext uri="{FF2B5EF4-FFF2-40B4-BE49-F238E27FC236}">
                <a16:creationId xmlns:a16="http://schemas.microsoft.com/office/drawing/2014/main" id="{1DACDDF2-D839-C8BB-7120-877DB51C9630}"/>
              </a:ext>
            </a:extLst>
          </p:cNvPr>
          <p:cNvSpPr>
            <a:spLocks noChangeArrowheads="1"/>
          </p:cNvSpPr>
          <p:nvPr/>
        </p:nvSpPr>
        <p:spPr bwMode="auto">
          <a:xfrm>
            <a:off x="0" y="485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5850" name="Rectangle 11">
            <a:extLst>
              <a:ext uri="{FF2B5EF4-FFF2-40B4-BE49-F238E27FC236}">
                <a16:creationId xmlns:a16="http://schemas.microsoft.com/office/drawing/2014/main" id="{E137264D-1A33-2AEB-7A14-ED931DE03473}"/>
              </a:ext>
            </a:extLst>
          </p:cNvPr>
          <p:cNvSpPr>
            <a:spLocks noChangeArrowheads="1"/>
          </p:cNvSpPr>
          <p:nvPr/>
        </p:nvSpPr>
        <p:spPr bwMode="auto">
          <a:xfrm>
            <a:off x="0" y="3667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5851" name="Rectangle 14">
            <a:extLst>
              <a:ext uri="{FF2B5EF4-FFF2-40B4-BE49-F238E27FC236}">
                <a16:creationId xmlns:a16="http://schemas.microsoft.com/office/drawing/2014/main" id="{BF986A8D-B104-DDFD-9B1B-6B0E4ED88AC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5842" name="Object 2">
            <a:extLst>
              <a:ext uri="{FF2B5EF4-FFF2-40B4-BE49-F238E27FC236}">
                <a16:creationId xmlns:a16="http://schemas.microsoft.com/office/drawing/2014/main" id="{B099E7D6-9C1E-AA5E-4B37-5842E59FF62D}"/>
              </a:ext>
            </a:extLst>
          </p:cNvPr>
          <p:cNvGraphicFramePr>
            <a:graphicFrameLocks noChangeAspect="1"/>
          </p:cNvGraphicFramePr>
          <p:nvPr/>
        </p:nvGraphicFramePr>
        <p:xfrm>
          <a:off x="1331913" y="1484313"/>
          <a:ext cx="3240087" cy="687387"/>
        </p:xfrm>
        <a:graphic>
          <a:graphicData uri="http://schemas.openxmlformats.org/presentationml/2006/ole">
            <mc:AlternateContent xmlns:mc="http://schemas.openxmlformats.org/markup-compatibility/2006">
              <mc:Choice xmlns:v="urn:schemas-microsoft-com:vml" Requires="v">
                <p:oleObj name="Equation" r:id="rId2" imgW="1727200" imgH="381000" progId="Equation.3">
                  <p:embed/>
                </p:oleObj>
              </mc:Choice>
              <mc:Fallback>
                <p:oleObj name="Equation" r:id="rId2" imgW="1727200" imgH="3810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84313"/>
                        <a:ext cx="324008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2" name="Rectangle 15">
            <a:extLst>
              <a:ext uri="{FF2B5EF4-FFF2-40B4-BE49-F238E27FC236}">
                <a16:creationId xmlns:a16="http://schemas.microsoft.com/office/drawing/2014/main" id="{8E484622-3F22-E0D7-C50B-41FF12594BA9}"/>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pic>
        <p:nvPicPr>
          <p:cNvPr id="35853" name="Picture 17">
            <a:extLst>
              <a:ext uri="{FF2B5EF4-FFF2-40B4-BE49-F238E27FC236}">
                <a16:creationId xmlns:a16="http://schemas.microsoft.com/office/drawing/2014/main" id="{CD6EFDAD-212F-DBD8-814C-3257B2354728}"/>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l="39294" t="10960" r="5347" b="12404"/>
          <a:stretch>
            <a:fillRect/>
          </a:stretch>
        </p:blipFill>
        <p:spPr>
          <a:xfrm>
            <a:off x="6372225" y="115888"/>
            <a:ext cx="2459038" cy="2663825"/>
          </a:xfrm>
          <a:noFill/>
        </p:spPr>
      </p:pic>
      <p:sp>
        <p:nvSpPr>
          <p:cNvPr id="35854" name="Rectangle 19">
            <a:extLst>
              <a:ext uri="{FF2B5EF4-FFF2-40B4-BE49-F238E27FC236}">
                <a16:creationId xmlns:a16="http://schemas.microsoft.com/office/drawing/2014/main" id="{27E558B1-47B1-F08F-29E8-B81C7EF68225}"/>
              </a:ext>
            </a:extLst>
          </p:cNvPr>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5843" name="Object 3">
            <a:extLst>
              <a:ext uri="{FF2B5EF4-FFF2-40B4-BE49-F238E27FC236}">
                <a16:creationId xmlns:a16="http://schemas.microsoft.com/office/drawing/2014/main" id="{C3CB33E3-98D7-C1BD-CCAD-8A087B2B5471}"/>
              </a:ext>
            </a:extLst>
          </p:cNvPr>
          <p:cNvGraphicFramePr>
            <a:graphicFrameLocks noChangeAspect="1"/>
          </p:cNvGraphicFramePr>
          <p:nvPr/>
        </p:nvGraphicFramePr>
        <p:xfrm>
          <a:off x="1331913" y="2781300"/>
          <a:ext cx="4752975" cy="773113"/>
        </p:xfrm>
        <a:graphic>
          <a:graphicData uri="http://schemas.openxmlformats.org/presentationml/2006/ole">
            <mc:AlternateContent xmlns:mc="http://schemas.openxmlformats.org/markup-compatibility/2006">
              <mc:Choice xmlns:v="urn:schemas-microsoft-com:vml" Requires="v">
                <p:oleObj name="Equation" r:id="rId5" imgW="2400300" imgH="406400" progId="Equation.3">
                  <p:embed/>
                </p:oleObj>
              </mc:Choice>
              <mc:Fallback>
                <p:oleObj name="Equation" r:id="rId5" imgW="2400300" imgH="406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781300"/>
                        <a:ext cx="47529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5" name="Rectangle 20">
            <a:extLst>
              <a:ext uri="{FF2B5EF4-FFF2-40B4-BE49-F238E27FC236}">
                <a16:creationId xmlns:a16="http://schemas.microsoft.com/office/drawing/2014/main" id="{A108F769-BCC6-D329-2C98-7102BA66A758}"/>
              </a:ext>
            </a:extLst>
          </p:cNvPr>
          <p:cNvSpPr>
            <a:spLocks noChangeArrowheads="1"/>
          </p:cNvSpPr>
          <p:nvPr/>
        </p:nvSpPr>
        <p:spPr bwMode="auto">
          <a:xfrm>
            <a:off x="0" y="3671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5844" name="Object 4">
            <a:extLst>
              <a:ext uri="{FF2B5EF4-FFF2-40B4-BE49-F238E27FC236}">
                <a16:creationId xmlns:a16="http://schemas.microsoft.com/office/drawing/2014/main" id="{B27EDF99-146E-EB53-9C55-144D7D922E00}"/>
              </a:ext>
            </a:extLst>
          </p:cNvPr>
          <p:cNvGraphicFramePr>
            <a:graphicFrameLocks noChangeAspect="1"/>
          </p:cNvGraphicFramePr>
          <p:nvPr/>
        </p:nvGraphicFramePr>
        <p:xfrm>
          <a:off x="1331913" y="4005263"/>
          <a:ext cx="7488237" cy="719137"/>
        </p:xfrm>
        <a:graphic>
          <a:graphicData uri="http://schemas.openxmlformats.org/presentationml/2006/ole">
            <mc:AlternateContent xmlns:mc="http://schemas.openxmlformats.org/markup-compatibility/2006">
              <mc:Choice xmlns:v="urn:schemas-microsoft-com:vml" Requires="v">
                <p:oleObj name="Equation" r:id="rId7" imgW="3975100" imgH="393700" progId="Equation.3">
                  <p:embed/>
                </p:oleObj>
              </mc:Choice>
              <mc:Fallback>
                <p:oleObj name="Equation" r:id="rId7" imgW="39751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4005263"/>
                        <a:ext cx="74882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6" name="Rectangle 23">
            <a:extLst>
              <a:ext uri="{FF2B5EF4-FFF2-40B4-BE49-F238E27FC236}">
                <a16:creationId xmlns:a16="http://schemas.microsoft.com/office/drawing/2014/main" id="{837FFFFE-15A2-36E4-06AF-3A987374BA3B}"/>
              </a:ext>
            </a:extLst>
          </p:cNvPr>
          <p:cNvSpPr>
            <a:spLocks noChangeArrowheads="1"/>
          </p:cNvSpPr>
          <p:nvPr/>
        </p:nvSpPr>
        <p:spPr bwMode="auto">
          <a:xfrm>
            <a:off x="0" y="3667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C30B40DA-9102-5672-CE0D-71DACE26AC6B}"/>
              </a:ext>
            </a:extLst>
          </p:cNvPr>
          <p:cNvSpPr>
            <a:spLocks noGrp="1" noChangeArrowheads="1"/>
          </p:cNvSpPr>
          <p:nvPr>
            <p:ph type="title"/>
          </p:nvPr>
        </p:nvSpPr>
        <p:spPr>
          <a:xfrm>
            <a:off x="457200" y="274638"/>
            <a:ext cx="8229600" cy="796925"/>
          </a:xfrm>
        </p:spPr>
        <p:txBody>
          <a:bodyPr/>
          <a:lstStyle/>
          <a:p>
            <a:pPr algn="l"/>
            <a:r>
              <a:rPr lang="en-US" altLang="en-US" sz="2800" u="sng">
                <a:solidFill>
                  <a:srgbClr val="FF0000"/>
                </a:solidFill>
                <a:latin typeface="Times New Roman" panose="02020603050405020304" pitchFamily="18" charset="0"/>
                <a:cs typeface="Times New Roman" panose="02020603050405020304" pitchFamily="18" charset="0"/>
              </a:rPr>
              <a:t>Therefore </a:t>
            </a:r>
          </a:p>
        </p:txBody>
      </p:sp>
      <p:sp>
        <p:nvSpPr>
          <p:cNvPr id="36869" name="Rectangle 5">
            <a:extLst>
              <a:ext uri="{FF2B5EF4-FFF2-40B4-BE49-F238E27FC236}">
                <a16:creationId xmlns:a16="http://schemas.microsoft.com/office/drawing/2014/main" id="{2B7A423B-B066-BDAE-401E-3F48BEECDEF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6866" name="Object 2">
            <a:extLst>
              <a:ext uri="{FF2B5EF4-FFF2-40B4-BE49-F238E27FC236}">
                <a16:creationId xmlns:a16="http://schemas.microsoft.com/office/drawing/2014/main" id="{08C88A99-F8AA-7E90-E25B-E1A2BAC32A3A}"/>
              </a:ext>
            </a:extLst>
          </p:cNvPr>
          <p:cNvGraphicFramePr>
            <a:graphicFrameLocks noChangeAspect="1"/>
          </p:cNvGraphicFramePr>
          <p:nvPr/>
        </p:nvGraphicFramePr>
        <p:xfrm>
          <a:off x="1042988" y="2060575"/>
          <a:ext cx="6842125" cy="725488"/>
        </p:xfrm>
        <a:graphic>
          <a:graphicData uri="http://schemas.openxmlformats.org/presentationml/2006/ole">
            <mc:AlternateContent xmlns:mc="http://schemas.openxmlformats.org/markup-compatibility/2006">
              <mc:Choice xmlns:v="urn:schemas-microsoft-com:vml" Requires="v">
                <p:oleObj name="Equation" r:id="rId2" imgW="3403600" imgH="368300" progId="Equation.3">
                  <p:embed/>
                </p:oleObj>
              </mc:Choice>
              <mc:Fallback>
                <p:oleObj name="Equation" r:id="rId2" imgW="3403600" imgH="368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68421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Rectangle 6">
            <a:extLst>
              <a:ext uri="{FF2B5EF4-FFF2-40B4-BE49-F238E27FC236}">
                <a16:creationId xmlns:a16="http://schemas.microsoft.com/office/drawing/2014/main" id="{23FDF80C-75EF-1C63-6ACD-56F4801E6AFC}"/>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6867" name="Object 3">
            <a:extLst>
              <a:ext uri="{FF2B5EF4-FFF2-40B4-BE49-F238E27FC236}">
                <a16:creationId xmlns:a16="http://schemas.microsoft.com/office/drawing/2014/main" id="{04B2E7E3-2DEF-B4AE-1C9D-1B9A2967BB99}"/>
              </a:ext>
            </a:extLst>
          </p:cNvPr>
          <p:cNvGraphicFramePr>
            <a:graphicFrameLocks noChangeAspect="1"/>
          </p:cNvGraphicFramePr>
          <p:nvPr>
            <p:ph idx="1"/>
          </p:nvPr>
        </p:nvGraphicFramePr>
        <p:xfrm>
          <a:off x="971550" y="1196975"/>
          <a:ext cx="5113338" cy="792163"/>
        </p:xfrm>
        <a:graphic>
          <a:graphicData uri="http://schemas.openxmlformats.org/presentationml/2006/ole">
            <mc:AlternateContent xmlns:mc="http://schemas.openxmlformats.org/markup-compatibility/2006">
              <mc:Choice xmlns:v="urn:schemas-microsoft-com:vml" Requires="v">
                <p:oleObj name="Equation" r:id="rId4" imgW="2540000" imgH="393700" progId="Equation.3">
                  <p:embed/>
                </p:oleObj>
              </mc:Choice>
              <mc:Fallback>
                <p:oleObj name="Equation" r:id="rId4" imgW="2540000" imgH="393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196975"/>
                        <a:ext cx="5113338"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Text Box 9">
            <a:extLst>
              <a:ext uri="{FF2B5EF4-FFF2-40B4-BE49-F238E27FC236}">
                <a16:creationId xmlns:a16="http://schemas.microsoft.com/office/drawing/2014/main" id="{F9B4F5E5-1F5A-48A6-6CE1-7F09999D6067}"/>
              </a:ext>
            </a:extLst>
          </p:cNvPr>
          <p:cNvSpPr txBox="1">
            <a:spLocks noChangeArrowheads="1"/>
          </p:cNvSpPr>
          <p:nvPr/>
        </p:nvSpPr>
        <p:spPr bwMode="auto">
          <a:xfrm>
            <a:off x="755650" y="2924175"/>
            <a:ext cx="7921625" cy="1196975"/>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400"/>
              <a:t>therefore, we found the first point on the system curve:</a:t>
            </a:r>
          </a:p>
          <a:p>
            <a:pPr algn="ctr" eaLnBrk="1" hangingPunct="1"/>
            <a:r>
              <a:rPr lang="en-US" altLang="en-US" sz="2400" i="1"/>
              <a:t>(Q, H) = (0.05, 12.6)</a:t>
            </a:r>
            <a:r>
              <a:rPr lang="en-US" altLang="en-US" sz="2400"/>
              <a:t>   </a:t>
            </a:r>
          </a:p>
          <a:p>
            <a:pPr algn="ctr" eaLnBrk="1" hangingPunct="1"/>
            <a:r>
              <a:rPr lang="en-US" altLang="en-US" sz="2400"/>
              <a:t>which is the operating point of the system at</a:t>
            </a:r>
            <a:r>
              <a:rPr lang="en-US" altLang="en-US" sz="2400" i="1"/>
              <a:t> Q</a:t>
            </a:r>
            <a:r>
              <a:rPr lang="en-US" altLang="en-US" sz="2400" i="1" baseline="-25000"/>
              <a:t>max</a:t>
            </a:r>
            <a:r>
              <a:rPr lang="en-US" altLang="en-US" sz="2400"/>
              <a:t>.</a:t>
            </a:r>
          </a:p>
        </p:txBody>
      </p:sp>
      <p:sp>
        <p:nvSpPr>
          <p:cNvPr id="36872" name="Rectangle 7">
            <a:extLst>
              <a:ext uri="{FF2B5EF4-FFF2-40B4-BE49-F238E27FC236}">
                <a16:creationId xmlns:a16="http://schemas.microsoft.com/office/drawing/2014/main" id="{F81D666E-E527-6D72-CA3E-E2EC58EAB798}"/>
              </a:ext>
            </a:extLst>
          </p:cNvPr>
          <p:cNvSpPr>
            <a:spLocks noChangeArrowheads="1"/>
          </p:cNvSpPr>
          <p:nvPr/>
        </p:nvSpPr>
        <p:spPr bwMode="auto">
          <a:xfrm>
            <a:off x="785813" y="46434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400">
                <a:solidFill>
                  <a:srgbClr val="FF0000"/>
                </a:solidFill>
              </a:rPr>
              <a:t>Similarly, we need to determine at least three points (Q, H) to draw the system curve.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a:extLst>
              <a:ext uri="{FF2B5EF4-FFF2-40B4-BE49-F238E27FC236}">
                <a16:creationId xmlns:a16="http://schemas.microsoft.com/office/drawing/2014/main" id="{207CEA4A-7F8D-6838-C9C1-9399C6D32CD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620713"/>
            <a:ext cx="8104187" cy="5649912"/>
          </a:xfrm>
          <a:noFill/>
        </p:spPr>
      </p:pic>
      <p:sp>
        <p:nvSpPr>
          <p:cNvPr id="83971" name="Text Box 7">
            <a:extLst>
              <a:ext uri="{FF2B5EF4-FFF2-40B4-BE49-F238E27FC236}">
                <a16:creationId xmlns:a16="http://schemas.microsoft.com/office/drawing/2014/main" id="{81B7AE72-EC46-9F1F-F412-E82C117AC5AF}"/>
              </a:ext>
            </a:extLst>
          </p:cNvPr>
          <p:cNvSpPr txBox="1">
            <a:spLocks noChangeArrowheads="1"/>
          </p:cNvSpPr>
          <p:nvPr/>
        </p:nvSpPr>
        <p:spPr bwMode="auto">
          <a:xfrm>
            <a:off x="6192838" y="1484313"/>
            <a:ext cx="277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t>System curve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a:extLst>
              <a:ext uri="{FF2B5EF4-FFF2-40B4-BE49-F238E27FC236}">
                <a16:creationId xmlns:a16="http://schemas.microsoft.com/office/drawing/2014/main" id="{451A180A-B8D5-34D8-A8C7-CB5E4F75FA1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8488" y="260350"/>
            <a:ext cx="7934325" cy="5773738"/>
          </a:xfrm>
          <a:noFill/>
        </p:spPr>
      </p:pic>
      <p:sp>
        <p:nvSpPr>
          <p:cNvPr id="84995" name="Text Box 7">
            <a:extLst>
              <a:ext uri="{FF2B5EF4-FFF2-40B4-BE49-F238E27FC236}">
                <a16:creationId xmlns:a16="http://schemas.microsoft.com/office/drawing/2014/main" id="{26AC57E0-9ECA-78C8-A864-32C7174739F4}"/>
              </a:ext>
            </a:extLst>
          </p:cNvPr>
          <p:cNvSpPr txBox="1">
            <a:spLocks noChangeArrowheads="1"/>
          </p:cNvSpPr>
          <p:nvPr/>
        </p:nvSpPr>
        <p:spPr bwMode="auto">
          <a:xfrm>
            <a:off x="6156325" y="2001838"/>
            <a:ext cx="143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a:t>Operating point</a:t>
            </a:r>
          </a:p>
        </p:txBody>
      </p:sp>
      <p:sp>
        <p:nvSpPr>
          <p:cNvPr id="84996" name="Text Box 8">
            <a:extLst>
              <a:ext uri="{FF2B5EF4-FFF2-40B4-BE49-F238E27FC236}">
                <a16:creationId xmlns:a16="http://schemas.microsoft.com/office/drawing/2014/main" id="{7CBC8463-EEBA-CA58-DB08-D6A2F31EAA9A}"/>
              </a:ext>
            </a:extLst>
          </p:cNvPr>
          <p:cNvSpPr txBox="1">
            <a:spLocks noChangeArrowheads="1"/>
          </p:cNvSpPr>
          <p:nvPr/>
        </p:nvSpPr>
        <p:spPr bwMode="auto">
          <a:xfrm>
            <a:off x="5651500" y="1065213"/>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t>System curve</a:t>
            </a:r>
          </a:p>
        </p:txBody>
      </p:sp>
      <p:sp>
        <p:nvSpPr>
          <p:cNvPr id="84997" name="Text Box 9">
            <a:extLst>
              <a:ext uri="{FF2B5EF4-FFF2-40B4-BE49-F238E27FC236}">
                <a16:creationId xmlns:a16="http://schemas.microsoft.com/office/drawing/2014/main" id="{B758F66C-BE08-A19D-E190-673E88E5B1BA}"/>
              </a:ext>
            </a:extLst>
          </p:cNvPr>
          <p:cNvSpPr txBox="1">
            <a:spLocks noChangeArrowheads="1"/>
          </p:cNvSpPr>
          <p:nvPr/>
        </p:nvSpPr>
        <p:spPr bwMode="auto">
          <a:xfrm>
            <a:off x="971550" y="2303463"/>
            <a:ext cx="4318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12.6</a:t>
            </a:r>
          </a:p>
        </p:txBody>
      </p:sp>
      <p:sp>
        <p:nvSpPr>
          <p:cNvPr id="84998" name="Text Box 10">
            <a:extLst>
              <a:ext uri="{FF2B5EF4-FFF2-40B4-BE49-F238E27FC236}">
                <a16:creationId xmlns:a16="http://schemas.microsoft.com/office/drawing/2014/main" id="{E5B055BC-59CD-22CA-7D74-7E888D673C71}"/>
              </a:ext>
            </a:extLst>
          </p:cNvPr>
          <p:cNvSpPr txBox="1">
            <a:spLocks noChangeArrowheads="1"/>
          </p:cNvSpPr>
          <p:nvPr/>
        </p:nvSpPr>
        <p:spPr bwMode="auto">
          <a:xfrm>
            <a:off x="468313" y="5303838"/>
            <a:ext cx="8424862" cy="1014412"/>
          </a:xfrm>
          <a:prstGeom prst="rect">
            <a:avLst/>
          </a:prstGeom>
          <a:solidFill>
            <a:srgbClr val="FAFEA0"/>
          </a:solidFill>
          <a:ln w="9525">
            <a:solidFill>
              <a:srgbClr val="339933"/>
            </a:solidFill>
            <a:miter lim="800000"/>
            <a:headEnd/>
            <a:tailEnd/>
          </a:ln>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zh-CN" sz="2400">
                <a:solidFill>
                  <a:schemeClr val="accent2"/>
                </a:solidFill>
                <a:ea typeface="SimSun" panose="02010600030101010101" pitchFamily="2" charset="-122"/>
              </a:rPr>
              <a:t>It is clear from the above figure that the required pump is the </a:t>
            </a:r>
          </a:p>
          <a:p>
            <a:pPr algn="ctr" eaLnBrk="1" hangingPunct="1">
              <a:spcBef>
                <a:spcPct val="50000"/>
              </a:spcBef>
            </a:pPr>
            <a:r>
              <a:rPr lang="en-US" altLang="zh-CN" sz="2400" b="1" i="1">
                <a:solidFill>
                  <a:schemeClr val="accent2"/>
                </a:solidFill>
                <a:ea typeface="SimSun" panose="02010600030101010101" pitchFamily="2" charset="-122"/>
              </a:rPr>
              <a:t>35-cm impeller pump</a:t>
            </a:r>
            <a:r>
              <a:rPr lang="en-US" altLang="zh-CN" sz="2400">
                <a:solidFill>
                  <a:schemeClr val="accent2"/>
                </a:solidFill>
                <a:ea typeface="SimSun" panose="02010600030101010101" pitchFamily="2" charset="-122"/>
              </a:rPr>
              <a:t> </a:t>
            </a:r>
            <a:endParaRPr lang="en-US" altLang="en-US" sz="2400">
              <a:solidFill>
                <a:schemeClr val="accent2"/>
              </a:solidFill>
              <a:ea typeface="SimSun"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0B3E350-5153-4FF6-E10A-498D0B841D72}"/>
              </a:ext>
            </a:extLst>
          </p:cNvPr>
          <p:cNvSpPr>
            <a:spLocks noGrp="1" noChangeArrowheads="1"/>
          </p:cNvSpPr>
          <p:nvPr>
            <p:ph type="title"/>
          </p:nvPr>
        </p:nvSpPr>
        <p:spPr>
          <a:xfrm>
            <a:off x="457200" y="274638"/>
            <a:ext cx="8229600" cy="850900"/>
          </a:xfrm>
          <a:solidFill>
            <a:schemeClr val="accent1"/>
          </a:solidFill>
        </p:spPr>
        <p:txBody>
          <a:bodyPr/>
          <a:lstStyle/>
          <a:p>
            <a:pPr marL="838200" indent="-838200" eaLnBrk="1" hangingPunct="1"/>
            <a:r>
              <a:rPr lang="en-US" altLang="en-US" sz="3600" b="1">
                <a:solidFill>
                  <a:srgbClr val="FF0000"/>
                </a:solidFill>
                <a:latin typeface="Times New Roman" panose="02020603050405020304" pitchFamily="18" charset="0"/>
                <a:cs typeface="Times New Roman" panose="02020603050405020304" pitchFamily="18" charset="0"/>
              </a:rPr>
              <a:t>Main Parts of Centrifugal Pumps</a:t>
            </a:r>
          </a:p>
        </p:txBody>
      </p:sp>
      <p:sp>
        <p:nvSpPr>
          <p:cNvPr id="2052" name="Rectangle 3">
            <a:extLst>
              <a:ext uri="{FF2B5EF4-FFF2-40B4-BE49-F238E27FC236}">
                <a16:creationId xmlns:a16="http://schemas.microsoft.com/office/drawing/2014/main" id="{03DBD8DE-7B67-1966-2428-A126B37766DB}"/>
              </a:ext>
            </a:extLst>
          </p:cNvPr>
          <p:cNvSpPr>
            <a:spLocks noGrp="1" noChangeArrowheads="1"/>
          </p:cNvSpPr>
          <p:nvPr>
            <p:ph type="body" idx="1"/>
          </p:nvPr>
        </p:nvSpPr>
        <p:spPr>
          <a:xfrm>
            <a:off x="457200" y="1889125"/>
            <a:ext cx="4330700" cy="4564063"/>
          </a:xfrm>
        </p:spPr>
        <p:txBody>
          <a:bodyPr/>
          <a:lstStyle/>
          <a:p>
            <a:pPr marL="609600" indent="-609600" eaLnBrk="1" hangingPunct="1"/>
            <a:r>
              <a:rPr lang="en-US" altLang="zh-CN" sz="2800">
                <a:latin typeface="Times New Roman" panose="02020603050405020304" pitchFamily="18" charset="0"/>
                <a:ea typeface="SimSun" panose="02010600030101010101" pitchFamily="2" charset="-122"/>
                <a:cs typeface="Times New Roman" panose="02020603050405020304" pitchFamily="18" charset="0"/>
              </a:rPr>
              <a:t>Which is an air-tight passage surrounding the impeller </a:t>
            </a:r>
          </a:p>
          <a:p>
            <a:pPr marL="609600" indent="-609600" eaLnBrk="1" hangingPunct="1"/>
            <a:r>
              <a:rPr lang="en-US" altLang="en-US" sz="2800">
                <a:latin typeface="Times New Roman" panose="02020603050405020304" pitchFamily="18" charset="0"/>
                <a:ea typeface="SimSun" panose="02010600030101010101" pitchFamily="2" charset="-122"/>
                <a:cs typeface="Times New Roman" panose="02020603050405020304" pitchFamily="18" charset="0"/>
              </a:rPr>
              <a:t>designed to direct the liquid to the impeller and lead it away</a:t>
            </a:r>
            <a:r>
              <a:rPr lang="en-US" altLang="en-US" sz="2800">
                <a:ea typeface="SimSun" panose="02010600030101010101" pitchFamily="2" charset="-122"/>
                <a:cs typeface="Times New Roman" panose="02020603050405020304" pitchFamily="18" charset="0"/>
              </a:rPr>
              <a:t> </a:t>
            </a:r>
            <a:endParaRPr lang="en-US" altLang="en-US" sz="2800">
              <a:latin typeface="Times New Roman" panose="02020603050405020304" pitchFamily="18" charset="0"/>
              <a:ea typeface="SimSun" panose="02010600030101010101" pitchFamily="2" charset="-122"/>
              <a:cs typeface="Times New Roman" panose="02020603050405020304" pitchFamily="18" charset="0"/>
            </a:endParaRPr>
          </a:p>
          <a:p>
            <a:pPr marL="609600" indent="-609600" eaLnBrk="1" hangingPunct="1"/>
            <a:r>
              <a:rPr lang="en-US" altLang="en-US" sz="2800" i="1">
                <a:latin typeface="Times New Roman" panose="02020603050405020304" pitchFamily="18" charset="0"/>
                <a:ea typeface="SimSun" panose="02010600030101010101" pitchFamily="2" charset="-122"/>
                <a:cs typeface="Times New Roman" panose="02020603050405020304" pitchFamily="18" charset="0"/>
              </a:rPr>
              <a:t>Volute casing:</a:t>
            </a:r>
            <a:r>
              <a:rPr lang="en-US" altLang="en-US" sz="2800">
                <a:latin typeface="Times New Roman" panose="02020603050405020304" pitchFamily="18" charset="0"/>
                <a:ea typeface="SimSun" panose="02010600030101010101" pitchFamily="2" charset="-122"/>
                <a:cs typeface="Times New Roman" panose="02020603050405020304" pitchFamily="18" charset="0"/>
              </a:rPr>
              <a:t> It is of spiral type in which the area of the flow increases gradually. </a:t>
            </a:r>
          </a:p>
        </p:txBody>
      </p:sp>
      <p:sp>
        <p:nvSpPr>
          <p:cNvPr id="2053" name="Rectangle 4">
            <a:extLst>
              <a:ext uri="{FF2B5EF4-FFF2-40B4-BE49-F238E27FC236}">
                <a16:creationId xmlns:a16="http://schemas.microsoft.com/office/drawing/2014/main" id="{7D6448E4-756F-FC28-D147-6B1039F7453F}"/>
              </a:ext>
            </a:extLst>
          </p:cNvPr>
          <p:cNvSpPr>
            <a:spLocks noChangeArrowheads="1"/>
          </p:cNvSpPr>
          <p:nvPr/>
        </p:nvSpPr>
        <p:spPr bwMode="auto">
          <a:xfrm>
            <a:off x="0" y="704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2050" name="Object 5">
            <a:extLst>
              <a:ext uri="{FF2B5EF4-FFF2-40B4-BE49-F238E27FC236}">
                <a16:creationId xmlns:a16="http://schemas.microsoft.com/office/drawing/2014/main" id="{6882A67F-103D-E560-8FDE-482B17BBAC7C}"/>
              </a:ext>
            </a:extLst>
          </p:cNvPr>
          <p:cNvGraphicFramePr>
            <a:graphicFrameLocks noChangeAspect="1"/>
          </p:cNvGraphicFramePr>
          <p:nvPr/>
        </p:nvGraphicFramePr>
        <p:xfrm>
          <a:off x="4859338" y="1196975"/>
          <a:ext cx="3848100" cy="5448300"/>
        </p:xfrm>
        <a:graphic>
          <a:graphicData uri="http://schemas.openxmlformats.org/presentationml/2006/ole">
            <mc:AlternateContent xmlns:mc="http://schemas.openxmlformats.org/markup-compatibility/2006">
              <mc:Choice xmlns:v="urn:schemas-microsoft-com:vml" Requires="v">
                <p:oleObj name="Picture" r:id="rId2" imgW="4053840" imgH="5971032" progId="Word.Picture.8">
                  <p:embed/>
                </p:oleObj>
              </mc:Choice>
              <mc:Fallback>
                <p:oleObj name="Picture" r:id="rId2" imgW="4053840" imgH="5971032" progId="Word.Picture.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b="4030"/>
                      <a:stretch>
                        <a:fillRect/>
                      </a:stretch>
                    </p:blipFill>
                    <p:spPr bwMode="auto">
                      <a:xfrm>
                        <a:off x="4859338" y="1196975"/>
                        <a:ext cx="38481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Rectangle 6">
            <a:extLst>
              <a:ext uri="{FF2B5EF4-FFF2-40B4-BE49-F238E27FC236}">
                <a16:creationId xmlns:a16="http://schemas.microsoft.com/office/drawing/2014/main" id="{FECA32DB-CE6D-76F9-5B7E-733E3E666DCF}"/>
              </a:ext>
            </a:extLst>
          </p:cNvPr>
          <p:cNvSpPr>
            <a:spLocks noChangeArrowheads="1"/>
          </p:cNvSpPr>
          <p:nvPr/>
        </p:nvSpPr>
        <p:spPr bwMode="auto">
          <a:xfrm>
            <a:off x="0" y="615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2055" name="Rectangle 7">
            <a:extLst>
              <a:ext uri="{FF2B5EF4-FFF2-40B4-BE49-F238E27FC236}">
                <a16:creationId xmlns:a16="http://schemas.microsoft.com/office/drawing/2014/main" id="{8D5CE637-3D9A-4A51-D093-86F422523C40}"/>
              </a:ext>
            </a:extLst>
          </p:cNvPr>
          <p:cNvSpPr>
            <a:spLocks noChangeArrowheads="1"/>
          </p:cNvSpPr>
          <p:nvPr/>
        </p:nvSpPr>
        <p:spPr bwMode="auto">
          <a:xfrm>
            <a:off x="539750" y="1146175"/>
            <a:ext cx="1584325" cy="528638"/>
          </a:xfrm>
          <a:prstGeom prst="rect">
            <a:avLst/>
          </a:prstGeom>
          <a:solidFill>
            <a:srgbClr val="FAFEA0"/>
          </a:solidFill>
          <a:ln w="9525">
            <a:solidFill>
              <a:srgbClr val="CC3300"/>
            </a:solidFill>
            <a:miter lim="800000"/>
            <a:headEnd/>
            <a:tailEnd/>
          </a:ln>
        </p:spPr>
        <p:txBody>
          <a:bodyPr wrap="none">
            <a:spAutoFit/>
          </a:bodyPr>
          <a:lstStyle>
            <a:lvl1pPr marL="342900" indent="-342900">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buFontTx/>
              <a:buAutoNum type="arabicPeriod" startAt="2"/>
            </a:pPr>
            <a:r>
              <a:rPr lang="en-US" altLang="en-US" sz="2800" b="1" u="sng"/>
              <a:t>Casing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FAB2EFD6-D4AE-6554-C0DF-7CD4896DE75B}"/>
              </a:ext>
            </a:extLst>
          </p:cNvPr>
          <p:cNvSpPr>
            <a:spLocks noGrp="1" noChangeArrowheads="1"/>
          </p:cNvSpPr>
          <p:nvPr>
            <p:ph type="title"/>
          </p:nvPr>
        </p:nvSpPr>
        <p:spPr>
          <a:xfrm>
            <a:off x="457200" y="274638"/>
            <a:ext cx="5770563" cy="706437"/>
          </a:xfrm>
          <a:solidFill>
            <a:srgbClr val="CCECFF"/>
          </a:solidFill>
        </p:spPr>
        <p:txBody>
          <a:bodyPr/>
          <a:lstStyle/>
          <a:p>
            <a:pPr algn="l"/>
            <a:r>
              <a:rPr lang="en-US" altLang="zh-CN" sz="3200" i="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Pump Power Input and Efficiency</a:t>
            </a:r>
            <a:r>
              <a:rPr lang="en-US" altLang="zh-CN" sz="3200"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en-US" sz="3200" u="sng">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7893" name="Rectangle 3">
            <a:extLst>
              <a:ext uri="{FF2B5EF4-FFF2-40B4-BE49-F238E27FC236}">
                <a16:creationId xmlns:a16="http://schemas.microsoft.com/office/drawing/2014/main" id="{57A9DD57-E42E-382F-9BD4-D618B97CB1FF}"/>
              </a:ext>
            </a:extLst>
          </p:cNvPr>
          <p:cNvSpPr>
            <a:spLocks noGrp="1" noChangeArrowheads="1"/>
          </p:cNvSpPr>
          <p:nvPr>
            <p:ph type="body" idx="1"/>
          </p:nvPr>
        </p:nvSpPr>
        <p:spPr>
          <a:xfrm>
            <a:off x="457200" y="1196975"/>
            <a:ext cx="8229600" cy="4929188"/>
          </a:xfrm>
        </p:spPr>
        <p:txBody>
          <a:bodyPr/>
          <a:lstStyle/>
          <a:p>
            <a:r>
              <a:rPr lang="en-US" altLang="zh-CN" sz="2400">
                <a:latin typeface="Times New Roman" panose="02020603050405020304" pitchFamily="18" charset="0"/>
                <a:ea typeface="SimSun" panose="02010600030101010101" pitchFamily="2" charset="-122"/>
                <a:cs typeface="Times New Roman" panose="02020603050405020304" pitchFamily="18" charset="0"/>
              </a:rPr>
              <a:t>From  the pump curve we can read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P</a:t>
            </a:r>
            <a:r>
              <a:rPr lang="en-US" altLang="zh-CN" sz="2400" i="1" baseline="-25000">
                <a:latin typeface="Times New Roman" panose="02020603050405020304" pitchFamily="18" charset="0"/>
                <a:ea typeface="SimSun" panose="02010600030101010101" pitchFamily="2" charset="-122"/>
                <a:cs typeface="Times New Roman" panose="02020603050405020304" pitchFamily="18" charset="0"/>
              </a:rPr>
              <a:t>i</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 = 7.5 kw</a:t>
            </a:r>
          </a:p>
          <a:p>
            <a:endParaRPr lang="en-US" altLang="zh-CN" sz="2400" i="1">
              <a:latin typeface="Times New Roman" panose="02020603050405020304" pitchFamily="18" charset="0"/>
              <a:ea typeface="SimSun" panose="02010600030101010101" pitchFamily="2" charset="-122"/>
              <a:cs typeface="Times New Roman" panose="02020603050405020304" pitchFamily="18" charset="0"/>
            </a:endParaRPr>
          </a:p>
          <a:p>
            <a:endParaRPr lang="en-US" altLang="zh-CN" sz="2400" i="1">
              <a:latin typeface="Times New Roman" panose="02020603050405020304" pitchFamily="18" charset="0"/>
              <a:ea typeface="SimSun" panose="02010600030101010101" pitchFamily="2" charset="-122"/>
              <a:cs typeface="Times New Roman" panose="02020603050405020304" pitchFamily="18" charset="0"/>
            </a:endParaRPr>
          </a:p>
          <a:p>
            <a:r>
              <a:rPr lang="en-US" altLang="zh-CN" sz="2400">
                <a:latin typeface="Times New Roman" panose="02020603050405020304" pitchFamily="18" charset="0"/>
                <a:ea typeface="SimSun" panose="02010600030101010101" pitchFamily="2" charset="-122"/>
                <a:cs typeface="Times New Roman" panose="02020603050405020304" pitchFamily="18" charset="0"/>
              </a:rPr>
              <a:t>and hence </a:t>
            </a:r>
            <a:endParaRPr lang="en-US"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7894" name="Rectangle 5">
            <a:extLst>
              <a:ext uri="{FF2B5EF4-FFF2-40B4-BE49-F238E27FC236}">
                <a16:creationId xmlns:a16="http://schemas.microsoft.com/office/drawing/2014/main" id="{8D9C330F-7D60-48CC-6775-9950291F9A89}"/>
              </a:ext>
            </a:extLst>
          </p:cNvPr>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7890" name="Object 2">
            <a:extLst>
              <a:ext uri="{FF2B5EF4-FFF2-40B4-BE49-F238E27FC236}">
                <a16:creationId xmlns:a16="http://schemas.microsoft.com/office/drawing/2014/main" id="{0197A2E9-DAC1-F3D3-0880-68C429168F04}"/>
              </a:ext>
            </a:extLst>
          </p:cNvPr>
          <p:cNvGraphicFramePr>
            <a:graphicFrameLocks noChangeAspect="1"/>
          </p:cNvGraphicFramePr>
          <p:nvPr/>
        </p:nvGraphicFramePr>
        <p:xfrm>
          <a:off x="2411413" y="1773238"/>
          <a:ext cx="3384550" cy="744537"/>
        </p:xfrm>
        <a:graphic>
          <a:graphicData uri="http://schemas.openxmlformats.org/presentationml/2006/ole">
            <mc:AlternateContent xmlns:mc="http://schemas.openxmlformats.org/markup-compatibility/2006">
              <mc:Choice xmlns:v="urn:schemas-microsoft-com:vml" Requires="v">
                <p:oleObj name="Equation" r:id="rId2" imgW="1638300" imgH="368300" progId="Equation.3">
                  <p:embed/>
                </p:oleObj>
              </mc:Choice>
              <mc:Fallback>
                <p:oleObj name="Equation" r:id="rId2" imgW="1638300" imgH="368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773238"/>
                        <a:ext cx="33845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Rectangle 6">
            <a:extLst>
              <a:ext uri="{FF2B5EF4-FFF2-40B4-BE49-F238E27FC236}">
                <a16:creationId xmlns:a16="http://schemas.microsoft.com/office/drawing/2014/main" id="{394B62DB-0702-9DE5-3715-0B3C36F46041}"/>
              </a:ext>
            </a:extLst>
          </p:cNvPr>
          <p:cNvSpPr>
            <a:spLocks noChangeArrowheads="1"/>
          </p:cNvSpPr>
          <p:nvPr/>
        </p:nvSpPr>
        <p:spPr bwMode="auto">
          <a:xfrm>
            <a:off x="0" y="3681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7896" name="Rectangle 8">
            <a:extLst>
              <a:ext uri="{FF2B5EF4-FFF2-40B4-BE49-F238E27FC236}">
                <a16:creationId xmlns:a16="http://schemas.microsoft.com/office/drawing/2014/main" id="{043C1A8A-806B-9F27-8CE5-7ED2B3776E85}"/>
              </a:ext>
            </a:extLst>
          </p:cNvPr>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7891" name="Object 3">
            <a:extLst>
              <a:ext uri="{FF2B5EF4-FFF2-40B4-BE49-F238E27FC236}">
                <a16:creationId xmlns:a16="http://schemas.microsoft.com/office/drawing/2014/main" id="{F0CE758D-8DE1-B9B5-3B00-AE659B273362}"/>
              </a:ext>
            </a:extLst>
          </p:cNvPr>
          <p:cNvGraphicFramePr>
            <a:graphicFrameLocks noChangeAspect="1"/>
          </p:cNvGraphicFramePr>
          <p:nvPr/>
        </p:nvGraphicFramePr>
        <p:xfrm>
          <a:off x="1258888" y="3141663"/>
          <a:ext cx="6767512" cy="717550"/>
        </p:xfrm>
        <a:graphic>
          <a:graphicData uri="http://schemas.openxmlformats.org/presentationml/2006/ole">
            <mc:AlternateContent xmlns:mc="http://schemas.openxmlformats.org/markup-compatibility/2006">
              <mc:Choice xmlns:v="urn:schemas-microsoft-com:vml" Requires="v">
                <p:oleObj name="Equation" r:id="rId4" imgW="3454400" imgH="381000" progId="Equation.3">
                  <p:embed/>
                </p:oleObj>
              </mc:Choice>
              <mc:Fallback>
                <p:oleObj name="Equation" r:id="rId4" imgW="3454400" imgH="381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141663"/>
                        <a:ext cx="67675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9">
            <a:extLst>
              <a:ext uri="{FF2B5EF4-FFF2-40B4-BE49-F238E27FC236}">
                <a16:creationId xmlns:a16="http://schemas.microsoft.com/office/drawing/2014/main" id="{1F080953-5DEE-19C9-9F40-C93364EBCAA5}"/>
              </a:ext>
            </a:extLst>
          </p:cNvPr>
          <p:cNvSpPr>
            <a:spLocks noChangeArrowheads="1"/>
          </p:cNvSpPr>
          <p:nvPr/>
        </p:nvSpPr>
        <p:spPr bwMode="auto">
          <a:xfrm>
            <a:off x="0" y="3671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a:extLst>
              <a:ext uri="{FF2B5EF4-FFF2-40B4-BE49-F238E27FC236}">
                <a16:creationId xmlns:a16="http://schemas.microsoft.com/office/drawing/2014/main" id="{BF576E28-3780-E65F-8CCC-AD6324224227}"/>
              </a:ext>
            </a:extLst>
          </p:cNvPr>
          <p:cNvSpPr>
            <a:spLocks noGrp="1" noChangeArrowheads="1"/>
          </p:cNvSpPr>
          <p:nvPr>
            <p:ph type="title"/>
          </p:nvPr>
        </p:nvSpPr>
        <p:spPr>
          <a:xfrm>
            <a:off x="457200" y="274638"/>
            <a:ext cx="7643813" cy="706437"/>
          </a:xfrm>
          <a:solidFill>
            <a:srgbClr val="CCECFF"/>
          </a:solidFill>
        </p:spPr>
        <p:txBody>
          <a:bodyPr/>
          <a:lstStyle/>
          <a:p>
            <a:pPr algn="l"/>
            <a:r>
              <a:rPr lang="en-US" altLang="zh-CN" sz="3200" b="1" i="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Overall Efficiency and Motor Power Input</a:t>
            </a:r>
            <a:r>
              <a:rPr lang="en-US" altLang="zh-CN"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8918" name="Rectangle 3">
            <a:extLst>
              <a:ext uri="{FF2B5EF4-FFF2-40B4-BE49-F238E27FC236}">
                <a16:creationId xmlns:a16="http://schemas.microsoft.com/office/drawing/2014/main" id="{0AE74B24-5CCE-F432-7E74-846E743A5B2D}"/>
              </a:ext>
            </a:extLst>
          </p:cNvPr>
          <p:cNvSpPr>
            <a:spLocks noGrp="1" noChangeArrowheads="1"/>
          </p:cNvSpPr>
          <p:nvPr>
            <p:ph type="body" idx="1"/>
          </p:nvPr>
        </p:nvSpPr>
        <p:spPr>
          <a:xfrm>
            <a:off x="457200" y="1196975"/>
            <a:ext cx="8229600" cy="4929188"/>
          </a:xfrm>
        </p:spPr>
        <p:txBody>
          <a:bodyPr/>
          <a:lstStyle/>
          <a:p>
            <a:r>
              <a:rPr lang="en-US" altLang="zh-CN" sz="2400">
                <a:latin typeface="Times New Roman" panose="02020603050405020304" pitchFamily="18" charset="0"/>
                <a:ea typeface="SimSun" panose="02010600030101010101" pitchFamily="2" charset="-122"/>
                <a:cs typeface="Times New Roman" panose="02020603050405020304" pitchFamily="18" charset="0"/>
              </a:rPr>
              <a:t>Overall efficiency</a:t>
            </a:r>
          </a:p>
          <a:p>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r>
              <a:rPr lang="en-US" altLang="zh-CN" sz="2400">
                <a:latin typeface="Times New Roman" panose="02020603050405020304" pitchFamily="18" charset="0"/>
                <a:ea typeface="SimSun" panose="02010600030101010101" pitchFamily="2" charset="-122"/>
                <a:cs typeface="Times New Roman" panose="02020603050405020304" pitchFamily="18" charset="0"/>
              </a:rPr>
              <a:t>and hence </a:t>
            </a:r>
            <a:endParaRPr lang="en-US"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8919" name="Rectangle 4">
            <a:extLst>
              <a:ext uri="{FF2B5EF4-FFF2-40B4-BE49-F238E27FC236}">
                <a16:creationId xmlns:a16="http://schemas.microsoft.com/office/drawing/2014/main" id="{F25288CD-BC4F-EB02-3F4E-ADEEF3A2F0C3}"/>
              </a:ext>
            </a:extLst>
          </p:cNvPr>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8920" name="Rectangle 6">
            <a:extLst>
              <a:ext uri="{FF2B5EF4-FFF2-40B4-BE49-F238E27FC236}">
                <a16:creationId xmlns:a16="http://schemas.microsoft.com/office/drawing/2014/main" id="{684CDDD3-D38F-2E94-275A-6F411E15FE42}"/>
              </a:ext>
            </a:extLst>
          </p:cNvPr>
          <p:cNvSpPr>
            <a:spLocks noChangeArrowheads="1"/>
          </p:cNvSpPr>
          <p:nvPr/>
        </p:nvSpPr>
        <p:spPr bwMode="auto">
          <a:xfrm>
            <a:off x="0" y="3681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8921" name="Rectangle 9">
            <a:extLst>
              <a:ext uri="{FF2B5EF4-FFF2-40B4-BE49-F238E27FC236}">
                <a16:creationId xmlns:a16="http://schemas.microsoft.com/office/drawing/2014/main" id="{4099D801-ADD7-0B4B-85A2-BE7DD06C0B51}"/>
              </a:ext>
            </a:extLst>
          </p:cNvPr>
          <p:cNvSpPr>
            <a:spLocks noChangeArrowheads="1"/>
          </p:cNvSpPr>
          <p:nvPr/>
        </p:nvSpPr>
        <p:spPr bwMode="auto">
          <a:xfrm>
            <a:off x="0" y="3671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8922" name="Rectangle 11">
            <a:extLst>
              <a:ext uri="{FF2B5EF4-FFF2-40B4-BE49-F238E27FC236}">
                <a16:creationId xmlns:a16="http://schemas.microsoft.com/office/drawing/2014/main" id="{DECD73C9-4FDB-7714-FE0E-4505A982086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8914" name="Object 2">
            <a:extLst>
              <a:ext uri="{FF2B5EF4-FFF2-40B4-BE49-F238E27FC236}">
                <a16:creationId xmlns:a16="http://schemas.microsoft.com/office/drawing/2014/main" id="{09ED6C6A-7735-A702-F7E0-AC67189AEFDF}"/>
              </a:ext>
            </a:extLst>
          </p:cNvPr>
          <p:cNvGraphicFramePr>
            <a:graphicFrameLocks noChangeAspect="1"/>
          </p:cNvGraphicFramePr>
          <p:nvPr/>
        </p:nvGraphicFramePr>
        <p:xfrm>
          <a:off x="1331913" y="1700213"/>
          <a:ext cx="4968875" cy="519112"/>
        </p:xfrm>
        <a:graphic>
          <a:graphicData uri="http://schemas.openxmlformats.org/presentationml/2006/ole">
            <mc:AlternateContent xmlns:mc="http://schemas.openxmlformats.org/markup-compatibility/2006">
              <mc:Choice xmlns:v="urn:schemas-microsoft-com:vml" Requires="v">
                <p:oleObj name="Equation" r:id="rId2" imgW="2082800" imgH="215900" progId="Equation.3">
                  <p:embed/>
                </p:oleObj>
              </mc:Choice>
              <mc:Fallback>
                <p:oleObj name="Equation" r:id="rId2" imgW="2082800" imgH="215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00213"/>
                        <a:ext cx="496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3" name="Rectangle 12">
            <a:extLst>
              <a:ext uri="{FF2B5EF4-FFF2-40B4-BE49-F238E27FC236}">
                <a16:creationId xmlns:a16="http://schemas.microsoft.com/office/drawing/2014/main" id="{1C214303-6EA1-ABB6-8C38-8A74E9220B2A}"/>
              </a:ext>
            </a:extLst>
          </p:cNvPr>
          <p:cNvSpPr>
            <a:spLocks noChangeArrowheads="1"/>
          </p:cNvSpPr>
          <p:nvPr/>
        </p:nvSpPr>
        <p:spPr bwMode="auto">
          <a:xfrm>
            <a:off x="0" y="276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8924" name="Rectangle 14">
            <a:extLst>
              <a:ext uri="{FF2B5EF4-FFF2-40B4-BE49-F238E27FC236}">
                <a16:creationId xmlns:a16="http://schemas.microsoft.com/office/drawing/2014/main" id="{2835F216-72AA-AD9E-3269-FC43DE635B4E}"/>
              </a:ext>
            </a:extLst>
          </p:cNvPr>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8915" name="Object 3">
            <a:extLst>
              <a:ext uri="{FF2B5EF4-FFF2-40B4-BE49-F238E27FC236}">
                <a16:creationId xmlns:a16="http://schemas.microsoft.com/office/drawing/2014/main" id="{5FFA480B-9FCF-139D-B199-B98B2F73EE49}"/>
              </a:ext>
            </a:extLst>
          </p:cNvPr>
          <p:cNvGraphicFramePr>
            <a:graphicFrameLocks noChangeAspect="1"/>
          </p:cNvGraphicFramePr>
          <p:nvPr/>
        </p:nvGraphicFramePr>
        <p:xfrm>
          <a:off x="1331913" y="2276475"/>
          <a:ext cx="2592387" cy="774700"/>
        </p:xfrm>
        <a:graphic>
          <a:graphicData uri="http://schemas.openxmlformats.org/presentationml/2006/ole">
            <mc:AlternateContent xmlns:mc="http://schemas.openxmlformats.org/markup-compatibility/2006">
              <mc:Choice xmlns:v="urn:schemas-microsoft-com:vml" Requires="v">
                <p:oleObj name="Equation" r:id="rId4" imgW="1269449" imgH="380835" progId="Equation.3">
                  <p:embed/>
                </p:oleObj>
              </mc:Choice>
              <mc:Fallback>
                <p:oleObj name="Equation" r:id="rId4" imgW="1269449" imgH="380835"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276475"/>
                        <a:ext cx="25923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5" name="Rectangle 15">
            <a:extLst>
              <a:ext uri="{FF2B5EF4-FFF2-40B4-BE49-F238E27FC236}">
                <a16:creationId xmlns:a16="http://schemas.microsoft.com/office/drawing/2014/main" id="{18F82597-54A3-7769-8334-6E60E1722F67}"/>
              </a:ext>
            </a:extLst>
          </p:cNvPr>
          <p:cNvSpPr>
            <a:spLocks noChangeArrowheads="1"/>
          </p:cNvSpPr>
          <p:nvPr/>
        </p:nvSpPr>
        <p:spPr bwMode="auto">
          <a:xfrm>
            <a:off x="0" y="3676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8926" name="Rectangle 17">
            <a:extLst>
              <a:ext uri="{FF2B5EF4-FFF2-40B4-BE49-F238E27FC236}">
                <a16:creationId xmlns:a16="http://schemas.microsoft.com/office/drawing/2014/main" id="{9AB57CD5-AD38-D004-F835-8BDA9962051A}"/>
              </a:ext>
            </a:extLst>
          </p:cNvPr>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8916" name="Object 4">
            <a:extLst>
              <a:ext uri="{FF2B5EF4-FFF2-40B4-BE49-F238E27FC236}">
                <a16:creationId xmlns:a16="http://schemas.microsoft.com/office/drawing/2014/main" id="{CDC37BAC-B06C-63E5-4E15-11A58B1C7885}"/>
              </a:ext>
            </a:extLst>
          </p:cNvPr>
          <p:cNvGraphicFramePr>
            <a:graphicFrameLocks noChangeAspect="1"/>
          </p:cNvGraphicFramePr>
          <p:nvPr/>
        </p:nvGraphicFramePr>
        <p:xfrm>
          <a:off x="1331913" y="4005263"/>
          <a:ext cx="2879725" cy="442912"/>
        </p:xfrm>
        <a:graphic>
          <a:graphicData uri="http://schemas.openxmlformats.org/presentationml/2006/ole">
            <mc:AlternateContent xmlns:mc="http://schemas.openxmlformats.org/markup-compatibility/2006">
              <mc:Choice xmlns:v="urn:schemas-microsoft-com:vml" Requires="v">
                <p:oleObj name="Equation" r:id="rId6" imgW="1231366" imgH="190417" progId="Equation.3">
                  <p:embed/>
                </p:oleObj>
              </mc:Choice>
              <mc:Fallback>
                <p:oleObj name="Equation" r:id="rId6" imgW="1231366" imgH="19041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4005263"/>
                        <a:ext cx="28797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7" name="Rectangle 18">
            <a:extLst>
              <a:ext uri="{FF2B5EF4-FFF2-40B4-BE49-F238E27FC236}">
                <a16:creationId xmlns:a16="http://schemas.microsoft.com/office/drawing/2014/main" id="{A8807313-6F3A-7290-86F3-07CC8C73E7A2}"/>
              </a:ext>
            </a:extLst>
          </p:cNvPr>
          <p:cNvSpPr>
            <a:spLocks noChangeArrowheads="1"/>
          </p:cNvSpPr>
          <p:nvPr/>
        </p:nvSpPr>
        <p:spPr bwMode="auto">
          <a:xfrm>
            <a:off x="0" y="3552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2">
            <a:extLst>
              <a:ext uri="{FF2B5EF4-FFF2-40B4-BE49-F238E27FC236}">
                <a16:creationId xmlns:a16="http://schemas.microsoft.com/office/drawing/2014/main" id="{359A3C98-8019-6173-1215-72676273CC33}"/>
              </a:ext>
            </a:extLst>
          </p:cNvPr>
          <p:cNvSpPr>
            <a:spLocks noGrp="1" noChangeArrowheads="1"/>
          </p:cNvSpPr>
          <p:nvPr>
            <p:ph type="title"/>
          </p:nvPr>
        </p:nvSpPr>
        <p:spPr>
          <a:xfrm>
            <a:off x="457200" y="188913"/>
            <a:ext cx="4186238" cy="850900"/>
          </a:xfrm>
          <a:solidFill>
            <a:srgbClr val="CCECFF"/>
          </a:solidFill>
        </p:spPr>
        <p:txBody>
          <a:bodyPr/>
          <a:lstStyle/>
          <a:p>
            <a:pPr marL="838200" indent="-838200"/>
            <a:r>
              <a:rPr lang="en-US" altLang="en-US" sz="3200" b="1" i="1">
                <a:solidFill>
                  <a:schemeClr val="accent2"/>
                </a:solidFill>
                <a:latin typeface="Times New Roman" panose="02020603050405020304" pitchFamily="18" charset="0"/>
                <a:cs typeface="Times New Roman" panose="02020603050405020304" pitchFamily="18" charset="0"/>
              </a:rPr>
              <a:t>Check for Cavitation:</a:t>
            </a:r>
          </a:p>
        </p:txBody>
      </p:sp>
      <p:sp>
        <p:nvSpPr>
          <p:cNvPr id="39943" name="Rectangle 3">
            <a:extLst>
              <a:ext uri="{FF2B5EF4-FFF2-40B4-BE49-F238E27FC236}">
                <a16:creationId xmlns:a16="http://schemas.microsoft.com/office/drawing/2014/main" id="{DB1507F4-B968-9680-13C2-CE7672D8F8A7}"/>
              </a:ext>
            </a:extLst>
          </p:cNvPr>
          <p:cNvSpPr>
            <a:spLocks noGrp="1" noChangeArrowheads="1"/>
          </p:cNvSpPr>
          <p:nvPr>
            <p:ph type="body" idx="1"/>
          </p:nvPr>
        </p:nvSpPr>
        <p:spPr>
          <a:xfrm>
            <a:off x="457200" y="1125538"/>
            <a:ext cx="8435975" cy="4857750"/>
          </a:xfrm>
        </p:spPr>
        <p:txBody>
          <a:bodyPr/>
          <a:lstStyle/>
          <a:p>
            <a:pPr>
              <a:lnSpc>
                <a:spcPct val="90000"/>
              </a:lnSpc>
            </a:pPr>
            <a:r>
              <a:rPr lang="en-US" altLang="en-US" sz="2400">
                <a:latin typeface="Times New Roman" panose="02020603050405020304" pitchFamily="18" charset="0"/>
                <a:cs typeface="Times New Roman" panose="02020603050405020304" pitchFamily="18" charset="0"/>
              </a:rPr>
              <a:t> To prevent cavitation we must have:</a:t>
            </a:r>
            <a:endParaRPr lang="en-US" altLang="en-US" sz="2400" i="1">
              <a:latin typeface="Times New Roman" panose="02020603050405020304" pitchFamily="18" charset="0"/>
              <a:cs typeface="Times New Roman" panose="02020603050405020304" pitchFamily="18" charset="0"/>
            </a:endParaRPr>
          </a:p>
          <a:p>
            <a:pPr>
              <a:lnSpc>
                <a:spcPct val="90000"/>
              </a:lnSpc>
              <a:buFontTx/>
              <a:buNone/>
            </a:pPr>
            <a:r>
              <a:rPr lang="en-US" altLang="en-US" sz="2400" i="1">
                <a:latin typeface="Times New Roman" panose="02020603050405020304" pitchFamily="18" charset="0"/>
                <a:cs typeface="Times New Roman" panose="02020603050405020304" pitchFamily="18" charset="0"/>
              </a:rPr>
              <a:t>			(NPSH)</a:t>
            </a:r>
            <a:r>
              <a:rPr lang="en-US" altLang="en-US" sz="2400" i="1" baseline="-25000">
                <a:latin typeface="Times New Roman" panose="02020603050405020304" pitchFamily="18" charset="0"/>
                <a:cs typeface="Times New Roman" panose="02020603050405020304" pitchFamily="18" charset="0"/>
              </a:rPr>
              <a:t>A</a:t>
            </a:r>
            <a:r>
              <a:rPr lang="en-US" altLang="en-US" sz="2400" i="1">
                <a:latin typeface="Times New Roman" panose="02020603050405020304" pitchFamily="18" charset="0"/>
                <a:cs typeface="Times New Roman" panose="02020603050405020304" pitchFamily="18" charset="0"/>
              </a:rPr>
              <a:t>       (NPSH)</a:t>
            </a:r>
            <a:r>
              <a:rPr lang="en-US" altLang="en-US" sz="2400" i="1" baseline="-25000">
                <a:latin typeface="Times New Roman" panose="02020603050405020304" pitchFamily="18" charset="0"/>
                <a:cs typeface="Times New Roman" panose="02020603050405020304" pitchFamily="18" charset="0"/>
              </a:rPr>
              <a:t>R</a:t>
            </a:r>
            <a:endParaRPr lang="en-US" altLang="en-US" sz="2400" baseline="-25000">
              <a:latin typeface="Times New Roman" panose="02020603050405020304" pitchFamily="18" charset="0"/>
              <a:cs typeface="Times New Roman" panose="02020603050405020304" pitchFamily="18" charset="0"/>
            </a:endParaRPr>
          </a:p>
          <a:p>
            <a:pPr>
              <a:lnSpc>
                <a:spcPct val="90000"/>
              </a:lnSpc>
            </a:pPr>
            <a:endParaRPr lang="en-US" altLang="en-US" sz="1400">
              <a:latin typeface="Times New Roman" panose="02020603050405020304" pitchFamily="18" charset="0"/>
              <a:cs typeface="Times New Roman" panose="02020603050405020304" pitchFamily="18" charset="0"/>
            </a:endParaRPr>
          </a:p>
          <a:p>
            <a:pPr>
              <a:lnSpc>
                <a:spcPct val="90000"/>
              </a:lnSpc>
            </a:pPr>
            <a:r>
              <a:rPr lang="en-US" altLang="en-US" sz="2400">
                <a:latin typeface="Times New Roman" panose="02020603050405020304" pitchFamily="18" charset="0"/>
                <a:cs typeface="Times New Roman" panose="02020603050405020304" pitchFamily="18" charset="0"/>
              </a:rPr>
              <a:t>From pump curve figure we can read:</a:t>
            </a:r>
          </a:p>
          <a:p>
            <a:pPr lvl="1">
              <a:lnSpc>
                <a:spcPct val="90000"/>
              </a:lnSpc>
              <a:buFontTx/>
              <a:buNone/>
            </a:pPr>
            <a:r>
              <a:rPr lang="en-US" altLang="en-US" sz="2400" i="1">
                <a:latin typeface="Times New Roman" panose="02020603050405020304" pitchFamily="18" charset="0"/>
                <a:cs typeface="Times New Roman" panose="02020603050405020304" pitchFamily="18" charset="0"/>
              </a:rPr>
              <a:t>	(NPSH)</a:t>
            </a:r>
            <a:r>
              <a:rPr lang="en-US" altLang="en-US" sz="2400" i="1" baseline="-25000">
                <a:latin typeface="Times New Roman" panose="02020603050405020304" pitchFamily="18" charset="0"/>
                <a:cs typeface="Times New Roman" panose="02020603050405020304" pitchFamily="18" charset="0"/>
              </a:rPr>
              <a:t>R</a:t>
            </a:r>
            <a:r>
              <a:rPr lang="en-US" altLang="en-US" sz="2400"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 3 m at </a:t>
            </a:r>
            <a:r>
              <a:rPr lang="en-US" altLang="en-US" sz="2400" i="1">
                <a:latin typeface="Times New Roman" panose="02020603050405020304" pitchFamily="18" charset="0"/>
                <a:cs typeface="Times New Roman" panose="02020603050405020304" pitchFamily="18" charset="0"/>
              </a:rPr>
              <a:t>Q</a:t>
            </a:r>
            <a:r>
              <a:rPr lang="en-US" altLang="en-US" sz="2400" i="1" baseline="-25000">
                <a:latin typeface="Times New Roman" panose="02020603050405020304" pitchFamily="18" charset="0"/>
                <a:cs typeface="Times New Roman" panose="02020603050405020304" pitchFamily="18" charset="0"/>
              </a:rPr>
              <a:t>max</a:t>
            </a:r>
            <a:r>
              <a:rPr lang="en-US" altLang="en-US" sz="2400" i="1">
                <a:latin typeface="Times New Roman" panose="02020603050405020304" pitchFamily="18" charset="0"/>
                <a:cs typeface="Times New Roman" panose="02020603050405020304" pitchFamily="18" charset="0"/>
              </a:rPr>
              <a:t> = 0.05 m</a:t>
            </a:r>
            <a:r>
              <a:rPr lang="en-US" altLang="en-US" sz="2400" i="1" baseline="30000">
                <a:latin typeface="Times New Roman" panose="02020603050405020304" pitchFamily="18" charset="0"/>
                <a:cs typeface="Times New Roman" panose="02020603050405020304" pitchFamily="18" charset="0"/>
              </a:rPr>
              <a:t>3</a:t>
            </a:r>
            <a:r>
              <a:rPr lang="en-US" altLang="en-US" sz="2400" i="1">
                <a:latin typeface="Times New Roman" panose="02020603050405020304" pitchFamily="18" charset="0"/>
                <a:cs typeface="Times New Roman" panose="02020603050405020304" pitchFamily="18" charset="0"/>
              </a:rPr>
              <a:t>/s.</a:t>
            </a:r>
            <a:endParaRPr lang="en-US" altLang="en-US" sz="2400">
              <a:latin typeface="Times New Roman" panose="02020603050405020304" pitchFamily="18" charset="0"/>
              <a:cs typeface="Times New Roman" panose="02020603050405020304" pitchFamily="18" charset="0"/>
            </a:endParaRPr>
          </a:p>
          <a:p>
            <a:pPr>
              <a:lnSpc>
                <a:spcPct val="90000"/>
              </a:lnSpc>
            </a:pPr>
            <a:endParaRPr lang="en-US" altLang="en-US" sz="1400">
              <a:latin typeface="Times New Roman" panose="02020603050405020304" pitchFamily="18" charset="0"/>
              <a:cs typeface="Times New Roman" panose="02020603050405020304" pitchFamily="18" charset="0"/>
            </a:endParaRPr>
          </a:p>
          <a:p>
            <a:pPr>
              <a:lnSpc>
                <a:spcPct val="90000"/>
              </a:lnSpc>
            </a:pPr>
            <a:r>
              <a:rPr lang="en-US" altLang="en-US" sz="2400">
                <a:latin typeface="Times New Roman" panose="02020603050405020304" pitchFamily="18" charset="0"/>
                <a:cs typeface="Times New Roman" panose="02020603050405020304" pitchFamily="18" charset="0"/>
              </a:rPr>
              <a:t>For water at </a:t>
            </a:r>
            <a:r>
              <a:rPr lang="en-US" altLang="en-US" sz="2400" i="1">
                <a:latin typeface="Times New Roman" panose="02020603050405020304" pitchFamily="18" charset="0"/>
                <a:cs typeface="Times New Roman" panose="02020603050405020304" pitchFamily="18" charset="0"/>
              </a:rPr>
              <a:t>T=25</a:t>
            </a:r>
            <a:r>
              <a:rPr lang="en-US" altLang="en-US" sz="2400" i="1" baseline="30000">
                <a:latin typeface="Times New Roman" panose="02020603050405020304" pitchFamily="18" charset="0"/>
                <a:cs typeface="Times New Roman" panose="02020603050405020304" pitchFamily="18" charset="0"/>
              </a:rPr>
              <a:t>o</a:t>
            </a:r>
            <a:r>
              <a:rPr lang="en-US" altLang="en-US" sz="2400" i="1">
                <a:latin typeface="Times New Roman" panose="02020603050405020304" pitchFamily="18" charset="0"/>
                <a:cs typeface="Times New Roman" panose="02020603050405020304" pitchFamily="18" charset="0"/>
              </a:rPr>
              <a:t>C</a:t>
            </a:r>
            <a:r>
              <a:rPr lang="en-US" altLang="en-US" sz="2400">
                <a:latin typeface="Times New Roman" panose="02020603050405020304" pitchFamily="18" charset="0"/>
                <a:cs typeface="Times New Roman" panose="02020603050405020304" pitchFamily="18" charset="0"/>
              </a:rPr>
              <a:t>, </a:t>
            </a:r>
            <a:r>
              <a:rPr lang="en-US" altLang="en-US" sz="2400" i="1">
                <a:latin typeface="Times New Roman" panose="02020603050405020304" pitchFamily="18" charset="0"/>
                <a:cs typeface="Times New Roman" panose="02020603050405020304" pitchFamily="18" charset="0"/>
              </a:rPr>
              <a:t>P</a:t>
            </a:r>
            <a:r>
              <a:rPr lang="en-US" altLang="en-US" sz="2400" i="1" baseline="-25000">
                <a:latin typeface="Times New Roman" panose="02020603050405020304" pitchFamily="18" charset="0"/>
                <a:cs typeface="Times New Roman" panose="02020603050405020304" pitchFamily="18" charset="0"/>
              </a:rPr>
              <a:t>atm</a:t>
            </a:r>
            <a:r>
              <a:rPr lang="en-US" altLang="en-US" sz="2400" i="1">
                <a:latin typeface="Times New Roman" panose="02020603050405020304" pitchFamily="18" charset="0"/>
                <a:cs typeface="Times New Roman" panose="02020603050405020304" pitchFamily="18" charset="0"/>
              </a:rPr>
              <a:t>= 101 kN/m</a:t>
            </a:r>
            <a:r>
              <a:rPr lang="en-US" altLang="en-US" sz="2400" i="1" baseline="30000">
                <a:latin typeface="Times New Roman" panose="02020603050405020304" pitchFamily="18" charset="0"/>
                <a:cs typeface="Times New Roman" panose="02020603050405020304" pitchFamily="18" charset="0"/>
              </a:rPr>
              <a:t>2</a:t>
            </a:r>
            <a:r>
              <a:rPr lang="en-US" altLang="en-US" sz="2400"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and </a:t>
            </a:r>
            <a:r>
              <a:rPr lang="en-US" altLang="en-US" sz="2400" i="1">
                <a:latin typeface="Times New Roman" panose="02020603050405020304" pitchFamily="18" charset="0"/>
                <a:cs typeface="Times New Roman" panose="02020603050405020304" pitchFamily="18" charset="0"/>
              </a:rPr>
              <a:t>P</a:t>
            </a:r>
            <a:r>
              <a:rPr lang="en-US" altLang="en-US" sz="2400" i="1" baseline="-25000">
                <a:latin typeface="Times New Roman" panose="02020603050405020304" pitchFamily="18" charset="0"/>
                <a:cs typeface="Times New Roman" panose="02020603050405020304" pitchFamily="18" charset="0"/>
              </a:rPr>
              <a:t>vapor</a:t>
            </a:r>
            <a:r>
              <a:rPr lang="en-US" altLang="en-US" sz="2400" i="1">
                <a:latin typeface="Times New Roman" panose="02020603050405020304" pitchFamily="18" charset="0"/>
                <a:cs typeface="Times New Roman" panose="02020603050405020304" pitchFamily="18" charset="0"/>
              </a:rPr>
              <a:t> = 3.17 kN/m</a:t>
            </a:r>
            <a:r>
              <a:rPr lang="en-US" altLang="en-US" sz="2400" i="1" baseline="30000">
                <a:latin typeface="Times New Roman" panose="02020603050405020304" pitchFamily="18" charset="0"/>
                <a:cs typeface="Times New Roman" panose="02020603050405020304" pitchFamily="18" charset="0"/>
              </a:rPr>
              <a:t>2</a:t>
            </a:r>
            <a:r>
              <a:rPr lang="en-US" altLang="en-US" sz="2400" i="1">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nSpc>
                <a:spcPct val="90000"/>
              </a:lnSpc>
            </a:pPr>
            <a:endParaRPr lang="en-US" altLang="en-US" sz="1400">
              <a:latin typeface="Times New Roman" panose="02020603050405020304" pitchFamily="18" charset="0"/>
              <a:cs typeface="Times New Roman" panose="02020603050405020304" pitchFamily="18" charset="0"/>
            </a:endParaRPr>
          </a:p>
          <a:p>
            <a:pPr>
              <a:lnSpc>
                <a:spcPct val="90000"/>
              </a:lnSpc>
            </a:pPr>
            <a:r>
              <a:rPr lang="en-US" altLang="en-US" sz="2400">
                <a:latin typeface="Times New Roman" panose="02020603050405020304" pitchFamily="18" charset="0"/>
                <a:cs typeface="Times New Roman" panose="02020603050405020304" pitchFamily="18" charset="0"/>
              </a:rPr>
              <a:t>Using the equation</a:t>
            </a:r>
          </a:p>
          <a:p>
            <a:pPr>
              <a:lnSpc>
                <a:spcPct val="90000"/>
              </a:lnSpc>
              <a:buFontTx/>
              <a:buNone/>
            </a:pPr>
            <a:r>
              <a:rPr lang="en-US" altLang="en-US" sz="2400">
                <a:latin typeface="Times New Roman" panose="02020603050405020304" pitchFamily="18" charset="0"/>
                <a:cs typeface="Times New Roman" panose="02020603050405020304" pitchFamily="18" charset="0"/>
              </a:rPr>
              <a:t>		</a:t>
            </a:r>
          </a:p>
          <a:p>
            <a:pPr>
              <a:lnSpc>
                <a:spcPct val="90000"/>
              </a:lnSpc>
            </a:pPr>
            <a:r>
              <a:rPr lang="en-US" altLang="en-US" sz="2400">
                <a:latin typeface="Times New Roman" panose="02020603050405020304" pitchFamily="18" charset="0"/>
                <a:cs typeface="Times New Roman" panose="02020603050405020304" pitchFamily="18" charset="0"/>
              </a:rPr>
              <a:t>we can write</a:t>
            </a:r>
          </a:p>
          <a:p>
            <a:pPr>
              <a:lnSpc>
                <a:spcPct val="90000"/>
              </a:lnSpc>
            </a:pPr>
            <a:endParaRPr lang="en-US" altLang="en-US" sz="2400">
              <a:latin typeface="Times New Roman" panose="02020603050405020304" pitchFamily="18" charset="0"/>
              <a:cs typeface="Times New Roman" panose="02020603050405020304" pitchFamily="18" charset="0"/>
            </a:endParaRPr>
          </a:p>
          <a:p>
            <a:pPr>
              <a:lnSpc>
                <a:spcPct val="90000"/>
              </a:lnSpc>
            </a:pPr>
            <a:endParaRPr lang="en-US" altLang="en-US" sz="1400" b="1" i="1">
              <a:latin typeface="Times New Roman" panose="02020603050405020304" pitchFamily="18" charset="0"/>
              <a:cs typeface="Times New Roman" panose="02020603050405020304" pitchFamily="18" charset="0"/>
            </a:endParaRPr>
          </a:p>
          <a:p>
            <a:pPr>
              <a:lnSpc>
                <a:spcPct val="90000"/>
              </a:lnSpc>
            </a:pPr>
            <a:r>
              <a:rPr lang="en-US" altLang="en-US" sz="2400" b="1" i="1">
                <a:latin typeface="Times New Roman" panose="02020603050405020304" pitchFamily="18" charset="0"/>
                <a:cs typeface="Times New Roman" panose="02020603050405020304" pitchFamily="18" charset="0"/>
              </a:rPr>
              <a:t>no  cavitation</a:t>
            </a:r>
            <a:r>
              <a:rPr lang="en-US" altLang="en-US" sz="2400">
                <a:latin typeface="Times New Roman" panose="02020603050405020304" pitchFamily="18" charset="0"/>
                <a:cs typeface="Times New Roman" panose="02020603050405020304" pitchFamily="18" charset="0"/>
              </a:rPr>
              <a:t>.</a:t>
            </a:r>
          </a:p>
        </p:txBody>
      </p:sp>
      <p:sp>
        <p:nvSpPr>
          <p:cNvPr id="39944" name="Rectangle 5">
            <a:extLst>
              <a:ext uri="{FF2B5EF4-FFF2-40B4-BE49-F238E27FC236}">
                <a16:creationId xmlns:a16="http://schemas.microsoft.com/office/drawing/2014/main" id="{73C45E9F-9D6E-7D2F-8BCB-4795562455F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9938" name="Object 2">
            <a:extLst>
              <a:ext uri="{FF2B5EF4-FFF2-40B4-BE49-F238E27FC236}">
                <a16:creationId xmlns:a16="http://schemas.microsoft.com/office/drawing/2014/main" id="{BB41D12E-057D-65E0-BE4A-9DA79B493093}"/>
              </a:ext>
            </a:extLst>
          </p:cNvPr>
          <p:cNvGraphicFramePr>
            <a:graphicFrameLocks noChangeAspect="1"/>
          </p:cNvGraphicFramePr>
          <p:nvPr/>
        </p:nvGraphicFramePr>
        <p:xfrm>
          <a:off x="3563938" y="1593850"/>
          <a:ext cx="360362" cy="322263"/>
        </p:xfrm>
        <a:graphic>
          <a:graphicData uri="http://schemas.openxmlformats.org/presentationml/2006/ole">
            <mc:AlternateContent xmlns:mc="http://schemas.openxmlformats.org/markup-compatibility/2006">
              <mc:Choice xmlns:v="urn:schemas-microsoft-com:vml" Requires="v">
                <p:oleObj name="Equation" r:id="rId2" imgW="164957" imgH="203024" progId="Equation.3">
                  <p:embed/>
                </p:oleObj>
              </mc:Choice>
              <mc:Fallback>
                <p:oleObj name="Equation" r:id="rId2" imgW="164957" imgH="203024"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593850"/>
                        <a:ext cx="360362" cy="322263"/>
                      </a:xfrm>
                      <a:prstGeom prst="rect">
                        <a:avLst/>
                      </a:prstGeom>
                      <a:solidFill>
                        <a:srgbClr val="FAFEA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Rectangle 6">
            <a:extLst>
              <a:ext uri="{FF2B5EF4-FFF2-40B4-BE49-F238E27FC236}">
                <a16:creationId xmlns:a16="http://schemas.microsoft.com/office/drawing/2014/main" id="{5A8FAA7A-603E-FB38-A222-961B8C7A0728}"/>
              </a:ext>
            </a:extLst>
          </p:cNvPr>
          <p:cNvSpPr>
            <a:spLocks noChangeArrowheads="1"/>
          </p:cNvSpPr>
          <p:nvPr/>
        </p:nvSpPr>
        <p:spPr bwMode="auto">
          <a:xfrm>
            <a:off x="0" y="161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9946" name="Rectangle 8">
            <a:extLst>
              <a:ext uri="{FF2B5EF4-FFF2-40B4-BE49-F238E27FC236}">
                <a16:creationId xmlns:a16="http://schemas.microsoft.com/office/drawing/2014/main" id="{A8D09E7A-F5B1-0C28-3AE9-B1C36C22279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9939" name="Object 3">
            <a:extLst>
              <a:ext uri="{FF2B5EF4-FFF2-40B4-BE49-F238E27FC236}">
                <a16:creationId xmlns:a16="http://schemas.microsoft.com/office/drawing/2014/main" id="{F72DAEB7-7283-EBB4-01BB-650F4CF897E0}"/>
              </a:ext>
            </a:extLst>
          </p:cNvPr>
          <p:cNvGraphicFramePr>
            <a:graphicFrameLocks noChangeAspect="1"/>
          </p:cNvGraphicFramePr>
          <p:nvPr/>
        </p:nvGraphicFramePr>
        <p:xfrm>
          <a:off x="3419475" y="3716338"/>
          <a:ext cx="4537075" cy="695325"/>
        </p:xfrm>
        <a:graphic>
          <a:graphicData uri="http://schemas.openxmlformats.org/presentationml/2006/ole">
            <mc:AlternateContent xmlns:mc="http://schemas.openxmlformats.org/markup-compatibility/2006">
              <mc:Choice xmlns:v="urn:schemas-microsoft-com:vml" Requires="v">
                <p:oleObj name="Equation" r:id="rId4" imgW="2438400" imgH="381000" progId="Equation.3">
                  <p:embed/>
                </p:oleObj>
              </mc:Choice>
              <mc:Fallback>
                <p:oleObj name="Equation" r:id="rId4" imgW="2438400" imgH="381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3716338"/>
                        <a:ext cx="45370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7" name="Rectangle 9">
            <a:extLst>
              <a:ext uri="{FF2B5EF4-FFF2-40B4-BE49-F238E27FC236}">
                <a16:creationId xmlns:a16="http://schemas.microsoft.com/office/drawing/2014/main" id="{4DC01A37-0213-16E6-3C00-EF39E2110857}"/>
              </a:ext>
            </a:extLst>
          </p:cNvPr>
          <p:cNvSpPr>
            <a:spLocks noChangeArrowheads="1"/>
          </p:cNvSpPr>
          <p:nvPr/>
        </p:nvSpPr>
        <p:spPr bwMode="auto">
          <a:xfrm>
            <a:off x="0" y="485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9948" name="Rectangle 11">
            <a:extLst>
              <a:ext uri="{FF2B5EF4-FFF2-40B4-BE49-F238E27FC236}">
                <a16:creationId xmlns:a16="http://schemas.microsoft.com/office/drawing/2014/main" id="{800A2A4B-D55B-38C1-098F-4C1520A9A4CE}"/>
              </a:ext>
            </a:extLst>
          </p:cNvPr>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9940" name="Object 4">
            <a:extLst>
              <a:ext uri="{FF2B5EF4-FFF2-40B4-BE49-F238E27FC236}">
                <a16:creationId xmlns:a16="http://schemas.microsoft.com/office/drawing/2014/main" id="{CA680E57-0E2E-9CD5-D265-7E17AFC0946C}"/>
              </a:ext>
            </a:extLst>
          </p:cNvPr>
          <p:cNvGraphicFramePr>
            <a:graphicFrameLocks noChangeAspect="1"/>
          </p:cNvGraphicFramePr>
          <p:nvPr/>
        </p:nvGraphicFramePr>
        <p:xfrm>
          <a:off x="2700338" y="4535488"/>
          <a:ext cx="4895850" cy="549275"/>
        </p:xfrm>
        <a:graphic>
          <a:graphicData uri="http://schemas.openxmlformats.org/presentationml/2006/ole">
            <mc:AlternateContent xmlns:mc="http://schemas.openxmlformats.org/markup-compatibility/2006">
              <mc:Choice xmlns:v="urn:schemas-microsoft-com:vml" Requires="v">
                <p:oleObj name="Equation" r:id="rId6" imgW="2959100" imgH="330200" progId="Equation.3">
                  <p:embed/>
                </p:oleObj>
              </mc:Choice>
              <mc:Fallback>
                <p:oleObj name="Equation" r:id="rId6" imgW="2959100" imgH="330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535488"/>
                        <a:ext cx="4895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9" name="Rectangle 12">
            <a:extLst>
              <a:ext uri="{FF2B5EF4-FFF2-40B4-BE49-F238E27FC236}">
                <a16:creationId xmlns:a16="http://schemas.microsoft.com/office/drawing/2014/main" id="{C9EBCC1C-47A9-686C-3EC9-A4CCD901D387}"/>
              </a:ext>
            </a:extLst>
          </p:cNvPr>
          <p:cNvSpPr>
            <a:spLocks noChangeArrowheads="1"/>
          </p:cNvSpPr>
          <p:nvPr/>
        </p:nvSpPr>
        <p:spPr bwMode="auto">
          <a:xfrm>
            <a:off x="0" y="3638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sp>
        <p:nvSpPr>
          <p:cNvPr id="39950" name="Rectangle 14">
            <a:extLst>
              <a:ext uri="{FF2B5EF4-FFF2-40B4-BE49-F238E27FC236}">
                <a16:creationId xmlns:a16="http://schemas.microsoft.com/office/drawing/2014/main" id="{00BD3BA8-84F1-49AB-BE85-E1920EFB76C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graphicFrame>
        <p:nvGraphicFramePr>
          <p:cNvPr id="39941" name="Object 5">
            <a:extLst>
              <a:ext uri="{FF2B5EF4-FFF2-40B4-BE49-F238E27FC236}">
                <a16:creationId xmlns:a16="http://schemas.microsoft.com/office/drawing/2014/main" id="{E996E0B3-BAC3-8B7C-370B-EB811A8A1FA5}"/>
              </a:ext>
            </a:extLst>
          </p:cNvPr>
          <p:cNvGraphicFramePr>
            <a:graphicFrameLocks noChangeAspect="1"/>
          </p:cNvGraphicFramePr>
          <p:nvPr/>
        </p:nvGraphicFramePr>
        <p:xfrm>
          <a:off x="2700338" y="5229225"/>
          <a:ext cx="3743325" cy="427038"/>
        </p:xfrm>
        <a:graphic>
          <a:graphicData uri="http://schemas.openxmlformats.org/presentationml/2006/ole">
            <mc:AlternateContent xmlns:mc="http://schemas.openxmlformats.org/markup-compatibility/2006">
              <mc:Choice xmlns:v="urn:schemas-microsoft-com:vml" Requires="v">
                <p:oleObj name="Equation" r:id="rId8" imgW="1536700" imgH="190500" progId="Equation.3">
                  <p:embed/>
                </p:oleObj>
              </mc:Choice>
              <mc:Fallback>
                <p:oleObj name="Equation" r:id="rId8" imgW="1536700" imgH="1905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5229225"/>
                        <a:ext cx="3743325" cy="427038"/>
                      </a:xfrm>
                      <a:prstGeom prst="rect">
                        <a:avLst/>
                      </a:prstGeom>
                      <a:solidFill>
                        <a:srgbClr val="FAFEA0"/>
                      </a:solidFill>
                      <a:ln w="9525">
                        <a:solidFill>
                          <a:srgbClr val="339933"/>
                        </a:solidFill>
                        <a:miter lim="800000"/>
                        <a:headEnd/>
                        <a:tailEnd/>
                      </a:ln>
                    </p:spPr>
                  </p:pic>
                </p:oleObj>
              </mc:Fallback>
            </mc:AlternateContent>
          </a:graphicData>
        </a:graphic>
      </p:graphicFrame>
      <p:sp>
        <p:nvSpPr>
          <p:cNvPr id="39951" name="Rectangle 15">
            <a:extLst>
              <a:ext uri="{FF2B5EF4-FFF2-40B4-BE49-F238E27FC236}">
                <a16:creationId xmlns:a16="http://schemas.microsoft.com/office/drawing/2014/main" id="{E4751BE6-D28F-7C6B-5228-64C6121F5853}"/>
              </a:ext>
            </a:extLst>
          </p:cNvPr>
          <p:cNvSpPr>
            <a:spLocks noChangeArrowheads="1"/>
          </p:cNvSpPr>
          <p:nvPr/>
        </p:nvSpPr>
        <p:spPr bwMode="auto">
          <a:xfrm>
            <a:off x="0" y="238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EG" altLang="en-US"/>
          </a:p>
        </p:txBody>
      </p:sp>
      <p:pic>
        <p:nvPicPr>
          <p:cNvPr id="39952" name="Picture 13">
            <a:extLst>
              <a:ext uri="{FF2B5EF4-FFF2-40B4-BE49-F238E27FC236}">
                <a16:creationId xmlns:a16="http://schemas.microsoft.com/office/drawing/2014/main" id="{C343116E-2C15-ABF0-BD68-F5E42D40DF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734" t="52383" r="31508" b="3453"/>
          <a:stretch>
            <a:fillRect/>
          </a:stretch>
        </p:blipFill>
        <p:spPr bwMode="auto">
          <a:xfrm>
            <a:off x="5643563" y="404813"/>
            <a:ext cx="3500437"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a:extLst>
              <a:ext uri="{FF2B5EF4-FFF2-40B4-BE49-F238E27FC236}">
                <a16:creationId xmlns:a16="http://schemas.microsoft.com/office/drawing/2014/main" id="{D8A1C49A-B867-799F-6B6F-438F3F376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280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5">
            <a:extLst>
              <a:ext uri="{FF2B5EF4-FFF2-40B4-BE49-F238E27FC236}">
                <a16:creationId xmlns:a16="http://schemas.microsoft.com/office/drawing/2014/main" id="{7A822542-F636-813A-8899-71173B7D90CB}"/>
              </a:ext>
            </a:extLst>
          </p:cNvPr>
          <p:cNvSpPr>
            <a:spLocks noGrp="1" noChangeArrowheads="1"/>
          </p:cNvSpPr>
          <p:nvPr>
            <p:ph type="title"/>
          </p:nvPr>
        </p:nvSpPr>
        <p:spPr/>
        <p:txBody>
          <a:bodyPr/>
          <a:lstStyle/>
          <a:p>
            <a:r>
              <a:rPr lang="en-US" altLang="en-US" b="1">
                <a:solidFill>
                  <a:srgbClr val="FF0000"/>
                </a:solidFill>
                <a:latin typeface="Garamond" panose="02020404030301010803" pitchFamily="18" charset="0"/>
              </a:rPr>
              <a:t>Home Work</a:t>
            </a:r>
          </a:p>
        </p:txBody>
      </p:sp>
      <p:pic>
        <p:nvPicPr>
          <p:cNvPr id="86020" name="Picture 6">
            <a:extLst>
              <a:ext uri="{FF2B5EF4-FFF2-40B4-BE49-F238E27FC236}">
                <a16:creationId xmlns:a16="http://schemas.microsoft.com/office/drawing/2014/main" id="{94BB7603-3759-2758-2C3D-5348D015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7683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7">
            <a:extLst>
              <a:ext uri="{FF2B5EF4-FFF2-40B4-BE49-F238E27FC236}">
                <a16:creationId xmlns:a16="http://schemas.microsoft.com/office/drawing/2014/main" id="{5E09D0BA-E115-AA3B-95BC-8EF4B36F3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70488"/>
            <a:ext cx="71437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25675929-A808-BB4C-115A-3C39A087BB0C}"/>
              </a:ext>
            </a:extLst>
          </p:cNvPr>
          <p:cNvSpPr>
            <a:spLocks noGrp="1" noChangeArrowheads="1"/>
          </p:cNvSpPr>
          <p:nvPr>
            <p:ph type="body" idx="1"/>
          </p:nvPr>
        </p:nvSpPr>
        <p:spPr>
          <a:xfrm>
            <a:off x="457200" y="847725"/>
            <a:ext cx="8229600" cy="4525963"/>
          </a:xfrm>
        </p:spPr>
        <p:txBody>
          <a:bodyPr/>
          <a:lstStyle/>
          <a:p>
            <a:pPr marL="609600" indent="-609600" eaLnBrk="1" hangingPunct="1">
              <a:buFontTx/>
              <a:buAutoNum type="arabicPeriod" startAt="3"/>
            </a:pPr>
            <a:r>
              <a:rPr lang="en-US" altLang="en-US" b="1">
                <a:latin typeface="Times New Roman" panose="02020603050405020304" pitchFamily="18" charset="0"/>
                <a:cs typeface="Times New Roman" panose="02020603050405020304" pitchFamily="18" charset="0"/>
              </a:rPr>
              <a:t>Suction Pipe.</a:t>
            </a:r>
            <a:r>
              <a:rPr lang="en-US" altLang="en-US">
                <a:latin typeface="Times New Roman" panose="02020603050405020304" pitchFamily="18" charset="0"/>
                <a:cs typeface="Times New Roman" panose="02020603050405020304" pitchFamily="18" charset="0"/>
              </a:rPr>
              <a:t> </a:t>
            </a:r>
          </a:p>
          <a:p>
            <a:pPr marL="609600" indent="-609600" eaLnBrk="1" hangingPunct="1">
              <a:buFontTx/>
              <a:buAutoNum type="arabicPeriod" startAt="3"/>
            </a:pPr>
            <a:r>
              <a:rPr lang="en-US" altLang="en-US" b="1">
                <a:latin typeface="Times New Roman" panose="02020603050405020304" pitchFamily="18" charset="0"/>
                <a:cs typeface="Times New Roman" panose="02020603050405020304" pitchFamily="18" charset="0"/>
              </a:rPr>
              <a:t>Delivery Pipe.</a:t>
            </a:r>
            <a:r>
              <a:rPr lang="en-US" altLang="en-US">
                <a:latin typeface="Times New Roman" panose="02020603050405020304" pitchFamily="18" charset="0"/>
                <a:cs typeface="Times New Roman" panose="02020603050405020304" pitchFamily="18" charset="0"/>
              </a:rPr>
              <a:t> </a:t>
            </a:r>
          </a:p>
          <a:p>
            <a:pPr marL="609600" indent="-609600" eaLnBrk="1" hangingPunct="1">
              <a:buFontTx/>
              <a:buAutoNum type="arabicPeriod" startAt="3"/>
            </a:pPr>
            <a:r>
              <a:rPr lang="en-US" altLang="en-US" b="1">
                <a:latin typeface="Times New Roman" panose="02020603050405020304" pitchFamily="18" charset="0"/>
                <a:cs typeface="Times New Roman" panose="02020603050405020304" pitchFamily="18" charset="0"/>
              </a:rPr>
              <a:t>The Shaft</a:t>
            </a:r>
            <a:r>
              <a:rPr lang="en-US" altLang="en-US">
                <a:latin typeface="Times New Roman" panose="02020603050405020304" pitchFamily="18" charset="0"/>
                <a:cs typeface="Times New Roman" panose="02020603050405020304" pitchFamily="18" charset="0"/>
              </a:rPr>
              <a:t>: which is the bar by which the power is transmitted from the motor drive to the impeller.</a:t>
            </a:r>
            <a:endParaRPr lang="en-US" altLang="en-US" b="1">
              <a:latin typeface="Times New Roman" panose="02020603050405020304" pitchFamily="18" charset="0"/>
              <a:cs typeface="Times New Roman" panose="02020603050405020304" pitchFamily="18" charset="0"/>
            </a:endParaRPr>
          </a:p>
          <a:p>
            <a:pPr marL="609600" indent="-609600" eaLnBrk="1" hangingPunct="1">
              <a:buFontTx/>
              <a:buAutoNum type="arabicPeriod" startAt="3"/>
            </a:pPr>
            <a:r>
              <a:rPr lang="en-US" altLang="en-US" b="1">
                <a:latin typeface="Times New Roman" panose="02020603050405020304" pitchFamily="18" charset="0"/>
                <a:cs typeface="Times New Roman" panose="02020603050405020304" pitchFamily="18" charset="0"/>
              </a:rPr>
              <a:t>The driving motor</a:t>
            </a:r>
            <a:r>
              <a:rPr lang="en-US" altLang="en-US">
                <a:latin typeface="Times New Roman" panose="02020603050405020304" pitchFamily="18" charset="0"/>
                <a:cs typeface="Times New Roman" panose="02020603050405020304" pitchFamily="18" charset="0"/>
              </a:rPr>
              <a:t>: which is responsible for rotating the shaft. It can be mounted directly on the pump, above it, or adjacent to it.</a:t>
            </a:r>
          </a:p>
          <a:p>
            <a:pPr marL="609600" indent="-609600" eaLnBrk="1" hangingPunct="1"/>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3187</Words>
  <Application>Microsoft Office PowerPoint</Application>
  <PresentationFormat>On-screen Show (4:3)</PresentationFormat>
  <Paragraphs>401</Paragraphs>
  <Slides>83</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5</vt:i4>
      </vt:variant>
      <vt:variant>
        <vt:lpstr>Slide Titles</vt:lpstr>
      </vt:variant>
      <vt:variant>
        <vt:i4>83</vt:i4>
      </vt:variant>
    </vt:vector>
  </HeadingPairs>
  <TitlesOfParts>
    <vt:vector size="99" baseType="lpstr">
      <vt:lpstr>Times New Roman</vt:lpstr>
      <vt:lpstr>Arial</vt:lpstr>
      <vt:lpstr>Calibri</vt:lpstr>
      <vt:lpstr>新細明體</vt:lpstr>
      <vt:lpstr>Book Antiqua</vt:lpstr>
      <vt:lpstr>SimSun</vt:lpstr>
      <vt:lpstr>Garamond</vt:lpstr>
      <vt:lpstr>Arial Unicode MS</vt:lpstr>
      <vt:lpstr>Wingdings</vt:lpstr>
      <vt:lpstr>Traditional Arabic</vt:lpstr>
      <vt:lpstr>تصميم افتراضي</vt:lpstr>
      <vt:lpstr>Microsoft Word Picture</vt:lpstr>
      <vt:lpstr>Microsoft Equation 3.0</vt:lpstr>
      <vt:lpstr>AutoCAD Drawing</vt:lpstr>
      <vt:lpstr>Microsoft Excel Chart</vt:lpstr>
      <vt:lpstr>Bitmap Image</vt:lpstr>
      <vt:lpstr>PowerPoint Presentation</vt:lpstr>
      <vt:lpstr>Centrifugal Pumps</vt:lpstr>
      <vt:lpstr>Centrifugal Pumps</vt:lpstr>
      <vt:lpstr>Centrifugal Pump </vt:lpstr>
      <vt:lpstr>PowerPoint Presentation</vt:lpstr>
      <vt:lpstr>PowerPoint Presentation</vt:lpstr>
      <vt:lpstr>Main Parts of Centrifugal Pumps</vt:lpstr>
      <vt:lpstr>Main Parts of Centrifugal Pumps</vt:lpstr>
      <vt:lpstr>PowerPoint Presentation</vt:lpstr>
      <vt:lpstr>PowerPoint Presentation</vt:lpstr>
      <vt:lpstr>PowerPoint Presentation</vt:lpstr>
      <vt:lpstr>Pump Efficiency</vt:lpstr>
      <vt:lpstr>PowerPoint Presentation</vt:lpstr>
      <vt:lpstr>Cavitation of Pumps and NPSH </vt:lpstr>
      <vt:lpstr>PowerPoint Presentation</vt:lpstr>
      <vt:lpstr>How we can avoid Cavitation ??</vt:lpstr>
      <vt:lpstr>PowerPoint Presentation</vt:lpstr>
      <vt:lpstr>How we can avoid Cavitation ??</vt:lpstr>
      <vt:lpstr>Determination of (NPSH)A</vt:lpstr>
      <vt:lpstr>PowerPoint Presentation</vt:lpstr>
      <vt:lpstr>Thoma’s cavitation constant</vt:lpstr>
      <vt:lpstr>Example 1</vt:lpstr>
      <vt:lpstr>PowerPoint Presentation</vt:lpstr>
      <vt:lpstr>Selection of A Pump </vt:lpstr>
      <vt:lpstr>Selection of A Pump </vt:lpstr>
      <vt:lpstr>System Characteristic Curve</vt:lpstr>
      <vt:lpstr>PowerPoint Presentation</vt:lpstr>
      <vt:lpstr>PowerPoint Presentation</vt:lpstr>
      <vt:lpstr>Pump Characteristic Curves</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PowerPoint Presentation</vt:lpstr>
      <vt:lpstr>Multiple-Pump Operation</vt:lpstr>
      <vt:lpstr>(a) Parallel Operation </vt:lpstr>
      <vt:lpstr>PowerPoint Presentation</vt:lpstr>
      <vt:lpstr>How to draw the pump curve for pumps in parallel???</vt:lpstr>
      <vt:lpstr>Pumps in series &amp; Parallel</vt:lpstr>
      <vt:lpstr>PowerPoint Presentation</vt:lpstr>
      <vt:lpstr>(b) Series Operation </vt:lpstr>
      <vt:lpstr>PowerPoint Presentation</vt:lpstr>
      <vt:lpstr>How to draw the pump curve for pumps in series???</vt:lpstr>
      <vt:lpstr>PowerPoint Presentation</vt:lpstr>
      <vt:lpstr>Similarity Laws: Affinity laws</vt:lpstr>
      <vt:lpstr>PowerPoint Presentation</vt:lpstr>
      <vt:lpstr>Change in pump speed  (constant size)</vt:lpstr>
      <vt:lpstr>PowerPoint Presentation</vt:lpstr>
      <vt:lpstr>(b) Change in pump size  (constant speed)</vt:lpstr>
      <vt:lpstr>Example 3</vt:lpstr>
      <vt:lpstr>PowerPoint Presentation</vt:lpstr>
      <vt:lpstr>PowerPoint Presentation</vt:lpstr>
      <vt:lpstr>Specific Speed</vt:lpstr>
      <vt:lpstr>PowerPoint Presentation</vt:lpstr>
      <vt:lpstr>Example 4</vt:lpstr>
      <vt:lpstr>PowerPoint Presentation</vt:lpstr>
      <vt:lpstr>PowerPoint Presentation</vt:lpstr>
      <vt:lpstr>PowerPoint Presentation</vt:lpstr>
      <vt:lpstr>PowerPoint Presentation</vt:lpstr>
      <vt:lpstr>PowerPoint Presentation</vt:lpstr>
      <vt:lpstr>Example 5</vt:lpstr>
      <vt:lpstr>PowerPoint Presentation</vt:lpstr>
      <vt:lpstr>PowerPoint Presentation</vt:lpstr>
      <vt:lpstr>PowerPoint Presentation</vt:lpstr>
      <vt:lpstr>Example 6</vt:lpstr>
      <vt:lpstr>Data: </vt:lpstr>
      <vt:lpstr>PowerPoint Presentation</vt:lpstr>
      <vt:lpstr>Required??</vt:lpstr>
      <vt:lpstr>Solution</vt:lpstr>
      <vt:lpstr>PowerPoint Presentation</vt:lpstr>
      <vt:lpstr>PowerPoint Presentation</vt:lpstr>
      <vt:lpstr>Therefore </vt:lpstr>
      <vt:lpstr>PowerPoint Presentation</vt:lpstr>
      <vt:lpstr>PowerPoint Presentation</vt:lpstr>
      <vt:lpstr>Pump Power Input and Efficiency </vt:lpstr>
      <vt:lpstr>Overall Efficiency and Motor Power Input </vt:lpstr>
      <vt:lpstr>Check for Cavitation:</vt:lpstr>
      <vt:lpstr>Home Work</vt:lpstr>
    </vt:vector>
  </TitlesOfParts>
  <Company>IUG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Khalil Al Astal</dc:creator>
  <cp:lastModifiedBy>Rashadul Islam</cp:lastModifiedBy>
  <cp:revision>128</cp:revision>
  <dcterms:created xsi:type="dcterms:W3CDTF">2006-03-18T21:15:06Z</dcterms:created>
  <dcterms:modified xsi:type="dcterms:W3CDTF">2022-08-25T05:29:30Z</dcterms:modified>
</cp:coreProperties>
</file>