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5" r:id="rId1"/>
  </p:sldMasterIdLst>
  <p:notesMasterIdLst>
    <p:notesMasterId r:id="rId22"/>
  </p:notesMasterIdLst>
  <p:handoutMasterIdLst>
    <p:handoutMasterId r:id="rId23"/>
  </p:handoutMasterIdLst>
  <p:sldIdLst>
    <p:sldId id="341" r:id="rId2"/>
    <p:sldId id="340" r:id="rId3"/>
    <p:sldId id="350" r:id="rId4"/>
    <p:sldId id="390" r:id="rId5"/>
    <p:sldId id="391" r:id="rId6"/>
    <p:sldId id="392" r:id="rId7"/>
    <p:sldId id="398" r:id="rId8"/>
    <p:sldId id="397" r:id="rId9"/>
    <p:sldId id="399" r:id="rId10"/>
    <p:sldId id="393" r:id="rId11"/>
    <p:sldId id="394" r:id="rId12"/>
    <p:sldId id="395" r:id="rId13"/>
    <p:sldId id="396" r:id="rId14"/>
    <p:sldId id="400" r:id="rId15"/>
    <p:sldId id="401" r:id="rId16"/>
    <p:sldId id="402" r:id="rId17"/>
    <p:sldId id="403" r:id="rId18"/>
    <p:sldId id="404" r:id="rId19"/>
    <p:sldId id="406" r:id="rId20"/>
    <p:sldId id="405" r:id="rId2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3011" autoAdjust="0"/>
  </p:normalViewPr>
  <p:slideViewPr>
    <p:cSldViewPr>
      <p:cViewPr>
        <p:scale>
          <a:sx n="100" d="100"/>
          <a:sy n="100" d="100"/>
        </p:scale>
        <p:origin x="-4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Impact of Free Jets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610F-23A9-4D1B-BB16-A4570D418B1F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 Rambabu Palaka, Asst. Professor, BVRIT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D3E9-43FD-4675-8D75-A4BCBC848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28616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Impact of Free Jets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Dr. Rambabu Palaka, Asst. Professor, BVRIT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9576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1/18/2021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4346" y="428610"/>
            <a:ext cx="9067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3121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Hydraulics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Anupam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Engineering,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RUET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anupam.19ce@gmail.com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16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714362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Yc</a:t>
            </a:r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2.22 ft</a:t>
            </a:r>
          </a:p>
          <a:p>
            <a:r>
              <a:rPr lang="en-AU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3.36 ft</a:t>
            </a:r>
            <a:endParaRPr lang="en-AU" dirty="0"/>
          </a:p>
        </p:txBody>
      </p:sp>
      <p:pic>
        <p:nvPicPr>
          <p:cNvPr id="31746" name="Picture 2" descr="C:\Users\n9030255\Documents\RUET Officials\Courses\CE 3121\Lectures\Gradually varied flow_1st lecture\Pic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42"/>
            <a:ext cx="7840663" cy="685800"/>
          </a:xfrm>
          <a:prstGeom prst="rect">
            <a:avLst/>
          </a:prstGeom>
          <a:noFill/>
        </p:spPr>
      </p:pic>
      <p:pic>
        <p:nvPicPr>
          <p:cNvPr id="31747" name="Picture 3" descr="C:\Users\n9030255\Documents\RUET Officials\Courses\CE 3121\Lectures\Gradually varied flow_1st lecture\Pic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74"/>
            <a:ext cx="1590675" cy="609600"/>
          </a:xfrm>
          <a:prstGeom prst="rect">
            <a:avLst/>
          </a:prstGeom>
          <a:noFill/>
        </p:spPr>
      </p:pic>
      <p:pic>
        <p:nvPicPr>
          <p:cNvPr id="31748" name="Picture 4" descr="C:\Users\n9030255\Documents\RUET Officials\Courses\CE 3121\Lectures\Gradually varied flow_1st lecture\Pic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20"/>
            <a:ext cx="1257300" cy="542925"/>
          </a:xfrm>
          <a:prstGeom prst="rect">
            <a:avLst/>
          </a:prstGeom>
          <a:noFill/>
        </p:spPr>
      </p:pic>
      <p:pic>
        <p:nvPicPr>
          <p:cNvPr id="16" name="Picture 3" descr="C:\Users\n9030255\Documents\RUET Officials\Courses\CE 3121\Lectures\Gradually varied flow_1st lecture\Pic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428874"/>
            <a:ext cx="2609850" cy="762000"/>
          </a:xfrm>
          <a:prstGeom prst="rect">
            <a:avLst/>
          </a:prstGeom>
          <a:noFill/>
        </p:spPr>
      </p:pic>
      <p:pic>
        <p:nvPicPr>
          <p:cNvPr id="31749" name="Picture 5" descr="C:\Users\n9030255\Documents\RUET Officials\Courses\CE 3121\Lectures\Gradually varied flow_1st lecture\Pic\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357436"/>
            <a:ext cx="1352550" cy="714375"/>
          </a:xfrm>
          <a:prstGeom prst="rect">
            <a:avLst/>
          </a:prstGeom>
          <a:noFill/>
        </p:spPr>
      </p:pic>
      <p:pic>
        <p:nvPicPr>
          <p:cNvPr id="31750" name="Picture 6" descr="C:\Users\n9030255\Documents\RUET Officials\Courses\CE 3121\Lectures\Gradually varied flow_1st lecture\Pic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429006"/>
            <a:ext cx="1152525" cy="609600"/>
          </a:xfrm>
          <a:prstGeom prst="rect">
            <a:avLst/>
          </a:prstGeom>
          <a:noFill/>
        </p:spPr>
      </p:pic>
      <p:pic>
        <p:nvPicPr>
          <p:cNvPr id="1026" name="Picture 2" descr="C:\Users\n9030255\Documents\RUET Officials\Courses\CE 3121\Lectures\Gradually varied flow_1st lecture\Pic\1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071684"/>
            <a:ext cx="638175" cy="3071816"/>
          </a:xfrm>
          <a:prstGeom prst="rect">
            <a:avLst/>
          </a:prstGeom>
          <a:noFill/>
        </p:spPr>
      </p:pic>
      <p:pic>
        <p:nvPicPr>
          <p:cNvPr id="1027" name="Picture 3" descr="C:\Users\n9030255\Documents\RUET Officials\Courses\CE 3121\Lectures\Gradually varied flow_1st lecture\Pic\1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3286130"/>
            <a:ext cx="292895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pic>
        <p:nvPicPr>
          <p:cNvPr id="32770" name="Picture 2" descr="C:\Users\n9030255\Documents\RUET Officials\Courses\CE 3121\Lectures\Gradually varied flow_1st lecture\Pic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642923"/>
            <a:ext cx="8050213" cy="433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pic>
        <p:nvPicPr>
          <p:cNvPr id="33794" name="Picture 2" descr="C:\Users\n9030255\Documents\RUET Officials\Courses\CE 3121\Lectures\Gradually varied flow_1st lecture\Pic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24"/>
            <a:ext cx="5000660" cy="4357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pic>
        <p:nvPicPr>
          <p:cNvPr id="34818" name="Picture 2" descr="C:\Users\n9030255\Documents\RUET Officials\Courses\CE 3121\Lectures\Gradually varied flow_1st lecture\Pic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9" y="714362"/>
            <a:ext cx="7435874" cy="42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785800"/>
            <a:ext cx="771530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 A step method is characterized by dividing the channel into short reaches and carrying the computation step by step from one end of the reach to the other. 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928662" y="2357436"/>
            <a:ext cx="757242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The direct step method is a simple step method applicable to prismatic channels.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pic>
        <p:nvPicPr>
          <p:cNvPr id="3074" name="Picture 2" descr="C:\Users\n9030255\Documents\RUET Officials\Courses\CE 3121\Lectures\Gradually varied flow_1st lecture\Pic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24"/>
            <a:ext cx="4953000" cy="41434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857238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Fig. 1, illustrates a short channel reach of length </a:t>
            </a:r>
            <a:r>
              <a:rPr lang="en-AU" dirty="0" err="1" smtClean="0">
                <a:latin typeface="Calibri"/>
              </a:rPr>
              <a:t>Δ</a:t>
            </a:r>
            <a:r>
              <a:rPr lang="en-AU" dirty="0" err="1" smtClean="0"/>
              <a:t>x</a:t>
            </a:r>
            <a:r>
              <a:rPr lang="en-AU" dirty="0" smtClean="0"/>
              <a:t>. Equating the total heads at the two end sections 1 and 2, the following may be written: </a:t>
            </a:r>
            <a:endParaRPr lang="en-AU" dirty="0"/>
          </a:p>
        </p:txBody>
      </p:sp>
      <p:pic>
        <p:nvPicPr>
          <p:cNvPr id="3076" name="Picture 4" descr="C:\Users\n9030255\Documents\RUET Officials\Courses\CE 3121\Lectures\Gradually varied flow_1st lecture\Pic\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8"/>
            <a:ext cx="3357586" cy="2571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15008" y="47741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Fig. 1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107155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Where, E is the specific energy or, assuming </a:t>
            </a:r>
            <a:r>
              <a:rPr lang="el-GR" dirty="0" smtClean="0">
                <a:latin typeface="Calibri"/>
              </a:rPr>
              <a:t>α</a:t>
            </a:r>
            <a:r>
              <a:rPr lang="en-AU" dirty="0" smtClean="0">
                <a:latin typeface="Calibri"/>
              </a:rPr>
              <a:t>1</a:t>
            </a:r>
            <a:r>
              <a:rPr lang="en-AU" dirty="0" smtClean="0"/>
              <a:t> = </a:t>
            </a:r>
            <a:r>
              <a:rPr lang="el-GR" dirty="0" smtClean="0">
                <a:latin typeface="Calibri"/>
              </a:rPr>
              <a:t>α</a:t>
            </a:r>
            <a:r>
              <a:rPr lang="en-AU" dirty="0" smtClean="0">
                <a:latin typeface="Calibri"/>
              </a:rPr>
              <a:t>2</a:t>
            </a:r>
            <a:r>
              <a:rPr lang="en-AU" dirty="0" smtClean="0"/>
              <a:t>= </a:t>
            </a:r>
            <a:r>
              <a:rPr lang="el-GR" dirty="0" smtClean="0">
                <a:latin typeface="Calibri"/>
              </a:rPr>
              <a:t>α</a:t>
            </a:r>
            <a:r>
              <a:rPr lang="en-AU" dirty="0" smtClean="0"/>
              <a:t>,</a:t>
            </a:r>
            <a:endParaRPr lang="en-AU" dirty="0"/>
          </a:p>
        </p:txBody>
      </p:sp>
      <p:pic>
        <p:nvPicPr>
          <p:cNvPr id="4098" name="Picture 2" descr="C:\Users\n9030255\Documents\RUET Officials\Courses\CE 3121\Lectures\Gradually varied flow_1st lecture\Pic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42"/>
            <a:ext cx="2476500" cy="9334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28662" y="228599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Here, y = depth of flow, 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V = mean velocity,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/>
              </a:rPr>
              <a:t>α</a:t>
            </a:r>
            <a:r>
              <a:rPr lang="en-AU" dirty="0" smtClean="0">
                <a:latin typeface="Calibri"/>
              </a:rPr>
              <a:t> = </a:t>
            </a:r>
            <a:r>
              <a:rPr lang="en-AU" dirty="0" smtClean="0"/>
              <a:t>energy coefficient, 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S</a:t>
            </a:r>
            <a:r>
              <a:rPr lang="en-AU" sz="1200" dirty="0" smtClean="0"/>
              <a:t>o</a:t>
            </a:r>
            <a:r>
              <a:rPr lang="en-AU" dirty="0" smtClean="0"/>
              <a:t> = bottom slope, and </a:t>
            </a:r>
          </a:p>
          <a:p>
            <a:pPr>
              <a:lnSpc>
                <a:spcPct val="150000"/>
              </a:lnSpc>
            </a:pPr>
            <a:r>
              <a:rPr lang="en-AU" dirty="0" err="1" smtClean="0"/>
              <a:t>S</a:t>
            </a:r>
            <a:r>
              <a:rPr lang="en-AU" sz="1200" dirty="0" err="1" smtClean="0"/>
              <a:t>f</a:t>
            </a:r>
            <a:r>
              <a:rPr lang="en-AU" dirty="0" smtClean="0"/>
              <a:t> = friction slope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92867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average value of </a:t>
            </a:r>
            <a:r>
              <a:rPr lang="en-AU" dirty="0" err="1" smtClean="0"/>
              <a:t>S</a:t>
            </a:r>
            <a:r>
              <a:rPr lang="en-AU" sz="1200" dirty="0" err="1" smtClean="0"/>
              <a:t>f</a:t>
            </a:r>
            <a:r>
              <a:rPr lang="en-AU" dirty="0" smtClean="0"/>
              <a:t> is denoted by      . When the Manning’s formula is used, the friction slope is expressed by </a:t>
            </a:r>
            <a:endParaRPr lang="en-AU" dirty="0"/>
          </a:p>
        </p:txBody>
      </p:sp>
      <p:pic>
        <p:nvPicPr>
          <p:cNvPr id="5122" name="Picture 2" descr="C:\Users\n9030255\Documents\RUET Officials\Courses\CE 3121\Lectures\Gradually varied flow_1st lecture\Pic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8"/>
            <a:ext cx="447675" cy="438150"/>
          </a:xfrm>
          <a:prstGeom prst="rect">
            <a:avLst/>
          </a:prstGeom>
          <a:noFill/>
        </p:spPr>
      </p:pic>
      <p:pic>
        <p:nvPicPr>
          <p:cNvPr id="5123" name="Picture 3" descr="C:\Users\n9030255\Documents\RUET Officials\Courses\CE 3121\Lectures\Gradually varied flow_1st lecture\Pic\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6"/>
            <a:ext cx="271464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2910" y="785800"/>
            <a:ext cx="8143932" cy="2571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trapezoidal channel having b = 20 ft, z = 2, So = 0.0016, and n = 0.025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carries a discharge of 400 </a:t>
            </a:r>
            <a:r>
              <a:rPr kumimoji="0" lang="en-A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cfs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Compute the backwater profile created by a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dam which backs up the water to a depth of 5 ft immediately behind the dam.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upstream end of the profile is assumed at a depth equal to 1% greater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 the normal depth. The energy coefficient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α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=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1.10. Compute the flow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profile using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 step method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100" y="3714758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>
                <a:latin typeface="Arial" pitchFamily="34" charset="0"/>
                <a:cs typeface="Arial" pitchFamily="34" charset="0"/>
              </a:rPr>
              <a:t>Yc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= 2.22 ft</a:t>
            </a:r>
          </a:p>
          <a:p>
            <a:r>
              <a:rPr lang="en-AU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= 3.36 ft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pic>
        <p:nvPicPr>
          <p:cNvPr id="7170" name="Picture 2" descr="C:\Users\n9030255\Documents\RUET Officials\Courses\CE 3121\Lectures\Gradually varied flow_1st lecture\Pic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62"/>
            <a:ext cx="8715436" cy="1838325"/>
          </a:xfrm>
          <a:prstGeom prst="rect">
            <a:avLst/>
          </a:prstGeom>
          <a:noFill/>
        </p:spPr>
      </p:pic>
      <p:pic>
        <p:nvPicPr>
          <p:cNvPr id="7171" name="Picture 3" descr="C:\Users\n9030255\Documents\RUET Officials\Courses\CE 3121\Lectures\Gradually varied flow_1st lecture\Pic\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84"/>
            <a:ext cx="53340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Varied Flow Profile Computation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910" y="1928808"/>
            <a:ext cx="830580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Methods of Computation: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Integration Method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Standard Step Method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42910" y="1142990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main objective of the computation is to determine the shape of the flow profile.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Direct Step Method</a:t>
            </a:r>
          </a:p>
        </p:txBody>
      </p:sp>
      <p:pic>
        <p:nvPicPr>
          <p:cNvPr id="6146" name="Picture 2" descr="C:\Users\n9030255\Documents\RUET Officials\Courses\CE 3121\Lectures\Gradually varied flow_1st lecture\Pic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8"/>
            <a:ext cx="857256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14"/>
            <a:ext cx="8143932" cy="150019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This method is to integrate the dynamic equation of gradually varied </a:t>
            </a:r>
          </a:p>
          <a:p>
            <a:pPr marL="457200" indent="-457200"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flow by a graphical procedure.</a:t>
            </a:r>
          </a:p>
          <a:p>
            <a:pPr marL="457200" indent="-457200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Consider two channel sections (Fig. a) at distances X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 and X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, respectively, </a:t>
            </a:r>
          </a:p>
          <a:p>
            <a:pPr marL="457200" indent="-457200"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from a chosen origin and with corresponding depths of flow y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 and y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n9030255\Documents\RUET Officials\Courses\CE 3121\Lectures\Gradually varied flow_1st lecture\Pic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50"/>
            <a:ext cx="4214842" cy="23574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00892" y="450057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Fig. a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14"/>
            <a:ext cx="8143932" cy="185738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distance along the channel floor is</a:t>
            </a:r>
          </a:p>
          <a:p>
            <a:pPr marL="457200" indent="-457200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Assume several values of y, and compute the corresponding values of </a:t>
            </a:r>
            <a:r>
              <a:rPr lang="en-AU" sz="1800" dirty="0" err="1" smtClean="0">
                <a:latin typeface="Arial" pitchFamily="34" charset="0"/>
                <a:cs typeface="Arial" pitchFamily="34" charset="0"/>
              </a:rPr>
              <a:t>dx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AU" sz="1800" dirty="0" err="1" smtClean="0">
                <a:latin typeface="Arial" pitchFamily="34" charset="0"/>
                <a:cs typeface="Arial" pitchFamily="34" charset="0"/>
              </a:rPr>
              <a:t>dy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, which is the reciprocal of the gradually varied flow equation.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n9030255\Documents\RUET Officials\Courses\CE 3121\Lectures\Gradually varied flow_1st lecture\Pic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304"/>
            <a:ext cx="3429024" cy="6191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786064"/>
            <a:ext cx="2000264" cy="1000132"/>
          </a:xfrm>
          <a:prstGeom prst="rect">
            <a:avLst/>
          </a:prstGeom>
        </p:spPr>
      </p:pic>
      <p:pic>
        <p:nvPicPr>
          <p:cNvPr id="29699" name="Picture 3" descr="C:\Users\n9030255\Documents\RUET Officials\Courses\CE 3121\Lectures\Gradually varied flow_1st lecture\Pic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86196"/>
            <a:ext cx="2609850" cy="76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14876" y="3000378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Here, </a:t>
            </a:r>
            <a:r>
              <a:rPr lang="en-AU" sz="1600" dirty="0" err="1" smtClean="0"/>
              <a:t>Kn</a:t>
            </a:r>
            <a:r>
              <a:rPr lang="en-AU" sz="1600" dirty="0" smtClean="0"/>
              <a:t> is the conveyance for uniform flow at a depth </a:t>
            </a:r>
            <a:r>
              <a:rPr lang="en-AU" sz="1600" dirty="0" err="1" smtClean="0"/>
              <a:t>yn</a:t>
            </a:r>
            <a:endParaRPr lang="en-AU" sz="1600" dirty="0" smtClean="0"/>
          </a:p>
          <a:p>
            <a:r>
              <a:rPr lang="en-AU" sz="1600" dirty="0" err="1" smtClean="0"/>
              <a:t>Zc</a:t>
            </a:r>
            <a:r>
              <a:rPr lang="en-AU" sz="1600" dirty="0" smtClean="0"/>
              <a:t> is the section factor for critical flow computation for discharge Q at depth </a:t>
            </a:r>
            <a:r>
              <a:rPr lang="en-AU" sz="1600" dirty="0" err="1" smtClean="0"/>
              <a:t>Yc</a:t>
            </a:r>
            <a:endParaRPr lang="en-AU" sz="1600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14"/>
            <a:ext cx="8143932" cy="257176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Curve of y against </a:t>
            </a:r>
            <a:r>
              <a:rPr lang="en-AU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dx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AU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dy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is then constructed (Fig. b). 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According 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 Eq. (1), it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is apparent that the value of x is equal to the shaded area formed by the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curve, the y axis, and the ordinates of </a:t>
            </a:r>
            <a:r>
              <a:rPr lang="en-AU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dx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AU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dy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corresponding to y1 and y2. This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area call be measured and the value of x determined.</a:t>
            </a:r>
          </a:p>
          <a:p>
            <a:pPr marL="457200" indent="-457200" algn="just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n9030255\Documents\RUET Officials\Courses\CE 3121\Lectures\Gradually varied flow_1st lecture\Pic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6"/>
            <a:ext cx="4857784" cy="22859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000892" y="450057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Fig. b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14"/>
            <a:ext cx="8143932" cy="257176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trapezoidal channel having b = 20 ft, z = 2, So = 0.0016, and n = 0.025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carries a discharge of 400 </a:t>
            </a:r>
            <a:r>
              <a:rPr lang="en-AU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cfs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Compute the backwater profile created by a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dam which backs up the water to a depth of 5 ft immediately behind the dam.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upstream end of the profile is assumed at a depth equal to 1% greater 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than the normal depth. The energy coefficient </a:t>
            </a:r>
            <a:r>
              <a:rPr lang="el-GR" sz="1800" dirty="0" smtClean="0">
                <a:solidFill>
                  <a:srgbClr val="0000CC"/>
                </a:solidFill>
                <a:latin typeface="Calibri"/>
                <a:cs typeface="Arial" pitchFamily="34" charset="0"/>
              </a:rPr>
              <a:t>α</a:t>
            </a:r>
            <a:r>
              <a:rPr lang="en-AU" sz="1800" dirty="0" smtClean="0">
                <a:solidFill>
                  <a:srgbClr val="0000CC"/>
                </a:solidFill>
                <a:latin typeface="Calibri"/>
                <a:cs typeface="Arial" pitchFamily="34" charset="0"/>
              </a:rPr>
              <a:t> =</a:t>
            </a:r>
            <a:r>
              <a:rPr lang="en-A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1.10.</a:t>
            </a:r>
          </a:p>
          <a:p>
            <a:pPr marL="457200" indent="-457200" algn="just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en-AU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3500444"/>
            <a:ext cx="2815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Top width, T</a:t>
            </a:r>
          </a:p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Hydraulic depth, D=A/T</a:t>
            </a:r>
          </a:p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Hydraulic radius, R = A/P 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3821901" y="3750477"/>
            <a:ext cx="842962" cy="4857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00562" y="4429138"/>
            <a:ext cx="128588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679289" y="3679039"/>
            <a:ext cx="857256" cy="64294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14810" y="3929072"/>
            <a:ext cx="192882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01290" y="3929072"/>
            <a:ext cx="284958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43372" y="4071948"/>
            <a:ext cx="14287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00562" y="4572014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29190" y="45720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14810" y="3786196"/>
            <a:ext cx="192882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000496" y="37147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930116" y="371396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628" y="335756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>
            <a:off x="4071934" y="407194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AU" sz="1400" dirty="0"/>
          </a:p>
        </p:txBody>
      </p:sp>
      <p:sp>
        <p:nvSpPr>
          <p:cNvPr id="27" name="Rectangle 26"/>
          <p:cNvSpPr/>
          <p:nvPr/>
        </p:nvSpPr>
        <p:spPr>
          <a:xfrm>
            <a:off x="3929058" y="378619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AU" sz="1400" dirty="0"/>
          </a:p>
        </p:txBody>
      </p:sp>
      <p:sp>
        <p:nvSpPr>
          <p:cNvPr id="28" name="Isosceles Triangle 27"/>
          <p:cNvSpPr/>
          <p:nvPr/>
        </p:nvSpPr>
        <p:spPr>
          <a:xfrm flipV="1">
            <a:off x="5000628" y="3786196"/>
            <a:ext cx="285752" cy="14287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250661" y="4179105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00694" y="40005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8992" y="4071948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AU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A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2.22 ft</a:t>
            </a:r>
          </a:p>
        </p:txBody>
      </p:sp>
      <p:pic>
        <p:nvPicPr>
          <p:cNvPr id="3" name="Picture 3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6"/>
            <a:ext cx="2057400" cy="628650"/>
          </a:xfrm>
          <a:prstGeom prst="rect">
            <a:avLst/>
          </a:prstGeom>
          <a:noFill/>
        </p:spPr>
      </p:pic>
      <p:pic>
        <p:nvPicPr>
          <p:cNvPr id="1028" name="Picture 4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90"/>
            <a:ext cx="3019425" cy="8191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20" y="785800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Determination of critical depth:</a:t>
            </a:r>
            <a:endParaRPr lang="en-AU" dirty="0"/>
          </a:p>
        </p:txBody>
      </p:sp>
      <p:pic>
        <p:nvPicPr>
          <p:cNvPr id="2050" name="Picture 2" descr="C:\Users\n9030255\Documents\RUET Officials\Courses\CE 3121\Lectures\Gradually varied flow_1st lecture\Pic\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214428"/>
            <a:ext cx="2000250" cy="723900"/>
          </a:xfrm>
          <a:prstGeom prst="rect">
            <a:avLst/>
          </a:prstGeom>
          <a:noFill/>
        </p:spPr>
      </p:pic>
      <p:pic>
        <p:nvPicPr>
          <p:cNvPr id="2051" name="Picture 3" descr="C:\Users\n9030255\Documents\RUET Officials\Courses\CE 3121\Lectures\Gradually varied flow_1st lecture\Pic\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857370"/>
            <a:ext cx="1428760" cy="1214446"/>
          </a:xfrm>
          <a:prstGeom prst="rect">
            <a:avLst/>
          </a:prstGeom>
          <a:noFill/>
        </p:spPr>
      </p:pic>
      <p:pic>
        <p:nvPicPr>
          <p:cNvPr id="2052" name="Picture 4" descr="C:\Users\n9030255\Documents\RUET Officials\Courses\CE 3121\Lectures\Gradually varied flow_1st lecture\Pic\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28940"/>
            <a:ext cx="8202641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4744" y="4286262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AU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3.36 ft</a:t>
            </a:r>
            <a:endParaRPr lang="en-AU" sz="2400" dirty="0"/>
          </a:p>
        </p:txBody>
      </p:sp>
      <p:pic>
        <p:nvPicPr>
          <p:cNvPr id="2" name="Picture 2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42990"/>
            <a:ext cx="2066925" cy="828675"/>
          </a:xfrm>
          <a:prstGeom prst="rect">
            <a:avLst/>
          </a:prstGeom>
          <a:noFill/>
        </p:spPr>
      </p:pic>
      <p:pic>
        <p:nvPicPr>
          <p:cNvPr id="3" name="Picture 3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8"/>
            <a:ext cx="2057400" cy="628650"/>
          </a:xfrm>
          <a:prstGeom prst="rect">
            <a:avLst/>
          </a:prstGeom>
          <a:noFill/>
        </p:spPr>
      </p:pic>
      <p:pic>
        <p:nvPicPr>
          <p:cNvPr id="1028" name="Picture 4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142990"/>
            <a:ext cx="3019425" cy="819150"/>
          </a:xfrm>
          <a:prstGeom prst="rect">
            <a:avLst/>
          </a:prstGeom>
          <a:noFill/>
        </p:spPr>
      </p:pic>
      <p:pic>
        <p:nvPicPr>
          <p:cNvPr id="1029" name="Picture 5" descr="C:\Users\n9030255\Documents\RUET Officials\Courses\CE 3121\Lectures\Gradually varied flow_1st lecture\Pic\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928808"/>
            <a:ext cx="2857520" cy="92869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28596" y="78580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Determination of normal depth:</a:t>
            </a:r>
            <a:endParaRPr lang="en-AU" dirty="0"/>
          </a:p>
        </p:txBody>
      </p:sp>
      <p:pic>
        <p:nvPicPr>
          <p:cNvPr id="1030" name="Picture 6" descr="C:\Users\n9030255\Documents\RUET Officials\Courses\CE 3121\Lectures\Gradually varied flow_1st lecture\Pic\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857502"/>
            <a:ext cx="512445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30F62-28F5-4D67-B210-22149937BAB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8"/>
            <a:ext cx="7467600" cy="428628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Graphical Integration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3174" y="1428742"/>
            <a:ext cx="4389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Here, </a:t>
            </a:r>
            <a:r>
              <a:rPr lang="en-A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AU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3.36 ft &gt; </a:t>
            </a:r>
            <a:r>
              <a:rPr lang="en-A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AU" sz="1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A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2.22 ft </a:t>
            </a:r>
            <a:endParaRPr lang="en-AU" sz="2400" dirty="0"/>
          </a:p>
        </p:txBody>
      </p:sp>
      <p:sp>
        <p:nvSpPr>
          <p:cNvPr id="17" name="Rectangle 16"/>
          <p:cNvSpPr/>
          <p:nvPr/>
        </p:nvSpPr>
        <p:spPr>
          <a:xfrm>
            <a:off x="1428728" y="2357436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flow starts with a depth greater than </a:t>
            </a:r>
            <a:r>
              <a:rPr lang="en-A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en-A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A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Hence, the flow profile is M1 type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2997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692</Words>
  <Application>Microsoft Office PowerPoint</Application>
  <PresentationFormat>On-screen Show (16:9)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Graphical Integration Method</vt:lpstr>
      <vt:lpstr>Direct Step Method</vt:lpstr>
      <vt:lpstr>Direct Step Method</vt:lpstr>
      <vt:lpstr>Direct Step Method</vt:lpstr>
      <vt:lpstr>Direct Step Method</vt:lpstr>
      <vt:lpstr>Direct Step Method</vt:lpstr>
      <vt:lpstr>Direct Step Method</vt:lpstr>
      <vt:lpstr>Direct Step Method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2015-01-06T23:55:58Z</dcterms:created>
  <dcterms:modified xsi:type="dcterms:W3CDTF">2021-01-17T18:31:13Z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