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15" r:id="rId1"/>
  </p:sldMasterIdLst>
  <p:notesMasterIdLst>
    <p:notesMasterId r:id="rId51"/>
  </p:notesMasterIdLst>
  <p:handoutMasterIdLst>
    <p:handoutMasterId r:id="rId52"/>
  </p:handoutMasterIdLst>
  <p:sldIdLst>
    <p:sldId id="341" r:id="rId2"/>
    <p:sldId id="384" r:id="rId3"/>
    <p:sldId id="385" r:id="rId4"/>
    <p:sldId id="340" r:id="rId5"/>
    <p:sldId id="350" r:id="rId6"/>
    <p:sldId id="382" r:id="rId7"/>
    <p:sldId id="351" r:id="rId8"/>
    <p:sldId id="352" r:id="rId9"/>
    <p:sldId id="349" r:id="rId10"/>
    <p:sldId id="342" r:id="rId11"/>
    <p:sldId id="353" r:id="rId12"/>
    <p:sldId id="354" r:id="rId13"/>
    <p:sldId id="355" r:id="rId14"/>
    <p:sldId id="344" r:id="rId15"/>
    <p:sldId id="383" r:id="rId16"/>
    <p:sldId id="345" r:id="rId17"/>
    <p:sldId id="346" r:id="rId18"/>
    <p:sldId id="347" r:id="rId19"/>
    <p:sldId id="348"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 id="378" r:id="rId43"/>
    <p:sldId id="379" r:id="rId44"/>
    <p:sldId id="386" r:id="rId45"/>
    <p:sldId id="380" r:id="rId46"/>
    <p:sldId id="381" r:id="rId47"/>
    <p:sldId id="387" r:id="rId48"/>
    <p:sldId id="388" r:id="rId49"/>
    <p:sldId id="389" r:id="rId50"/>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504" autoAdjust="0"/>
    <p:restoredTop sz="93011" autoAdjust="0"/>
  </p:normalViewPr>
  <p:slideViewPr>
    <p:cSldViewPr>
      <p:cViewPr>
        <p:scale>
          <a:sx n="100" d="100"/>
          <a:sy n="100" d="100"/>
        </p:scale>
        <p:origin x="-438" y="-192"/>
      </p:cViewPr>
      <p:guideLst>
        <p:guide orient="horz" pos="1620"/>
        <p:guide pos="2880"/>
      </p:guideLst>
    </p:cSldViewPr>
  </p:slideViewPr>
  <p:notesTextViewPr>
    <p:cViewPr>
      <p:scale>
        <a:sx n="100" d="100"/>
        <a:sy n="100" d="100"/>
      </p:scale>
      <p:origin x="0" y="0"/>
    </p:cViewPr>
  </p:notesTextViewPr>
  <p:notesViewPr>
    <p:cSldViewPr>
      <p:cViewPr varScale="1">
        <p:scale>
          <a:sx n="56" d="100"/>
          <a:sy n="56" d="100"/>
        </p:scale>
        <p:origin x="-186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Impact of Free Jets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52610F-23A9-4D1B-BB16-A4570D418B1F}" type="datetimeFigureOut">
              <a:rPr lang="en-US" smtClean="0"/>
              <a:pPr/>
              <a:t>1/4/2021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Dr. Rambabu Palaka, Asst. Professor, BVRIT</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17D3E9-43FD-4675-8D75-A4BCBC848334}" type="slidenum">
              <a:rPr lang="en-US" smtClean="0"/>
              <a:pPr/>
              <a:t>‹#›</a:t>
            </a:fld>
            <a:endParaRPr lang="en-US"/>
          </a:p>
        </p:txBody>
      </p:sp>
    </p:spTree>
    <p:extLst>
      <p:ext uri="{BB962C8B-B14F-4D97-AF65-F5344CB8AC3E}">
        <p14:creationId xmlns:p14="http://schemas.microsoft.com/office/powerpoint/2010/main" xmlns="" val="150828616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r>
              <a:rPr lang="en-US" smtClean="0"/>
              <a:t>Impact of Free Jets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r>
              <a:rPr lang="en-US" smtClean="0"/>
              <a:t>Dr. Rambabu Palaka, Asst. Professor, BVRIT</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xmlns="" val="1810957639"/>
      </p:ext>
    </p:extLst>
  </p:cSld>
  <p:clrMap bg1="lt1" tx1="dk1" bg2="lt2" tx2="dk2" accent1="accent1" accent2="accent2" accent3="accent3" accent4="accent4" accent5="accent5" accent6="accent6" hlink="hlink" folHlink="folHlink"/>
  <p:hf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Header Placeholder 3"/>
          <p:cNvSpPr>
            <a:spLocks noGrp="1"/>
          </p:cNvSpPr>
          <p:nvPr>
            <p:ph type="hdr" sz="quarter" idx="10"/>
          </p:nvPr>
        </p:nvSpPr>
        <p:spPr/>
        <p:txBody>
          <a:bodyPr/>
          <a:lstStyle/>
          <a:p>
            <a:r>
              <a:rPr lang="en-US" smtClean="0"/>
              <a:t>Impact of Free Jets</a:t>
            </a:r>
            <a:endParaRPr lang="en-US"/>
          </a:p>
        </p:txBody>
      </p:sp>
      <p:sp>
        <p:nvSpPr>
          <p:cNvPr id="5" name="Footer Placeholder 4"/>
          <p:cNvSpPr>
            <a:spLocks noGrp="1"/>
          </p:cNvSpPr>
          <p:nvPr>
            <p:ph type="ftr" sz="quarter" idx="11"/>
          </p:nvPr>
        </p:nvSpPr>
        <p:spPr/>
        <p:txBody>
          <a:bodyPr/>
          <a:lstStyle/>
          <a:p>
            <a:r>
              <a:rPr lang="en-US" smtClean="0"/>
              <a:t>Dr. Rambabu Palaka, Asst. Professor, BVRIT</a:t>
            </a:r>
            <a:endParaRPr lang="en-US"/>
          </a:p>
        </p:txBody>
      </p:sp>
      <p:sp>
        <p:nvSpPr>
          <p:cNvPr id="6" name="Slide Number Placeholder 5"/>
          <p:cNvSpPr>
            <a:spLocks noGrp="1"/>
          </p:cNvSpPr>
          <p:nvPr>
            <p:ph type="sldNum" sz="quarter" idx="12"/>
          </p:nvPr>
        </p:nvSpPr>
        <p:spPr/>
        <p:txBody>
          <a:bodyPr/>
          <a:lstStyle/>
          <a:p>
            <a:fld id="{CA5D3BF3-D352-46FC-8343-31F56E6730EA}"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lgn="ctr"/>
            <a:fld id="{047E157E-8DCB-4F70-A0AF-5EB586A91DD4}" type="datetime1">
              <a:rPr lang="en-US" smtClean="0">
                <a:solidFill>
                  <a:srgbClr val="FFFFFF"/>
                </a:solidFill>
              </a:rPr>
              <a:pPr algn="ctr"/>
              <a:t>1/4/2021</a:t>
            </a:fld>
            <a:endParaRPr lang="en-US" sz="2000"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lgn="r"/>
            <a:endParaRPr lang="en-US" dirty="0">
              <a:solidFill>
                <a:schemeClr val="tx2"/>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10997"/>
            <a:ext cx="8229600" cy="328955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4606EA6-EFEA-4C30-9264-4F9291A5780D}" type="datetime1">
              <a:rPr lang="en-US" smtClean="0"/>
              <a:pPr/>
              <a:t>1/4/2021</a:t>
            </a:fld>
            <a:endParaRPr lang="en-US" sz="1400" dirty="0">
              <a:solidFill>
                <a:schemeClr val="tx2"/>
              </a:solidFill>
            </a:endParaRPr>
          </a:p>
        </p:txBody>
      </p:sp>
      <p:sp>
        <p:nvSpPr>
          <p:cNvPr id="5" name="Footer Placeholder 4"/>
          <p:cNvSpPr>
            <a:spLocks noGrp="1"/>
          </p:cNvSpPr>
          <p:nvPr>
            <p:ph type="ftr" sz="quarter" idx="11"/>
          </p:nvPr>
        </p:nvSpPr>
        <p:spPr/>
        <p:txBody>
          <a:bodyPr/>
          <a:lstStyle>
            <a:extLst/>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1"/>
            <a:ext cx="6324600" cy="419457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4606EA6-EFEA-4C30-9264-4F9291A5780D}" type="datetime1">
              <a:rPr lang="en-US" smtClean="0"/>
              <a:pPr/>
              <a:t>1/4/2021</a:t>
            </a:fld>
            <a:endParaRPr lang="en-US" sz="1400" dirty="0">
              <a:solidFill>
                <a:schemeClr val="tx2"/>
              </a:solidFill>
            </a:endParaRPr>
          </a:p>
        </p:txBody>
      </p:sp>
      <p:sp>
        <p:nvSpPr>
          <p:cNvPr id="5" name="Footer Placeholder 4"/>
          <p:cNvSpPr>
            <a:spLocks noGrp="1"/>
          </p:cNvSpPr>
          <p:nvPr>
            <p:ph type="ftr" sz="quarter" idx="11"/>
          </p:nvPr>
        </p:nvSpPr>
        <p:spPr/>
        <p:txBody>
          <a:bodyPr/>
          <a:lstStyle>
            <a:extLst/>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4606EA6-EFEA-4C30-9264-4F9291A5780D}" type="datetime1">
              <a:rPr lang="en-US" smtClean="0"/>
              <a:pPr/>
              <a:t>1/4/2021</a:t>
            </a:fld>
            <a:endParaRPr lang="en-US" sz="1400" dirty="0">
              <a:solidFill>
                <a:schemeClr val="tx2"/>
              </a:solidFill>
            </a:endParaRPr>
          </a:p>
        </p:txBody>
      </p:sp>
      <p:sp>
        <p:nvSpPr>
          <p:cNvPr id="5" name="Footer Placeholder 4"/>
          <p:cNvSpPr>
            <a:spLocks noGrp="1"/>
          </p:cNvSpPr>
          <p:nvPr>
            <p:ph type="ftr" sz="quarter" idx="11"/>
          </p:nvPr>
        </p:nvSpPr>
        <p:spPr/>
        <p:txBody>
          <a:bodyPr/>
          <a:lstStyle>
            <a:extLst/>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FCF9F07-3BC7-4570-B054-79111B0A380C}" type="datetime1">
              <a:rPr lang="en-US" smtClean="0"/>
              <a:pPr/>
              <a:t>1/4/2021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4606EA6-EFEA-4C30-9264-4F9291A5780D}" type="datetime1">
              <a:rPr lang="en-US" smtClean="0"/>
              <a:pPr/>
              <a:t>1/4/2021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4606EA6-EFEA-4C30-9264-4F9291A5780D}" type="datetime1">
              <a:rPr lang="en-US" smtClean="0"/>
              <a:pPr/>
              <a:t>1/4/2021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DFADB5D-B7A0-47E3-AD2D-B1A6F8614213}" type="datetime1">
              <a:rPr lang="en-US" smtClean="0"/>
              <a:pPr/>
              <a:t>1/4/2021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3F7CB7D-F184-43C7-B6FD-03D728E1BBFF}" type="slidenum">
              <a:rPr lang="en-US" smtClean="0">
                <a:solidFill>
                  <a:srgbClr val="FFFFFF"/>
                </a:solidFill>
              </a:rPr>
              <a:pPr/>
              <a:t>‹#›</a:t>
            </a:fld>
            <a:endParaRPr lang="en-US" dirty="0">
              <a:solidFill>
                <a:srgbClr val="FFFFFF"/>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2968126-03FC-49C0-B9B8-2B561CCC3D90}" type="datetime1">
              <a:rPr lang="en-US" smtClean="0"/>
              <a:pPr/>
              <a:t>1/4/2021</a:t>
            </a:fld>
            <a:endParaRPr lang="en-US"/>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extLst/>
          </a:lstStyle>
          <a:p>
            <a:fld id="{F49A8198-4617-485E-9585-4840B69DBBA6}" type="datetime1">
              <a:rPr lang="en-US" smtClean="0"/>
              <a:pPr/>
              <a:t>1/4/2021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3F7CB7D-F184-43C7-B6FD-03D728E1BBFF}" type="slidenum">
              <a:rPr lang="en-US" smtClean="0">
                <a:solidFill>
                  <a:srgbClr val="FFFFFF"/>
                </a:solidFill>
              </a:rPr>
              <a:pPr/>
              <a:t>‹#›</a:t>
            </a:fld>
            <a:endParaRPr lang="en-US"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4606EA6-EFEA-4C30-9264-4F9291A5780D}" type="datetime1">
              <a:rPr lang="en-US" smtClean="0"/>
              <a:pPr/>
              <a:t>1/4/2021</a:t>
            </a:fld>
            <a:endParaRPr lang="en-US"/>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lgn="ctr"/>
            <a:fld id="{8F82E0A0-C266-4798-8C8F-B9F91E9DA37E}" type="slidenum">
              <a:rPr lang="en-US" sz="2800" b="1" smtClean="0">
                <a:solidFill>
                  <a:srgbClr val="FFFFFF"/>
                </a:solidFill>
              </a:rPr>
              <a:pPr algn="ctr"/>
              <a:t>‹#›</a:t>
            </a:fld>
            <a:endParaRPr lang="en-US" sz="2800" dirty="0"/>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4343440"/>
            <a:ext cx="3402314" cy="810651"/>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4343440"/>
            <a:ext cx="3402314" cy="810651"/>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E4606EA6-EFEA-4C30-9264-4F9291A5780D}" type="datetime1">
              <a:rPr lang="en-US" smtClean="0"/>
              <a:pPr/>
              <a:t>1/4/2021</a:t>
            </a:fld>
            <a:endParaRPr lang="en-US" sz="1400" dirty="0">
              <a:solidFill>
                <a:schemeClr val="tx2"/>
              </a:solidFill>
            </a:endParaRPr>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pPr algn="r"/>
            <a:endParaRPr lang="en-US" sz="1400" dirty="0">
              <a:solidFill>
                <a:schemeClr val="tx2"/>
              </a:solidFill>
            </a:endParaRPr>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33.png"/><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46" y="428610"/>
            <a:ext cx="9067800" cy="3877985"/>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CE 3121</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Engineering Hydraulics</a:t>
            </a:r>
            <a:br>
              <a:rPr lang="en-US" sz="3600" dirty="0">
                <a:latin typeface="Times New Roman" panose="02020603050405020304" pitchFamily="18" charset="0"/>
                <a:cs typeface="Times New Roman" panose="02020603050405020304" pitchFamily="18" charset="0"/>
              </a:rPr>
            </a:br>
            <a:r>
              <a:rPr lang="en-US" dirty="0"/>
              <a:t>      </a:t>
            </a:r>
            <a:br>
              <a:rPr lang="en-US" dirty="0"/>
            </a:br>
            <a:r>
              <a:rPr lang="en-US" dirty="0"/>
              <a:t/>
            </a:r>
            <a:br>
              <a:rPr lang="en-US" dirty="0"/>
            </a:br>
            <a:endParaRPr lang="en-US" dirty="0" smtClean="0"/>
          </a:p>
          <a:p>
            <a:pPr algn="ctr"/>
            <a:r>
              <a:rPr lang="en-US" sz="2000" dirty="0" smtClean="0">
                <a:latin typeface="Times New Roman" panose="02020603050405020304" pitchFamily="18" charset="0"/>
                <a:cs typeface="Times New Roman" panose="02020603050405020304" pitchFamily="18" charset="0"/>
              </a:rPr>
              <a:t>Course Co-</a:t>
            </a:r>
            <a:r>
              <a:rPr lang="en-US" sz="2000" dirty="0" err="1" smtClean="0">
                <a:latin typeface="Times New Roman" panose="02020603050405020304" pitchFamily="18" charset="0"/>
                <a:cs typeface="Times New Roman" panose="02020603050405020304" pitchFamily="18" charset="0"/>
              </a:rPr>
              <a:t>ordinator</a:t>
            </a:r>
            <a:r>
              <a:rPr lang="en-US" sz="2000" dirty="0" smtClean="0">
                <a:latin typeface="Times New Roman" panose="02020603050405020304" pitchFamily="18" charset="0"/>
                <a:cs typeface="Times New Roman" panose="02020603050405020304" pitchFamily="18" charset="0"/>
              </a:rPr>
              <a:t>:</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Dr. </a:t>
            </a:r>
            <a:r>
              <a:rPr lang="en-US" sz="2000" dirty="0" err="1" smtClean="0">
                <a:latin typeface="Times New Roman" panose="02020603050405020304" pitchFamily="18" charset="0"/>
                <a:cs typeface="Times New Roman" panose="02020603050405020304" pitchFamily="18" charset="0"/>
              </a:rPr>
              <a:t>Anupam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Chowdhury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Assistant Professor</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Department of Civil Engineering, </a:t>
            </a:r>
            <a:r>
              <a:rPr lang="en-US" sz="2000" dirty="0" smtClean="0">
                <a:latin typeface="Times New Roman" panose="02020603050405020304" pitchFamily="18" charset="0"/>
                <a:cs typeface="Times New Roman" panose="02020603050405020304" pitchFamily="18" charset="0"/>
              </a:rPr>
              <a:t>RUET</a:t>
            </a:r>
          </a:p>
          <a:p>
            <a:pPr algn="ctr"/>
            <a:r>
              <a:rPr lang="en-US" sz="2000" dirty="0" smtClean="0">
                <a:latin typeface="Times New Roman" panose="02020603050405020304" pitchFamily="18" charset="0"/>
                <a:cs typeface="Times New Roman" panose="02020603050405020304" pitchFamily="18" charset="0"/>
              </a:rPr>
              <a:t>Email: anupam.19ce@gmail.com</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6216571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sp>
        <p:nvSpPr>
          <p:cNvPr id="3" name="TextBox 2"/>
          <p:cNvSpPr txBox="1"/>
          <p:nvPr/>
        </p:nvSpPr>
        <p:spPr>
          <a:xfrm>
            <a:off x="428596" y="682740"/>
            <a:ext cx="8286808" cy="2585323"/>
          </a:xfrm>
          <a:prstGeom prst="rect">
            <a:avLst/>
          </a:prstGeom>
          <a:noFill/>
        </p:spPr>
        <p:txBody>
          <a:bodyPr wrap="square" rtlCol="0">
            <a:spAutoFit/>
          </a:bodyPr>
          <a:lstStyle/>
          <a:p>
            <a:pPr algn="just">
              <a:lnSpc>
                <a:spcPct val="200000"/>
              </a:lnSpc>
            </a:pPr>
            <a:r>
              <a:rPr lang="en-US" b="1" dirty="0">
                <a:latin typeface="Times New Roman" panose="02020603050405020304" pitchFamily="18" charset="0"/>
                <a:cs typeface="Times New Roman" panose="02020603050405020304" pitchFamily="18" charset="0"/>
              </a:rPr>
              <a:t>Gradually-Varied Flow</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steady non-uniform flow in a prismatic channel with gradual changes in its water-surface elevation is named as gradually-varied flow (GVF). </a:t>
            </a:r>
            <a:endParaRPr lang="en-US" dirty="0" smtClean="0">
              <a:latin typeface="Times New Roman" panose="02020603050405020304" pitchFamily="18" charset="0"/>
              <a:cs typeface="Times New Roman" panose="02020603050405020304" pitchFamily="18" charset="0"/>
            </a:endParaRPr>
          </a:p>
          <a:p>
            <a:pPr algn="just">
              <a:lnSpc>
                <a:spcPct val="200000"/>
              </a:lnSpc>
            </a:pPr>
            <a:r>
              <a:rPr lang="en-US" dirty="0" smtClean="0">
                <a:latin typeface="Times New Roman" panose="02020603050405020304" pitchFamily="18" charset="0"/>
                <a:cs typeface="Times New Roman" panose="02020603050405020304" pitchFamily="18" charset="0"/>
              </a:rPr>
              <a:t>Gradually </a:t>
            </a:r>
            <a:r>
              <a:rPr lang="en-US" dirty="0">
                <a:latin typeface="Times New Roman" panose="02020603050405020304" pitchFamily="18" charset="0"/>
                <a:cs typeface="Times New Roman" panose="02020603050405020304" pitchFamily="18" charset="0"/>
              </a:rPr>
              <a:t>varied flow (GVF) where the depth of the flow changes gradually along the length of the channel.</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5125932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979A38-5821-4854-A014-6820C6209136}" type="slidenum">
              <a:rPr lang="en-US"/>
              <a:pPr eaLnBrk="1" hangingPunct="1"/>
              <a:t>11</a:t>
            </a:fld>
            <a:endParaRPr lang="en-US"/>
          </a:p>
        </p:txBody>
      </p:sp>
      <p:sp>
        <p:nvSpPr>
          <p:cNvPr id="74755" name="Rectangle 4"/>
          <p:cNvSpPr>
            <a:spLocks noChangeArrowheads="1"/>
          </p:cNvSpPr>
          <p:nvPr/>
        </p:nvSpPr>
        <p:spPr bwMode="auto">
          <a:xfrm>
            <a:off x="2000251" y="158235"/>
            <a:ext cx="50193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dirty="0">
                <a:solidFill>
                  <a:srgbClr val="FF0000"/>
                </a:solidFill>
              </a:rPr>
              <a:t>Dynamic Equation of Gradually Varied Flow</a:t>
            </a:r>
            <a:r>
              <a:rPr lang="en-US" dirty="0">
                <a:solidFill>
                  <a:srgbClr val="FF0000"/>
                </a:solidFill>
              </a:rPr>
              <a:t> </a:t>
            </a:r>
          </a:p>
        </p:txBody>
      </p:sp>
      <p:sp>
        <p:nvSpPr>
          <p:cNvPr id="74756" name="Rectangle 6"/>
          <p:cNvSpPr>
            <a:spLocks noChangeArrowheads="1"/>
          </p:cNvSpPr>
          <p:nvPr/>
        </p:nvSpPr>
        <p:spPr bwMode="auto">
          <a:xfrm>
            <a:off x="500034" y="500048"/>
            <a:ext cx="8201052" cy="41272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marL="342900" indent="-342900" eaLnBrk="0" hangingPunct="0">
              <a:tabLst>
                <a:tab pos="-12604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2604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2604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2604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2604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9pPr>
          </a:lstStyle>
          <a:p>
            <a:pPr algn="justLow">
              <a:lnSpc>
                <a:spcPct val="120000"/>
              </a:lnSpc>
            </a:pPr>
            <a:r>
              <a:rPr lang="en-US" sz="1500" b="1" dirty="0">
                <a:solidFill>
                  <a:srgbClr val="0000CC"/>
                </a:solidFill>
                <a:cs typeface="Times New Roman" panose="02020603050405020304" pitchFamily="18" charset="0"/>
              </a:rPr>
              <a:t>Objective:</a:t>
            </a:r>
            <a:r>
              <a:rPr lang="en-US" sz="1500" dirty="0">
                <a:cs typeface="Times New Roman" panose="02020603050405020304" pitchFamily="18" charset="0"/>
              </a:rPr>
              <a:t> </a:t>
            </a:r>
            <a:r>
              <a:rPr lang="en-US" sz="1500" dirty="0" smtClean="0">
                <a:cs typeface="Times New Roman" panose="02020603050405020304" pitchFamily="18" charset="0"/>
              </a:rPr>
              <a:t>To get </a:t>
            </a:r>
            <a:r>
              <a:rPr lang="en-US" sz="1500" dirty="0">
                <a:cs typeface="Times New Roman" panose="02020603050405020304" pitchFamily="18" charset="0"/>
              </a:rPr>
              <a:t>the relationship between the water surface slope and other characteristics of flow.</a:t>
            </a:r>
          </a:p>
          <a:p>
            <a:pPr algn="justLow">
              <a:lnSpc>
                <a:spcPct val="80000"/>
              </a:lnSpc>
            </a:pPr>
            <a:endParaRPr lang="en-US" sz="1500" dirty="0">
              <a:cs typeface="Times New Roman" panose="02020603050405020304" pitchFamily="18" charset="0"/>
            </a:endParaRPr>
          </a:p>
          <a:p>
            <a:pPr algn="justLow">
              <a:lnSpc>
                <a:spcPct val="120000"/>
              </a:lnSpc>
            </a:pPr>
            <a:r>
              <a:rPr lang="en-US" sz="1350" b="1" dirty="0">
                <a:solidFill>
                  <a:srgbClr val="0000CC"/>
                </a:solidFill>
                <a:cs typeface="Times New Roman" panose="02020603050405020304" pitchFamily="18" charset="0"/>
              </a:rPr>
              <a:t>The following assumptions are made in the derivation of the equation</a:t>
            </a:r>
          </a:p>
          <a:p>
            <a:pPr algn="justLow">
              <a:lnSpc>
                <a:spcPct val="120000"/>
              </a:lnSpc>
              <a:buFontTx/>
              <a:buAutoNum type="arabicPeriod"/>
            </a:pPr>
            <a:r>
              <a:rPr lang="en-US" sz="1500" dirty="0">
                <a:cs typeface="Times New Roman" panose="02020603050405020304" pitchFamily="18" charset="0"/>
              </a:rPr>
              <a:t>The flow is steady.</a:t>
            </a:r>
          </a:p>
          <a:p>
            <a:pPr algn="justLow">
              <a:lnSpc>
                <a:spcPct val="120000"/>
              </a:lnSpc>
              <a:buFontTx/>
              <a:buAutoNum type="arabicPeriod"/>
            </a:pPr>
            <a:r>
              <a:rPr lang="en-US" sz="1500" dirty="0">
                <a:cs typeface="Times New Roman" panose="02020603050405020304" pitchFamily="18" charset="0"/>
              </a:rPr>
              <a:t>The streamlines are practically parallel (true when the variation in depth along the direction of flow is very gradual). Thus the hydrostatic distribution of pressure is assumed over the section.</a:t>
            </a:r>
          </a:p>
          <a:p>
            <a:pPr algn="justLow">
              <a:lnSpc>
                <a:spcPct val="120000"/>
              </a:lnSpc>
              <a:buFontTx/>
              <a:buAutoNum type="arabicPeriod"/>
            </a:pPr>
            <a:r>
              <a:rPr lang="en-US" sz="1500" dirty="0">
                <a:cs typeface="Times New Roman" panose="02020603050405020304" pitchFamily="18" charset="0"/>
              </a:rPr>
              <a:t>The loss of head at any section, due to friction, is equal to that in the corresponding uniform flow with the same depth and flow characteristics. (Manning’s formula may be used to calculate the slope of the energy line)</a:t>
            </a:r>
          </a:p>
          <a:p>
            <a:pPr algn="justLow">
              <a:lnSpc>
                <a:spcPct val="120000"/>
              </a:lnSpc>
              <a:buFontTx/>
              <a:buAutoNum type="arabicPeriod"/>
            </a:pPr>
            <a:r>
              <a:rPr lang="en-US" sz="1500" dirty="0"/>
              <a:t>The slope of the channel is small. </a:t>
            </a:r>
          </a:p>
          <a:p>
            <a:pPr algn="justLow">
              <a:lnSpc>
                <a:spcPct val="120000"/>
              </a:lnSpc>
              <a:buFontTx/>
              <a:buAutoNum type="arabicPeriod"/>
            </a:pPr>
            <a:r>
              <a:rPr lang="en-US" sz="1500" dirty="0"/>
              <a:t>The channel is prismatic.</a:t>
            </a:r>
          </a:p>
          <a:p>
            <a:pPr algn="justLow">
              <a:lnSpc>
                <a:spcPct val="120000"/>
              </a:lnSpc>
              <a:buFontTx/>
              <a:buAutoNum type="arabicPeriod"/>
            </a:pPr>
            <a:r>
              <a:rPr lang="en-US" sz="1500" dirty="0"/>
              <a:t>The velocity distribution across the section is fixed.</a:t>
            </a:r>
          </a:p>
          <a:p>
            <a:pPr algn="justLow">
              <a:lnSpc>
                <a:spcPct val="120000"/>
              </a:lnSpc>
              <a:buFontTx/>
              <a:buAutoNum type="arabicPeriod"/>
            </a:pPr>
            <a:r>
              <a:rPr lang="en-US" sz="1500" dirty="0"/>
              <a:t>The roughness coefficient is constant in the reach.</a:t>
            </a:r>
            <a:endParaRPr lang="en-US" sz="1500" dirty="0">
              <a:cs typeface="Times New Roman" panose="02020603050405020304" pitchFamily="18" charset="0"/>
            </a:endParaRPr>
          </a:p>
        </p:txBody>
      </p:sp>
      <p:sp>
        <p:nvSpPr>
          <p:cNvPr id="74757" name="Rectangle 7"/>
          <p:cNvSpPr>
            <a:spLocks noChangeArrowheads="1"/>
          </p:cNvSpPr>
          <p:nvPr/>
        </p:nvSpPr>
        <p:spPr bwMode="auto">
          <a:xfrm>
            <a:off x="1428750" y="4341921"/>
            <a:ext cx="33147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tabLst>
                <a:tab pos="-12604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2604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2604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2604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2604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9pPr>
          </a:lstStyle>
          <a:p>
            <a:pPr algn="justLow"/>
            <a:r>
              <a:rPr lang="en-US" sz="750">
                <a:cs typeface="Times New Roman" panose="02020603050405020304" pitchFamily="18" charset="0"/>
              </a:rPr>
              <a:t>.</a:t>
            </a:r>
            <a:endParaRPr lang="en-US" sz="825"/>
          </a:p>
        </p:txBody>
      </p:sp>
    </p:spTree>
    <p:extLst>
      <p:ext uri="{BB962C8B-B14F-4D97-AF65-F5344CB8AC3E}">
        <p14:creationId xmlns:p14="http://schemas.microsoft.com/office/powerpoint/2010/main" xmlns="" val="1395557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78428B-716E-43F2-AA99-B9128DE6093F}" type="slidenum">
              <a:rPr lang="en-US"/>
              <a:pPr eaLnBrk="1" hangingPunct="1"/>
              <a:t>12</a:t>
            </a:fld>
            <a:endParaRPr lang="en-US"/>
          </a:p>
        </p:txBody>
      </p:sp>
      <p:pic>
        <p:nvPicPr>
          <p:cNvPr id="35845"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29100" y="800100"/>
            <a:ext cx="3543300" cy="2159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5842" name="Object 5"/>
          <p:cNvGraphicFramePr>
            <a:graphicFrameLocks noChangeAspect="1"/>
          </p:cNvGraphicFramePr>
          <p:nvPr/>
        </p:nvGraphicFramePr>
        <p:xfrm>
          <a:off x="1714500" y="1600200"/>
          <a:ext cx="1714500" cy="739379"/>
        </p:xfrm>
        <a:graphic>
          <a:graphicData uri="http://schemas.openxmlformats.org/presentationml/2006/ole">
            <p:oleObj spid="_x0000_s1134" name="Equation" r:id="rId4" imgW="901309" imgH="393529" progId="Equation.3">
              <p:embed/>
            </p:oleObj>
          </a:graphicData>
        </a:graphic>
      </p:graphicFrame>
      <p:graphicFrame>
        <p:nvGraphicFramePr>
          <p:cNvPr id="35843" name="Object 4"/>
          <p:cNvGraphicFramePr>
            <a:graphicFrameLocks noChangeAspect="1"/>
          </p:cNvGraphicFramePr>
          <p:nvPr/>
        </p:nvGraphicFramePr>
        <p:xfrm>
          <a:off x="1657350" y="3657600"/>
          <a:ext cx="3200400" cy="913210"/>
        </p:xfrm>
        <a:graphic>
          <a:graphicData uri="http://schemas.openxmlformats.org/presentationml/2006/ole">
            <p:oleObj spid="_x0000_s1135" name="Equation" r:id="rId5" imgW="1459866" imgH="444307" progId="Equation.3">
              <p:embed/>
            </p:oleObj>
          </a:graphicData>
        </a:graphic>
      </p:graphicFrame>
      <p:sp>
        <p:nvSpPr>
          <p:cNvPr id="35846" name="Rectangle 7"/>
          <p:cNvSpPr>
            <a:spLocks noChangeArrowheads="1"/>
          </p:cNvSpPr>
          <p:nvPr/>
        </p:nvSpPr>
        <p:spPr bwMode="auto">
          <a:xfrm>
            <a:off x="1371600" y="134534"/>
            <a:ext cx="6229350" cy="715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tabLst>
                <a:tab pos="-12604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2604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2604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2604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2604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9pPr>
          </a:lstStyle>
          <a:p>
            <a:r>
              <a:rPr lang="en-US" sz="1350" dirty="0">
                <a:cs typeface="Times New Roman" panose="02020603050405020304" pitchFamily="18" charset="0"/>
              </a:rPr>
              <a:t>Consider the profile of a gradually varied flow in a small length  </a:t>
            </a:r>
            <a:r>
              <a:rPr lang="en-US" sz="1350" b="1" i="1" dirty="0">
                <a:cs typeface="Times New Roman" panose="02020603050405020304" pitchFamily="18" charset="0"/>
              </a:rPr>
              <a:t>dx</a:t>
            </a:r>
            <a:r>
              <a:rPr lang="en-US" sz="1350" i="1" dirty="0">
                <a:cs typeface="Times New Roman" panose="02020603050405020304" pitchFamily="18" charset="0"/>
              </a:rPr>
              <a:t> </a:t>
            </a:r>
            <a:r>
              <a:rPr lang="en-US" sz="1350" dirty="0">
                <a:cs typeface="Times New Roman" panose="02020603050405020304" pitchFamily="18" charset="0"/>
              </a:rPr>
              <a:t> of an open channel </a:t>
            </a:r>
            <a:r>
              <a:rPr lang="en-US" sz="1350" dirty="0" smtClean="0">
                <a:cs typeface="Times New Roman" panose="02020603050405020304" pitchFamily="18" charset="0"/>
              </a:rPr>
              <a:t>as </a:t>
            </a:r>
            <a:r>
              <a:rPr lang="en-US" sz="1350" dirty="0">
                <a:cs typeface="Times New Roman" panose="02020603050405020304" pitchFamily="18" charset="0"/>
              </a:rPr>
              <a:t>shown in the figure below.</a:t>
            </a:r>
            <a:endParaRPr lang="en-US" sz="1350" dirty="0"/>
          </a:p>
          <a:p>
            <a:endParaRPr lang="en-US" sz="1350" dirty="0"/>
          </a:p>
        </p:txBody>
      </p:sp>
      <p:sp>
        <p:nvSpPr>
          <p:cNvPr id="35847" name="Rectangle 8"/>
          <p:cNvSpPr>
            <a:spLocks noChangeArrowheads="1"/>
          </p:cNvSpPr>
          <p:nvPr/>
        </p:nvSpPr>
        <p:spPr bwMode="auto">
          <a:xfrm>
            <a:off x="1485900" y="842956"/>
            <a:ext cx="2571750" cy="715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tabLst>
                <a:tab pos="-12604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2604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2604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2604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2604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9pPr>
          </a:lstStyle>
          <a:p>
            <a:pPr algn="justLow"/>
            <a:r>
              <a:rPr lang="en-US" sz="1350" dirty="0">
                <a:cs typeface="Times New Roman" panose="02020603050405020304" pitchFamily="18" charset="0"/>
              </a:rPr>
              <a:t>The total head </a:t>
            </a:r>
            <a:r>
              <a:rPr lang="en-US" sz="1350" i="1" dirty="0">
                <a:cs typeface="Times New Roman" panose="02020603050405020304" pitchFamily="18" charset="0"/>
              </a:rPr>
              <a:t>(H)</a:t>
            </a:r>
            <a:r>
              <a:rPr lang="en-US" sz="1350" dirty="0">
                <a:cs typeface="Times New Roman" panose="02020603050405020304" pitchFamily="18" charset="0"/>
              </a:rPr>
              <a:t> at any section is given by:</a:t>
            </a:r>
            <a:endParaRPr lang="en-US" sz="1350" dirty="0"/>
          </a:p>
          <a:p>
            <a:pPr algn="justLow"/>
            <a:r>
              <a:rPr lang="en-US" sz="1350" dirty="0">
                <a:cs typeface="Times New Roman" panose="02020603050405020304" pitchFamily="18" charset="0"/>
              </a:rPr>
              <a:t>		</a:t>
            </a:r>
            <a:endParaRPr lang="en-US" sz="1350" dirty="0"/>
          </a:p>
        </p:txBody>
      </p:sp>
      <p:sp>
        <p:nvSpPr>
          <p:cNvPr id="35848" name="Rectangle 9"/>
          <p:cNvSpPr>
            <a:spLocks noChangeArrowheads="1"/>
          </p:cNvSpPr>
          <p:nvPr/>
        </p:nvSpPr>
        <p:spPr bwMode="auto">
          <a:xfrm>
            <a:off x="1428750" y="3070967"/>
            <a:ext cx="6343650" cy="549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tabLst>
                <a:tab pos="-12604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2604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2604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2604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2604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9pPr>
          </a:lstStyle>
          <a:p>
            <a:pPr>
              <a:lnSpc>
                <a:spcPct val="110000"/>
              </a:lnSpc>
            </a:pPr>
            <a:r>
              <a:rPr lang="en-US" sz="1350">
                <a:cs typeface="Times New Roman" panose="02020603050405020304" pitchFamily="18" charset="0"/>
              </a:rPr>
              <a:t>Taking </a:t>
            </a:r>
            <a:r>
              <a:rPr lang="en-US" sz="1350" i="1">
                <a:cs typeface="Times New Roman" panose="02020603050405020304" pitchFamily="18" charset="0"/>
              </a:rPr>
              <a:t>x-axis</a:t>
            </a:r>
            <a:r>
              <a:rPr lang="en-US" sz="1350">
                <a:cs typeface="Times New Roman" panose="02020603050405020304" pitchFamily="18" charset="0"/>
              </a:rPr>
              <a:t> along the bed of the channel and differentiating the equation with respect to </a:t>
            </a:r>
            <a:r>
              <a:rPr lang="en-US" sz="1350" i="1">
                <a:cs typeface="Times New Roman" panose="02020603050405020304" pitchFamily="18" charset="0"/>
              </a:rPr>
              <a:t>x:</a:t>
            </a:r>
            <a:endParaRPr lang="en-US" sz="1350"/>
          </a:p>
        </p:txBody>
      </p:sp>
      <p:sp>
        <p:nvSpPr>
          <p:cNvPr id="35849" name="Rectangle 10"/>
          <p:cNvSpPr>
            <a:spLocks noChangeArrowheads="1"/>
          </p:cNvSpPr>
          <p:nvPr/>
        </p:nvSpPr>
        <p:spPr bwMode="auto">
          <a:xfrm>
            <a:off x="1101328" y="4320257"/>
            <a:ext cx="298350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900">
                <a:cs typeface="Times New Roman" panose="02020603050405020304" pitchFamily="18" charset="0"/>
              </a:rPr>
              <a:t>			</a:t>
            </a:r>
            <a:r>
              <a:rPr lang="en-US" sz="825"/>
              <a:t> </a:t>
            </a:r>
            <a:endParaRPr lang="en-US" sz="1350"/>
          </a:p>
        </p:txBody>
      </p:sp>
      <p:cxnSp>
        <p:nvCxnSpPr>
          <p:cNvPr id="11" name="Straight Arrow Connector 10"/>
          <p:cNvCxnSpPr/>
          <p:nvPr/>
        </p:nvCxnSpPr>
        <p:spPr>
          <a:xfrm>
            <a:off x="4572000" y="2500312"/>
            <a:ext cx="2714644" cy="7143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86446" y="2500312"/>
            <a:ext cx="500066" cy="276999"/>
          </a:xfrm>
          <a:prstGeom prst="rect">
            <a:avLst/>
          </a:prstGeom>
          <a:noFill/>
        </p:spPr>
        <p:txBody>
          <a:bodyPr wrap="square" rtlCol="0">
            <a:spAutoFit/>
          </a:bodyPr>
          <a:lstStyle/>
          <a:p>
            <a:r>
              <a:rPr lang="en-AU" sz="1200" dirty="0" err="1" smtClean="0"/>
              <a:t>dx</a:t>
            </a:r>
            <a:endParaRPr lang="en-AU" sz="1200" dirty="0"/>
          </a:p>
        </p:txBody>
      </p:sp>
      <p:cxnSp>
        <p:nvCxnSpPr>
          <p:cNvPr id="17" name="Straight Arrow Connector 16"/>
          <p:cNvCxnSpPr/>
          <p:nvPr/>
        </p:nvCxnSpPr>
        <p:spPr>
          <a:xfrm rot="5400000">
            <a:off x="4214810" y="1214428"/>
            <a:ext cx="42862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136" name="Picture 112" descr="C:\Users\n9030255\Documents\RUET Officials\Courses\CE 3121\4.png"/>
          <p:cNvPicPr>
            <a:picLocks noChangeAspect="1" noChangeArrowheads="1"/>
          </p:cNvPicPr>
          <p:nvPr/>
        </p:nvPicPr>
        <p:blipFill>
          <a:blip r:embed="rId6"/>
          <a:srcRect/>
          <a:stretch>
            <a:fillRect/>
          </a:stretch>
        </p:blipFill>
        <p:spPr bwMode="auto">
          <a:xfrm>
            <a:off x="4143371" y="1000114"/>
            <a:ext cx="214315" cy="505561"/>
          </a:xfrm>
          <a:prstGeom prst="rect">
            <a:avLst/>
          </a:prstGeom>
          <a:noFill/>
        </p:spPr>
      </p:pic>
      <p:cxnSp>
        <p:nvCxnSpPr>
          <p:cNvPr id="20" name="Straight Arrow Connector 19"/>
          <p:cNvCxnSpPr/>
          <p:nvPr/>
        </p:nvCxnSpPr>
        <p:spPr>
          <a:xfrm>
            <a:off x="4572000" y="2357436"/>
            <a:ext cx="3643338" cy="714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786710" y="2428874"/>
            <a:ext cx="500066" cy="276999"/>
          </a:xfrm>
          <a:prstGeom prst="rect">
            <a:avLst/>
          </a:prstGeom>
          <a:noFill/>
        </p:spPr>
        <p:txBody>
          <a:bodyPr wrap="square" rtlCol="0">
            <a:spAutoFit/>
          </a:bodyPr>
          <a:lstStyle/>
          <a:p>
            <a:r>
              <a:rPr lang="en-AU" sz="1200" b="1" dirty="0" smtClean="0">
                <a:solidFill>
                  <a:srgbClr val="FF0000"/>
                </a:solidFill>
              </a:rPr>
              <a:t>X</a:t>
            </a:r>
            <a:endParaRPr lang="en-AU" sz="1200" b="1" dirty="0">
              <a:solidFill>
                <a:srgbClr val="FF0000"/>
              </a:solidFill>
            </a:endParaRPr>
          </a:p>
        </p:txBody>
      </p:sp>
      <p:cxnSp>
        <p:nvCxnSpPr>
          <p:cNvPr id="24" name="Straight Arrow Connector 23"/>
          <p:cNvCxnSpPr/>
          <p:nvPr/>
        </p:nvCxnSpPr>
        <p:spPr>
          <a:xfrm rot="5400000" flipH="1" flipV="1">
            <a:off x="3679025" y="1464461"/>
            <a:ext cx="178595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14810" y="571486"/>
            <a:ext cx="500066" cy="276999"/>
          </a:xfrm>
          <a:prstGeom prst="rect">
            <a:avLst/>
          </a:prstGeom>
          <a:noFill/>
        </p:spPr>
        <p:txBody>
          <a:bodyPr wrap="square" rtlCol="0">
            <a:spAutoFit/>
          </a:bodyPr>
          <a:lstStyle/>
          <a:p>
            <a:r>
              <a:rPr lang="en-AU" sz="1200" b="1" dirty="0" smtClean="0">
                <a:solidFill>
                  <a:srgbClr val="FF0000"/>
                </a:solidFill>
              </a:rPr>
              <a:t>Y</a:t>
            </a:r>
            <a:endParaRPr lang="en-AU" sz="1200" b="1" dirty="0">
              <a:solidFill>
                <a:srgbClr val="FF0000"/>
              </a:solidFill>
            </a:endParaRPr>
          </a:p>
        </p:txBody>
      </p:sp>
    </p:spTree>
    <p:extLst>
      <p:ext uri="{BB962C8B-B14F-4D97-AF65-F5344CB8AC3E}">
        <p14:creationId xmlns:p14="http://schemas.microsoft.com/office/powerpoint/2010/main" xmlns="" val="2640817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745ABB-81F9-478E-94FE-B8D8864A45CF}" type="slidenum">
              <a:rPr lang="en-US"/>
              <a:pPr eaLnBrk="1" hangingPunct="1"/>
              <a:t>13</a:t>
            </a:fld>
            <a:endParaRPr lang="en-US"/>
          </a:p>
        </p:txBody>
      </p:sp>
      <p:graphicFrame>
        <p:nvGraphicFramePr>
          <p:cNvPr id="36866" name="Object 7"/>
          <p:cNvGraphicFramePr>
            <a:graphicFrameLocks noChangeAspect="1"/>
          </p:cNvGraphicFramePr>
          <p:nvPr>
            <p:extLst>
              <p:ext uri="{D42A27DB-BD31-4B8C-83A1-F6EECF244321}">
                <p14:modId xmlns:p14="http://schemas.microsoft.com/office/powerpoint/2010/main" xmlns="" val="960724915"/>
              </p:ext>
            </p:extLst>
          </p:nvPr>
        </p:nvGraphicFramePr>
        <p:xfrm>
          <a:off x="2462213" y="939800"/>
          <a:ext cx="2390775" cy="790575"/>
        </p:xfrm>
        <a:graphic>
          <a:graphicData uri="http://schemas.openxmlformats.org/presentationml/2006/ole">
            <p:oleObj spid="_x0000_s2262" name="Equation" r:id="rId3" imgW="1473120" imgH="482400" progId="Equation.3">
              <p:embed/>
            </p:oleObj>
          </a:graphicData>
        </a:graphic>
      </p:graphicFrame>
      <p:graphicFrame>
        <p:nvGraphicFramePr>
          <p:cNvPr id="36867" name="Object 6"/>
          <p:cNvGraphicFramePr>
            <a:graphicFrameLocks noChangeAspect="1"/>
          </p:cNvGraphicFramePr>
          <p:nvPr>
            <p:extLst>
              <p:ext uri="{D42A27DB-BD31-4B8C-83A1-F6EECF244321}">
                <p14:modId xmlns:p14="http://schemas.microsoft.com/office/powerpoint/2010/main" xmlns="" val="2072089422"/>
              </p:ext>
            </p:extLst>
          </p:nvPr>
        </p:nvGraphicFramePr>
        <p:xfrm>
          <a:off x="1428728" y="2084388"/>
          <a:ext cx="2571768" cy="765175"/>
        </p:xfrm>
        <a:graphic>
          <a:graphicData uri="http://schemas.openxmlformats.org/presentationml/2006/ole">
            <p:oleObj spid="_x0000_s2263" name="Equation" r:id="rId4" imgW="1434960" imgH="482400" progId="Equation.3">
              <p:embed/>
            </p:oleObj>
          </a:graphicData>
        </a:graphic>
      </p:graphicFrame>
      <p:graphicFrame>
        <p:nvGraphicFramePr>
          <p:cNvPr id="36868" name="Object 5"/>
          <p:cNvGraphicFramePr>
            <a:graphicFrameLocks noChangeAspect="1"/>
          </p:cNvGraphicFramePr>
          <p:nvPr>
            <p:extLst>
              <p:ext uri="{D42A27DB-BD31-4B8C-83A1-F6EECF244321}">
                <p14:modId xmlns:p14="http://schemas.microsoft.com/office/powerpoint/2010/main" xmlns="" val="2077089081"/>
              </p:ext>
            </p:extLst>
          </p:nvPr>
        </p:nvGraphicFramePr>
        <p:xfrm>
          <a:off x="4543425" y="2082800"/>
          <a:ext cx="2600343" cy="838200"/>
        </p:xfrm>
        <a:graphic>
          <a:graphicData uri="http://schemas.openxmlformats.org/presentationml/2006/ole">
            <p:oleObj spid="_x0000_s2264" name="Equation" r:id="rId5" imgW="1447560" imgH="507960" progId="Equation.3">
              <p:embed/>
            </p:oleObj>
          </a:graphicData>
        </a:graphic>
      </p:graphicFrame>
      <p:graphicFrame>
        <p:nvGraphicFramePr>
          <p:cNvPr id="36869" name="Object 4"/>
          <p:cNvGraphicFramePr>
            <a:graphicFrameLocks noChangeAspect="1"/>
          </p:cNvGraphicFramePr>
          <p:nvPr>
            <p:extLst>
              <p:ext uri="{D42A27DB-BD31-4B8C-83A1-F6EECF244321}">
                <p14:modId xmlns:p14="http://schemas.microsoft.com/office/powerpoint/2010/main" xmlns="" val="3638321006"/>
              </p:ext>
            </p:extLst>
          </p:nvPr>
        </p:nvGraphicFramePr>
        <p:xfrm>
          <a:off x="1576388" y="2813050"/>
          <a:ext cx="1852604" cy="1184275"/>
        </p:xfrm>
        <a:graphic>
          <a:graphicData uri="http://schemas.openxmlformats.org/presentationml/2006/ole">
            <p:oleObj spid="_x0000_s2265" name="Equation" r:id="rId6" imgW="965160" imgH="660240" progId="Equation.3">
              <p:embed/>
            </p:oleObj>
          </a:graphicData>
        </a:graphic>
      </p:graphicFrame>
      <p:sp>
        <p:nvSpPr>
          <p:cNvPr id="36871" name="Rectangle 8"/>
          <p:cNvSpPr>
            <a:spLocks noChangeArrowheads="1"/>
          </p:cNvSpPr>
          <p:nvPr/>
        </p:nvSpPr>
        <p:spPr bwMode="auto">
          <a:xfrm>
            <a:off x="1371600" y="245835"/>
            <a:ext cx="6343650" cy="90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tabLst>
                <a:tab pos="-12604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2604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2604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2604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2604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9pPr>
          </a:lstStyle>
          <a:p>
            <a:pPr algn="justLow">
              <a:lnSpc>
                <a:spcPct val="130000"/>
              </a:lnSpc>
              <a:buFontTx/>
              <a:buChar char="•"/>
            </a:pPr>
            <a:r>
              <a:rPr lang="en-US" sz="1350" i="1" dirty="0">
                <a:cs typeface="Times New Roman" panose="02020603050405020304" pitchFamily="18" charset="0"/>
              </a:rPr>
              <a:t>  </a:t>
            </a:r>
            <a:r>
              <a:rPr lang="en-US" sz="1350" i="1" dirty="0" err="1">
                <a:cs typeface="Times New Roman" panose="02020603050405020304" pitchFamily="18" charset="0"/>
              </a:rPr>
              <a:t>dH</a:t>
            </a:r>
            <a:r>
              <a:rPr lang="en-US" sz="1350" i="1" dirty="0">
                <a:cs typeface="Times New Roman" panose="02020603050405020304" pitchFamily="18" charset="0"/>
              </a:rPr>
              <a:t>/dx = </a:t>
            </a:r>
            <a:r>
              <a:rPr lang="en-US" sz="1350" dirty="0">
                <a:cs typeface="Times New Roman" panose="02020603050405020304" pitchFamily="18" charset="0"/>
              </a:rPr>
              <a:t>the </a:t>
            </a:r>
            <a:r>
              <a:rPr lang="en-US" sz="1350" dirty="0">
                <a:solidFill>
                  <a:srgbClr val="0000CC"/>
                </a:solidFill>
                <a:cs typeface="Times New Roman" panose="02020603050405020304" pitchFamily="18" charset="0"/>
              </a:rPr>
              <a:t>slope of the energy line (</a:t>
            </a:r>
            <a:r>
              <a:rPr lang="en-US" sz="1350" i="1" dirty="0" smtClean="0">
                <a:solidFill>
                  <a:srgbClr val="0000CC"/>
                </a:solidFill>
                <a:cs typeface="Times New Roman" panose="02020603050405020304" pitchFamily="18" charset="0"/>
              </a:rPr>
              <a:t>S</a:t>
            </a:r>
            <a:r>
              <a:rPr lang="en-US" sz="1350" i="1" baseline="-30000" dirty="0" smtClean="0">
                <a:solidFill>
                  <a:srgbClr val="0000CC"/>
                </a:solidFill>
                <a:cs typeface="Times New Roman" panose="02020603050405020304" pitchFamily="18" charset="0"/>
              </a:rPr>
              <a:t>e</a:t>
            </a:r>
            <a:r>
              <a:rPr lang="en-US" sz="1350" dirty="0" smtClean="0">
                <a:solidFill>
                  <a:srgbClr val="0000CC"/>
                </a:solidFill>
                <a:cs typeface="Times New Roman" panose="02020603050405020304" pitchFamily="18" charset="0"/>
              </a:rPr>
              <a:t>)</a:t>
            </a:r>
            <a:r>
              <a:rPr lang="en-US" sz="1350" dirty="0" smtClean="0">
                <a:cs typeface="Times New Roman" panose="02020603050405020304" pitchFamily="18" charset="0"/>
              </a:rPr>
              <a:t>.</a:t>
            </a:r>
            <a:endParaRPr lang="en-US" sz="1350" dirty="0">
              <a:cs typeface="Times New Roman" panose="02020603050405020304" pitchFamily="18" charset="0"/>
            </a:endParaRPr>
          </a:p>
          <a:p>
            <a:pPr algn="justLow">
              <a:lnSpc>
                <a:spcPct val="130000"/>
              </a:lnSpc>
              <a:buFontTx/>
              <a:buChar char="•"/>
            </a:pPr>
            <a:r>
              <a:rPr lang="en-US" sz="1350" dirty="0">
                <a:cs typeface="Times New Roman" panose="02020603050405020304" pitchFamily="18" charset="0"/>
              </a:rPr>
              <a:t>  </a:t>
            </a:r>
            <a:r>
              <a:rPr lang="en-US" sz="1350" i="1" dirty="0" err="1">
                <a:cs typeface="Times New Roman" panose="02020603050405020304" pitchFamily="18" charset="0"/>
              </a:rPr>
              <a:t>dZ</a:t>
            </a:r>
            <a:r>
              <a:rPr lang="en-US" sz="1350" i="1" dirty="0">
                <a:cs typeface="Times New Roman" panose="02020603050405020304" pitchFamily="18" charset="0"/>
              </a:rPr>
              <a:t>/dx</a:t>
            </a:r>
            <a:r>
              <a:rPr lang="en-US" sz="1350" dirty="0">
                <a:cs typeface="Times New Roman" panose="02020603050405020304" pitchFamily="18" charset="0"/>
              </a:rPr>
              <a:t>  = </a:t>
            </a:r>
            <a:r>
              <a:rPr lang="en-US" sz="1350" dirty="0">
                <a:solidFill>
                  <a:srgbClr val="0000CC"/>
                </a:solidFill>
                <a:cs typeface="Times New Roman" panose="02020603050405020304" pitchFamily="18" charset="0"/>
              </a:rPr>
              <a:t>the bed slope (</a:t>
            </a:r>
            <a:r>
              <a:rPr lang="en-US" sz="1350" i="1" dirty="0">
                <a:solidFill>
                  <a:srgbClr val="0000CC"/>
                </a:solidFill>
                <a:cs typeface="Times New Roman" panose="02020603050405020304" pitchFamily="18" charset="0"/>
              </a:rPr>
              <a:t>S</a:t>
            </a:r>
            <a:r>
              <a:rPr lang="en-US" sz="1350" i="1" baseline="-30000" dirty="0">
                <a:solidFill>
                  <a:srgbClr val="0000CC"/>
                </a:solidFill>
                <a:cs typeface="Times New Roman" panose="02020603050405020304" pitchFamily="18" charset="0"/>
              </a:rPr>
              <a:t>0</a:t>
            </a:r>
            <a:r>
              <a:rPr lang="en-US" sz="1350" dirty="0">
                <a:solidFill>
                  <a:srgbClr val="0000CC"/>
                </a:solidFill>
                <a:cs typeface="Times New Roman" panose="02020603050405020304" pitchFamily="18" charset="0"/>
              </a:rPr>
              <a:t>)</a:t>
            </a:r>
            <a:r>
              <a:rPr lang="en-US" sz="1350" dirty="0">
                <a:cs typeface="Times New Roman" panose="02020603050405020304" pitchFamily="18" charset="0"/>
              </a:rPr>
              <a:t> . </a:t>
            </a:r>
          </a:p>
          <a:p>
            <a:pPr algn="justLow">
              <a:lnSpc>
                <a:spcPct val="130000"/>
              </a:lnSpc>
            </a:pPr>
            <a:r>
              <a:rPr lang="en-US" sz="1350" dirty="0">
                <a:cs typeface="Times New Roman" panose="02020603050405020304" pitchFamily="18" charset="0"/>
              </a:rPr>
              <a:t> Therefore,</a:t>
            </a:r>
            <a:endParaRPr lang="en-US" sz="1350" dirty="0"/>
          </a:p>
        </p:txBody>
      </p:sp>
      <p:sp>
        <p:nvSpPr>
          <p:cNvPr id="36872" name="Rectangle 9"/>
          <p:cNvSpPr>
            <a:spLocks noChangeArrowheads="1"/>
          </p:cNvSpPr>
          <p:nvPr/>
        </p:nvSpPr>
        <p:spPr bwMode="auto">
          <a:xfrm>
            <a:off x="1382498" y="1759126"/>
            <a:ext cx="4935967"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tabLst>
                <a:tab pos="-12604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2604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2604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2604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2604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9pPr>
          </a:lstStyle>
          <a:p>
            <a:pPr algn="justLow"/>
            <a:r>
              <a:rPr lang="en-US" sz="1350" dirty="0">
                <a:cs typeface="Times New Roman" panose="02020603050405020304" pitchFamily="18" charset="0"/>
              </a:rPr>
              <a:t>Multiplying the velocity term by </a:t>
            </a:r>
            <a:r>
              <a:rPr lang="en-US" sz="1350" i="1" dirty="0" smtClean="0">
                <a:cs typeface="Times New Roman" panose="02020603050405020304" pitchFamily="18" charset="0"/>
              </a:rPr>
              <a:t>dy</a:t>
            </a:r>
            <a:r>
              <a:rPr lang="en-US" sz="1350" i="1" dirty="0">
                <a:cs typeface="Times New Roman" panose="02020603050405020304" pitchFamily="18" charset="0"/>
              </a:rPr>
              <a:t>/</a:t>
            </a:r>
            <a:r>
              <a:rPr lang="en-US" sz="1350" i="1" dirty="0" smtClean="0">
                <a:cs typeface="Times New Roman" panose="02020603050405020304" pitchFamily="18" charset="0"/>
              </a:rPr>
              <a:t>dy</a:t>
            </a:r>
            <a:r>
              <a:rPr lang="en-US" sz="1350" dirty="0" smtClean="0">
                <a:cs typeface="Times New Roman" panose="02020603050405020304" pitchFamily="18" charset="0"/>
              </a:rPr>
              <a:t>  </a:t>
            </a:r>
            <a:r>
              <a:rPr lang="en-US" sz="1350" dirty="0">
                <a:cs typeface="Times New Roman" panose="02020603050405020304" pitchFamily="18" charset="0"/>
              </a:rPr>
              <a:t>and transposing, we get</a:t>
            </a:r>
            <a:endParaRPr lang="en-US" sz="1350" dirty="0"/>
          </a:p>
        </p:txBody>
      </p:sp>
      <p:sp>
        <p:nvSpPr>
          <p:cNvPr id="36873" name="Rectangle 10"/>
          <p:cNvSpPr>
            <a:spLocks noChangeArrowheads="1"/>
          </p:cNvSpPr>
          <p:nvPr/>
        </p:nvSpPr>
        <p:spPr bwMode="auto">
          <a:xfrm>
            <a:off x="3943350" y="2638998"/>
            <a:ext cx="342898"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a:r>
              <a:rPr lang="en-US" sz="1350" dirty="0">
                <a:solidFill>
                  <a:srgbClr val="FF0000"/>
                </a:solidFill>
                <a:cs typeface="Times New Roman" panose="02020603050405020304" pitchFamily="18" charset="0"/>
              </a:rPr>
              <a:t>or</a:t>
            </a:r>
            <a:endParaRPr lang="en-US" sz="1350" dirty="0">
              <a:solidFill>
                <a:srgbClr val="FF0000"/>
              </a:solidFill>
            </a:endParaRPr>
          </a:p>
        </p:txBody>
      </p:sp>
      <p:sp>
        <p:nvSpPr>
          <p:cNvPr id="36874" name="Rectangle 11"/>
          <p:cNvSpPr>
            <a:spLocks noChangeArrowheads="1"/>
          </p:cNvSpPr>
          <p:nvPr/>
        </p:nvSpPr>
        <p:spPr bwMode="auto">
          <a:xfrm>
            <a:off x="-3753802" y="3073673"/>
            <a:ext cx="295465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a:r>
              <a:rPr lang="en-US" sz="900">
                <a:cs typeface="Times New Roman" panose="02020603050405020304" pitchFamily="18" charset="0"/>
              </a:rPr>
              <a:t>			</a:t>
            </a:r>
            <a:endParaRPr lang="en-US" sz="1350"/>
          </a:p>
        </p:txBody>
      </p:sp>
      <p:sp>
        <p:nvSpPr>
          <p:cNvPr id="36875" name="Rectangle 12"/>
          <p:cNvSpPr>
            <a:spLocks noChangeArrowheads="1"/>
          </p:cNvSpPr>
          <p:nvPr/>
        </p:nvSpPr>
        <p:spPr bwMode="auto">
          <a:xfrm>
            <a:off x="533400" y="4018985"/>
            <a:ext cx="7010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tabLst>
                <a:tab pos="-12604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2604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2604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2604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2604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60475" algn="l"/>
              </a:tabLst>
              <a:defRPr>
                <a:solidFill>
                  <a:schemeClr val="tx1"/>
                </a:solidFill>
                <a:latin typeface="Arial" panose="020B0604020202020204" pitchFamily="34" charset="0"/>
                <a:cs typeface="Arial" panose="020B0604020202020204" pitchFamily="34" charset="0"/>
              </a:defRPr>
            </a:lvl9pPr>
          </a:lstStyle>
          <a:p>
            <a:pPr algn="justLow"/>
            <a:r>
              <a:rPr lang="en-US" sz="1600" i="1" dirty="0">
                <a:latin typeface="Times New Roman" panose="02020603050405020304" pitchFamily="18" charset="0"/>
                <a:cs typeface="Times New Roman" panose="02020603050405020304" pitchFamily="18" charset="0"/>
              </a:rPr>
              <a:t>This Equation is known as </a:t>
            </a:r>
            <a:r>
              <a:rPr lang="en-US" sz="1600" b="1" i="1" dirty="0">
                <a:solidFill>
                  <a:srgbClr val="0000CC"/>
                </a:solidFill>
                <a:latin typeface="Times New Roman" panose="02020603050405020304" pitchFamily="18" charset="0"/>
                <a:cs typeface="Times New Roman" panose="02020603050405020304" pitchFamily="18" charset="0"/>
              </a:rPr>
              <a:t>the dynamic equation of gradually varied flow</a:t>
            </a:r>
            <a:r>
              <a:rPr lang="en-US" sz="1600" i="1"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u="sng" dirty="0">
                <a:solidFill>
                  <a:srgbClr val="CC0000"/>
                </a:solidFill>
                <a:latin typeface="Times New Roman" panose="02020603050405020304" pitchFamily="18" charset="0"/>
                <a:cs typeface="Times New Roman" panose="02020603050405020304" pitchFamily="18" charset="0"/>
              </a:rPr>
              <a:t>It gives the variation of depth </a:t>
            </a:r>
            <a:r>
              <a:rPr lang="en-US" sz="1600" i="1" u="sng" dirty="0">
                <a:solidFill>
                  <a:srgbClr val="CC0000"/>
                </a:solidFill>
                <a:latin typeface="Times New Roman" panose="02020603050405020304" pitchFamily="18" charset="0"/>
                <a:cs typeface="Times New Roman" panose="02020603050405020304" pitchFamily="18" charset="0"/>
              </a:rPr>
              <a:t>(y)</a:t>
            </a:r>
            <a:r>
              <a:rPr lang="en-US" sz="1600" u="sng" dirty="0">
                <a:solidFill>
                  <a:srgbClr val="CC0000"/>
                </a:solidFill>
                <a:latin typeface="Times New Roman" panose="02020603050405020304" pitchFamily="18" charset="0"/>
                <a:cs typeface="Times New Roman" panose="02020603050405020304" pitchFamily="18" charset="0"/>
              </a:rPr>
              <a:t> with respect to the distance along the bottom of the channel </a:t>
            </a:r>
            <a:r>
              <a:rPr lang="en-US" sz="1600" i="1" u="sng" dirty="0">
                <a:solidFill>
                  <a:srgbClr val="CC0000"/>
                </a:solidFill>
                <a:latin typeface="Times New Roman" panose="02020603050405020304" pitchFamily="18" charset="0"/>
                <a:cs typeface="Times New Roman" panose="02020603050405020304" pitchFamily="18" charset="0"/>
              </a:rPr>
              <a:t>(x)</a:t>
            </a:r>
            <a:r>
              <a:rPr lang="en-US" sz="1600" u="sng" dirty="0">
                <a:solidFill>
                  <a:srgbClr val="CC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3581741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sp>
        <p:nvSpPr>
          <p:cNvPr id="3" name="TextBox 2"/>
          <p:cNvSpPr txBox="1"/>
          <p:nvPr/>
        </p:nvSpPr>
        <p:spPr>
          <a:xfrm>
            <a:off x="152400" y="682740"/>
            <a:ext cx="8839200" cy="923330"/>
          </a:xfrm>
          <a:prstGeom prst="rect">
            <a:avLst/>
          </a:prstGeom>
          <a:noFill/>
        </p:spPr>
        <p:txBody>
          <a:bodyPr wrap="square" rtlCol="0">
            <a:spAutoFit/>
          </a:bodyPr>
          <a:lstStyle/>
          <a:p>
            <a:pPr algn="just"/>
            <a:r>
              <a:rPr lang="en-US" b="1" dirty="0" smtClean="0">
                <a:latin typeface="Times New Roman" panose="02020603050405020304" pitchFamily="18" charset="0"/>
                <a:cs typeface="Times New Roman" panose="02020603050405020304" pitchFamily="18" charset="0"/>
              </a:rPr>
              <a:t>Derive the Basic </a:t>
            </a:r>
            <a:r>
              <a:rPr lang="en-US" b="1" dirty="0">
                <a:latin typeface="Times New Roman" panose="02020603050405020304" pitchFamily="18" charset="0"/>
                <a:cs typeface="Times New Roman" panose="02020603050405020304" pitchFamily="18" charset="0"/>
              </a:rPr>
              <a:t>Differential Equation for the Gradually-Varied Flow Water Surface </a:t>
            </a:r>
            <a:r>
              <a:rPr lang="en-US" b="1" dirty="0" smtClean="0">
                <a:latin typeface="Times New Roman" panose="02020603050405020304" pitchFamily="18" charset="0"/>
                <a:cs typeface="Times New Roman" panose="02020603050405020304" pitchFamily="18" charset="0"/>
              </a:rPr>
              <a:t>Profile:</a:t>
            </a:r>
          </a:p>
          <a:p>
            <a:pPr algn="just"/>
            <a:r>
              <a:rPr lang="en-US" b="1"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667000" y="992778"/>
            <a:ext cx="3114640" cy="1274171"/>
          </a:xfrm>
          <a:prstGeom prst="rect">
            <a:avLst/>
          </a:prstGeom>
        </p:spPr>
      </p:pic>
      <p:sp>
        <p:nvSpPr>
          <p:cNvPr id="4" name="Rectangle 3"/>
          <p:cNvSpPr/>
          <p:nvPr/>
        </p:nvSpPr>
        <p:spPr>
          <a:xfrm>
            <a:off x="228600" y="2110085"/>
            <a:ext cx="8534400" cy="1354217"/>
          </a:xfrm>
          <a:prstGeom prst="rect">
            <a:avLst/>
          </a:prstGeom>
        </p:spPr>
        <p:txBody>
          <a:bodyPr wrap="square">
            <a:spAutoFit/>
          </a:bodyPr>
          <a:lstStyle/>
          <a:p>
            <a:r>
              <a:rPr lang="en-US" dirty="0" err="1">
                <a:latin typeface="Times New Roman" panose="02020603050405020304" pitchFamily="18" charset="0"/>
                <a:cs typeface="Times New Roman" panose="02020603050405020304" pitchFamily="18" charset="0"/>
              </a:rPr>
              <a:t>dy</a:t>
            </a:r>
            <a:r>
              <a:rPr lang="en-US" dirty="0">
                <a:latin typeface="Times New Roman" panose="02020603050405020304" pitchFamily="18" charset="0"/>
                <a:cs typeface="Times New Roman" panose="02020603050405020304" pitchFamily="18" charset="0"/>
              </a:rPr>
              <a:t>/dx gives the variation of water depth along the channel in the </a:t>
            </a:r>
            <a:r>
              <a:rPr lang="en-US" dirty="0" smtClean="0">
                <a:latin typeface="Times New Roman" panose="02020603050405020304" pitchFamily="18" charset="0"/>
                <a:cs typeface="Times New Roman" panose="02020603050405020304" pitchFamily="18" charset="0"/>
              </a:rPr>
              <a:t>flow </a:t>
            </a:r>
            <a:r>
              <a:rPr lang="en-US" dirty="0">
                <a:latin typeface="Times New Roman" panose="02020603050405020304" pitchFamily="18" charset="0"/>
                <a:cs typeface="Times New Roman" panose="02020603050405020304" pitchFamily="18" charset="0"/>
              </a:rPr>
              <a:t>direction. </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a:t>
            </a:r>
            <a:r>
              <a:rPr lang="en-US" sz="1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Channel bed slope for uniform flow depth </a:t>
            </a:r>
            <a:r>
              <a:rPr lang="en-US" dirty="0" smtClean="0">
                <a:latin typeface="Times New Roman" panose="02020603050405020304" pitchFamily="18" charset="0"/>
                <a:cs typeface="Times New Roman" panose="02020603050405020304" pitchFamily="18" charset="0"/>
              </a:rPr>
              <a:t>y</a:t>
            </a:r>
            <a:r>
              <a:rPr lang="en-US" sz="1000" dirty="0" smtClean="0">
                <a:latin typeface="Times New Roman" panose="02020603050405020304" pitchFamily="18" charset="0"/>
                <a:cs typeface="Times New Roman" panose="02020603050405020304" pitchFamily="18" charset="0"/>
              </a:rPr>
              <a:t>0</a:t>
            </a:r>
          </a:p>
          <a:p>
            <a:r>
              <a:rPr lang="en-US" dirty="0" smtClean="0">
                <a:latin typeface="Times New Roman" panose="02020603050405020304" pitchFamily="18" charset="0"/>
                <a:cs typeface="Times New Roman" panose="02020603050405020304" pitchFamily="18" charset="0"/>
              </a:rPr>
              <a:t>S</a:t>
            </a:r>
            <a:r>
              <a:rPr lang="en-US" sz="1000" dirty="0" smtClean="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 = Energy slope</a:t>
            </a:r>
          </a:p>
          <a:p>
            <a:r>
              <a:rPr lang="en-US" dirty="0" smtClean="0">
                <a:latin typeface="Times New Roman" panose="02020603050405020304" pitchFamily="18" charset="0"/>
                <a:cs typeface="Times New Roman" panose="02020603050405020304" pitchFamily="18" charset="0"/>
              </a:rPr>
              <a:t>Fr = Froude number</a:t>
            </a:r>
          </a:p>
          <a:p>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9781235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graphicFrame>
        <p:nvGraphicFramePr>
          <p:cNvPr id="24578" name="Object 2"/>
          <p:cNvGraphicFramePr>
            <a:graphicFrameLocks noChangeAspect="1"/>
          </p:cNvGraphicFramePr>
          <p:nvPr/>
        </p:nvGraphicFramePr>
        <p:xfrm>
          <a:off x="3286116" y="785800"/>
          <a:ext cx="2357454" cy="1000132"/>
        </p:xfrm>
        <a:graphic>
          <a:graphicData uri="http://schemas.openxmlformats.org/presentationml/2006/ole">
            <p:oleObj spid="_x0000_s24578" name="Equation" r:id="rId3" imgW="965160" imgH="660240" progId="Equation.3">
              <p:embed/>
            </p:oleObj>
          </a:graphicData>
        </a:graphic>
      </p:graphicFrame>
      <p:pic>
        <p:nvPicPr>
          <p:cNvPr id="24579" name="Picture 3" descr="C:\Users\n9030255\Documents\RUET Officials\Courses\CE 3121\1.png"/>
          <p:cNvPicPr>
            <a:picLocks noChangeAspect="1" noChangeArrowheads="1"/>
          </p:cNvPicPr>
          <p:nvPr/>
        </p:nvPicPr>
        <p:blipFill>
          <a:blip r:embed="rId4"/>
          <a:srcRect/>
          <a:stretch>
            <a:fillRect/>
          </a:stretch>
        </p:blipFill>
        <p:spPr bwMode="auto">
          <a:xfrm>
            <a:off x="1714480" y="1928808"/>
            <a:ext cx="6072230" cy="2286016"/>
          </a:xfrm>
          <a:prstGeom prst="rect">
            <a:avLst/>
          </a:prstGeom>
          <a:noFill/>
        </p:spPr>
      </p:pic>
    </p:spTree>
    <p:extLst>
      <p:ext uri="{BB962C8B-B14F-4D97-AF65-F5344CB8AC3E}">
        <p14:creationId xmlns:p14="http://schemas.microsoft.com/office/powerpoint/2010/main" xmlns="" val="249781235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sp>
        <p:nvSpPr>
          <p:cNvPr id="5" name="Rectangle 4"/>
          <p:cNvSpPr/>
          <p:nvPr/>
        </p:nvSpPr>
        <p:spPr>
          <a:xfrm>
            <a:off x="208493" y="590407"/>
            <a:ext cx="4360489" cy="369332"/>
          </a:xfrm>
          <a:prstGeom prst="rect">
            <a:avLst/>
          </a:prstGeom>
        </p:spPr>
        <p:txBody>
          <a:bodyPr wrap="none">
            <a:spAutoFit/>
          </a:bodyPr>
          <a:lstStyle/>
          <a:p>
            <a:r>
              <a:rPr lang="en-US" dirty="0"/>
              <a:t>Classification of Flow Surface Profiles</a:t>
            </a:r>
          </a:p>
        </p:txBody>
      </p:sp>
      <p:sp>
        <p:nvSpPr>
          <p:cNvPr id="6" name="Rectangle 5"/>
          <p:cNvSpPr/>
          <p:nvPr/>
        </p:nvSpPr>
        <p:spPr>
          <a:xfrm>
            <a:off x="208493" y="959739"/>
            <a:ext cx="8382000" cy="1477328"/>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For a given channel with a known Q = Discharge, n = Manning coefficient, and S</a:t>
            </a:r>
            <a:r>
              <a:rPr lang="en-US" sz="1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Channel </a:t>
            </a:r>
            <a:r>
              <a:rPr lang="en-US" dirty="0">
                <a:latin typeface="Times New Roman" panose="02020603050405020304" pitchFamily="18" charset="0"/>
                <a:cs typeface="Times New Roman" panose="02020603050405020304" pitchFamily="18" charset="0"/>
              </a:rPr>
              <a:t>bed slope, </a:t>
            </a:r>
            <a:r>
              <a:rPr lang="en-US" dirty="0" err="1">
                <a:latin typeface="Times New Roman" panose="02020603050405020304" pitchFamily="18" charset="0"/>
                <a:cs typeface="Times New Roman" panose="02020603050405020304" pitchFamily="18" charset="0"/>
              </a:rPr>
              <a:t>y</a:t>
            </a:r>
            <a:r>
              <a:rPr lang="en-US" sz="1000" dirty="0" err="1">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 critical water depth and y</a:t>
            </a:r>
            <a:r>
              <a:rPr lang="en-US" sz="1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Uniform flow depth can be </a:t>
            </a:r>
            <a:r>
              <a:rPr lang="en-US" dirty="0" smtClean="0">
                <a:latin typeface="Times New Roman" panose="02020603050405020304" pitchFamily="18" charset="0"/>
                <a:cs typeface="Times New Roman" panose="02020603050405020304" pitchFamily="18" charset="0"/>
              </a:rPr>
              <a:t>computed</a:t>
            </a:r>
            <a:r>
              <a:rPr lang="en-US" dirty="0">
                <a:latin typeface="Times New Roman" panose="02020603050405020304" pitchFamily="18" charset="0"/>
                <a:cs typeface="Times New Roman" panose="02020603050405020304" pitchFamily="18" charset="0"/>
              </a:rPr>
              <a:t>. There are three possible relations between y</a:t>
            </a:r>
            <a:r>
              <a:rPr lang="en-US" sz="1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y</a:t>
            </a:r>
            <a:r>
              <a:rPr lang="en-US" sz="900" dirty="0" err="1">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as 1) y</a:t>
            </a:r>
            <a:r>
              <a:rPr lang="en-US" sz="1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&gt; </a:t>
            </a:r>
            <a:r>
              <a:rPr lang="en-US" dirty="0" err="1">
                <a:latin typeface="Times New Roman" panose="02020603050405020304" pitchFamily="18" charset="0"/>
                <a:cs typeface="Times New Roman" panose="02020603050405020304" pitchFamily="18" charset="0"/>
              </a:rPr>
              <a:t>y</a:t>
            </a:r>
            <a:r>
              <a:rPr lang="en-US" sz="1000" dirty="0" err="1">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 2) y</a:t>
            </a:r>
            <a:r>
              <a:rPr lang="en-US" sz="1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&lt; </a:t>
            </a:r>
            <a:r>
              <a:rPr lang="en-US" dirty="0" err="1">
                <a:latin typeface="Times New Roman" panose="02020603050405020304" pitchFamily="18" charset="0"/>
                <a:cs typeface="Times New Roman" panose="02020603050405020304" pitchFamily="18" charset="0"/>
              </a:rPr>
              <a:t>y</a:t>
            </a:r>
            <a:r>
              <a:rPr lang="en-US" sz="1000" dirty="0" err="1">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y</a:t>
            </a:r>
            <a:r>
              <a:rPr lang="en-US" sz="1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y</a:t>
            </a:r>
            <a:r>
              <a:rPr lang="en-US" sz="1000" dirty="0" err="1">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  </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horizontal (S</a:t>
            </a:r>
            <a:r>
              <a:rPr lang="en-US" sz="1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0), and adverse slope ( S</a:t>
            </a:r>
            <a:r>
              <a:rPr lang="en-US" sz="1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&lt; 0) channels, </a:t>
            </a:r>
          </a:p>
        </p:txBody>
      </p:sp>
      <p:pic>
        <p:nvPicPr>
          <p:cNvPr id="8" name="Picture 7"/>
          <p:cNvPicPr>
            <a:picLocks noChangeAspect="1"/>
          </p:cNvPicPr>
          <p:nvPr/>
        </p:nvPicPr>
        <p:blipFill>
          <a:blip r:embed="rId2"/>
          <a:stretch>
            <a:fillRect/>
          </a:stretch>
        </p:blipFill>
        <p:spPr>
          <a:xfrm>
            <a:off x="3581400" y="2393484"/>
            <a:ext cx="2419360" cy="821208"/>
          </a:xfrm>
          <a:prstGeom prst="rect">
            <a:avLst/>
          </a:prstGeom>
        </p:spPr>
      </p:pic>
      <p:pic>
        <p:nvPicPr>
          <p:cNvPr id="9" name="Picture 8"/>
          <p:cNvPicPr>
            <a:picLocks noChangeAspect="1"/>
          </p:cNvPicPr>
          <p:nvPr/>
        </p:nvPicPr>
        <p:blipFill>
          <a:blip r:embed="rId3"/>
          <a:stretch>
            <a:fillRect/>
          </a:stretch>
        </p:blipFill>
        <p:spPr>
          <a:xfrm>
            <a:off x="1189567" y="3028950"/>
            <a:ext cx="7489825" cy="1600200"/>
          </a:xfrm>
          <a:prstGeom prst="rect">
            <a:avLst/>
          </a:prstGeom>
        </p:spPr>
      </p:pic>
    </p:spTree>
    <p:extLst>
      <p:ext uri="{BB962C8B-B14F-4D97-AF65-F5344CB8AC3E}">
        <p14:creationId xmlns:p14="http://schemas.microsoft.com/office/powerpoint/2010/main" xmlns="" val="217729156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sp>
        <p:nvSpPr>
          <p:cNvPr id="5" name="Rectangle 4"/>
          <p:cNvSpPr/>
          <p:nvPr/>
        </p:nvSpPr>
        <p:spPr>
          <a:xfrm>
            <a:off x="285720" y="857238"/>
            <a:ext cx="4360489" cy="369332"/>
          </a:xfrm>
          <a:prstGeom prst="rect">
            <a:avLst/>
          </a:prstGeom>
        </p:spPr>
        <p:txBody>
          <a:bodyPr wrap="none">
            <a:spAutoFit/>
          </a:bodyPr>
          <a:lstStyle/>
          <a:p>
            <a:r>
              <a:rPr lang="en-US" dirty="0"/>
              <a:t>Classification of Flow Surface Profiles</a:t>
            </a:r>
          </a:p>
        </p:txBody>
      </p:sp>
      <p:pic>
        <p:nvPicPr>
          <p:cNvPr id="2" name="Picture 1"/>
          <p:cNvPicPr>
            <a:picLocks noChangeAspect="1"/>
          </p:cNvPicPr>
          <p:nvPr/>
        </p:nvPicPr>
        <p:blipFill>
          <a:blip r:embed="rId2"/>
          <a:stretch>
            <a:fillRect/>
          </a:stretch>
        </p:blipFill>
        <p:spPr>
          <a:xfrm>
            <a:off x="285720" y="1357304"/>
            <a:ext cx="8696357" cy="3212211"/>
          </a:xfrm>
          <a:prstGeom prst="rect">
            <a:avLst/>
          </a:prstGeom>
        </p:spPr>
      </p:pic>
    </p:spTree>
    <p:extLst>
      <p:ext uri="{BB962C8B-B14F-4D97-AF65-F5344CB8AC3E}">
        <p14:creationId xmlns:p14="http://schemas.microsoft.com/office/powerpoint/2010/main" xmlns="" val="209450068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4" name="Picture 3"/>
          <p:cNvPicPr>
            <a:picLocks noChangeAspect="1"/>
          </p:cNvPicPr>
          <p:nvPr/>
        </p:nvPicPr>
        <p:blipFill>
          <a:blip r:embed="rId2"/>
          <a:stretch>
            <a:fillRect/>
          </a:stretch>
        </p:blipFill>
        <p:spPr>
          <a:xfrm>
            <a:off x="1000100" y="642924"/>
            <a:ext cx="7181879" cy="4300535"/>
          </a:xfrm>
          <a:prstGeom prst="rect">
            <a:avLst/>
          </a:prstGeom>
        </p:spPr>
      </p:pic>
    </p:spTree>
    <p:extLst>
      <p:ext uri="{BB962C8B-B14F-4D97-AF65-F5344CB8AC3E}">
        <p14:creationId xmlns:p14="http://schemas.microsoft.com/office/powerpoint/2010/main" xmlns="" val="357133408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2" name="Picture 1"/>
          <p:cNvPicPr>
            <a:picLocks noChangeAspect="1"/>
          </p:cNvPicPr>
          <p:nvPr/>
        </p:nvPicPr>
        <p:blipFill>
          <a:blip r:embed="rId2"/>
          <a:stretch>
            <a:fillRect/>
          </a:stretch>
        </p:blipFill>
        <p:spPr>
          <a:xfrm>
            <a:off x="1295400" y="742950"/>
            <a:ext cx="6494689" cy="2819400"/>
          </a:xfrm>
          <a:prstGeom prst="rect">
            <a:avLst/>
          </a:prstGeom>
        </p:spPr>
      </p:pic>
    </p:spTree>
    <p:extLst>
      <p:ext uri="{BB962C8B-B14F-4D97-AF65-F5344CB8AC3E}">
        <p14:creationId xmlns:p14="http://schemas.microsoft.com/office/powerpoint/2010/main" xmlns="" val="197779430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42858"/>
            <a:ext cx="8763000" cy="584775"/>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Course Contents</a:t>
            </a:r>
            <a:endParaRPr lang="en-US" sz="3200" dirty="0">
              <a:latin typeface="Times New Roman" panose="02020603050405020304" pitchFamily="18" charset="0"/>
              <a:cs typeface="Times New Roman" panose="02020603050405020304" pitchFamily="18" charset="0"/>
            </a:endParaRPr>
          </a:p>
        </p:txBody>
      </p:sp>
      <p:sp>
        <p:nvSpPr>
          <p:cNvPr id="2" name="Rectangle 1"/>
          <p:cNvSpPr/>
          <p:nvPr/>
        </p:nvSpPr>
        <p:spPr>
          <a:xfrm>
            <a:off x="500034" y="928676"/>
            <a:ext cx="8305800" cy="3000821"/>
          </a:xfrm>
          <a:prstGeom prst="rect">
            <a:avLst/>
          </a:prstGeom>
        </p:spPr>
        <p:txBody>
          <a:bodyPr wrap="square">
            <a:spAutoFit/>
          </a:bodyPr>
          <a:lstStyle/>
          <a:p>
            <a:pPr algn="just">
              <a:lnSpc>
                <a:spcPct val="150000"/>
              </a:lnSpc>
              <a:buFont typeface="Arial" pitchFamily="34" charset="0"/>
              <a:buChar char="•"/>
            </a:pPr>
            <a:r>
              <a:rPr lang="en-US" b="1" dirty="0" smtClean="0">
                <a:solidFill>
                  <a:srgbClr val="222222"/>
                </a:solidFill>
                <a:latin typeface="arial" panose="020B0604020202020204" pitchFamily="34" charset="0"/>
              </a:rPr>
              <a:t> </a:t>
            </a:r>
            <a:r>
              <a:rPr lang="en-US" dirty="0" smtClean="0"/>
              <a:t>Theory and analysis of gradually varied flow</a:t>
            </a:r>
            <a:endParaRPr lang="en-US" dirty="0" smtClean="0">
              <a:solidFill>
                <a:srgbClr val="222222"/>
              </a:solidFill>
              <a:latin typeface="arial" panose="020B0604020202020204" pitchFamily="34" charset="0"/>
            </a:endParaRPr>
          </a:p>
          <a:p>
            <a:pPr algn="just">
              <a:lnSpc>
                <a:spcPct val="150000"/>
              </a:lnSpc>
              <a:buFont typeface="Arial" pitchFamily="34" charset="0"/>
              <a:buChar char="•"/>
            </a:pPr>
            <a:r>
              <a:rPr lang="en-US" dirty="0" smtClean="0">
                <a:solidFill>
                  <a:srgbClr val="222222"/>
                </a:solidFill>
                <a:latin typeface="arial" panose="020B0604020202020204" pitchFamily="34" charset="0"/>
              </a:rPr>
              <a:t> C</a:t>
            </a:r>
            <a:r>
              <a:rPr lang="en-US" dirty="0" smtClean="0"/>
              <a:t>omputation of flow </a:t>
            </a:r>
            <a:r>
              <a:rPr lang="en-US" dirty="0" smtClean="0"/>
              <a:t>profiles</a:t>
            </a:r>
            <a:endParaRPr lang="en-US" dirty="0" smtClean="0"/>
          </a:p>
          <a:p>
            <a:pPr algn="just">
              <a:lnSpc>
                <a:spcPct val="150000"/>
              </a:lnSpc>
              <a:buFont typeface="Arial" pitchFamily="34" charset="0"/>
              <a:buChar char="•"/>
            </a:pPr>
            <a:r>
              <a:rPr lang="en-US" dirty="0" smtClean="0">
                <a:solidFill>
                  <a:srgbClr val="222222"/>
                </a:solidFill>
                <a:latin typeface="arial" panose="020B0604020202020204" pitchFamily="34" charset="0"/>
              </a:rPr>
              <a:t> H</a:t>
            </a:r>
            <a:r>
              <a:rPr lang="en-US" dirty="0" smtClean="0"/>
              <a:t>ydraulic jump</a:t>
            </a:r>
          </a:p>
          <a:p>
            <a:pPr algn="just">
              <a:lnSpc>
                <a:spcPct val="150000"/>
              </a:lnSpc>
              <a:buFont typeface="Arial" pitchFamily="34" charset="0"/>
              <a:buChar char="•"/>
            </a:pPr>
            <a:r>
              <a:rPr lang="en-US" dirty="0" smtClean="0">
                <a:solidFill>
                  <a:srgbClr val="222222"/>
                </a:solidFill>
                <a:latin typeface="arial" panose="020B0604020202020204" pitchFamily="34" charset="0"/>
              </a:rPr>
              <a:t> S</a:t>
            </a:r>
            <a:r>
              <a:rPr lang="en-US" dirty="0" smtClean="0"/>
              <a:t>tilling basin</a:t>
            </a:r>
          </a:p>
          <a:p>
            <a:pPr algn="just">
              <a:lnSpc>
                <a:spcPct val="150000"/>
              </a:lnSpc>
              <a:buFont typeface="Arial" pitchFamily="34" charset="0"/>
              <a:buChar char="•"/>
            </a:pPr>
            <a:r>
              <a:rPr lang="en-US" dirty="0" smtClean="0">
                <a:solidFill>
                  <a:srgbClr val="222222"/>
                </a:solidFill>
                <a:latin typeface="arial" panose="020B0604020202020204" pitchFamily="34" charset="0"/>
              </a:rPr>
              <a:t> </a:t>
            </a:r>
            <a:r>
              <a:rPr lang="en-US" dirty="0" smtClean="0"/>
              <a:t>Impact of water jet</a:t>
            </a:r>
          </a:p>
          <a:p>
            <a:pPr algn="just">
              <a:lnSpc>
                <a:spcPct val="150000"/>
              </a:lnSpc>
              <a:buFont typeface="Arial" pitchFamily="34" charset="0"/>
              <a:buChar char="•"/>
            </a:pPr>
            <a:r>
              <a:rPr lang="en-US" dirty="0" smtClean="0">
                <a:solidFill>
                  <a:srgbClr val="222222"/>
                </a:solidFill>
                <a:latin typeface="arial" panose="020B0604020202020204" pitchFamily="34" charset="0"/>
              </a:rPr>
              <a:t> </a:t>
            </a:r>
            <a:r>
              <a:rPr lang="en-US" dirty="0" smtClean="0"/>
              <a:t>Principles of hydraulic machines: </a:t>
            </a:r>
            <a:r>
              <a:rPr lang="en-US" dirty="0" smtClean="0"/>
              <a:t>pumps-Reciprocating and Centrifugal pump</a:t>
            </a:r>
            <a:endParaRPr lang="en-US" dirty="0" smtClean="0">
              <a:solidFill>
                <a:srgbClr val="222222"/>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3" name="Picture 2"/>
          <p:cNvPicPr>
            <a:picLocks noChangeAspect="1"/>
          </p:cNvPicPr>
          <p:nvPr/>
        </p:nvPicPr>
        <p:blipFill>
          <a:blip r:embed="rId2"/>
          <a:stretch>
            <a:fillRect/>
          </a:stretch>
        </p:blipFill>
        <p:spPr>
          <a:xfrm>
            <a:off x="714348" y="619108"/>
            <a:ext cx="7643866" cy="4381534"/>
          </a:xfrm>
          <a:prstGeom prst="rect">
            <a:avLst/>
          </a:prstGeom>
        </p:spPr>
      </p:pic>
      <p:pic>
        <p:nvPicPr>
          <p:cNvPr id="4" name="Picture 3"/>
          <p:cNvPicPr>
            <a:picLocks noChangeAspect="1"/>
          </p:cNvPicPr>
          <p:nvPr/>
        </p:nvPicPr>
        <p:blipFill>
          <a:blip r:embed="rId3"/>
          <a:stretch>
            <a:fillRect/>
          </a:stretch>
        </p:blipFill>
        <p:spPr>
          <a:xfrm>
            <a:off x="714348" y="2643188"/>
            <a:ext cx="2000264" cy="1000132"/>
          </a:xfrm>
          <a:prstGeom prst="rect">
            <a:avLst/>
          </a:prstGeom>
        </p:spPr>
      </p:pic>
    </p:spTree>
    <p:extLst>
      <p:ext uri="{BB962C8B-B14F-4D97-AF65-F5344CB8AC3E}">
        <p14:creationId xmlns:p14="http://schemas.microsoft.com/office/powerpoint/2010/main" xmlns="" val="120648882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2" name="Picture 1"/>
          <p:cNvPicPr>
            <a:picLocks noChangeAspect="1"/>
          </p:cNvPicPr>
          <p:nvPr/>
        </p:nvPicPr>
        <p:blipFill>
          <a:blip r:embed="rId2"/>
          <a:stretch>
            <a:fillRect/>
          </a:stretch>
        </p:blipFill>
        <p:spPr>
          <a:xfrm>
            <a:off x="571472" y="857238"/>
            <a:ext cx="8105597" cy="3910170"/>
          </a:xfrm>
          <a:prstGeom prst="rect">
            <a:avLst/>
          </a:prstGeom>
        </p:spPr>
      </p:pic>
      <p:pic>
        <p:nvPicPr>
          <p:cNvPr id="4" name="Picture 3"/>
          <p:cNvPicPr>
            <a:picLocks noChangeAspect="1"/>
          </p:cNvPicPr>
          <p:nvPr/>
        </p:nvPicPr>
        <p:blipFill>
          <a:blip r:embed="rId3"/>
          <a:stretch>
            <a:fillRect/>
          </a:stretch>
        </p:blipFill>
        <p:spPr>
          <a:xfrm>
            <a:off x="6215074" y="1785932"/>
            <a:ext cx="2000264" cy="1000132"/>
          </a:xfrm>
          <a:prstGeom prst="rect">
            <a:avLst/>
          </a:prstGeom>
        </p:spPr>
      </p:pic>
    </p:spTree>
    <p:extLst>
      <p:ext uri="{BB962C8B-B14F-4D97-AF65-F5344CB8AC3E}">
        <p14:creationId xmlns:p14="http://schemas.microsoft.com/office/powerpoint/2010/main" xmlns="" val="69982118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3" name="Picture 2"/>
          <p:cNvPicPr>
            <a:picLocks noChangeAspect="1"/>
          </p:cNvPicPr>
          <p:nvPr/>
        </p:nvPicPr>
        <p:blipFill>
          <a:blip r:embed="rId2"/>
          <a:stretch>
            <a:fillRect/>
          </a:stretch>
        </p:blipFill>
        <p:spPr>
          <a:xfrm>
            <a:off x="1571604" y="1000114"/>
            <a:ext cx="5191125" cy="1857375"/>
          </a:xfrm>
          <a:prstGeom prst="rect">
            <a:avLst/>
          </a:prstGeom>
        </p:spPr>
      </p:pic>
      <p:pic>
        <p:nvPicPr>
          <p:cNvPr id="4" name="Picture 3"/>
          <p:cNvPicPr>
            <a:picLocks noChangeAspect="1"/>
          </p:cNvPicPr>
          <p:nvPr/>
        </p:nvPicPr>
        <p:blipFill>
          <a:blip r:embed="rId3"/>
          <a:stretch>
            <a:fillRect/>
          </a:stretch>
        </p:blipFill>
        <p:spPr>
          <a:xfrm>
            <a:off x="1643042" y="3071816"/>
            <a:ext cx="4995875" cy="1724025"/>
          </a:xfrm>
          <a:prstGeom prst="rect">
            <a:avLst/>
          </a:prstGeom>
        </p:spPr>
      </p:pic>
    </p:spTree>
    <p:extLst>
      <p:ext uri="{BB962C8B-B14F-4D97-AF65-F5344CB8AC3E}">
        <p14:creationId xmlns:p14="http://schemas.microsoft.com/office/powerpoint/2010/main" xmlns="" val="198222406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2" name="Picture 1"/>
          <p:cNvPicPr>
            <a:picLocks noChangeAspect="1"/>
          </p:cNvPicPr>
          <p:nvPr/>
        </p:nvPicPr>
        <p:blipFill>
          <a:blip r:embed="rId2"/>
          <a:stretch>
            <a:fillRect/>
          </a:stretch>
        </p:blipFill>
        <p:spPr>
          <a:xfrm>
            <a:off x="928662" y="1142990"/>
            <a:ext cx="5667375" cy="1466850"/>
          </a:xfrm>
          <a:prstGeom prst="rect">
            <a:avLst/>
          </a:prstGeom>
        </p:spPr>
      </p:pic>
    </p:spTree>
    <p:extLst>
      <p:ext uri="{BB962C8B-B14F-4D97-AF65-F5344CB8AC3E}">
        <p14:creationId xmlns:p14="http://schemas.microsoft.com/office/powerpoint/2010/main" xmlns="" val="82433491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3" name="Picture 2"/>
          <p:cNvPicPr>
            <a:picLocks noChangeAspect="1"/>
          </p:cNvPicPr>
          <p:nvPr/>
        </p:nvPicPr>
        <p:blipFill>
          <a:blip r:embed="rId2"/>
          <a:stretch>
            <a:fillRect/>
          </a:stretch>
        </p:blipFill>
        <p:spPr>
          <a:xfrm>
            <a:off x="533400" y="514350"/>
            <a:ext cx="7286625" cy="4629149"/>
          </a:xfrm>
          <a:prstGeom prst="rect">
            <a:avLst/>
          </a:prstGeom>
        </p:spPr>
      </p:pic>
      <p:pic>
        <p:nvPicPr>
          <p:cNvPr id="29698" name="Picture 2" descr="C:\Users\n9030255\Documents\RUET Officials\Courses\CE 3121\5.png"/>
          <p:cNvPicPr>
            <a:picLocks noChangeAspect="1" noChangeArrowheads="1"/>
          </p:cNvPicPr>
          <p:nvPr/>
        </p:nvPicPr>
        <p:blipFill>
          <a:blip r:embed="rId3"/>
          <a:srcRect/>
          <a:stretch>
            <a:fillRect/>
          </a:stretch>
        </p:blipFill>
        <p:spPr bwMode="auto">
          <a:xfrm>
            <a:off x="5214942" y="3357568"/>
            <a:ext cx="214314" cy="225594"/>
          </a:xfrm>
          <a:prstGeom prst="rect">
            <a:avLst/>
          </a:prstGeom>
          <a:noFill/>
        </p:spPr>
      </p:pic>
    </p:spTree>
    <p:extLst>
      <p:ext uri="{BB962C8B-B14F-4D97-AF65-F5344CB8AC3E}">
        <p14:creationId xmlns:p14="http://schemas.microsoft.com/office/powerpoint/2010/main" xmlns="" val="35465965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2" name="Picture 1"/>
          <p:cNvPicPr>
            <a:picLocks noChangeAspect="1"/>
          </p:cNvPicPr>
          <p:nvPr/>
        </p:nvPicPr>
        <p:blipFill>
          <a:blip r:embed="rId2"/>
          <a:stretch>
            <a:fillRect/>
          </a:stretch>
        </p:blipFill>
        <p:spPr>
          <a:xfrm>
            <a:off x="1714480" y="1071552"/>
            <a:ext cx="6072230" cy="3337288"/>
          </a:xfrm>
          <a:prstGeom prst="rect">
            <a:avLst/>
          </a:prstGeom>
        </p:spPr>
      </p:pic>
    </p:spTree>
    <p:extLst>
      <p:ext uri="{BB962C8B-B14F-4D97-AF65-F5344CB8AC3E}">
        <p14:creationId xmlns:p14="http://schemas.microsoft.com/office/powerpoint/2010/main" xmlns="" val="380060278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3" name="Picture 2"/>
          <p:cNvPicPr>
            <a:picLocks noChangeAspect="1"/>
          </p:cNvPicPr>
          <p:nvPr/>
        </p:nvPicPr>
        <p:blipFill>
          <a:blip r:embed="rId2"/>
          <a:stretch>
            <a:fillRect/>
          </a:stretch>
        </p:blipFill>
        <p:spPr>
          <a:xfrm>
            <a:off x="762000" y="666750"/>
            <a:ext cx="7285176" cy="4419600"/>
          </a:xfrm>
          <a:prstGeom prst="rect">
            <a:avLst/>
          </a:prstGeom>
        </p:spPr>
      </p:pic>
      <p:pic>
        <p:nvPicPr>
          <p:cNvPr id="30722" name="Picture 2" descr="C:\Users\n9030255\Documents\RUET Officials\Courses\CE 3121\6.png"/>
          <p:cNvPicPr>
            <a:picLocks noChangeAspect="1" noChangeArrowheads="1"/>
          </p:cNvPicPr>
          <p:nvPr/>
        </p:nvPicPr>
        <p:blipFill>
          <a:blip r:embed="rId3"/>
          <a:srcRect/>
          <a:stretch>
            <a:fillRect/>
          </a:stretch>
        </p:blipFill>
        <p:spPr bwMode="auto">
          <a:xfrm>
            <a:off x="6786578" y="1571618"/>
            <a:ext cx="1504950" cy="2400300"/>
          </a:xfrm>
          <a:prstGeom prst="rect">
            <a:avLst/>
          </a:prstGeom>
          <a:noFill/>
          <a:ln w="15875">
            <a:solidFill>
              <a:schemeClr val="tx1"/>
            </a:solidFill>
          </a:ln>
        </p:spPr>
      </p:pic>
      <p:pic>
        <p:nvPicPr>
          <p:cNvPr id="30723" name="Picture 3" descr="C:\Users\n9030255\Documents\RUET Officials\Courses\CE 3121\7.png"/>
          <p:cNvPicPr>
            <a:picLocks noChangeAspect="1" noChangeArrowheads="1"/>
          </p:cNvPicPr>
          <p:nvPr/>
        </p:nvPicPr>
        <p:blipFill>
          <a:blip r:embed="rId4"/>
          <a:srcRect/>
          <a:stretch>
            <a:fillRect/>
          </a:stretch>
        </p:blipFill>
        <p:spPr bwMode="auto">
          <a:xfrm>
            <a:off x="3714744" y="1500180"/>
            <a:ext cx="1209675" cy="295275"/>
          </a:xfrm>
          <a:prstGeom prst="rect">
            <a:avLst/>
          </a:prstGeom>
          <a:noFill/>
        </p:spPr>
      </p:pic>
    </p:spTree>
    <p:extLst>
      <p:ext uri="{BB962C8B-B14F-4D97-AF65-F5344CB8AC3E}">
        <p14:creationId xmlns:p14="http://schemas.microsoft.com/office/powerpoint/2010/main" xmlns="" val="329103906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2" name="Picture 1"/>
          <p:cNvPicPr>
            <a:picLocks noChangeAspect="1"/>
          </p:cNvPicPr>
          <p:nvPr/>
        </p:nvPicPr>
        <p:blipFill>
          <a:blip r:embed="rId2"/>
          <a:stretch>
            <a:fillRect/>
          </a:stretch>
        </p:blipFill>
        <p:spPr>
          <a:xfrm>
            <a:off x="785786" y="1142990"/>
            <a:ext cx="8020373" cy="3429000"/>
          </a:xfrm>
          <a:prstGeom prst="rect">
            <a:avLst/>
          </a:prstGeom>
        </p:spPr>
      </p:pic>
    </p:spTree>
    <p:extLst>
      <p:ext uri="{BB962C8B-B14F-4D97-AF65-F5344CB8AC3E}">
        <p14:creationId xmlns:p14="http://schemas.microsoft.com/office/powerpoint/2010/main" xmlns="" val="146228044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grpSp>
        <p:nvGrpSpPr>
          <p:cNvPr id="6" name="Group 5"/>
          <p:cNvGrpSpPr/>
          <p:nvPr/>
        </p:nvGrpSpPr>
        <p:grpSpPr>
          <a:xfrm>
            <a:off x="214282" y="928676"/>
            <a:ext cx="8409903" cy="3581543"/>
            <a:chOff x="571472" y="928676"/>
            <a:chExt cx="8409903" cy="3581543"/>
          </a:xfrm>
        </p:grpSpPr>
        <p:pic>
          <p:nvPicPr>
            <p:cNvPr id="3" name="Picture 2"/>
            <p:cNvPicPr>
              <a:picLocks noChangeAspect="1"/>
            </p:cNvPicPr>
            <p:nvPr/>
          </p:nvPicPr>
          <p:blipFill>
            <a:blip r:embed="rId2"/>
            <a:stretch>
              <a:fillRect/>
            </a:stretch>
          </p:blipFill>
          <p:spPr>
            <a:xfrm>
              <a:off x="571472" y="928676"/>
              <a:ext cx="8409903" cy="3581543"/>
            </a:xfrm>
            <a:prstGeom prst="rect">
              <a:avLst/>
            </a:prstGeom>
          </p:spPr>
        </p:pic>
        <p:pic>
          <p:nvPicPr>
            <p:cNvPr id="45057" name="Picture 1" descr="C:\Users\n9030255\Documents\RUET Officials\Courses\CE 3121\2.png"/>
            <p:cNvPicPr>
              <a:picLocks noChangeAspect="1" noChangeArrowheads="1"/>
            </p:cNvPicPr>
            <p:nvPr/>
          </p:nvPicPr>
          <p:blipFill>
            <a:blip r:embed="rId3"/>
            <a:srcRect/>
            <a:stretch>
              <a:fillRect/>
            </a:stretch>
          </p:blipFill>
          <p:spPr bwMode="auto">
            <a:xfrm>
              <a:off x="3000364" y="3808708"/>
              <a:ext cx="285752" cy="225138"/>
            </a:xfrm>
            <a:prstGeom prst="rect">
              <a:avLst/>
            </a:prstGeom>
            <a:noFill/>
          </p:spPr>
        </p:pic>
        <p:pic>
          <p:nvPicPr>
            <p:cNvPr id="45058" name="Picture 2" descr="C:\Users\n9030255\Documents\RUET Officials\Courses\CE 3121\3.png"/>
            <p:cNvPicPr>
              <a:picLocks noChangeAspect="1" noChangeArrowheads="1"/>
            </p:cNvPicPr>
            <p:nvPr/>
          </p:nvPicPr>
          <p:blipFill>
            <a:blip r:embed="rId4"/>
            <a:srcRect/>
            <a:stretch>
              <a:fillRect/>
            </a:stretch>
          </p:blipFill>
          <p:spPr bwMode="auto">
            <a:xfrm>
              <a:off x="3000364" y="4143386"/>
              <a:ext cx="295275" cy="247650"/>
            </a:xfrm>
            <a:prstGeom prst="rect">
              <a:avLst/>
            </a:prstGeom>
            <a:noFill/>
          </p:spPr>
        </p:pic>
      </p:grpSp>
      <p:pic>
        <p:nvPicPr>
          <p:cNvPr id="8" name="Picture 2" descr="C:\Users\n9030255\Documents\RUET Officials\Courses\CE 3121\6.png"/>
          <p:cNvPicPr>
            <a:picLocks noChangeAspect="1" noChangeArrowheads="1"/>
          </p:cNvPicPr>
          <p:nvPr/>
        </p:nvPicPr>
        <p:blipFill>
          <a:blip r:embed="rId5"/>
          <a:srcRect/>
          <a:stretch>
            <a:fillRect/>
          </a:stretch>
        </p:blipFill>
        <p:spPr bwMode="auto">
          <a:xfrm>
            <a:off x="7572396" y="1857370"/>
            <a:ext cx="1362074" cy="2400300"/>
          </a:xfrm>
          <a:prstGeom prst="rect">
            <a:avLst/>
          </a:prstGeom>
          <a:noFill/>
          <a:ln w="15875">
            <a:solidFill>
              <a:schemeClr val="tx1"/>
            </a:solidFill>
          </a:ln>
        </p:spPr>
      </p:pic>
    </p:spTree>
    <p:extLst>
      <p:ext uri="{BB962C8B-B14F-4D97-AF65-F5344CB8AC3E}">
        <p14:creationId xmlns:p14="http://schemas.microsoft.com/office/powerpoint/2010/main" xmlns="" val="352855505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2" name="Picture 1"/>
          <p:cNvPicPr>
            <a:picLocks noChangeAspect="1"/>
          </p:cNvPicPr>
          <p:nvPr/>
        </p:nvPicPr>
        <p:blipFill>
          <a:blip r:embed="rId2"/>
          <a:stretch>
            <a:fillRect/>
          </a:stretch>
        </p:blipFill>
        <p:spPr>
          <a:xfrm>
            <a:off x="457200" y="742950"/>
            <a:ext cx="8348980" cy="2895600"/>
          </a:xfrm>
          <a:prstGeom prst="rect">
            <a:avLst/>
          </a:prstGeom>
        </p:spPr>
      </p:pic>
    </p:spTree>
    <p:extLst>
      <p:ext uri="{BB962C8B-B14F-4D97-AF65-F5344CB8AC3E}">
        <p14:creationId xmlns:p14="http://schemas.microsoft.com/office/powerpoint/2010/main" xmlns="" val="422139618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42858"/>
            <a:ext cx="8763000" cy="584775"/>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Reference Books</a:t>
            </a:r>
            <a:endParaRPr lang="en-US" sz="3200" dirty="0">
              <a:latin typeface="Times New Roman" panose="02020603050405020304" pitchFamily="18" charset="0"/>
              <a:cs typeface="Times New Roman" panose="02020603050405020304" pitchFamily="18" charset="0"/>
            </a:endParaRPr>
          </a:p>
        </p:txBody>
      </p:sp>
      <p:sp>
        <p:nvSpPr>
          <p:cNvPr id="2" name="Rectangle 1"/>
          <p:cNvSpPr/>
          <p:nvPr/>
        </p:nvSpPr>
        <p:spPr>
          <a:xfrm>
            <a:off x="500034" y="928676"/>
            <a:ext cx="8305800" cy="3416320"/>
          </a:xfrm>
          <a:prstGeom prst="rect">
            <a:avLst/>
          </a:prstGeom>
        </p:spPr>
        <p:txBody>
          <a:bodyPr wrap="square">
            <a:spAutoFit/>
          </a:bodyPr>
          <a:lstStyle/>
          <a:p>
            <a:pPr algn="just">
              <a:lnSpc>
                <a:spcPct val="200000"/>
              </a:lnSpc>
              <a:buFont typeface="Arial" pitchFamily="34" charset="0"/>
              <a:buChar char="•"/>
            </a:pPr>
            <a:r>
              <a:rPr lang="en-US" dirty="0" smtClean="0">
                <a:solidFill>
                  <a:srgbClr val="222222"/>
                </a:solidFill>
                <a:latin typeface="arial" panose="020B0604020202020204" pitchFamily="34" charset="0"/>
              </a:rPr>
              <a:t> Open </a:t>
            </a:r>
            <a:r>
              <a:rPr lang="en-US" dirty="0">
                <a:solidFill>
                  <a:srgbClr val="222222"/>
                </a:solidFill>
                <a:latin typeface="arial" panose="020B0604020202020204" pitchFamily="34" charset="0"/>
              </a:rPr>
              <a:t>Channel Flow </a:t>
            </a:r>
            <a:r>
              <a:rPr lang="en-US" dirty="0" smtClean="0">
                <a:solidFill>
                  <a:srgbClr val="222222"/>
                </a:solidFill>
                <a:latin typeface="arial" panose="020B0604020202020204" pitchFamily="34" charset="0"/>
              </a:rPr>
              <a:t>Hydraulics – </a:t>
            </a:r>
            <a:r>
              <a:rPr lang="en-US" dirty="0" err="1" smtClean="0">
                <a:solidFill>
                  <a:srgbClr val="222222"/>
                </a:solidFill>
                <a:latin typeface="arial" panose="020B0604020202020204" pitchFamily="34" charset="0"/>
              </a:rPr>
              <a:t>Ven</a:t>
            </a:r>
            <a:r>
              <a:rPr lang="en-US" dirty="0" smtClean="0">
                <a:solidFill>
                  <a:srgbClr val="222222"/>
                </a:solidFill>
                <a:latin typeface="arial" panose="020B0604020202020204" pitchFamily="34" charset="0"/>
              </a:rPr>
              <a:t> Te Chow</a:t>
            </a:r>
          </a:p>
          <a:p>
            <a:pPr algn="just">
              <a:lnSpc>
                <a:spcPct val="200000"/>
              </a:lnSpc>
              <a:buFont typeface="Arial" pitchFamily="34" charset="0"/>
              <a:buChar char="•"/>
            </a:pPr>
            <a:r>
              <a:rPr lang="en-US" dirty="0" smtClean="0">
                <a:solidFill>
                  <a:srgbClr val="222222"/>
                </a:solidFill>
                <a:latin typeface="arial" panose="020B0604020202020204" pitchFamily="34" charset="0"/>
              </a:rPr>
              <a:t> A textbook of Hydraulics, Fluid Mechanics and Hydraulic Machines – R. S. </a:t>
            </a:r>
            <a:r>
              <a:rPr lang="en-US" dirty="0" err="1" smtClean="0">
                <a:solidFill>
                  <a:srgbClr val="222222"/>
                </a:solidFill>
                <a:latin typeface="arial" panose="020B0604020202020204" pitchFamily="34" charset="0"/>
              </a:rPr>
              <a:t>Khurmi</a:t>
            </a:r>
            <a:r>
              <a:rPr lang="en-US" dirty="0" smtClean="0">
                <a:solidFill>
                  <a:srgbClr val="222222"/>
                </a:solidFill>
                <a:latin typeface="arial" panose="020B0604020202020204" pitchFamily="34" charset="0"/>
              </a:rPr>
              <a:t> </a:t>
            </a:r>
          </a:p>
          <a:p>
            <a:pPr algn="just">
              <a:lnSpc>
                <a:spcPct val="200000"/>
              </a:lnSpc>
              <a:buFont typeface="Arial" pitchFamily="34" charset="0"/>
              <a:buChar char="•"/>
            </a:pPr>
            <a:r>
              <a:rPr lang="en-US" dirty="0" smtClean="0">
                <a:solidFill>
                  <a:srgbClr val="222222"/>
                </a:solidFill>
                <a:latin typeface="arial" panose="020B0604020202020204" pitchFamily="34" charset="0"/>
              </a:rPr>
              <a:t>A textbook of Fluid Mechanics and Hydraulic Machines- R. K. </a:t>
            </a:r>
            <a:r>
              <a:rPr lang="en-US" dirty="0" err="1" smtClean="0">
                <a:solidFill>
                  <a:srgbClr val="222222"/>
                </a:solidFill>
                <a:latin typeface="arial" panose="020B0604020202020204" pitchFamily="34" charset="0"/>
              </a:rPr>
              <a:t>Bansal</a:t>
            </a:r>
            <a:endParaRPr lang="en-US" dirty="0" smtClean="0">
              <a:solidFill>
                <a:srgbClr val="222222"/>
              </a:solidFill>
              <a:latin typeface="arial" panose="020B0604020202020204" pitchFamily="34" charset="0"/>
            </a:endParaRPr>
          </a:p>
          <a:p>
            <a:pPr algn="just">
              <a:lnSpc>
                <a:spcPct val="200000"/>
              </a:lnSpc>
              <a:buFont typeface="Arial" pitchFamily="34" charset="0"/>
              <a:buChar char="•"/>
            </a:pPr>
            <a:r>
              <a:rPr lang="en-US" dirty="0" smtClean="0">
                <a:solidFill>
                  <a:srgbClr val="222222"/>
                </a:solidFill>
                <a:latin typeface="arial" panose="020B0604020202020204" pitchFamily="34" charset="0"/>
              </a:rPr>
              <a:t>Hydraulics and Fluid Mechanics including Hydraulics Machines – P. N. </a:t>
            </a:r>
            <a:r>
              <a:rPr lang="en-US" dirty="0" err="1" smtClean="0">
                <a:solidFill>
                  <a:srgbClr val="222222"/>
                </a:solidFill>
                <a:latin typeface="arial" panose="020B0604020202020204" pitchFamily="34" charset="0"/>
              </a:rPr>
              <a:t>Modi</a:t>
            </a:r>
            <a:r>
              <a:rPr lang="en-US" dirty="0" smtClean="0">
                <a:solidFill>
                  <a:srgbClr val="222222"/>
                </a:solidFill>
                <a:latin typeface="arial" panose="020B0604020202020204" pitchFamily="34" charset="0"/>
              </a:rPr>
              <a:t> and S. M. Seth.</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4" name="Picture 2" descr="C:\Users\n9030255\Documents\RUET Officials\Courses\CE 3121\6.png"/>
          <p:cNvPicPr>
            <a:picLocks noChangeAspect="1" noChangeArrowheads="1"/>
          </p:cNvPicPr>
          <p:nvPr/>
        </p:nvPicPr>
        <p:blipFill>
          <a:blip r:embed="rId2"/>
          <a:srcRect/>
          <a:stretch>
            <a:fillRect/>
          </a:stretch>
        </p:blipFill>
        <p:spPr bwMode="auto">
          <a:xfrm>
            <a:off x="7215206" y="1714494"/>
            <a:ext cx="1504950" cy="2400300"/>
          </a:xfrm>
          <a:prstGeom prst="rect">
            <a:avLst/>
          </a:prstGeom>
          <a:solidFill>
            <a:schemeClr val="bg1"/>
          </a:solidFill>
          <a:ln w="15875">
            <a:solidFill>
              <a:schemeClr val="tx1"/>
            </a:solidFill>
          </a:ln>
        </p:spPr>
      </p:pic>
      <p:grpSp>
        <p:nvGrpSpPr>
          <p:cNvPr id="14" name="Group 13"/>
          <p:cNvGrpSpPr/>
          <p:nvPr/>
        </p:nvGrpSpPr>
        <p:grpSpPr>
          <a:xfrm>
            <a:off x="357158" y="928677"/>
            <a:ext cx="6786610" cy="3357585"/>
            <a:chOff x="357158" y="928677"/>
            <a:chExt cx="6786610" cy="3286147"/>
          </a:xfrm>
        </p:grpSpPr>
        <p:pic>
          <p:nvPicPr>
            <p:cNvPr id="31749" name="Picture 5" descr="C:\Users\n9030255\Documents\RUET Officials\Courses\CE 3121\12.png"/>
            <p:cNvPicPr>
              <a:picLocks noChangeAspect="1" noChangeArrowheads="1"/>
            </p:cNvPicPr>
            <p:nvPr/>
          </p:nvPicPr>
          <p:blipFill>
            <a:blip r:embed="rId3"/>
            <a:srcRect/>
            <a:stretch>
              <a:fillRect/>
            </a:stretch>
          </p:blipFill>
          <p:spPr bwMode="auto">
            <a:xfrm>
              <a:off x="357158" y="928677"/>
              <a:ext cx="6786610" cy="3286147"/>
            </a:xfrm>
            <a:prstGeom prst="rect">
              <a:avLst/>
            </a:prstGeom>
            <a:noFill/>
          </p:spPr>
        </p:pic>
        <p:pic>
          <p:nvPicPr>
            <p:cNvPr id="31750" name="Picture 6" descr="C:\Users\n9030255\Documents\RUET Officials\Courses\CE 3121\12.png"/>
            <p:cNvPicPr>
              <a:picLocks noChangeAspect="1" noChangeArrowheads="1"/>
            </p:cNvPicPr>
            <p:nvPr/>
          </p:nvPicPr>
          <p:blipFill>
            <a:blip r:embed="rId4"/>
            <a:srcRect/>
            <a:stretch>
              <a:fillRect/>
            </a:stretch>
          </p:blipFill>
          <p:spPr bwMode="auto">
            <a:xfrm>
              <a:off x="4000496" y="2143122"/>
              <a:ext cx="190500" cy="247650"/>
            </a:xfrm>
            <a:prstGeom prst="rect">
              <a:avLst/>
            </a:prstGeom>
            <a:noFill/>
          </p:spPr>
        </p:pic>
      </p:grpSp>
    </p:spTree>
    <p:extLst>
      <p:ext uri="{BB962C8B-B14F-4D97-AF65-F5344CB8AC3E}">
        <p14:creationId xmlns:p14="http://schemas.microsoft.com/office/powerpoint/2010/main" xmlns="" val="40029290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2" name="Picture 1"/>
          <p:cNvPicPr>
            <a:picLocks noChangeAspect="1"/>
          </p:cNvPicPr>
          <p:nvPr/>
        </p:nvPicPr>
        <p:blipFill>
          <a:blip r:embed="rId2"/>
          <a:stretch>
            <a:fillRect/>
          </a:stretch>
        </p:blipFill>
        <p:spPr>
          <a:xfrm>
            <a:off x="762000" y="590407"/>
            <a:ext cx="6905625" cy="4505325"/>
          </a:xfrm>
          <a:prstGeom prst="rect">
            <a:avLst/>
          </a:prstGeom>
        </p:spPr>
      </p:pic>
    </p:spTree>
    <p:extLst>
      <p:ext uri="{BB962C8B-B14F-4D97-AF65-F5344CB8AC3E}">
        <p14:creationId xmlns:p14="http://schemas.microsoft.com/office/powerpoint/2010/main" xmlns="" val="184724837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32770" name="Picture 2" descr="C:\Users\n9030255\Documents\RUET Officials\Courses\CE 3121\9.png"/>
          <p:cNvPicPr>
            <a:picLocks noChangeAspect="1" noChangeArrowheads="1"/>
          </p:cNvPicPr>
          <p:nvPr/>
        </p:nvPicPr>
        <p:blipFill>
          <a:blip r:embed="rId2"/>
          <a:srcRect/>
          <a:stretch>
            <a:fillRect/>
          </a:stretch>
        </p:blipFill>
        <p:spPr bwMode="auto">
          <a:xfrm>
            <a:off x="3714744" y="1857370"/>
            <a:ext cx="1357322" cy="714380"/>
          </a:xfrm>
          <a:prstGeom prst="rect">
            <a:avLst/>
          </a:prstGeom>
          <a:noFill/>
        </p:spPr>
      </p:pic>
      <p:pic>
        <p:nvPicPr>
          <p:cNvPr id="6" name="Picture 5"/>
          <p:cNvPicPr>
            <a:picLocks noChangeAspect="1"/>
          </p:cNvPicPr>
          <p:nvPr/>
        </p:nvPicPr>
        <p:blipFill>
          <a:blip r:embed="rId3"/>
          <a:stretch>
            <a:fillRect/>
          </a:stretch>
        </p:blipFill>
        <p:spPr>
          <a:xfrm>
            <a:off x="3357554" y="2571750"/>
            <a:ext cx="2419360" cy="821208"/>
          </a:xfrm>
          <a:prstGeom prst="rect">
            <a:avLst/>
          </a:prstGeom>
        </p:spPr>
      </p:pic>
      <p:pic>
        <p:nvPicPr>
          <p:cNvPr id="32771" name="Picture 3" descr="C:\Users\n9030255\Documents\RUET Officials\Courses\CE 3121\10.png"/>
          <p:cNvPicPr>
            <a:picLocks noChangeAspect="1" noChangeArrowheads="1"/>
          </p:cNvPicPr>
          <p:nvPr/>
        </p:nvPicPr>
        <p:blipFill>
          <a:blip r:embed="rId4"/>
          <a:srcRect/>
          <a:stretch>
            <a:fillRect/>
          </a:stretch>
        </p:blipFill>
        <p:spPr bwMode="auto">
          <a:xfrm>
            <a:off x="3714744" y="3357568"/>
            <a:ext cx="1571625" cy="904875"/>
          </a:xfrm>
          <a:prstGeom prst="rect">
            <a:avLst/>
          </a:prstGeom>
          <a:noFill/>
        </p:spPr>
      </p:pic>
      <p:grpSp>
        <p:nvGrpSpPr>
          <p:cNvPr id="10" name="Group 9"/>
          <p:cNvGrpSpPr/>
          <p:nvPr/>
        </p:nvGrpSpPr>
        <p:grpSpPr>
          <a:xfrm>
            <a:off x="644304" y="666750"/>
            <a:ext cx="8213976" cy="1143000"/>
            <a:chOff x="644304" y="666750"/>
            <a:chExt cx="8213976" cy="1143000"/>
          </a:xfrm>
        </p:grpSpPr>
        <p:pic>
          <p:nvPicPr>
            <p:cNvPr id="3" name="Picture 2"/>
            <p:cNvPicPr>
              <a:picLocks noChangeAspect="1"/>
            </p:cNvPicPr>
            <p:nvPr/>
          </p:nvPicPr>
          <p:blipFill>
            <a:blip r:embed="rId5"/>
            <a:stretch>
              <a:fillRect/>
            </a:stretch>
          </p:blipFill>
          <p:spPr>
            <a:xfrm>
              <a:off x="644304" y="666750"/>
              <a:ext cx="8213976" cy="1143000"/>
            </a:xfrm>
            <a:prstGeom prst="rect">
              <a:avLst/>
            </a:prstGeom>
          </p:spPr>
        </p:pic>
        <p:sp>
          <p:nvSpPr>
            <p:cNvPr id="8" name="TextBox 7"/>
            <p:cNvSpPr txBox="1"/>
            <p:nvPr/>
          </p:nvSpPr>
          <p:spPr>
            <a:xfrm>
              <a:off x="857224" y="714362"/>
              <a:ext cx="1285884" cy="307777"/>
            </a:xfrm>
            <a:prstGeom prst="rect">
              <a:avLst/>
            </a:prstGeom>
            <a:solidFill>
              <a:schemeClr val="bg1"/>
            </a:solidFill>
          </p:spPr>
          <p:txBody>
            <a:bodyPr wrap="square" rtlCol="0">
              <a:spAutoFit/>
            </a:bodyPr>
            <a:lstStyle/>
            <a:p>
              <a:r>
                <a:rPr lang="en-AU" sz="1400" b="1" dirty="0" smtClean="0">
                  <a:latin typeface="Times New Roman" pitchFamily="18" charset="0"/>
                  <a:cs typeface="Times New Roman" pitchFamily="18" charset="0"/>
                </a:rPr>
                <a:t>Home Task</a:t>
              </a:r>
              <a:endParaRPr lang="en-AU" sz="1400" b="1" dirty="0">
                <a:latin typeface="Times New Roman" pitchFamily="18" charset="0"/>
                <a:cs typeface="Times New Roman" pitchFamily="18" charset="0"/>
              </a:endParaRPr>
            </a:p>
          </p:txBody>
        </p:sp>
      </p:grpSp>
    </p:spTree>
    <p:extLst>
      <p:ext uri="{BB962C8B-B14F-4D97-AF65-F5344CB8AC3E}">
        <p14:creationId xmlns:p14="http://schemas.microsoft.com/office/powerpoint/2010/main" xmlns="" val="322134421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2" name="Picture 1"/>
          <p:cNvPicPr>
            <a:picLocks noChangeAspect="1"/>
          </p:cNvPicPr>
          <p:nvPr/>
        </p:nvPicPr>
        <p:blipFill>
          <a:blip r:embed="rId2"/>
          <a:stretch>
            <a:fillRect/>
          </a:stretch>
        </p:blipFill>
        <p:spPr>
          <a:xfrm>
            <a:off x="1285852" y="857238"/>
            <a:ext cx="5429288" cy="3286148"/>
          </a:xfrm>
          <a:prstGeom prst="rect">
            <a:avLst/>
          </a:prstGeom>
        </p:spPr>
      </p:pic>
      <p:pic>
        <p:nvPicPr>
          <p:cNvPr id="33794" name="Picture 2" descr="C:\Users\n9030255\Documents\RUET Officials\Courses\CE 3121\11.png"/>
          <p:cNvPicPr>
            <a:picLocks noChangeAspect="1" noChangeArrowheads="1"/>
          </p:cNvPicPr>
          <p:nvPr/>
        </p:nvPicPr>
        <p:blipFill>
          <a:blip r:embed="rId3"/>
          <a:srcRect/>
          <a:stretch>
            <a:fillRect/>
          </a:stretch>
        </p:blipFill>
        <p:spPr bwMode="auto">
          <a:xfrm>
            <a:off x="6786578" y="1928808"/>
            <a:ext cx="1500198" cy="928694"/>
          </a:xfrm>
          <a:prstGeom prst="rect">
            <a:avLst/>
          </a:prstGeom>
          <a:noFill/>
        </p:spPr>
      </p:pic>
    </p:spTree>
    <p:extLst>
      <p:ext uri="{BB962C8B-B14F-4D97-AF65-F5344CB8AC3E}">
        <p14:creationId xmlns:p14="http://schemas.microsoft.com/office/powerpoint/2010/main" xmlns="" val="283862795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3" name="Picture 2"/>
          <p:cNvPicPr>
            <a:picLocks noChangeAspect="1"/>
          </p:cNvPicPr>
          <p:nvPr/>
        </p:nvPicPr>
        <p:blipFill>
          <a:blip r:embed="rId2"/>
          <a:stretch>
            <a:fillRect/>
          </a:stretch>
        </p:blipFill>
        <p:spPr>
          <a:xfrm>
            <a:off x="771525" y="819150"/>
            <a:ext cx="6300805" cy="3295650"/>
          </a:xfrm>
          <a:prstGeom prst="rect">
            <a:avLst/>
          </a:prstGeom>
        </p:spPr>
      </p:pic>
      <p:pic>
        <p:nvPicPr>
          <p:cNvPr id="4" name="Picture 2" descr="C:\Users\n9030255\Documents\RUET Officials\Courses\CE 3121\6.png"/>
          <p:cNvPicPr>
            <a:picLocks noChangeAspect="1" noChangeArrowheads="1"/>
          </p:cNvPicPr>
          <p:nvPr/>
        </p:nvPicPr>
        <p:blipFill>
          <a:blip r:embed="rId3"/>
          <a:srcRect/>
          <a:stretch>
            <a:fillRect/>
          </a:stretch>
        </p:blipFill>
        <p:spPr bwMode="auto">
          <a:xfrm>
            <a:off x="7143768" y="1500180"/>
            <a:ext cx="1504950" cy="2400300"/>
          </a:xfrm>
          <a:prstGeom prst="rect">
            <a:avLst/>
          </a:prstGeom>
          <a:solidFill>
            <a:schemeClr val="bg1"/>
          </a:solidFill>
          <a:ln w="15875">
            <a:solidFill>
              <a:schemeClr val="tx1"/>
            </a:solidFill>
          </a:ln>
        </p:spPr>
      </p:pic>
    </p:spTree>
    <p:extLst>
      <p:ext uri="{BB962C8B-B14F-4D97-AF65-F5344CB8AC3E}">
        <p14:creationId xmlns:p14="http://schemas.microsoft.com/office/powerpoint/2010/main" xmlns="" val="55554341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2" name="Picture 1"/>
          <p:cNvPicPr>
            <a:picLocks noChangeAspect="1"/>
          </p:cNvPicPr>
          <p:nvPr/>
        </p:nvPicPr>
        <p:blipFill>
          <a:blip r:embed="rId2"/>
          <a:stretch>
            <a:fillRect/>
          </a:stretch>
        </p:blipFill>
        <p:spPr>
          <a:xfrm>
            <a:off x="761999" y="742950"/>
            <a:ext cx="7500257" cy="4038600"/>
          </a:xfrm>
          <a:prstGeom prst="rect">
            <a:avLst/>
          </a:prstGeom>
        </p:spPr>
      </p:pic>
    </p:spTree>
    <p:extLst>
      <p:ext uri="{BB962C8B-B14F-4D97-AF65-F5344CB8AC3E}">
        <p14:creationId xmlns:p14="http://schemas.microsoft.com/office/powerpoint/2010/main" xmlns="" val="214819725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3" name="Picture 2"/>
          <p:cNvPicPr>
            <a:picLocks noChangeAspect="1"/>
          </p:cNvPicPr>
          <p:nvPr/>
        </p:nvPicPr>
        <p:blipFill>
          <a:blip r:embed="rId2"/>
          <a:stretch>
            <a:fillRect/>
          </a:stretch>
        </p:blipFill>
        <p:spPr>
          <a:xfrm>
            <a:off x="786237" y="742950"/>
            <a:ext cx="7320100" cy="3352800"/>
          </a:xfrm>
          <a:prstGeom prst="rect">
            <a:avLst/>
          </a:prstGeom>
        </p:spPr>
      </p:pic>
      <p:pic>
        <p:nvPicPr>
          <p:cNvPr id="4" name="Picture 2" descr="C:\Users\n9030255\Documents\RUET Officials\Courses\CE 3121\6.png"/>
          <p:cNvPicPr>
            <a:picLocks noChangeAspect="1" noChangeArrowheads="1"/>
          </p:cNvPicPr>
          <p:nvPr/>
        </p:nvPicPr>
        <p:blipFill>
          <a:blip r:embed="rId3"/>
          <a:srcRect/>
          <a:stretch>
            <a:fillRect/>
          </a:stretch>
        </p:blipFill>
        <p:spPr bwMode="auto">
          <a:xfrm>
            <a:off x="7143768" y="1500180"/>
            <a:ext cx="1504950" cy="2400300"/>
          </a:xfrm>
          <a:prstGeom prst="rect">
            <a:avLst/>
          </a:prstGeom>
          <a:solidFill>
            <a:schemeClr val="bg1"/>
          </a:solidFill>
          <a:ln w="15875">
            <a:solidFill>
              <a:schemeClr val="tx1"/>
            </a:solidFill>
          </a:ln>
        </p:spPr>
      </p:pic>
    </p:spTree>
    <p:extLst>
      <p:ext uri="{BB962C8B-B14F-4D97-AF65-F5344CB8AC3E}">
        <p14:creationId xmlns:p14="http://schemas.microsoft.com/office/powerpoint/2010/main" xmlns="" val="80499706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2" name="Picture 1"/>
          <p:cNvPicPr>
            <a:picLocks noChangeAspect="1"/>
          </p:cNvPicPr>
          <p:nvPr/>
        </p:nvPicPr>
        <p:blipFill>
          <a:blip r:embed="rId2"/>
          <a:stretch>
            <a:fillRect/>
          </a:stretch>
        </p:blipFill>
        <p:spPr>
          <a:xfrm>
            <a:off x="761999" y="742950"/>
            <a:ext cx="8069843" cy="3352800"/>
          </a:xfrm>
          <a:prstGeom prst="rect">
            <a:avLst/>
          </a:prstGeom>
        </p:spPr>
      </p:pic>
    </p:spTree>
    <p:extLst>
      <p:ext uri="{BB962C8B-B14F-4D97-AF65-F5344CB8AC3E}">
        <p14:creationId xmlns:p14="http://schemas.microsoft.com/office/powerpoint/2010/main" xmlns="" val="37779457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grpSp>
        <p:nvGrpSpPr>
          <p:cNvPr id="5" name="Group 4"/>
          <p:cNvGrpSpPr/>
          <p:nvPr/>
        </p:nvGrpSpPr>
        <p:grpSpPr>
          <a:xfrm>
            <a:off x="762000" y="666750"/>
            <a:ext cx="7721082" cy="3429000"/>
            <a:chOff x="762000" y="666750"/>
            <a:chExt cx="7721082" cy="3429000"/>
          </a:xfrm>
        </p:grpSpPr>
        <p:pic>
          <p:nvPicPr>
            <p:cNvPr id="3" name="Picture 2"/>
            <p:cNvPicPr>
              <a:picLocks noChangeAspect="1"/>
            </p:cNvPicPr>
            <p:nvPr/>
          </p:nvPicPr>
          <p:blipFill>
            <a:blip r:embed="rId2"/>
            <a:stretch>
              <a:fillRect/>
            </a:stretch>
          </p:blipFill>
          <p:spPr>
            <a:xfrm>
              <a:off x="762000" y="666750"/>
              <a:ext cx="7721082" cy="3429000"/>
            </a:xfrm>
            <a:prstGeom prst="rect">
              <a:avLst/>
            </a:prstGeom>
          </p:spPr>
        </p:pic>
        <p:pic>
          <p:nvPicPr>
            <p:cNvPr id="34818" name="Picture 2" descr="C:\Users\n9030255\Documents\RUET Officials\Courses\CE 3121\13.png"/>
            <p:cNvPicPr>
              <a:picLocks noChangeAspect="1" noChangeArrowheads="1"/>
            </p:cNvPicPr>
            <p:nvPr/>
          </p:nvPicPr>
          <p:blipFill>
            <a:blip r:embed="rId3"/>
            <a:srcRect/>
            <a:stretch>
              <a:fillRect/>
            </a:stretch>
          </p:blipFill>
          <p:spPr bwMode="auto">
            <a:xfrm>
              <a:off x="4000496" y="1671633"/>
              <a:ext cx="1285875" cy="257175"/>
            </a:xfrm>
            <a:prstGeom prst="rect">
              <a:avLst/>
            </a:prstGeom>
            <a:noFill/>
          </p:spPr>
        </p:pic>
      </p:grpSp>
      <p:pic>
        <p:nvPicPr>
          <p:cNvPr id="6" name="Picture 2" descr="C:\Users\n9030255\Documents\RUET Officials\Courses\CE 3121\6.png"/>
          <p:cNvPicPr>
            <a:picLocks noChangeAspect="1" noChangeArrowheads="1"/>
          </p:cNvPicPr>
          <p:nvPr/>
        </p:nvPicPr>
        <p:blipFill>
          <a:blip r:embed="rId4"/>
          <a:srcRect/>
          <a:stretch>
            <a:fillRect/>
          </a:stretch>
        </p:blipFill>
        <p:spPr bwMode="auto">
          <a:xfrm>
            <a:off x="7143768" y="1500180"/>
            <a:ext cx="1504950" cy="2400300"/>
          </a:xfrm>
          <a:prstGeom prst="rect">
            <a:avLst/>
          </a:prstGeom>
          <a:solidFill>
            <a:schemeClr val="bg1"/>
          </a:solidFill>
          <a:ln w="15875">
            <a:solidFill>
              <a:schemeClr val="tx1"/>
            </a:solidFill>
          </a:ln>
        </p:spPr>
      </p:pic>
    </p:spTree>
    <p:extLst>
      <p:ext uri="{BB962C8B-B14F-4D97-AF65-F5344CB8AC3E}">
        <p14:creationId xmlns:p14="http://schemas.microsoft.com/office/powerpoint/2010/main" xmlns="" val="211963127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2" name="Picture 1"/>
          <p:cNvPicPr>
            <a:picLocks noChangeAspect="1"/>
          </p:cNvPicPr>
          <p:nvPr/>
        </p:nvPicPr>
        <p:blipFill>
          <a:blip r:embed="rId2"/>
          <a:stretch>
            <a:fillRect/>
          </a:stretch>
        </p:blipFill>
        <p:spPr>
          <a:xfrm>
            <a:off x="914400" y="582675"/>
            <a:ext cx="6924675" cy="4560826"/>
          </a:xfrm>
          <a:prstGeom prst="rect">
            <a:avLst/>
          </a:prstGeom>
        </p:spPr>
      </p:pic>
    </p:spTree>
    <p:extLst>
      <p:ext uri="{BB962C8B-B14F-4D97-AF65-F5344CB8AC3E}">
        <p14:creationId xmlns:p14="http://schemas.microsoft.com/office/powerpoint/2010/main" xmlns="" val="34598487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85750"/>
            <a:ext cx="8763000" cy="584775"/>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Open Channel Flow</a:t>
            </a:r>
            <a:endParaRPr lang="en-US" sz="3200" dirty="0">
              <a:latin typeface="Times New Roman" panose="02020603050405020304" pitchFamily="18" charset="0"/>
              <a:cs typeface="Times New Roman" panose="02020603050405020304" pitchFamily="18" charset="0"/>
            </a:endParaRPr>
          </a:p>
        </p:txBody>
      </p:sp>
      <p:sp>
        <p:nvSpPr>
          <p:cNvPr id="2" name="Rectangle 1"/>
          <p:cNvSpPr/>
          <p:nvPr/>
        </p:nvSpPr>
        <p:spPr>
          <a:xfrm>
            <a:off x="500034" y="1142990"/>
            <a:ext cx="8305800" cy="2169825"/>
          </a:xfrm>
          <a:prstGeom prst="rect">
            <a:avLst/>
          </a:prstGeom>
        </p:spPr>
        <p:txBody>
          <a:bodyPr wrap="square">
            <a:spAutoFit/>
          </a:bodyPr>
          <a:lstStyle/>
          <a:p>
            <a:pPr algn="just">
              <a:lnSpc>
                <a:spcPct val="150000"/>
              </a:lnSpc>
            </a:pPr>
            <a:r>
              <a:rPr lang="en-US" b="1" dirty="0">
                <a:solidFill>
                  <a:srgbClr val="222222"/>
                </a:solidFill>
                <a:latin typeface="arial" panose="020B0604020202020204" pitchFamily="34" charset="0"/>
              </a:rPr>
              <a:t>Open Channel Flow</a:t>
            </a:r>
            <a:r>
              <a:rPr lang="en-US" dirty="0">
                <a:solidFill>
                  <a:srgbClr val="222222"/>
                </a:solidFill>
                <a:latin typeface="arial" panose="020B0604020202020204" pitchFamily="34" charset="0"/>
              </a:rPr>
              <a:t> is defined as </a:t>
            </a:r>
            <a:r>
              <a:rPr lang="en-US" dirty="0">
                <a:solidFill>
                  <a:srgbClr val="FF0000"/>
                </a:solidFill>
                <a:latin typeface="arial" panose="020B0604020202020204" pitchFamily="34" charset="0"/>
              </a:rPr>
              <a:t>fluid flow</a:t>
            </a:r>
            <a:r>
              <a:rPr lang="en-US" dirty="0">
                <a:solidFill>
                  <a:srgbClr val="222222"/>
                </a:solidFill>
                <a:latin typeface="arial" panose="020B0604020202020204" pitchFamily="34" charset="0"/>
              </a:rPr>
              <a:t> with a free surface </a:t>
            </a:r>
            <a:r>
              <a:rPr lang="en-US" dirty="0">
                <a:solidFill>
                  <a:srgbClr val="FF0000"/>
                </a:solidFill>
                <a:latin typeface="arial" panose="020B0604020202020204" pitchFamily="34" charset="0"/>
              </a:rPr>
              <a:t>open</a:t>
            </a:r>
            <a:r>
              <a:rPr lang="en-US" dirty="0">
                <a:solidFill>
                  <a:srgbClr val="222222"/>
                </a:solidFill>
                <a:latin typeface="arial" panose="020B0604020202020204" pitchFamily="34" charset="0"/>
              </a:rPr>
              <a:t> to the atmosphere. </a:t>
            </a:r>
            <a:endParaRPr lang="en-US" dirty="0" smtClean="0">
              <a:solidFill>
                <a:srgbClr val="222222"/>
              </a:solidFill>
              <a:latin typeface="arial" panose="020B0604020202020204" pitchFamily="34" charset="0"/>
            </a:endParaRPr>
          </a:p>
          <a:p>
            <a:pPr algn="just">
              <a:lnSpc>
                <a:spcPct val="150000"/>
              </a:lnSpc>
            </a:pPr>
            <a:r>
              <a:rPr lang="en-US" dirty="0" smtClean="0">
                <a:solidFill>
                  <a:srgbClr val="222222"/>
                </a:solidFill>
                <a:latin typeface="arial" panose="020B0604020202020204" pitchFamily="34" charset="0"/>
              </a:rPr>
              <a:t>Examples: streams</a:t>
            </a:r>
            <a:r>
              <a:rPr lang="en-US" dirty="0">
                <a:solidFill>
                  <a:srgbClr val="222222"/>
                </a:solidFill>
                <a:latin typeface="arial" panose="020B0604020202020204" pitchFamily="34" charset="0"/>
              </a:rPr>
              <a:t>, rivers and culverts not flowing full. </a:t>
            </a:r>
            <a:endParaRPr lang="en-US" dirty="0" smtClean="0">
              <a:solidFill>
                <a:srgbClr val="222222"/>
              </a:solidFill>
              <a:latin typeface="arial" panose="020B0604020202020204" pitchFamily="34" charset="0"/>
            </a:endParaRPr>
          </a:p>
          <a:p>
            <a:pPr algn="just">
              <a:lnSpc>
                <a:spcPct val="150000"/>
              </a:lnSpc>
            </a:pPr>
            <a:r>
              <a:rPr lang="en-US" b="1" dirty="0" smtClean="0">
                <a:solidFill>
                  <a:srgbClr val="222222"/>
                </a:solidFill>
                <a:latin typeface="arial" panose="020B0604020202020204" pitchFamily="34" charset="0"/>
              </a:rPr>
              <a:t>Open </a:t>
            </a:r>
            <a:r>
              <a:rPr lang="en-US" b="1" dirty="0">
                <a:solidFill>
                  <a:srgbClr val="222222"/>
                </a:solidFill>
                <a:latin typeface="arial" panose="020B0604020202020204" pitchFamily="34" charset="0"/>
              </a:rPr>
              <a:t>channel flow</a:t>
            </a:r>
            <a:r>
              <a:rPr lang="en-US" dirty="0">
                <a:solidFill>
                  <a:srgbClr val="222222"/>
                </a:solidFill>
                <a:latin typeface="arial" panose="020B0604020202020204" pitchFamily="34" charset="0"/>
              </a:rPr>
              <a:t> assumes that the pressure at the surface is </a:t>
            </a:r>
            <a:r>
              <a:rPr lang="en-US" dirty="0">
                <a:solidFill>
                  <a:srgbClr val="FF0000"/>
                </a:solidFill>
                <a:latin typeface="arial" panose="020B0604020202020204" pitchFamily="34" charset="0"/>
              </a:rPr>
              <a:t>constant</a:t>
            </a:r>
            <a:r>
              <a:rPr lang="en-US" dirty="0">
                <a:solidFill>
                  <a:srgbClr val="222222"/>
                </a:solidFill>
                <a:latin typeface="arial" panose="020B0604020202020204" pitchFamily="34" charset="0"/>
              </a:rPr>
              <a:t> and the </a:t>
            </a:r>
            <a:r>
              <a:rPr lang="en-US" dirty="0">
                <a:solidFill>
                  <a:srgbClr val="FF0000"/>
                </a:solidFill>
                <a:latin typeface="arial" panose="020B0604020202020204" pitchFamily="34" charset="0"/>
              </a:rPr>
              <a:t>hydraulic grade line</a:t>
            </a:r>
            <a:r>
              <a:rPr lang="en-US" dirty="0">
                <a:solidFill>
                  <a:srgbClr val="222222"/>
                </a:solidFill>
                <a:latin typeface="arial" panose="020B0604020202020204" pitchFamily="34" charset="0"/>
              </a:rPr>
              <a:t> is at the surface of the fluid.</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grpSp>
        <p:nvGrpSpPr>
          <p:cNvPr id="9" name="Group 8"/>
          <p:cNvGrpSpPr/>
          <p:nvPr/>
        </p:nvGrpSpPr>
        <p:grpSpPr>
          <a:xfrm>
            <a:off x="838200" y="742950"/>
            <a:ext cx="7820696" cy="3200400"/>
            <a:chOff x="838200" y="742950"/>
            <a:chExt cx="7820696" cy="3200400"/>
          </a:xfrm>
        </p:grpSpPr>
        <p:pic>
          <p:nvPicPr>
            <p:cNvPr id="3" name="Picture 2"/>
            <p:cNvPicPr>
              <a:picLocks noChangeAspect="1"/>
            </p:cNvPicPr>
            <p:nvPr/>
          </p:nvPicPr>
          <p:blipFill>
            <a:blip r:embed="rId2"/>
            <a:stretch>
              <a:fillRect/>
            </a:stretch>
          </p:blipFill>
          <p:spPr>
            <a:xfrm>
              <a:off x="838200" y="742950"/>
              <a:ext cx="7820696" cy="3200400"/>
            </a:xfrm>
            <a:prstGeom prst="rect">
              <a:avLst/>
            </a:prstGeom>
          </p:spPr>
        </p:pic>
        <p:grpSp>
          <p:nvGrpSpPr>
            <p:cNvPr id="6" name="Group 5"/>
            <p:cNvGrpSpPr/>
            <p:nvPr/>
          </p:nvGrpSpPr>
          <p:grpSpPr>
            <a:xfrm>
              <a:off x="6500826" y="1114417"/>
              <a:ext cx="1447800" cy="962023"/>
              <a:chOff x="6500826" y="1114417"/>
              <a:chExt cx="1447800" cy="962023"/>
            </a:xfrm>
          </p:grpSpPr>
          <p:pic>
            <p:nvPicPr>
              <p:cNvPr id="35842" name="Picture 2" descr="C:\Users\n9030255\Documents\RUET Officials\Courses\CE 3121\14.png"/>
              <p:cNvPicPr>
                <a:picLocks noChangeAspect="1" noChangeArrowheads="1"/>
              </p:cNvPicPr>
              <p:nvPr/>
            </p:nvPicPr>
            <p:blipFill>
              <a:blip r:embed="rId3"/>
              <a:srcRect/>
              <a:stretch>
                <a:fillRect/>
              </a:stretch>
            </p:blipFill>
            <p:spPr bwMode="auto">
              <a:xfrm>
                <a:off x="6500826" y="1142990"/>
                <a:ext cx="1447800" cy="933450"/>
              </a:xfrm>
              <a:prstGeom prst="rect">
                <a:avLst/>
              </a:prstGeom>
              <a:noFill/>
            </p:spPr>
          </p:pic>
          <p:pic>
            <p:nvPicPr>
              <p:cNvPr id="35843" name="Picture 3" descr="C:\Users\n9030255\Documents\RUET Officials\Courses\CE 3121\14.png"/>
              <p:cNvPicPr>
                <a:picLocks noChangeAspect="1" noChangeArrowheads="1"/>
              </p:cNvPicPr>
              <p:nvPr/>
            </p:nvPicPr>
            <p:blipFill>
              <a:blip r:embed="rId4"/>
              <a:srcRect/>
              <a:stretch>
                <a:fillRect/>
              </a:stretch>
            </p:blipFill>
            <p:spPr bwMode="auto">
              <a:xfrm>
                <a:off x="7572396" y="1114417"/>
                <a:ext cx="304800" cy="314325"/>
              </a:xfrm>
              <a:prstGeom prst="rect">
                <a:avLst/>
              </a:prstGeom>
              <a:noFill/>
            </p:spPr>
          </p:pic>
        </p:grpSp>
      </p:grpSp>
    </p:spTree>
    <p:extLst>
      <p:ext uri="{BB962C8B-B14F-4D97-AF65-F5344CB8AC3E}">
        <p14:creationId xmlns:p14="http://schemas.microsoft.com/office/powerpoint/2010/main" xmlns="" val="380415300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2" name="Picture 1"/>
          <p:cNvPicPr>
            <a:picLocks noChangeAspect="1"/>
          </p:cNvPicPr>
          <p:nvPr/>
        </p:nvPicPr>
        <p:blipFill>
          <a:blip r:embed="rId2"/>
          <a:stretch>
            <a:fillRect/>
          </a:stretch>
        </p:blipFill>
        <p:spPr>
          <a:xfrm>
            <a:off x="1143000" y="666750"/>
            <a:ext cx="6375640" cy="3733800"/>
          </a:xfrm>
          <a:prstGeom prst="rect">
            <a:avLst/>
          </a:prstGeom>
        </p:spPr>
      </p:pic>
      <p:pic>
        <p:nvPicPr>
          <p:cNvPr id="4" name="Picture 2" descr="C:\Users\n9030255\Documents\RUET Officials\Courses\CE 3121\6.png"/>
          <p:cNvPicPr>
            <a:picLocks noChangeAspect="1" noChangeArrowheads="1"/>
          </p:cNvPicPr>
          <p:nvPr/>
        </p:nvPicPr>
        <p:blipFill>
          <a:blip r:embed="rId3"/>
          <a:srcRect/>
          <a:stretch>
            <a:fillRect/>
          </a:stretch>
        </p:blipFill>
        <p:spPr bwMode="auto">
          <a:xfrm>
            <a:off x="7429520" y="857238"/>
            <a:ext cx="1504950" cy="2400300"/>
          </a:xfrm>
          <a:prstGeom prst="rect">
            <a:avLst/>
          </a:prstGeom>
          <a:solidFill>
            <a:schemeClr val="bg1"/>
          </a:solidFill>
          <a:ln w="15875">
            <a:solidFill>
              <a:schemeClr val="tx1"/>
            </a:solidFill>
          </a:ln>
        </p:spPr>
      </p:pic>
    </p:spTree>
    <p:extLst>
      <p:ext uri="{BB962C8B-B14F-4D97-AF65-F5344CB8AC3E}">
        <p14:creationId xmlns:p14="http://schemas.microsoft.com/office/powerpoint/2010/main" xmlns="" val="356446870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3" name="Picture 2"/>
          <p:cNvPicPr>
            <a:picLocks noChangeAspect="1"/>
          </p:cNvPicPr>
          <p:nvPr/>
        </p:nvPicPr>
        <p:blipFill>
          <a:blip r:embed="rId2"/>
          <a:stretch>
            <a:fillRect/>
          </a:stretch>
        </p:blipFill>
        <p:spPr>
          <a:xfrm>
            <a:off x="762000" y="666750"/>
            <a:ext cx="7638094" cy="3276600"/>
          </a:xfrm>
          <a:prstGeom prst="rect">
            <a:avLst/>
          </a:prstGeom>
        </p:spPr>
      </p:pic>
      <p:pic>
        <p:nvPicPr>
          <p:cNvPr id="36866" name="Picture 2" descr="C:\Users\n9030255\Documents\RUET Officials\Courses\CE 3121\15.png"/>
          <p:cNvPicPr>
            <a:picLocks noChangeAspect="1" noChangeArrowheads="1"/>
          </p:cNvPicPr>
          <p:nvPr/>
        </p:nvPicPr>
        <p:blipFill>
          <a:blip r:embed="rId3"/>
          <a:srcRect/>
          <a:stretch>
            <a:fillRect/>
          </a:stretch>
        </p:blipFill>
        <p:spPr bwMode="auto">
          <a:xfrm>
            <a:off x="6715140" y="1357304"/>
            <a:ext cx="895350" cy="609600"/>
          </a:xfrm>
          <a:prstGeom prst="rect">
            <a:avLst/>
          </a:prstGeom>
          <a:noFill/>
        </p:spPr>
      </p:pic>
    </p:spTree>
    <p:extLst>
      <p:ext uri="{BB962C8B-B14F-4D97-AF65-F5344CB8AC3E}">
        <p14:creationId xmlns:p14="http://schemas.microsoft.com/office/powerpoint/2010/main" xmlns="" val="277636657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4" name="Picture 2" descr="C:\Users\n9030255\Documents\RUET Officials\Courses\CE 3121\6.png"/>
          <p:cNvPicPr>
            <a:picLocks noChangeAspect="1" noChangeArrowheads="1"/>
          </p:cNvPicPr>
          <p:nvPr/>
        </p:nvPicPr>
        <p:blipFill>
          <a:blip r:embed="rId2"/>
          <a:srcRect/>
          <a:stretch>
            <a:fillRect/>
          </a:stretch>
        </p:blipFill>
        <p:spPr bwMode="auto">
          <a:xfrm>
            <a:off x="7500958" y="928676"/>
            <a:ext cx="1504950" cy="2400300"/>
          </a:xfrm>
          <a:prstGeom prst="rect">
            <a:avLst/>
          </a:prstGeom>
          <a:solidFill>
            <a:schemeClr val="bg1"/>
          </a:solidFill>
          <a:ln w="15875">
            <a:solidFill>
              <a:schemeClr val="tx1"/>
            </a:solidFill>
          </a:ln>
        </p:spPr>
      </p:pic>
      <p:grpSp>
        <p:nvGrpSpPr>
          <p:cNvPr id="14" name="Group 13"/>
          <p:cNvGrpSpPr/>
          <p:nvPr/>
        </p:nvGrpSpPr>
        <p:grpSpPr>
          <a:xfrm>
            <a:off x="609600" y="666750"/>
            <a:ext cx="6748482" cy="3200400"/>
            <a:chOff x="609600" y="666750"/>
            <a:chExt cx="6748482" cy="3200400"/>
          </a:xfrm>
        </p:grpSpPr>
        <p:grpSp>
          <p:nvGrpSpPr>
            <p:cNvPr id="13" name="Group 12"/>
            <p:cNvGrpSpPr/>
            <p:nvPr/>
          </p:nvGrpSpPr>
          <p:grpSpPr>
            <a:xfrm>
              <a:off x="609600" y="666750"/>
              <a:ext cx="6748482" cy="3200400"/>
              <a:chOff x="609600" y="666750"/>
              <a:chExt cx="6748482" cy="3200400"/>
            </a:xfrm>
          </p:grpSpPr>
          <p:grpSp>
            <p:nvGrpSpPr>
              <p:cNvPr id="8" name="Group 7"/>
              <p:cNvGrpSpPr/>
              <p:nvPr/>
            </p:nvGrpSpPr>
            <p:grpSpPr>
              <a:xfrm>
                <a:off x="609600" y="666750"/>
                <a:ext cx="6748482" cy="3200400"/>
                <a:chOff x="609600" y="666750"/>
                <a:chExt cx="6748482" cy="3200400"/>
              </a:xfrm>
            </p:grpSpPr>
            <p:grpSp>
              <p:nvGrpSpPr>
                <p:cNvPr id="6" name="Group 5"/>
                <p:cNvGrpSpPr/>
                <p:nvPr/>
              </p:nvGrpSpPr>
              <p:grpSpPr>
                <a:xfrm>
                  <a:off x="609600" y="666750"/>
                  <a:ext cx="6748482" cy="3200400"/>
                  <a:chOff x="609600" y="666750"/>
                  <a:chExt cx="6999348" cy="3200400"/>
                </a:xfrm>
              </p:grpSpPr>
              <p:pic>
                <p:nvPicPr>
                  <p:cNvPr id="2" name="Picture 1"/>
                  <p:cNvPicPr>
                    <a:picLocks noChangeAspect="1"/>
                  </p:cNvPicPr>
                  <p:nvPr/>
                </p:nvPicPr>
                <p:blipFill>
                  <a:blip r:embed="rId3"/>
                  <a:stretch>
                    <a:fillRect/>
                  </a:stretch>
                </p:blipFill>
                <p:spPr>
                  <a:xfrm>
                    <a:off x="609600" y="666750"/>
                    <a:ext cx="6999348" cy="3200400"/>
                  </a:xfrm>
                  <a:prstGeom prst="rect">
                    <a:avLst/>
                  </a:prstGeom>
                </p:spPr>
              </p:pic>
              <p:pic>
                <p:nvPicPr>
                  <p:cNvPr id="37890" name="Picture 2" descr="C:\Users\n9030255\Documents\RUET Officials\Courses\CE 3121\15.png"/>
                  <p:cNvPicPr>
                    <a:picLocks noChangeAspect="1" noChangeArrowheads="1"/>
                  </p:cNvPicPr>
                  <p:nvPr/>
                </p:nvPicPr>
                <p:blipFill>
                  <a:blip r:embed="rId4"/>
                  <a:srcRect/>
                  <a:stretch>
                    <a:fillRect/>
                  </a:stretch>
                </p:blipFill>
                <p:spPr bwMode="auto">
                  <a:xfrm>
                    <a:off x="6072198" y="2214560"/>
                    <a:ext cx="428628" cy="214314"/>
                  </a:xfrm>
                  <a:prstGeom prst="rect">
                    <a:avLst/>
                  </a:prstGeom>
                  <a:noFill/>
                </p:spPr>
              </p:pic>
            </p:grpSp>
            <p:pic>
              <p:nvPicPr>
                <p:cNvPr id="37891" name="Picture 3" descr="C:\Users\n9030255\Documents\RUET Officials\Courses\CE 3121\3.png"/>
                <p:cNvPicPr>
                  <a:picLocks noChangeAspect="1" noChangeArrowheads="1"/>
                </p:cNvPicPr>
                <p:nvPr/>
              </p:nvPicPr>
              <p:blipFill>
                <a:blip r:embed="rId5"/>
                <a:srcRect/>
                <a:stretch>
                  <a:fillRect/>
                </a:stretch>
              </p:blipFill>
              <p:spPr bwMode="auto">
                <a:xfrm>
                  <a:off x="2285984" y="3214692"/>
                  <a:ext cx="295275" cy="247650"/>
                </a:xfrm>
                <a:prstGeom prst="rect">
                  <a:avLst/>
                </a:prstGeom>
                <a:noFill/>
              </p:spPr>
            </p:pic>
          </p:grpSp>
          <p:pic>
            <p:nvPicPr>
              <p:cNvPr id="37892" name="Picture 4" descr="C:\Users\n9030255\Documents\RUET Officials\Courses\CE 3121\3.png"/>
              <p:cNvPicPr>
                <a:picLocks noChangeAspect="1" noChangeArrowheads="1"/>
              </p:cNvPicPr>
              <p:nvPr/>
            </p:nvPicPr>
            <p:blipFill>
              <a:blip r:embed="rId5"/>
              <a:srcRect/>
              <a:stretch>
                <a:fillRect/>
              </a:stretch>
            </p:blipFill>
            <p:spPr bwMode="auto">
              <a:xfrm>
                <a:off x="2714612" y="3429006"/>
                <a:ext cx="295275" cy="247650"/>
              </a:xfrm>
              <a:prstGeom prst="rect">
                <a:avLst/>
              </a:prstGeom>
              <a:noFill/>
            </p:spPr>
          </p:pic>
        </p:grpSp>
        <p:pic>
          <p:nvPicPr>
            <p:cNvPr id="37893" name="Picture 5" descr="C:\Users\n9030255\Documents\RUET Officials\Courses\CE 3121\15.png"/>
            <p:cNvPicPr>
              <a:picLocks noChangeAspect="1" noChangeArrowheads="1"/>
            </p:cNvPicPr>
            <p:nvPr/>
          </p:nvPicPr>
          <p:blipFill>
            <a:blip r:embed="rId6"/>
            <a:srcRect/>
            <a:stretch>
              <a:fillRect/>
            </a:stretch>
          </p:blipFill>
          <p:spPr bwMode="auto">
            <a:xfrm>
              <a:off x="2928926" y="3357568"/>
              <a:ext cx="4286250" cy="285750"/>
            </a:xfrm>
            <a:prstGeom prst="rect">
              <a:avLst/>
            </a:prstGeom>
            <a:noFill/>
          </p:spPr>
        </p:pic>
      </p:grpSp>
    </p:spTree>
    <p:extLst>
      <p:ext uri="{BB962C8B-B14F-4D97-AF65-F5344CB8AC3E}">
        <p14:creationId xmlns:p14="http://schemas.microsoft.com/office/powerpoint/2010/main" xmlns="" val="89517161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4" name="Picture 2" descr="C:\Users\n9030255\Documents\RUET Officials\Courses\CE 3121\6.png"/>
          <p:cNvPicPr>
            <a:picLocks noChangeAspect="1" noChangeArrowheads="1"/>
          </p:cNvPicPr>
          <p:nvPr/>
        </p:nvPicPr>
        <p:blipFill>
          <a:blip r:embed="rId3"/>
          <a:srcRect/>
          <a:stretch>
            <a:fillRect/>
          </a:stretch>
        </p:blipFill>
        <p:spPr bwMode="auto">
          <a:xfrm>
            <a:off x="7500958" y="928676"/>
            <a:ext cx="1504950" cy="2400300"/>
          </a:xfrm>
          <a:prstGeom prst="rect">
            <a:avLst/>
          </a:prstGeom>
          <a:solidFill>
            <a:schemeClr val="bg1"/>
          </a:solidFill>
          <a:ln w="15875">
            <a:solidFill>
              <a:schemeClr val="tx1"/>
            </a:solidFill>
          </a:ln>
        </p:spPr>
      </p:pic>
      <p:grpSp>
        <p:nvGrpSpPr>
          <p:cNvPr id="8" name="Group 7"/>
          <p:cNvGrpSpPr/>
          <p:nvPr/>
        </p:nvGrpSpPr>
        <p:grpSpPr>
          <a:xfrm>
            <a:off x="769939" y="785799"/>
            <a:ext cx="6659582" cy="3429025"/>
            <a:chOff x="769939" y="785799"/>
            <a:chExt cx="6659582" cy="3429025"/>
          </a:xfrm>
        </p:grpSpPr>
        <p:grpSp>
          <p:nvGrpSpPr>
            <p:cNvPr id="15" name="Group 14"/>
            <p:cNvGrpSpPr/>
            <p:nvPr/>
          </p:nvGrpSpPr>
          <p:grpSpPr>
            <a:xfrm>
              <a:off x="769939" y="785799"/>
              <a:ext cx="6659582" cy="3429025"/>
              <a:chOff x="769939" y="785799"/>
              <a:chExt cx="6659582" cy="3429025"/>
            </a:xfrm>
          </p:grpSpPr>
          <p:pic>
            <p:nvPicPr>
              <p:cNvPr id="38914" name="Picture 2" descr="C:\Users\n9030255\Documents\RUET Officials\Courses\CE 3121\15.png"/>
              <p:cNvPicPr>
                <a:picLocks noChangeAspect="1" noChangeArrowheads="1"/>
              </p:cNvPicPr>
              <p:nvPr/>
            </p:nvPicPr>
            <p:blipFill>
              <a:blip r:embed="rId4"/>
              <a:srcRect/>
              <a:stretch>
                <a:fillRect/>
              </a:stretch>
            </p:blipFill>
            <p:spPr bwMode="auto">
              <a:xfrm>
                <a:off x="769939" y="785799"/>
                <a:ext cx="6659582" cy="3429025"/>
              </a:xfrm>
              <a:prstGeom prst="rect">
                <a:avLst/>
              </a:prstGeom>
              <a:noFill/>
            </p:spPr>
          </p:pic>
          <p:pic>
            <p:nvPicPr>
              <p:cNvPr id="38915" name="Picture 3" descr="C:\Users\n9030255\Documents\RUET Officials\Courses\CE 3121\15.png"/>
              <p:cNvPicPr>
                <a:picLocks noChangeAspect="1" noChangeArrowheads="1"/>
              </p:cNvPicPr>
              <p:nvPr/>
            </p:nvPicPr>
            <p:blipFill>
              <a:blip r:embed="rId5"/>
              <a:srcRect/>
              <a:stretch>
                <a:fillRect/>
              </a:stretch>
            </p:blipFill>
            <p:spPr bwMode="auto">
              <a:xfrm>
                <a:off x="6357950" y="1785932"/>
                <a:ext cx="466725" cy="257175"/>
              </a:xfrm>
              <a:prstGeom prst="rect">
                <a:avLst/>
              </a:prstGeom>
              <a:noFill/>
            </p:spPr>
          </p:pic>
        </p:grpSp>
        <p:pic>
          <p:nvPicPr>
            <p:cNvPr id="29698" name="Picture 2" descr="C:\Users\n9030255\Documents\RUET Officials\Courses\CE 3121\16.png"/>
            <p:cNvPicPr>
              <a:picLocks noChangeAspect="1" noChangeArrowheads="1"/>
            </p:cNvPicPr>
            <p:nvPr/>
          </p:nvPicPr>
          <p:blipFill>
            <a:blip r:embed="rId6"/>
            <a:srcRect/>
            <a:stretch>
              <a:fillRect/>
            </a:stretch>
          </p:blipFill>
          <p:spPr bwMode="auto">
            <a:xfrm>
              <a:off x="4357686" y="1214428"/>
              <a:ext cx="1000132" cy="357190"/>
            </a:xfrm>
            <a:prstGeom prst="rect">
              <a:avLst/>
            </a:prstGeom>
            <a:noFill/>
          </p:spPr>
        </p:pic>
      </p:grpSp>
    </p:spTree>
    <p:extLst>
      <p:ext uri="{BB962C8B-B14F-4D97-AF65-F5344CB8AC3E}">
        <p14:creationId xmlns:p14="http://schemas.microsoft.com/office/powerpoint/2010/main" xmlns="" val="89517161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3" name="Picture 2"/>
          <p:cNvPicPr>
            <a:picLocks noChangeAspect="1"/>
          </p:cNvPicPr>
          <p:nvPr/>
        </p:nvPicPr>
        <p:blipFill>
          <a:blip r:embed="rId2"/>
          <a:stretch>
            <a:fillRect/>
          </a:stretch>
        </p:blipFill>
        <p:spPr>
          <a:xfrm>
            <a:off x="533400" y="590407"/>
            <a:ext cx="7743194" cy="3810143"/>
          </a:xfrm>
          <a:prstGeom prst="rect">
            <a:avLst/>
          </a:prstGeom>
        </p:spPr>
      </p:pic>
    </p:spTree>
    <p:extLst>
      <p:ext uri="{BB962C8B-B14F-4D97-AF65-F5344CB8AC3E}">
        <p14:creationId xmlns:p14="http://schemas.microsoft.com/office/powerpoint/2010/main" xmlns="" val="89857426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4" name="Picture 3"/>
          <p:cNvPicPr>
            <a:picLocks noChangeAspect="1"/>
          </p:cNvPicPr>
          <p:nvPr/>
        </p:nvPicPr>
        <p:blipFill>
          <a:blip r:embed="rId2"/>
          <a:stretch>
            <a:fillRect/>
          </a:stretch>
        </p:blipFill>
        <p:spPr>
          <a:xfrm>
            <a:off x="533400" y="560794"/>
            <a:ext cx="6324600" cy="2735487"/>
          </a:xfrm>
          <a:prstGeom prst="rect">
            <a:avLst/>
          </a:prstGeom>
        </p:spPr>
      </p:pic>
      <p:pic>
        <p:nvPicPr>
          <p:cNvPr id="5" name="Picture 4"/>
          <p:cNvPicPr>
            <a:picLocks noChangeAspect="1"/>
          </p:cNvPicPr>
          <p:nvPr/>
        </p:nvPicPr>
        <p:blipFill>
          <a:blip r:embed="rId3"/>
          <a:stretch>
            <a:fillRect/>
          </a:stretch>
        </p:blipFill>
        <p:spPr>
          <a:xfrm>
            <a:off x="511520" y="3262896"/>
            <a:ext cx="8312447" cy="1442454"/>
          </a:xfrm>
          <a:prstGeom prst="rect">
            <a:avLst/>
          </a:prstGeom>
        </p:spPr>
      </p:pic>
      <p:pic>
        <p:nvPicPr>
          <p:cNvPr id="6" name="Picture 2" descr="C:\Users\n9030255\Documents\RUET Officials\Courses\CE 3121\15.png"/>
          <p:cNvPicPr>
            <a:picLocks noChangeAspect="1" noChangeArrowheads="1"/>
          </p:cNvPicPr>
          <p:nvPr/>
        </p:nvPicPr>
        <p:blipFill>
          <a:blip r:embed="rId4"/>
          <a:srcRect/>
          <a:stretch>
            <a:fillRect/>
          </a:stretch>
        </p:blipFill>
        <p:spPr bwMode="auto">
          <a:xfrm>
            <a:off x="6500826" y="1214428"/>
            <a:ext cx="895350" cy="609600"/>
          </a:xfrm>
          <a:prstGeom prst="rect">
            <a:avLst/>
          </a:prstGeom>
          <a:noFill/>
        </p:spPr>
      </p:pic>
    </p:spTree>
    <p:extLst>
      <p:ext uri="{BB962C8B-B14F-4D97-AF65-F5344CB8AC3E}">
        <p14:creationId xmlns:p14="http://schemas.microsoft.com/office/powerpoint/2010/main" xmlns="" val="328303376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39938" name="Picture 2" descr="C:\Users\n9030255\Documents\RUET Officials\Courses\CE 3121\15.png"/>
          <p:cNvPicPr>
            <a:picLocks noChangeAspect="1" noChangeArrowheads="1"/>
          </p:cNvPicPr>
          <p:nvPr/>
        </p:nvPicPr>
        <p:blipFill>
          <a:blip r:embed="rId2"/>
          <a:srcRect/>
          <a:stretch>
            <a:fillRect/>
          </a:stretch>
        </p:blipFill>
        <p:spPr bwMode="auto">
          <a:xfrm>
            <a:off x="1214414" y="1071552"/>
            <a:ext cx="6643734" cy="3500462"/>
          </a:xfrm>
          <a:prstGeom prst="rect">
            <a:avLst/>
          </a:prstGeom>
          <a:noFill/>
        </p:spPr>
      </p:pic>
    </p:spTree>
    <p:extLst>
      <p:ext uri="{BB962C8B-B14F-4D97-AF65-F5344CB8AC3E}">
        <p14:creationId xmlns:p14="http://schemas.microsoft.com/office/powerpoint/2010/main" xmlns="" val="328303376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6900" y="128742"/>
            <a:ext cx="54102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Gradually-Varied Flow</a:t>
            </a:r>
          </a:p>
        </p:txBody>
      </p:sp>
      <p:pic>
        <p:nvPicPr>
          <p:cNvPr id="34818" name="Picture 2" descr="C:\Users\n9030255\Documents\RUET Officials\Courses\CE 3121\Pic\16.png"/>
          <p:cNvPicPr>
            <a:picLocks noChangeAspect="1" noChangeArrowheads="1"/>
          </p:cNvPicPr>
          <p:nvPr/>
        </p:nvPicPr>
        <p:blipFill>
          <a:blip r:embed="rId2"/>
          <a:srcRect/>
          <a:stretch>
            <a:fillRect/>
          </a:stretch>
        </p:blipFill>
        <p:spPr bwMode="auto">
          <a:xfrm>
            <a:off x="1071538" y="785800"/>
            <a:ext cx="7000924" cy="4143386"/>
          </a:xfrm>
          <a:prstGeom prst="rect">
            <a:avLst/>
          </a:prstGeom>
          <a:noFill/>
        </p:spPr>
      </p:pic>
    </p:spTree>
    <p:extLst>
      <p:ext uri="{BB962C8B-B14F-4D97-AF65-F5344CB8AC3E}">
        <p14:creationId xmlns:p14="http://schemas.microsoft.com/office/powerpoint/2010/main" xmlns="" val="328303376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28794" y="1571618"/>
            <a:ext cx="5410200"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Next Lecture.........</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857356" y="2500312"/>
            <a:ext cx="5410200" cy="461665"/>
          </a:xfrm>
          <a:prstGeom prst="rect">
            <a:avLst/>
          </a:prstGeom>
          <a:noFill/>
        </p:spPr>
        <p:txBody>
          <a:bodyPr wrap="square" rtlCol="0">
            <a:spAutoFit/>
          </a:bodyPr>
          <a:lstStyle/>
          <a:p>
            <a:pPr algn="ctr"/>
            <a:r>
              <a:rPr lang="en-US" sz="2400" dirty="0" smtClean="0">
                <a:solidFill>
                  <a:srgbClr val="00B050"/>
                </a:solidFill>
                <a:latin typeface="arial" panose="020B0604020202020204" pitchFamily="34" charset="0"/>
              </a:rPr>
              <a:t>C</a:t>
            </a:r>
            <a:r>
              <a:rPr lang="en-US" sz="2400" dirty="0" smtClean="0">
                <a:solidFill>
                  <a:srgbClr val="00B050"/>
                </a:solidFill>
              </a:rPr>
              <a:t>omputation of flow profiles</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000232" y="714362"/>
            <a:ext cx="5410200" cy="461665"/>
          </a:xfrm>
          <a:prstGeom prst="rect">
            <a:avLst/>
          </a:prstGeom>
          <a:noFill/>
        </p:spPr>
        <p:txBody>
          <a:bodyPr wrap="square" rtlCol="0">
            <a:spAutoFit/>
          </a:bodyPr>
          <a:lstStyle/>
          <a:p>
            <a:pPr algn="ctr"/>
            <a:r>
              <a:rPr lang="en-US" sz="2400" dirty="0" smtClean="0">
                <a:solidFill>
                  <a:srgbClr val="FF0000"/>
                </a:solidFill>
                <a:latin typeface="Times New Roman" panose="02020603050405020304" pitchFamily="18" charset="0"/>
                <a:cs typeface="Times New Roman" panose="02020603050405020304" pitchFamily="18" charset="0"/>
              </a:rPr>
              <a:t>See You Next Week!!!</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8303376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E30F62-28F5-4D67-B210-22149937BABE}" type="slidenum">
              <a:rPr lang="en-US"/>
              <a:pPr eaLnBrk="1" hangingPunct="1"/>
              <a:t>5</a:t>
            </a:fld>
            <a:endParaRPr lang="en-US"/>
          </a:p>
        </p:txBody>
      </p:sp>
      <p:sp>
        <p:nvSpPr>
          <p:cNvPr id="51203" name="Rectangle 2"/>
          <p:cNvSpPr>
            <a:spLocks noGrp="1" noChangeArrowheads="1"/>
          </p:cNvSpPr>
          <p:nvPr>
            <p:ph type="title"/>
          </p:nvPr>
        </p:nvSpPr>
        <p:spPr>
          <a:xfrm>
            <a:off x="533400" y="285750"/>
            <a:ext cx="7467600" cy="514350"/>
          </a:xfrm>
          <a:solidFill>
            <a:srgbClr val="FF99CC"/>
          </a:solidFill>
        </p:spPr>
        <p:txBody>
          <a:bodyPr/>
          <a:lstStyle/>
          <a:p>
            <a:r>
              <a:rPr lang="en-US" sz="2400" dirty="0" smtClean="0">
                <a:solidFill>
                  <a:schemeClr val="tx1"/>
                </a:solidFill>
                <a:latin typeface="Times New Roman" panose="02020603050405020304" pitchFamily="18" charset="0"/>
                <a:cs typeface="Times New Roman" panose="02020603050405020304" pitchFamily="18" charset="0"/>
              </a:rPr>
              <a:t>Classifications </a:t>
            </a:r>
            <a:r>
              <a:rPr lang="en-US" sz="2400" dirty="0">
                <a:solidFill>
                  <a:schemeClr val="tx1"/>
                </a:solidFill>
                <a:latin typeface="Times New Roman" panose="02020603050405020304" pitchFamily="18" charset="0"/>
                <a:cs typeface="Times New Roman" panose="02020603050405020304" pitchFamily="18" charset="0"/>
              </a:rPr>
              <a:t>of Open Channel Flow</a:t>
            </a:r>
          </a:p>
        </p:txBody>
      </p:sp>
      <p:sp>
        <p:nvSpPr>
          <p:cNvPr id="51204" name="Rectangle 3"/>
          <p:cNvSpPr>
            <a:spLocks noGrp="1" noChangeArrowheads="1"/>
          </p:cNvSpPr>
          <p:nvPr>
            <p:ph type="body" idx="1"/>
          </p:nvPr>
        </p:nvSpPr>
        <p:spPr>
          <a:xfrm>
            <a:off x="609600" y="914401"/>
            <a:ext cx="7219950" cy="3680222"/>
          </a:xfrm>
        </p:spPr>
        <p:txBody>
          <a:bodyPr/>
          <a:lstStyle/>
          <a:p>
            <a:pPr marL="457200" indent="-457200">
              <a:buNone/>
            </a:pPr>
            <a:r>
              <a:rPr lang="en-US" sz="1800" b="1" dirty="0">
                <a:solidFill>
                  <a:srgbClr val="0000CC"/>
                </a:solidFill>
                <a:latin typeface="Times New Roman" panose="02020603050405020304" pitchFamily="18" charset="0"/>
                <a:cs typeface="Times New Roman" panose="02020603050405020304" pitchFamily="18" charset="0"/>
              </a:rPr>
              <a:t>Classification</a:t>
            </a:r>
            <a:r>
              <a:rPr lang="en-US" sz="1800" b="1" dirty="0">
                <a:solidFill>
                  <a:srgbClr val="0000CC"/>
                </a:solidFill>
              </a:rPr>
              <a:t> based on the time criterion:</a:t>
            </a:r>
          </a:p>
          <a:p>
            <a:pPr marL="457200" indent="-457200">
              <a:buFontTx/>
              <a:buAutoNum type="arabicPeriod"/>
            </a:pPr>
            <a:r>
              <a:rPr lang="en-US" sz="1500" b="1" dirty="0"/>
              <a:t>Steady Flow</a:t>
            </a:r>
            <a:r>
              <a:rPr lang="en-US" sz="1500" dirty="0"/>
              <a:t> (time independent)</a:t>
            </a:r>
          </a:p>
          <a:p>
            <a:pPr marL="457200" indent="-457200">
              <a:buNone/>
            </a:pPr>
            <a:r>
              <a:rPr lang="en-US" sz="1500" dirty="0"/>
              <a:t>        (discharge and water depth do not change with time)</a:t>
            </a:r>
          </a:p>
          <a:p>
            <a:pPr marL="457200" indent="-457200">
              <a:buFontTx/>
              <a:buAutoNum type="arabicPeriod" startAt="2"/>
            </a:pPr>
            <a:r>
              <a:rPr lang="en-US" sz="1500" b="1" dirty="0"/>
              <a:t>Unsteady Flow</a:t>
            </a:r>
            <a:r>
              <a:rPr lang="en-US" sz="1500" dirty="0"/>
              <a:t> (time dependent)</a:t>
            </a:r>
          </a:p>
          <a:p>
            <a:pPr marL="457200" indent="-457200">
              <a:buNone/>
            </a:pPr>
            <a:r>
              <a:rPr lang="en-US" sz="1500" dirty="0"/>
              <a:t>        (discharge and water depth at any section change with time)</a:t>
            </a:r>
          </a:p>
          <a:p>
            <a:pPr marL="457200" indent="-457200">
              <a:buNone/>
            </a:pPr>
            <a:endParaRPr lang="en-US" sz="1500" b="1" dirty="0">
              <a:solidFill>
                <a:srgbClr val="0000CC"/>
              </a:solidFill>
            </a:endParaRPr>
          </a:p>
          <a:p>
            <a:pPr marL="457200" indent="-457200">
              <a:buNone/>
            </a:pPr>
            <a:r>
              <a:rPr lang="en-US" sz="1800" b="1" dirty="0">
                <a:solidFill>
                  <a:srgbClr val="0000CC"/>
                </a:solidFill>
              </a:rPr>
              <a:t>Classification based on the space criterion:</a:t>
            </a:r>
          </a:p>
          <a:p>
            <a:pPr marL="457200" indent="-457200">
              <a:buFontTx/>
              <a:buAutoNum type="arabicPeriod"/>
            </a:pPr>
            <a:r>
              <a:rPr lang="en-US" sz="1500" b="1" dirty="0"/>
              <a:t>Uniform flow </a:t>
            </a:r>
            <a:r>
              <a:rPr lang="en-US" sz="1500" dirty="0"/>
              <a:t>(are mostly steady)</a:t>
            </a:r>
          </a:p>
          <a:p>
            <a:pPr marL="457200" indent="-457200">
              <a:lnSpc>
                <a:spcPct val="90000"/>
              </a:lnSpc>
              <a:buNone/>
            </a:pPr>
            <a:r>
              <a:rPr lang="en-US" sz="1500" b="1" dirty="0"/>
              <a:t>        (</a:t>
            </a:r>
            <a:r>
              <a:rPr lang="en-US" sz="1500" dirty="0"/>
              <a:t>discharge and water depth remains the same at every section in the channel)</a:t>
            </a:r>
          </a:p>
          <a:p>
            <a:pPr marL="457200" indent="-457200">
              <a:buFontTx/>
              <a:buAutoNum type="arabicPeriod" startAt="2"/>
            </a:pPr>
            <a:r>
              <a:rPr lang="en-US" sz="1500" b="1" dirty="0"/>
              <a:t>Non-uniform </a:t>
            </a:r>
            <a:r>
              <a:rPr lang="en-US" sz="1500" b="1" dirty="0" smtClean="0"/>
              <a:t>Flow/Varied flow</a:t>
            </a:r>
            <a:endParaRPr lang="en-US" sz="1500" b="1" dirty="0"/>
          </a:p>
          <a:p>
            <a:pPr marL="457200" indent="-457200">
              <a:buNone/>
            </a:pPr>
            <a:r>
              <a:rPr lang="en-US" sz="1500" b="1" dirty="0"/>
              <a:t>        (</a:t>
            </a:r>
            <a:r>
              <a:rPr lang="en-US" sz="1500" dirty="0"/>
              <a:t>discharge and water depth change at any section in the channel)</a:t>
            </a:r>
            <a:endParaRPr lang="en-US" sz="1500" b="1" dirty="0"/>
          </a:p>
          <a:p>
            <a:pPr marL="742950" lvl="1" indent="-400050">
              <a:buNone/>
            </a:pPr>
            <a:endParaRPr lang="en-US" sz="1350" dirty="0"/>
          </a:p>
        </p:txBody>
      </p:sp>
    </p:spTree>
    <p:extLst>
      <p:ext uri="{BB962C8B-B14F-4D97-AF65-F5344CB8AC3E}">
        <p14:creationId xmlns:p14="http://schemas.microsoft.com/office/powerpoint/2010/main" xmlns="" val="2997370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6CF222-5114-4F0B-894C-485C1DE0D1F6}" type="slidenum">
              <a:rPr lang="en-US"/>
              <a:pPr eaLnBrk="1" hangingPunct="1"/>
              <a:t>6</a:t>
            </a:fld>
            <a:endParaRPr lang="en-US"/>
          </a:p>
        </p:txBody>
      </p:sp>
      <p:sp>
        <p:nvSpPr>
          <p:cNvPr id="53251" name="Rectangle 3"/>
          <p:cNvSpPr>
            <a:spLocks noGrp="1" noChangeArrowheads="1"/>
          </p:cNvSpPr>
          <p:nvPr>
            <p:ph type="body" idx="1"/>
          </p:nvPr>
        </p:nvSpPr>
        <p:spPr>
          <a:xfrm>
            <a:off x="1314450" y="285750"/>
            <a:ext cx="2857500" cy="342900"/>
          </a:xfrm>
        </p:spPr>
        <p:txBody>
          <a:bodyPr>
            <a:noAutofit/>
          </a:bodyPr>
          <a:lstStyle/>
          <a:p>
            <a:pPr marL="457200" indent="-457200" algn="ctr">
              <a:lnSpc>
                <a:spcPct val="90000"/>
              </a:lnSpc>
              <a:buFontTx/>
              <a:buAutoNum type="alphaLcParenR"/>
            </a:pPr>
            <a:r>
              <a:rPr lang="en-US" sz="1400" dirty="0"/>
              <a:t>Uniform flow are mostly steady</a:t>
            </a:r>
          </a:p>
          <a:p>
            <a:pPr marL="457200" indent="-457200" algn="ctr">
              <a:lnSpc>
                <a:spcPct val="90000"/>
              </a:lnSpc>
            </a:pPr>
            <a:endParaRPr lang="en-US" sz="1400" dirty="0"/>
          </a:p>
        </p:txBody>
      </p:sp>
      <p:pic>
        <p:nvPicPr>
          <p:cNvPr id="532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r="51282" b="67346"/>
          <a:stretch>
            <a:fillRect/>
          </a:stretch>
        </p:blipFill>
        <p:spPr bwMode="auto">
          <a:xfrm>
            <a:off x="1714500" y="800101"/>
            <a:ext cx="2343150" cy="1356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3" name="Rectangle 5"/>
          <p:cNvSpPr>
            <a:spLocks noChangeArrowheads="1"/>
          </p:cNvSpPr>
          <p:nvPr/>
        </p:nvSpPr>
        <p:spPr bwMode="auto">
          <a:xfrm>
            <a:off x="4686300" y="285750"/>
            <a:ext cx="25146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Tx/>
              <a:buAutoNum type="alphaLcParenR" startAt="2"/>
            </a:pPr>
            <a:r>
              <a:rPr lang="en-US" sz="1500" dirty="0"/>
              <a:t>Unsteady uniform flows are very rare in nature</a:t>
            </a:r>
          </a:p>
        </p:txBody>
      </p:sp>
      <p:pic>
        <p:nvPicPr>
          <p:cNvPr id="53254"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l="51282" b="65863"/>
          <a:stretch>
            <a:fillRect/>
          </a:stretch>
        </p:blipFill>
        <p:spPr bwMode="auto">
          <a:xfrm>
            <a:off x="4972050" y="914400"/>
            <a:ext cx="2171700"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5"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t="31169" r="50000" b="24304"/>
          <a:stretch>
            <a:fillRect/>
          </a:stretch>
        </p:blipFill>
        <p:spPr bwMode="auto">
          <a:xfrm>
            <a:off x="1257300" y="2971800"/>
            <a:ext cx="222885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6" name="Rectangle 10"/>
          <p:cNvSpPr>
            <a:spLocks noChangeArrowheads="1"/>
          </p:cNvSpPr>
          <p:nvPr/>
        </p:nvSpPr>
        <p:spPr bwMode="auto">
          <a:xfrm>
            <a:off x="1143000" y="2286000"/>
            <a:ext cx="251460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Tx/>
              <a:buAutoNum type="alphaLcParenR" startAt="3"/>
            </a:pPr>
            <a:r>
              <a:rPr lang="en-US" sz="1500" dirty="0"/>
              <a:t>Steady varied flow</a:t>
            </a:r>
          </a:p>
          <a:p>
            <a:pPr algn="ctr">
              <a:spcBef>
                <a:spcPct val="20000"/>
              </a:spcBef>
            </a:pPr>
            <a:r>
              <a:rPr lang="en-US" sz="1500" dirty="0"/>
              <a:t>         (over a spillway crest)</a:t>
            </a:r>
          </a:p>
        </p:txBody>
      </p:sp>
      <p:sp>
        <p:nvSpPr>
          <p:cNvPr id="53257" name="Rectangle 11"/>
          <p:cNvSpPr>
            <a:spLocks noChangeArrowheads="1"/>
          </p:cNvSpPr>
          <p:nvPr/>
        </p:nvSpPr>
        <p:spPr bwMode="auto">
          <a:xfrm>
            <a:off x="4057650" y="2286000"/>
            <a:ext cx="348615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AutoNum type="alphaLcParenR" startAt="4"/>
            </a:pPr>
            <a:r>
              <a:rPr lang="en-US" sz="1500"/>
              <a:t>Unsteady varied flow (flood wave)</a:t>
            </a:r>
          </a:p>
          <a:p>
            <a:pPr>
              <a:spcBef>
                <a:spcPct val="20000"/>
              </a:spcBef>
              <a:buFontTx/>
              <a:buAutoNum type="alphaLcParenR" startAt="4"/>
            </a:pPr>
            <a:r>
              <a:rPr lang="en-US" sz="1500"/>
              <a:t>Unsteady varied flow (tidal surge)</a:t>
            </a:r>
          </a:p>
        </p:txBody>
      </p:sp>
      <p:pic>
        <p:nvPicPr>
          <p:cNvPr id="53258"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l="29488" t="71243" r="23077"/>
          <a:stretch>
            <a:fillRect/>
          </a:stretch>
        </p:blipFill>
        <p:spPr bwMode="auto">
          <a:xfrm>
            <a:off x="5886450" y="3200400"/>
            <a:ext cx="2114550"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9"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l="51282" t="34137" b="27272"/>
          <a:stretch>
            <a:fillRect/>
          </a:stretch>
        </p:blipFill>
        <p:spPr bwMode="auto">
          <a:xfrm>
            <a:off x="3600450" y="2971800"/>
            <a:ext cx="2171700" cy="154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 name="Straight Arrow Connector 12"/>
          <p:cNvCxnSpPr/>
          <p:nvPr/>
        </p:nvCxnSpPr>
        <p:spPr>
          <a:xfrm rot="5400000">
            <a:off x="2250265" y="1393023"/>
            <a:ext cx="35719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357290" y="1214428"/>
            <a:ext cx="1133644" cy="276999"/>
          </a:xfrm>
          <a:prstGeom prst="rect">
            <a:avLst/>
          </a:prstGeom>
        </p:spPr>
        <p:txBody>
          <a:bodyPr wrap="none">
            <a:spAutoFit/>
          </a:bodyPr>
          <a:lstStyle/>
          <a:p>
            <a:r>
              <a:rPr lang="en-US" sz="1200" dirty="0" smtClean="0"/>
              <a:t>Water depth </a:t>
            </a:r>
            <a:endParaRPr lang="en-AU" sz="1200" dirty="0"/>
          </a:p>
        </p:txBody>
      </p:sp>
      <p:sp>
        <p:nvSpPr>
          <p:cNvPr id="15" name="Rectangle 14"/>
          <p:cNvSpPr/>
          <p:nvPr/>
        </p:nvSpPr>
        <p:spPr>
          <a:xfrm rot="493077">
            <a:off x="3229716" y="1422124"/>
            <a:ext cx="926857" cy="276999"/>
          </a:xfrm>
          <a:prstGeom prst="rect">
            <a:avLst/>
          </a:prstGeom>
        </p:spPr>
        <p:txBody>
          <a:bodyPr wrap="none">
            <a:spAutoFit/>
          </a:bodyPr>
          <a:lstStyle/>
          <a:p>
            <a:r>
              <a:rPr lang="en-US" sz="1200" dirty="0" smtClean="0"/>
              <a:t>Discharge</a:t>
            </a:r>
            <a:endParaRPr lang="en-AU" sz="1200" dirty="0"/>
          </a:p>
        </p:txBody>
      </p:sp>
    </p:spTree>
    <p:extLst>
      <p:ext uri="{BB962C8B-B14F-4D97-AF65-F5344CB8AC3E}">
        <p14:creationId xmlns:p14="http://schemas.microsoft.com/office/powerpoint/2010/main" xmlns="" val="2682618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AE343B-580F-4D9C-AC88-9DA67827C9C2}" type="slidenum">
              <a:rPr lang="en-US"/>
              <a:pPr eaLnBrk="1" hangingPunct="1"/>
              <a:t>7</a:t>
            </a:fld>
            <a:endParaRPr lang="en-US"/>
          </a:p>
        </p:txBody>
      </p:sp>
      <p:sp>
        <p:nvSpPr>
          <p:cNvPr id="52227" name="Rectangle 3"/>
          <p:cNvSpPr>
            <a:spLocks noGrp="1" noChangeArrowheads="1"/>
          </p:cNvSpPr>
          <p:nvPr>
            <p:ph type="body" idx="1"/>
          </p:nvPr>
        </p:nvSpPr>
        <p:spPr>
          <a:xfrm>
            <a:off x="152400" y="342901"/>
            <a:ext cx="8860632" cy="4251722"/>
          </a:xfrm>
        </p:spPr>
        <p:txBody>
          <a:bodyPr/>
          <a:lstStyle/>
          <a:p>
            <a:pPr marL="400050" indent="-400050">
              <a:lnSpc>
                <a:spcPct val="110000"/>
              </a:lnSpc>
              <a:buNone/>
            </a:pPr>
            <a:r>
              <a:rPr lang="en-US" sz="1800" dirty="0"/>
              <a:t>       </a:t>
            </a:r>
            <a:r>
              <a:rPr lang="en-US" sz="1800" b="1" u="sng" dirty="0">
                <a:solidFill>
                  <a:srgbClr val="0000FF"/>
                </a:solidFill>
              </a:rPr>
              <a:t>Non-uniform flow</a:t>
            </a:r>
            <a:r>
              <a:rPr lang="en-US" sz="1800" dirty="0"/>
              <a:t> is also called </a:t>
            </a:r>
            <a:r>
              <a:rPr lang="en-US" sz="1800" b="1" dirty="0">
                <a:solidFill>
                  <a:srgbClr val="0000FF"/>
                </a:solidFill>
              </a:rPr>
              <a:t>varied flow</a:t>
            </a:r>
            <a:r>
              <a:rPr lang="en-US" sz="1800" dirty="0"/>
              <a:t> ( the flow in which the water depth and or discharge change along the length of the channel), it can be further classified as:</a:t>
            </a:r>
          </a:p>
          <a:p>
            <a:pPr marL="400050" indent="-400050">
              <a:buNone/>
            </a:pPr>
            <a:endParaRPr lang="en-US" sz="1800" b="1" dirty="0"/>
          </a:p>
          <a:p>
            <a:pPr marL="400050" indent="-400050">
              <a:lnSpc>
                <a:spcPct val="110000"/>
              </a:lnSpc>
            </a:pPr>
            <a:r>
              <a:rPr lang="en-US" sz="1800" b="1" dirty="0">
                <a:solidFill>
                  <a:srgbClr val="FF0000"/>
                </a:solidFill>
              </a:rPr>
              <a:t>Gradually varied flow</a:t>
            </a:r>
            <a:r>
              <a:rPr lang="en-US" sz="1800" dirty="0">
                <a:solidFill>
                  <a:srgbClr val="FF0000"/>
                </a:solidFill>
              </a:rPr>
              <a:t> </a:t>
            </a:r>
            <a:r>
              <a:rPr lang="en-US" sz="1800" b="1" dirty="0">
                <a:solidFill>
                  <a:srgbClr val="FF0000"/>
                </a:solidFill>
              </a:rPr>
              <a:t>(GVF</a:t>
            </a:r>
            <a:r>
              <a:rPr lang="en-US" sz="1800" b="1" dirty="0" smtClean="0">
                <a:solidFill>
                  <a:srgbClr val="FF0000"/>
                </a:solidFill>
              </a:rPr>
              <a:t>):</a:t>
            </a:r>
            <a:r>
              <a:rPr lang="en-US" sz="1800" dirty="0" smtClean="0"/>
              <a:t> </a:t>
            </a:r>
            <a:r>
              <a:rPr lang="en-US" sz="1800" dirty="0"/>
              <a:t>where the </a:t>
            </a:r>
            <a:r>
              <a:rPr lang="en-US" sz="1800" u="sng" dirty="0"/>
              <a:t>depth</a:t>
            </a:r>
            <a:r>
              <a:rPr lang="en-US" sz="1800" dirty="0"/>
              <a:t> of the flow changes </a:t>
            </a:r>
            <a:r>
              <a:rPr lang="en-US" sz="1800" u="sng" dirty="0"/>
              <a:t>gradually</a:t>
            </a:r>
            <a:r>
              <a:rPr lang="en-US" sz="1800" dirty="0"/>
              <a:t> along the length of the channel.</a:t>
            </a:r>
          </a:p>
          <a:p>
            <a:pPr marL="400050" indent="-400050">
              <a:lnSpc>
                <a:spcPct val="110000"/>
              </a:lnSpc>
            </a:pPr>
            <a:endParaRPr lang="en-US" sz="1800" b="1" dirty="0"/>
          </a:p>
          <a:p>
            <a:pPr marL="400050" indent="-400050">
              <a:lnSpc>
                <a:spcPct val="110000"/>
              </a:lnSpc>
            </a:pPr>
            <a:r>
              <a:rPr lang="en-US" sz="1800" b="1" dirty="0">
                <a:solidFill>
                  <a:srgbClr val="FF0000"/>
                </a:solidFill>
              </a:rPr>
              <a:t>Rapidly varied flow (RVF</a:t>
            </a:r>
            <a:r>
              <a:rPr lang="en-US" sz="1800" b="1" dirty="0" smtClean="0">
                <a:solidFill>
                  <a:srgbClr val="FF0000"/>
                </a:solidFill>
              </a:rPr>
              <a:t>)</a:t>
            </a:r>
            <a:r>
              <a:rPr lang="en-US" sz="1800" dirty="0" smtClean="0"/>
              <a:t>: where </a:t>
            </a:r>
            <a:r>
              <a:rPr lang="en-US" sz="1800" dirty="0"/>
              <a:t>the </a:t>
            </a:r>
            <a:r>
              <a:rPr lang="en-US" sz="1800" u="sng" dirty="0"/>
              <a:t>depth</a:t>
            </a:r>
            <a:r>
              <a:rPr lang="en-US" sz="1800" dirty="0"/>
              <a:t> of flow changes </a:t>
            </a:r>
            <a:r>
              <a:rPr lang="en-US" sz="1800" u="sng" dirty="0"/>
              <a:t>suddenly over a small length of the channel</a:t>
            </a:r>
            <a:r>
              <a:rPr lang="en-US" sz="1800" dirty="0"/>
              <a:t>. </a:t>
            </a:r>
          </a:p>
        </p:txBody>
      </p:sp>
    </p:spTree>
    <p:extLst>
      <p:ext uri="{BB962C8B-B14F-4D97-AF65-F5344CB8AC3E}">
        <p14:creationId xmlns:p14="http://schemas.microsoft.com/office/powerpoint/2010/main" xmlns="" val="2138571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6CF222-5114-4F0B-894C-485C1DE0D1F6}" type="slidenum">
              <a:rPr lang="en-US"/>
              <a:pPr eaLnBrk="1" hangingPunct="1"/>
              <a:t>8</a:t>
            </a:fld>
            <a:endParaRPr lang="en-US"/>
          </a:p>
        </p:txBody>
      </p:sp>
      <p:sp>
        <p:nvSpPr>
          <p:cNvPr id="53251" name="Rectangle 3"/>
          <p:cNvSpPr>
            <a:spLocks noGrp="1" noChangeArrowheads="1"/>
          </p:cNvSpPr>
          <p:nvPr>
            <p:ph type="body" idx="1"/>
          </p:nvPr>
        </p:nvSpPr>
        <p:spPr>
          <a:xfrm>
            <a:off x="1314450" y="285750"/>
            <a:ext cx="2857500" cy="342900"/>
          </a:xfrm>
        </p:spPr>
        <p:txBody>
          <a:bodyPr>
            <a:noAutofit/>
          </a:bodyPr>
          <a:lstStyle/>
          <a:p>
            <a:pPr marL="457200" indent="-457200" algn="ctr">
              <a:lnSpc>
                <a:spcPct val="90000"/>
              </a:lnSpc>
              <a:buFontTx/>
              <a:buAutoNum type="alphaLcParenR"/>
            </a:pPr>
            <a:r>
              <a:rPr lang="en-US" sz="1400" dirty="0"/>
              <a:t>Uniform flow are mostly steady</a:t>
            </a:r>
          </a:p>
          <a:p>
            <a:pPr marL="457200" indent="-457200" algn="ctr">
              <a:lnSpc>
                <a:spcPct val="90000"/>
              </a:lnSpc>
            </a:pPr>
            <a:endParaRPr lang="en-US" sz="1400" dirty="0"/>
          </a:p>
        </p:txBody>
      </p:sp>
      <p:pic>
        <p:nvPicPr>
          <p:cNvPr id="532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r="51282" b="67346"/>
          <a:stretch>
            <a:fillRect/>
          </a:stretch>
        </p:blipFill>
        <p:spPr bwMode="auto">
          <a:xfrm>
            <a:off x="1714500" y="800101"/>
            <a:ext cx="2343150" cy="1356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3" name="Rectangle 5"/>
          <p:cNvSpPr>
            <a:spLocks noChangeArrowheads="1"/>
          </p:cNvSpPr>
          <p:nvPr/>
        </p:nvSpPr>
        <p:spPr bwMode="auto">
          <a:xfrm>
            <a:off x="4686300" y="285750"/>
            <a:ext cx="25146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Tx/>
              <a:buAutoNum type="alphaLcParenR" startAt="2"/>
            </a:pPr>
            <a:r>
              <a:rPr lang="en-US" sz="1500" dirty="0"/>
              <a:t>Unsteady uniform flows are very rare in nature</a:t>
            </a:r>
          </a:p>
        </p:txBody>
      </p:sp>
      <p:pic>
        <p:nvPicPr>
          <p:cNvPr id="53254"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l="51282" b="65863"/>
          <a:stretch>
            <a:fillRect/>
          </a:stretch>
        </p:blipFill>
        <p:spPr bwMode="auto">
          <a:xfrm>
            <a:off x="4972050" y="914400"/>
            <a:ext cx="2171700"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5"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t="31169" r="50000" b="24304"/>
          <a:stretch>
            <a:fillRect/>
          </a:stretch>
        </p:blipFill>
        <p:spPr bwMode="auto">
          <a:xfrm>
            <a:off x="1257300" y="2971800"/>
            <a:ext cx="222885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6" name="Rectangle 10"/>
          <p:cNvSpPr>
            <a:spLocks noChangeArrowheads="1"/>
          </p:cNvSpPr>
          <p:nvPr/>
        </p:nvSpPr>
        <p:spPr bwMode="auto">
          <a:xfrm>
            <a:off x="1143000" y="2286000"/>
            <a:ext cx="251460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Tx/>
              <a:buAutoNum type="alphaLcParenR" startAt="3"/>
            </a:pPr>
            <a:r>
              <a:rPr lang="en-US" sz="1500" dirty="0"/>
              <a:t>Steady varied flow</a:t>
            </a:r>
          </a:p>
          <a:p>
            <a:pPr algn="ctr">
              <a:spcBef>
                <a:spcPct val="20000"/>
              </a:spcBef>
            </a:pPr>
            <a:r>
              <a:rPr lang="en-US" sz="1500" dirty="0"/>
              <a:t>         (over a spillway crest)</a:t>
            </a:r>
          </a:p>
        </p:txBody>
      </p:sp>
      <p:sp>
        <p:nvSpPr>
          <p:cNvPr id="53257" name="Rectangle 11"/>
          <p:cNvSpPr>
            <a:spLocks noChangeArrowheads="1"/>
          </p:cNvSpPr>
          <p:nvPr/>
        </p:nvSpPr>
        <p:spPr bwMode="auto">
          <a:xfrm>
            <a:off x="4057650" y="2286000"/>
            <a:ext cx="348615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AutoNum type="alphaLcParenR" startAt="4"/>
            </a:pPr>
            <a:r>
              <a:rPr lang="en-US" sz="1500"/>
              <a:t>Unsteady varied flow (flood wave)</a:t>
            </a:r>
          </a:p>
          <a:p>
            <a:pPr>
              <a:spcBef>
                <a:spcPct val="20000"/>
              </a:spcBef>
              <a:buFontTx/>
              <a:buAutoNum type="alphaLcParenR" startAt="4"/>
            </a:pPr>
            <a:r>
              <a:rPr lang="en-US" sz="1500"/>
              <a:t>Unsteady varied flow (tidal surge)</a:t>
            </a:r>
          </a:p>
        </p:txBody>
      </p:sp>
      <p:pic>
        <p:nvPicPr>
          <p:cNvPr id="53258"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l="29488" t="71243" r="23077"/>
          <a:stretch>
            <a:fillRect/>
          </a:stretch>
        </p:blipFill>
        <p:spPr bwMode="auto">
          <a:xfrm>
            <a:off x="5886450" y="3200400"/>
            <a:ext cx="2114550"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9"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l="51282" t="34137" b="27272"/>
          <a:stretch>
            <a:fillRect/>
          </a:stretch>
        </p:blipFill>
        <p:spPr bwMode="auto">
          <a:xfrm>
            <a:off x="3600450" y="2971800"/>
            <a:ext cx="2171700" cy="154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82618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581150"/>
            <a:ext cx="8763000"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Gradually-Varied Flow in Open Channels </a:t>
            </a:r>
          </a:p>
        </p:txBody>
      </p:sp>
    </p:spTree>
    <p:extLst>
      <p:ext uri="{BB962C8B-B14F-4D97-AF65-F5344CB8AC3E}">
        <p14:creationId xmlns:p14="http://schemas.microsoft.com/office/powerpoint/2010/main" xmlns="" val="1509473882"/>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878</Words>
  <Application>Microsoft Office PowerPoint</Application>
  <PresentationFormat>On-screen Show (16:9)</PresentationFormat>
  <Paragraphs>140</Paragraphs>
  <Slides>49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Concourse</vt:lpstr>
      <vt:lpstr>Equation</vt:lpstr>
      <vt:lpstr>Slide 1</vt:lpstr>
      <vt:lpstr>Slide 2</vt:lpstr>
      <vt:lpstr>Slide 3</vt:lpstr>
      <vt:lpstr>Slide 4</vt:lpstr>
      <vt:lpstr>Classifications of Open Channel Flow</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2015-01-06T23:55:58Z</dcterms:created>
  <dcterms:modified xsi:type="dcterms:W3CDTF">2021-01-04T03:27:53Z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