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6" r:id="rId3"/>
    <p:sldId id="257" r:id="rId4"/>
    <p:sldId id="278" r:id="rId5"/>
    <p:sldId id="279" r:id="rId6"/>
    <p:sldId id="275" r:id="rId7"/>
    <p:sldId id="277" r:id="rId8"/>
    <p:sldId id="276" r:id="rId9"/>
    <p:sldId id="258" r:id="rId10"/>
    <p:sldId id="274" r:id="rId11"/>
    <p:sldId id="298" r:id="rId12"/>
    <p:sldId id="299" r:id="rId13"/>
    <p:sldId id="300" r:id="rId14"/>
    <p:sldId id="301" r:id="rId15"/>
    <p:sldId id="302" r:id="rId16"/>
    <p:sldId id="273" r:id="rId17"/>
    <p:sldId id="272" r:id="rId18"/>
    <p:sldId id="271" r:id="rId19"/>
    <p:sldId id="270" r:id="rId20"/>
    <p:sldId id="269" r:id="rId21"/>
    <p:sldId id="268" r:id="rId22"/>
    <p:sldId id="267" r:id="rId23"/>
    <p:sldId id="305" r:id="rId24"/>
    <p:sldId id="307" r:id="rId25"/>
    <p:sldId id="308" r:id="rId26"/>
    <p:sldId id="309" r:id="rId27"/>
    <p:sldId id="303" r:id="rId28"/>
    <p:sldId id="310" r:id="rId29"/>
    <p:sldId id="311" r:id="rId30"/>
    <p:sldId id="266" r:id="rId31"/>
    <p:sldId id="265" r:id="rId32"/>
    <p:sldId id="264" r:id="rId33"/>
    <p:sldId id="312" r:id="rId34"/>
    <p:sldId id="314" r:id="rId35"/>
    <p:sldId id="306" r:id="rId36"/>
    <p:sldId id="291" r:id="rId37"/>
    <p:sldId id="290" r:id="rId38"/>
    <p:sldId id="289" r:id="rId39"/>
    <p:sldId id="288" r:id="rId40"/>
    <p:sldId id="287" r:id="rId41"/>
    <p:sldId id="321" r:id="rId42"/>
    <p:sldId id="315" r:id="rId43"/>
    <p:sldId id="335" r:id="rId44"/>
    <p:sldId id="336" r:id="rId45"/>
    <p:sldId id="337" r:id="rId46"/>
    <p:sldId id="316" r:id="rId47"/>
    <p:sldId id="317" r:id="rId48"/>
    <p:sldId id="318" r:id="rId49"/>
    <p:sldId id="338" r:id="rId50"/>
    <p:sldId id="339" r:id="rId51"/>
    <p:sldId id="340" r:id="rId52"/>
    <p:sldId id="341" r:id="rId53"/>
    <p:sldId id="286" r:id="rId54"/>
    <p:sldId id="285" r:id="rId55"/>
    <p:sldId id="283" r:id="rId56"/>
    <p:sldId id="319" r:id="rId57"/>
    <p:sldId id="320" r:id="rId58"/>
    <p:sldId id="260" r:id="rId59"/>
    <p:sldId id="261" r:id="rId60"/>
    <p:sldId id="322" r:id="rId61"/>
    <p:sldId id="323" r:id="rId62"/>
    <p:sldId id="324" r:id="rId63"/>
    <p:sldId id="325" r:id="rId64"/>
    <p:sldId id="326" r:id="rId65"/>
    <p:sldId id="327" r:id="rId66"/>
    <p:sldId id="328" r:id="rId67"/>
    <p:sldId id="343" r:id="rId68"/>
    <p:sldId id="342" r:id="rId69"/>
    <p:sldId id="329"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9" d="100"/>
          <a:sy n="69" d="100"/>
        </p:scale>
        <p:origin x="-756" y="-108"/>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2A9894-EC17-4CF8-8028-AE9DEC0669C4}" type="datetimeFigureOut">
              <a:rPr lang="en-US" smtClean="0"/>
              <a:pPr/>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C77F1-46EA-4A4B-AAC2-1AB958F3823C}" type="slidenum">
              <a:rPr lang="en-US" smtClean="0"/>
              <a:pPr/>
              <a:t>‹#›</a:t>
            </a:fld>
            <a:endParaRPr lang="en-US"/>
          </a:p>
        </p:txBody>
      </p:sp>
    </p:spTree>
    <p:extLst>
      <p:ext uri="{BB962C8B-B14F-4D97-AF65-F5344CB8AC3E}">
        <p14:creationId xmlns:p14="http://schemas.microsoft.com/office/powerpoint/2010/main" xmlns="" val="256094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A9894-EC17-4CF8-8028-AE9DEC0669C4}" type="datetimeFigureOut">
              <a:rPr lang="en-US" smtClean="0"/>
              <a:pPr/>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C77F1-46EA-4A4B-AAC2-1AB958F3823C}" type="slidenum">
              <a:rPr lang="en-US" smtClean="0"/>
              <a:pPr/>
              <a:t>‹#›</a:t>
            </a:fld>
            <a:endParaRPr lang="en-US"/>
          </a:p>
        </p:txBody>
      </p:sp>
    </p:spTree>
    <p:extLst>
      <p:ext uri="{BB962C8B-B14F-4D97-AF65-F5344CB8AC3E}">
        <p14:creationId xmlns:p14="http://schemas.microsoft.com/office/powerpoint/2010/main" xmlns="" val="214786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A9894-EC17-4CF8-8028-AE9DEC0669C4}" type="datetimeFigureOut">
              <a:rPr lang="en-US" smtClean="0"/>
              <a:pPr/>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C77F1-46EA-4A4B-AAC2-1AB958F3823C}" type="slidenum">
              <a:rPr lang="en-US" smtClean="0"/>
              <a:pPr/>
              <a:t>‹#›</a:t>
            </a:fld>
            <a:endParaRPr lang="en-US"/>
          </a:p>
        </p:txBody>
      </p:sp>
    </p:spTree>
    <p:extLst>
      <p:ext uri="{BB962C8B-B14F-4D97-AF65-F5344CB8AC3E}">
        <p14:creationId xmlns:p14="http://schemas.microsoft.com/office/powerpoint/2010/main" xmlns="" val="314208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A9894-EC17-4CF8-8028-AE9DEC0669C4}" type="datetimeFigureOut">
              <a:rPr lang="en-US" smtClean="0"/>
              <a:pPr/>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C77F1-46EA-4A4B-AAC2-1AB958F3823C}" type="slidenum">
              <a:rPr lang="en-US" smtClean="0"/>
              <a:pPr/>
              <a:t>‹#›</a:t>
            </a:fld>
            <a:endParaRPr lang="en-US"/>
          </a:p>
        </p:txBody>
      </p:sp>
    </p:spTree>
    <p:extLst>
      <p:ext uri="{BB962C8B-B14F-4D97-AF65-F5344CB8AC3E}">
        <p14:creationId xmlns:p14="http://schemas.microsoft.com/office/powerpoint/2010/main" xmlns="" val="317729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A9894-EC17-4CF8-8028-AE9DEC0669C4}" type="datetimeFigureOut">
              <a:rPr lang="en-US" smtClean="0"/>
              <a:pPr/>
              <a:t>5/28/2022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C77F1-46EA-4A4B-AAC2-1AB958F3823C}" type="slidenum">
              <a:rPr lang="en-US" smtClean="0"/>
              <a:pPr/>
              <a:t>‹#›</a:t>
            </a:fld>
            <a:endParaRPr lang="en-US"/>
          </a:p>
        </p:txBody>
      </p:sp>
    </p:spTree>
    <p:extLst>
      <p:ext uri="{BB962C8B-B14F-4D97-AF65-F5344CB8AC3E}">
        <p14:creationId xmlns:p14="http://schemas.microsoft.com/office/powerpoint/2010/main" xmlns="" val="302764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2A9894-EC17-4CF8-8028-AE9DEC0669C4}" type="datetimeFigureOut">
              <a:rPr lang="en-US" smtClean="0"/>
              <a:pPr/>
              <a:t>5/28/2022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C77F1-46EA-4A4B-AAC2-1AB958F3823C}" type="slidenum">
              <a:rPr lang="en-US" smtClean="0"/>
              <a:pPr/>
              <a:t>‹#›</a:t>
            </a:fld>
            <a:endParaRPr lang="en-US"/>
          </a:p>
        </p:txBody>
      </p:sp>
    </p:spTree>
    <p:extLst>
      <p:ext uri="{BB962C8B-B14F-4D97-AF65-F5344CB8AC3E}">
        <p14:creationId xmlns:p14="http://schemas.microsoft.com/office/powerpoint/2010/main" xmlns="" val="881433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A9894-EC17-4CF8-8028-AE9DEC0669C4}" type="datetimeFigureOut">
              <a:rPr lang="en-US" smtClean="0"/>
              <a:pPr/>
              <a:t>5/28/2022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FC77F1-46EA-4A4B-AAC2-1AB958F3823C}" type="slidenum">
              <a:rPr lang="en-US" smtClean="0"/>
              <a:pPr/>
              <a:t>‹#›</a:t>
            </a:fld>
            <a:endParaRPr lang="en-US"/>
          </a:p>
        </p:txBody>
      </p:sp>
    </p:spTree>
    <p:extLst>
      <p:ext uri="{BB962C8B-B14F-4D97-AF65-F5344CB8AC3E}">
        <p14:creationId xmlns:p14="http://schemas.microsoft.com/office/powerpoint/2010/main" xmlns="" val="3770645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2A9894-EC17-4CF8-8028-AE9DEC0669C4}" type="datetimeFigureOut">
              <a:rPr lang="en-US" smtClean="0"/>
              <a:pPr/>
              <a:t>5/28/2022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FC77F1-46EA-4A4B-AAC2-1AB958F3823C}" type="slidenum">
              <a:rPr lang="en-US" smtClean="0"/>
              <a:pPr/>
              <a:t>‹#›</a:t>
            </a:fld>
            <a:endParaRPr lang="en-US"/>
          </a:p>
        </p:txBody>
      </p:sp>
    </p:spTree>
    <p:extLst>
      <p:ext uri="{BB962C8B-B14F-4D97-AF65-F5344CB8AC3E}">
        <p14:creationId xmlns:p14="http://schemas.microsoft.com/office/powerpoint/2010/main" xmlns="" val="338471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A9894-EC17-4CF8-8028-AE9DEC0669C4}" type="datetimeFigureOut">
              <a:rPr lang="en-US" smtClean="0"/>
              <a:pPr/>
              <a:t>5/28/2022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FC77F1-46EA-4A4B-AAC2-1AB958F3823C}" type="slidenum">
              <a:rPr lang="en-US" smtClean="0"/>
              <a:pPr/>
              <a:t>‹#›</a:t>
            </a:fld>
            <a:endParaRPr lang="en-US"/>
          </a:p>
        </p:txBody>
      </p:sp>
    </p:spTree>
    <p:extLst>
      <p:ext uri="{BB962C8B-B14F-4D97-AF65-F5344CB8AC3E}">
        <p14:creationId xmlns:p14="http://schemas.microsoft.com/office/powerpoint/2010/main" xmlns="" val="266679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A9894-EC17-4CF8-8028-AE9DEC0669C4}" type="datetimeFigureOut">
              <a:rPr lang="en-US" smtClean="0"/>
              <a:pPr/>
              <a:t>5/28/2022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C77F1-46EA-4A4B-AAC2-1AB958F3823C}" type="slidenum">
              <a:rPr lang="en-US" smtClean="0"/>
              <a:pPr/>
              <a:t>‹#›</a:t>
            </a:fld>
            <a:endParaRPr lang="en-US"/>
          </a:p>
        </p:txBody>
      </p:sp>
    </p:spTree>
    <p:extLst>
      <p:ext uri="{BB962C8B-B14F-4D97-AF65-F5344CB8AC3E}">
        <p14:creationId xmlns:p14="http://schemas.microsoft.com/office/powerpoint/2010/main" xmlns="" val="3488376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A9894-EC17-4CF8-8028-AE9DEC0669C4}" type="datetimeFigureOut">
              <a:rPr lang="en-US" smtClean="0"/>
              <a:pPr/>
              <a:t>5/28/2022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C77F1-46EA-4A4B-AAC2-1AB958F3823C}" type="slidenum">
              <a:rPr lang="en-US" smtClean="0"/>
              <a:pPr/>
              <a:t>‹#›</a:t>
            </a:fld>
            <a:endParaRPr lang="en-US"/>
          </a:p>
        </p:txBody>
      </p:sp>
    </p:spTree>
    <p:extLst>
      <p:ext uri="{BB962C8B-B14F-4D97-AF65-F5344CB8AC3E}">
        <p14:creationId xmlns:p14="http://schemas.microsoft.com/office/powerpoint/2010/main" xmlns="" val="152847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A9894-EC17-4CF8-8028-AE9DEC0669C4}" type="datetimeFigureOut">
              <a:rPr lang="en-US" smtClean="0"/>
              <a:pPr/>
              <a:t>5/28/2022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C77F1-46EA-4A4B-AAC2-1AB958F3823C}" type="slidenum">
              <a:rPr lang="en-US" smtClean="0"/>
              <a:pPr/>
              <a:t>‹#›</a:t>
            </a:fld>
            <a:endParaRPr lang="en-US"/>
          </a:p>
        </p:txBody>
      </p:sp>
    </p:spTree>
    <p:extLst>
      <p:ext uri="{BB962C8B-B14F-4D97-AF65-F5344CB8AC3E}">
        <p14:creationId xmlns:p14="http://schemas.microsoft.com/office/powerpoint/2010/main" xmlns="" val="2738996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2058" y="699164"/>
            <a:ext cx="10712823" cy="1076045"/>
          </a:xfrm>
        </p:spPr>
        <p:txBody>
          <a:bodyPr>
            <a:normAutofit/>
          </a:bodyPr>
          <a:lstStyle/>
          <a:p>
            <a:r>
              <a:rPr lang="en-US" sz="6000" b="1" dirty="0">
                <a:solidFill>
                  <a:srgbClr val="00B050"/>
                </a:solidFill>
              </a:rPr>
              <a:t>Impact of Jet</a:t>
            </a:r>
          </a:p>
        </p:txBody>
      </p:sp>
      <p:sp>
        <p:nvSpPr>
          <p:cNvPr id="3" name="Subtitle 2"/>
          <p:cNvSpPr>
            <a:spLocks noGrp="1"/>
          </p:cNvSpPr>
          <p:nvPr>
            <p:ph type="subTitle" idx="1"/>
          </p:nvPr>
        </p:nvSpPr>
        <p:spPr>
          <a:xfrm>
            <a:off x="1717964" y="3129942"/>
            <a:ext cx="8649300" cy="2342603"/>
          </a:xfrm>
        </p:spPr>
        <p:txBody>
          <a:bodyPr>
            <a:noAutofit/>
          </a:bodyPr>
          <a:lstStyle/>
          <a:p>
            <a:r>
              <a:rPr lang="en-US" sz="2800" dirty="0">
                <a:latin typeface="Times New Roman" panose="02020603050405020304" pitchFamily="18" charset="0"/>
                <a:cs typeface="Times New Roman" panose="02020603050405020304" pitchFamily="18" charset="0"/>
              </a:rPr>
              <a:t>Course Co-</a:t>
            </a:r>
            <a:r>
              <a:rPr lang="en-US" sz="2800" dirty="0" err="1">
                <a:latin typeface="Times New Roman" panose="02020603050405020304" pitchFamily="18" charset="0"/>
                <a:cs typeface="Times New Roman" panose="02020603050405020304" pitchFamily="18" charset="0"/>
              </a:rPr>
              <a:t>ordinator</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Dr. Anupam Chowdhury</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Associate </a:t>
            </a:r>
            <a:r>
              <a:rPr lang="en-US" sz="2800" dirty="0">
                <a:latin typeface="Times New Roman" panose="02020603050405020304" pitchFamily="18" charset="0"/>
                <a:cs typeface="Times New Roman" panose="02020603050405020304" pitchFamily="18" charset="0"/>
              </a:rPr>
              <a:t>Professor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Department of Civil Engineering, RUET</a:t>
            </a:r>
          </a:p>
          <a:p>
            <a:r>
              <a:rPr lang="en-US" sz="2800" dirty="0">
                <a:latin typeface="Times New Roman" panose="02020603050405020304" pitchFamily="18" charset="0"/>
                <a:cs typeface="Times New Roman" panose="02020603050405020304" pitchFamily="18" charset="0"/>
              </a:rPr>
              <a:t>Email: anupam.19ce@gmail.com</a:t>
            </a:r>
            <a:endParaRPr lang="en-US" sz="28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83233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9030255\Documents\RUET Officials\Courses\Haji Danesh University\9.png"/>
          <p:cNvPicPr>
            <a:picLocks noChangeAspect="1" noChangeArrowheads="1"/>
          </p:cNvPicPr>
          <p:nvPr/>
        </p:nvPicPr>
        <p:blipFill>
          <a:blip r:embed="rId2"/>
          <a:srcRect/>
          <a:stretch>
            <a:fillRect/>
          </a:stretch>
        </p:blipFill>
        <p:spPr bwMode="auto">
          <a:xfrm>
            <a:off x="1717675" y="412750"/>
            <a:ext cx="9072245" cy="603091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n9030255\Documents\RUET Officials\Courses\Haji Danesh University\20.png"/>
          <p:cNvPicPr>
            <a:picLocks noChangeAspect="1" noChangeArrowheads="1"/>
          </p:cNvPicPr>
          <p:nvPr/>
        </p:nvPicPr>
        <p:blipFill>
          <a:blip r:embed="rId2"/>
          <a:srcRect/>
          <a:stretch>
            <a:fillRect/>
          </a:stretch>
        </p:blipFill>
        <p:spPr bwMode="auto">
          <a:xfrm>
            <a:off x="1223889" y="520505"/>
            <a:ext cx="9720776" cy="564693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n9030255\Documents\RUET Officials\Courses\Haji Danesh University\21.png"/>
          <p:cNvPicPr>
            <a:picLocks noChangeAspect="1" noChangeArrowheads="1"/>
          </p:cNvPicPr>
          <p:nvPr/>
        </p:nvPicPr>
        <p:blipFill>
          <a:blip r:embed="rId2"/>
          <a:srcRect/>
          <a:stretch>
            <a:fillRect/>
          </a:stretch>
        </p:blipFill>
        <p:spPr bwMode="auto">
          <a:xfrm>
            <a:off x="1546225" y="773724"/>
            <a:ext cx="9370304" cy="4926990"/>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n9030255\Documents\RUET Officials\Courses\Haji Danesh University\22.png"/>
          <p:cNvPicPr>
            <a:picLocks noChangeAspect="1" noChangeArrowheads="1"/>
          </p:cNvPicPr>
          <p:nvPr/>
        </p:nvPicPr>
        <p:blipFill>
          <a:blip r:embed="rId2"/>
          <a:srcRect/>
          <a:stretch>
            <a:fillRect/>
          </a:stretch>
        </p:blipFill>
        <p:spPr bwMode="auto">
          <a:xfrm>
            <a:off x="1089025" y="604911"/>
            <a:ext cx="10348009" cy="5276777"/>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n9030255\Documents\RUET Officials\Courses\Haji Danesh University\23.png"/>
          <p:cNvPicPr>
            <a:picLocks noChangeAspect="1" noChangeArrowheads="1"/>
          </p:cNvPicPr>
          <p:nvPr/>
        </p:nvPicPr>
        <p:blipFill>
          <a:blip r:embed="rId2"/>
          <a:srcRect/>
          <a:stretch>
            <a:fillRect/>
          </a:stretch>
        </p:blipFill>
        <p:spPr bwMode="auto">
          <a:xfrm>
            <a:off x="1108075" y="604911"/>
            <a:ext cx="9974263" cy="5219627"/>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n9030255\Documents\RUET Officials\Courses\Haji Danesh University\24.png"/>
          <p:cNvPicPr>
            <a:picLocks noChangeAspect="1" noChangeArrowheads="1"/>
          </p:cNvPicPr>
          <p:nvPr/>
        </p:nvPicPr>
        <p:blipFill>
          <a:blip r:embed="rId2"/>
          <a:srcRect/>
          <a:stretch>
            <a:fillRect/>
          </a:stretch>
        </p:blipFill>
        <p:spPr bwMode="auto">
          <a:xfrm>
            <a:off x="1069975" y="590844"/>
            <a:ext cx="10050463" cy="5319420"/>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9030255\Documents\RUET Officials\Courses\Haji Danesh University\10.png"/>
          <p:cNvPicPr>
            <a:picLocks noChangeAspect="1" noChangeArrowheads="1"/>
          </p:cNvPicPr>
          <p:nvPr/>
        </p:nvPicPr>
        <p:blipFill>
          <a:blip r:embed="rId2"/>
          <a:srcRect/>
          <a:stretch>
            <a:fillRect/>
          </a:stretch>
        </p:blipFill>
        <p:spPr bwMode="auto">
          <a:xfrm>
            <a:off x="1670050" y="1052513"/>
            <a:ext cx="8850313" cy="4752975"/>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9030255\Documents\RUET Officials\Courses\Haji Danesh University\11.png"/>
          <p:cNvPicPr>
            <a:picLocks noChangeAspect="1" noChangeArrowheads="1"/>
          </p:cNvPicPr>
          <p:nvPr/>
        </p:nvPicPr>
        <p:blipFill>
          <a:blip r:embed="rId2"/>
          <a:srcRect/>
          <a:stretch>
            <a:fillRect/>
          </a:stretch>
        </p:blipFill>
        <p:spPr bwMode="auto">
          <a:xfrm>
            <a:off x="1491175" y="298450"/>
            <a:ext cx="9397219" cy="625951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9030255\Documents\RUET Officials\Courses\Haji Danesh University\12.png"/>
          <p:cNvPicPr>
            <a:picLocks noChangeAspect="1" noChangeArrowheads="1"/>
          </p:cNvPicPr>
          <p:nvPr/>
        </p:nvPicPr>
        <p:blipFill>
          <a:blip r:embed="rId2"/>
          <a:srcRect/>
          <a:stretch>
            <a:fillRect/>
          </a:stretch>
        </p:blipFill>
        <p:spPr bwMode="auto">
          <a:xfrm>
            <a:off x="1698625" y="393700"/>
            <a:ext cx="9175701" cy="606901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9030255\Documents\RUET Officials\Courses\Haji Danesh University\13.png"/>
          <p:cNvPicPr>
            <a:picLocks noChangeAspect="1" noChangeArrowheads="1"/>
          </p:cNvPicPr>
          <p:nvPr/>
        </p:nvPicPr>
        <p:blipFill>
          <a:blip r:embed="rId2"/>
          <a:srcRect/>
          <a:stretch>
            <a:fillRect/>
          </a:stretch>
        </p:blipFill>
        <p:spPr bwMode="auto">
          <a:xfrm>
            <a:off x="1717675" y="422275"/>
            <a:ext cx="9058177" cy="601186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9030255\Documents\RUET Officials\Courses\Haji Danesh University\1.png"/>
          <p:cNvPicPr>
            <a:picLocks noChangeAspect="1" noChangeArrowheads="1"/>
          </p:cNvPicPr>
          <p:nvPr/>
        </p:nvPicPr>
        <p:blipFill>
          <a:blip r:embed="rId2"/>
          <a:srcRect/>
          <a:stretch>
            <a:fillRect/>
          </a:stretch>
        </p:blipFill>
        <p:spPr bwMode="auto">
          <a:xfrm>
            <a:off x="829995" y="222250"/>
            <a:ext cx="10438228" cy="641191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9030255\Documents\RUET Officials\Courses\Haji Danesh University\14.png"/>
          <p:cNvPicPr>
            <a:picLocks noChangeAspect="1" noChangeArrowheads="1"/>
          </p:cNvPicPr>
          <p:nvPr/>
        </p:nvPicPr>
        <p:blipFill>
          <a:blip r:embed="rId2"/>
          <a:srcRect/>
          <a:stretch>
            <a:fillRect/>
          </a:stretch>
        </p:blipFill>
        <p:spPr bwMode="auto">
          <a:xfrm>
            <a:off x="1631950" y="174625"/>
            <a:ext cx="9383053" cy="650716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n9030255\Documents\RUET Officials\Courses\Haji Danesh University\15.png"/>
          <p:cNvPicPr>
            <a:picLocks noChangeAspect="1" noChangeArrowheads="1"/>
          </p:cNvPicPr>
          <p:nvPr/>
        </p:nvPicPr>
        <p:blipFill>
          <a:blip r:embed="rId2"/>
          <a:srcRect/>
          <a:stretch>
            <a:fillRect/>
          </a:stretch>
        </p:blipFill>
        <p:spPr bwMode="auto">
          <a:xfrm>
            <a:off x="1736725" y="146050"/>
            <a:ext cx="9222007" cy="656431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n9030255\Documents\RUET Officials\Courses\Haji Danesh University\16.png"/>
          <p:cNvPicPr>
            <a:picLocks noChangeAspect="1" noChangeArrowheads="1"/>
          </p:cNvPicPr>
          <p:nvPr/>
        </p:nvPicPr>
        <p:blipFill>
          <a:blip r:embed="rId2"/>
          <a:srcRect/>
          <a:stretch>
            <a:fillRect/>
          </a:stretch>
        </p:blipFill>
        <p:spPr bwMode="auto">
          <a:xfrm>
            <a:off x="1679575" y="403225"/>
            <a:ext cx="9138480" cy="604996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9030255\Documents\RUET Officials\Courses\Haji Danesh University\25.png"/>
          <p:cNvPicPr>
            <a:picLocks noChangeAspect="1" noChangeArrowheads="1"/>
          </p:cNvPicPr>
          <p:nvPr/>
        </p:nvPicPr>
        <p:blipFill>
          <a:blip r:embed="rId2"/>
          <a:srcRect/>
          <a:stretch>
            <a:fillRect/>
          </a:stretch>
        </p:blipFill>
        <p:spPr bwMode="auto">
          <a:xfrm>
            <a:off x="1153551" y="736136"/>
            <a:ext cx="9720776" cy="4429125"/>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9030255\Documents\RUET Officials\Courses\CE 3121\Pic\17.png"/>
          <p:cNvPicPr>
            <a:picLocks noChangeAspect="1" noChangeArrowheads="1"/>
          </p:cNvPicPr>
          <p:nvPr/>
        </p:nvPicPr>
        <p:blipFill>
          <a:blip r:embed="rId2"/>
          <a:srcRect/>
          <a:stretch>
            <a:fillRect/>
          </a:stretch>
        </p:blipFill>
        <p:spPr bwMode="auto">
          <a:xfrm>
            <a:off x="2264898" y="1026942"/>
            <a:ext cx="8567225" cy="4909624"/>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9030255\Documents\RUET Officials\Courses\CE 3121\Pic\18.png"/>
          <p:cNvPicPr>
            <a:picLocks noChangeAspect="1" noChangeArrowheads="1"/>
          </p:cNvPicPr>
          <p:nvPr/>
        </p:nvPicPr>
        <p:blipFill>
          <a:blip r:embed="rId2"/>
          <a:srcRect/>
          <a:stretch>
            <a:fillRect/>
          </a:stretch>
        </p:blipFill>
        <p:spPr bwMode="auto">
          <a:xfrm>
            <a:off x="2349305" y="323557"/>
            <a:ext cx="7948245" cy="4051495"/>
          </a:xfrm>
          <a:prstGeom prst="rect">
            <a:avLst/>
          </a:prstGeom>
          <a:noFill/>
        </p:spPr>
      </p:pic>
      <p:pic>
        <p:nvPicPr>
          <p:cNvPr id="2051" name="Picture 3" descr="C:\Users\n9030255\Documents\RUET Officials\Courses\CE 3121\Pic\19.png"/>
          <p:cNvPicPr>
            <a:picLocks noChangeAspect="1" noChangeArrowheads="1"/>
          </p:cNvPicPr>
          <p:nvPr/>
        </p:nvPicPr>
        <p:blipFill>
          <a:blip r:embed="rId3"/>
          <a:srcRect/>
          <a:stretch>
            <a:fillRect/>
          </a:stretch>
        </p:blipFill>
        <p:spPr bwMode="auto">
          <a:xfrm>
            <a:off x="3108958" y="4065564"/>
            <a:ext cx="5781823" cy="2208627"/>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9030255\Documents\RUET Officials\Courses\CE 3121\Pic\20.png"/>
          <p:cNvPicPr>
            <a:picLocks noChangeAspect="1" noChangeArrowheads="1"/>
          </p:cNvPicPr>
          <p:nvPr/>
        </p:nvPicPr>
        <p:blipFill>
          <a:blip r:embed="rId2"/>
          <a:srcRect/>
          <a:stretch>
            <a:fillRect/>
          </a:stretch>
        </p:blipFill>
        <p:spPr bwMode="auto">
          <a:xfrm>
            <a:off x="2152357" y="675177"/>
            <a:ext cx="8243667" cy="554274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n9030255\Documents\RUET Officials\Courses\Haji Danesh University\26.png"/>
          <p:cNvPicPr>
            <a:picLocks noChangeAspect="1" noChangeArrowheads="1"/>
          </p:cNvPicPr>
          <p:nvPr/>
        </p:nvPicPr>
        <p:blipFill>
          <a:blip r:embed="rId2"/>
          <a:srcRect/>
          <a:stretch>
            <a:fillRect/>
          </a:stretch>
        </p:blipFill>
        <p:spPr bwMode="auto">
          <a:xfrm>
            <a:off x="1209822" y="730715"/>
            <a:ext cx="9791113" cy="4685347"/>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9030255\Documents\RUET Officials\Courses\CE 3121\Pic\21.png"/>
          <p:cNvPicPr>
            <a:picLocks noChangeAspect="1" noChangeArrowheads="1"/>
          </p:cNvPicPr>
          <p:nvPr/>
        </p:nvPicPr>
        <p:blipFill>
          <a:blip r:embed="rId2"/>
          <a:srcRect/>
          <a:stretch>
            <a:fillRect/>
          </a:stretch>
        </p:blipFill>
        <p:spPr bwMode="auto">
          <a:xfrm>
            <a:off x="6001556" y="506950"/>
            <a:ext cx="5674629" cy="4008779"/>
          </a:xfrm>
          <a:prstGeom prst="rect">
            <a:avLst/>
          </a:prstGeom>
          <a:noFill/>
        </p:spPr>
      </p:pic>
      <p:pic>
        <p:nvPicPr>
          <p:cNvPr id="4099" name="Picture 3" descr="C:\Users\n9030255\Documents\RUET Officials\Courses\CE 3121\Pic\22.png"/>
          <p:cNvPicPr>
            <a:picLocks noChangeAspect="1" noChangeArrowheads="1"/>
          </p:cNvPicPr>
          <p:nvPr/>
        </p:nvPicPr>
        <p:blipFill>
          <a:blip r:embed="rId3"/>
          <a:srcRect/>
          <a:stretch>
            <a:fillRect/>
          </a:stretch>
        </p:blipFill>
        <p:spPr bwMode="auto">
          <a:xfrm>
            <a:off x="998806" y="1427065"/>
            <a:ext cx="5233182" cy="303239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9030255\Documents\RUET Officials\Courses\CE 3121\Pic\23.png"/>
          <p:cNvPicPr>
            <a:picLocks noChangeAspect="1" noChangeArrowheads="1"/>
          </p:cNvPicPr>
          <p:nvPr/>
        </p:nvPicPr>
        <p:blipFill>
          <a:blip r:embed="rId2"/>
          <a:srcRect/>
          <a:stretch>
            <a:fillRect/>
          </a:stretch>
        </p:blipFill>
        <p:spPr bwMode="auto">
          <a:xfrm>
            <a:off x="1645921" y="492369"/>
            <a:ext cx="8750104" cy="5781821"/>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9030255\Documents\RUET Officials\Courses\Haji Danesh University\2.png"/>
          <p:cNvPicPr>
            <a:picLocks noChangeAspect="1" noChangeArrowheads="1"/>
          </p:cNvPicPr>
          <p:nvPr/>
        </p:nvPicPr>
        <p:blipFill>
          <a:blip r:embed="rId2"/>
          <a:srcRect/>
          <a:stretch>
            <a:fillRect/>
          </a:stretch>
        </p:blipFill>
        <p:spPr bwMode="auto">
          <a:xfrm>
            <a:off x="661182" y="555625"/>
            <a:ext cx="10789920" cy="574516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n9030255\Documents\RUET Officials\Courses\Haji Danesh University\17.png"/>
          <p:cNvPicPr>
            <a:picLocks noChangeAspect="1" noChangeArrowheads="1"/>
          </p:cNvPicPr>
          <p:nvPr/>
        </p:nvPicPr>
        <p:blipFill>
          <a:blip r:embed="rId2"/>
          <a:srcRect/>
          <a:stretch>
            <a:fillRect/>
          </a:stretch>
        </p:blipFill>
        <p:spPr bwMode="auto">
          <a:xfrm>
            <a:off x="1746250" y="117475"/>
            <a:ext cx="9128076" cy="662146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9030255\Documents\RUET Officials\Courses\Haji Danesh University\18.png"/>
          <p:cNvPicPr>
            <a:picLocks noChangeAspect="1" noChangeArrowheads="1"/>
          </p:cNvPicPr>
          <p:nvPr/>
        </p:nvPicPr>
        <p:blipFill>
          <a:blip r:embed="rId2"/>
          <a:srcRect/>
          <a:stretch>
            <a:fillRect/>
          </a:stretch>
        </p:blipFill>
        <p:spPr bwMode="auto">
          <a:xfrm>
            <a:off x="1237958" y="336550"/>
            <a:ext cx="9973994" cy="618331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9030255\Documents\RUET Officials\Courses\Haji Danesh University\19-1.png"/>
          <p:cNvPicPr>
            <a:picLocks noChangeAspect="1" noChangeArrowheads="1"/>
          </p:cNvPicPr>
          <p:nvPr/>
        </p:nvPicPr>
        <p:blipFill>
          <a:blip r:embed="rId2"/>
          <a:srcRect/>
          <a:stretch>
            <a:fillRect/>
          </a:stretch>
        </p:blipFill>
        <p:spPr bwMode="auto">
          <a:xfrm>
            <a:off x="1223889" y="671513"/>
            <a:ext cx="9664505" cy="1857375"/>
          </a:xfrm>
          <a:prstGeom prst="rect">
            <a:avLst/>
          </a:prstGeom>
          <a:noFill/>
        </p:spPr>
      </p:pic>
      <p:pic>
        <p:nvPicPr>
          <p:cNvPr id="19459" name="Picture 3" descr="C:\Users\n9030255\Documents\RUET Officials\Courses\Haji Danesh University\19-2.png"/>
          <p:cNvPicPr>
            <a:picLocks noChangeAspect="1" noChangeArrowheads="1"/>
          </p:cNvPicPr>
          <p:nvPr/>
        </p:nvPicPr>
        <p:blipFill>
          <a:blip r:embed="rId3"/>
          <a:srcRect/>
          <a:stretch>
            <a:fillRect/>
          </a:stretch>
        </p:blipFill>
        <p:spPr bwMode="auto">
          <a:xfrm>
            <a:off x="2062919" y="3309644"/>
            <a:ext cx="8374063" cy="885825"/>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6580" y="852825"/>
            <a:ext cx="10902564"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jet of water 50 mm in diameter, moving with velocity of 15 m/s, impinges on a series of vanes moving with a velocity of 6 m/s. Find (a) force exerted by the jet (b) Work done by the jet (c) Efficiency of the jet.</a:t>
            </a:r>
            <a:endParaRPr lang="en-US" sz="32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25606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6580" y="852825"/>
            <a:ext cx="10902564"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 jet of water 50 mm in diameter, moving with velocity of 15 m/s, impinges on a series of vanes moving with a velocity of 6 m/s. Find (a) force exerted by the jet (b) Work done by the jet (c) Efficiency of the jet.</a:t>
            </a:r>
            <a:endParaRPr lang="en-US" sz="3200" dirty="0">
              <a:solidFill>
                <a:srgbClr val="00B0F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B11CFDEF-92C4-4122-92CF-6A1539010A02}"/>
              </a:ext>
            </a:extLst>
          </p:cNvPr>
          <p:cNvSpPr/>
          <p:nvPr/>
        </p:nvSpPr>
        <p:spPr>
          <a:xfrm>
            <a:off x="926580" y="3429000"/>
            <a:ext cx="10902564"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Answers:</a:t>
            </a:r>
          </a:p>
          <a:p>
            <a:pPr marL="514350" indent="-514350">
              <a:buAutoNum type="alphaLcParenBoth"/>
            </a:pPr>
            <a:r>
              <a:rPr lang="en-US" sz="3200" dirty="0">
                <a:latin typeface="Times New Roman" panose="02020603050405020304" pitchFamily="18" charset="0"/>
                <a:cs typeface="Times New Roman" panose="02020603050405020304" pitchFamily="18" charset="0"/>
              </a:rPr>
              <a:t>265 N </a:t>
            </a:r>
          </a:p>
          <a:p>
            <a:pPr marL="514350" indent="-514350">
              <a:buAutoNum type="alphaLcParenBoth"/>
            </a:pPr>
            <a:r>
              <a:rPr lang="en-US" sz="3200" dirty="0">
                <a:latin typeface="Times New Roman" panose="02020603050405020304" pitchFamily="18" charset="0"/>
                <a:cs typeface="Times New Roman" panose="02020603050405020304" pitchFamily="18" charset="0"/>
              </a:rPr>
              <a:t>1590 W </a:t>
            </a:r>
          </a:p>
          <a:p>
            <a:pPr marL="514350" indent="-514350">
              <a:buAutoNum type="alphaLcParenBoth"/>
            </a:pPr>
            <a:r>
              <a:rPr lang="en-US" sz="3200" dirty="0">
                <a:latin typeface="Times New Roman" panose="02020603050405020304" pitchFamily="18" charset="0"/>
                <a:cs typeface="Times New Roman" panose="02020603050405020304" pitchFamily="18" charset="0"/>
              </a:rPr>
              <a:t>48%</a:t>
            </a:r>
            <a:endParaRPr lang="en-US" sz="32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68010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n9030255\Documents\RUET Officials\Courses\Haji Danesh University\27.png"/>
          <p:cNvPicPr>
            <a:picLocks noChangeAspect="1" noChangeArrowheads="1"/>
          </p:cNvPicPr>
          <p:nvPr/>
        </p:nvPicPr>
        <p:blipFill>
          <a:blip r:embed="rId2"/>
          <a:srcRect/>
          <a:stretch>
            <a:fillRect/>
          </a:stretch>
        </p:blipFill>
        <p:spPr bwMode="auto">
          <a:xfrm>
            <a:off x="1350498" y="796510"/>
            <a:ext cx="9762979" cy="4505325"/>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n9030255\Documents\RUET Officials\Courses\Haji Danesh University\28.png"/>
          <p:cNvPicPr>
            <a:picLocks noChangeAspect="1" noChangeArrowheads="1"/>
          </p:cNvPicPr>
          <p:nvPr/>
        </p:nvPicPr>
        <p:blipFill>
          <a:blip r:embed="rId2"/>
          <a:srcRect/>
          <a:stretch>
            <a:fillRect/>
          </a:stretch>
        </p:blipFill>
        <p:spPr bwMode="auto">
          <a:xfrm>
            <a:off x="914400" y="117475"/>
            <a:ext cx="10621108" cy="662146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n9030255\Documents\RUET Officials\Courses\Haji Danesh University\29.png"/>
          <p:cNvPicPr>
            <a:picLocks noChangeAspect="1" noChangeArrowheads="1"/>
          </p:cNvPicPr>
          <p:nvPr/>
        </p:nvPicPr>
        <p:blipFill>
          <a:blip r:embed="rId2"/>
          <a:srcRect/>
          <a:stretch>
            <a:fillRect/>
          </a:stretch>
        </p:blipFill>
        <p:spPr bwMode="auto">
          <a:xfrm>
            <a:off x="801858" y="203200"/>
            <a:ext cx="10311619" cy="645001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n9030255\Documents\RUET Officials\Courses\Haji Danesh University\30.png"/>
          <p:cNvPicPr>
            <a:picLocks noChangeAspect="1" noChangeArrowheads="1"/>
          </p:cNvPicPr>
          <p:nvPr/>
        </p:nvPicPr>
        <p:blipFill>
          <a:blip r:embed="rId2"/>
          <a:srcRect/>
          <a:stretch>
            <a:fillRect/>
          </a:stretch>
        </p:blipFill>
        <p:spPr bwMode="auto">
          <a:xfrm>
            <a:off x="956603" y="703386"/>
            <a:ext cx="10016197" cy="5244978"/>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n9030255\Documents\RUET Officials\Courses\Haji Danesh University\31.png"/>
          <p:cNvPicPr>
            <a:picLocks noChangeAspect="1" noChangeArrowheads="1"/>
          </p:cNvPicPr>
          <p:nvPr/>
        </p:nvPicPr>
        <p:blipFill>
          <a:blip r:embed="rId2"/>
          <a:srcRect/>
          <a:stretch>
            <a:fillRect/>
          </a:stretch>
        </p:blipFill>
        <p:spPr bwMode="auto">
          <a:xfrm>
            <a:off x="1" y="41275"/>
            <a:ext cx="12192000" cy="6816725"/>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9030255\Documents\RUET Officials\Courses\Haji Danesh University\3.png"/>
          <p:cNvPicPr>
            <a:picLocks noChangeAspect="1" noChangeArrowheads="1"/>
          </p:cNvPicPr>
          <p:nvPr/>
        </p:nvPicPr>
        <p:blipFill>
          <a:blip r:embed="rId2"/>
          <a:srcRect/>
          <a:stretch>
            <a:fillRect/>
          </a:stretch>
        </p:blipFill>
        <p:spPr bwMode="auto">
          <a:xfrm>
            <a:off x="1784350" y="450850"/>
            <a:ext cx="8621713" cy="595471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n9030255\Documents\RUET Officials\Courses\Haji Danesh University\32.png"/>
          <p:cNvPicPr>
            <a:picLocks noChangeAspect="1" noChangeArrowheads="1"/>
          </p:cNvPicPr>
          <p:nvPr/>
        </p:nvPicPr>
        <p:blipFill>
          <a:blip r:embed="rId2"/>
          <a:srcRect/>
          <a:stretch>
            <a:fillRect/>
          </a:stretch>
        </p:blipFill>
        <p:spPr bwMode="auto">
          <a:xfrm>
            <a:off x="815927" y="231775"/>
            <a:ext cx="10592972" cy="639286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FEF3450-6712-4F09-A6DD-2655791AFA00}"/>
              </a:ext>
            </a:extLst>
          </p:cNvPr>
          <p:cNvSpPr/>
          <p:nvPr/>
        </p:nvSpPr>
        <p:spPr>
          <a:xfrm>
            <a:off x="684626" y="549870"/>
            <a:ext cx="10949355" cy="1384995"/>
          </a:xfrm>
          <a:prstGeom prst="rect">
            <a:avLst/>
          </a:prstGeom>
        </p:spPr>
        <p:txBody>
          <a:bodyPr wrap="square">
            <a:spAutoFit/>
          </a:bodyPr>
          <a:lstStyle/>
          <a:p>
            <a:r>
              <a:rPr lang="en-US" sz="2800" b="1" dirty="0">
                <a:latin typeface="Times New Roman" panose="02020603050405020304" pitchFamily="18" charset="0"/>
              </a:rPr>
              <a:t>Show that the force exerted by a jet on a hemispherical stationery vane is twice the force exerted by the same jet on flat stationery normal vane.</a:t>
            </a:r>
            <a:endParaRPr lang="en-US" sz="2800" b="1" dirty="0"/>
          </a:p>
        </p:txBody>
      </p:sp>
      <p:pic>
        <p:nvPicPr>
          <p:cNvPr id="1026" name="Picture 2" descr="J:\CE 3121\Pic\24.png"/>
          <p:cNvPicPr>
            <a:picLocks noChangeAspect="1" noChangeArrowheads="1"/>
          </p:cNvPicPr>
          <p:nvPr/>
        </p:nvPicPr>
        <p:blipFill>
          <a:blip r:embed="rId2"/>
          <a:srcRect/>
          <a:stretch>
            <a:fillRect/>
          </a:stretch>
        </p:blipFill>
        <p:spPr bwMode="auto">
          <a:xfrm>
            <a:off x="4718650" y="1570008"/>
            <a:ext cx="5184476" cy="5132717"/>
          </a:xfrm>
          <a:prstGeom prst="rect">
            <a:avLst/>
          </a:prstGeom>
          <a:noFill/>
        </p:spPr>
      </p:pic>
    </p:spTree>
    <p:extLst>
      <p:ext uri="{BB962C8B-B14F-4D97-AF65-F5344CB8AC3E}">
        <p14:creationId xmlns:p14="http://schemas.microsoft.com/office/powerpoint/2010/main" xmlns="" val="2243367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FEF3450-6712-4F09-A6DD-2655791AFA00}"/>
              </a:ext>
            </a:extLst>
          </p:cNvPr>
          <p:cNvSpPr/>
          <p:nvPr/>
        </p:nvSpPr>
        <p:spPr>
          <a:xfrm>
            <a:off x="684626" y="549870"/>
            <a:ext cx="10949355" cy="1384995"/>
          </a:xfrm>
          <a:prstGeom prst="rect">
            <a:avLst/>
          </a:prstGeom>
        </p:spPr>
        <p:txBody>
          <a:bodyPr wrap="square">
            <a:spAutoFit/>
          </a:bodyPr>
          <a:lstStyle/>
          <a:p>
            <a:r>
              <a:rPr lang="en-US" sz="2800" b="1" dirty="0">
                <a:latin typeface="Times New Roman" panose="02020603050405020304" pitchFamily="18" charset="0"/>
              </a:rPr>
              <a:t>Show that the force exerted by a jet on a hemispherical stationery vane is twice the force exerted by the same jet on flat stationery normal vane.</a:t>
            </a:r>
            <a:endParaRPr lang="en-US" sz="2800" b="1" dirty="0"/>
          </a:p>
        </p:txBody>
      </p:sp>
      <p:pic>
        <p:nvPicPr>
          <p:cNvPr id="1026" name="Picture 2" descr="J:\CE 3121\Pic\24.png"/>
          <p:cNvPicPr>
            <a:picLocks noChangeAspect="1" noChangeArrowheads="1"/>
          </p:cNvPicPr>
          <p:nvPr/>
        </p:nvPicPr>
        <p:blipFill>
          <a:blip r:embed="rId2"/>
          <a:srcRect/>
          <a:stretch>
            <a:fillRect/>
          </a:stretch>
        </p:blipFill>
        <p:spPr bwMode="auto">
          <a:xfrm>
            <a:off x="4718650" y="1570008"/>
            <a:ext cx="5184476" cy="5132717"/>
          </a:xfrm>
          <a:prstGeom prst="rect">
            <a:avLst/>
          </a:prstGeom>
          <a:noFill/>
        </p:spPr>
      </p:pic>
      <p:pic>
        <p:nvPicPr>
          <p:cNvPr id="1027" name="Picture 3" descr="J:\CE 3121\Pic\25.png"/>
          <p:cNvPicPr>
            <a:picLocks noChangeAspect="1" noChangeArrowheads="1"/>
          </p:cNvPicPr>
          <p:nvPr/>
        </p:nvPicPr>
        <p:blipFill>
          <a:blip r:embed="rId3"/>
          <a:srcRect/>
          <a:stretch>
            <a:fillRect/>
          </a:stretch>
        </p:blipFill>
        <p:spPr bwMode="auto">
          <a:xfrm>
            <a:off x="952139" y="3346331"/>
            <a:ext cx="2403536" cy="1475836"/>
          </a:xfrm>
          <a:prstGeom prst="rect">
            <a:avLst/>
          </a:prstGeom>
          <a:noFill/>
        </p:spPr>
      </p:pic>
    </p:spTree>
    <p:extLst>
      <p:ext uri="{BB962C8B-B14F-4D97-AF65-F5344CB8AC3E}">
        <p14:creationId xmlns:p14="http://schemas.microsoft.com/office/powerpoint/2010/main" xmlns="" val="81370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n9030255\Documents\RUET Officials\Courses\Haji Danesh University\37.png"/>
          <p:cNvPicPr>
            <a:picLocks noChangeAspect="1" noChangeArrowheads="1"/>
          </p:cNvPicPr>
          <p:nvPr/>
        </p:nvPicPr>
        <p:blipFill>
          <a:blip r:embed="rId2"/>
          <a:srcRect/>
          <a:stretch>
            <a:fillRect/>
          </a:stretch>
        </p:blipFill>
        <p:spPr bwMode="auto">
          <a:xfrm>
            <a:off x="604911" y="118355"/>
            <a:ext cx="10930597" cy="650716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n9030255\Documents\RUET Officials\Courses\Haji Danesh University\38.png"/>
          <p:cNvPicPr>
            <a:picLocks noChangeAspect="1" noChangeArrowheads="1"/>
          </p:cNvPicPr>
          <p:nvPr/>
        </p:nvPicPr>
        <p:blipFill>
          <a:blip r:embed="rId2"/>
          <a:srcRect/>
          <a:stretch>
            <a:fillRect/>
          </a:stretch>
        </p:blipFill>
        <p:spPr bwMode="auto">
          <a:xfrm>
            <a:off x="590844" y="12700"/>
            <a:ext cx="10621108" cy="683101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n9030255\Documents\RUET Officials\Courses\Haji Danesh University\39.png"/>
          <p:cNvPicPr>
            <a:picLocks noChangeAspect="1" noChangeArrowheads="1"/>
          </p:cNvPicPr>
          <p:nvPr/>
        </p:nvPicPr>
        <p:blipFill>
          <a:blip r:embed="rId2"/>
          <a:srcRect/>
          <a:stretch>
            <a:fillRect/>
          </a:stretch>
        </p:blipFill>
        <p:spPr bwMode="auto">
          <a:xfrm>
            <a:off x="422031" y="12700"/>
            <a:ext cx="11057206" cy="683101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n9030255\Documents\RUET Officials\Courses\Haji Danesh University\35.png"/>
          <p:cNvPicPr>
            <a:picLocks noChangeAspect="1" noChangeArrowheads="1"/>
          </p:cNvPicPr>
          <p:nvPr/>
        </p:nvPicPr>
        <p:blipFill>
          <a:blip r:embed="rId2"/>
          <a:srcRect/>
          <a:stretch>
            <a:fillRect/>
          </a:stretch>
        </p:blipFill>
        <p:spPr bwMode="auto">
          <a:xfrm>
            <a:off x="858129" y="1294228"/>
            <a:ext cx="10424160" cy="2257499"/>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n9030255\Documents\RUET Officials\Courses\Haji Danesh University\35.png"/>
          <p:cNvPicPr>
            <a:picLocks noChangeAspect="1" noChangeArrowheads="1"/>
          </p:cNvPicPr>
          <p:nvPr/>
        </p:nvPicPr>
        <p:blipFill>
          <a:blip r:embed="rId2"/>
          <a:srcRect/>
          <a:stretch>
            <a:fillRect/>
          </a:stretch>
        </p:blipFill>
        <p:spPr bwMode="auto">
          <a:xfrm>
            <a:off x="797743" y="250433"/>
            <a:ext cx="10908301" cy="1405840"/>
          </a:xfrm>
          <a:prstGeom prst="rect">
            <a:avLst/>
          </a:prstGeom>
          <a:noFill/>
        </p:spPr>
      </p:pic>
      <p:pic>
        <p:nvPicPr>
          <p:cNvPr id="2050" name="Picture 2" descr="J:\CE 3121\Pic\25.png"/>
          <p:cNvPicPr>
            <a:picLocks noChangeAspect="1" noChangeArrowheads="1"/>
          </p:cNvPicPr>
          <p:nvPr/>
        </p:nvPicPr>
        <p:blipFill>
          <a:blip r:embed="rId3"/>
          <a:srcRect/>
          <a:stretch>
            <a:fillRect/>
          </a:stretch>
        </p:blipFill>
        <p:spPr bwMode="auto">
          <a:xfrm>
            <a:off x="3543299" y="1995487"/>
            <a:ext cx="6093070" cy="409582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n9030255\Documents\RUET Officials\Courses\Haji Danesh University\35.png"/>
          <p:cNvPicPr>
            <a:picLocks noChangeAspect="1" noChangeArrowheads="1"/>
          </p:cNvPicPr>
          <p:nvPr/>
        </p:nvPicPr>
        <p:blipFill>
          <a:blip r:embed="rId2"/>
          <a:srcRect/>
          <a:stretch>
            <a:fillRect/>
          </a:stretch>
        </p:blipFill>
        <p:spPr bwMode="auto">
          <a:xfrm>
            <a:off x="797743" y="250433"/>
            <a:ext cx="10908301" cy="1405840"/>
          </a:xfrm>
          <a:prstGeom prst="rect">
            <a:avLst/>
          </a:prstGeom>
          <a:noFill/>
        </p:spPr>
      </p:pic>
      <p:pic>
        <p:nvPicPr>
          <p:cNvPr id="2050" name="Picture 2" descr="J:\CE 3121\Pic\25.png"/>
          <p:cNvPicPr>
            <a:picLocks noChangeAspect="1" noChangeArrowheads="1"/>
          </p:cNvPicPr>
          <p:nvPr/>
        </p:nvPicPr>
        <p:blipFill>
          <a:blip r:embed="rId3"/>
          <a:srcRect/>
          <a:stretch>
            <a:fillRect/>
          </a:stretch>
        </p:blipFill>
        <p:spPr bwMode="auto">
          <a:xfrm>
            <a:off x="6441774" y="1935103"/>
            <a:ext cx="5445425" cy="3482286"/>
          </a:xfrm>
          <a:prstGeom prst="rect">
            <a:avLst/>
          </a:prstGeom>
          <a:noFill/>
        </p:spPr>
      </p:pic>
      <p:pic>
        <p:nvPicPr>
          <p:cNvPr id="3074" name="Picture 2" descr="J:\CE 3121\Pic\25.png"/>
          <p:cNvPicPr>
            <a:picLocks noChangeAspect="1" noChangeArrowheads="1"/>
          </p:cNvPicPr>
          <p:nvPr/>
        </p:nvPicPr>
        <p:blipFill>
          <a:blip r:embed="rId4"/>
          <a:srcRect/>
          <a:stretch>
            <a:fillRect/>
          </a:stretch>
        </p:blipFill>
        <p:spPr bwMode="auto">
          <a:xfrm>
            <a:off x="1068057" y="2125511"/>
            <a:ext cx="4910049" cy="399924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J:\CE 3121\Pic\26.png"/>
          <p:cNvPicPr>
            <a:picLocks noChangeAspect="1" noChangeArrowheads="1"/>
          </p:cNvPicPr>
          <p:nvPr/>
        </p:nvPicPr>
        <p:blipFill>
          <a:blip r:embed="rId2"/>
          <a:srcRect/>
          <a:stretch>
            <a:fillRect/>
          </a:stretch>
        </p:blipFill>
        <p:spPr bwMode="auto">
          <a:xfrm>
            <a:off x="901222" y="459987"/>
            <a:ext cx="10649548" cy="2438488"/>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9030255\Documents\RUET Officials\Courses\Haji Danesh University\4.png"/>
          <p:cNvPicPr>
            <a:picLocks noChangeAspect="1" noChangeArrowheads="1"/>
          </p:cNvPicPr>
          <p:nvPr/>
        </p:nvPicPr>
        <p:blipFill>
          <a:blip r:embed="rId2"/>
          <a:srcRect/>
          <a:stretch>
            <a:fillRect/>
          </a:stretch>
        </p:blipFill>
        <p:spPr bwMode="auto">
          <a:xfrm>
            <a:off x="904973" y="254026"/>
            <a:ext cx="10250707" cy="2826800"/>
          </a:xfrm>
          <a:prstGeom prst="rect">
            <a:avLst/>
          </a:prstGeom>
          <a:noFill/>
        </p:spPr>
      </p:pic>
      <p:pic>
        <p:nvPicPr>
          <p:cNvPr id="4099" name="Picture 3" descr="C:\Users\n9030255\Documents\RUET Officials\Courses\Haji Danesh University\4-1.png"/>
          <p:cNvPicPr>
            <a:picLocks noChangeAspect="1" noChangeArrowheads="1"/>
          </p:cNvPicPr>
          <p:nvPr/>
        </p:nvPicPr>
        <p:blipFill>
          <a:blip r:embed="rId3"/>
          <a:srcRect/>
          <a:stretch>
            <a:fillRect/>
          </a:stretch>
        </p:blipFill>
        <p:spPr bwMode="auto">
          <a:xfrm>
            <a:off x="829994" y="3123029"/>
            <a:ext cx="10016197" cy="3734971"/>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J:\CE 3121\Pic\26.png"/>
          <p:cNvPicPr>
            <a:picLocks noChangeAspect="1" noChangeArrowheads="1"/>
          </p:cNvPicPr>
          <p:nvPr/>
        </p:nvPicPr>
        <p:blipFill>
          <a:blip r:embed="rId2"/>
          <a:srcRect/>
          <a:stretch>
            <a:fillRect/>
          </a:stretch>
        </p:blipFill>
        <p:spPr bwMode="auto">
          <a:xfrm>
            <a:off x="1142762" y="434108"/>
            <a:ext cx="10399382" cy="1952625"/>
          </a:xfrm>
          <a:prstGeom prst="rect">
            <a:avLst/>
          </a:prstGeom>
          <a:noFill/>
        </p:spPr>
      </p:pic>
      <p:pic>
        <p:nvPicPr>
          <p:cNvPr id="9219" name="Picture 3" descr="J:\CE 3121\Pic\26.png"/>
          <p:cNvPicPr>
            <a:picLocks noChangeAspect="1" noChangeArrowheads="1"/>
          </p:cNvPicPr>
          <p:nvPr/>
        </p:nvPicPr>
        <p:blipFill>
          <a:blip r:embed="rId3"/>
          <a:srcRect/>
          <a:stretch>
            <a:fillRect/>
          </a:stretch>
        </p:blipFill>
        <p:spPr bwMode="auto">
          <a:xfrm>
            <a:off x="3390182" y="2355012"/>
            <a:ext cx="6573328" cy="4123426"/>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J:\CE 3121\Pic\26.png"/>
          <p:cNvPicPr>
            <a:picLocks noChangeAspect="1" noChangeArrowheads="1"/>
          </p:cNvPicPr>
          <p:nvPr/>
        </p:nvPicPr>
        <p:blipFill>
          <a:blip r:embed="rId2"/>
          <a:srcRect/>
          <a:stretch>
            <a:fillRect/>
          </a:stretch>
        </p:blipFill>
        <p:spPr bwMode="auto">
          <a:xfrm>
            <a:off x="1142762" y="434108"/>
            <a:ext cx="10399382" cy="1952625"/>
          </a:xfrm>
          <a:prstGeom prst="rect">
            <a:avLst/>
          </a:prstGeom>
          <a:noFill/>
        </p:spPr>
      </p:pic>
      <p:pic>
        <p:nvPicPr>
          <p:cNvPr id="10242" name="Picture 2" descr="J:\CE 3121\Pic\26.png"/>
          <p:cNvPicPr>
            <a:picLocks noChangeAspect="1" noChangeArrowheads="1"/>
          </p:cNvPicPr>
          <p:nvPr/>
        </p:nvPicPr>
        <p:blipFill>
          <a:blip r:embed="rId3"/>
          <a:srcRect/>
          <a:stretch>
            <a:fillRect/>
          </a:stretch>
        </p:blipFill>
        <p:spPr bwMode="auto">
          <a:xfrm>
            <a:off x="2788937" y="2736753"/>
            <a:ext cx="6678620" cy="3687139"/>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J:\CE 3121\Pic\26.png"/>
          <p:cNvPicPr>
            <a:picLocks noChangeAspect="1" noChangeArrowheads="1"/>
          </p:cNvPicPr>
          <p:nvPr/>
        </p:nvPicPr>
        <p:blipFill>
          <a:blip r:embed="rId2"/>
          <a:srcRect/>
          <a:stretch>
            <a:fillRect/>
          </a:stretch>
        </p:blipFill>
        <p:spPr bwMode="auto">
          <a:xfrm>
            <a:off x="2105864" y="560718"/>
            <a:ext cx="7227917" cy="5884652"/>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n9030255\Documents\RUET Officials\Courses\Haji Danesh University\33.png"/>
          <p:cNvPicPr>
            <a:picLocks noChangeAspect="1" noChangeArrowheads="1"/>
          </p:cNvPicPr>
          <p:nvPr/>
        </p:nvPicPr>
        <p:blipFill>
          <a:blip r:embed="rId2"/>
          <a:srcRect/>
          <a:stretch>
            <a:fillRect/>
          </a:stretch>
        </p:blipFill>
        <p:spPr bwMode="auto">
          <a:xfrm>
            <a:off x="1181686" y="647114"/>
            <a:ext cx="10086536" cy="5301249"/>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n9030255\Documents\RUET Officials\Courses\Haji Danesh University\34.png"/>
          <p:cNvPicPr>
            <a:picLocks noChangeAspect="1" noChangeArrowheads="1"/>
          </p:cNvPicPr>
          <p:nvPr/>
        </p:nvPicPr>
        <p:blipFill>
          <a:blip r:embed="rId2"/>
          <a:srcRect/>
          <a:stretch>
            <a:fillRect/>
          </a:stretch>
        </p:blipFill>
        <p:spPr bwMode="auto">
          <a:xfrm>
            <a:off x="407962" y="196948"/>
            <a:ext cx="11380763" cy="6471138"/>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n9030255\Documents\RUET Officials\Courses\Haji Danesh University\36.png"/>
          <p:cNvPicPr>
            <a:picLocks noChangeAspect="1" noChangeArrowheads="1"/>
          </p:cNvPicPr>
          <p:nvPr/>
        </p:nvPicPr>
        <p:blipFill>
          <a:blip r:embed="rId2"/>
          <a:srcRect/>
          <a:stretch>
            <a:fillRect/>
          </a:stretch>
        </p:blipFill>
        <p:spPr bwMode="auto">
          <a:xfrm>
            <a:off x="858130" y="506969"/>
            <a:ext cx="10396024" cy="2710742"/>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n9030255\Documents\RUET Officials\Courses\Haji Danesh University\36.png"/>
          <p:cNvPicPr>
            <a:picLocks noChangeAspect="1" noChangeArrowheads="1"/>
          </p:cNvPicPr>
          <p:nvPr/>
        </p:nvPicPr>
        <p:blipFill>
          <a:blip r:embed="rId2"/>
          <a:srcRect/>
          <a:stretch>
            <a:fillRect/>
          </a:stretch>
        </p:blipFill>
        <p:spPr bwMode="auto">
          <a:xfrm>
            <a:off x="858130" y="136032"/>
            <a:ext cx="10396024" cy="2253484"/>
          </a:xfrm>
          <a:prstGeom prst="rect">
            <a:avLst/>
          </a:prstGeom>
          <a:noFill/>
        </p:spPr>
      </p:pic>
      <p:pic>
        <p:nvPicPr>
          <p:cNvPr id="4098" name="Picture 2" descr="J:\CE 3121\Pic\25.png"/>
          <p:cNvPicPr>
            <a:picLocks noChangeAspect="1" noChangeArrowheads="1"/>
          </p:cNvPicPr>
          <p:nvPr/>
        </p:nvPicPr>
        <p:blipFill>
          <a:blip r:embed="rId3"/>
          <a:srcRect/>
          <a:stretch>
            <a:fillRect/>
          </a:stretch>
        </p:blipFill>
        <p:spPr bwMode="auto">
          <a:xfrm>
            <a:off x="3217922" y="2682276"/>
            <a:ext cx="5943331" cy="3684018"/>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n9030255\Documents\RUET Officials\Courses\Haji Danesh University\36.png"/>
          <p:cNvPicPr>
            <a:picLocks noChangeAspect="1" noChangeArrowheads="1"/>
          </p:cNvPicPr>
          <p:nvPr/>
        </p:nvPicPr>
        <p:blipFill>
          <a:blip r:embed="rId2"/>
          <a:srcRect/>
          <a:stretch>
            <a:fillRect/>
          </a:stretch>
        </p:blipFill>
        <p:spPr bwMode="auto">
          <a:xfrm>
            <a:off x="858130" y="136032"/>
            <a:ext cx="10396024" cy="2253484"/>
          </a:xfrm>
          <a:prstGeom prst="rect">
            <a:avLst/>
          </a:prstGeom>
          <a:noFill/>
        </p:spPr>
      </p:pic>
      <p:pic>
        <p:nvPicPr>
          <p:cNvPr id="4098" name="Picture 2" descr="J:\CE 3121\Pic\25.png"/>
          <p:cNvPicPr>
            <a:picLocks noChangeAspect="1" noChangeArrowheads="1"/>
          </p:cNvPicPr>
          <p:nvPr/>
        </p:nvPicPr>
        <p:blipFill>
          <a:blip r:embed="rId3"/>
          <a:srcRect/>
          <a:stretch>
            <a:fillRect/>
          </a:stretch>
        </p:blipFill>
        <p:spPr bwMode="auto">
          <a:xfrm>
            <a:off x="7479102" y="2553420"/>
            <a:ext cx="4244196" cy="3260784"/>
          </a:xfrm>
          <a:prstGeom prst="rect">
            <a:avLst/>
          </a:prstGeom>
          <a:noFill/>
        </p:spPr>
      </p:pic>
      <p:pic>
        <p:nvPicPr>
          <p:cNvPr id="5122" name="Picture 2" descr="J:\CE 3121\Pic\25.png"/>
          <p:cNvPicPr>
            <a:picLocks noChangeAspect="1" noChangeArrowheads="1"/>
          </p:cNvPicPr>
          <p:nvPr/>
        </p:nvPicPr>
        <p:blipFill>
          <a:blip r:embed="rId4"/>
          <a:srcRect/>
          <a:stretch>
            <a:fillRect/>
          </a:stretch>
        </p:blipFill>
        <p:spPr bwMode="auto">
          <a:xfrm>
            <a:off x="1014055" y="2820837"/>
            <a:ext cx="5800813" cy="3640348"/>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n9030255\Documents\RUET Officials\Courses\Haji Danesh University\40.png"/>
          <p:cNvPicPr>
            <a:picLocks noChangeAspect="1" noChangeArrowheads="1"/>
          </p:cNvPicPr>
          <p:nvPr/>
        </p:nvPicPr>
        <p:blipFill>
          <a:blip r:embed="rId2"/>
          <a:srcRect/>
          <a:stretch>
            <a:fillRect/>
          </a:stretch>
        </p:blipFill>
        <p:spPr bwMode="auto">
          <a:xfrm>
            <a:off x="703386" y="1012874"/>
            <a:ext cx="10677378" cy="2597321"/>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n9030255\Documents\RUET Officials\Courses\Haji Danesh University\41.png"/>
          <p:cNvPicPr>
            <a:picLocks noChangeAspect="1" noChangeArrowheads="1"/>
          </p:cNvPicPr>
          <p:nvPr/>
        </p:nvPicPr>
        <p:blipFill>
          <a:blip r:embed="rId2"/>
          <a:srcRect/>
          <a:stretch>
            <a:fillRect/>
          </a:stretch>
        </p:blipFill>
        <p:spPr bwMode="auto">
          <a:xfrm>
            <a:off x="773724" y="703386"/>
            <a:ext cx="10789920" cy="2709862"/>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9030255\Documents\RUET Officials\Courses\Haji Danesh University\5.png"/>
          <p:cNvPicPr>
            <a:picLocks noChangeAspect="1" noChangeArrowheads="1"/>
          </p:cNvPicPr>
          <p:nvPr/>
        </p:nvPicPr>
        <p:blipFill>
          <a:blip r:embed="rId2"/>
          <a:srcRect/>
          <a:stretch>
            <a:fillRect/>
          </a:stretch>
        </p:blipFill>
        <p:spPr bwMode="auto">
          <a:xfrm>
            <a:off x="1803400" y="900113"/>
            <a:ext cx="8583613" cy="5057775"/>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CE 3121\Pic\26.png"/>
          <p:cNvPicPr>
            <a:picLocks noChangeAspect="1" noChangeArrowheads="1"/>
          </p:cNvPicPr>
          <p:nvPr/>
        </p:nvPicPr>
        <p:blipFill>
          <a:blip r:embed="rId2"/>
          <a:srcRect/>
          <a:stretch>
            <a:fillRect/>
          </a:stretch>
        </p:blipFill>
        <p:spPr bwMode="auto">
          <a:xfrm>
            <a:off x="422545" y="460613"/>
            <a:ext cx="11431587" cy="503441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CE 3121\Pic\26.png"/>
          <p:cNvPicPr>
            <a:picLocks noChangeAspect="1" noChangeArrowheads="1"/>
          </p:cNvPicPr>
          <p:nvPr/>
        </p:nvPicPr>
        <p:blipFill>
          <a:blip r:embed="rId2"/>
          <a:srcRect/>
          <a:stretch>
            <a:fillRect/>
          </a:stretch>
        </p:blipFill>
        <p:spPr bwMode="auto">
          <a:xfrm>
            <a:off x="862642" y="-9525"/>
            <a:ext cx="10161915" cy="6877050"/>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CE 3121\Pic\26.png"/>
          <p:cNvPicPr>
            <a:picLocks noChangeAspect="1" noChangeArrowheads="1"/>
          </p:cNvPicPr>
          <p:nvPr/>
        </p:nvPicPr>
        <p:blipFill>
          <a:blip r:embed="rId2"/>
          <a:srcRect/>
          <a:stretch>
            <a:fillRect/>
          </a:stretch>
        </p:blipFill>
        <p:spPr bwMode="auto">
          <a:xfrm>
            <a:off x="750498" y="-4763"/>
            <a:ext cx="10817525" cy="6867526"/>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CE 3121\Pic\26.png"/>
          <p:cNvPicPr>
            <a:picLocks noChangeAspect="1" noChangeArrowheads="1"/>
          </p:cNvPicPr>
          <p:nvPr/>
        </p:nvPicPr>
        <p:blipFill>
          <a:blip r:embed="rId2"/>
          <a:srcRect/>
          <a:stretch>
            <a:fillRect/>
          </a:stretch>
        </p:blipFill>
        <p:spPr bwMode="auto">
          <a:xfrm>
            <a:off x="897147" y="12700"/>
            <a:ext cx="10558731" cy="683101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CE 3121\Pic\26.png"/>
          <p:cNvPicPr>
            <a:picLocks noChangeAspect="1" noChangeArrowheads="1"/>
          </p:cNvPicPr>
          <p:nvPr/>
        </p:nvPicPr>
        <p:blipFill>
          <a:blip r:embed="rId2"/>
          <a:srcRect/>
          <a:stretch>
            <a:fillRect/>
          </a:stretch>
        </p:blipFill>
        <p:spPr bwMode="auto">
          <a:xfrm>
            <a:off x="836762" y="0"/>
            <a:ext cx="10230929" cy="6858000"/>
          </a:xfrm>
          <a:prstGeom prst="rect">
            <a:avLst/>
          </a:prstGeom>
          <a:noFill/>
        </p:spPr>
      </p:pic>
      <p:pic>
        <p:nvPicPr>
          <p:cNvPr id="2050" name="Picture 2" descr="C:\Users\Dr. Anupam Chowdhury\Desktop\IT.PNG"/>
          <p:cNvPicPr>
            <a:picLocks noChangeAspect="1" noChangeArrowheads="1"/>
          </p:cNvPicPr>
          <p:nvPr/>
        </p:nvPicPr>
        <p:blipFill>
          <a:blip r:embed="rId3"/>
          <a:srcRect/>
          <a:stretch>
            <a:fillRect/>
          </a:stretch>
        </p:blipFill>
        <p:spPr bwMode="auto">
          <a:xfrm>
            <a:off x="8136949" y="2192481"/>
            <a:ext cx="3676650" cy="2185555"/>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CE 3121\Pic\26.png"/>
          <p:cNvPicPr>
            <a:picLocks noChangeAspect="1" noChangeArrowheads="1"/>
          </p:cNvPicPr>
          <p:nvPr/>
        </p:nvPicPr>
        <p:blipFill>
          <a:blip r:embed="rId2"/>
          <a:srcRect/>
          <a:stretch>
            <a:fillRect/>
          </a:stretch>
        </p:blipFill>
        <p:spPr bwMode="auto">
          <a:xfrm>
            <a:off x="1078302" y="3176"/>
            <a:ext cx="10067025" cy="6699550"/>
          </a:xfrm>
          <a:prstGeom prst="rect">
            <a:avLst/>
          </a:prstGeom>
          <a:noFill/>
        </p:spPr>
      </p:pic>
      <p:pic>
        <p:nvPicPr>
          <p:cNvPr id="1026" name="Picture 2" descr="C:\Users\Dr. Anupam Chowdhury\Desktop\OT.PNG"/>
          <p:cNvPicPr>
            <a:picLocks noChangeAspect="1" noChangeArrowheads="1"/>
          </p:cNvPicPr>
          <p:nvPr/>
        </p:nvPicPr>
        <p:blipFill>
          <a:blip r:embed="rId3"/>
          <a:srcRect/>
          <a:stretch>
            <a:fillRect/>
          </a:stretch>
        </p:blipFill>
        <p:spPr bwMode="auto">
          <a:xfrm>
            <a:off x="8627919" y="1628775"/>
            <a:ext cx="3276600" cy="1890279"/>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CE 3121\Pic\26.png"/>
          <p:cNvPicPr>
            <a:picLocks noChangeAspect="1" noChangeArrowheads="1"/>
          </p:cNvPicPr>
          <p:nvPr/>
        </p:nvPicPr>
        <p:blipFill>
          <a:blip r:embed="rId2"/>
          <a:srcRect/>
          <a:stretch>
            <a:fillRect/>
          </a:stretch>
        </p:blipFill>
        <p:spPr bwMode="auto">
          <a:xfrm>
            <a:off x="1121434" y="0"/>
            <a:ext cx="9920377" cy="664710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331" y="478302"/>
            <a:ext cx="10846191" cy="1938992"/>
          </a:xfrm>
          <a:prstGeom prst="rect">
            <a:avLst/>
          </a:prstGeom>
          <a:noFill/>
        </p:spPr>
        <p:txBody>
          <a:bodyPr wrap="square" rtlCol="0">
            <a:spAutoFit/>
          </a:bodyPr>
          <a:lstStyle/>
          <a:p>
            <a:r>
              <a:rPr lang="en-AU" sz="2400" dirty="0" smtClean="0"/>
              <a:t>A jet of water, having a velocity of 30 m/s impinges on a curve vane with a velocity of 15 m/s. The jet makes an angle of 30</a:t>
            </a:r>
            <a:r>
              <a:rPr lang="en-AU" sz="2400" baseline="30000" dirty="0" smtClean="0"/>
              <a:t>0</a:t>
            </a:r>
            <a:r>
              <a:rPr lang="en-AU" sz="2400" dirty="0" smtClean="0"/>
              <a:t> to the direction of motion of vanes when entering and leaves at an angle of 120</a:t>
            </a:r>
            <a:r>
              <a:rPr lang="en-AU" sz="2400" baseline="30000" dirty="0" smtClean="0"/>
              <a:t>0</a:t>
            </a:r>
            <a:r>
              <a:rPr lang="en-AU" sz="2400" dirty="0" smtClean="0"/>
              <a:t>. Sketch velocity triangles at entrance and exit, and determine the vane angles, so that the water enters and leaves without shock.  Also, determine the force and work done per unit weight of fluid.  </a:t>
            </a:r>
            <a:endParaRPr lang="en-AU" sz="2400" dirty="0"/>
          </a:p>
        </p:txBody>
      </p:sp>
      <p:cxnSp>
        <p:nvCxnSpPr>
          <p:cNvPr id="8" name="Straight Connector 7"/>
          <p:cNvCxnSpPr>
            <a:endCxn id="3" idx="0"/>
          </p:cNvCxnSpPr>
          <p:nvPr/>
        </p:nvCxnSpPr>
        <p:spPr>
          <a:xfrm rot="5400000">
            <a:off x="7132319" y="4951828"/>
            <a:ext cx="1588"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Dr. Anupam Chowdhury\Desktop\To.PNG"/>
          <p:cNvPicPr>
            <a:picLocks noChangeAspect="1" noChangeArrowheads="1"/>
          </p:cNvPicPr>
          <p:nvPr/>
        </p:nvPicPr>
        <p:blipFill>
          <a:blip r:embed="rId2"/>
          <a:srcRect/>
          <a:stretch>
            <a:fillRect/>
          </a:stretch>
        </p:blipFill>
        <p:spPr bwMode="auto">
          <a:xfrm>
            <a:off x="2286145" y="2641456"/>
            <a:ext cx="7024109" cy="393945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331" y="478302"/>
            <a:ext cx="10846191" cy="1938992"/>
          </a:xfrm>
          <a:prstGeom prst="rect">
            <a:avLst/>
          </a:prstGeom>
          <a:noFill/>
        </p:spPr>
        <p:txBody>
          <a:bodyPr wrap="square" rtlCol="0">
            <a:spAutoFit/>
          </a:bodyPr>
          <a:lstStyle/>
          <a:p>
            <a:r>
              <a:rPr lang="en-AU" sz="2400" dirty="0" smtClean="0"/>
              <a:t>A jet of water, having a velocity of 30 m/s impinges on a curve vane with a velocity of 15 m/s. The jet makes an angle of 30</a:t>
            </a:r>
            <a:r>
              <a:rPr lang="en-AU" sz="2400" baseline="30000" dirty="0" smtClean="0"/>
              <a:t>0</a:t>
            </a:r>
            <a:r>
              <a:rPr lang="en-AU" sz="2400" dirty="0" smtClean="0"/>
              <a:t> to the direction of motion of vanes when entering and leaves at an angle of 120</a:t>
            </a:r>
            <a:r>
              <a:rPr lang="en-AU" sz="2400" baseline="30000" dirty="0" smtClean="0"/>
              <a:t>0</a:t>
            </a:r>
            <a:r>
              <a:rPr lang="en-AU" sz="2400" dirty="0" smtClean="0"/>
              <a:t>. Sketch velocity triangles at entrance and exit, and determine the vane angles, so that the water enters and leaves without shock.  Also, determine the force and work done per unit weight of fluid.  </a:t>
            </a:r>
            <a:endParaRPr lang="en-AU" sz="2400" dirty="0"/>
          </a:p>
        </p:txBody>
      </p:sp>
      <p:cxnSp>
        <p:nvCxnSpPr>
          <p:cNvPr id="8" name="Straight Connector 7"/>
          <p:cNvCxnSpPr>
            <a:endCxn id="3" idx="0"/>
          </p:cNvCxnSpPr>
          <p:nvPr/>
        </p:nvCxnSpPr>
        <p:spPr>
          <a:xfrm rot="5400000">
            <a:off x="7132319" y="4951828"/>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394914" y="3230480"/>
            <a:ext cx="1792478" cy="1200329"/>
          </a:xfrm>
          <a:prstGeom prst="rect">
            <a:avLst/>
          </a:prstGeom>
        </p:spPr>
        <p:txBody>
          <a:bodyPr wrap="none">
            <a:spAutoFit/>
          </a:bodyPr>
          <a:lstStyle/>
          <a:p>
            <a:r>
              <a:rPr lang="el-GR" sz="3600" dirty="0" smtClean="0"/>
              <a:t>θ</a:t>
            </a:r>
            <a:r>
              <a:rPr lang="en-US" sz="3600" dirty="0" smtClean="0"/>
              <a:t> = 53.8</a:t>
            </a:r>
          </a:p>
          <a:p>
            <a:r>
              <a:rPr lang="el-GR" sz="3600" dirty="0" smtClean="0"/>
              <a:t>Φ</a:t>
            </a:r>
            <a:r>
              <a:rPr lang="en-US" sz="3600" dirty="0" smtClean="0"/>
              <a:t> = 15.7</a:t>
            </a:r>
            <a:endParaRPr lang="en-US" sz="3600" dirty="0"/>
          </a:p>
        </p:txBody>
      </p:sp>
    </p:spTree>
    <p:extLst>
      <p:ext uri="{BB962C8B-B14F-4D97-AF65-F5344CB8AC3E}">
        <p14:creationId xmlns:p14="http://schemas.microsoft.com/office/powerpoint/2010/main" xmlns="" val="1425606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CE 3121\Pic\26.png"/>
          <p:cNvPicPr>
            <a:picLocks noChangeAspect="1" noChangeArrowheads="1"/>
          </p:cNvPicPr>
          <p:nvPr/>
        </p:nvPicPr>
        <p:blipFill>
          <a:blip r:embed="rId2"/>
          <a:srcRect/>
          <a:stretch>
            <a:fillRect/>
          </a:stretch>
        </p:blipFill>
        <p:spPr bwMode="auto">
          <a:xfrm>
            <a:off x="750498" y="353683"/>
            <a:ext cx="10662249" cy="2091007"/>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9030255\Documents\RUET Officials\Courses\Haji Danesh University\6.png"/>
          <p:cNvPicPr>
            <a:picLocks noChangeAspect="1" noChangeArrowheads="1"/>
          </p:cNvPicPr>
          <p:nvPr/>
        </p:nvPicPr>
        <p:blipFill>
          <a:blip r:embed="rId2"/>
          <a:srcRect/>
          <a:stretch>
            <a:fillRect/>
          </a:stretch>
        </p:blipFill>
        <p:spPr bwMode="auto">
          <a:xfrm>
            <a:off x="1698625" y="441325"/>
            <a:ext cx="8793163" cy="597376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9030255\Documents\RUET Officials\Courses\Haji Danesh University\7.png"/>
          <p:cNvPicPr>
            <a:picLocks noChangeAspect="1" noChangeArrowheads="1"/>
          </p:cNvPicPr>
          <p:nvPr/>
        </p:nvPicPr>
        <p:blipFill>
          <a:blip r:embed="rId2"/>
          <a:srcRect/>
          <a:stretch>
            <a:fillRect/>
          </a:stretch>
        </p:blipFill>
        <p:spPr bwMode="auto">
          <a:xfrm>
            <a:off x="1491175" y="576775"/>
            <a:ext cx="9397219" cy="5697416"/>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9030255\Documents\RUET Officials\Courses\Haji Danesh University\8.png"/>
          <p:cNvPicPr>
            <a:picLocks noChangeAspect="1" noChangeArrowheads="1"/>
          </p:cNvPicPr>
          <p:nvPr/>
        </p:nvPicPr>
        <p:blipFill>
          <a:blip r:embed="rId2"/>
          <a:srcRect/>
          <a:stretch>
            <a:fillRect/>
          </a:stretch>
        </p:blipFill>
        <p:spPr bwMode="auto">
          <a:xfrm>
            <a:off x="1593850" y="50800"/>
            <a:ext cx="9280476" cy="6754813"/>
          </a:xfrm>
          <a:prstGeom prst="rect">
            <a:avLst/>
          </a:prstGeom>
          <a:noFill/>
        </p:spPr>
      </p:pic>
    </p:spTree>
    <p:extLst>
      <p:ext uri="{BB962C8B-B14F-4D97-AF65-F5344CB8AC3E}">
        <p14:creationId xmlns:p14="http://schemas.microsoft.com/office/powerpoint/2010/main" xmlns="" val="1425606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796</TotalTime>
  <Words>356</Words>
  <Application>Microsoft Office PowerPoint</Application>
  <PresentationFormat>Custom</PresentationFormat>
  <Paragraphs>15</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Impact of Jet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Student Award</dc:title>
  <dc:creator>Ahmed Hossain</dc:creator>
  <cp:lastModifiedBy>Dr. Anupam Chowdhury</cp:lastModifiedBy>
  <cp:revision>56</cp:revision>
  <dcterms:created xsi:type="dcterms:W3CDTF">2018-07-08T19:33:42Z</dcterms:created>
  <dcterms:modified xsi:type="dcterms:W3CDTF">2022-05-28T19:36:09Z</dcterms:modified>
</cp:coreProperties>
</file>