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1" r:id="rId4"/>
    <p:sldId id="262" r:id="rId5"/>
    <p:sldId id="263" r:id="rId6"/>
    <p:sldId id="260" r:id="rId7"/>
    <p:sldId id="258" r:id="rId8"/>
    <p:sldId id="271" r:id="rId9"/>
    <p:sldId id="270" r:id="rId10"/>
    <p:sldId id="259" r:id="rId11"/>
    <p:sldId id="269" r:id="rId12"/>
    <p:sldId id="264" r:id="rId13"/>
    <p:sldId id="265" r:id="rId14"/>
    <p:sldId id="266" r:id="rId15"/>
    <p:sldId id="286" r:id="rId16"/>
    <p:sldId id="267" r:id="rId17"/>
    <p:sldId id="273" r:id="rId18"/>
    <p:sldId id="274" r:id="rId19"/>
    <p:sldId id="275" r:id="rId20"/>
    <p:sldId id="276" r:id="rId21"/>
    <p:sldId id="277" r:id="rId22"/>
    <p:sldId id="279" r:id="rId23"/>
    <p:sldId id="283" r:id="rId24"/>
    <p:sldId id="280" r:id="rId25"/>
    <p:sldId id="284" r:id="rId26"/>
    <p:sldId id="281" r:id="rId27"/>
    <p:sldId id="285" r:id="rId28"/>
    <p:sldId id="282" r:id="rId29"/>
    <p:sldId id="287" r:id="rId30"/>
    <p:sldId id="27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1C3E-EF2B-4A85-80F5-22D90017692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6920-7A87-4D35-846B-28CC1A128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034679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1C3E-EF2B-4A85-80F5-22D90017692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6920-7A87-4D35-846B-28CC1A128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081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1C3E-EF2B-4A85-80F5-22D90017692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6920-7A87-4D35-846B-28CC1A128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4635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1C3E-EF2B-4A85-80F5-22D90017692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6920-7A87-4D35-846B-28CC1A128F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873902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1C3E-EF2B-4A85-80F5-22D90017692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6920-7A87-4D35-846B-28CC1A128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88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1C3E-EF2B-4A85-80F5-22D90017692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6920-7A87-4D35-846B-28CC1A128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0490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1C3E-EF2B-4A85-80F5-22D90017692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6920-7A87-4D35-846B-28CC1A128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3747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1C3E-EF2B-4A85-80F5-22D90017692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6920-7A87-4D35-846B-28CC1A128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4239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1C3E-EF2B-4A85-80F5-22D90017692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6920-7A87-4D35-846B-28CC1A128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250653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1C3E-EF2B-4A85-80F5-22D90017692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6920-7A87-4D35-846B-28CC1A128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129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1C3E-EF2B-4A85-80F5-22D90017692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6920-7A87-4D35-846B-28CC1A128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821729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1C3E-EF2B-4A85-80F5-22D90017692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6920-7A87-4D35-846B-28CC1A128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031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1C3E-EF2B-4A85-80F5-22D90017692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6920-7A87-4D35-846B-28CC1A128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90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1C3E-EF2B-4A85-80F5-22D90017692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6920-7A87-4D35-846B-28CC1A128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458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1C3E-EF2B-4A85-80F5-22D90017692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6920-7A87-4D35-846B-28CC1A128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061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1C3E-EF2B-4A85-80F5-22D90017692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6920-7A87-4D35-846B-28CC1A128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751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31C3E-EF2B-4A85-80F5-22D90017692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6920-7A87-4D35-846B-28CC1A128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956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0331C3E-EF2B-4A85-80F5-22D900176926}" type="datetimeFigureOut">
              <a:rPr lang="en-US" smtClean="0"/>
              <a:pPr/>
              <a:t>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55E6920-7A87-4D35-846B-28CC1A128F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8449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outcivil.org/civil-engineering-encyclopedia/305-water-res-irrigation-a-hydraulic-structures/1749-local-scour-clear-water-scouring-hydraulic-structures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549" y="519055"/>
            <a:ext cx="10712823" cy="1076045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FF00"/>
                </a:solidFill>
              </a:rPr>
              <a:t>Hydraulic Jump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7128" y="3448596"/>
            <a:ext cx="8834718" cy="2416628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Co-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ordinator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Anupam Chowdhury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Civil Engineering, RUET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anupam.19ce@gmail.com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323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6141" y="581870"/>
            <a:ext cx="1020631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Hydraulic Jump: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 Usually hydraulic jump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reverses the flow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water. This phenomenon can be used to mix chemicals for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purification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upload.wikimedia.org/wikipedia/commons/6/69/Riverfront_Park_WA_0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65178"/>
            <a:ext cx="8458199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8871" y="6252010"/>
            <a:ext cx="11143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Weir in Riverfront Park, WA (left) and Hydraulic Jump in Coagulation Chamber (right)</a:t>
            </a:r>
          </a:p>
        </p:txBody>
      </p:sp>
    </p:spTree>
    <p:extLst>
      <p:ext uri="{BB962C8B-B14F-4D97-AF65-F5344CB8AC3E}">
        <p14:creationId xmlns="" xmlns:p14="http://schemas.microsoft.com/office/powerpoint/2010/main" val="315744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6141" y="581870"/>
            <a:ext cx="1020631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Hydraulic Jump Cont..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 Hydraulic jump usually maintains the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water level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down stream side. This high water level can be used for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irrigation purposes.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 Hydraulic jump can be used to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 the debris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water supply and sewage lines to prevent the blocking.</a:t>
            </a:r>
          </a:p>
          <a:p>
            <a:pPr algn="just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 It prevents the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scouring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 on the down stream side of the dam structure.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05. The reduction of uplift pressure under a structure by increasing weight on its apron.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2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9134" y="568369"/>
            <a:ext cx="4039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Jumps</a:t>
            </a:r>
          </a:p>
        </p:txBody>
      </p:sp>
      <p:sp>
        <p:nvSpPr>
          <p:cNvPr id="5" name="Rectangle 4"/>
          <p:cNvSpPr/>
          <p:nvPr/>
        </p:nvSpPr>
        <p:spPr>
          <a:xfrm>
            <a:off x="849133" y="1582341"/>
            <a:ext cx="109035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mentioned earlier,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Froude number of supercritical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influences the characteristics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hydraulic jump.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Bradley and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Peterka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after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investigations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have classified the hydraulic jump into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categories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shown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Figure 28.4.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hydraulic jump is the phenomenon that occurs where there is an abrupt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from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supercritical (inertia dominated) flow to sub critical (gravity dominated) flow.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factor that affects the hydraulic jump is the initial Froude number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</p:spTree>
    <p:extLst>
      <p:ext uri="{BB962C8B-B14F-4D97-AF65-F5344CB8AC3E}">
        <p14:creationId xmlns="" xmlns:p14="http://schemas.microsoft.com/office/powerpoint/2010/main" val="255398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6" y="1358152"/>
            <a:ext cx="10623177" cy="47269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9134" y="568369"/>
            <a:ext cx="5145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Jumps Cont..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490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4016" y="97721"/>
            <a:ext cx="5145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Jumps Cont..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81" y="870755"/>
            <a:ext cx="6575610" cy="59872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94400" y="2554514"/>
            <a:ext cx="53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83" y="870755"/>
            <a:ext cx="5133975" cy="59872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728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2045" y="1463041"/>
            <a:ext cx="86476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AU" sz="3200" dirty="0" smtClean="0"/>
              <a:t>Sub-critical flow also called Tranquil flow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AU" sz="3200" dirty="0" smtClean="0"/>
              <a:t>Super-critical </a:t>
            </a:r>
            <a:r>
              <a:rPr lang="en-AU" sz="3200" dirty="0" smtClean="0"/>
              <a:t>flow also called </a:t>
            </a:r>
            <a:r>
              <a:rPr lang="en-AU" sz="3200" dirty="0" smtClean="0"/>
              <a:t>Torrential flow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AU" sz="3200" dirty="0" smtClean="0"/>
              <a:t>Critical depth, Alternate depth……</a:t>
            </a:r>
            <a:endParaRPr lang="en-AU" sz="3200" dirty="0"/>
          </a:p>
        </p:txBody>
      </p:sp>
    </p:spTree>
    <p:extLst>
      <p:ext uri="{BB962C8B-B14F-4D97-AF65-F5344CB8AC3E}">
        <p14:creationId xmlns="" xmlns:p14="http://schemas.microsoft.com/office/powerpoint/2010/main" val="8559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3" y="327931"/>
            <a:ext cx="10697029" cy="62034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59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11860306" cy="67201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968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6" y="94129"/>
            <a:ext cx="11887200" cy="63796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239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" y="134471"/>
            <a:ext cx="11739282" cy="66025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391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283" y="138935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Hydraulic Jump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4188" y="8875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9283" y="880889"/>
            <a:ext cx="112282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hydraulic jump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phenomenon in the science of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hydraulics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which is frequently observed in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channel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 such as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rivers and spillways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When liquid at high velocity discharges into a zone of lower velocity, a rather abrupt rise occurs in the liquid surface.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engineeringexcelspreadsheets.com/wp-content/uploads/2011/11/Hydraulic-Jump-with-Head-L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4" y="2462211"/>
            <a:ext cx="5042647" cy="3635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ntechopen.com/source/html/47820/media/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462211"/>
            <a:ext cx="4894729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155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317433"/>
            <a:ext cx="11860306" cy="60699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8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3" y="201706"/>
            <a:ext cx="11524129" cy="6213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775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5" y="188260"/>
            <a:ext cx="11551024" cy="63335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2331" y="4271555"/>
            <a:ext cx="8647612" cy="13062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5969726" y="3487783"/>
            <a:ext cx="5499463" cy="61395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5512526" y="5839097"/>
            <a:ext cx="3853543" cy="4310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8907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5" y="188260"/>
            <a:ext cx="11551024" cy="63335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07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" y="161365"/>
            <a:ext cx="11483789" cy="64949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0891" y="1619794"/>
            <a:ext cx="8869680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6" name="Picture 2" descr="F:\CE 3121\Pic\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2916" y="1541417"/>
            <a:ext cx="7062787" cy="4323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182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" y="161365"/>
            <a:ext cx="11483789" cy="64949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82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3" y="295275"/>
            <a:ext cx="10876710" cy="3067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3" y="3362325"/>
            <a:ext cx="10876710" cy="30250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01337" y="1240971"/>
            <a:ext cx="889580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0383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3" y="295275"/>
            <a:ext cx="10876710" cy="3067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3" y="3362325"/>
            <a:ext cx="10876710" cy="30250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83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7" y="161365"/>
            <a:ext cx="11456893" cy="55601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6" y="5325036"/>
            <a:ext cx="11456893" cy="866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1703" y="966651"/>
            <a:ext cx="10998926" cy="50945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6895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E 3121\Pic\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976" y="322217"/>
            <a:ext cx="11343413" cy="1428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895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courses.ou.edu/ebook/fluids/ch10/sec103/media/d103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7" y="927846"/>
            <a:ext cx="4865854" cy="5580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7440" y="178404"/>
            <a:ext cx="4445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Hydraulic Jump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/>
          </a:p>
        </p:txBody>
      </p:sp>
      <p:pic>
        <p:nvPicPr>
          <p:cNvPr id="3076" name="Picture 4" descr="http://www.drvalentinheller.com/Dr%20Valentin%20Heller_files/image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254" y="3966882"/>
            <a:ext cx="5610225" cy="344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bc.net.au/radionational/image/4307986-3x2-700x4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254" y="640069"/>
            <a:ext cx="5610225" cy="3227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921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224" y="1317812"/>
            <a:ext cx="10340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="" xmlns:p14="http://schemas.microsoft.com/office/powerpoint/2010/main" val="274011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ff.civil.uq.edu.au/h.chanson/pictures/roller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57" y="1369360"/>
            <a:ext cx="5236696" cy="3767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treamlineengineering.com/images/hydraulic_ju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12" y="1369360"/>
            <a:ext cx="5113058" cy="3767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7440" y="178404"/>
            <a:ext cx="4445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Hydraulic Jump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67413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taff.civil.uq.edu.au/h.chanson/pictures/rolle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40" y="1517275"/>
            <a:ext cx="5457525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7440" y="178404"/>
            <a:ext cx="4445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Hydraulic Jump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/>
          </a:p>
        </p:txBody>
      </p:sp>
      <p:pic>
        <p:nvPicPr>
          <p:cNvPr id="5124" name="Picture 4" descr="http://ponce.sdsu.edu/cive530_lecture03_h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40" y="1517274"/>
            <a:ext cx="5638800" cy="374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65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iseagrant.org/research/coastal/herrick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892" y="1021977"/>
            <a:ext cx="10588626" cy="53519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4435" y="242047"/>
            <a:ext cx="5284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Hydraulic Drop and Jump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796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010" y="138064"/>
            <a:ext cx="46618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Hydraulic Jump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010" y="739677"/>
            <a:ext cx="11702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very common in the field of hydraulics to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hydraulic jump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It is used to perform different functions. Some of the effects of the hydraulic jump are as under: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Actually the hydraulic jump usually acts as 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dissipater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It distributes the surplus energy of water.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937" y="2554941"/>
            <a:ext cx="9144000" cy="39468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991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embers.optusnet.com.au/%7Eengineeringgeologist/img13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85" y="826243"/>
            <a:ext cx="8302171" cy="4679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07885" y="5747435"/>
            <a:ext cx="9419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Burrendong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Dam spillway showing fully lined chute and full energy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dissipator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981095" y="0"/>
            <a:ext cx="5835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Hydraulic Jump Cont..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23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010" y="541475"/>
            <a:ext cx="6143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Hydraulic Jump Cont.…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1671" y="1303981"/>
            <a:ext cx="110534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Due to the hydraulic jump, many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noticeable disturbances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created in the flowing water like eddies, reverse flow.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 when the hydraulic jump takes place, the considerable amount of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is trapped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water. That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can be helpful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removing the wastes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streams that are causing pollution.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Hydraulic jump also make the work of different hydraulic structures, effective like weirs, notches and flumes etc.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149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871</TotalTime>
  <Words>486</Words>
  <Application>Microsoft Office PowerPoint</Application>
  <PresentationFormat>Custom</PresentationFormat>
  <Paragraphs>40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Slate</vt:lpstr>
      <vt:lpstr>Hydraulic Jump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on Hydraulic Jump</dc:title>
  <dc:creator>hp</dc:creator>
  <cp:lastModifiedBy>n9030255</cp:lastModifiedBy>
  <cp:revision>58</cp:revision>
  <dcterms:created xsi:type="dcterms:W3CDTF">2015-10-04T04:43:40Z</dcterms:created>
  <dcterms:modified xsi:type="dcterms:W3CDTF">2021-03-07T04:50:22Z</dcterms:modified>
</cp:coreProperties>
</file>