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5" r:id="rId1"/>
  </p:sldMasterIdLst>
  <p:notesMasterIdLst>
    <p:notesMasterId r:id="rId55"/>
  </p:notesMasterIdLst>
  <p:handoutMasterIdLst>
    <p:handoutMasterId r:id="rId56"/>
  </p:handoutMasterIdLst>
  <p:sldIdLst>
    <p:sldId id="341" r:id="rId2"/>
    <p:sldId id="342" r:id="rId3"/>
    <p:sldId id="377" r:id="rId4"/>
    <p:sldId id="343" r:id="rId5"/>
    <p:sldId id="345" r:id="rId6"/>
    <p:sldId id="347" r:id="rId7"/>
    <p:sldId id="348" r:id="rId8"/>
    <p:sldId id="349" r:id="rId9"/>
    <p:sldId id="351" r:id="rId10"/>
    <p:sldId id="352" r:id="rId11"/>
    <p:sldId id="354" r:id="rId12"/>
    <p:sldId id="358" r:id="rId13"/>
    <p:sldId id="359" r:id="rId14"/>
    <p:sldId id="360" r:id="rId15"/>
    <p:sldId id="361" r:id="rId16"/>
    <p:sldId id="357" r:id="rId17"/>
    <p:sldId id="362" r:id="rId18"/>
    <p:sldId id="363" r:id="rId19"/>
    <p:sldId id="364" r:id="rId20"/>
    <p:sldId id="365" r:id="rId21"/>
    <p:sldId id="366" r:id="rId22"/>
    <p:sldId id="367" r:id="rId23"/>
    <p:sldId id="368" r:id="rId24"/>
    <p:sldId id="369" r:id="rId25"/>
    <p:sldId id="370" r:id="rId26"/>
    <p:sldId id="398" r:id="rId27"/>
    <p:sldId id="371" r:id="rId28"/>
    <p:sldId id="372" r:id="rId29"/>
    <p:sldId id="373" r:id="rId30"/>
    <p:sldId id="399" r:id="rId31"/>
    <p:sldId id="374" r:id="rId32"/>
    <p:sldId id="375" r:id="rId33"/>
    <p:sldId id="376" r:id="rId34"/>
    <p:sldId id="378" r:id="rId35"/>
    <p:sldId id="382" r:id="rId36"/>
    <p:sldId id="383" r:id="rId37"/>
    <p:sldId id="384" r:id="rId38"/>
    <p:sldId id="385" r:id="rId39"/>
    <p:sldId id="379" r:id="rId40"/>
    <p:sldId id="380" r:id="rId41"/>
    <p:sldId id="381" r:id="rId42"/>
    <p:sldId id="386" r:id="rId43"/>
    <p:sldId id="387" r:id="rId44"/>
    <p:sldId id="388" r:id="rId45"/>
    <p:sldId id="389" r:id="rId46"/>
    <p:sldId id="390" r:id="rId47"/>
    <p:sldId id="391" r:id="rId48"/>
    <p:sldId id="392" r:id="rId49"/>
    <p:sldId id="393" r:id="rId50"/>
    <p:sldId id="395" r:id="rId51"/>
    <p:sldId id="394" r:id="rId52"/>
    <p:sldId id="396" r:id="rId53"/>
    <p:sldId id="397" r:id="rId54"/>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30" autoAdjust="0"/>
    <p:restoredTop sz="87621" autoAdjust="0"/>
  </p:normalViewPr>
  <p:slideViewPr>
    <p:cSldViewPr>
      <p:cViewPr varScale="1">
        <p:scale>
          <a:sx n="87" d="100"/>
          <a:sy n="87" d="100"/>
        </p:scale>
        <p:origin x="-768" y="-78"/>
      </p:cViewPr>
      <p:guideLst>
        <p:guide orient="horz" pos="162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Impact of Free Jets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52610F-23A9-4D1B-BB16-A4570D418B1F}" type="datetimeFigureOut">
              <a:rPr lang="en-US" smtClean="0"/>
              <a:pPr/>
              <a:t>6/11/2022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Dr. Rambabu Palaka, Asst. Professor, BVRIT</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17D3E9-43FD-4675-8D75-A4BCBC848334}" type="slidenum">
              <a:rPr lang="en-US" smtClean="0"/>
              <a:pPr/>
              <a:t>‹#›</a:t>
            </a:fld>
            <a:endParaRPr lang="en-US"/>
          </a:p>
        </p:txBody>
      </p:sp>
    </p:spTree>
    <p:extLst>
      <p:ext uri="{BB962C8B-B14F-4D97-AF65-F5344CB8AC3E}">
        <p14:creationId xmlns="" xmlns:p14="http://schemas.microsoft.com/office/powerpoint/2010/main" val="150828616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r>
              <a:rPr lang="en-US" smtClean="0"/>
              <a:t>Impact of Free Jets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6/11/2022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r>
              <a:rPr lang="en-US" smtClean="0"/>
              <a:t>Dr. Rambabu Palaka, Asst. Professor, BVRIT</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 xmlns:p14="http://schemas.microsoft.com/office/powerpoint/2010/main" val="1810957639"/>
      </p:ext>
    </p:extLst>
  </p:cSld>
  <p:clrMap bg1="lt1" tx1="dk1" bg2="lt2" tx2="dk2" accent1="accent1" accent2="accent2" accent3="accent3" accent4="accent4" accent5="accent5" accent6="accent6" hlink="hlink" folHlink="folHlink"/>
  <p:hf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Impact of Free Jets</a:t>
            </a:r>
            <a:endParaRPr lang="en-US"/>
          </a:p>
        </p:txBody>
      </p:sp>
      <p:sp>
        <p:nvSpPr>
          <p:cNvPr id="5" name="Footer Placeholder 4"/>
          <p:cNvSpPr>
            <a:spLocks noGrp="1"/>
          </p:cNvSpPr>
          <p:nvPr>
            <p:ph type="ftr" sz="quarter" idx="11"/>
          </p:nvPr>
        </p:nvSpPr>
        <p:spPr/>
        <p:txBody>
          <a:bodyPr/>
          <a:lstStyle/>
          <a:p>
            <a:r>
              <a:rPr lang="en-US" smtClean="0"/>
              <a:t>Dr. Rambabu Palaka, Asst. Professor, BVRIT</a:t>
            </a:r>
            <a:endParaRPr lang="en-US"/>
          </a:p>
        </p:txBody>
      </p:sp>
      <p:sp>
        <p:nvSpPr>
          <p:cNvPr id="6" name="Slide Number Placeholder 5"/>
          <p:cNvSpPr>
            <a:spLocks noGrp="1"/>
          </p:cNvSpPr>
          <p:nvPr>
            <p:ph type="sldNum" sz="quarter" idx="12"/>
          </p:nvPr>
        </p:nvSpPr>
        <p:spPr/>
        <p:txBody>
          <a:bodyPr/>
          <a:lstStyle/>
          <a:p>
            <a:fld id="{CA5D3BF3-D352-46FC-8343-31F56E6730EA}" type="slidenum">
              <a:rPr lang="en-US" smtClean="0"/>
              <a:pPr/>
              <a:t>5</a:t>
            </a:fld>
            <a:endParaRPr lang="en-US"/>
          </a:p>
        </p:txBody>
      </p:sp>
    </p:spTree>
    <p:extLst>
      <p:ext uri="{BB962C8B-B14F-4D97-AF65-F5344CB8AC3E}">
        <p14:creationId xmlns="" xmlns:p14="http://schemas.microsoft.com/office/powerpoint/2010/main" val="422892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04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533BA62-CF31-4A44-942F-B83C07B632CD}" type="slidenum">
              <a:rPr lang="en-GB" sz="1200"/>
              <a:pPr algn="r"/>
              <a:t>14</a:t>
            </a:fld>
            <a:endParaRPr lang="en-GB" sz="1200"/>
          </a:p>
        </p:txBody>
      </p:sp>
    </p:spTree>
    <p:extLst>
      <p:ext uri="{BB962C8B-B14F-4D97-AF65-F5344CB8AC3E}">
        <p14:creationId xmlns="" xmlns:p14="http://schemas.microsoft.com/office/powerpoint/2010/main" val="418160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2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8F5D6F5A-DEF5-498E-AF47-98DEE28B10DC}" type="slidenum">
              <a:rPr lang="en-GB" sz="1200"/>
              <a:pPr algn="r"/>
              <a:t>15</a:t>
            </a:fld>
            <a:endParaRPr lang="en-GB" sz="1200"/>
          </a:p>
        </p:txBody>
      </p:sp>
    </p:spTree>
    <p:extLst>
      <p:ext uri="{BB962C8B-B14F-4D97-AF65-F5344CB8AC3E}">
        <p14:creationId xmlns="" xmlns:p14="http://schemas.microsoft.com/office/powerpoint/2010/main" val="402238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7A170998-C2D4-4F4C-853F-CCFF932376B2}" type="slidenum">
              <a:rPr lang="en-GB" sz="1200"/>
              <a:pPr algn="r"/>
              <a:t>16</a:t>
            </a:fld>
            <a:endParaRPr lang="en-GB" sz="1200"/>
          </a:p>
        </p:txBody>
      </p:sp>
    </p:spTree>
    <p:extLst>
      <p:ext uri="{BB962C8B-B14F-4D97-AF65-F5344CB8AC3E}">
        <p14:creationId xmlns="" xmlns:p14="http://schemas.microsoft.com/office/powerpoint/2010/main" val="173971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6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0CBB09F3-D316-4B30-A23F-C24BA244D3C2}" type="slidenum">
              <a:rPr lang="en-GB" sz="1200"/>
              <a:pPr algn="r"/>
              <a:t>17</a:t>
            </a:fld>
            <a:endParaRPr lang="en-GB" sz="1200"/>
          </a:p>
        </p:txBody>
      </p:sp>
    </p:spTree>
    <p:extLst>
      <p:ext uri="{BB962C8B-B14F-4D97-AF65-F5344CB8AC3E}">
        <p14:creationId xmlns="" xmlns:p14="http://schemas.microsoft.com/office/powerpoint/2010/main" val="4048241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DC7C1610-037F-4C2A-92D3-354FDBAD0CB9}" type="slidenum">
              <a:rPr lang="en-GB" sz="1200"/>
              <a:pPr algn="r"/>
              <a:t>18</a:t>
            </a:fld>
            <a:endParaRPr lang="en-GB" sz="1200"/>
          </a:p>
        </p:txBody>
      </p:sp>
    </p:spTree>
    <p:extLst>
      <p:ext uri="{BB962C8B-B14F-4D97-AF65-F5344CB8AC3E}">
        <p14:creationId xmlns="" xmlns:p14="http://schemas.microsoft.com/office/powerpoint/2010/main" val="52117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5ADEECB1-266E-4731-BB64-59F085BC2B60}" type="slidenum">
              <a:rPr lang="en-GB" sz="1200"/>
              <a:pPr algn="r"/>
              <a:t>19</a:t>
            </a:fld>
            <a:endParaRPr lang="en-GB" sz="1200"/>
          </a:p>
        </p:txBody>
      </p:sp>
    </p:spTree>
    <p:extLst>
      <p:ext uri="{BB962C8B-B14F-4D97-AF65-F5344CB8AC3E}">
        <p14:creationId xmlns="" xmlns:p14="http://schemas.microsoft.com/office/powerpoint/2010/main" val="394700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C72E16F-44AF-4971-A1AB-B0ECEC2AFC5A}" type="slidenum">
              <a:rPr lang="en-GB" sz="1200"/>
              <a:pPr algn="r"/>
              <a:t>20</a:t>
            </a:fld>
            <a:endParaRPr lang="en-GB" sz="1200"/>
          </a:p>
        </p:txBody>
      </p:sp>
    </p:spTree>
    <p:extLst>
      <p:ext uri="{BB962C8B-B14F-4D97-AF65-F5344CB8AC3E}">
        <p14:creationId xmlns="" xmlns:p14="http://schemas.microsoft.com/office/powerpoint/2010/main" val="1899025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8F5732AE-C8D8-4F99-865E-E568E70E2613}" type="slidenum">
              <a:rPr lang="en-GB" sz="1200"/>
              <a:pPr algn="r"/>
              <a:t>21</a:t>
            </a:fld>
            <a:endParaRPr lang="en-GB" sz="1200"/>
          </a:p>
        </p:txBody>
      </p:sp>
    </p:spTree>
    <p:extLst>
      <p:ext uri="{BB962C8B-B14F-4D97-AF65-F5344CB8AC3E}">
        <p14:creationId xmlns="" xmlns:p14="http://schemas.microsoft.com/office/powerpoint/2010/main" val="2602135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6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BD900627-0B0B-4D20-BCB9-CA29715450D3}" type="slidenum">
              <a:rPr lang="en-GB" sz="1200"/>
              <a:pPr algn="r"/>
              <a:t>22</a:t>
            </a:fld>
            <a:endParaRPr lang="en-GB" sz="1200"/>
          </a:p>
        </p:txBody>
      </p:sp>
    </p:spTree>
    <p:extLst>
      <p:ext uri="{BB962C8B-B14F-4D97-AF65-F5344CB8AC3E}">
        <p14:creationId xmlns="" xmlns:p14="http://schemas.microsoft.com/office/powerpoint/2010/main" val="380946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5141CA5A-CABF-4378-BAD6-4926871E2B7E}" type="slidenum">
              <a:rPr lang="en-GB" sz="1200"/>
              <a:pPr algn="r"/>
              <a:t>23</a:t>
            </a:fld>
            <a:endParaRPr lang="en-GB" sz="1200"/>
          </a:p>
        </p:txBody>
      </p:sp>
    </p:spTree>
    <p:extLst>
      <p:ext uri="{BB962C8B-B14F-4D97-AF65-F5344CB8AC3E}">
        <p14:creationId xmlns="" xmlns:p14="http://schemas.microsoft.com/office/powerpoint/2010/main" val="378104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Impact of Free Jets</a:t>
            </a:r>
            <a:endParaRPr lang="en-US"/>
          </a:p>
        </p:txBody>
      </p:sp>
      <p:sp>
        <p:nvSpPr>
          <p:cNvPr id="5" name="Footer Placeholder 4"/>
          <p:cNvSpPr>
            <a:spLocks noGrp="1"/>
          </p:cNvSpPr>
          <p:nvPr>
            <p:ph type="ftr" sz="quarter" idx="11"/>
          </p:nvPr>
        </p:nvSpPr>
        <p:spPr/>
        <p:txBody>
          <a:bodyPr/>
          <a:lstStyle/>
          <a:p>
            <a:r>
              <a:rPr lang="en-US" smtClean="0"/>
              <a:t>Dr. Rambabu Palaka, Asst. Professor, BVRIT</a:t>
            </a:r>
            <a:endParaRPr lang="en-US"/>
          </a:p>
        </p:txBody>
      </p:sp>
      <p:sp>
        <p:nvSpPr>
          <p:cNvPr id="6" name="Slide Number Placeholder 5"/>
          <p:cNvSpPr>
            <a:spLocks noGrp="1"/>
          </p:cNvSpPr>
          <p:nvPr>
            <p:ph type="sldNum" sz="quarter" idx="12"/>
          </p:nvPr>
        </p:nvSpPr>
        <p:spPr/>
        <p:txBody>
          <a:bodyPr/>
          <a:lstStyle/>
          <a:p>
            <a:fld id="{CA5D3BF3-D352-46FC-8343-31F56E6730EA}" type="slidenum">
              <a:rPr lang="en-US" smtClean="0"/>
              <a:pPr/>
              <a:t>6</a:t>
            </a:fld>
            <a:endParaRPr lang="en-US"/>
          </a:p>
        </p:txBody>
      </p:sp>
    </p:spTree>
    <p:extLst>
      <p:ext uri="{BB962C8B-B14F-4D97-AF65-F5344CB8AC3E}">
        <p14:creationId xmlns="" xmlns:p14="http://schemas.microsoft.com/office/powerpoint/2010/main" val="282079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0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AF1B1BFD-7A13-4D95-A29C-3AD046942235}" type="slidenum">
              <a:rPr lang="en-GB" sz="1200"/>
              <a:pPr algn="r"/>
              <a:t>24</a:t>
            </a:fld>
            <a:endParaRPr lang="en-GB" sz="1200"/>
          </a:p>
        </p:txBody>
      </p:sp>
    </p:spTree>
    <p:extLst>
      <p:ext uri="{BB962C8B-B14F-4D97-AF65-F5344CB8AC3E}">
        <p14:creationId xmlns="" xmlns:p14="http://schemas.microsoft.com/office/powerpoint/2010/main" val="3746483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E9E2EFC-394A-47ED-8F16-201A1550155D}" type="slidenum">
              <a:rPr lang="en-GB" sz="1200"/>
              <a:pPr algn="r"/>
              <a:t>25</a:t>
            </a:fld>
            <a:endParaRPr lang="en-GB" sz="1200"/>
          </a:p>
        </p:txBody>
      </p:sp>
    </p:spTree>
    <p:extLst>
      <p:ext uri="{BB962C8B-B14F-4D97-AF65-F5344CB8AC3E}">
        <p14:creationId xmlns="" xmlns:p14="http://schemas.microsoft.com/office/powerpoint/2010/main" val="3914450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EBC20DF-07C5-4032-BCBA-B7C15024F6F1}" type="slidenum">
              <a:rPr lang="en-GB" sz="1200"/>
              <a:pPr/>
              <a:t>26</a:t>
            </a:fld>
            <a:endParaRPr lang="en-GB" sz="1200"/>
          </a:p>
        </p:txBody>
      </p:sp>
    </p:spTree>
    <p:extLst>
      <p:ext uri="{BB962C8B-B14F-4D97-AF65-F5344CB8AC3E}">
        <p14:creationId xmlns="" xmlns:p14="http://schemas.microsoft.com/office/powerpoint/2010/main" val="384107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EBC20DF-07C5-4032-BCBA-B7C15024F6F1}" type="slidenum">
              <a:rPr lang="en-GB" sz="1200"/>
              <a:pPr/>
              <a:t>27</a:t>
            </a:fld>
            <a:endParaRPr lang="en-GB" sz="1200"/>
          </a:p>
        </p:txBody>
      </p:sp>
    </p:spTree>
    <p:extLst>
      <p:ext uri="{BB962C8B-B14F-4D97-AF65-F5344CB8AC3E}">
        <p14:creationId xmlns="" xmlns:p14="http://schemas.microsoft.com/office/powerpoint/2010/main" val="3841073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71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538CFC7-0C98-4D53-9B67-E80E9BFC4E0F}" type="slidenum">
              <a:rPr lang="en-GB" sz="1200"/>
              <a:pPr algn="r"/>
              <a:t>28</a:t>
            </a:fld>
            <a:endParaRPr lang="en-GB" sz="1200"/>
          </a:p>
        </p:txBody>
      </p:sp>
    </p:spTree>
    <p:extLst>
      <p:ext uri="{BB962C8B-B14F-4D97-AF65-F5344CB8AC3E}">
        <p14:creationId xmlns="" xmlns:p14="http://schemas.microsoft.com/office/powerpoint/2010/main" val="3599482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91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325A8FB-3EEA-4616-B86B-44A6370F5E79}" type="slidenum">
              <a:rPr lang="en-GB" sz="1200"/>
              <a:pPr algn="r"/>
              <a:t>29</a:t>
            </a:fld>
            <a:endParaRPr lang="en-GB" sz="1200"/>
          </a:p>
        </p:txBody>
      </p:sp>
    </p:spTree>
    <p:extLst>
      <p:ext uri="{BB962C8B-B14F-4D97-AF65-F5344CB8AC3E}">
        <p14:creationId xmlns="" xmlns:p14="http://schemas.microsoft.com/office/powerpoint/2010/main" val="499458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39821B1-AFC8-4C7D-92E7-A469BB0036C1}" type="slidenum">
              <a:rPr lang="en-GB" sz="1200"/>
              <a:pPr/>
              <a:t>30</a:t>
            </a:fld>
            <a:endParaRPr lang="en-GB" sz="1200"/>
          </a:p>
        </p:txBody>
      </p:sp>
    </p:spTree>
    <p:extLst>
      <p:ext uri="{BB962C8B-B14F-4D97-AF65-F5344CB8AC3E}">
        <p14:creationId xmlns="" xmlns:p14="http://schemas.microsoft.com/office/powerpoint/2010/main" val="493673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39821B1-AFC8-4C7D-92E7-A469BB0036C1}" type="slidenum">
              <a:rPr lang="en-GB" sz="1200"/>
              <a:pPr/>
              <a:t>31</a:t>
            </a:fld>
            <a:endParaRPr lang="en-GB" sz="1200"/>
          </a:p>
        </p:txBody>
      </p:sp>
    </p:spTree>
    <p:extLst>
      <p:ext uri="{BB962C8B-B14F-4D97-AF65-F5344CB8AC3E}">
        <p14:creationId xmlns="" xmlns:p14="http://schemas.microsoft.com/office/powerpoint/2010/main" val="493673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32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931AC135-121D-4E35-A541-394C65884508}" type="slidenum">
              <a:rPr lang="en-GB" sz="1200"/>
              <a:pPr algn="r"/>
              <a:t>32</a:t>
            </a:fld>
            <a:endParaRPr lang="en-GB" sz="1200"/>
          </a:p>
        </p:txBody>
      </p:sp>
    </p:spTree>
    <p:extLst>
      <p:ext uri="{BB962C8B-B14F-4D97-AF65-F5344CB8AC3E}">
        <p14:creationId xmlns="" xmlns:p14="http://schemas.microsoft.com/office/powerpoint/2010/main" val="2759677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5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9D69FF27-7B61-4670-B280-E9D49280618D}" type="slidenum">
              <a:rPr lang="en-GB" sz="1200"/>
              <a:pPr algn="r"/>
              <a:t>33</a:t>
            </a:fld>
            <a:endParaRPr lang="en-GB" sz="1200"/>
          </a:p>
        </p:txBody>
      </p:sp>
    </p:spTree>
    <p:extLst>
      <p:ext uri="{BB962C8B-B14F-4D97-AF65-F5344CB8AC3E}">
        <p14:creationId xmlns="" xmlns:p14="http://schemas.microsoft.com/office/powerpoint/2010/main" val="92761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Impact of Free Jets</a:t>
            </a:r>
            <a:endParaRPr lang="en-US"/>
          </a:p>
        </p:txBody>
      </p:sp>
      <p:sp>
        <p:nvSpPr>
          <p:cNvPr id="5" name="Footer Placeholder 4"/>
          <p:cNvSpPr>
            <a:spLocks noGrp="1"/>
          </p:cNvSpPr>
          <p:nvPr>
            <p:ph type="ftr" sz="quarter" idx="11"/>
          </p:nvPr>
        </p:nvSpPr>
        <p:spPr/>
        <p:txBody>
          <a:bodyPr/>
          <a:lstStyle/>
          <a:p>
            <a:r>
              <a:rPr lang="en-US" smtClean="0"/>
              <a:t>Dr. Rambabu Palaka, Asst. Professor, BVRIT</a:t>
            </a:r>
            <a:endParaRPr lang="en-US"/>
          </a:p>
        </p:txBody>
      </p:sp>
      <p:sp>
        <p:nvSpPr>
          <p:cNvPr id="6" name="Slide Number Placeholder 5"/>
          <p:cNvSpPr>
            <a:spLocks noGrp="1"/>
          </p:cNvSpPr>
          <p:nvPr>
            <p:ph type="sldNum" sz="quarter" idx="12"/>
          </p:nvPr>
        </p:nvSpPr>
        <p:spPr/>
        <p:txBody>
          <a:bodyPr/>
          <a:lstStyle/>
          <a:p>
            <a:fld id="{CA5D3BF3-D352-46FC-8343-31F56E6730EA}" type="slidenum">
              <a:rPr lang="en-US" smtClean="0"/>
              <a:pPr/>
              <a:t>7</a:t>
            </a:fld>
            <a:endParaRPr lang="en-US"/>
          </a:p>
        </p:txBody>
      </p:sp>
    </p:spTree>
    <p:extLst>
      <p:ext uri="{BB962C8B-B14F-4D97-AF65-F5344CB8AC3E}">
        <p14:creationId xmlns="" xmlns:p14="http://schemas.microsoft.com/office/powerpoint/2010/main" val="1759873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5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9D69FF27-7B61-4670-B280-E9D49280618D}" type="slidenum">
              <a:rPr lang="en-GB" sz="1200"/>
              <a:pPr algn="r"/>
              <a:t>34</a:t>
            </a:fld>
            <a:endParaRPr lang="en-GB" sz="1200"/>
          </a:p>
        </p:txBody>
      </p:sp>
    </p:spTree>
    <p:extLst>
      <p:ext uri="{BB962C8B-B14F-4D97-AF65-F5344CB8AC3E}">
        <p14:creationId xmlns="" xmlns:p14="http://schemas.microsoft.com/office/powerpoint/2010/main" val="927615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36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BD900627-0B0B-4D20-BCB9-CA29715450D3}" type="slidenum">
              <a:rPr lang="en-GB" sz="1200"/>
              <a:pPr algn="r"/>
              <a:t>35</a:t>
            </a:fld>
            <a:endParaRPr lang="en-GB" sz="1200"/>
          </a:p>
        </p:txBody>
      </p:sp>
    </p:spTree>
    <p:extLst>
      <p:ext uri="{BB962C8B-B14F-4D97-AF65-F5344CB8AC3E}">
        <p14:creationId xmlns="" xmlns:p14="http://schemas.microsoft.com/office/powerpoint/2010/main" val="3809462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36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BD900627-0B0B-4D20-BCB9-CA29715450D3}" type="slidenum">
              <a:rPr lang="en-GB" sz="1200"/>
              <a:pPr algn="r"/>
              <a:t>36</a:t>
            </a:fld>
            <a:endParaRPr lang="en-GB" sz="1200"/>
          </a:p>
        </p:txBody>
      </p:sp>
    </p:spTree>
    <p:extLst>
      <p:ext uri="{BB962C8B-B14F-4D97-AF65-F5344CB8AC3E}">
        <p14:creationId xmlns="" xmlns:p14="http://schemas.microsoft.com/office/powerpoint/2010/main" val="3809462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36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BD900627-0B0B-4D20-BCB9-CA29715450D3}" type="slidenum">
              <a:rPr lang="en-GB" sz="1200"/>
              <a:pPr algn="r"/>
              <a:t>37</a:t>
            </a:fld>
            <a:endParaRPr lang="en-GB" sz="1200"/>
          </a:p>
        </p:txBody>
      </p:sp>
    </p:spTree>
    <p:extLst>
      <p:ext uri="{BB962C8B-B14F-4D97-AF65-F5344CB8AC3E}">
        <p14:creationId xmlns="" xmlns:p14="http://schemas.microsoft.com/office/powerpoint/2010/main" val="3809462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36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BD900627-0B0B-4D20-BCB9-CA29715450D3}" type="slidenum">
              <a:rPr lang="en-GB" sz="1200"/>
              <a:pPr algn="r"/>
              <a:t>38</a:t>
            </a:fld>
            <a:endParaRPr lang="en-GB" sz="1200"/>
          </a:p>
        </p:txBody>
      </p:sp>
    </p:spTree>
    <p:extLst>
      <p:ext uri="{BB962C8B-B14F-4D97-AF65-F5344CB8AC3E}">
        <p14:creationId xmlns="" xmlns:p14="http://schemas.microsoft.com/office/powerpoint/2010/main" val="3809462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C72E16F-44AF-4971-A1AB-B0ECEC2AFC5A}" type="slidenum">
              <a:rPr lang="en-GB" sz="1200"/>
              <a:pPr algn="r"/>
              <a:t>39</a:t>
            </a:fld>
            <a:endParaRPr lang="en-GB" sz="1200"/>
          </a:p>
        </p:txBody>
      </p:sp>
    </p:spTree>
    <p:extLst>
      <p:ext uri="{BB962C8B-B14F-4D97-AF65-F5344CB8AC3E}">
        <p14:creationId xmlns="" xmlns:p14="http://schemas.microsoft.com/office/powerpoint/2010/main" val="1899025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C72E16F-44AF-4971-A1AB-B0ECEC2AFC5A}" type="slidenum">
              <a:rPr lang="en-GB" sz="1200"/>
              <a:pPr algn="r"/>
              <a:t>40</a:t>
            </a:fld>
            <a:endParaRPr lang="en-GB" sz="1200"/>
          </a:p>
        </p:txBody>
      </p:sp>
    </p:spTree>
    <p:extLst>
      <p:ext uri="{BB962C8B-B14F-4D97-AF65-F5344CB8AC3E}">
        <p14:creationId xmlns="" xmlns:p14="http://schemas.microsoft.com/office/powerpoint/2010/main" val="1899025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C72E16F-44AF-4971-A1AB-B0ECEC2AFC5A}" type="slidenum">
              <a:rPr lang="en-GB" sz="1200"/>
              <a:pPr algn="r"/>
              <a:t>41</a:t>
            </a:fld>
            <a:endParaRPr lang="en-GB" sz="1200"/>
          </a:p>
        </p:txBody>
      </p:sp>
    </p:spTree>
    <p:extLst>
      <p:ext uri="{BB962C8B-B14F-4D97-AF65-F5344CB8AC3E}">
        <p14:creationId xmlns="" xmlns:p14="http://schemas.microsoft.com/office/powerpoint/2010/main" val="1899025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C72E16F-44AF-4971-A1AB-B0ECEC2AFC5A}" type="slidenum">
              <a:rPr lang="en-GB" sz="1200"/>
              <a:pPr algn="r"/>
              <a:t>42</a:t>
            </a:fld>
            <a:endParaRPr lang="en-GB" sz="1200"/>
          </a:p>
        </p:txBody>
      </p:sp>
    </p:spTree>
    <p:extLst>
      <p:ext uri="{BB962C8B-B14F-4D97-AF65-F5344CB8AC3E}">
        <p14:creationId xmlns="" xmlns:p14="http://schemas.microsoft.com/office/powerpoint/2010/main" val="1899025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C72E16F-44AF-4971-A1AB-B0ECEC2AFC5A}" type="slidenum">
              <a:rPr lang="en-GB" sz="1200"/>
              <a:pPr algn="r"/>
              <a:t>43</a:t>
            </a:fld>
            <a:endParaRPr lang="en-GB" sz="1200"/>
          </a:p>
        </p:txBody>
      </p:sp>
    </p:spTree>
    <p:extLst>
      <p:ext uri="{BB962C8B-B14F-4D97-AF65-F5344CB8AC3E}">
        <p14:creationId xmlns="" xmlns:p14="http://schemas.microsoft.com/office/powerpoint/2010/main" val="189902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Impact of Free Jets</a:t>
            </a:r>
            <a:endParaRPr lang="en-US"/>
          </a:p>
        </p:txBody>
      </p:sp>
      <p:sp>
        <p:nvSpPr>
          <p:cNvPr id="5" name="Footer Placeholder 4"/>
          <p:cNvSpPr>
            <a:spLocks noGrp="1"/>
          </p:cNvSpPr>
          <p:nvPr>
            <p:ph type="ftr" sz="quarter" idx="11"/>
          </p:nvPr>
        </p:nvSpPr>
        <p:spPr/>
        <p:txBody>
          <a:bodyPr/>
          <a:lstStyle/>
          <a:p>
            <a:r>
              <a:rPr lang="en-US" smtClean="0"/>
              <a:t>Dr. Rambabu Palaka, Asst. Professor, BVRIT</a:t>
            </a:r>
            <a:endParaRPr lang="en-US"/>
          </a:p>
        </p:txBody>
      </p:sp>
      <p:sp>
        <p:nvSpPr>
          <p:cNvPr id="6" name="Slide Number Placeholder 5"/>
          <p:cNvSpPr>
            <a:spLocks noGrp="1"/>
          </p:cNvSpPr>
          <p:nvPr>
            <p:ph type="sldNum" sz="quarter" idx="12"/>
          </p:nvPr>
        </p:nvSpPr>
        <p:spPr/>
        <p:txBody>
          <a:bodyPr/>
          <a:lstStyle/>
          <a:p>
            <a:fld id="{CA5D3BF3-D352-46FC-8343-31F56E6730EA}" type="slidenum">
              <a:rPr lang="en-US" smtClean="0"/>
              <a:pPr/>
              <a:t>8</a:t>
            </a:fld>
            <a:endParaRPr lang="en-US"/>
          </a:p>
        </p:txBody>
      </p:sp>
    </p:spTree>
    <p:extLst>
      <p:ext uri="{BB962C8B-B14F-4D97-AF65-F5344CB8AC3E}">
        <p14:creationId xmlns="" xmlns:p14="http://schemas.microsoft.com/office/powerpoint/2010/main" val="3402985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C72E16F-44AF-4971-A1AB-B0ECEC2AFC5A}" type="slidenum">
              <a:rPr lang="en-GB" sz="1200"/>
              <a:pPr algn="r"/>
              <a:t>44</a:t>
            </a:fld>
            <a:endParaRPr lang="en-GB" sz="1200"/>
          </a:p>
        </p:txBody>
      </p:sp>
    </p:spTree>
    <p:extLst>
      <p:ext uri="{BB962C8B-B14F-4D97-AF65-F5344CB8AC3E}">
        <p14:creationId xmlns="" xmlns:p14="http://schemas.microsoft.com/office/powerpoint/2010/main" val="1899025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5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9D69FF27-7B61-4670-B280-E9D49280618D}" type="slidenum">
              <a:rPr lang="en-GB" sz="1200"/>
              <a:pPr algn="r"/>
              <a:t>45</a:t>
            </a:fld>
            <a:endParaRPr lang="en-GB" sz="1200"/>
          </a:p>
        </p:txBody>
      </p:sp>
    </p:spTree>
    <p:extLst>
      <p:ext uri="{BB962C8B-B14F-4D97-AF65-F5344CB8AC3E}">
        <p14:creationId xmlns="" xmlns:p14="http://schemas.microsoft.com/office/powerpoint/2010/main" val="927615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5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9D69FF27-7B61-4670-B280-E9D49280618D}" type="slidenum">
              <a:rPr lang="en-GB" sz="1200"/>
              <a:pPr algn="r"/>
              <a:t>46</a:t>
            </a:fld>
            <a:endParaRPr lang="en-GB" sz="1200"/>
          </a:p>
        </p:txBody>
      </p:sp>
    </p:spTree>
    <p:extLst>
      <p:ext uri="{BB962C8B-B14F-4D97-AF65-F5344CB8AC3E}">
        <p14:creationId xmlns="" xmlns:p14="http://schemas.microsoft.com/office/powerpoint/2010/main" val="927615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5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9D69FF27-7B61-4670-B280-E9D49280618D}" type="slidenum">
              <a:rPr lang="en-GB" sz="1200"/>
              <a:pPr algn="r"/>
              <a:t>47</a:t>
            </a:fld>
            <a:endParaRPr lang="en-GB" sz="1200"/>
          </a:p>
        </p:txBody>
      </p:sp>
    </p:spTree>
    <p:extLst>
      <p:ext uri="{BB962C8B-B14F-4D97-AF65-F5344CB8AC3E}">
        <p14:creationId xmlns="" xmlns:p14="http://schemas.microsoft.com/office/powerpoint/2010/main" val="927615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5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9D69FF27-7B61-4670-B280-E9D49280618D}" type="slidenum">
              <a:rPr lang="en-GB" sz="1200"/>
              <a:pPr algn="r"/>
              <a:t>48</a:t>
            </a:fld>
            <a:endParaRPr lang="en-GB" sz="1200"/>
          </a:p>
        </p:txBody>
      </p:sp>
    </p:spTree>
    <p:extLst>
      <p:ext uri="{BB962C8B-B14F-4D97-AF65-F5344CB8AC3E}">
        <p14:creationId xmlns="" xmlns:p14="http://schemas.microsoft.com/office/powerpoint/2010/main" val="927615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C72E16F-44AF-4971-A1AB-B0ECEC2AFC5A}" type="slidenum">
              <a:rPr lang="en-GB" sz="1200"/>
              <a:pPr algn="r"/>
              <a:t>49</a:t>
            </a:fld>
            <a:endParaRPr lang="en-GB" sz="1200"/>
          </a:p>
        </p:txBody>
      </p:sp>
    </p:spTree>
    <p:extLst>
      <p:ext uri="{BB962C8B-B14F-4D97-AF65-F5344CB8AC3E}">
        <p14:creationId xmlns="" xmlns:p14="http://schemas.microsoft.com/office/powerpoint/2010/main" val="18990256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C72E16F-44AF-4971-A1AB-B0ECEC2AFC5A}" type="slidenum">
              <a:rPr lang="en-GB" sz="1200"/>
              <a:pPr algn="r"/>
              <a:t>50</a:t>
            </a:fld>
            <a:endParaRPr lang="en-GB" sz="1200"/>
          </a:p>
        </p:txBody>
      </p:sp>
    </p:spTree>
    <p:extLst>
      <p:ext uri="{BB962C8B-B14F-4D97-AF65-F5344CB8AC3E}">
        <p14:creationId xmlns="" xmlns:p14="http://schemas.microsoft.com/office/powerpoint/2010/main" val="18990256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FC72E16F-44AF-4971-A1AB-B0ECEC2AFC5A}" type="slidenum">
              <a:rPr lang="en-GB" sz="1200"/>
              <a:pPr algn="r"/>
              <a:t>51</a:t>
            </a:fld>
            <a:endParaRPr lang="en-GB" sz="1200"/>
          </a:p>
        </p:txBody>
      </p:sp>
    </p:spTree>
    <p:extLst>
      <p:ext uri="{BB962C8B-B14F-4D97-AF65-F5344CB8AC3E}">
        <p14:creationId xmlns="" xmlns:p14="http://schemas.microsoft.com/office/powerpoint/2010/main" val="1899025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5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9D69FF27-7B61-4670-B280-E9D49280618D}" type="slidenum">
              <a:rPr lang="en-GB" sz="1200"/>
              <a:pPr algn="r"/>
              <a:t>52</a:t>
            </a:fld>
            <a:endParaRPr lang="en-GB" sz="1200"/>
          </a:p>
        </p:txBody>
      </p:sp>
    </p:spTree>
    <p:extLst>
      <p:ext uri="{BB962C8B-B14F-4D97-AF65-F5344CB8AC3E}">
        <p14:creationId xmlns="" xmlns:p14="http://schemas.microsoft.com/office/powerpoint/2010/main" val="927615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5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9D69FF27-7B61-4670-B280-E9D49280618D}" type="slidenum">
              <a:rPr lang="en-GB" sz="1200"/>
              <a:pPr algn="r"/>
              <a:t>53</a:t>
            </a:fld>
            <a:endParaRPr lang="en-GB" sz="1200"/>
          </a:p>
        </p:txBody>
      </p:sp>
    </p:spTree>
    <p:extLst>
      <p:ext uri="{BB962C8B-B14F-4D97-AF65-F5344CB8AC3E}">
        <p14:creationId xmlns="" xmlns:p14="http://schemas.microsoft.com/office/powerpoint/2010/main" val="92761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22A871E5-8D14-4D20-B8C7-883C4CE65652}" type="slidenum">
              <a:rPr lang="en-GB" sz="1200"/>
              <a:pPr algn="r"/>
              <a:t>9</a:t>
            </a:fld>
            <a:endParaRPr lang="en-GB" sz="1200"/>
          </a:p>
        </p:txBody>
      </p:sp>
    </p:spTree>
    <p:extLst>
      <p:ext uri="{BB962C8B-B14F-4D97-AF65-F5344CB8AC3E}">
        <p14:creationId xmlns="" xmlns:p14="http://schemas.microsoft.com/office/powerpoint/2010/main" val="418474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22A871E5-8D14-4D20-B8C7-883C4CE65652}" type="slidenum">
              <a:rPr lang="en-GB" sz="1200"/>
              <a:pPr algn="r"/>
              <a:t>10</a:t>
            </a:fld>
            <a:endParaRPr lang="en-GB" sz="1200"/>
          </a:p>
        </p:txBody>
      </p:sp>
    </p:spTree>
    <p:extLst>
      <p:ext uri="{BB962C8B-B14F-4D97-AF65-F5344CB8AC3E}">
        <p14:creationId xmlns="" xmlns:p14="http://schemas.microsoft.com/office/powerpoint/2010/main" val="112081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7A170998-C2D4-4F4C-853F-CCFF932376B2}" type="slidenum">
              <a:rPr lang="en-GB" sz="1200"/>
              <a:pPr algn="r"/>
              <a:t>11</a:t>
            </a:fld>
            <a:endParaRPr lang="en-GB" sz="1200"/>
          </a:p>
        </p:txBody>
      </p:sp>
    </p:spTree>
    <p:extLst>
      <p:ext uri="{BB962C8B-B14F-4D97-AF65-F5344CB8AC3E}">
        <p14:creationId xmlns="" xmlns:p14="http://schemas.microsoft.com/office/powerpoint/2010/main" val="314824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6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CDC04F59-62CB-4253-891F-908D388C224D}" type="slidenum">
              <a:rPr lang="en-GB" sz="1200"/>
              <a:pPr algn="r"/>
              <a:t>12</a:t>
            </a:fld>
            <a:endParaRPr lang="en-GB" sz="1200"/>
          </a:p>
        </p:txBody>
      </p:sp>
    </p:spTree>
    <p:extLst>
      <p:ext uri="{BB962C8B-B14F-4D97-AF65-F5344CB8AC3E}">
        <p14:creationId xmlns="" xmlns:p14="http://schemas.microsoft.com/office/powerpoint/2010/main" val="698213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6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a:fld id="{CDC04F59-62CB-4253-891F-908D388C224D}" type="slidenum">
              <a:rPr lang="en-GB" sz="1200"/>
              <a:pPr algn="r"/>
              <a:t>13</a:t>
            </a:fld>
            <a:endParaRPr lang="en-GB" sz="1200"/>
          </a:p>
        </p:txBody>
      </p:sp>
    </p:spTree>
    <p:extLst>
      <p:ext uri="{BB962C8B-B14F-4D97-AF65-F5344CB8AC3E}">
        <p14:creationId xmlns="" xmlns:p14="http://schemas.microsoft.com/office/powerpoint/2010/main" val="408496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lgn="ctr"/>
            <a:fld id="{047E157E-8DCB-4F70-A0AF-5EB586A91DD4}" type="datetime1">
              <a:rPr lang="en-US" smtClean="0">
                <a:solidFill>
                  <a:srgbClr val="FFFFFF"/>
                </a:solidFill>
              </a:rPr>
              <a:pPr algn="ctr"/>
              <a:t>6/11/2022</a:t>
            </a:fld>
            <a:endParaRPr lang="en-US" sz="2000"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lgn="r"/>
            <a:endParaRPr lang="en-US" dirty="0">
              <a:solidFill>
                <a:schemeClr val="tx2"/>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6/11/2022</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6/11/2022</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606EA6-EFEA-4C30-9264-4F9291A5780D}" type="datetime1">
              <a:rPr lang="en-US" smtClean="0"/>
              <a:pPr/>
              <a:t>6/11/2022</a:t>
            </a:fld>
            <a:endParaRPr lang="en-US" sz="1400" dirty="0">
              <a:solidFill>
                <a:schemeClr val="tx2"/>
              </a:solidFill>
            </a:endParaRPr>
          </a:p>
        </p:txBody>
      </p:sp>
      <p:sp>
        <p:nvSpPr>
          <p:cNvPr id="5" name="Footer Placeholder 4"/>
          <p:cNvSpPr>
            <a:spLocks noGrp="1"/>
          </p:cNvSpPr>
          <p:nvPr>
            <p:ph type="ftr" sz="quarter" idx="11"/>
          </p:nvPr>
        </p:nvSpPr>
        <p:spPr/>
        <p:txBody>
          <a:bodyPr/>
          <a:lstStyle>
            <a:extLst/>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FCF9F07-3BC7-4570-B054-79111B0A380C}" type="datetime1">
              <a:rPr lang="en-US" smtClean="0"/>
              <a:pPr/>
              <a:t>6/11/2022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4606EA6-EFEA-4C30-9264-4F9291A5780D}" type="datetime1">
              <a:rPr lang="en-US" smtClean="0"/>
              <a:pPr/>
              <a:t>6/11/2022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4606EA6-EFEA-4C30-9264-4F9291A5780D}" type="datetime1">
              <a:rPr lang="en-US" smtClean="0"/>
              <a:pPr/>
              <a:t>6/11/2022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FADB5D-B7A0-47E3-AD2D-B1A6F8614213}" type="datetime1">
              <a:rPr lang="en-US" smtClean="0"/>
              <a:pPr/>
              <a:t>6/11/2022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F7CB7D-F184-43C7-B6FD-03D728E1BBFF}" type="slidenum">
              <a:rPr lang="en-US" smtClean="0">
                <a:solidFill>
                  <a:srgbClr val="FFFFFF"/>
                </a:solidFill>
              </a:rPr>
              <a:pPr/>
              <a:t>‹#›</a:t>
            </a:fld>
            <a:endParaRPr lang="en-US" dirty="0">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pPr/>
              <a:t>6/11/2022</a:t>
            </a:fld>
            <a:endParaRPr lang="en-US"/>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fld id="{F49A8198-4617-485E-9585-4840B69DBBA6}" type="datetime1">
              <a:rPr lang="en-US" smtClean="0"/>
              <a:pPr/>
              <a:t>6/11/2022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4606EA6-EFEA-4C30-9264-4F9291A5780D}" type="datetime1">
              <a:rPr lang="en-US" smtClean="0"/>
              <a:pPr/>
              <a:t>6/11/2022</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ctr"/>
            <a:fld id="{8F82E0A0-C266-4798-8C8F-B9F91E9DA37E}" type="slidenum">
              <a:rPr lang="en-US" sz="2800" b="1" smtClean="0">
                <a:solidFill>
                  <a:srgbClr val="FFFFFF"/>
                </a:solidFill>
              </a:rPr>
              <a:pPr algn="ctr"/>
              <a:t>‹#›</a:t>
            </a:fld>
            <a:endParaRPr lang="en-US" sz="2800"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E4606EA6-EFEA-4C30-9264-4F9291A5780D}" type="datetime1">
              <a:rPr lang="en-US" smtClean="0"/>
              <a:pPr/>
              <a:t>6/11/2022</a:t>
            </a:fld>
            <a:endParaRPr lang="en-US" sz="1400" dirty="0">
              <a:solidFill>
                <a:schemeClr val="tx2"/>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a:endParaRPr lang="en-US" sz="1400" dirty="0">
              <a:solidFill>
                <a:schemeClr val="tx2"/>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PositiveDTypes.ppt" TargetMode="External"/><Relationship Id="rId2" Type="http://schemas.openxmlformats.org/officeDocument/2006/relationships/hyperlink" Target="RotaryTypes.pp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71486"/>
            <a:ext cx="8001056" cy="3416320"/>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Pumps</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dirty="0"/>
              <a:t>      </a:t>
            </a:r>
            <a:br>
              <a:rPr lang="en-US" dirty="0"/>
            </a:br>
            <a:r>
              <a:rPr lang="en-US" dirty="0"/>
              <a:t/>
            </a:r>
            <a:br>
              <a:rPr lang="en-US" dirty="0"/>
            </a:br>
            <a:r>
              <a:rPr lang="en-US" sz="2000" dirty="0" smtClean="0">
                <a:latin typeface="Times New Roman" panose="02020603050405020304" pitchFamily="18" charset="0"/>
                <a:cs typeface="Times New Roman" panose="02020603050405020304" pitchFamily="18" charset="0"/>
              </a:rPr>
              <a:t>Course Co-</a:t>
            </a:r>
            <a:r>
              <a:rPr lang="en-US" sz="2000" dirty="0" err="1" smtClean="0">
                <a:latin typeface="Times New Roman" panose="02020603050405020304" pitchFamily="18" charset="0"/>
                <a:cs typeface="Times New Roman" panose="02020603050405020304" pitchFamily="18" charset="0"/>
              </a:rPr>
              <a:t>ordinator</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Dr. Anupam Chowdhury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Associate Professor</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Department of Civil Engineering, RUET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621657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066800" y="-171450"/>
            <a:ext cx="8229600" cy="819150"/>
          </a:xfrm>
        </p:spPr>
        <p:txBody>
          <a:bodyPr/>
          <a:lstStyle/>
          <a:p>
            <a:pPr algn="ctr"/>
            <a:r>
              <a:rPr lang="en-GB" sz="3600" dirty="0" smtClean="0">
                <a:effectLst/>
                <a:latin typeface="Times New Roman" panose="02020603050405020304" pitchFamily="18" charset="0"/>
                <a:cs typeface="Times New Roman" panose="02020603050405020304" pitchFamily="18" charset="0"/>
              </a:rPr>
              <a:t>Reciprocating</a:t>
            </a:r>
            <a:r>
              <a:rPr lang="en-GB" dirty="0" smtClean="0"/>
              <a:t> </a:t>
            </a:r>
            <a:r>
              <a:rPr lang="en-GB" sz="3600" dirty="0" smtClean="0">
                <a:effectLst/>
                <a:latin typeface="Times New Roman" panose="02020603050405020304" pitchFamily="18" charset="0"/>
                <a:cs typeface="Times New Roman" panose="02020603050405020304" pitchFamily="18" charset="0"/>
              </a:rPr>
              <a:t>pump</a:t>
            </a:r>
          </a:p>
        </p:txBody>
      </p:sp>
      <p:sp>
        <p:nvSpPr>
          <p:cNvPr id="4" name="Title 1"/>
          <p:cNvSpPr txBox="1">
            <a:spLocks/>
          </p:cNvSpPr>
          <p:nvPr/>
        </p:nvSpPr>
        <p:spPr>
          <a:xfrm>
            <a:off x="457200" y="274638"/>
            <a:ext cx="3124200"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2800" dirty="0" smtClean="0">
                <a:effectLst/>
                <a:latin typeface="Times New Roman" panose="02020603050405020304" pitchFamily="18" charset="0"/>
                <a:cs typeface="Times New Roman" panose="02020603050405020304" pitchFamily="18" charset="0"/>
              </a:rPr>
              <a:t>Main components:</a:t>
            </a:r>
          </a:p>
        </p:txBody>
      </p:sp>
      <p:pic>
        <p:nvPicPr>
          <p:cNvPr id="2" name="Picture 1"/>
          <p:cNvPicPr>
            <a:picLocks noChangeAspect="1"/>
          </p:cNvPicPr>
          <p:nvPr/>
        </p:nvPicPr>
        <p:blipFill>
          <a:blip r:embed="rId3"/>
          <a:stretch>
            <a:fillRect/>
          </a:stretch>
        </p:blipFill>
        <p:spPr>
          <a:xfrm>
            <a:off x="2057400" y="1093788"/>
            <a:ext cx="5131370" cy="3687762"/>
          </a:xfrm>
          <a:prstGeom prst="rect">
            <a:avLst/>
          </a:prstGeom>
        </p:spPr>
      </p:pic>
    </p:spTree>
    <p:extLst>
      <p:ext uri="{BB962C8B-B14F-4D97-AF65-F5344CB8AC3E}">
        <p14:creationId xmlns="" xmlns:p14="http://schemas.microsoft.com/office/powerpoint/2010/main" val="4051596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533400" y="-95250"/>
            <a:ext cx="8229600" cy="857250"/>
          </a:xfrm>
        </p:spPr>
        <p:txBody>
          <a:bodyPr>
            <a:normAutofit/>
          </a:bodyPr>
          <a:lstStyle/>
          <a:p>
            <a:r>
              <a:rPr lang="en-GB" sz="3600" dirty="0" smtClean="0">
                <a:effectLst/>
                <a:latin typeface="Times New Roman" panose="02020603050405020304" pitchFamily="18" charset="0"/>
                <a:cs typeface="Times New Roman" panose="02020603050405020304" pitchFamily="18" charset="0"/>
              </a:rPr>
              <a:t>Working of Reciprocating Pump</a:t>
            </a:r>
          </a:p>
        </p:txBody>
      </p:sp>
      <p:sp>
        <p:nvSpPr>
          <p:cNvPr id="13315" name="Content Placeholder 2"/>
          <p:cNvSpPr>
            <a:spLocks noGrp="1"/>
          </p:cNvSpPr>
          <p:nvPr>
            <p:ph idx="4294967295"/>
          </p:nvPr>
        </p:nvSpPr>
        <p:spPr>
          <a:xfrm>
            <a:off x="152400" y="762000"/>
            <a:ext cx="8449056" cy="1695211"/>
          </a:xfrm>
        </p:spPr>
        <p:txBody>
          <a:bodyPr>
            <a:normAutofit/>
          </a:bodyPr>
          <a:lstStyle/>
          <a:p>
            <a:pPr algn="just"/>
            <a:r>
              <a:rPr lang="en-US" sz="1800" dirty="0">
                <a:latin typeface="Times New Roman" panose="02020603050405020304" pitchFamily="18" charset="0"/>
                <a:cs typeface="Times New Roman" panose="02020603050405020304" pitchFamily="18" charset="0"/>
              </a:rPr>
              <a:t>When the piston moves from the left to the right, a suction pressure is produced in the cylinder. If the pump is started for the first time or after a long period, air from the suction pipe is sucked during the suction stroke, while the delivery valve is closed. Liquid rises into the suction pipe by a small height due to atmospheric pressure on the sump liquid. </a:t>
            </a:r>
          </a:p>
        </p:txBody>
      </p:sp>
      <p:sp>
        <p:nvSpPr>
          <p:cNvPr id="4" name="Content Placeholder 2"/>
          <p:cNvSpPr txBox="1">
            <a:spLocks/>
          </p:cNvSpPr>
          <p:nvPr/>
        </p:nvSpPr>
        <p:spPr>
          <a:xfrm>
            <a:off x="214282" y="2428874"/>
            <a:ext cx="8449056" cy="1508757"/>
          </a:xfrm>
          <a:prstGeom prst="rect">
            <a:avLst/>
          </a:prstGeom>
        </p:spPr>
        <p:txBody>
          <a:bodyPr vert="horz">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During the delivery stroke, air in the cylinder is pushed out into the delivery pipe by the thrust of the piston, while the suction valve is closed. When all the air from the suction pipe has been exhausted, the liquid from the sump is able to rise and enter the cylinder. </a:t>
            </a:r>
            <a:endParaRPr kumimoji="0" lang="en-GB"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5" name="Content Placeholder 2"/>
          <p:cNvSpPr txBox="1">
            <a:spLocks/>
          </p:cNvSpPr>
          <p:nvPr/>
        </p:nvSpPr>
        <p:spPr>
          <a:xfrm>
            <a:off x="357158" y="3929072"/>
            <a:ext cx="8449056" cy="828431"/>
          </a:xfrm>
          <a:prstGeom prst="rect">
            <a:avLst/>
          </a:prstGeom>
        </p:spPr>
        <p:txBody>
          <a:bodyPr vert="horz">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Times New Roman" panose="02020603050405020304" pitchFamily="18" charset="0"/>
              </a:rPr>
              <a:t>During the delivery stroke it is displaced into the delivery pipe. Thus the liquid is delivered into the delivery tank intermittently, i.e. during the delivery stroke only. </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1635745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533400" y="17526"/>
            <a:ext cx="9372600" cy="651272"/>
          </a:xfrm>
        </p:spPr>
        <p:txBody>
          <a:bodyPr>
            <a:normAutofit/>
          </a:bodyPr>
          <a:lstStyle/>
          <a:p>
            <a:r>
              <a:rPr lang="en-GB" sz="3600" dirty="0">
                <a:effectLst/>
                <a:latin typeface="Times New Roman" panose="02020603050405020304" pitchFamily="18" charset="0"/>
                <a:cs typeface="Times New Roman" panose="02020603050405020304" pitchFamily="18" charset="0"/>
              </a:rPr>
              <a:t>Classification of Reciprocating Pump</a:t>
            </a:r>
            <a:endParaRPr lang="en-GB" sz="3600" dirty="0" smtClean="0">
              <a:effectLst/>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idx="4294967295"/>
          </p:nvPr>
        </p:nvSpPr>
        <p:spPr>
          <a:xfrm>
            <a:off x="0" y="668798"/>
            <a:ext cx="9067800" cy="3565922"/>
          </a:xfrm>
        </p:spPr>
        <p:txBody>
          <a:bodyPr>
            <a:normAutofit/>
          </a:bodyPr>
          <a:lstStyle/>
          <a:p>
            <a:pPr algn="just">
              <a:buFontTx/>
              <a:buNone/>
            </a:pPr>
            <a:r>
              <a:rPr lang="en-US" sz="2100" dirty="0"/>
              <a:t>   </a:t>
            </a:r>
            <a:r>
              <a:rPr lang="en-US" sz="1800" dirty="0">
                <a:latin typeface="Times New Roman" panose="02020603050405020304" pitchFamily="18" charset="0"/>
                <a:cs typeface="Times New Roman" panose="02020603050405020304" pitchFamily="18" charset="0"/>
              </a:rPr>
              <a:t>Following are the main types of reciprocating pumps:</a:t>
            </a:r>
            <a:endParaRPr lang="en-GB"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According to use of piston sides</a:t>
            </a:r>
            <a:endParaRPr lang="en-GB" sz="18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v"/>
            </a:pPr>
            <a:r>
              <a:rPr lang="en-GB" sz="1800" dirty="0">
                <a:latin typeface="Times New Roman" panose="02020603050405020304" pitchFamily="18" charset="0"/>
                <a:cs typeface="Times New Roman" panose="02020603050405020304" pitchFamily="18" charset="0"/>
              </a:rPr>
              <a:t>Single acting</a:t>
            </a:r>
            <a:r>
              <a:rPr lang="en-US" sz="1800" dirty="0">
                <a:latin typeface="Times New Roman" panose="02020603050405020304" pitchFamily="18" charset="0"/>
                <a:cs typeface="Times New Roman" panose="02020603050405020304" pitchFamily="18" charset="0"/>
              </a:rPr>
              <a:t> Reciprocating Pump:</a:t>
            </a:r>
            <a:endParaRPr lang="en-GB" sz="1800" dirty="0">
              <a:latin typeface="Times New Roman" panose="02020603050405020304" pitchFamily="18" charset="0"/>
              <a:cs typeface="Times New Roman" panose="02020603050405020304" pitchFamily="18" charset="0"/>
            </a:endParaRPr>
          </a:p>
          <a:p>
            <a:pPr lvl="1" algn="just">
              <a:buFontTx/>
              <a:buNone/>
            </a:pPr>
            <a:r>
              <a:rPr lang="en-US" sz="1800" dirty="0">
                <a:latin typeface="Times New Roman" panose="02020603050405020304" pitchFamily="18" charset="0"/>
                <a:cs typeface="Times New Roman" panose="02020603050405020304" pitchFamily="18" charset="0"/>
              </a:rPr>
              <a:t>    If there is only one suction and one delivery pipe and the liquid is filled only on one side of the piston, it is called a single-acting reciprocating pump</a:t>
            </a:r>
            <a:r>
              <a:rPr lang="en-US" sz="1800" dirty="0" smtClean="0">
                <a:latin typeface="Times New Roman" panose="02020603050405020304" pitchFamily="18" charset="0"/>
                <a:cs typeface="Times New Roman" panose="02020603050405020304" pitchFamily="18" charset="0"/>
              </a:rPr>
              <a:t>.</a:t>
            </a:r>
            <a:endParaRPr lang="en-GB" sz="1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633662" y="2285998"/>
            <a:ext cx="3800475" cy="2676525"/>
          </a:xfrm>
          <a:prstGeom prst="rect">
            <a:avLst/>
          </a:prstGeom>
        </p:spPr>
      </p:pic>
    </p:spTree>
    <p:extLst>
      <p:ext uri="{BB962C8B-B14F-4D97-AF65-F5344CB8AC3E}">
        <p14:creationId xmlns="" xmlns:p14="http://schemas.microsoft.com/office/powerpoint/2010/main" val="2607704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533400" y="17526"/>
            <a:ext cx="9372600" cy="651272"/>
          </a:xfrm>
        </p:spPr>
        <p:txBody>
          <a:bodyPr>
            <a:normAutofit/>
          </a:bodyPr>
          <a:lstStyle/>
          <a:p>
            <a:r>
              <a:rPr lang="en-GB" sz="3600" dirty="0">
                <a:effectLst/>
                <a:latin typeface="Times New Roman" panose="02020603050405020304" pitchFamily="18" charset="0"/>
                <a:cs typeface="Times New Roman" panose="02020603050405020304" pitchFamily="18" charset="0"/>
              </a:rPr>
              <a:t>Classification of Reciprocating Pump</a:t>
            </a:r>
            <a:endParaRPr lang="en-GB" sz="3600" dirty="0" smtClean="0">
              <a:effectLst/>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idx="4294967295"/>
          </p:nvPr>
        </p:nvSpPr>
        <p:spPr>
          <a:xfrm>
            <a:off x="0" y="668798"/>
            <a:ext cx="9067800" cy="3565922"/>
          </a:xfrm>
        </p:spPr>
        <p:txBody>
          <a:bodyPr>
            <a:normAutofit/>
          </a:bodyPr>
          <a:lstStyle/>
          <a:p>
            <a:pPr algn="just">
              <a:buFontTx/>
              <a:buNone/>
            </a:pPr>
            <a:r>
              <a:rPr lang="en-US" sz="2100" dirty="0"/>
              <a:t>   </a:t>
            </a:r>
            <a:r>
              <a:rPr lang="en-US" sz="1800" dirty="0">
                <a:latin typeface="Times New Roman" panose="02020603050405020304" pitchFamily="18" charset="0"/>
                <a:cs typeface="Times New Roman" panose="02020603050405020304" pitchFamily="18" charset="0"/>
              </a:rPr>
              <a:t>Following are the main types of reciprocating pumps:</a:t>
            </a:r>
            <a:endParaRPr lang="en-GB"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According to use of piston sides</a:t>
            </a:r>
            <a:endParaRPr lang="en-GB" sz="18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v"/>
            </a:pPr>
            <a:r>
              <a:rPr lang="en-GB" sz="1800" dirty="0" smtClean="0">
                <a:latin typeface="Times New Roman" panose="02020603050405020304" pitchFamily="18" charset="0"/>
                <a:cs typeface="Times New Roman" panose="02020603050405020304" pitchFamily="18" charset="0"/>
              </a:rPr>
              <a:t>Double </a:t>
            </a:r>
            <a:r>
              <a:rPr lang="en-GB" sz="1800" dirty="0">
                <a:latin typeface="Times New Roman" panose="02020603050405020304" pitchFamily="18" charset="0"/>
                <a:cs typeface="Times New Roman" panose="02020603050405020304" pitchFamily="18" charset="0"/>
              </a:rPr>
              <a:t>acting </a:t>
            </a:r>
            <a:r>
              <a:rPr lang="en-US" sz="1800" dirty="0">
                <a:latin typeface="Times New Roman" panose="02020603050405020304" pitchFamily="18" charset="0"/>
                <a:cs typeface="Times New Roman" panose="02020603050405020304" pitchFamily="18" charset="0"/>
              </a:rPr>
              <a:t>Reciprocating Pump:</a:t>
            </a:r>
          </a:p>
          <a:p>
            <a:pPr lvl="1" algn="just">
              <a:buFontTx/>
              <a:buNone/>
            </a:pPr>
            <a:r>
              <a:rPr lang="en-US" sz="1800" dirty="0">
                <a:latin typeface="Times New Roman" panose="02020603050405020304" pitchFamily="18" charset="0"/>
                <a:cs typeface="Times New Roman" panose="02020603050405020304" pitchFamily="18" charset="0"/>
              </a:rPr>
              <a:t>   A double-acting reciprocating pump has two suction and two delivery pipes, Liquid is receiving on both sides of the piston in the cylinder and is delivered into the respective delivery pipes. </a:t>
            </a:r>
            <a:endParaRPr lang="en-GB" sz="1800" dirty="0">
              <a:latin typeface="Times New Roman" panose="02020603050405020304" pitchFamily="18" charset="0"/>
              <a:cs typeface="Times New Roman" panose="02020603050405020304" pitchFamily="18" charset="0"/>
            </a:endParaRPr>
          </a:p>
        </p:txBody>
      </p:sp>
      <p:pic>
        <p:nvPicPr>
          <p:cNvPr id="9217" name="Picture 1" descr="C:\Users\n9030255\Documents\RUET Officials\Courses\Haji Danesh University\1.png"/>
          <p:cNvPicPr>
            <a:picLocks noChangeAspect="1" noChangeArrowheads="1"/>
          </p:cNvPicPr>
          <p:nvPr/>
        </p:nvPicPr>
        <p:blipFill>
          <a:blip r:embed="rId3"/>
          <a:srcRect/>
          <a:stretch>
            <a:fillRect/>
          </a:stretch>
        </p:blipFill>
        <p:spPr bwMode="auto">
          <a:xfrm>
            <a:off x="2500298" y="2285998"/>
            <a:ext cx="3933825" cy="2857502"/>
          </a:xfrm>
          <a:prstGeom prst="rect">
            <a:avLst/>
          </a:prstGeom>
          <a:noFill/>
        </p:spPr>
      </p:pic>
    </p:spTree>
    <p:extLst>
      <p:ext uri="{BB962C8B-B14F-4D97-AF65-F5344CB8AC3E}">
        <p14:creationId xmlns="" xmlns:p14="http://schemas.microsoft.com/office/powerpoint/2010/main" val="109911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0"/>
            <a:ext cx="8229600" cy="742950"/>
          </a:xfrm>
        </p:spPr>
        <p:txBody>
          <a:bodyPr>
            <a:noAutofit/>
          </a:bodyPr>
          <a:lstStyle/>
          <a:p>
            <a:r>
              <a:rPr lang="en-GB" sz="3600" dirty="0" smtClean="0">
                <a:effectLst/>
                <a:latin typeface="Times New Roman" panose="02020603050405020304" pitchFamily="18" charset="0"/>
                <a:cs typeface="Times New Roman" panose="02020603050405020304" pitchFamily="18" charset="0"/>
              </a:rPr>
              <a:t>Classification</a:t>
            </a:r>
            <a:r>
              <a:rPr lang="en-US" sz="3600" dirty="0" smtClean="0">
                <a:effectLst/>
                <a:latin typeface="Times New Roman" panose="02020603050405020304" pitchFamily="18" charset="0"/>
                <a:cs typeface="Times New Roman" panose="02020603050405020304" pitchFamily="18" charset="0"/>
              </a:rPr>
              <a:t> of Reciprocating pumps</a:t>
            </a:r>
            <a:endParaRPr lang="en-GB" sz="3600" dirty="0" smtClean="0">
              <a:effectLst/>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4294967295"/>
          </p:nvPr>
        </p:nvSpPr>
        <p:spPr>
          <a:xfrm>
            <a:off x="76200" y="1123950"/>
            <a:ext cx="9067800" cy="2743200"/>
          </a:xfrm>
        </p:spPr>
        <p:txBody>
          <a:bodyPr>
            <a:normAutofit/>
          </a:bodyPr>
          <a:lstStyle/>
          <a:p>
            <a:pPr algn="just"/>
            <a:r>
              <a:rPr lang="en-GB" sz="1800" dirty="0">
                <a:latin typeface="Times New Roman" panose="02020603050405020304" pitchFamily="18" charset="0"/>
                <a:cs typeface="Times New Roman" panose="02020603050405020304" pitchFamily="18" charset="0"/>
              </a:rPr>
              <a:t>According to number of cylinder</a:t>
            </a:r>
          </a:p>
          <a:p>
            <a:pPr algn="just">
              <a:buFontTx/>
              <a:buNone/>
            </a:pPr>
            <a:r>
              <a:rPr lang="en-GB"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Reciprocating pumps having more than one cylinder are called multi-cylinder reciprocating pumps.</a:t>
            </a:r>
            <a:endParaRPr lang="en-GB" sz="1800" dirty="0">
              <a:latin typeface="Times New Roman" panose="02020603050405020304" pitchFamily="18" charset="0"/>
              <a:cs typeface="Times New Roman" panose="02020603050405020304" pitchFamily="18" charset="0"/>
            </a:endParaRPr>
          </a:p>
          <a:p>
            <a:pPr lvl="1" algn="just"/>
            <a:r>
              <a:rPr lang="en-GB" sz="1800" dirty="0">
                <a:latin typeface="Times New Roman" panose="02020603050405020304" pitchFamily="18" charset="0"/>
                <a:cs typeface="Times New Roman" panose="02020603050405020304" pitchFamily="18" charset="0"/>
              </a:rPr>
              <a:t>Single cylinder pump</a:t>
            </a:r>
          </a:p>
          <a:p>
            <a:pPr lvl="1" algn="just">
              <a:buFontTx/>
              <a:buNone/>
            </a:pPr>
            <a:r>
              <a:rPr lang="en-US" sz="1800" dirty="0">
                <a:latin typeface="Times New Roman" panose="02020603050405020304" pitchFamily="18" charset="0"/>
                <a:cs typeface="Times New Roman" panose="02020603050405020304" pitchFamily="18" charset="0"/>
              </a:rPr>
              <a:t>    A single-cylinder pump can be either single or double acting</a:t>
            </a:r>
            <a:endParaRPr lang="en-GB" sz="1800" dirty="0">
              <a:latin typeface="Times New Roman" panose="02020603050405020304" pitchFamily="18" charset="0"/>
              <a:cs typeface="Times New Roman" panose="02020603050405020304" pitchFamily="18" charset="0"/>
            </a:endParaRPr>
          </a:p>
          <a:p>
            <a:pPr lvl="1" algn="just"/>
            <a:r>
              <a:rPr lang="en-GB" sz="1800" dirty="0">
                <a:latin typeface="Times New Roman" panose="02020603050405020304" pitchFamily="18" charset="0"/>
                <a:cs typeface="Times New Roman" panose="02020603050405020304" pitchFamily="18" charset="0"/>
              </a:rPr>
              <a:t>Double cylinder pump (or two throw pump)</a:t>
            </a:r>
          </a:p>
          <a:p>
            <a:pPr lvl="1" algn="just">
              <a:buFontTx/>
              <a:buNone/>
            </a:pPr>
            <a:r>
              <a:rPr lang="en-GB"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 double cylinder or two throw pump consist of two cylinders connected to the same shaft.</a:t>
            </a: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60858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20624" y="-762"/>
            <a:ext cx="8229600" cy="857250"/>
          </a:xfrm>
        </p:spPr>
        <p:txBody>
          <a:bodyPr>
            <a:noAutofit/>
          </a:bodyPr>
          <a:lstStyle/>
          <a:p>
            <a:r>
              <a:rPr lang="en-GB" sz="3600" dirty="0" smtClean="0">
                <a:effectLst/>
                <a:latin typeface="Times New Roman" panose="02020603050405020304" pitchFamily="18" charset="0"/>
                <a:cs typeface="Times New Roman" panose="02020603050405020304" pitchFamily="18" charset="0"/>
              </a:rPr>
              <a:t>Classification</a:t>
            </a:r>
            <a:r>
              <a:rPr lang="en-US" sz="3600" dirty="0" smtClean="0">
                <a:effectLst/>
                <a:latin typeface="Times New Roman" panose="02020603050405020304" pitchFamily="18" charset="0"/>
                <a:cs typeface="Times New Roman" panose="02020603050405020304" pitchFamily="18" charset="0"/>
              </a:rPr>
              <a:t> of Reciprocating pumps</a:t>
            </a:r>
            <a:endParaRPr lang="en-GB" sz="3600" dirty="0" smtClean="0">
              <a:effectLst/>
              <a:latin typeface="Times New Roman" panose="02020603050405020304" pitchFamily="18" charset="0"/>
              <a:cs typeface="Times New Roman" panose="02020603050405020304" pitchFamily="18" charset="0"/>
            </a:endParaRPr>
          </a:p>
        </p:txBody>
      </p:sp>
      <p:sp>
        <p:nvSpPr>
          <p:cNvPr id="21507" name="Content Placeholder 2"/>
          <p:cNvSpPr>
            <a:spLocks noGrp="1"/>
          </p:cNvSpPr>
          <p:nvPr>
            <p:ph idx="4294967295"/>
          </p:nvPr>
        </p:nvSpPr>
        <p:spPr>
          <a:xfrm>
            <a:off x="0" y="1110997"/>
            <a:ext cx="9144000" cy="3394472"/>
          </a:xfrm>
        </p:spPr>
        <p:txBody>
          <a:bodyPr/>
          <a:lstStyle/>
          <a:p>
            <a:pPr algn="just"/>
            <a:r>
              <a:rPr lang="en-GB" sz="1800" dirty="0">
                <a:latin typeface="Times New Roman" panose="02020603050405020304" pitchFamily="18" charset="0"/>
                <a:cs typeface="Times New Roman" panose="02020603050405020304" pitchFamily="18" charset="0"/>
              </a:rPr>
              <a:t>According to number of cylinder</a:t>
            </a:r>
          </a:p>
          <a:p>
            <a:pPr lvl="1" algn="just"/>
            <a:r>
              <a:rPr lang="en-GB" sz="1800" dirty="0">
                <a:latin typeface="Times New Roman" panose="02020603050405020304" pitchFamily="18" charset="0"/>
                <a:cs typeface="Times New Roman" panose="02020603050405020304" pitchFamily="18" charset="0"/>
              </a:rPr>
              <a:t>Triple cylinder pump (three throw pump)</a:t>
            </a:r>
          </a:p>
          <a:p>
            <a:pPr lvl="1" algn="just">
              <a:buFontTx/>
              <a:buNone/>
            </a:pPr>
            <a:r>
              <a:rPr lang="en-US" sz="1800" dirty="0">
                <a:latin typeface="Times New Roman" panose="02020603050405020304" pitchFamily="18" charset="0"/>
                <a:cs typeface="Times New Roman" panose="02020603050405020304" pitchFamily="18" charset="0"/>
              </a:rPr>
              <a:t>    A triple-cylinder pump or three throw pump has three cylinders, the cranks of which are set at 120</a:t>
            </a:r>
            <a:r>
              <a:rPr lang="en-US" sz="1800" baseline="30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to one another. Each cylinder is provided with its own suction pipe delivery pipe and piston.</a:t>
            </a:r>
            <a:endParaRPr lang="en-GB" sz="1800" dirty="0">
              <a:latin typeface="Times New Roman" panose="02020603050405020304" pitchFamily="18" charset="0"/>
              <a:cs typeface="Times New Roman" panose="02020603050405020304" pitchFamily="18" charset="0"/>
            </a:endParaRPr>
          </a:p>
          <a:p>
            <a:pPr lvl="1" algn="just"/>
            <a:r>
              <a:rPr lang="en-US" sz="1800" dirty="0">
                <a:latin typeface="Times New Roman" panose="02020603050405020304" pitchFamily="18" charset="0"/>
                <a:cs typeface="Times New Roman" panose="02020603050405020304" pitchFamily="18" charset="0"/>
              </a:rPr>
              <a:t>There can be four-cylinder and five cylinder pumps also, the cranks of which are arranged accordingly.</a:t>
            </a:r>
          </a:p>
          <a:p>
            <a:pPr lvl="1" algn="just">
              <a:buFontTx/>
              <a:buNone/>
            </a:pPr>
            <a:endParaRPr lang="en-GB" sz="1800" dirty="0"/>
          </a:p>
        </p:txBody>
      </p:sp>
    </p:spTree>
    <p:extLst>
      <p:ext uri="{BB962C8B-B14F-4D97-AF65-F5344CB8AC3E}">
        <p14:creationId xmlns="" xmlns:p14="http://schemas.microsoft.com/office/powerpoint/2010/main" val="699453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95400" y="57150"/>
            <a:ext cx="6634186" cy="4872054"/>
          </a:xfrm>
          <a:prstGeom prst="rect">
            <a:avLst/>
          </a:prstGeom>
        </p:spPr>
      </p:pic>
    </p:spTree>
    <p:extLst>
      <p:ext uri="{BB962C8B-B14F-4D97-AF65-F5344CB8AC3E}">
        <p14:creationId xmlns="" xmlns:p14="http://schemas.microsoft.com/office/powerpoint/2010/main" val="517944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normAutofit fontScale="90000"/>
          </a:bodyPr>
          <a:lstStyle/>
          <a:p>
            <a:r>
              <a:rPr lang="en-GB" dirty="0" smtClean="0"/>
              <a:t>Discharge through a Reciprocating Pump</a:t>
            </a:r>
          </a:p>
        </p:txBody>
      </p:sp>
      <p:sp>
        <p:nvSpPr>
          <p:cNvPr id="25603" name="Content Placeholder 2"/>
          <p:cNvSpPr>
            <a:spLocks noGrp="1"/>
          </p:cNvSpPr>
          <p:nvPr>
            <p:ph idx="4294967295"/>
          </p:nvPr>
        </p:nvSpPr>
        <p:spPr>
          <a:xfrm>
            <a:off x="571472" y="1214428"/>
            <a:ext cx="6172200" cy="3657600"/>
          </a:xfrm>
        </p:spPr>
        <p:txBody>
          <a:bodyPr/>
          <a:lstStyle/>
          <a:p>
            <a:pPr>
              <a:buFontTx/>
              <a:buNone/>
            </a:pPr>
            <a:r>
              <a:rPr lang="en-GB" sz="1800" dirty="0"/>
              <a:t>    Let </a:t>
            </a:r>
          </a:p>
          <a:p>
            <a:pPr>
              <a:buFontTx/>
              <a:buNone/>
            </a:pPr>
            <a:r>
              <a:rPr lang="en-GB" sz="1800" dirty="0"/>
              <a:t>	A = cross sectional area of cylinder</a:t>
            </a:r>
          </a:p>
          <a:p>
            <a:pPr>
              <a:buFontTx/>
              <a:buNone/>
            </a:pPr>
            <a:r>
              <a:rPr lang="en-GB" sz="1800" dirty="0"/>
              <a:t>	r = crank radius</a:t>
            </a:r>
          </a:p>
          <a:p>
            <a:pPr>
              <a:buFontTx/>
              <a:buNone/>
            </a:pPr>
            <a:r>
              <a:rPr lang="en-GB" sz="1800" dirty="0"/>
              <a:t>	N = rpm of the crank </a:t>
            </a:r>
          </a:p>
          <a:p>
            <a:pPr>
              <a:buFontTx/>
              <a:buNone/>
            </a:pPr>
            <a:r>
              <a:rPr lang="en-GB" sz="1800" dirty="0"/>
              <a:t>	L </a:t>
            </a:r>
            <a:r>
              <a:rPr lang="en-GB" sz="1800" dirty="0" smtClean="0"/>
              <a:t>= stroke length (2r)</a:t>
            </a:r>
            <a:endParaRPr lang="en-GB" sz="1800" dirty="0"/>
          </a:p>
          <a:p>
            <a:pPr>
              <a:buFontTx/>
              <a:buNone/>
            </a:pPr>
            <a:r>
              <a:rPr lang="en-GB" sz="1800" dirty="0"/>
              <a:t>    </a:t>
            </a:r>
            <a:r>
              <a:rPr lang="en-GB" sz="1800" dirty="0" smtClean="0"/>
              <a:t>Discharge </a:t>
            </a:r>
            <a:r>
              <a:rPr lang="en-GB" sz="1800" dirty="0"/>
              <a:t>through pump per second= </a:t>
            </a:r>
          </a:p>
          <a:p>
            <a:pPr>
              <a:buFontTx/>
              <a:buNone/>
            </a:pPr>
            <a:r>
              <a:rPr lang="en-GB" sz="1800" dirty="0"/>
              <a:t>    Area x stroke length x rpm/60</a:t>
            </a:r>
          </a:p>
          <a:p>
            <a:pPr>
              <a:buFontTx/>
              <a:buNone/>
            </a:pPr>
            <a:r>
              <a:rPr lang="en-GB" sz="1800" dirty="0"/>
              <a:t>    </a:t>
            </a:r>
          </a:p>
          <a:p>
            <a:pPr>
              <a:buFontTx/>
              <a:buNone/>
            </a:pPr>
            <a:endParaRPr lang="en-GB" sz="1800" dirty="0"/>
          </a:p>
          <a:p>
            <a:pPr>
              <a:buFontTx/>
              <a:buNone/>
            </a:pPr>
            <a:r>
              <a:rPr lang="en-GB" sz="1800" dirty="0"/>
              <a:t>   This will be the discharge when the pump is </a:t>
            </a:r>
            <a:r>
              <a:rPr lang="en-GB" sz="1800" dirty="0">
                <a:solidFill>
                  <a:srgbClr val="FF0000"/>
                </a:solidFill>
              </a:rPr>
              <a:t>single acting</a:t>
            </a:r>
            <a:r>
              <a:rPr lang="en-GB" sz="1800" dirty="0"/>
              <a:t>. </a:t>
            </a:r>
          </a:p>
          <a:p>
            <a:pPr>
              <a:buFontTx/>
              <a:buNone/>
            </a:pPr>
            <a:endParaRPr lang="en-GB" sz="1800" dirty="0"/>
          </a:p>
          <a:p>
            <a:pPr>
              <a:buFontTx/>
              <a:buNone/>
            </a:pPr>
            <a:endParaRPr lang="en-GB" sz="1800" dirty="0"/>
          </a:p>
          <a:p>
            <a:pPr>
              <a:buFontTx/>
              <a:buNone/>
            </a:pPr>
            <a:endParaRPr lang="en-GB" sz="1800" dirty="0"/>
          </a:p>
        </p:txBody>
      </p:sp>
      <p:graphicFrame>
        <p:nvGraphicFramePr>
          <p:cNvPr id="25604" name="Object 1"/>
          <p:cNvGraphicFramePr>
            <a:graphicFrameLocks noChangeAspect="1"/>
          </p:cNvGraphicFramePr>
          <p:nvPr/>
        </p:nvGraphicFramePr>
        <p:xfrm>
          <a:off x="3082529" y="3429000"/>
          <a:ext cx="1893094" cy="748904"/>
        </p:xfrm>
        <a:graphic>
          <a:graphicData uri="http://schemas.openxmlformats.org/presentationml/2006/ole">
            <p:oleObj spid="_x0000_s1029" name="Equation" r:id="rId4" imgW="990170" imgH="393529" progId="Equation.3">
              <p:embed/>
            </p:oleObj>
          </a:graphicData>
        </a:graphic>
      </p:graphicFrame>
      <p:pic>
        <p:nvPicPr>
          <p:cNvPr id="5" name="Picture 4"/>
          <p:cNvPicPr>
            <a:picLocks noChangeAspect="1"/>
          </p:cNvPicPr>
          <p:nvPr/>
        </p:nvPicPr>
        <p:blipFill>
          <a:blip r:embed="rId5"/>
          <a:stretch>
            <a:fillRect/>
          </a:stretch>
        </p:blipFill>
        <p:spPr>
          <a:xfrm>
            <a:off x="5857884" y="1285866"/>
            <a:ext cx="3071802" cy="2676525"/>
          </a:xfrm>
          <a:prstGeom prst="rect">
            <a:avLst/>
          </a:prstGeom>
        </p:spPr>
      </p:pic>
    </p:spTree>
    <p:extLst>
      <p:ext uri="{BB962C8B-B14F-4D97-AF65-F5344CB8AC3E}">
        <p14:creationId xmlns="" xmlns:p14="http://schemas.microsoft.com/office/powerpoint/2010/main" val="71230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normAutofit fontScale="90000"/>
          </a:bodyPr>
          <a:lstStyle/>
          <a:p>
            <a:r>
              <a:rPr lang="en-GB" smtClean="0"/>
              <a:t>Discharge through a Reciprocating Pump</a:t>
            </a:r>
          </a:p>
        </p:txBody>
      </p:sp>
      <p:sp>
        <p:nvSpPr>
          <p:cNvPr id="27651" name="Content Placeholder 2"/>
          <p:cNvSpPr>
            <a:spLocks noGrp="1"/>
          </p:cNvSpPr>
          <p:nvPr>
            <p:ph idx="4294967295"/>
          </p:nvPr>
        </p:nvSpPr>
        <p:spPr>
          <a:xfrm>
            <a:off x="1485900" y="1200150"/>
            <a:ext cx="6172200" cy="3600450"/>
          </a:xfrm>
        </p:spPr>
        <p:txBody>
          <a:bodyPr/>
          <a:lstStyle/>
          <a:p>
            <a:pPr>
              <a:buFontTx/>
              <a:buNone/>
            </a:pPr>
            <a:r>
              <a:rPr lang="en-GB" sz="1800"/>
              <a:t>        </a:t>
            </a:r>
          </a:p>
          <a:p>
            <a:pPr>
              <a:buFontTx/>
              <a:buNone/>
            </a:pPr>
            <a:endParaRPr lang="en-GB" sz="1800"/>
          </a:p>
        </p:txBody>
      </p:sp>
      <p:pic>
        <p:nvPicPr>
          <p:cNvPr id="27652" name="Picture 3" descr="Fig 11"/>
          <p:cNvPicPr>
            <a:picLocks noChangeAspect="1" noChangeArrowheads="1"/>
          </p:cNvPicPr>
          <p:nvPr/>
        </p:nvPicPr>
        <p:blipFill>
          <a:blip r:embed="rId3">
            <a:clrChange>
              <a:clrFrom>
                <a:srgbClr val="F6EADC"/>
              </a:clrFrom>
              <a:clrTo>
                <a:srgbClr val="F6EADC">
                  <a:alpha val="0"/>
                </a:srgbClr>
              </a:clrTo>
            </a:clrChange>
            <a:lum bright="-30000"/>
            <a:grayscl/>
            <a:biLevel thresh="50000"/>
            <a:extLst>
              <a:ext uri="{28A0092B-C50C-407E-A947-70E740481C1C}">
                <a14:useLocalDpi xmlns="" xmlns:a14="http://schemas.microsoft.com/office/drawing/2010/main" val="0"/>
              </a:ext>
            </a:extLst>
          </a:blip>
          <a:srcRect/>
          <a:stretch>
            <a:fillRect/>
          </a:stretch>
        </p:blipFill>
        <p:spPr bwMode="auto">
          <a:xfrm>
            <a:off x="1600200" y="1314450"/>
            <a:ext cx="5943600" cy="331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54492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normAutofit fontScale="90000"/>
          </a:bodyPr>
          <a:lstStyle/>
          <a:p>
            <a:r>
              <a:rPr lang="en-GB" smtClean="0"/>
              <a:t>Discharge through a Reciprocating Pump</a:t>
            </a:r>
          </a:p>
        </p:txBody>
      </p:sp>
      <p:sp>
        <p:nvSpPr>
          <p:cNvPr id="29699" name="Content Placeholder 2"/>
          <p:cNvSpPr>
            <a:spLocks noGrp="1"/>
          </p:cNvSpPr>
          <p:nvPr>
            <p:ph idx="4294967295"/>
          </p:nvPr>
        </p:nvSpPr>
        <p:spPr>
          <a:xfrm>
            <a:off x="1485900" y="1200150"/>
            <a:ext cx="6172200" cy="3657600"/>
          </a:xfrm>
        </p:spPr>
        <p:txBody>
          <a:bodyPr>
            <a:normAutofit fontScale="92500" lnSpcReduction="20000"/>
          </a:bodyPr>
          <a:lstStyle/>
          <a:p>
            <a:pPr>
              <a:buFontTx/>
              <a:buNone/>
            </a:pPr>
            <a:r>
              <a:rPr lang="en-GB" sz="1800" dirty="0"/>
              <a:t>   Discharge in case of double acting pump </a:t>
            </a:r>
          </a:p>
          <a:p>
            <a:pPr>
              <a:buFontTx/>
              <a:buNone/>
            </a:pPr>
            <a:r>
              <a:rPr lang="en-GB" sz="1800" dirty="0"/>
              <a:t>  </a:t>
            </a:r>
          </a:p>
          <a:p>
            <a:pPr>
              <a:buFontTx/>
              <a:buNone/>
            </a:pPr>
            <a:r>
              <a:rPr lang="en-GB" sz="1800" dirty="0"/>
              <a:t>   Discharge/Second = </a:t>
            </a:r>
          </a:p>
          <a:p>
            <a:pPr>
              <a:buFontTx/>
              <a:buNone/>
            </a:pPr>
            <a:endParaRPr lang="en-GB" sz="1800" dirty="0"/>
          </a:p>
          <a:p>
            <a:pPr>
              <a:buFontTx/>
              <a:buNone/>
            </a:pPr>
            <a:endParaRPr lang="en-GB" sz="1800" dirty="0"/>
          </a:p>
          <a:p>
            <a:pPr>
              <a:buFontTx/>
              <a:buNone/>
            </a:pPr>
            <a:endParaRPr lang="en-GB" sz="1800" dirty="0"/>
          </a:p>
          <a:p>
            <a:pPr>
              <a:buFontTx/>
              <a:buNone/>
            </a:pPr>
            <a:r>
              <a:rPr lang="en-GB" sz="1800" dirty="0"/>
              <a:t> </a:t>
            </a:r>
            <a:endParaRPr lang="en-GB" sz="1800" dirty="0" smtClean="0"/>
          </a:p>
          <a:p>
            <a:pPr>
              <a:buFontTx/>
              <a:buNone/>
            </a:pPr>
            <a:endParaRPr lang="en-GB" sz="1800" dirty="0" smtClean="0"/>
          </a:p>
          <a:p>
            <a:pPr>
              <a:buFontTx/>
              <a:buNone/>
            </a:pPr>
            <a:r>
              <a:rPr lang="en-GB" sz="1800" dirty="0" smtClean="0"/>
              <a:t> </a:t>
            </a:r>
            <a:r>
              <a:rPr lang="en-GB" sz="1800" dirty="0"/>
              <a:t>Where, </a:t>
            </a:r>
            <a:r>
              <a:rPr lang="en-GB" sz="1800" dirty="0" err="1"/>
              <a:t>A</a:t>
            </a:r>
            <a:r>
              <a:rPr lang="en-GB" sz="1800" baseline="-25000" dirty="0" err="1"/>
              <a:t>p</a:t>
            </a:r>
            <a:r>
              <a:rPr lang="en-GB" sz="1800" baseline="-25000" dirty="0"/>
              <a:t> </a:t>
            </a:r>
            <a:r>
              <a:rPr lang="en-GB" sz="1800" dirty="0"/>
              <a:t>= Area of cross-section of piston rod</a:t>
            </a:r>
          </a:p>
          <a:p>
            <a:pPr>
              <a:buFontTx/>
              <a:buNone/>
            </a:pPr>
            <a:r>
              <a:rPr lang="en-GB" sz="1800" dirty="0"/>
              <a:t>  However, if area of the piston rod is neglected</a:t>
            </a:r>
          </a:p>
          <a:p>
            <a:pPr>
              <a:buFontTx/>
              <a:buNone/>
            </a:pPr>
            <a:r>
              <a:rPr lang="en-GB" sz="1800" dirty="0"/>
              <a:t>   </a:t>
            </a:r>
          </a:p>
          <a:p>
            <a:pPr>
              <a:buFontTx/>
              <a:buNone/>
            </a:pPr>
            <a:r>
              <a:rPr lang="en-GB" sz="1800" dirty="0"/>
              <a:t>   Discharge/Second =</a:t>
            </a:r>
          </a:p>
          <a:p>
            <a:pPr>
              <a:buFontTx/>
              <a:buNone/>
            </a:pPr>
            <a:endParaRPr lang="en-GB" sz="1800" dirty="0"/>
          </a:p>
          <a:p>
            <a:pPr>
              <a:buFontTx/>
              <a:buNone/>
            </a:pPr>
            <a:r>
              <a:rPr lang="en-GB" sz="1800" dirty="0"/>
              <a:t> </a:t>
            </a:r>
          </a:p>
        </p:txBody>
      </p:sp>
      <p:graphicFrame>
        <p:nvGraphicFramePr>
          <p:cNvPr id="29700" name="Object 1"/>
          <p:cNvGraphicFramePr>
            <a:graphicFrameLocks noChangeAspect="1"/>
          </p:cNvGraphicFramePr>
          <p:nvPr/>
        </p:nvGraphicFramePr>
        <p:xfrm>
          <a:off x="3932635" y="1600201"/>
          <a:ext cx="3325415" cy="821531"/>
        </p:xfrm>
        <a:graphic>
          <a:graphicData uri="http://schemas.openxmlformats.org/presentationml/2006/ole">
            <p:oleObj spid="_x0000_s2059" name="Equation" r:id="rId4" imgW="1739900" imgH="431800" progId="Equation.3">
              <p:embed/>
            </p:oleObj>
          </a:graphicData>
        </a:graphic>
      </p:graphicFrame>
      <p:graphicFrame>
        <p:nvGraphicFramePr>
          <p:cNvPr id="29701" name="Object 3"/>
          <p:cNvGraphicFramePr>
            <a:graphicFrameLocks noChangeAspect="1"/>
          </p:cNvGraphicFramePr>
          <p:nvPr/>
        </p:nvGraphicFramePr>
        <p:xfrm>
          <a:off x="4000496" y="2357436"/>
          <a:ext cx="2330054" cy="748904"/>
        </p:xfrm>
        <a:graphic>
          <a:graphicData uri="http://schemas.openxmlformats.org/presentationml/2006/ole">
            <p:oleObj spid="_x0000_s2060" name="Equation" r:id="rId5" imgW="1218671" imgH="393529" progId="Equation.3">
              <p:embed/>
            </p:oleObj>
          </a:graphicData>
        </a:graphic>
      </p:graphicFrame>
      <p:graphicFrame>
        <p:nvGraphicFramePr>
          <p:cNvPr id="29702" name="Object 5"/>
          <p:cNvGraphicFramePr>
            <a:graphicFrameLocks noChangeAspect="1"/>
          </p:cNvGraphicFramePr>
          <p:nvPr/>
        </p:nvGraphicFramePr>
        <p:xfrm>
          <a:off x="4143372" y="3786196"/>
          <a:ext cx="873919" cy="748904"/>
        </p:xfrm>
        <a:graphic>
          <a:graphicData uri="http://schemas.openxmlformats.org/presentationml/2006/ole">
            <p:oleObj spid="_x0000_s2061" name="Equation" r:id="rId6" imgW="457002" imgH="393529" progId="Equation.3">
              <p:embed/>
            </p:oleObj>
          </a:graphicData>
        </a:graphic>
      </p:graphicFrame>
    </p:spTree>
    <p:extLst>
      <p:ext uri="{BB962C8B-B14F-4D97-AF65-F5344CB8AC3E}">
        <p14:creationId xmlns="" xmlns:p14="http://schemas.microsoft.com/office/powerpoint/2010/main" val="2181305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0"/>
            <a:ext cx="4572000"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Pumps</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 y="682740"/>
            <a:ext cx="8839200" cy="1200329"/>
          </a:xfrm>
          <a:prstGeom prst="rect">
            <a:avLst/>
          </a:prstGeom>
          <a:noFill/>
        </p:spPr>
        <p:txBody>
          <a:bodyPr wrap="square" rtlCol="0">
            <a:spAutoFit/>
          </a:bodyPr>
          <a:lstStyle/>
          <a:p>
            <a:pPr algn="just"/>
            <a:r>
              <a:rPr lang="en-US" b="1" dirty="0" smtClean="0">
                <a:latin typeface="Times New Roman" panose="02020603050405020304" pitchFamily="18" charset="0"/>
                <a:cs typeface="Times New Roman" panose="02020603050405020304" pitchFamily="18" charset="0"/>
              </a:rPr>
              <a:t>Pumps</a:t>
            </a:r>
            <a:r>
              <a:rPr lang="en-US" dirty="0" smtClean="0">
                <a:latin typeface="Times New Roman" panose="02020603050405020304" pitchFamily="18" charset="0"/>
                <a:cs typeface="Times New Roman" panose="02020603050405020304" pitchFamily="18" charset="0"/>
              </a:rPr>
              <a:t>: A pump may be defined as a mechanical device which when imposed in a pipeline, converts the mechanical energy supplied to it from some external source into hydraulic energy and transfers the same to the liquid through the pipeline, thereby increasing the energy of flowing fluid.</a:t>
            </a:r>
            <a:endParaRPr lang="en-US" dirty="0">
              <a:latin typeface="Times New Roman" panose="02020603050405020304" pitchFamily="18" charset="0"/>
              <a:cs typeface="Times New Roman" panose="02020603050405020304" pitchFamily="18" charset="0"/>
            </a:endParaRPr>
          </a:p>
        </p:txBody>
      </p:sp>
      <p:sp>
        <p:nvSpPr>
          <p:cNvPr id="4" name="Rectangle 10"/>
          <p:cNvSpPr>
            <a:spLocks noChangeArrowheads="1"/>
          </p:cNvSpPr>
          <p:nvPr/>
        </p:nvSpPr>
        <p:spPr bwMode="auto">
          <a:xfrm>
            <a:off x="152400" y="1883069"/>
            <a:ext cx="626506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lgn="r" rtl="1">
              <a:spcBef>
                <a:spcPts val="600"/>
              </a:spcBef>
              <a:buClr>
                <a:schemeClr val="accent1"/>
              </a:buClr>
              <a:buSzPct val="80000"/>
              <a:buFont typeface="Wingdings 2" panose="05020102010507070707" pitchFamily="18" charset="2"/>
              <a:buChar char=""/>
              <a:tabLst>
                <a:tab pos="685800" algn="l"/>
              </a:tabLst>
              <a:defRPr sz="3200">
                <a:solidFill>
                  <a:schemeClr val="tx1"/>
                </a:solidFill>
                <a:latin typeface="Gill Sans MT" panose="020B0502020104020203" pitchFamily="34" charset="0"/>
                <a:ea typeface="Majalla UI"/>
                <a:cs typeface="Majalla UI"/>
              </a:defRPr>
            </a:lvl1pPr>
            <a:lvl2pPr marL="742950" indent="-285750" algn="r" rtl="1">
              <a:spcBef>
                <a:spcPts val="550"/>
              </a:spcBef>
              <a:buClr>
                <a:schemeClr val="accent1"/>
              </a:buClr>
              <a:buFont typeface="Verdana" panose="020B0604030504040204" pitchFamily="34" charset="0"/>
              <a:buChar char="◦"/>
              <a:tabLst>
                <a:tab pos="685800" algn="l"/>
              </a:tabLst>
              <a:defRPr sz="2800">
                <a:solidFill>
                  <a:schemeClr val="tx1"/>
                </a:solidFill>
                <a:latin typeface="Gill Sans MT" panose="020B0502020104020203" pitchFamily="34" charset="0"/>
                <a:ea typeface="Majalla UI"/>
                <a:cs typeface="Majalla UI"/>
              </a:defRPr>
            </a:lvl2pPr>
            <a:lvl3pPr marL="1143000" indent="-228600" algn="r" rtl="1">
              <a:spcBef>
                <a:spcPct val="20000"/>
              </a:spcBef>
              <a:buClr>
                <a:schemeClr val="accent2"/>
              </a:buClr>
              <a:buFont typeface="Wingdings 2" panose="05020102010507070707" pitchFamily="18" charset="2"/>
              <a:buChar char=""/>
              <a:tabLst>
                <a:tab pos="685800" algn="l"/>
              </a:tabLst>
              <a:defRPr sz="2400">
                <a:solidFill>
                  <a:schemeClr val="tx1"/>
                </a:solidFill>
                <a:latin typeface="Gill Sans MT" panose="020B0502020104020203" pitchFamily="34" charset="0"/>
                <a:ea typeface="Majalla UI"/>
                <a:cs typeface="Majalla UI"/>
              </a:defRPr>
            </a:lvl3pPr>
            <a:lvl4pPr marL="1600200" indent="-228600" algn="r" rtl="1">
              <a:spcBef>
                <a:spcPct val="20000"/>
              </a:spcBef>
              <a:buClr>
                <a:srgbClr val="C32D2E"/>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4pPr>
            <a:lvl5pPr marL="2057400" indent="-228600" algn="r" rtl="1">
              <a:spcBef>
                <a:spcPct val="20000"/>
              </a:spcBef>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9pPr>
          </a:lstStyle>
          <a:p>
            <a:pPr algn="l" rtl="0" eaLnBrk="1" hangingPunct="1">
              <a:spcBef>
                <a:spcPct val="0"/>
              </a:spcBef>
              <a:buClrTx/>
              <a:buSzTx/>
              <a:buFontTx/>
              <a:buNone/>
            </a:pPr>
            <a:r>
              <a:rPr lang="en-US" sz="1800" dirty="0">
                <a:latin typeface="Times New Roman" panose="02020603050405020304" pitchFamily="18" charset="0"/>
                <a:cs typeface="Times New Roman" panose="02020603050405020304" pitchFamily="18" charset="0"/>
              </a:rPr>
              <a:t>There are two main categories of pump: </a:t>
            </a:r>
          </a:p>
        </p:txBody>
      </p:sp>
      <p:sp>
        <p:nvSpPr>
          <p:cNvPr id="5" name="Rectangle 11"/>
          <p:cNvSpPr>
            <a:spLocks noChangeArrowheads="1"/>
          </p:cNvSpPr>
          <p:nvPr/>
        </p:nvSpPr>
        <p:spPr bwMode="auto">
          <a:xfrm>
            <a:off x="530257" y="2252401"/>
            <a:ext cx="421243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lgn="r" rtl="1">
              <a:spcBef>
                <a:spcPts val="600"/>
              </a:spcBef>
              <a:buClr>
                <a:schemeClr val="accent1"/>
              </a:buClr>
              <a:buSzPct val="80000"/>
              <a:buFont typeface="Wingdings 2" panose="05020102010507070707" pitchFamily="18" charset="2"/>
              <a:buChar char=""/>
              <a:tabLst>
                <a:tab pos="685800" algn="l"/>
              </a:tabLst>
              <a:defRPr sz="3200">
                <a:solidFill>
                  <a:schemeClr val="tx1"/>
                </a:solidFill>
                <a:latin typeface="Gill Sans MT" panose="020B0502020104020203" pitchFamily="34" charset="0"/>
                <a:ea typeface="Majalla UI"/>
                <a:cs typeface="Majalla UI"/>
              </a:defRPr>
            </a:lvl1pPr>
            <a:lvl2pPr marL="742950" indent="-285750" algn="r" rtl="1">
              <a:spcBef>
                <a:spcPts val="550"/>
              </a:spcBef>
              <a:buClr>
                <a:schemeClr val="accent1"/>
              </a:buClr>
              <a:buFont typeface="Verdana" panose="020B0604030504040204" pitchFamily="34" charset="0"/>
              <a:buChar char="◦"/>
              <a:tabLst>
                <a:tab pos="685800" algn="l"/>
              </a:tabLst>
              <a:defRPr sz="2800">
                <a:solidFill>
                  <a:schemeClr val="tx1"/>
                </a:solidFill>
                <a:latin typeface="Gill Sans MT" panose="020B0502020104020203" pitchFamily="34" charset="0"/>
                <a:ea typeface="Majalla UI"/>
                <a:cs typeface="Majalla UI"/>
              </a:defRPr>
            </a:lvl2pPr>
            <a:lvl3pPr marL="1143000" indent="-228600" algn="r" rtl="1">
              <a:spcBef>
                <a:spcPct val="20000"/>
              </a:spcBef>
              <a:buClr>
                <a:schemeClr val="accent2"/>
              </a:buClr>
              <a:buFont typeface="Wingdings 2" panose="05020102010507070707" pitchFamily="18" charset="2"/>
              <a:buChar char=""/>
              <a:tabLst>
                <a:tab pos="685800" algn="l"/>
              </a:tabLst>
              <a:defRPr sz="2400">
                <a:solidFill>
                  <a:schemeClr val="tx1"/>
                </a:solidFill>
                <a:latin typeface="Gill Sans MT" panose="020B0502020104020203" pitchFamily="34" charset="0"/>
                <a:ea typeface="Majalla UI"/>
                <a:cs typeface="Majalla UI"/>
              </a:defRPr>
            </a:lvl3pPr>
            <a:lvl4pPr marL="1600200" indent="-228600" algn="r" rtl="1">
              <a:spcBef>
                <a:spcPct val="20000"/>
              </a:spcBef>
              <a:buClr>
                <a:srgbClr val="C32D2E"/>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4pPr>
            <a:lvl5pPr marL="2057400" indent="-228600" algn="r" rtl="1">
              <a:spcBef>
                <a:spcPct val="20000"/>
              </a:spcBef>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9pPr>
          </a:lstStyle>
          <a:p>
            <a:pPr algn="l" rtl="0" eaLnBrk="1" hangingPunct="1">
              <a:spcBef>
                <a:spcPct val="0"/>
              </a:spcBef>
              <a:buClrTx/>
              <a:buSzTx/>
              <a:buFont typeface="Symbol" panose="05050102010706020507" pitchFamily="18" charset="2"/>
              <a:buChar char=""/>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Rotodynamic</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pumps</a:t>
            </a:r>
          </a:p>
          <a:p>
            <a:pPr algn="l" rtl="0">
              <a:spcBef>
                <a:spcPct val="0"/>
              </a:spcBef>
              <a:buClrTx/>
              <a:buSzTx/>
              <a:buFont typeface="Symbol" panose="05050102010706020507" pitchFamily="18" charset="2"/>
              <a:buChar char=""/>
            </a:pPr>
            <a:r>
              <a:rPr lang="en-US" sz="1800" dirty="0" smtClean="0">
                <a:latin typeface="Times New Roman" panose="02020603050405020304" pitchFamily="18" charset="0"/>
                <a:cs typeface="Times New Roman" panose="02020603050405020304" pitchFamily="18" charset="0"/>
              </a:rPr>
              <a:t>  Positive </a:t>
            </a:r>
            <a:r>
              <a:rPr lang="en-US" sz="1800" dirty="0">
                <a:latin typeface="Times New Roman" panose="02020603050405020304" pitchFamily="18" charset="0"/>
                <a:cs typeface="Times New Roman" panose="02020603050405020304" pitchFamily="18" charset="0"/>
              </a:rPr>
              <a:t>displacement </a:t>
            </a:r>
            <a:r>
              <a:rPr lang="en-US" sz="1800" dirty="0" smtClean="0">
                <a:latin typeface="Times New Roman" panose="02020603050405020304" pitchFamily="18" charset="0"/>
                <a:cs typeface="Times New Roman" panose="02020603050405020304" pitchFamily="18" charset="0"/>
              </a:rPr>
              <a:t>pumps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51259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900"/>
                                        <p:tgtEl>
                                          <p:spTgt spid="4"/>
                                        </p:tgtEl>
                                      </p:cBhvr>
                                    </p:animEffect>
                                  </p:childTnLst>
                                </p:cTn>
                              </p:par>
                            </p:childTnLst>
                          </p:cTn>
                        </p:par>
                        <p:par>
                          <p:cTn id="8" fill="hold">
                            <p:stCondLst>
                              <p:cond delay="900"/>
                            </p:stCondLst>
                            <p:childTnLst>
                              <p:par>
                                <p:cTn id="9" presetID="9"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par>
                          <p:cTn id="12" fill="hold">
                            <p:stCondLst>
                              <p:cond delay="1400"/>
                            </p:stCondLst>
                            <p:childTnLst>
                              <p:par>
                                <p:cTn id="13" presetID="9"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ssolv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normAutofit fontScale="90000"/>
          </a:bodyPr>
          <a:lstStyle/>
          <a:p>
            <a:r>
              <a:rPr lang="en-GB" smtClean="0"/>
              <a:t>Discharge through a Reciprocating Pump</a:t>
            </a:r>
          </a:p>
        </p:txBody>
      </p:sp>
      <p:sp>
        <p:nvSpPr>
          <p:cNvPr id="31747" name="Content Placeholder 2"/>
          <p:cNvSpPr>
            <a:spLocks noGrp="1"/>
          </p:cNvSpPr>
          <p:nvPr>
            <p:ph idx="4294967295"/>
          </p:nvPr>
        </p:nvSpPr>
        <p:spPr>
          <a:xfrm>
            <a:off x="714348" y="1214428"/>
            <a:ext cx="7929618" cy="2643190"/>
          </a:xfrm>
        </p:spPr>
        <p:txBody>
          <a:bodyPr/>
          <a:lstStyle/>
          <a:p>
            <a:pPr algn="just"/>
            <a:r>
              <a:rPr lang="en-US" sz="1800" dirty="0"/>
              <a:t>Thus discharge of a double-acting reciprocating pump is twice than that of a single-acting pump.</a:t>
            </a:r>
          </a:p>
          <a:p>
            <a:pPr algn="just"/>
            <a:r>
              <a:rPr lang="en-US" sz="1800" dirty="0"/>
              <a:t>Owing to leakage losses and time delay in closing the valves, actual discharge Q</a:t>
            </a:r>
            <a:r>
              <a:rPr lang="en-US" sz="1800" baseline="-25000" dirty="0"/>
              <a:t>a  </a:t>
            </a:r>
            <a:r>
              <a:rPr lang="en-US" sz="1800" dirty="0"/>
              <a:t>usually lesser than the theoretical discharge Q</a:t>
            </a:r>
            <a:r>
              <a:rPr lang="en-US" sz="1800" baseline="-25000" dirty="0"/>
              <a:t>th</a:t>
            </a:r>
            <a:r>
              <a:rPr lang="en-US" sz="1800" dirty="0"/>
              <a:t>.</a:t>
            </a:r>
          </a:p>
          <a:p>
            <a:pPr>
              <a:buFontTx/>
              <a:buNone/>
            </a:pPr>
            <a:endParaRPr lang="en-GB" sz="1800" dirty="0"/>
          </a:p>
          <a:p>
            <a:pPr>
              <a:buFontTx/>
              <a:buNone/>
            </a:pPr>
            <a:r>
              <a:rPr lang="en-GB" sz="1800" dirty="0"/>
              <a:t>	</a:t>
            </a:r>
          </a:p>
          <a:p>
            <a:pPr>
              <a:buFontTx/>
              <a:buNone/>
            </a:pPr>
            <a:endParaRPr lang="en-GB" sz="1800" dirty="0"/>
          </a:p>
          <a:p>
            <a:pPr>
              <a:buFontTx/>
              <a:buNone/>
            </a:pPr>
            <a:endParaRPr lang="en-GB" sz="1800" dirty="0"/>
          </a:p>
        </p:txBody>
      </p:sp>
    </p:spTree>
    <p:extLst>
      <p:ext uri="{BB962C8B-B14F-4D97-AF65-F5344CB8AC3E}">
        <p14:creationId xmlns="" xmlns:p14="http://schemas.microsoft.com/office/powerpoint/2010/main" val="3982879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algn="ctr"/>
            <a:r>
              <a:rPr lang="en-GB" dirty="0" smtClean="0"/>
              <a:t>Slip </a:t>
            </a:r>
          </a:p>
        </p:txBody>
      </p:sp>
      <p:sp>
        <p:nvSpPr>
          <p:cNvPr id="33795" name="Content Placeholder 2"/>
          <p:cNvSpPr>
            <a:spLocks noGrp="1"/>
          </p:cNvSpPr>
          <p:nvPr>
            <p:ph idx="4294967295"/>
          </p:nvPr>
        </p:nvSpPr>
        <p:spPr/>
        <p:txBody>
          <a:bodyPr/>
          <a:lstStyle/>
          <a:p>
            <a:pPr algn="just">
              <a:buFontTx/>
              <a:buNone/>
            </a:pPr>
            <a:r>
              <a:rPr lang="en-US" sz="1800" dirty="0">
                <a:solidFill>
                  <a:srgbClr val="FF0000"/>
                </a:solidFill>
              </a:rPr>
              <a:t>    Slip </a:t>
            </a:r>
            <a:r>
              <a:rPr lang="en-US" sz="1800" dirty="0"/>
              <a:t>of a reciprocating pump is defined as the difference between the theoretical and the actual discharge.</a:t>
            </a:r>
          </a:p>
          <a:p>
            <a:pPr algn="just">
              <a:buFontTx/>
              <a:buNone/>
            </a:pPr>
            <a:r>
              <a:rPr lang="en-US" sz="1800" dirty="0"/>
              <a:t>    i.e.	Slip   =  Theoretical discharge  -   Actual discharge</a:t>
            </a:r>
          </a:p>
          <a:p>
            <a:pPr algn="just">
              <a:buFontTx/>
              <a:buNone/>
            </a:pPr>
            <a:r>
              <a:rPr lang="en-US" sz="1800" dirty="0"/>
              <a:t>                    =   </a:t>
            </a:r>
            <a:r>
              <a:rPr lang="en-US" sz="1800" dirty="0" smtClean="0"/>
              <a:t>Q</a:t>
            </a:r>
            <a:r>
              <a:rPr lang="en-US" sz="1800" baseline="-25000" dirty="0" smtClean="0"/>
              <a:t>th</a:t>
            </a:r>
            <a:r>
              <a:rPr lang="en-US" sz="1800" dirty="0" smtClean="0"/>
              <a:t>- Q</a:t>
            </a:r>
            <a:r>
              <a:rPr lang="en-US" sz="1800" baseline="-25000" dirty="0" smtClean="0"/>
              <a:t>a </a:t>
            </a:r>
            <a:endParaRPr lang="en-GB" sz="1800" dirty="0"/>
          </a:p>
          <a:p>
            <a:pPr>
              <a:buFontTx/>
              <a:buNone/>
            </a:pPr>
            <a:endParaRPr lang="en-GB" sz="1800" dirty="0"/>
          </a:p>
          <a:p>
            <a:pPr>
              <a:buFontTx/>
              <a:buNone/>
            </a:pPr>
            <a:r>
              <a:rPr lang="en-GB" sz="1800" dirty="0"/>
              <a:t>Slip can also be expressed in terms of </a:t>
            </a:r>
            <a:r>
              <a:rPr lang="en-GB" sz="1800" dirty="0" smtClean="0"/>
              <a:t>% </a:t>
            </a:r>
            <a:r>
              <a:rPr lang="en-GB" sz="1800" dirty="0"/>
              <a:t>and given by</a:t>
            </a:r>
          </a:p>
          <a:p>
            <a:pPr>
              <a:buFontTx/>
              <a:buNone/>
            </a:pPr>
            <a:endParaRPr lang="en-GB" dirty="0" smtClean="0"/>
          </a:p>
        </p:txBody>
      </p:sp>
      <p:sp>
        <p:nvSpPr>
          <p:cNvPr id="33796" name="Rectangle 2"/>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
        <p:nvSpPr>
          <p:cNvPr id="33797" name="Rectangle 4"/>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graphicFrame>
        <p:nvGraphicFramePr>
          <p:cNvPr id="33798" name="Object 3"/>
          <p:cNvGraphicFramePr>
            <a:graphicFrameLocks noChangeAspect="1"/>
          </p:cNvGraphicFramePr>
          <p:nvPr/>
        </p:nvGraphicFramePr>
        <p:xfrm>
          <a:off x="2544763" y="3063875"/>
          <a:ext cx="3482975" cy="1619250"/>
        </p:xfrm>
        <a:graphic>
          <a:graphicData uri="http://schemas.openxmlformats.org/presentationml/2006/ole">
            <p:oleObj spid="_x0000_s3077" name="Equation" r:id="rId4" imgW="2006280" imgH="939600" progId="Equation.3">
              <p:embed/>
            </p:oleObj>
          </a:graphicData>
        </a:graphic>
      </p:graphicFrame>
    </p:spTree>
    <p:extLst>
      <p:ext uri="{BB962C8B-B14F-4D97-AF65-F5344CB8AC3E}">
        <p14:creationId xmlns="" xmlns:p14="http://schemas.microsoft.com/office/powerpoint/2010/main" val="788800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571472" y="142858"/>
            <a:ext cx="8229600" cy="857250"/>
          </a:xfrm>
        </p:spPr>
        <p:txBody>
          <a:bodyPr>
            <a:normAutofit fontScale="90000"/>
          </a:bodyPr>
          <a:lstStyle/>
          <a:p>
            <a:pPr algn="ctr"/>
            <a:r>
              <a:rPr lang="en-GB" dirty="0" smtClean="0"/>
              <a:t>Slip &amp; </a:t>
            </a:r>
            <a:r>
              <a:rPr lang="en-US" sz="4400" dirty="0" smtClean="0"/>
              <a:t>co-efficient of discharge</a:t>
            </a:r>
            <a:r>
              <a:rPr lang="en-GB" dirty="0" smtClean="0"/>
              <a:t> </a:t>
            </a:r>
          </a:p>
        </p:txBody>
      </p:sp>
      <p:sp>
        <p:nvSpPr>
          <p:cNvPr id="35843" name="Content Placeholder 2"/>
          <p:cNvSpPr>
            <a:spLocks noGrp="1"/>
          </p:cNvSpPr>
          <p:nvPr>
            <p:ph idx="4294967295"/>
          </p:nvPr>
        </p:nvSpPr>
        <p:spPr>
          <a:xfrm>
            <a:off x="571472" y="1142990"/>
            <a:ext cx="8229600" cy="3286148"/>
          </a:xfrm>
        </p:spPr>
        <p:txBody>
          <a:bodyPr>
            <a:noAutofit/>
          </a:bodyPr>
          <a:lstStyle/>
          <a:p>
            <a:pPr algn="just">
              <a:buFontTx/>
              <a:buNone/>
            </a:pPr>
            <a:r>
              <a:rPr lang="en-US" sz="2000" dirty="0"/>
              <a:t>    </a:t>
            </a:r>
            <a:r>
              <a:rPr lang="en-US" sz="2000" dirty="0" smtClean="0"/>
              <a:t>Where, </a:t>
            </a:r>
            <a:r>
              <a:rPr lang="en-US" sz="2000" dirty="0"/>
              <a:t>C</a:t>
            </a:r>
            <a:r>
              <a:rPr lang="en-US" sz="2000" baseline="-25000" dirty="0"/>
              <a:t>d</a:t>
            </a:r>
            <a:r>
              <a:rPr lang="en-US" sz="2000" dirty="0"/>
              <a:t> is known as co-efficient of discharge and is defined as the ratio of the actual discharge to the theoretical discharge.</a:t>
            </a:r>
          </a:p>
          <a:p>
            <a:pPr algn="just">
              <a:buFontTx/>
              <a:buNone/>
            </a:pPr>
            <a:r>
              <a:rPr lang="en-US" sz="2000" dirty="0"/>
              <a:t>     C</a:t>
            </a:r>
            <a:r>
              <a:rPr lang="en-US" sz="2000" baseline="-25000" dirty="0"/>
              <a:t>d </a:t>
            </a:r>
            <a:r>
              <a:rPr lang="en-US" sz="2000" dirty="0"/>
              <a:t>     =     Q</a:t>
            </a:r>
            <a:r>
              <a:rPr lang="en-US" sz="2000" baseline="-25000" dirty="0"/>
              <a:t>a </a:t>
            </a:r>
            <a:r>
              <a:rPr lang="en-US" sz="2000" dirty="0"/>
              <a:t>/ Q</a:t>
            </a:r>
            <a:r>
              <a:rPr lang="en-US" sz="2000" baseline="-25000" dirty="0"/>
              <a:t>th</a:t>
            </a:r>
            <a:r>
              <a:rPr lang="en-US" sz="2000" dirty="0"/>
              <a:t>.  </a:t>
            </a:r>
            <a:endParaRPr lang="en-US" sz="2000" dirty="0" smtClean="0"/>
          </a:p>
          <a:p>
            <a:pPr algn="just">
              <a:buFontTx/>
              <a:buNone/>
            </a:pPr>
            <a:endParaRPr lang="en-US" sz="2000" dirty="0" smtClean="0"/>
          </a:p>
          <a:p>
            <a:pPr algn="just">
              <a:buFontTx/>
              <a:buNone/>
            </a:pPr>
            <a:r>
              <a:rPr lang="en-US" sz="2000" dirty="0" smtClean="0"/>
              <a:t>Value </a:t>
            </a:r>
            <a:r>
              <a:rPr lang="en-US" sz="2000" dirty="0"/>
              <a:t>of  C</a:t>
            </a:r>
            <a:r>
              <a:rPr lang="en-US" sz="2000" baseline="-25000" dirty="0"/>
              <a:t>d</a:t>
            </a:r>
            <a:r>
              <a:rPr lang="en-US" sz="2000" dirty="0"/>
              <a:t>  when expressed in percentage is known as </a:t>
            </a:r>
            <a:r>
              <a:rPr lang="en-US" sz="2000" dirty="0">
                <a:solidFill>
                  <a:srgbClr val="FF0000"/>
                </a:solidFill>
              </a:rPr>
              <a:t>volumetric efficiency </a:t>
            </a:r>
            <a:r>
              <a:rPr lang="en-US" sz="2000" dirty="0"/>
              <a:t>of the pump. Its value ranges between </a:t>
            </a:r>
            <a:r>
              <a:rPr lang="en-US" sz="2000" dirty="0" smtClean="0">
                <a:solidFill>
                  <a:srgbClr val="FF0000"/>
                </a:solidFill>
              </a:rPr>
              <a:t>95-98%. </a:t>
            </a:r>
          </a:p>
          <a:p>
            <a:pPr algn="just">
              <a:buFontTx/>
              <a:buNone/>
            </a:pPr>
            <a:endParaRPr lang="en-US" sz="2000" dirty="0" smtClean="0"/>
          </a:p>
          <a:p>
            <a:pPr algn="just">
              <a:buFontTx/>
              <a:buNone/>
            </a:pPr>
            <a:r>
              <a:rPr lang="en-US" sz="2000" dirty="0" smtClean="0"/>
              <a:t>Percentage </a:t>
            </a:r>
            <a:r>
              <a:rPr lang="en-US" sz="2000" dirty="0"/>
              <a:t>slip is of the order of 2% for pumps in </a:t>
            </a:r>
            <a:r>
              <a:rPr lang="en-US" sz="2000" dirty="0">
                <a:solidFill>
                  <a:srgbClr val="FF0000"/>
                </a:solidFill>
              </a:rPr>
              <a:t>good conditions.</a:t>
            </a:r>
          </a:p>
          <a:p>
            <a:pPr algn="just">
              <a:buFontTx/>
              <a:buNone/>
            </a:pPr>
            <a:endParaRPr lang="en-GB" sz="2000" dirty="0" smtClean="0"/>
          </a:p>
        </p:txBody>
      </p:sp>
      <p:sp>
        <p:nvSpPr>
          <p:cNvPr id="35844" name="Rectangle 2"/>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
        <p:nvSpPr>
          <p:cNvPr id="35845" name="Rectangle 4"/>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Tree>
    <p:extLst>
      <p:ext uri="{BB962C8B-B14F-4D97-AF65-F5344CB8AC3E}">
        <p14:creationId xmlns="" xmlns:p14="http://schemas.microsoft.com/office/powerpoint/2010/main" val="3927233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285784" y="214296"/>
            <a:ext cx="8229600" cy="722697"/>
          </a:xfrm>
        </p:spPr>
        <p:txBody>
          <a:bodyPr>
            <a:normAutofit fontScale="90000"/>
          </a:bodyPr>
          <a:lstStyle/>
          <a:p>
            <a:pPr algn="ctr"/>
            <a:r>
              <a:rPr lang="en-GB" dirty="0" smtClean="0"/>
              <a:t>Negative slip</a:t>
            </a:r>
            <a:br>
              <a:rPr lang="en-GB" dirty="0" smtClean="0"/>
            </a:br>
            <a:endParaRPr lang="en-GB" dirty="0" smtClean="0"/>
          </a:p>
        </p:txBody>
      </p:sp>
      <p:sp>
        <p:nvSpPr>
          <p:cNvPr id="37891" name="Content Placeholder 2"/>
          <p:cNvSpPr>
            <a:spLocks noGrp="1"/>
          </p:cNvSpPr>
          <p:nvPr>
            <p:ph idx="4294967295"/>
          </p:nvPr>
        </p:nvSpPr>
        <p:spPr>
          <a:xfrm>
            <a:off x="214282" y="857238"/>
            <a:ext cx="5929354" cy="3737372"/>
          </a:xfrm>
        </p:spPr>
        <p:txBody>
          <a:bodyPr>
            <a:normAutofit fontScale="92500" lnSpcReduction="10000"/>
          </a:bodyPr>
          <a:lstStyle/>
          <a:p>
            <a:pPr algn="just"/>
            <a:r>
              <a:rPr lang="en-US" sz="1800" dirty="0"/>
              <a:t>It is not always that the actual discharge is lesser than the theoretical discharge. In case of a reciprocating pump with long suction pipe, short delivery pipe and running at high speed, inertia force in the suction pipe becomes large as compared to the pressure force on the outside of delivery valve. This opens the delivery valve even before the piston has completed its suction stroke. Thus some of the water is pushed into the delivery pipe before the delivery stroke is actually commenced. This way the actual discharge becomes more than the theoretical discharge.</a:t>
            </a:r>
          </a:p>
          <a:p>
            <a:pPr algn="just"/>
            <a:r>
              <a:rPr lang="en-US" sz="1800" dirty="0"/>
              <a:t>Thus co-efficient of discharge increases from one and the </a:t>
            </a:r>
            <a:r>
              <a:rPr lang="en-US" sz="1800" dirty="0">
                <a:solidFill>
                  <a:srgbClr val="FF0000"/>
                </a:solidFill>
              </a:rPr>
              <a:t>slip</a:t>
            </a:r>
            <a:r>
              <a:rPr lang="en-US" sz="1800" dirty="0"/>
              <a:t> becomes </a:t>
            </a:r>
            <a:r>
              <a:rPr lang="en-US" sz="1800" dirty="0">
                <a:solidFill>
                  <a:srgbClr val="FF0000"/>
                </a:solidFill>
              </a:rPr>
              <a:t>negative</a:t>
            </a:r>
            <a:r>
              <a:rPr lang="en-US" sz="1800" dirty="0"/>
              <a:t>.</a:t>
            </a:r>
          </a:p>
        </p:txBody>
      </p:sp>
      <p:pic>
        <p:nvPicPr>
          <p:cNvPr id="4" name="Picture 3"/>
          <p:cNvPicPr>
            <a:picLocks noChangeAspect="1"/>
          </p:cNvPicPr>
          <p:nvPr/>
        </p:nvPicPr>
        <p:blipFill>
          <a:blip r:embed="rId3"/>
          <a:stretch>
            <a:fillRect/>
          </a:stretch>
        </p:blipFill>
        <p:spPr>
          <a:xfrm>
            <a:off x="6143637" y="1071552"/>
            <a:ext cx="3000364" cy="2676525"/>
          </a:xfrm>
          <a:prstGeom prst="rect">
            <a:avLst/>
          </a:prstGeom>
        </p:spPr>
      </p:pic>
    </p:spTree>
    <p:extLst>
      <p:ext uri="{BB962C8B-B14F-4D97-AF65-F5344CB8AC3E}">
        <p14:creationId xmlns="" xmlns:p14="http://schemas.microsoft.com/office/powerpoint/2010/main" val="2097959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1485900" y="342900"/>
            <a:ext cx="6172200" cy="457200"/>
          </a:xfrm>
        </p:spPr>
        <p:txBody>
          <a:bodyPr>
            <a:normAutofit fontScale="90000"/>
          </a:bodyPr>
          <a:lstStyle/>
          <a:p>
            <a:r>
              <a:rPr lang="en-GB" smtClean="0"/>
              <a:t>Power Input</a:t>
            </a:r>
            <a:br>
              <a:rPr lang="en-GB" smtClean="0"/>
            </a:br>
            <a:endParaRPr lang="en-GB" smtClean="0"/>
          </a:p>
        </p:txBody>
      </p:sp>
      <p:sp>
        <p:nvSpPr>
          <p:cNvPr id="39939" name="Content Placeholder 2"/>
          <p:cNvSpPr>
            <a:spLocks noGrp="1"/>
          </p:cNvSpPr>
          <p:nvPr>
            <p:ph idx="4294967295"/>
          </p:nvPr>
        </p:nvSpPr>
        <p:spPr>
          <a:xfrm>
            <a:off x="214282" y="714362"/>
            <a:ext cx="5857916" cy="3908822"/>
          </a:xfrm>
        </p:spPr>
        <p:txBody>
          <a:bodyPr>
            <a:normAutofit lnSpcReduction="10000"/>
          </a:bodyPr>
          <a:lstStyle/>
          <a:p>
            <a:pPr algn="just">
              <a:buFontTx/>
              <a:buNone/>
            </a:pPr>
            <a:r>
              <a:rPr lang="en-US" sz="1800" dirty="0"/>
              <a:t>    Consider a single acting reciprocating pump.</a:t>
            </a:r>
          </a:p>
          <a:p>
            <a:pPr algn="just">
              <a:buFontTx/>
              <a:buNone/>
            </a:pPr>
            <a:r>
              <a:rPr lang="en-US" sz="1800" dirty="0"/>
              <a:t>    Let</a:t>
            </a:r>
          </a:p>
          <a:p>
            <a:pPr algn="just">
              <a:buFontTx/>
              <a:buNone/>
            </a:pPr>
            <a:r>
              <a:rPr lang="en-US" sz="1800" dirty="0"/>
              <a:t>    </a:t>
            </a:r>
            <a:r>
              <a:rPr lang="en-US" sz="1800" dirty="0" err="1"/>
              <a:t>h</a:t>
            </a:r>
            <a:r>
              <a:rPr lang="en-US" sz="1800" baseline="-25000" dirty="0" err="1"/>
              <a:t>s</a:t>
            </a:r>
            <a:r>
              <a:rPr lang="en-US" sz="1800" dirty="0"/>
              <a:t> = Suction head or difference in level between centre line of cylinder and the sump.</a:t>
            </a:r>
          </a:p>
          <a:p>
            <a:pPr algn="just">
              <a:buFontTx/>
              <a:buNone/>
            </a:pPr>
            <a:r>
              <a:rPr lang="en-US" sz="1800" dirty="0"/>
              <a:t>    </a:t>
            </a:r>
            <a:r>
              <a:rPr lang="en-US" sz="1800" dirty="0" err="1"/>
              <a:t>h</a:t>
            </a:r>
            <a:r>
              <a:rPr lang="en-US" sz="1800" baseline="-25000" dirty="0" err="1"/>
              <a:t>d</a:t>
            </a:r>
            <a:r>
              <a:rPr lang="en-US" sz="1800" dirty="0"/>
              <a:t> = Delivery head or difference in between centre line of cylinder and the outlet of delivery pipe. </a:t>
            </a:r>
          </a:p>
          <a:p>
            <a:pPr algn="just">
              <a:buFontTx/>
              <a:buNone/>
            </a:pPr>
            <a:r>
              <a:rPr lang="en-US" sz="1800" dirty="0"/>
              <a:t>    </a:t>
            </a:r>
            <a:r>
              <a:rPr lang="en-US" sz="1800" dirty="0" err="1"/>
              <a:t>H</a:t>
            </a:r>
            <a:r>
              <a:rPr lang="en-US" sz="1800" baseline="-25000" dirty="0" err="1"/>
              <a:t>st</a:t>
            </a:r>
            <a:r>
              <a:rPr lang="en-US" sz="1800" dirty="0"/>
              <a:t>  = Total static head</a:t>
            </a:r>
          </a:p>
          <a:p>
            <a:pPr algn="just">
              <a:buFontTx/>
              <a:buNone/>
            </a:pPr>
            <a:r>
              <a:rPr lang="en-US" sz="1800" dirty="0"/>
              <a:t>           =   </a:t>
            </a:r>
            <a:r>
              <a:rPr lang="en-US" sz="1800" dirty="0" err="1"/>
              <a:t>h</a:t>
            </a:r>
            <a:r>
              <a:rPr lang="en-US" sz="1800" baseline="-25000" dirty="0" err="1"/>
              <a:t>s</a:t>
            </a:r>
            <a:r>
              <a:rPr lang="en-US" sz="1800" dirty="0"/>
              <a:t>  + </a:t>
            </a:r>
            <a:r>
              <a:rPr lang="en-US" sz="1800" dirty="0" err="1"/>
              <a:t>h</a:t>
            </a:r>
            <a:r>
              <a:rPr lang="en-US" sz="1800" baseline="-25000" dirty="0" err="1"/>
              <a:t>d</a:t>
            </a:r>
            <a:r>
              <a:rPr lang="en-US" sz="1800" dirty="0"/>
              <a:t>  </a:t>
            </a:r>
          </a:p>
          <a:p>
            <a:pPr>
              <a:buFontTx/>
              <a:buNone/>
            </a:pPr>
            <a:r>
              <a:rPr lang="en-US" sz="1800" dirty="0"/>
              <a:t>    Theoretical work done by the pump</a:t>
            </a:r>
          </a:p>
          <a:p>
            <a:pPr>
              <a:buFontTx/>
              <a:buNone/>
            </a:pPr>
            <a:r>
              <a:rPr lang="en-US" sz="1800" dirty="0"/>
              <a:t>          = </a:t>
            </a:r>
            <a:r>
              <a:rPr lang="el-GR" sz="1800" dirty="0"/>
              <a:t>ρ</a:t>
            </a:r>
            <a:r>
              <a:rPr lang="en-US" sz="1800" dirty="0"/>
              <a:t> Q</a:t>
            </a:r>
            <a:r>
              <a:rPr lang="en-US" sz="1800" baseline="-25000" dirty="0"/>
              <a:t>th </a:t>
            </a:r>
            <a:r>
              <a:rPr lang="en-US" sz="1800" dirty="0"/>
              <a:t>g </a:t>
            </a:r>
            <a:r>
              <a:rPr lang="en-US" sz="1800" dirty="0" err="1"/>
              <a:t>H</a:t>
            </a:r>
            <a:r>
              <a:rPr lang="en-US" sz="1800" baseline="-25000" dirty="0" err="1"/>
              <a:t>st</a:t>
            </a:r>
            <a:endParaRPr lang="en-US" sz="1800" baseline="-25000" dirty="0"/>
          </a:p>
          <a:p>
            <a:pPr>
              <a:buFontTx/>
              <a:buNone/>
            </a:pPr>
            <a:r>
              <a:rPr lang="en-US" sz="1800" dirty="0"/>
              <a:t> </a:t>
            </a:r>
          </a:p>
          <a:p>
            <a:pPr>
              <a:buFontTx/>
              <a:buNone/>
            </a:pPr>
            <a:r>
              <a:rPr lang="en-US" sz="1800" dirty="0"/>
              <a:t>           </a:t>
            </a:r>
          </a:p>
          <a:p>
            <a:pPr algn="just">
              <a:buFontTx/>
              <a:buNone/>
            </a:pPr>
            <a:endParaRPr lang="en-US" sz="1800" dirty="0"/>
          </a:p>
        </p:txBody>
      </p:sp>
      <p:graphicFrame>
        <p:nvGraphicFramePr>
          <p:cNvPr id="39940" name="Object 2"/>
          <p:cNvGraphicFramePr>
            <a:graphicFrameLocks noChangeAspect="1"/>
          </p:cNvGraphicFramePr>
          <p:nvPr/>
        </p:nvGraphicFramePr>
        <p:xfrm>
          <a:off x="2130029" y="3944541"/>
          <a:ext cx="2574131" cy="1027509"/>
        </p:xfrm>
        <a:graphic>
          <a:graphicData uri="http://schemas.openxmlformats.org/presentationml/2006/ole">
            <p:oleObj spid="_x0000_s4101" name="Equation" r:id="rId4" imgW="1346200" imgH="660400" progId="Equation.3">
              <p:embed/>
            </p:oleObj>
          </a:graphicData>
        </a:graphic>
      </p:graphicFrame>
      <p:pic>
        <p:nvPicPr>
          <p:cNvPr id="5" name="Picture 4"/>
          <p:cNvPicPr>
            <a:picLocks noChangeAspect="1"/>
          </p:cNvPicPr>
          <p:nvPr/>
        </p:nvPicPr>
        <p:blipFill>
          <a:blip r:embed="rId5"/>
          <a:stretch>
            <a:fillRect/>
          </a:stretch>
        </p:blipFill>
        <p:spPr>
          <a:xfrm>
            <a:off x="6072198" y="1214428"/>
            <a:ext cx="3071802" cy="2676525"/>
          </a:xfrm>
          <a:prstGeom prst="rect">
            <a:avLst/>
          </a:prstGeom>
        </p:spPr>
      </p:pic>
    </p:spTree>
    <p:extLst>
      <p:ext uri="{BB962C8B-B14F-4D97-AF65-F5344CB8AC3E}">
        <p14:creationId xmlns="" xmlns:p14="http://schemas.microsoft.com/office/powerpoint/2010/main" val="1270309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1485900" y="342900"/>
            <a:ext cx="6172200" cy="457200"/>
          </a:xfrm>
        </p:spPr>
        <p:txBody>
          <a:bodyPr>
            <a:normAutofit fontScale="90000"/>
          </a:bodyPr>
          <a:lstStyle/>
          <a:p>
            <a:r>
              <a:rPr lang="en-GB" smtClean="0"/>
              <a:t>Power Input</a:t>
            </a:r>
            <a:br>
              <a:rPr lang="en-GB" smtClean="0"/>
            </a:br>
            <a:endParaRPr lang="en-GB" smtClean="0"/>
          </a:p>
        </p:txBody>
      </p:sp>
      <p:sp>
        <p:nvSpPr>
          <p:cNvPr id="41987" name="Content Placeholder 2"/>
          <p:cNvSpPr>
            <a:spLocks noGrp="1"/>
          </p:cNvSpPr>
          <p:nvPr>
            <p:ph idx="4294967295"/>
          </p:nvPr>
        </p:nvSpPr>
        <p:spPr>
          <a:xfrm>
            <a:off x="642910" y="685801"/>
            <a:ext cx="7643866" cy="3908822"/>
          </a:xfrm>
        </p:spPr>
        <p:txBody>
          <a:bodyPr/>
          <a:lstStyle/>
          <a:p>
            <a:pPr algn="just">
              <a:buFontTx/>
              <a:buNone/>
            </a:pPr>
            <a:r>
              <a:rPr lang="en-US" sz="1800" dirty="0"/>
              <a:t>    Power input to the pump</a:t>
            </a:r>
          </a:p>
          <a:p>
            <a:pPr algn="just">
              <a:buFontTx/>
              <a:buNone/>
            </a:pPr>
            <a:endParaRPr lang="en-US" sz="1800" dirty="0"/>
          </a:p>
          <a:p>
            <a:pPr algn="just">
              <a:buFontTx/>
              <a:buNone/>
            </a:pPr>
            <a:endParaRPr lang="en-US" sz="1800" dirty="0"/>
          </a:p>
          <a:p>
            <a:pPr>
              <a:buFontTx/>
              <a:buNone/>
            </a:pPr>
            <a:r>
              <a:rPr lang="en-US" sz="1800" dirty="0"/>
              <a:t>    However, due to the leakage and frictional losses, actual power input will be more than the theoretical power.</a:t>
            </a:r>
          </a:p>
          <a:p>
            <a:pPr>
              <a:buFontTx/>
              <a:buNone/>
            </a:pPr>
            <a:r>
              <a:rPr lang="en-US" sz="1800" dirty="0"/>
              <a:t>    Let		</a:t>
            </a:r>
            <a:r>
              <a:rPr lang="el-GR" sz="1800" dirty="0"/>
              <a:t>η</a:t>
            </a:r>
            <a:r>
              <a:rPr lang="en-US" sz="1800" dirty="0"/>
              <a:t>   = Efficiency of the pump.</a:t>
            </a:r>
          </a:p>
          <a:p>
            <a:pPr>
              <a:buFontTx/>
              <a:buNone/>
            </a:pPr>
            <a:r>
              <a:rPr lang="en-US" sz="1800" dirty="0"/>
              <a:t> </a:t>
            </a:r>
          </a:p>
          <a:p>
            <a:pPr>
              <a:buFontTx/>
              <a:buNone/>
            </a:pPr>
            <a:r>
              <a:rPr lang="en-US" sz="1800" dirty="0"/>
              <a:t>    Then actual power input to the pump</a:t>
            </a:r>
          </a:p>
        </p:txBody>
      </p:sp>
      <p:graphicFrame>
        <p:nvGraphicFramePr>
          <p:cNvPr id="41988" name="Object 2"/>
          <p:cNvGraphicFramePr>
            <a:graphicFrameLocks noChangeAspect="1"/>
          </p:cNvGraphicFramePr>
          <p:nvPr/>
        </p:nvGraphicFramePr>
        <p:xfrm>
          <a:off x="2415779" y="1028700"/>
          <a:ext cx="2574131" cy="1027510"/>
        </p:xfrm>
        <a:graphic>
          <a:graphicData uri="http://schemas.openxmlformats.org/presentationml/2006/ole">
            <p:oleObj spid="_x0000_s5128" name="Equation" r:id="rId4" imgW="1346200" imgH="660400" progId="Equation.3">
              <p:embed/>
            </p:oleObj>
          </a:graphicData>
        </a:graphic>
      </p:graphicFrame>
      <p:graphicFrame>
        <p:nvGraphicFramePr>
          <p:cNvPr id="41989" name="Object 3"/>
          <p:cNvGraphicFramePr>
            <a:graphicFrameLocks noChangeAspect="1"/>
          </p:cNvGraphicFramePr>
          <p:nvPr/>
        </p:nvGraphicFramePr>
        <p:xfrm>
          <a:off x="2428860" y="3571882"/>
          <a:ext cx="2815828" cy="1027509"/>
        </p:xfrm>
        <a:graphic>
          <a:graphicData uri="http://schemas.openxmlformats.org/presentationml/2006/ole">
            <p:oleObj spid="_x0000_s5129" name="Equation" r:id="rId5" imgW="1473200" imgH="660400" progId="Equation.3">
              <p:embed/>
            </p:oleObj>
          </a:graphicData>
        </a:graphic>
      </p:graphicFrame>
    </p:spTree>
    <p:extLst>
      <p:ext uri="{BB962C8B-B14F-4D97-AF65-F5344CB8AC3E}">
        <p14:creationId xmlns="" xmlns:p14="http://schemas.microsoft.com/office/powerpoint/2010/main" val="484612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0034" y="428610"/>
            <a:ext cx="8429652" cy="2819400"/>
          </a:xfrm>
          <a:ln>
            <a:noFill/>
          </a:ln>
        </p:spPr>
        <p:style>
          <a:lnRef idx="2">
            <a:schemeClr val="dk1"/>
          </a:lnRef>
          <a:fillRef idx="1">
            <a:schemeClr val="lt1"/>
          </a:fillRef>
          <a:effectRef idx="0">
            <a:schemeClr val="dk1"/>
          </a:effectRef>
          <a:fontRef idx="minor">
            <a:schemeClr val="dk1"/>
          </a:fontRef>
        </p:style>
        <p:txBody>
          <a:bodyPr>
            <a:noAutofit/>
          </a:bodyPr>
          <a:lstStyle/>
          <a:p>
            <a:pPr lvl="1" algn="l">
              <a:defRPr/>
            </a:pPr>
            <a:r>
              <a:rPr lang="en-GB" sz="2000" dirty="0">
                <a:solidFill>
                  <a:schemeClr val="tx1"/>
                </a:solidFill>
              </a:rPr>
              <a:t>Problem-1: </a:t>
            </a:r>
            <a:r>
              <a:rPr lang="en-US" sz="2000" dirty="0">
                <a:solidFill>
                  <a:schemeClr val="tx1"/>
                </a:solidFill>
                <a:latin typeface="+mj-lt"/>
                <a:ea typeface="+mj-ea"/>
                <a:cs typeface="+mj-cs"/>
              </a:rPr>
              <a:t>A single-acting reciprocating pump discharge 0.018 m</a:t>
            </a:r>
            <a:r>
              <a:rPr lang="en-US" sz="2000" baseline="30000" dirty="0">
                <a:solidFill>
                  <a:schemeClr val="tx1"/>
                </a:solidFill>
                <a:latin typeface="+mj-lt"/>
                <a:ea typeface="+mj-ea"/>
                <a:cs typeface="+mj-cs"/>
              </a:rPr>
              <a:t>3 </a:t>
            </a:r>
            <a:r>
              <a:rPr lang="en-US" sz="2000" dirty="0">
                <a:solidFill>
                  <a:schemeClr val="tx1"/>
                </a:solidFill>
                <a:latin typeface="+mj-lt"/>
                <a:ea typeface="+mj-ea"/>
                <a:cs typeface="+mj-cs"/>
              </a:rPr>
              <a:t>/s of water per second when running at 60 rpm. Stroke length is 50 cm and the diameter of the piston is 22 cm. If the total lift is 15 m, determine:</a:t>
            </a:r>
            <a:br>
              <a:rPr lang="en-US" sz="2000" dirty="0">
                <a:solidFill>
                  <a:schemeClr val="tx1"/>
                </a:solidFill>
                <a:latin typeface="+mj-lt"/>
                <a:ea typeface="+mj-ea"/>
                <a:cs typeface="+mj-cs"/>
              </a:rPr>
            </a:br>
            <a:r>
              <a:rPr lang="en-US" sz="2000" dirty="0">
                <a:solidFill>
                  <a:schemeClr val="tx1"/>
                </a:solidFill>
                <a:latin typeface="+mj-lt"/>
                <a:ea typeface="+mj-ea"/>
                <a:cs typeface="+mj-cs"/>
              </a:rPr>
              <a:t>a) </a:t>
            </a:r>
            <a:r>
              <a:rPr lang="en-US" sz="2000" dirty="0">
                <a:solidFill>
                  <a:schemeClr val="tx1"/>
                </a:solidFill>
              </a:rPr>
              <a:t>Theoretical discharge of the pump</a:t>
            </a:r>
            <a:r>
              <a:rPr lang="en-US" sz="2000" dirty="0" smtClean="0">
                <a:solidFill>
                  <a:schemeClr val="tx1"/>
                </a:solidFill>
              </a:rPr>
              <a:t/>
            </a:r>
            <a:br>
              <a:rPr lang="en-US" sz="2000" dirty="0" smtClean="0">
                <a:solidFill>
                  <a:schemeClr val="tx1"/>
                </a:solidFill>
              </a:rPr>
            </a:br>
            <a:r>
              <a:rPr lang="en-US" sz="2000" dirty="0">
                <a:solidFill>
                  <a:schemeClr val="tx1"/>
                </a:solidFill>
              </a:rPr>
              <a:t>b) Slip and percentage slip of the pump</a:t>
            </a:r>
            <a:br>
              <a:rPr lang="en-US" sz="2000" dirty="0">
                <a:solidFill>
                  <a:schemeClr val="tx1"/>
                </a:solidFill>
              </a:rPr>
            </a:br>
            <a:r>
              <a:rPr lang="en-US" sz="2000" dirty="0">
                <a:solidFill>
                  <a:schemeClr val="tx1"/>
                </a:solidFill>
              </a:rPr>
              <a:t>c) Co-efficient of discharge</a:t>
            </a:r>
            <a:br>
              <a:rPr lang="en-US" sz="2000" dirty="0">
                <a:solidFill>
                  <a:schemeClr val="tx1"/>
                </a:solidFill>
              </a:rPr>
            </a:br>
            <a:r>
              <a:rPr lang="en-US" sz="2000" dirty="0">
                <a:solidFill>
                  <a:schemeClr val="tx1"/>
                </a:solidFill>
              </a:rPr>
              <a:t>d) Power required running the pump </a:t>
            </a:r>
            <a:r>
              <a:rPr lang="en-US" sz="2000" dirty="0">
                <a:solidFill>
                  <a:schemeClr val="tx1"/>
                </a:solidFill>
                <a:latin typeface="+mj-lt"/>
                <a:ea typeface="+mj-ea"/>
                <a:cs typeface="+mj-cs"/>
              </a:rPr>
              <a:t/>
            </a:r>
            <a:br>
              <a:rPr lang="en-US" sz="2000" dirty="0">
                <a:solidFill>
                  <a:schemeClr val="tx1"/>
                </a:solidFill>
                <a:latin typeface="+mj-lt"/>
                <a:ea typeface="+mj-ea"/>
                <a:cs typeface="+mj-cs"/>
              </a:rPr>
            </a:br>
            <a:endParaRPr lang="en-GB" sz="2000" dirty="0">
              <a:solidFill>
                <a:schemeClr val="tx1"/>
              </a:solidFill>
            </a:endParaRPr>
          </a:p>
        </p:txBody>
      </p:sp>
    </p:spTree>
    <p:extLst>
      <p:ext uri="{BB962C8B-B14F-4D97-AF65-F5344CB8AC3E}">
        <p14:creationId xmlns="" xmlns:p14="http://schemas.microsoft.com/office/powerpoint/2010/main" val="3753871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33350"/>
            <a:ext cx="7924800" cy="281940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lvl="1" algn="l">
              <a:defRPr/>
            </a:pPr>
            <a:r>
              <a:rPr lang="en-GB" dirty="0"/>
              <a:t>Problem-1: </a:t>
            </a:r>
            <a:r>
              <a:rPr lang="en-US" dirty="0">
                <a:latin typeface="+mj-lt"/>
                <a:ea typeface="+mj-ea"/>
                <a:cs typeface="+mj-cs"/>
              </a:rPr>
              <a:t>A single-acting reciprocating pump discharge 0.018 m</a:t>
            </a:r>
            <a:r>
              <a:rPr lang="en-US" baseline="30000" dirty="0">
                <a:latin typeface="+mj-lt"/>
                <a:ea typeface="+mj-ea"/>
                <a:cs typeface="+mj-cs"/>
              </a:rPr>
              <a:t>3 </a:t>
            </a:r>
            <a:r>
              <a:rPr lang="en-US" dirty="0">
                <a:latin typeface="+mj-lt"/>
                <a:ea typeface="+mj-ea"/>
                <a:cs typeface="+mj-cs"/>
              </a:rPr>
              <a:t>/s of water per second when running at 60 rpm. Stroke length is 50 cm and the diameter of the piston is 22 cm. If the total lift is 15 m, determine:</a:t>
            </a:r>
            <a:br>
              <a:rPr lang="en-US" dirty="0">
                <a:latin typeface="+mj-lt"/>
                <a:ea typeface="+mj-ea"/>
                <a:cs typeface="+mj-cs"/>
              </a:rPr>
            </a:br>
            <a:r>
              <a:rPr lang="en-US" dirty="0">
                <a:latin typeface="+mj-lt"/>
                <a:ea typeface="+mj-ea"/>
                <a:cs typeface="+mj-cs"/>
              </a:rPr>
              <a:t>a) </a:t>
            </a:r>
            <a:r>
              <a:rPr lang="en-US" dirty="0"/>
              <a:t>Theoretical discharge of the pump</a:t>
            </a:r>
            <a:r>
              <a:rPr lang="en-US" dirty="0" smtClean="0"/>
              <a:t/>
            </a:r>
            <a:br>
              <a:rPr lang="en-US" dirty="0" smtClean="0"/>
            </a:br>
            <a:r>
              <a:rPr lang="en-US" dirty="0"/>
              <a:t>b) Slip and percentage slip of the pump</a:t>
            </a:r>
            <a:br>
              <a:rPr lang="en-US" dirty="0"/>
            </a:br>
            <a:r>
              <a:rPr lang="en-US" dirty="0"/>
              <a:t>c) Co-efficient of discharge</a:t>
            </a:r>
            <a:br>
              <a:rPr lang="en-US" dirty="0"/>
            </a:br>
            <a:r>
              <a:rPr lang="en-US" dirty="0"/>
              <a:t>d) Power required running the pump </a:t>
            </a:r>
            <a:r>
              <a:rPr lang="en-US" sz="5400" dirty="0">
                <a:latin typeface="+mj-lt"/>
                <a:ea typeface="+mj-ea"/>
                <a:cs typeface="+mj-cs"/>
              </a:rPr>
              <a:t/>
            </a:r>
            <a:br>
              <a:rPr lang="en-US" sz="5400" dirty="0">
                <a:latin typeface="+mj-lt"/>
                <a:ea typeface="+mj-ea"/>
                <a:cs typeface="+mj-cs"/>
              </a:rPr>
            </a:br>
            <a:endParaRPr lang="en-GB" sz="5400" dirty="0"/>
          </a:p>
        </p:txBody>
      </p:sp>
      <p:sp>
        <p:nvSpPr>
          <p:cNvPr id="15363" name="Content Placeholder 2"/>
          <p:cNvSpPr>
            <a:spLocks noGrp="1"/>
          </p:cNvSpPr>
          <p:nvPr>
            <p:ph idx="1"/>
          </p:nvPr>
        </p:nvSpPr>
        <p:spPr>
          <a:xfrm>
            <a:off x="1485900" y="2343150"/>
            <a:ext cx="6172200" cy="2628900"/>
          </a:xfrm>
        </p:spPr>
        <p:txBody>
          <a:bodyPr>
            <a:normAutofit fontScale="92500" lnSpcReduction="10000"/>
          </a:bodyPr>
          <a:lstStyle/>
          <a:p>
            <a:pPr marL="342900" indent="-342900">
              <a:buNone/>
              <a:defRPr/>
            </a:pPr>
            <a:r>
              <a:rPr lang="en-US" sz="1800" dirty="0"/>
              <a:t> Solution:</a:t>
            </a:r>
          </a:p>
          <a:p>
            <a:pPr>
              <a:buFontTx/>
              <a:buNone/>
              <a:defRPr/>
            </a:pPr>
            <a:r>
              <a:rPr lang="en-US" sz="1800" dirty="0"/>
              <a:t>  L = 0.5 m		</a:t>
            </a:r>
          </a:p>
          <a:p>
            <a:pPr>
              <a:buFontTx/>
              <a:buNone/>
              <a:defRPr/>
            </a:pPr>
            <a:r>
              <a:rPr lang="en-US" sz="1800" dirty="0"/>
              <a:t>  Q</a:t>
            </a:r>
            <a:r>
              <a:rPr lang="en-US" sz="1800" baseline="-25000" dirty="0"/>
              <a:t>a</a:t>
            </a:r>
            <a:r>
              <a:rPr lang="en-US" sz="1800" dirty="0"/>
              <a:t> =   0.018m</a:t>
            </a:r>
            <a:r>
              <a:rPr lang="en-US" sz="1800" baseline="30000" dirty="0"/>
              <a:t>3</a:t>
            </a:r>
            <a:r>
              <a:rPr lang="en-US" sz="1800" dirty="0"/>
              <a:t> /s</a:t>
            </a:r>
          </a:p>
          <a:p>
            <a:pPr>
              <a:buFontTx/>
              <a:buNone/>
              <a:defRPr/>
            </a:pPr>
            <a:r>
              <a:rPr lang="en-US" sz="1800" dirty="0"/>
              <a:t>   D = 0.22 m 	 	</a:t>
            </a:r>
          </a:p>
          <a:p>
            <a:pPr>
              <a:buFontTx/>
              <a:buNone/>
              <a:defRPr/>
            </a:pPr>
            <a:r>
              <a:rPr lang="en-US" sz="1800" dirty="0"/>
              <a:t>   N = 60 rpm</a:t>
            </a:r>
          </a:p>
          <a:p>
            <a:pPr>
              <a:buFontTx/>
              <a:buNone/>
              <a:defRPr/>
            </a:pPr>
            <a:r>
              <a:rPr lang="en-US" sz="1800" dirty="0"/>
              <a:t>   H</a:t>
            </a:r>
            <a:r>
              <a:rPr lang="en-US" sz="1800" baseline="-25000" dirty="0"/>
              <a:t>st</a:t>
            </a:r>
            <a:r>
              <a:rPr lang="en-US" sz="1800" dirty="0"/>
              <a:t> = 15 m 	 </a:t>
            </a:r>
          </a:p>
          <a:p>
            <a:pPr marL="342900" indent="-342900">
              <a:buNone/>
              <a:defRPr/>
            </a:pPr>
            <a:endParaRPr lang="en-GB" sz="1800" dirty="0"/>
          </a:p>
          <a:p>
            <a:pPr>
              <a:buFontTx/>
              <a:buNone/>
              <a:defRPr/>
            </a:pPr>
            <a:r>
              <a:rPr lang="en-US" sz="1800" dirty="0"/>
              <a:t>		 		</a:t>
            </a:r>
          </a:p>
          <a:p>
            <a:pPr marL="342900" indent="-342900" algn="just">
              <a:buNone/>
              <a:defRPr/>
            </a:pPr>
            <a:r>
              <a:rPr lang="en-US" sz="1800" dirty="0"/>
              <a:t>        </a:t>
            </a:r>
          </a:p>
          <a:p>
            <a:pPr marL="342900" indent="-342900" algn="just">
              <a:buNone/>
              <a:defRPr/>
            </a:pPr>
            <a:endParaRPr lang="en-US" sz="1800" dirty="0"/>
          </a:p>
        </p:txBody>
      </p:sp>
    </p:spTree>
    <p:extLst>
      <p:ext uri="{BB962C8B-B14F-4D97-AF65-F5344CB8AC3E}">
        <p14:creationId xmlns="" xmlns:p14="http://schemas.microsoft.com/office/powerpoint/2010/main" val="3753871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1485900" y="205978"/>
            <a:ext cx="6172200" cy="365522"/>
          </a:xfrm>
        </p:spPr>
        <p:txBody>
          <a:bodyPr>
            <a:normAutofit fontScale="90000"/>
          </a:bodyPr>
          <a:lstStyle/>
          <a:p>
            <a:pPr algn="l"/>
            <a:r>
              <a:rPr lang="en-GB" sz="1800"/>
              <a:t>Problem-1</a:t>
            </a:r>
          </a:p>
        </p:txBody>
      </p:sp>
      <p:sp>
        <p:nvSpPr>
          <p:cNvPr id="46083" name="Content Placeholder 2"/>
          <p:cNvSpPr>
            <a:spLocks noGrp="1"/>
          </p:cNvSpPr>
          <p:nvPr>
            <p:ph idx="4294967295"/>
          </p:nvPr>
        </p:nvSpPr>
        <p:spPr>
          <a:xfrm>
            <a:off x="1485900" y="571500"/>
            <a:ext cx="6172200" cy="4286250"/>
          </a:xfrm>
        </p:spPr>
        <p:txBody>
          <a:bodyPr>
            <a:normAutofit fontScale="85000" lnSpcReduction="20000"/>
          </a:bodyPr>
          <a:lstStyle/>
          <a:p>
            <a:pPr>
              <a:buFontTx/>
              <a:buNone/>
            </a:pPr>
            <a:r>
              <a:rPr lang="en-GB" sz="1800" dirty="0"/>
              <a:t> Solution:</a:t>
            </a:r>
          </a:p>
          <a:p>
            <a:pPr>
              <a:buFontTx/>
              <a:buNone/>
            </a:pPr>
            <a:r>
              <a:rPr lang="en-GB" sz="1800" dirty="0"/>
              <a:t> (a)</a:t>
            </a:r>
          </a:p>
          <a:p>
            <a:pPr>
              <a:buFontTx/>
              <a:buNone/>
            </a:pPr>
            <a:endParaRPr lang="en-GB" sz="1800" dirty="0"/>
          </a:p>
          <a:p>
            <a:pPr>
              <a:buFontTx/>
              <a:buNone/>
            </a:pPr>
            <a:endParaRPr lang="en-GB" sz="1800" dirty="0" smtClean="0"/>
          </a:p>
          <a:p>
            <a:pPr>
              <a:buFontTx/>
              <a:buNone/>
            </a:pPr>
            <a:endParaRPr lang="en-GB" sz="1800" dirty="0"/>
          </a:p>
          <a:p>
            <a:pPr>
              <a:buFontTx/>
              <a:buNone/>
            </a:pPr>
            <a:r>
              <a:rPr lang="en-GB" sz="1800" dirty="0"/>
              <a:t>	</a:t>
            </a:r>
            <a:r>
              <a:rPr lang="en-GB" sz="1800" dirty="0" smtClean="0"/>
              <a:t> </a:t>
            </a:r>
            <a:r>
              <a:rPr lang="en-GB" sz="1800" dirty="0" err="1" smtClean="0"/>
              <a:t>Q</a:t>
            </a:r>
            <a:r>
              <a:rPr lang="en-GB" sz="1800" baseline="-25000" dirty="0" err="1" smtClean="0"/>
              <a:t>th</a:t>
            </a:r>
            <a:r>
              <a:rPr lang="en-GB" sz="1800" dirty="0" smtClean="0"/>
              <a:t> = (</a:t>
            </a:r>
            <a:r>
              <a:rPr lang="el-GR" sz="1800" dirty="0" smtClean="0"/>
              <a:t>π</a:t>
            </a:r>
            <a:r>
              <a:rPr lang="en-US" sz="1800" dirty="0" smtClean="0"/>
              <a:t>/4)x(0.22)</a:t>
            </a:r>
            <a:r>
              <a:rPr lang="en-US" sz="1800" baseline="30000" dirty="0" smtClean="0"/>
              <a:t>2</a:t>
            </a:r>
            <a:r>
              <a:rPr lang="en-US" sz="1800" dirty="0" smtClean="0"/>
              <a:t>x(0.5x60/60)</a:t>
            </a:r>
          </a:p>
          <a:p>
            <a:pPr>
              <a:buFontTx/>
              <a:buNone/>
            </a:pPr>
            <a:r>
              <a:rPr lang="en-US" sz="1800" dirty="0" smtClean="0"/>
              <a:t>      </a:t>
            </a:r>
            <a:r>
              <a:rPr lang="en-GB" sz="1800" dirty="0" err="1" smtClean="0"/>
              <a:t>Q</a:t>
            </a:r>
            <a:r>
              <a:rPr lang="en-GB" sz="1800" baseline="-25000" dirty="0" err="1" smtClean="0"/>
              <a:t>th</a:t>
            </a:r>
            <a:r>
              <a:rPr lang="en-GB" sz="1800" dirty="0" smtClean="0"/>
              <a:t> = </a:t>
            </a:r>
            <a:r>
              <a:rPr lang="en-US" sz="1800" b="1" dirty="0" smtClean="0"/>
              <a:t>0.019   m</a:t>
            </a:r>
            <a:r>
              <a:rPr lang="en-US" sz="1800" b="1" baseline="30000" dirty="0" smtClean="0"/>
              <a:t>3</a:t>
            </a:r>
            <a:r>
              <a:rPr lang="en-US" sz="1800" b="1" dirty="0" smtClean="0"/>
              <a:t> /s</a:t>
            </a:r>
            <a:endParaRPr lang="en-GB" sz="1800" dirty="0" smtClean="0"/>
          </a:p>
          <a:p>
            <a:endParaRPr lang="en-GB" sz="1800" dirty="0" smtClean="0"/>
          </a:p>
          <a:p>
            <a:pPr>
              <a:buFontTx/>
              <a:buNone/>
            </a:pPr>
            <a:r>
              <a:rPr lang="en-GB" sz="1800" dirty="0" smtClean="0"/>
              <a:t> </a:t>
            </a:r>
          </a:p>
          <a:p>
            <a:pPr>
              <a:buFontTx/>
              <a:buNone/>
            </a:pPr>
            <a:r>
              <a:rPr lang="en-GB" sz="1800" dirty="0" smtClean="0"/>
              <a:t> </a:t>
            </a:r>
            <a:r>
              <a:rPr lang="en-US" sz="1800" dirty="0" smtClean="0"/>
              <a:t>(b)</a:t>
            </a:r>
            <a:r>
              <a:rPr lang="en-US" sz="1800" b="1" dirty="0" smtClean="0"/>
              <a:t>	</a:t>
            </a:r>
            <a:r>
              <a:rPr lang="en-US" sz="1800" dirty="0" smtClean="0"/>
              <a:t>Slip = Q</a:t>
            </a:r>
            <a:r>
              <a:rPr lang="en-US" sz="1800" baseline="-25000" dirty="0" smtClean="0"/>
              <a:t>th</a:t>
            </a:r>
            <a:r>
              <a:rPr lang="en-US" sz="1800" dirty="0" smtClean="0"/>
              <a:t> - Q</a:t>
            </a:r>
            <a:r>
              <a:rPr lang="en-US" sz="1800" baseline="-25000" dirty="0" smtClean="0"/>
              <a:t>a</a:t>
            </a:r>
          </a:p>
          <a:p>
            <a:pPr>
              <a:buFontTx/>
              <a:buNone/>
            </a:pPr>
            <a:r>
              <a:rPr lang="en-US" sz="1800" b="1" dirty="0" smtClean="0"/>
              <a:t>           </a:t>
            </a:r>
            <a:r>
              <a:rPr lang="en-US" sz="1800" dirty="0" smtClean="0"/>
              <a:t>Slip = 0.019 – 0.018</a:t>
            </a:r>
          </a:p>
          <a:p>
            <a:pPr>
              <a:buFontTx/>
              <a:buNone/>
            </a:pPr>
            <a:r>
              <a:rPr lang="en-US" sz="1800" dirty="0" smtClean="0"/>
              <a:t>      	       </a:t>
            </a:r>
            <a:r>
              <a:rPr lang="en-US" sz="1800" b="1" dirty="0" smtClean="0"/>
              <a:t>= 0.001</a:t>
            </a:r>
            <a:r>
              <a:rPr lang="en-US" sz="1800" dirty="0" smtClean="0"/>
              <a:t> </a:t>
            </a:r>
            <a:r>
              <a:rPr lang="en-US" sz="1800" b="1" dirty="0" smtClean="0"/>
              <a:t>m</a:t>
            </a:r>
            <a:r>
              <a:rPr lang="en-US" sz="1800" b="1" baseline="30000" dirty="0" smtClean="0"/>
              <a:t>3</a:t>
            </a:r>
            <a:r>
              <a:rPr lang="en-US" sz="1800" b="1" dirty="0" smtClean="0"/>
              <a:t> /s</a:t>
            </a:r>
            <a:endParaRPr lang="en-US" sz="1800" dirty="0" smtClean="0"/>
          </a:p>
          <a:p>
            <a:pPr>
              <a:buFontTx/>
              <a:buNone/>
            </a:pPr>
            <a:r>
              <a:rPr lang="en-US" sz="1800" dirty="0" smtClean="0"/>
              <a:t> </a:t>
            </a:r>
          </a:p>
          <a:p>
            <a:pPr>
              <a:buFontTx/>
              <a:buNone/>
            </a:pPr>
            <a:r>
              <a:rPr lang="en-US" sz="1800" dirty="0" smtClean="0"/>
              <a:t>  Percentage slip = (Q</a:t>
            </a:r>
            <a:r>
              <a:rPr lang="en-US" sz="1800" baseline="-25000" dirty="0" smtClean="0"/>
              <a:t>th</a:t>
            </a:r>
            <a:r>
              <a:rPr lang="en-US" sz="1800" dirty="0" smtClean="0"/>
              <a:t> - Q</a:t>
            </a:r>
            <a:r>
              <a:rPr lang="en-US" sz="1800" baseline="-25000" dirty="0" smtClean="0"/>
              <a:t>a</a:t>
            </a:r>
            <a:r>
              <a:rPr lang="en-US" sz="1800" dirty="0" smtClean="0"/>
              <a:t>)/ Q</a:t>
            </a:r>
            <a:r>
              <a:rPr lang="en-US" sz="1800" baseline="-25000" dirty="0" smtClean="0"/>
              <a:t>th</a:t>
            </a:r>
            <a:r>
              <a:rPr lang="en-US" sz="1800" dirty="0" smtClean="0"/>
              <a:t> </a:t>
            </a:r>
          </a:p>
          <a:p>
            <a:pPr>
              <a:buFontTx/>
              <a:buNone/>
            </a:pPr>
            <a:r>
              <a:rPr lang="en-US" sz="1800" b="1" dirty="0" smtClean="0"/>
              <a:t>                             </a:t>
            </a:r>
            <a:r>
              <a:rPr lang="en-US" sz="1800" dirty="0" smtClean="0"/>
              <a:t>= (0.019-0.018)/0.019 </a:t>
            </a:r>
          </a:p>
          <a:p>
            <a:pPr>
              <a:buFontTx/>
              <a:buNone/>
            </a:pPr>
            <a:r>
              <a:rPr lang="en-US" sz="1800" dirty="0" smtClean="0"/>
              <a:t>                             </a:t>
            </a:r>
            <a:r>
              <a:rPr lang="en-US" sz="1800" b="1" dirty="0" smtClean="0"/>
              <a:t>= 0.0526   or   5.26%</a:t>
            </a:r>
            <a:endParaRPr lang="en-GB" sz="1800" dirty="0"/>
          </a:p>
          <a:p>
            <a:pPr>
              <a:buFontTx/>
              <a:buNone/>
            </a:pPr>
            <a:endParaRPr lang="en-GB" sz="1800" dirty="0"/>
          </a:p>
          <a:p>
            <a:pPr>
              <a:buFontTx/>
              <a:buNone/>
            </a:pPr>
            <a:r>
              <a:rPr lang="en-GB" sz="1800" dirty="0"/>
              <a:t>. </a:t>
            </a:r>
          </a:p>
          <a:p>
            <a:pPr>
              <a:buFontTx/>
              <a:buNone/>
            </a:pPr>
            <a:endParaRPr lang="en-GB" sz="1800" dirty="0"/>
          </a:p>
          <a:p>
            <a:pPr>
              <a:buFontTx/>
              <a:buNone/>
            </a:pPr>
            <a:endParaRPr lang="en-GB" sz="1800" dirty="0"/>
          </a:p>
          <a:p>
            <a:pPr>
              <a:buFontTx/>
              <a:buNone/>
            </a:pPr>
            <a:endParaRPr lang="en-GB" sz="1800" dirty="0"/>
          </a:p>
        </p:txBody>
      </p:sp>
      <p:graphicFrame>
        <p:nvGraphicFramePr>
          <p:cNvPr id="46084" name="Object 1"/>
          <p:cNvGraphicFramePr>
            <a:graphicFrameLocks noChangeAspect="1"/>
          </p:cNvGraphicFramePr>
          <p:nvPr/>
        </p:nvGraphicFramePr>
        <p:xfrm>
          <a:off x="2114551" y="742951"/>
          <a:ext cx="3259931" cy="821531"/>
        </p:xfrm>
        <a:graphic>
          <a:graphicData uri="http://schemas.openxmlformats.org/presentationml/2006/ole">
            <p:oleObj spid="_x0000_s6149" name="Equation" r:id="rId4" imgW="1879600" imgH="431800" progId="Equation.3">
              <p:embed/>
            </p:oleObj>
          </a:graphicData>
        </a:graphic>
      </p:graphicFrame>
    </p:spTree>
    <p:extLst>
      <p:ext uri="{BB962C8B-B14F-4D97-AF65-F5344CB8AC3E}">
        <p14:creationId xmlns="" xmlns:p14="http://schemas.microsoft.com/office/powerpoint/2010/main" val="2370473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1485900" y="205978"/>
            <a:ext cx="6172200" cy="365522"/>
          </a:xfrm>
        </p:spPr>
        <p:txBody>
          <a:bodyPr>
            <a:normAutofit fontScale="90000"/>
          </a:bodyPr>
          <a:lstStyle/>
          <a:p>
            <a:pPr algn="l"/>
            <a:r>
              <a:rPr lang="en-GB" sz="1800"/>
              <a:t>Problem-1</a:t>
            </a:r>
          </a:p>
        </p:txBody>
      </p:sp>
      <p:sp>
        <p:nvSpPr>
          <p:cNvPr id="48131" name="Content Placeholder 2"/>
          <p:cNvSpPr>
            <a:spLocks noGrp="1"/>
          </p:cNvSpPr>
          <p:nvPr>
            <p:ph idx="4294967295"/>
          </p:nvPr>
        </p:nvSpPr>
        <p:spPr>
          <a:xfrm>
            <a:off x="1485900" y="571500"/>
            <a:ext cx="6172200" cy="4286250"/>
          </a:xfrm>
        </p:spPr>
        <p:txBody>
          <a:bodyPr/>
          <a:lstStyle/>
          <a:p>
            <a:pPr>
              <a:buFontTx/>
              <a:buNone/>
            </a:pPr>
            <a:r>
              <a:rPr lang="en-GB" sz="1800" dirty="0"/>
              <a:t> Solution:</a:t>
            </a:r>
          </a:p>
          <a:p>
            <a:pPr>
              <a:buFontTx/>
              <a:buNone/>
            </a:pPr>
            <a:r>
              <a:rPr lang="en-GB" sz="1800" dirty="0"/>
              <a:t>  </a:t>
            </a:r>
            <a:r>
              <a:rPr lang="en-US" sz="1800" dirty="0"/>
              <a:t>(c)</a:t>
            </a:r>
            <a:r>
              <a:rPr lang="en-US" sz="1800" b="1" dirty="0"/>
              <a:t>	</a:t>
            </a:r>
            <a:r>
              <a:rPr lang="en-US" sz="1800" dirty="0"/>
              <a:t>   </a:t>
            </a:r>
            <a:r>
              <a:rPr lang="en-US" sz="1800" dirty="0" err="1"/>
              <a:t>C</a:t>
            </a:r>
            <a:r>
              <a:rPr lang="en-US" sz="1800" baseline="-25000" dirty="0" err="1"/>
              <a:t>d</a:t>
            </a:r>
            <a:r>
              <a:rPr lang="en-US" sz="1800" dirty="0"/>
              <a:t> = Q</a:t>
            </a:r>
            <a:r>
              <a:rPr lang="en-US" sz="1800" baseline="-25000" dirty="0"/>
              <a:t>a</a:t>
            </a:r>
            <a:r>
              <a:rPr lang="en-US" sz="1800" dirty="0"/>
              <a:t> / Q</a:t>
            </a:r>
            <a:r>
              <a:rPr lang="en-US" sz="1800" baseline="-25000" dirty="0"/>
              <a:t>th</a:t>
            </a:r>
            <a:r>
              <a:rPr lang="en-US" sz="1800" dirty="0"/>
              <a:t> </a:t>
            </a:r>
          </a:p>
          <a:p>
            <a:pPr>
              <a:buFontTx/>
              <a:buNone/>
            </a:pPr>
            <a:r>
              <a:rPr lang="en-US" sz="1800" b="1" dirty="0"/>
              <a:t>                   </a:t>
            </a:r>
            <a:r>
              <a:rPr lang="en-US" sz="1800" dirty="0"/>
              <a:t>= 0.018/0.019 </a:t>
            </a:r>
          </a:p>
          <a:p>
            <a:pPr>
              <a:buFontTx/>
              <a:buNone/>
            </a:pPr>
            <a:r>
              <a:rPr lang="en-US" sz="1800" dirty="0"/>
              <a:t>                   </a:t>
            </a:r>
            <a:r>
              <a:rPr lang="en-US" sz="1800" b="1" dirty="0"/>
              <a:t>= 0.947</a:t>
            </a:r>
            <a:endParaRPr lang="en-US" sz="1800" dirty="0"/>
          </a:p>
          <a:p>
            <a:pPr>
              <a:buFontTx/>
              <a:buNone/>
            </a:pPr>
            <a:r>
              <a:rPr lang="en-US" sz="1800" dirty="0"/>
              <a:t>  (d)	Power Input</a:t>
            </a:r>
          </a:p>
          <a:p>
            <a:pPr>
              <a:buFontTx/>
              <a:buNone/>
            </a:pPr>
            <a:r>
              <a:rPr lang="en-US" sz="1800" dirty="0"/>
              <a:t>	        =  </a:t>
            </a:r>
            <a:r>
              <a:rPr lang="el-GR" sz="1800" dirty="0"/>
              <a:t>ρ</a:t>
            </a:r>
            <a:r>
              <a:rPr lang="en-US" sz="1800" dirty="0"/>
              <a:t> Q</a:t>
            </a:r>
            <a:r>
              <a:rPr lang="en-US" sz="1800" baseline="-25000" dirty="0"/>
              <a:t>th </a:t>
            </a:r>
            <a:r>
              <a:rPr lang="en-US" sz="1800" dirty="0"/>
              <a:t>g </a:t>
            </a:r>
            <a:r>
              <a:rPr lang="en-US" sz="1800" dirty="0" err="1"/>
              <a:t>H</a:t>
            </a:r>
            <a:r>
              <a:rPr lang="en-US" sz="1800" baseline="-25000" dirty="0" err="1"/>
              <a:t>st</a:t>
            </a:r>
            <a:r>
              <a:rPr lang="en-US" sz="1800" dirty="0"/>
              <a:t> (Neglecting Losses)</a:t>
            </a:r>
          </a:p>
          <a:p>
            <a:pPr>
              <a:buFontTx/>
              <a:buNone/>
            </a:pPr>
            <a:r>
              <a:rPr lang="en-US" sz="1800" dirty="0"/>
              <a:t>            = 1000 x 0.019 x 9.81x 15  </a:t>
            </a:r>
          </a:p>
          <a:p>
            <a:pPr>
              <a:buFontTx/>
              <a:buNone/>
            </a:pPr>
            <a:r>
              <a:rPr lang="en-US" sz="1800" dirty="0"/>
              <a:t>	        </a:t>
            </a:r>
            <a:r>
              <a:rPr lang="en-US" sz="1800" b="1" dirty="0"/>
              <a:t>= 2796 w or 2.796 kW</a:t>
            </a:r>
            <a:endParaRPr lang="en-GB" sz="1800" dirty="0"/>
          </a:p>
          <a:p>
            <a:pPr>
              <a:buFontTx/>
              <a:buNone/>
            </a:pPr>
            <a:r>
              <a:rPr lang="en-GB" sz="1800" dirty="0"/>
              <a:t>	</a:t>
            </a:r>
          </a:p>
          <a:p>
            <a:pPr>
              <a:buFontTx/>
              <a:buNone/>
            </a:pPr>
            <a:endParaRPr lang="en-GB" sz="1800" dirty="0"/>
          </a:p>
          <a:p>
            <a:pPr>
              <a:buFontTx/>
              <a:buNone/>
            </a:pPr>
            <a:r>
              <a:rPr lang="en-GB" sz="1800" dirty="0"/>
              <a:t>. </a:t>
            </a:r>
          </a:p>
          <a:p>
            <a:pPr>
              <a:buFontTx/>
              <a:buNone/>
            </a:pPr>
            <a:endParaRPr lang="en-GB" sz="1800" dirty="0"/>
          </a:p>
          <a:p>
            <a:pPr>
              <a:buFontTx/>
              <a:buNone/>
            </a:pPr>
            <a:endParaRPr lang="en-GB" sz="1800" dirty="0"/>
          </a:p>
          <a:p>
            <a:pPr>
              <a:buFontTx/>
              <a:buNone/>
            </a:pPr>
            <a:endParaRPr lang="en-GB" sz="1800" dirty="0"/>
          </a:p>
        </p:txBody>
      </p:sp>
    </p:spTree>
    <p:extLst>
      <p:ext uri="{BB962C8B-B14F-4D97-AF65-F5344CB8AC3E}">
        <p14:creationId xmlns="" xmlns:p14="http://schemas.microsoft.com/office/powerpoint/2010/main" val="319790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0"/>
            <a:ext cx="4572000"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Pumps</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2844" y="1071552"/>
            <a:ext cx="8839200" cy="923330"/>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Positive displacement </a:t>
            </a:r>
            <a:r>
              <a:rPr lang="en-US" b="1" dirty="0" smtClean="0">
                <a:latin typeface="Times New Roman" panose="02020603050405020304" pitchFamily="18" charset="0"/>
                <a:cs typeface="Times New Roman" panose="02020603050405020304" pitchFamily="18" charset="0"/>
              </a:rPr>
              <a:t>pumps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defined as those which displace a fixed quantity of liquid with each motion of its pumping elements. They provide pressure by expanding and contracting space between the pumping elements. </a:t>
            </a:r>
          </a:p>
        </p:txBody>
      </p:sp>
      <p:sp>
        <p:nvSpPr>
          <p:cNvPr id="4" name="Rectangle 10"/>
          <p:cNvSpPr>
            <a:spLocks noChangeArrowheads="1"/>
          </p:cNvSpPr>
          <p:nvPr/>
        </p:nvSpPr>
        <p:spPr bwMode="auto">
          <a:xfrm>
            <a:off x="142844" y="2357436"/>
            <a:ext cx="88392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lgn="r" rtl="1">
              <a:spcBef>
                <a:spcPts val="600"/>
              </a:spcBef>
              <a:buClr>
                <a:schemeClr val="accent1"/>
              </a:buClr>
              <a:buSzPct val="80000"/>
              <a:buFont typeface="Wingdings 2" panose="05020102010507070707" pitchFamily="18" charset="2"/>
              <a:buChar char=""/>
              <a:tabLst>
                <a:tab pos="685800" algn="l"/>
              </a:tabLst>
              <a:defRPr sz="3200">
                <a:solidFill>
                  <a:schemeClr val="tx1"/>
                </a:solidFill>
                <a:latin typeface="Gill Sans MT" panose="020B0502020104020203" pitchFamily="34" charset="0"/>
                <a:ea typeface="Majalla UI"/>
                <a:cs typeface="Majalla UI"/>
              </a:defRPr>
            </a:lvl1pPr>
            <a:lvl2pPr marL="742950" indent="-285750" algn="r" rtl="1">
              <a:spcBef>
                <a:spcPts val="550"/>
              </a:spcBef>
              <a:buClr>
                <a:schemeClr val="accent1"/>
              </a:buClr>
              <a:buFont typeface="Verdana" panose="020B0604030504040204" pitchFamily="34" charset="0"/>
              <a:buChar char="◦"/>
              <a:tabLst>
                <a:tab pos="685800" algn="l"/>
              </a:tabLst>
              <a:defRPr sz="2800">
                <a:solidFill>
                  <a:schemeClr val="tx1"/>
                </a:solidFill>
                <a:latin typeface="Gill Sans MT" panose="020B0502020104020203" pitchFamily="34" charset="0"/>
                <a:ea typeface="Majalla UI"/>
                <a:cs typeface="Majalla UI"/>
              </a:defRPr>
            </a:lvl2pPr>
            <a:lvl3pPr marL="1143000" indent="-228600" algn="r" rtl="1">
              <a:spcBef>
                <a:spcPct val="20000"/>
              </a:spcBef>
              <a:buClr>
                <a:schemeClr val="accent2"/>
              </a:buClr>
              <a:buFont typeface="Wingdings 2" panose="05020102010507070707" pitchFamily="18" charset="2"/>
              <a:buChar char=""/>
              <a:tabLst>
                <a:tab pos="685800" algn="l"/>
              </a:tabLst>
              <a:defRPr sz="2400">
                <a:solidFill>
                  <a:schemeClr val="tx1"/>
                </a:solidFill>
                <a:latin typeface="Gill Sans MT" panose="020B0502020104020203" pitchFamily="34" charset="0"/>
                <a:ea typeface="Majalla UI"/>
                <a:cs typeface="Majalla UI"/>
              </a:defRPr>
            </a:lvl3pPr>
            <a:lvl4pPr marL="1600200" indent="-228600" algn="r" rtl="1">
              <a:spcBef>
                <a:spcPct val="20000"/>
              </a:spcBef>
              <a:buClr>
                <a:srgbClr val="C32D2E"/>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4pPr>
            <a:lvl5pPr marL="2057400" indent="-228600" algn="r" rtl="1">
              <a:spcBef>
                <a:spcPct val="20000"/>
              </a:spcBef>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5pPr>
            <a:lvl6pPr marL="25146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6pPr>
            <a:lvl7pPr marL="29718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7pPr>
            <a:lvl8pPr marL="34290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8pPr>
            <a:lvl9pPr marL="3886200" indent="-228600" algn="r" rtl="1" eaLnBrk="0" fontAlgn="base" hangingPunct="0">
              <a:spcBef>
                <a:spcPct val="20000"/>
              </a:spcBef>
              <a:spcAft>
                <a:spcPct val="0"/>
              </a:spcAft>
              <a:buClr>
                <a:srgbClr val="84AA33"/>
              </a:buClr>
              <a:buFont typeface="Wingdings 2" panose="05020102010507070707" pitchFamily="18" charset="2"/>
              <a:buChar char=""/>
              <a:tabLst>
                <a:tab pos="685800" algn="l"/>
              </a:tabLst>
              <a:defRPr sz="2000">
                <a:solidFill>
                  <a:schemeClr val="tx1"/>
                </a:solidFill>
                <a:latin typeface="Gill Sans MT" panose="020B0502020104020203" pitchFamily="34" charset="0"/>
                <a:ea typeface="Majalla UI"/>
                <a:cs typeface="Majalla UI"/>
              </a:defRPr>
            </a:lvl9pPr>
          </a:lstStyle>
          <a:p>
            <a:pPr algn="l" rtl="0" eaLnBrk="1" hangingPunct="1">
              <a:spcBef>
                <a:spcPct val="0"/>
              </a:spcBef>
              <a:buClrTx/>
              <a:buSzTx/>
              <a:buFontTx/>
              <a:buNone/>
            </a:pPr>
            <a:r>
              <a:rPr lang="en-US" sz="1800" b="1" dirty="0">
                <a:latin typeface="Times New Roman" panose="02020603050405020304" pitchFamily="18" charset="0"/>
                <a:cs typeface="Times New Roman" panose="02020603050405020304" pitchFamily="18" charset="0"/>
              </a:rPr>
              <a:t>A </a:t>
            </a:r>
            <a:r>
              <a:rPr lang="en-US" sz="1800" b="1" dirty="0" err="1">
                <a:latin typeface="Times New Roman" panose="02020603050405020304" pitchFamily="18" charset="0"/>
                <a:cs typeface="Times New Roman" panose="02020603050405020304" pitchFamily="18" charset="0"/>
              </a:rPr>
              <a:t>rotodynamic</a:t>
            </a: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pump: </a:t>
            </a:r>
            <a:r>
              <a:rPr lang="en-US" sz="1800" dirty="0">
                <a:latin typeface="Times New Roman" panose="02020603050405020304" pitchFamily="18" charset="0"/>
                <a:cs typeface="Times New Roman" panose="02020603050405020304" pitchFamily="18" charset="0"/>
              </a:rPr>
              <a:t>is a pump that uses the rotation of an impeller or propeller to impart velocity to a liquid.</a:t>
            </a:r>
          </a:p>
        </p:txBody>
      </p:sp>
    </p:spTree>
    <p:extLst>
      <p:ext uri="{BB962C8B-B14F-4D97-AF65-F5344CB8AC3E}">
        <p14:creationId xmlns="" xmlns:p14="http://schemas.microsoft.com/office/powerpoint/2010/main" val="3925713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596" y="285734"/>
            <a:ext cx="8215370" cy="2895600"/>
          </a:xfrm>
        </p:spPr>
        <p:txBody>
          <a:bodyPr>
            <a:noAutofit/>
          </a:bodyPr>
          <a:lstStyle/>
          <a:p>
            <a:pPr lvl="1" algn="l">
              <a:defRPr/>
            </a:pPr>
            <a:r>
              <a:rPr lang="en-GB" sz="2000" dirty="0">
                <a:solidFill>
                  <a:schemeClr val="tx1"/>
                </a:solidFill>
                <a:latin typeface="Times New Roman" panose="02020603050405020304" pitchFamily="18" charset="0"/>
                <a:cs typeface="Times New Roman" panose="02020603050405020304" pitchFamily="18" charset="0"/>
              </a:rPr>
              <a:t>Problem-2: </a:t>
            </a:r>
            <a:r>
              <a:rPr lang="en-US" sz="2000" dirty="0">
                <a:solidFill>
                  <a:schemeClr val="tx1"/>
                </a:solidFill>
                <a:latin typeface="Times New Roman" panose="02020603050405020304" pitchFamily="18" charset="0"/>
                <a:cs typeface="Times New Roman" panose="02020603050405020304" pitchFamily="18" charset="0"/>
              </a:rPr>
              <a:t>A three-throw reciprocating pump delivering 0.1 </a:t>
            </a:r>
            <a:r>
              <a:rPr lang="en-US" sz="2000" b="1" dirty="0">
                <a:solidFill>
                  <a:schemeClr val="tx1"/>
                </a:solidFill>
                <a:latin typeface="Times New Roman" panose="02020603050405020304" pitchFamily="18" charset="0"/>
                <a:cs typeface="Times New Roman" panose="02020603050405020304" pitchFamily="18" charset="0"/>
              </a:rPr>
              <a:t>m</a:t>
            </a:r>
            <a:r>
              <a:rPr lang="en-US" sz="2000" b="1" baseline="30000" dirty="0">
                <a:solidFill>
                  <a:schemeClr val="tx1"/>
                </a:solidFill>
                <a:latin typeface="Times New Roman" panose="02020603050405020304" pitchFamily="18" charset="0"/>
                <a:cs typeface="Times New Roman" panose="02020603050405020304" pitchFamily="18" charset="0"/>
              </a:rPr>
              <a:t>3</a:t>
            </a:r>
            <a:r>
              <a:rPr lang="en-US" sz="2000" b="1" dirty="0">
                <a:solidFill>
                  <a:schemeClr val="tx1"/>
                </a:solidFill>
                <a:latin typeface="Times New Roman" panose="02020603050405020304" pitchFamily="18" charset="0"/>
                <a:cs typeface="Times New Roman" panose="02020603050405020304" pitchFamily="18" charset="0"/>
              </a:rPr>
              <a:t> /s </a:t>
            </a:r>
            <a:r>
              <a:rPr lang="en-US" sz="2000" dirty="0">
                <a:solidFill>
                  <a:schemeClr val="tx1"/>
                </a:solidFill>
                <a:latin typeface="Times New Roman" panose="02020603050405020304" pitchFamily="18" charset="0"/>
                <a:cs typeface="Times New Roman" panose="02020603050405020304" pitchFamily="18" charset="0"/>
              </a:rPr>
              <a:t>of water against a head of  100 m. Diameter and stroke length of the cylinder are 25 cm and 50 cm respectively. Friction losses amount to 1 m in the suction pipe and 16 m in the delivery pipe. If the velocity of water in the delivery pipe is 1.4 m/s, pump efficiency 90% and slip 2%, determine the </a:t>
            </a:r>
            <a:r>
              <a:rPr lang="en-US" sz="2000" dirty="0" smtClean="0">
                <a:solidFill>
                  <a:schemeClr val="tx1"/>
                </a:solidFill>
                <a:latin typeface="Times New Roman" panose="02020603050405020304" pitchFamily="18" charset="0"/>
                <a:cs typeface="Times New Roman" panose="02020603050405020304" pitchFamily="18" charset="0"/>
              </a:rPr>
              <a:t>rotational speed </a:t>
            </a:r>
            <a:r>
              <a:rPr lang="en-US" sz="2000" dirty="0">
                <a:solidFill>
                  <a:schemeClr val="tx1"/>
                </a:solidFill>
                <a:latin typeface="Times New Roman" panose="02020603050405020304" pitchFamily="18" charset="0"/>
                <a:cs typeface="Times New Roman" panose="02020603050405020304" pitchFamily="18" charset="0"/>
              </a:rPr>
              <a:t>and the power required.</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mj-lt"/>
                <a:ea typeface="+mj-ea"/>
                <a:cs typeface="+mj-cs"/>
              </a:rPr>
              <a:t/>
            </a:r>
            <a:br>
              <a:rPr lang="en-US" sz="2000" dirty="0">
                <a:solidFill>
                  <a:schemeClr val="tx1"/>
                </a:solidFill>
                <a:latin typeface="+mj-lt"/>
                <a:ea typeface="+mj-ea"/>
                <a:cs typeface="+mj-cs"/>
              </a:rPr>
            </a:br>
            <a:endParaRPr lang="en-GB" sz="2000" dirty="0">
              <a:solidFill>
                <a:schemeClr val="tx1"/>
              </a:solidFill>
            </a:endParaRPr>
          </a:p>
        </p:txBody>
      </p:sp>
    </p:spTree>
    <p:extLst>
      <p:ext uri="{BB962C8B-B14F-4D97-AF65-F5344CB8AC3E}">
        <p14:creationId xmlns="" xmlns:p14="http://schemas.microsoft.com/office/powerpoint/2010/main" val="3996243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14414" y="285734"/>
            <a:ext cx="7067576" cy="2895600"/>
          </a:xfrm>
        </p:spPr>
        <p:txBody>
          <a:bodyPr>
            <a:normAutofit fontScale="90000"/>
          </a:bodyPr>
          <a:lstStyle/>
          <a:p>
            <a:pPr lvl="1" algn="just">
              <a:defRPr/>
            </a:pPr>
            <a:r>
              <a:rPr lang="en-GB" dirty="0">
                <a:solidFill>
                  <a:schemeClr val="tx1"/>
                </a:solidFill>
                <a:latin typeface="Times New Roman" panose="02020603050405020304" pitchFamily="18" charset="0"/>
                <a:cs typeface="Times New Roman" panose="02020603050405020304" pitchFamily="18" charset="0"/>
              </a:rPr>
              <a:t>Problem-2: </a:t>
            </a:r>
            <a:r>
              <a:rPr lang="en-US" dirty="0">
                <a:solidFill>
                  <a:schemeClr val="tx1"/>
                </a:solidFill>
                <a:latin typeface="Times New Roman" panose="02020603050405020304" pitchFamily="18" charset="0"/>
                <a:cs typeface="Times New Roman" panose="02020603050405020304" pitchFamily="18" charset="0"/>
              </a:rPr>
              <a:t>A three-throw reciprocating pump delivering 0.1 </a:t>
            </a:r>
            <a:r>
              <a:rPr lang="en-US" b="1" dirty="0">
                <a:solidFill>
                  <a:schemeClr val="tx1"/>
                </a:solidFill>
                <a:latin typeface="Times New Roman" panose="02020603050405020304" pitchFamily="18" charset="0"/>
                <a:cs typeface="Times New Roman" panose="02020603050405020304" pitchFamily="18" charset="0"/>
              </a:rPr>
              <a:t>m</a:t>
            </a:r>
            <a:r>
              <a:rPr lang="en-US" b="1" baseline="30000" dirty="0">
                <a:solidFill>
                  <a:schemeClr val="tx1"/>
                </a:solidFill>
                <a:latin typeface="Times New Roman" panose="02020603050405020304" pitchFamily="18" charset="0"/>
                <a:cs typeface="Times New Roman" panose="02020603050405020304" pitchFamily="18" charset="0"/>
              </a:rPr>
              <a:t>3</a:t>
            </a:r>
            <a:r>
              <a:rPr lang="en-US" b="1" dirty="0">
                <a:solidFill>
                  <a:schemeClr val="tx1"/>
                </a:solidFill>
                <a:latin typeface="Times New Roman" panose="02020603050405020304" pitchFamily="18" charset="0"/>
                <a:cs typeface="Times New Roman" panose="02020603050405020304" pitchFamily="18" charset="0"/>
              </a:rPr>
              <a:t> /s </a:t>
            </a:r>
            <a:r>
              <a:rPr lang="en-US" dirty="0">
                <a:solidFill>
                  <a:schemeClr val="tx1"/>
                </a:solidFill>
                <a:latin typeface="Times New Roman" panose="02020603050405020304" pitchFamily="18" charset="0"/>
                <a:cs typeface="Times New Roman" panose="02020603050405020304" pitchFamily="18" charset="0"/>
              </a:rPr>
              <a:t>of water against a head of  100 m. Diameter and stroke length of the cylinder are 25 cm and 50 cm respectively. Friction losses amount to 1 m in the suction pipe and 16 m in the delivery pipe. If the velocity of water in the delivery pipe is 1.4 m/s, pump efficiency 90% and slip 2%, determine the </a:t>
            </a:r>
            <a:r>
              <a:rPr lang="en-US" dirty="0" smtClean="0">
                <a:solidFill>
                  <a:schemeClr val="tx1"/>
                </a:solidFill>
                <a:latin typeface="Times New Roman" panose="02020603050405020304" pitchFamily="18" charset="0"/>
                <a:cs typeface="Times New Roman" panose="02020603050405020304" pitchFamily="18" charset="0"/>
              </a:rPr>
              <a:t>rotational speed </a:t>
            </a:r>
            <a:r>
              <a:rPr lang="en-US" dirty="0">
                <a:solidFill>
                  <a:schemeClr val="tx1"/>
                </a:solidFill>
                <a:latin typeface="Times New Roman" panose="02020603050405020304" pitchFamily="18" charset="0"/>
                <a:cs typeface="Times New Roman" panose="02020603050405020304" pitchFamily="18" charset="0"/>
              </a:rPr>
              <a:t>and the power required.</a:t>
            </a:r>
            <a:br>
              <a:rPr lang="en-US" dirty="0">
                <a:solidFill>
                  <a:schemeClr val="tx1"/>
                </a:solidFill>
                <a:latin typeface="Times New Roman" panose="02020603050405020304" pitchFamily="18" charset="0"/>
                <a:cs typeface="Times New Roman" panose="02020603050405020304" pitchFamily="18" charset="0"/>
              </a:rPr>
            </a:br>
            <a:r>
              <a:rPr lang="en-US" sz="5400" dirty="0">
                <a:solidFill>
                  <a:schemeClr val="tx1"/>
                </a:solidFill>
                <a:latin typeface="+mj-lt"/>
                <a:ea typeface="+mj-ea"/>
                <a:cs typeface="+mj-cs"/>
              </a:rPr>
              <a:t/>
            </a:r>
            <a:br>
              <a:rPr lang="en-US" sz="5400" dirty="0">
                <a:solidFill>
                  <a:schemeClr val="tx1"/>
                </a:solidFill>
                <a:latin typeface="+mj-lt"/>
                <a:ea typeface="+mj-ea"/>
                <a:cs typeface="+mj-cs"/>
              </a:rPr>
            </a:br>
            <a:endParaRPr lang="en-GB" sz="5400" dirty="0">
              <a:solidFill>
                <a:schemeClr val="tx1"/>
              </a:solidFill>
            </a:endParaRPr>
          </a:p>
        </p:txBody>
      </p:sp>
      <p:sp>
        <p:nvSpPr>
          <p:cNvPr id="15363" name="Content Placeholder 2"/>
          <p:cNvSpPr>
            <a:spLocks noGrp="1"/>
          </p:cNvSpPr>
          <p:nvPr>
            <p:ph idx="1"/>
          </p:nvPr>
        </p:nvSpPr>
        <p:spPr>
          <a:xfrm>
            <a:off x="1485900" y="2057400"/>
            <a:ext cx="6172200" cy="2914650"/>
          </a:xfrm>
        </p:spPr>
        <p:txBody>
          <a:bodyPr>
            <a:normAutofit fontScale="92500" lnSpcReduction="20000"/>
          </a:bodyPr>
          <a:lstStyle/>
          <a:p>
            <a:pPr marL="342900" indent="-342900">
              <a:buNone/>
              <a:defRPr/>
            </a:pPr>
            <a:r>
              <a:rPr lang="en-US" sz="1800" dirty="0"/>
              <a:t> Solution:</a:t>
            </a:r>
          </a:p>
          <a:p>
            <a:pPr>
              <a:buFontTx/>
              <a:buNone/>
              <a:defRPr/>
            </a:pPr>
            <a:r>
              <a:rPr lang="en-US" sz="1800" dirty="0"/>
              <a:t> H</a:t>
            </a:r>
            <a:r>
              <a:rPr lang="en-US" sz="1800" baseline="-25000" dirty="0"/>
              <a:t>st</a:t>
            </a:r>
            <a:r>
              <a:rPr lang="en-US" sz="1800" dirty="0"/>
              <a:t> = 100 m	             Qa = 0.1 </a:t>
            </a:r>
            <a:r>
              <a:rPr lang="en-US" sz="1800" b="1" dirty="0"/>
              <a:t>m</a:t>
            </a:r>
            <a:r>
              <a:rPr lang="en-US" sz="1800" b="1" baseline="30000" dirty="0"/>
              <a:t>3</a:t>
            </a:r>
            <a:r>
              <a:rPr lang="en-US" sz="1800" b="1" dirty="0"/>
              <a:t> /s</a:t>
            </a:r>
            <a:endParaRPr lang="en-US" sz="1800" dirty="0"/>
          </a:p>
          <a:p>
            <a:pPr>
              <a:buFontTx/>
              <a:buNone/>
              <a:defRPr/>
            </a:pPr>
            <a:r>
              <a:rPr lang="en-US" sz="1800" b="1" dirty="0"/>
              <a:t> </a:t>
            </a:r>
            <a:r>
              <a:rPr lang="en-US" sz="1800" dirty="0"/>
              <a:t>D  = 0.25 m  	   </a:t>
            </a:r>
            <a:r>
              <a:rPr lang="en-US" sz="1800" dirty="0" smtClean="0"/>
              <a:t>           L </a:t>
            </a:r>
            <a:r>
              <a:rPr lang="en-US" sz="1800" dirty="0"/>
              <a:t>= 0.5  m</a:t>
            </a:r>
          </a:p>
          <a:p>
            <a:pPr>
              <a:buFontTx/>
              <a:buNone/>
              <a:defRPr/>
            </a:pPr>
            <a:r>
              <a:rPr lang="en-US" sz="1800" dirty="0"/>
              <a:t> h</a:t>
            </a:r>
            <a:r>
              <a:rPr lang="en-US" sz="1800" baseline="-25000" dirty="0"/>
              <a:t>fs</a:t>
            </a:r>
            <a:r>
              <a:rPr lang="en-US" sz="1800" dirty="0"/>
              <a:t> = 1 m                     </a:t>
            </a:r>
            <a:r>
              <a:rPr lang="en-US" sz="1800" dirty="0" smtClean="0"/>
              <a:t>   </a:t>
            </a:r>
            <a:r>
              <a:rPr lang="en-US" sz="1800" dirty="0" err="1" smtClean="0"/>
              <a:t>h</a:t>
            </a:r>
            <a:r>
              <a:rPr lang="en-US" sz="1800" baseline="-25000" dirty="0" err="1" smtClean="0"/>
              <a:t>fd</a:t>
            </a:r>
            <a:r>
              <a:rPr lang="en-US" sz="1800" dirty="0" smtClean="0"/>
              <a:t> </a:t>
            </a:r>
            <a:r>
              <a:rPr lang="en-US" sz="1800" dirty="0"/>
              <a:t>= 16 m        </a:t>
            </a:r>
          </a:p>
          <a:p>
            <a:pPr>
              <a:buFontTx/>
              <a:buNone/>
              <a:defRPr/>
            </a:pPr>
            <a:r>
              <a:rPr lang="en-US" sz="1800" dirty="0"/>
              <a:t> </a:t>
            </a:r>
            <a:r>
              <a:rPr lang="el-GR" sz="1800" dirty="0"/>
              <a:t>η</a:t>
            </a:r>
            <a:r>
              <a:rPr lang="en-US" sz="1800" baseline="-25000" dirty="0"/>
              <a:t>h</a:t>
            </a:r>
            <a:r>
              <a:rPr lang="en-US" sz="1800" dirty="0"/>
              <a:t> = 0.9                       </a:t>
            </a:r>
            <a:r>
              <a:rPr lang="en-US" sz="1800" dirty="0" smtClean="0"/>
              <a:t>  s </a:t>
            </a:r>
            <a:r>
              <a:rPr lang="en-US" sz="1800" dirty="0"/>
              <a:t>= 0.02</a:t>
            </a:r>
          </a:p>
          <a:p>
            <a:pPr>
              <a:buFontTx/>
              <a:buNone/>
              <a:defRPr/>
            </a:pPr>
            <a:r>
              <a:rPr lang="en-US" sz="1800" dirty="0"/>
              <a:t> V</a:t>
            </a:r>
            <a:r>
              <a:rPr lang="en-US" sz="1100" dirty="0"/>
              <a:t>d</a:t>
            </a:r>
            <a:r>
              <a:rPr lang="en-US" sz="1800" dirty="0"/>
              <a:t> = 1.4 m/s</a:t>
            </a:r>
          </a:p>
          <a:p>
            <a:pPr>
              <a:buFontTx/>
              <a:buNone/>
              <a:defRPr/>
            </a:pPr>
            <a:r>
              <a:rPr lang="en-US" sz="1800" dirty="0"/>
              <a:t>  </a:t>
            </a:r>
          </a:p>
          <a:p>
            <a:pPr>
              <a:buFontTx/>
              <a:buNone/>
              <a:defRPr/>
            </a:pPr>
            <a:endParaRPr lang="en-US" sz="1800" dirty="0"/>
          </a:p>
          <a:p>
            <a:pPr marL="342900" indent="-342900">
              <a:buNone/>
              <a:defRPr/>
            </a:pPr>
            <a:endParaRPr lang="en-GB" sz="1800" dirty="0"/>
          </a:p>
          <a:p>
            <a:pPr>
              <a:buFontTx/>
              <a:buNone/>
              <a:defRPr/>
            </a:pPr>
            <a:r>
              <a:rPr lang="en-US" sz="1800" dirty="0"/>
              <a:t>		 		</a:t>
            </a:r>
          </a:p>
          <a:p>
            <a:pPr marL="342900" indent="-342900" algn="just">
              <a:buNone/>
              <a:defRPr/>
            </a:pPr>
            <a:r>
              <a:rPr lang="en-US" sz="1800" dirty="0"/>
              <a:t>        </a:t>
            </a:r>
          </a:p>
          <a:p>
            <a:pPr marL="342900" indent="-342900" algn="just">
              <a:buNone/>
              <a:defRPr/>
            </a:pPr>
            <a:endParaRPr lang="en-US" sz="1800" dirty="0"/>
          </a:p>
        </p:txBody>
      </p:sp>
      <p:graphicFrame>
        <p:nvGraphicFramePr>
          <p:cNvPr id="50180" name="Object 1"/>
          <p:cNvGraphicFramePr>
            <a:graphicFrameLocks noChangeAspect="1"/>
          </p:cNvGraphicFramePr>
          <p:nvPr/>
        </p:nvGraphicFramePr>
        <p:xfrm>
          <a:off x="1714501" y="4014787"/>
          <a:ext cx="1365647" cy="748904"/>
        </p:xfrm>
        <a:graphic>
          <a:graphicData uri="http://schemas.openxmlformats.org/presentationml/2006/ole">
            <p:oleObj spid="_x0000_s7173" name="Equation" r:id="rId4" imgW="787058" imgH="393529" progId="Equation.3">
              <p:embed/>
            </p:oleObj>
          </a:graphicData>
        </a:graphic>
      </p:graphicFrame>
    </p:spTree>
    <p:extLst>
      <p:ext uri="{BB962C8B-B14F-4D97-AF65-F5344CB8AC3E}">
        <p14:creationId xmlns="" xmlns:p14="http://schemas.microsoft.com/office/powerpoint/2010/main" val="3996243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1485900" y="205978"/>
            <a:ext cx="6172200" cy="365522"/>
          </a:xfrm>
        </p:spPr>
        <p:txBody>
          <a:bodyPr>
            <a:normAutofit fontScale="90000"/>
          </a:bodyPr>
          <a:lstStyle/>
          <a:p>
            <a:pPr algn="l"/>
            <a:r>
              <a:rPr lang="en-GB" sz="1800"/>
              <a:t>Problem-2</a:t>
            </a:r>
          </a:p>
        </p:txBody>
      </p:sp>
      <p:sp>
        <p:nvSpPr>
          <p:cNvPr id="52227" name="Content Placeholder 2"/>
          <p:cNvSpPr>
            <a:spLocks noGrp="1"/>
          </p:cNvSpPr>
          <p:nvPr>
            <p:ph idx="4294967295"/>
          </p:nvPr>
        </p:nvSpPr>
        <p:spPr>
          <a:xfrm>
            <a:off x="1485900" y="571500"/>
            <a:ext cx="6172200" cy="4286250"/>
          </a:xfrm>
        </p:spPr>
        <p:txBody>
          <a:bodyPr/>
          <a:lstStyle/>
          <a:p>
            <a:pPr>
              <a:buFontTx/>
              <a:buNone/>
            </a:pPr>
            <a:r>
              <a:rPr lang="en-GB" sz="1800" dirty="0"/>
              <a:t> Solution:</a:t>
            </a:r>
          </a:p>
          <a:p>
            <a:pPr>
              <a:buFontTx/>
              <a:buNone/>
            </a:pPr>
            <a:r>
              <a:rPr lang="en-GB" sz="1800" dirty="0"/>
              <a:t> </a:t>
            </a:r>
            <a:r>
              <a:rPr lang="en-US" sz="1800" dirty="0"/>
              <a:t>We know that, s = (Q</a:t>
            </a:r>
            <a:r>
              <a:rPr lang="en-US" sz="1800" baseline="-25000" dirty="0"/>
              <a:t>th</a:t>
            </a:r>
            <a:r>
              <a:rPr lang="en-US" sz="1800" dirty="0"/>
              <a:t> - Q</a:t>
            </a:r>
            <a:r>
              <a:rPr lang="en-US" sz="1800" baseline="-25000" dirty="0"/>
              <a:t>a</a:t>
            </a:r>
            <a:r>
              <a:rPr lang="en-US" sz="1800" dirty="0"/>
              <a:t>)/ Q</a:t>
            </a:r>
            <a:r>
              <a:rPr lang="en-US" sz="1800" baseline="-25000" dirty="0"/>
              <a:t>th</a:t>
            </a:r>
            <a:r>
              <a:rPr lang="en-US" sz="1800" dirty="0"/>
              <a:t> </a:t>
            </a:r>
          </a:p>
          <a:p>
            <a:pPr>
              <a:buFontTx/>
              <a:buNone/>
            </a:pPr>
            <a:r>
              <a:rPr lang="en-US" sz="1800" b="1" dirty="0"/>
              <a:t>                   </a:t>
            </a:r>
            <a:r>
              <a:rPr lang="en-US" sz="1800" dirty="0"/>
              <a:t>0.02 </a:t>
            </a:r>
            <a:r>
              <a:rPr lang="en-US" sz="1800" b="1" dirty="0"/>
              <a:t> </a:t>
            </a:r>
            <a:r>
              <a:rPr lang="en-US" sz="1800" dirty="0"/>
              <a:t>= 1 – Q</a:t>
            </a:r>
            <a:r>
              <a:rPr lang="en-US" sz="1800" baseline="-25000" dirty="0"/>
              <a:t>a </a:t>
            </a:r>
            <a:r>
              <a:rPr lang="en-US" sz="1800" dirty="0"/>
              <a:t>/ Q</a:t>
            </a:r>
            <a:r>
              <a:rPr lang="en-US" sz="1800" baseline="-25000" dirty="0"/>
              <a:t>th</a:t>
            </a:r>
            <a:r>
              <a:rPr lang="en-US" sz="1800" dirty="0"/>
              <a:t> </a:t>
            </a:r>
          </a:p>
          <a:p>
            <a:pPr>
              <a:buFontTx/>
              <a:buNone/>
            </a:pPr>
            <a:r>
              <a:rPr lang="en-US" sz="1800" dirty="0"/>
              <a:t>                   Q</a:t>
            </a:r>
            <a:r>
              <a:rPr lang="en-US" sz="1800" baseline="-25000" dirty="0"/>
              <a:t>a </a:t>
            </a:r>
            <a:r>
              <a:rPr lang="en-US" sz="1800" dirty="0"/>
              <a:t>/ Q</a:t>
            </a:r>
            <a:r>
              <a:rPr lang="en-US" sz="1800" baseline="-25000" dirty="0"/>
              <a:t>th</a:t>
            </a:r>
            <a:r>
              <a:rPr lang="en-US" sz="1800" dirty="0"/>
              <a:t>  = 0.98</a:t>
            </a:r>
          </a:p>
          <a:p>
            <a:pPr>
              <a:buFontTx/>
              <a:buNone/>
            </a:pPr>
            <a:r>
              <a:rPr lang="en-US" sz="1800" dirty="0"/>
              <a:t>                   Q</a:t>
            </a:r>
            <a:r>
              <a:rPr lang="en-US" sz="1800" baseline="-25000" dirty="0"/>
              <a:t>th</a:t>
            </a:r>
            <a:r>
              <a:rPr lang="en-US" sz="1800" dirty="0"/>
              <a:t>  = Q</a:t>
            </a:r>
            <a:r>
              <a:rPr lang="en-US" sz="1800" baseline="-25000" dirty="0"/>
              <a:t>a </a:t>
            </a:r>
            <a:r>
              <a:rPr lang="en-US" sz="1800" dirty="0"/>
              <a:t>/ 0.98</a:t>
            </a:r>
            <a:endParaRPr lang="en-GB" sz="1800" dirty="0"/>
          </a:p>
          <a:p>
            <a:pPr>
              <a:buFontTx/>
              <a:buNone/>
            </a:pPr>
            <a:r>
              <a:rPr lang="en-GB" sz="1800" dirty="0"/>
              <a:t>	</a:t>
            </a:r>
            <a:r>
              <a:rPr lang="en-US" sz="1800" dirty="0"/>
              <a:t>               Q</a:t>
            </a:r>
            <a:r>
              <a:rPr lang="en-US" sz="1800" baseline="-25000" dirty="0"/>
              <a:t>a </a:t>
            </a:r>
            <a:r>
              <a:rPr lang="en-US" sz="1800" dirty="0"/>
              <a:t>/ 0.98 = 3/60x</a:t>
            </a:r>
            <a:r>
              <a:rPr lang="el-GR" sz="1800" dirty="0"/>
              <a:t>π</a:t>
            </a:r>
            <a:r>
              <a:rPr lang="en-US" sz="1800" dirty="0"/>
              <a:t>/4 D</a:t>
            </a:r>
            <a:r>
              <a:rPr lang="en-US" sz="1800" baseline="30000" dirty="0"/>
              <a:t>2</a:t>
            </a:r>
            <a:r>
              <a:rPr lang="en-US" sz="1800" dirty="0"/>
              <a:t>xLxN</a:t>
            </a:r>
          </a:p>
          <a:p>
            <a:pPr>
              <a:buFontTx/>
              <a:buNone/>
            </a:pPr>
            <a:r>
              <a:rPr lang="en-US" sz="1800" dirty="0"/>
              <a:t>                   0.1/ 0.98 = 3/60x</a:t>
            </a:r>
            <a:r>
              <a:rPr lang="el-GR" sz="1800" dirty="0"/>
              <a:t>π</a:t>
            </a:r>
            <a:r>
              <a:rPr lang="en-US" sz="1800" dirty="0"/>
              <a:t>/4 (0.25)</a:t>
            </a:r>
            <a:r>
              <a:rPr lang="en-US" sz="1800" baseline="30000" dirty="0"/>
              <a:t>2</a:t>
            </a:r>
            <a:r>
              <a:rPr lang="en-US" sz="1800" dirty="0"/>
              <a:t>x0.5xN</a:t>
            </a:r>
          </a:p>
          <a:p>
            <a:pPr>
              <a:buFontTx/>
              <a:buNone/>
            </a:pPr>
            <a:r>
              <a:rPr lang="en-US" sz="1800" dirty="0"/>
              <a:t>                         </a:t>
            </a:r>
            <a:r>
              <a:rPr lang="en-US" sz="1800" b="1" dirty="0"/>
              <a:t>N = 83.15 rpm</a:t>
            </a:r>
          </a:p>
          <a:p>
            <a:pPr>
              <a:buFontTx/>
              <a:buNone/>
            </a:pPr>
            <a:r>
              <a:rPr lang="en-US" sz="1800" dirty="0"/>
              <a:t>  Total head generated</a:t>
            </a:r>
            <a:endParaRPr lang="en-US" sz="2000" dirty="0"/>
          </a:p>
          <a:p>
            <a:pPr>
              <a:buFontTx/>
              <a:buNone/>
            </a:pPr>
            <a:r>
              <a:rPr lang="en-US" sz="2000" dirty="0"/>
              <a:t>    H = </a:t>
            </a:r>
            <a:r>
              <a:rPr lang="en-US" sz="2000" dirty="0" err="1"/>
              <a:t>H</a:t>
            </a:r>
            <a:r>
              <a:rPr lang="en-US" sz="2000" baseline="-25000" dirty="0" err="1"/>
              <a:t>st</a:t>
            </a:r>
            <a:r>
              <a:rPr lang="en-US" sz="2000" dirty="0"/>
              <a:t> + </a:t>
            </a:r>
            <a:r>
              <a:rPr lang="en-US" sz="2000" dirty="0" err="1"/>
              <a:t>h</a:t>
            </a:r>
            <a:r>
              <a:rPr lang="en-US" sz="2000" baseline="-25000" dirty="0" err="1"/>
              <a:t>fs</a:t>
            </a:r>
            <a:r>
              <a:rPr lang="en-US" sz="2000" dirty="0"/>
              <a:t> + </a:t>
            </a:r>
            <a:r>
              <a:rPr lang="en-US" sz="2000" dirty="0" err="1"/>
              <a:t>h</a:t>
            </a:r>
            <a:r>
              <a:rPr lang="en-US" sz="2000" baseline="-25000" dirty="0" err="1"/>
              <a:t>fd</a:t>
            </a:r>
            <a:r>
              <a:rPr lang="en-US" sz="2000" dirty="0"/>
              <a:t> + V</a:t>
            </a:r>
            <a:r>
              <a:rPr lang="en-US" sz="1050" dirty="0"/>
              <a:t>d</a:t>
            </a:r>
            <a:r>
              <a:rPr lang="en-US" sz="2000" baseline="30000" dirty="0"/>
              <a:t>2</a:t>
            </a:r>
            <a:r>
              <a:rPr lang="en-US" sz="1800" dirty="0"/>
              <a:t>/(2g) </a:t>
            </a:r>
            <a:endParaRPr lang="en-GB" sz="1800" dirty="0"/>
          </a:p>
          <a:p>
            <a:pPr>
              <a:buFontTx/>
              <a:buNone/>
            </a:pPr>
            <a:r>
              <a:rPr lang="en-GB" sz="1800" dirty="0"/>
              <a:t>    H = 100+1+16+ (1.4)</a:t>
            </a:r>
            <a:r>
              <a:rPr lang="en-GB" sz="1800" baseline="30000" dirty="0"/>
              <a:t>2</a:t>
            </a:r>
            <a:r>
              <a:rPr lang="en-GB" sz="1800" dirty="0"/>
              <a:t>/(2x9.81)</a:t>
            </a:r>
          </a:p>
          <a:p>
            <a:pPr>
              <a:buFontTx/>
              <a:buNone/>
            </a:pPr>
            <a:r>
              <a:rPr lang="en-GB" sz="1800" dirty="0"/>
              <a:t>    H = </a:t>
            </a:r>
            <a:r>
              <a:rPr lang="en-US" sz="1800" dirty="0"/>
              <a:t>117.1 m</a:t>
            </a:r>
            <a:endParaRPr lang="en-GB" sz="1800" dirty="0"/>
          </a:p>
          <a:p>
            <a:pPr>
              <a:buFontTx/>
              <a:buNone/>
            </a:pPr>
            <a:endParaRPr lang="en-GB" sz="1800" dirty="0"/>
          </a:p>
          <a:p>
            <a:pPr>
              <a:buFontTx/>
              <a:buNone/>
            </a:pPr>
            <a:endParaRPr lang="en-GB" sz="1800" dirty="0"/>
          </a:p>
          <a:p>
            <a:pPr>
              <a:buFontTx/>
              <a:buNone/>
            </a:pPr>
            <a:endParaRPr lang="en-GB" sz="1800" dirty="0"/>
          </a:p>
        </p:txBody>
      </p:sp>
    </p:spTree>
    <p:extLst>
      <p:ext uri="{BB962C8B-B14F-4D97-AF65-F5344CB8AC3E}">
        <p14:creationId xmlns="" xmlns:p14="http://schemas.microsoft.com/office/powerpoint/2010/main" val="2593049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1485900" y="205978"/>
            <a:ext cx="6172200" cy="365522"/>
          </a:xfrm>
        </p:spPr>
        <p:txBody>
          <a:bodyPr>
            <a:normAutofit fontScale="90000"/>
          </a:bodyPr>
          <a:lstStyle/>
          <a:p>
            <a:pPr algn="l"/>
            <a:r>
              <a:rPr lang="en-GB" sz="1800"/>
              <a:t>Problem-2</a:t>
            </a:r>
          </a:p>
        </p:txBody>
      </p:sp>
      <p:sp>
        <p:nvSpPr>
          <p:cNvPr id="54275" name="Content Placeholder 2"/>
          <p:cNvSpPr>
            <a:spLocks noGrp="1"/>
          </p:cNvSpPr>
          <p:nvPr>
            <p:ph idx="4294967295"/>
          </p:nvPr>
        </p:nvSpPr>
        <p:spPr>
          <a:xfrm>
            <a:off x="1485900" y="571500"/>
            <a:ext cx="7443818" cy="4286250"/>
          </a:xfrm>
        </p:spPr>
        <p:txBody>
          <a:bodyPr/>
          <a:lstStyle/>
          <a:p>
            <a:pPr>
              <a:buFontTx/>
              <a:buNone/>
            </a:pPr>
            <a:r>
              <a:rPr lang="en-GB" sz="1800" dirty="0"/>
              <a:t> Solution:</a:t>
            </a:r>
          </a:p>
          <a:p>
            <a:pPr>
              <a:buFontTx/>
              <a:buNone/>
            </a:pPr>
            <a:r>
              <a:rPr lang="en-GB" sz="1800" dirty="0"/>
              <a:t> </a:t>
            </a:r>
            <a:r>
              <a:rPr lang="en-US" sz="1800" dirty="0"/>
              <a:t>Power required = 1/ </a:t>
            </a:r>
            <a:r>
              <a:rPr lang="el-GR" sz="1800" dirty="0"/>
              <a:t>η</a:t>
            </a:r>
            <a:r>
              <a:rPr lang="en-US" sz="1800" baseline="-25000" dirty="0"/>
              <a:t>h</a:t>
            </a:r>
            <a:r>
              <a:rPr lang="en-US" sz="1800" dirty="0"/>
              <a:t> ( </a:t>
            </a:r>
            <a:r>
              <a:rPr lang="el-GR" sz="1800" dirty="0"/>
              <a:t>ρ</a:t>
            </a:r>
            <a:r>
              <a:rPr lang="en-US" sz="1800" dirty="0"/>
              <a:t> Q</a:t>
            </a:r>
            <a:r>
              <a:rPr lang="en-US" sz="1800" baseline="-25000" dirty="0"/>
              <a:t>th </a:t>
            </a:r>
            <a:r>
              <a:rPr lang="en-US" sz="1800" dirty="0"/>
              <a:t>g H)</a:t>
            </a:r>
          </a:p>
          <a:p>
            <a:pPr>
              <a:buFontTx/>
              <a:buNone/>
            </a:pPr>
            <a:r>
              <a:rPr lang="en-US" sz="1800" b="1" dirty="0"/>
              <a:t>                          </a:t>
            </a:r>
            <a:r>
              <a:rPr lang="en-US" sz="1800" dirty="0"/>
              <a:t>= 1/0.9 (1000 x 0.1/0.98 x 9.81 x 117.1) </a:t>
            </a:r>
          </a:p>
          <a:p>
            <a:pPr>
              <a:buFontTx/>
              <a:buNone/>
            </a:pPr>
            <a:r>
              <a:rPr lang="en-US" sz="1800" dirty="0"/>
              <a:t>                          = 130.21 x 10</a:t>
            </a:r>
            <a:r>
              <a:rPr lang="en-US" sz="1800" baseline="30000" dirty="0"/>
              <a:t>3</a:t>
            </a:r>
            <a:r>
              <a:rPr lang="en-US" sz="1800" dirty="0"/>
              <a:t> W</a:t>
            </a:r>
          </a:p>
          <a:p>
            <a:pPr>
              <a:buFontTx/>
              <a:buNone/>
            </a:pPr>
            <a:r>
              <a:rPr lang="en-US" sz="1800" dirty="0"/>
              <a:t>                          </a:t>
            </a:r>
            <a:r>
              <a:rPr lang="en-US" sz="1800" b="1" dirty="0"/>
              <a:t>= 130.21  KW</a:t>
            </a:r>
            <a:endParaRPr lang="en-GB" sz="1800" b="1" dirty="0"/>
          </a:p>
          <a:p>
            <a:pPr>
              <a:buFontTx/>
              <a:buNone/>
            </a:pPr>
            <a:endParaRPr lang="en-GB" sz="1800" dirty="0"/>
          </a:p>
          <a:p>
            <a:pPr>
              <a:buFontTx/>
              <a:buNone/>
            </a:pPr>
            <a:endParaRPr lang="en-GB" sz="1800" dirty="0"/>
          </a:p>
        </p:txBody>
      </p:sp>
    </p:spTree>
    <p:extLst>
      <p:ext uri="{BB962C8B-B14F-4D97-AF65-F5344CB8AC3E}">
        <p14:creationId xmlns="" xmlns:p14="http://schemas.microsoft.com/office/powerpoint/2010/main" val="1645213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71472" y="214296"/>
            <a:ext cx="7929618" cy="1722830"/>
          </a:xfrm>
        </p:spPr>
        <p:txBody>
          <a:bodyPr>
            <a:normAutofit/>
          </a:bodyPr>
          <a:lstStyle/>
          <a:p>
            <a:pPr algn="l"/>
            <a:r>
              <a:rPr lang="en-GB" sz="1800" dirty="0" smtClean="0"/>
              <a:t>Problem-3: A double acting reciprocating pump has a stroke of 300 mm and a piston of diameter  150 mm. The delivery and suction heads are  26 m and 4 m respectively including friction heads. If the pump is working at 60 rpm, find the power required to drive the pump with 80% efficiency. Take diameter of piston rod are 25 mm.  </a:t>
            </a:r>
            <a:endParaRPr lang="en-GB" sz="1800" dirty="0"/>
          </a:p>
        </p:txBody>
      </p:sp>
    </p:spTree>
    <p:extLst>
      <p:ext uri="{BB962C8B-B14F-4D97-AF65-F5344CB8AC3E}">
        <p14:creationId xmlns="" xmlns:p14="http://schemas.microsoft.com/office/powerpoint/2010/main" val="1645213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571472" y="142858"/>
            <a:ext cx="8229600" cy="857250"/>
          </a:xfrm>
        </p:spPr>
        <p:txBody>
          <a:bodyPr>
            <a:noAutofit/>
          </a:bodyPr>
          <a:lstStyle/>
          <a:p>
            <a:pPr algn="ctr"/>
            <a:r>
              <a:rPr lang="en-AU" sz="2800" dirty="0" smtClean="0"/>
              <a:t>Indicator Diagram of a Reciprocating Pump</a:t>
            </a:r>
            <a:endParaRPr lang="en-GB" sz="2800" dirty="0" smtClean="0"/>
          </a:p>
        </p:txBody>
      </p:sp>
      <p:sp>
        <p:nvSpPr>
          <p:cNvPr id="35843" name="Content Placeholder 2"/>
          <p:cNvSpPr>
            <a:spLocks noGrp="1"/>
          </p:cNvSpPr>
          <p:nvPr>
            <p:ph idx="4294967295"/>
          </p:nvPr>
        </p:nvSpPr>
        <p:spPr>
          <a:xfrm>
            <a:off x="571472" y="1142990"/>
            <a:ext cx="8229600" cy="714380"/>
          </a:xfrm>
        </p:spPr>
        <p:txBody>
          <a:bodyPr>
            <a:noAutofit/>
          </a:bodyPr>
          <a:lstStyle/>
          <a:p>
            <a:pPr algn="just">
              <a:buFontTx/>
              <a:buNone/>
            </a:pPr>
            <a:r>
              <a:rPr lang="en-US" sz="2000" dirty="0" smtClean="0"/>
              <a:t>When the stroke length shows as abscissa and pressure head as ordinate, the diagram is known as indicator diagram.  </a:t>
            </a:r>
          </a:p>
          <a:p>
            <a:pPr algn="just">
              <a:buFontTx/>
              <a:buNone/>
            </a:pPr>
            <a:endParaRPr lang="en-US" sz="2000" dirty="0" smtClean="0"/>
          </a:p>
          <a:p>
            <a:pPr algn="just">
              <a:buFontTx/>
              <a:buNone/>
            </a:pPr>
            <a:endParaRPr lang="en-GB" sz="2000" dirty="0" smtClean="0"/>
          </a:p>
        </p:txBody>
      </p:sp>
      <p:sp>
        <p:nvSpPr>
          <p:cNvPr id="35844" name="Rectangle 2"/>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
        <p:nvSpPr>
          <p:cNvPr id="35845" name="Rectangle 4"/>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
        <p:nvSpPr>
          <p:cNvPr id="6" name="Content Placeholder 2"/>
          <p:cNvSpPr txBox="1">
            <a:spLocks/>
          </p:cNvSpPr>
          <p:nvPr/>
        </p:nvSpPr>
        <p:spPr>
          <a:xfrm>
            <a:off x="285720" y="1928808"/>
            <a:ext cx="4214842" cy="1500198"/>
          </a:xfrm>
          <a:prstGeom prst="rect">
            <a:avLst/>
          </a:prstGeom>
        </p:spPr>
        <p:txBody>
          <a:bodyPr vert="horz">
            <a:no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Here,</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Hs = Suction head of the pump</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b="0" i="0" u="none" strike="noStrike" kern="1200" cap="none" spc="0" normalizeH="0" baseline="0" noProof="0" dirty="0" err="1" smtClean="0">
                <a:ln>
                  <a:noFill/>
                </a:ln>
                <a:solidFill>
                  <a:schemeClr val="tx1"/>
                </a:solidFill>
                <a:effectLst/>
                <a:uLnTx/>
                <a:uFillTx/>
                <a:latin typeface="+mn-lt"/>
                <a:ea typeface="+mn-ea"/>
                <a:cs typeface="+mn-cs"/>
              </a:rPr>
              <a:t>Hd</a:t>
            </a:r>
            <a:r>
              <a:rPr kumimoji="0" lang="en-US" b="0" i="0" u="none" strike="noStrike" kern="1200" cap="none" spc="0" normalizeH="0" baseline="0" noProof="0" dirty="0" smtClean="0">
                <a:ln>
                  <a:noFill/>
                </a:ln>
                <a:solidFill>
                  <a:schemeClr val="tx1"/>
                </a:solidFill>
                <a:effectLst/>
                <a:uLnTx/>
                <a:uFillTx/>
                <a:latin typeface="+mn-lt"/>
                <a:ea typeface="+mn-ea"/>
                <a:cs typeface="+mn-cs"/>
              </a:rPr>
              <a:t> = Delivery head of the pump</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L = stroke length</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8610" name="Picture 2" descr="F:\2.png"/>
          <p:cNvPicPr>
            <a:picLocks noChangeAspect="1" noChangeArrowheads="1"/>
          </p:cNvPicPr>
          <p:nvPr/>
        </p:nvPicPr>
        <p:blipFill>
          <a:blip r:embed="rId3" cstate="print"/>
          <a:srcRect/>
          <a:stretch>
            <a:fillRect/>
          </a:stretch>
        </p:blipFill>
        <p:spPr bwMode="auto">
          <a:xfrm>
            <a:off x="4714876" y="1857370"/>
            <a:ext cx="4214842" cy="2857520"/>
          </a:xfrm>
          <a:prstGeom prst="rect">
            <a:avLst/>
          </a:prstGeom>
          <a:noFill/>
        </p:spPr>
      </p:pic>
      <p:sp>
        <p:nvSpPr>
          <p:cNvPr id="8" name="Rectangle 7"/>
          <p:cNvSpPr/>
          <p:nvPr/>
        </p:nvSpPr>
        <p:spPr>
          <a:xfrm>
            <a:off x="5786446" y="4774168"/>
            <a:ext cx="2173993" cy="369332"/>
          </a:xfrm>
          <a:prstGeom prst="rect">
            <a:avLst/>
          </a:prstGeom>
        </p:spPr>
        <p:txBody>
          <a:bodyPr wrap="none">
            <a:spAutoFit/>
          </a:bodyPr>
          <a:lstStyle/>
          <a:p>
            <a:r>
              <a:rPr lang="en-US" dirty="0" smtClean="0"/>
              <a:t>Indicator diagram</a:t>
            </a:r>
            <a:endParaRPr lang="en-AU" dirty="0"/>
          </a:p>
        </p:txBody>
      </p:sp>
      <p:pic>
        <p:nvPicPr>
          <p:cNvPr id="9" name="Picture 2" descr="F:\1.png"/>
          <p:cNvPicPr>
            <a:picLocks noChangeAspect="1" noChangeArrowheads="1"/>
          </p:cNvPicPr>
          <p:nvPr/>
        </p:nvPicPr>
        <p:blipFill>
          <a:blip r:embed="rId4" cstate="print"/>
          <a:srcRect/>
          <a:stretch>
            <a:fillRect/>
          </a:stretch>
        </p:blipFill>
        <p:spPr bwMode="auto">
          <a:xfrm>
            <a:off x="428596" y="3357568"/>
            <a:ext cx="3786214" cy="1500216"/>
          </a:xfrm>
          <a:prstGeom prst="rect">
            <a:avLst/>
          </a:prstGeom>
          <a:noFill/>
        </p:spPr>
      </p:pic>
    </p:spTree>
    <p:extLst>
      <p:ext uri="{BB962C8B-B14F-4D97-AF65-F5344CB8AC3E}">
        <p14:creationId xmlns="" xmlns:p14="http://schemas.microsoft.com/office/powerpoint/2010/main" val="3927233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571472" y="142858"/>
            <a:ext cx="8229600" cy="857250"/>
          </a:xfrm>
        </p:spPr>
        <p:txBody>
          <a:bodyPr>
            <a:noAutofit/>
          </a:bodyPr>
          <a:lstStyle/>
          <a:p>
            <a:pPr algn="ctr"/>
            <a:r>
              <a:rPr lang="en-AU" sz="2400" dirty="0" smtClean="0"/>
              <a:t>Variation of Pressure in the Suction and Delivery Pipes due to Acceleration of the Piston</a:t>
            </a:r>
            <a:endParaRPr lang="en-GB" sz="2400" dirty="0" smtClean="0"/>
          </a:p>
        </p:txBody>
      </p:sp>
      <p:sp>
        <p:nvSpPr>
          <p:cNvPr id="35844" name="Rectangle 2"/>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
        <p:nvSpPr>
          <p:cNvPr id="35845" name="Rectangle 4"/>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
        <p:nvSpPr>
          <p:cNvPr id="6" name="Content Placeholder 2"/>
          <p:cNvSpPr txBox="1">
            <a:spLocks/>
          </p:cNvSpPr>
          <p:nvPr/>
        </p:nvSpPr>
        <p:spPr>
          <a:xfrm>
            <a:off x="214282" y="1142990"/>
            <a:ext cx="4214842" cy="3643338"/>
          </a:xfrm>
          <a:prstGeom prst="rect">
            <a:avLst/>
          </a:prstGeom>
        </p:spPr>
        <p:txBody>
          <a:bodyPr vert="horz">
            <a:no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Let,</a:t>
            </a:r>
          </a:p>
          <a:p>
            <a:pPr algn="just">
              <a:buNone/>
            </a:pPr>
            <a:r>
              <a:rPr lang="en-US" dirty="0" smtClean="0"/>
              <a:t>A = Area of cylinder</a:t>
            </a:r>
          </a:p>
          <a:p>
            <a:pPr algn="just">
              <a:buNone/>
            </a:pPr>
            <a:r>
              <a:rPr lang="en-US" dirty="0" smtClean="0"/>
              <a:t>a = Area of the pipe</a:t>
            </a:r>
          </a:p>
          <a:p>
            <a:pPr algn="just">
              <a:buNone/>
            </a:pPr>
            <a:r>
              <a:rPr lang="el-GR" dirty="0" smtClean="0"/>
              <a:t>ω</a:t>
            </a:r>
            <a:r>
              <a:rPr lang="en-US" dirty="0" smtClean="0"/>
              <a:t> = Angular velocity of the rotating crank (</a:t>
            </a:r>
            <a:r>
              <a:rPr lang="en-US" dirty="0" err="1" smtClean="0"/>
              <a:t>rad</a:t>
            </a:r>
            <a:r>
              <a:rPr lang="en-US" dirty="0" smtClean="0"/>
              <a:t>/s)</a:t>
            </a:r>
          </a:p>
          <a:p>
            <a:pPr algn="just">
              <a:buNone/>
            </a:pPr>
            <a:r>
              <a:rPr lang="en-US" dirty="0" smtClean="0"/>
              <a:t>r = radius of the rotating crank</a:t>
            </a:r>
          </a:p>
          <a:p>
            <a:pPr algn="just">
              <a:buNone/>
            </a:pPr>
            <a:r>
              <a:rPr lang="en-US" dirty="0" smtClean="0"/>
              <a:t>l = Length of the pipe</a:t>
            </a:r>
          </a:p>
          <a:p>
            <a:pPr algn="just">
              <a:buNone/>
            </a:pPr>
            <a:endParaRPr lang="en-US" dirty="0" smtClean="0"/>
          </a:p>
          <a:p>
            <a:pPr algn="just">
              <a:buNone/>
            </a:pPr>
            <a:r>
              <a:rPr lang="el-GR" dirty="0" smtClean="0"/>
              <a:t>θ</a:t>
            </a:r>
            <a:r>
              <a:rPr lang="en-US" dirty="0" smtClean="0"/>
              <a:t> = </a:t>
            </a:r>
            <a:r>
              <a:rPr lang="el-GR" dirty="0" smtClean="0"/>
              <a:t>ω</a:t>
            </a:r>
            <a:r>
              <a:rPr lang="en-AU" dirty="0" smtClean="0"/>
              <a:t>t</a:t>
            </a:r>
          </a:p>
          <a:p>
            <a:pPr algn="just">
              <a:buNone/>
            </a:pPr>
            <a:endParaRPr lang="en-AU" dirty="0" smtClean="0"/>
          </a:p>
          <a:p>
            <a:pPr algn="just">
              <a:buNone/>
            </a:pPr>
            <a:r>
              <a:rPr lang="en-AU" dirty="0" smtClean="0"/>
              <a:t>Displacement of the piston in t seconds</a:t>
            </a:r>
          </a:p>
          <a:p>
            <a:pPr algn="just">
              <a:buNone/>
            </a:pPr>
            <a:r>
              <a:rPr lang="en-AU" dirty="0" smtClean="0"/>
              <a:t>x = r – r </a:t>
            </a:r>
            <a:r>
              <a:rPr lang="en-AU" dirty="0" err="1" smtClean="0"/>
              <a:t>cos</a:t>
            </a:r>
            <a:r>
              <a:rPr lang="el-GR" dirty="0" smtClean="0"/>
              <a:t> θ</a:t>
            </a:r>
            <a:r>
              <a:rPr lang="en-AU" dirty="0" smtClean="0"/>
              <a:t> = r – r </a:t>
            </a:r>
            <a:r>
              <a:rPr lang="en-AU" dirty="0" err="1" smtClean="0"/>
              <a:t>cos</a:t>
            </a:r>
            <a:r>
              <a:rPr lang="el-GR" dirty="0" smtClean="0"/>
              <a:t> ω</a:t>
            </a:r>
            <a:r>
              <a:rPr lang="en-AU" dirty="0" smtClean="0"/>
              <a:t>t </a:t>
            </a:r>
            <a:endParaRPr lang="en-US" dirty="0" smtClean="0"/>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5786446" y="4774168"/>
            <a:ext cx="2173993" cy="369332"/>
          </a:xfrm>
          <a:prstGeom prst="rect">
            <a:avLst/>
          </a:prstGeom>
        </p:spPr>
        <p:txBody>
          <a:bodyPr wrap="none">
            <a:spAutoFit/>
          </a:bodyPr>
          <a:lstStyle/>
          <a:p>
            <a:r>
              <a:rPr lang="en-US" dirty="0" smtClean="0"/>
              <a:t>Indicator diagram</a:t>
            </a:r>
            <a:endParaRPr lang="en-AU" dirty="0"/>
          </a:p>
        </p:txBody>
      </p:sp>
      <p:pic>
        <p:nvPicPr>
          <p:cNvPr id="2" name="Picture 2" descr="F:\1.png"/>
          <p:cNvPicPr>
            <a:picLocks noChangeAspect="1" noChangeArrowheads="1"/>
          </p:cNvPicPr>
          <p:nvPr/>
        </p:nvPicPr>
        <p:blipFill>
          <a:blip r:embed="rId3" cstate="print"/>
          <a:srcRect/>
          <a:stretch>
            <a:fillRect/>
          </a:stretch>
        </p:blipFill>
        <p:spPr bwMode="auto">
          <a:xfrm>
            <a:off x="4714844" y="1857370"/>
            <a:ext cx="4429156" cy="2571768"/>
          </a:xfrm>
          <a:prstGeom prst="rect">
            <a:avLst/>
          </a:prstGeom>
          <a:noFill/>
        </p:spPr>
      </p:pic>
    </p:spTree>
    <p:extLst>
      <p:ext uri="{BB962C8B-B14F-4D97-AF65-F5344CB8AC3E}">
        <p14:creationId xmlns="" xmlns:p14="http://schemas.microsoft.com/office/powerpoint/2010/main" val="3927233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571472" y="142858"/>
            <a:ext cx="8229600" cy="857250"/>
          </a:xfrm>
        </p:spPr>
        <p:txBody>
          <a:bodyPr>
            <a:noAutofit/>
          </a:bodyPr>
          <a:lstStyle/>
          <a:p>
            <a:pPr algn="ctr"/>
            <a:r>
              <a:rPr lang="en-AU" sz="2400" dirty="0" smtClean="0"/>
              <a:t>Variation of Pressure in the Suction and Delivery Pipes due to Acceleration of the Piston</a:t>
            </a:r>
            <a:endParaRPr lang="en-GB" sz="2400" dirty="0" smtClean="0"/>
          </a:p>
        </p:txBody>
      </p:sp>
      <p:sp>
        <p:nvSpPr>
          <p:cNvPr id="35844" name="Rectangle 2"/>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
        <p:nvSpPr>
          <p:cNvPr id="35845" name="Rectangle 4"/>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
        <p:nvSpPr>
          <p:cNvPr id="6" name="Content Placeholder 2"/>
          <p:cNvSpPr txBox="1">
            <a:spLocks/>
          </p:cNvSpPr>
          <p:nvPr/>
        </p:nvSpPr>
        <p:spPr>
          <a:xfrm>
            <a:off x="214282" y="1142990"/>
            <a:ext cx="4214842" cy="3643338"/>
          </a:xfrm>
          <a:prstGeom prst="rect">
            <a:avLst/>
          </a:prstGeom>
        </p:spPr>
        <p:txBody>
          <a:bodyPr vert="horz">
            <a:no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algn="just">
              <a:buNone/>
            </a:pPr>
            <a:r>
              <a:rPr lang="en-AU" dirty="0" smtClean="0"/>
              <a:t>Velocity of the piston,</a:t>
            </a:r>
          </a:p>
          <a:p>
            <a:pPr algn="just">
              <a:buNone/>
            </a:pPr>
            <a:r>
              <a:rPr lang="en-US" dirty="0" err="1" smtClean="0"/>
              <a:t>V</a:t>
            </a:r>
            <a:r>
              <a:rPr lang="en-US" baseline="-25000" dirty="0" err="1" smtClean="0"/>
              <a:t>pst</a:t>
            </a:r>
            <a:r>
              <a:rPr lang="en-AU" dirty="0" smtClean="0"/>
              <a:t> = </a:t>
            </a:r>
            <a:r>
              <a:rPr lang="en-AU" dirty="0" err="1" smtClean="0"/>
              <a:t>dx</a:t>
            </a:r>
            <a:r>
              <a:rPr lang="en-AU" dirty="0" smtClean="0"/>
              <a:t>/</a:t>
            </a:r>
            <a:r>
              <a:rPr lang="en-AU" dirty="0" err="1" smtClean="0"/>
              <a:t>dt</a:t>
            </a:r>
            <a:r>
              <a:rPr lang="en-AU" dirty="0" smtClean="0"/>
              <a:t> = </a:t>
            </a:r>
            <a:r>
              <a:rPr lang="el-GR" dirty="0" smtClean="0"/>
              <a:t>ω</a:t>
            </a:r>
            <a:r>
              <a:rPr lang="en-AU" dirty="0" smtClean="0"/>
              <a:t>r sin </a:t>
            </a:r>
            <a:r>
              <a:rPr lang="el-GR" dirty="0" smtClean="0"/>
              <a:t>ω</a:t>
            </a:r>
            <a:r>
              <a:rPr lang="en-AU" dirty="0" smtClean="0"/>
              <a:t>t</a:t>
            </a:r>
          </a:p>
          <a:p>
            <a:pPr algn="just">
              <a:buNone/>
            </a:pPr>
            <a:endParaRPr lang="en-AU" dirty="0" smtClean="0"/>
          </a:p>
          <a:p>
            <a:pPr algn="just">
              <a:buNone/>
            </a:pPr>
            <a:r>
              <a:rPr lang="en-AU" dirty="0" smtClean="0"/>
              <a:t>Acceleration of the piston = </a:t>
            </a:r>
            <a:r>
              <a:rPr lang="en-AU" dirty="0" err="1" smtClean="0"/>
              <a:t>dv</a:t>
            </a:r>
            <a:r>
              <a:rPr lang="en-AU" dirty="0" smtClean="0"/>
              <a:t>/</a:t>
            </a:r>
            <a:r>
              <a:rPr lang="en-AU" dirty="0" err="1" smtClean="0"/>
              <a:t>dt</a:t>
            </a:r>
            <a:r>
              <a:rPr lang="en-AU" dirty="0" smtClean="0"/>
              <a:t> = </a:t>
            </a:r>
            <a:r>
              <a:rPr lang="el-GR" dirty="0" smtClean="0"/>
              <a:t>ω</a:t>
            </a:r>
            <a:r>
              <a:rPr lang="en-AU" baseline="30000" dirty="0" smtClean="0"/>
              <a:t>2</a:t>
            </a:r>
            <a:r>
              <a:rPr lang="en-AU" dirty="0" smtClean="0"/>
              <a:t>r </a:t>
            </a:r>
            <a:r>
              <a:rPr lang="en-AU" dirty="0" err="1" smtClean="0"/>
              <a:t>cos</a:t>
            </a:r>
            <a:r>
              <a:rPr lang="en-AU" dirty="0" smtClean="0"/>
              <a:t> </a:t>
            </a:r>
            <a:r>
              <a:rPr lang="el-GR" dirty="0" smtClean="0"/>
              <a:t>ω</a:t>
            </a:r>
            <a:r>
              <a:rPr lang="en-AU" dirty="0" smtClean="0"/>
              <a:t>t </a:t>
            </a:r>
          </a:p>
          <a:p>
            <a:pPr algn="just">
              <a:buNone/>
            </a:pPr>
            <a:endParaRPr lang="en-AU" dirty="0" smtClean="0"/>
          </a:p>
          <a:p>
            <a:pPr algn="just">
              <a:buNone/>
            </a:pPr>
            <a:r>
              <a:rPr lang="en-AU" dirty="0" smtClean="0"/>
              <a:t>Flow of water in the pipe = flow of water in the cylinder</a:t>
            </a:r>
          </a:p>
          <a:p>
            <a:pPr algn="just">
              <a:buNone/>
            </a:pPr>
            <a:r>
              <a:rPr lang="en-AU" dirty="0" err="1" smtClean="0"/>
              <a:t>Q</a:t>
            </a:r>
            <a:r>
              <a:rPr lang="en-AU" baseline="-25000" dirty="0" err="1" smtClean="0"/>
              <a:t>p</a:t>
            </a:r>
            <a:r>
              <a:rPr lang="en-AU" dirty="0" smtClean="0"/>
              <a:t> = </a:t>
            </a:r>
            <a:r>
              <a:rPr lang="en-AU" dirty="0" err="1" smtClean="0"/>
              <a:t>Q</a:t>
            </a:r>
            <a:r>
              <a:rPr lang="en-AU" baseline="-25000" dirty="0" err="1" smtClean="0"/>
              <a:t>cyl</a:t>
            </a:r>
            <a:r>
              <a:rPr lang="en-AU" baseline="-25000" dirty="0" smtClean="0"/>
              <a:t> </a:t>
            </a:r>
            <a:endParaRPr lang="en-US" baseline="-25000" dirty="0" smtClean="0"/>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v</a:t>
            </a:r>
            <a:r>
              <a:rPr kumimoji="0" lang="en-US" b="0" i="0" u="none" strike="noStrike" kern="1200" cap="none" spc="0" normalizeH="0" baseline="-25000" noProof="0" dirty="0" err="1" smtClean="0">
                <a:ln>
                  <a:noFill/>
                </a:ln>
                <a:solidFill>
                  <a:schemeClr val="tx1"/>
                </a:solidFill>
                <a:effectLst/>
                <a:uLnTx/>
                <a:uFillTx/>
                <a:latin typeface="+mn-lt"/>
                <a:ea typeface="+mn-ea"/>
                <a:cs typeface="+mn-cs"/>
              </a:rPr>
              <a:t>p</a:t>
            </a:r>
            <a:r>
              <a:rPr kumimoji="0" lang="en-US" b="0" i="0" u="none" strike="noStrike" kern="1200" cap="none" spc="0" normalizeH="0" baseline="0" noProof="0" dirty="0" smtClean="0">
                <a:ln>
                  <a:noFill/>
                </a:ln>
                <a:solidFill>
                  <a:schemeClr val="tx1"/>
                </a:solidFill>
                <a:effectLst/>
                <a:uLnTx/>
                <a:uFillTx/>
                <a:latin typeface="+mn-lt"/>
                <a:ea typeface="+mn-ea"/>
                <a:cs typeface="+mn-cs"/>
              </a:rPr>
              <a:t> = A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V</a:t>
            </a:r>
            <a:r>
              <a:rPr kumimoji="0" lang="en-US" b="0" i="0" u="none" strike="noStrike" kern="1200" cap="none" spc="0" normalizeH="0" baseline="-25000" noProof="0" dirty="0" err="1" smtClean="0">
                <a:ln>
                  <a:noFill/>
                </a:ln>
                <a:solidFill>
                  <a:schemeClr val="tx1"/>
                </a:solidFill>
                <a:effectLst/>
                <a:uLnTx/>
                <a:uFillTx/>
                <a:latin typeface="+mn-lt"/>
                <a:ea typeface="+mn-ea"/>
                <a:cs typeface="+mn-cs"/>
              </a:rPr>
              <a:t>pst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p>
          <a:p>
            <a:pPr marL="365760" lvl="0" indent="-256032" algn="just">
              <a:spcBef>
                <a:spcPts val="400"/>
              </a:spcBef>
              <a:buClr>
                <a:schemeClr val="accent1"/>
              </a:buClr>
              <a:buSzPct val="68000"/>
              <a:defRPr/>
            </a:pPr>
            <a:r>
              <a:rPr lang="en-US" dirty="0" err="1" smtClean="0"/>
              <a:t>v</a:t>
            </a:r>
            <a:r>
              <a:rPr lang="en-US" baseline="-25000" dirty="0" err="1" smtClean="0"/>
              <a:t>p</a:t>
            </a:r>
            <a:r>
              <a:rPr lang="en-US" dirty="0" smtClean="0"/>
              <a:t> = A/a x </a:t>
            </a:r>
            <a:r>
              <a:rPr lang="en-US" dirty="0" err="1" smtClean="0"/>
              <a:t>V</a:t>
            </a:r>
            <a:r>
              <a:rPr lang="en-US" baseline="-25000" dirty="0" err="1" smtClean="0"/>
              <a:t>pst</a:t>
            </a:r>
            <a:r>
              <a:rPr lang="en-US" dirty="0" smtClean="0"/>
              <a:t> = A/a x</a:t>
            </a:r>
            <a:r>
              <a:rPr lang="el-GR" dirty="0" smtClean="0"/>
              <a:t> ω</a:t>
            </a:r>
            <a:r>
              <a:rPr lang="en-AU" dirty="0" smtClean="0"/>
              <a:t>r sin </a:t>
            </a:r>
            <a:r>
              <a:rPr lang="el-GR" dirty="0" smtClean="0"/>
              <a:t>ω</a:t>
            </a:r>
            <a:r>
              <a:rPr lang="en-AU" dirty="0" smtClean="0"/>
              <a:t>t</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5786446" y="4774168"/>
            <a:ext cx="2173993" cy="369332"/>
          </a:xfrm>
          <a:prstGeom prst="rect">
            <a:avLst/>
          </a:prstGeom>
        </p:spPr>
        <p:txBody>
          <a:bodyPr wrap="none">
            <a:spAutoFit/>
          </a:bodyPr>
          <a:lstStyle/>
          <a:p>
            <a:r>
              <a:rPr lang="en-US" dirty="0" smtClean="0"/>
              <a:t>Indicator diagram</a:t>
            </a:r>
            <a:endParaRPr lang="en-AU" dirty="0"/>
          </a:p>
        </p:txBody>
      </p:sp>
      <p:pic>
        <p:nvPicPr>
          <p:cNvPr id="2" name="Picture 2" descr="F:\1.png"/>
          <p:cNvPicPr>
            <a:picLocks noChangeAspect="1" noChangeArrowheads="1"/>
          </p:cNvPicPr>
          <p:nvPr/>
        </p:nvPicPr>
        <p:blipFill>
          <a:blip r:embed="rId3" cstate="print"/>
          <a:srcRect/>
          <a:stretch>
            <a:fillRect/>
          </a:stretch>
        </p:blipFill>
        <p:spPr bwMode="auto">
          <a:xfrm>
            <a:off x="4714844" y="1928808"/>
            <a:ext cx="4429156" cy="2571768"/>
          </a:xfrm>
          <a:prstGeom prst="rect">
            <a:avLst/>
          </a:prstGeom>
          <a:noFill/>
        </p:spPr>
      </p:pic>
    </p:spTree>
    <p:extLst>
      <p:ext uri="{BB962C8B-B14F-4D97-AF65-F5344CB8AC3E}">
        <p14:creationId xmlns="" xmlns:p14="http://schemas.microsoft.com/office/powerpoint/2010/main" val="3927233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571472" y="142858"/>
            <a:ext cx="8229600" cy="857250"/>
          </a:xfrm>
        </p:spPr>
        <p:txBody>
          <a:bodyPr>
            <a:noAutofit/>
          </a:bodyPr>
          <a:lstStyle/>
          <a:p>
            <a:pPr algn="ctr"/>
            <a:r>
              <a:rPr lang="en-AU" sz="2400" dirty="0" smtClean="0"/>
              <a:t>Variation of Pressure in the Suction and Delivery Pipes due to Acceleration of the Piston</a:t>
            </a:r>
            <a:endParaRPr lang="en-GB" sz="2400" dirty="0" smtClean="0"/>
          </a:p>
        </p:txBody>
      </p:sp>
      <p:sp>
        <p:nvSpPr>
          <p:cNvPr id="35844" name="Rectangle 2"/>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
        <p:nvSpPr>
          <p:cNvPr id="35845" name="Rectangle 4"/>
          <p:cNvSpPr>
            <a:spLocks noChangeArrowheads="1"/>
          </p:cNvSpPr>
          <p:nvPr/>
        </p:nvSpPr>
        <p:spPr bwMode="auto">
          <a:xfrm>
            <a:off x="1143001" y="-15004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sz="1350"/>
          </a:p>
        </p:txBody>
      </p:sp>
      <p:sp>
        <p:nvSpPr>
          <p:cNvPr id="6" name="Content Placeholder 2"/>
          <p:cNvSpPr txBox="1">
            <a:spLocks/>
          </p:cNvSpPr>
          <p:nvPr/>
        </p:nvSpPr>
        <p:spPr>
          <a:xfrm>
            <a:off x="214282" y="1071552"/>
            <a:ext cx="8643998" cy="3643338"/>
          </a:xfrm>
          <a:prstGeom prst="rect">
            <a:avLst/>
          </a:prstGeom>
        </p:spPr>
        <p:txBody>
          <a:bodyPr vert="horz">
            <a:no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algn="just">
              <a:buNone/>
            </a:pPr>
            <a:r>
              <a:rPr lang="en-AU" dirty="0" smtClean="0"/>
              <a:t>Acceleration of water in the pipe = </a:t>
            </a:r>
            <a:r>
              <a:rPr lang="en-US" dirty="0" smtClean="0"/>
              <a:t>A/a x</a:t>
            </a:r>
            <a:r>
              <a:rPr lang="el-GR" dirty="0" smtClean="0"/>
              <a:t> ω</a:t>
            </a:r>
            <a:r>
              <a:rPr lang="en-AU" baseline="30000" dirty="0" smtClean="0"/>
              <a:t>2</a:t>
            </a:r>
            <a:r>
              <a:rPr lang="en-AU" dirty="0" smtClean="0"/>
              <a:t>r </a:t>
            </a:r>
            <a:r>
              <a:rPr lang="en-AU" dirty="0" err="1" smtClean="0"/>
              <a:t>cos</a:t>
            </a:r>
            <a:r>
              <a:rPr lang="en-AU" dirty="0" smtClean="0"/>
              <a:t> </a:t>
            </a:r>
            <a:r>
              <a:rPr lang="el-GR" dirty="0" smtClean="0"/>
              <a:t>ω</a:t>
            </a:r>
            <a:r>
              <a:rPr lang="en-AU" dirty="0" smtClean="0"/>
              <a:t>t </a:t>
            </a:r>
          </a:p>
          <a:p>
            <a:pPr algn="just">
              <a:buNone/>
            </a:pPr>
            <a:endParaRPr lang="en-AU" dirty="0" smtClean="0"/>
          </a:p>
          <a:p>
            <a:pPr algn="just">
              <a:buNone/>
            </a:pPr>
            <a:r>
              <a:rPr lang="en-AU" dirty="0" smtClean="0"/>
              <a:t>Weight of water in the pipe = </a:t>
            </a:r>
            <a:r>
              <a:rPr lang="en-AU" dirty="0" err="1" smtClean="0"/>
              <a:t>wal</a:t>
            </a:r>
            <a:r>
              <a:rPr lang="en-AU" dirty="0" smtClean="0"/>
              <a:t> </a:t>
            </a:r>
          </a:p>
          <a:p>
            <a:pPr algn="just">
              <a:buNone/>
            </a:pPr>
            <a:endParaRPr lang="en-AU" dirty="0" smtClean="0"/>
          </a:p>
          <a:p>
            <a:pPr algn="just">
              <a:buNone/>
            </a:pPr>
            <a:r>
              <a:rPr lang="en-AU" dirty="0" smtClean="0"/>
              <a:t>Mass of water in the pipe = </a:t>
            </a:r>
            <a:r>
              <a:rPr lang="en-AU" dirty="0" err="1" smtClean="0"/>
              <a:t>wal</a:t>
            </a:r>
            <a:r>
              <a:rPr lang="en-AU" dirty="0" smtClean="0"/>
              <a:t>/g</a:t>
            </a:r>
          </a:p>
          <a:p>
            <a:pPr algn="just">
              <a:buNone/>
            </a:pPr>
            <a:endParaRPr lang="en-AU" dirty="0" smtClean="0"/>
          </a:p>
          <a:p>
            <a:pPr algn="just">
              <a:buNone/>
            </a:pPr>
            <a:r>
              <a:rPr lang="en-AU" dirty="0" smtClean="0"/>
              <a:t>Acceleration force = Mass x Acceleration</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AU" dirty="0" err="1" smtClean="0"/>
              <a:t>wal</a:t>
            </a:r>
            <a:r>
              <a:rPr lang="en-AU" dirty="0" smtClean="0"/>
              <a:t>/g x </a:t>
            </a:r>
            <a:r>
              <a:rPr lang="en-US" dirty="0" smtClean="0"/>
              <a:t>A/a x</a:t>
            </a:r>
            <a:r>
              <a:rPr lang="el-GR" dirty="0" smtClean="0"/>
              <a:t> ω</a:t>
            </a:r>
            <a:r>
              <a:rPr lang="en-AU" baseline="30000" dirty="0" smtClean="0"/>
              <a:t>2</a:t>
            </a:r>
            <a:r>
              <a:rPr lang="en-AU" dirty="0" smtClean="0"/>
              <a:t>r </a:t>
            </a:r>
            <a:r>
              <a:rPr lang="en-AU" dirty="0" err="1" smtClean="0"/>
              <a:t>cos</a:t>
            </a:r>
            <a:r>
              <a:rPr lang="en-AU" dirty="0" smtClean="0"/>
              <a:t> </a:t>
            </a:r>
            <a:r>
              <a:rPr lang="el-GR" dirty="0" smtClean="0"/>
              <a:t>ω</a:t>
            </a:r>
            <a:r>
              <a:rPr lang="en-AU" dirty="0" smtClean="0"/>
              <a:t>t </a:t>
            </a:r>
            <a:endParaRPr lang="en-US" dirty="0" smtClean="0"/>
          </a:p>
          <a:p>
            <a:pPr algn="just">
              <a:buNone/>
            </a:pPr>
            <a:endParaRPr lang="en-US" dirty="0" smtClean="0"/>
          </a:p>
          <a:p>
            <a:pPr algn="just">
              <a:buNone/>
            </a:pPr>
            <a:r>
              <a:rPr lang="en-AU" dirty="0" smtClean="0"/>
              <a:t>Intensity of pressure due to acceleration = Acceleration force/Area</a:t>
            </a:r>
          </a:p>
          <a:p>
            <a:pPr algn="just">
              <a:buNone/>
            </a:pPr>
            <a:r>
              <a:rPr kumimoji="0" lang="en-AU" b="0" i="0" u="none" strike="noStrike" kern="1200" cap="none" spc="0" normalizeH="0" baseline="0" noProof="0" dirty="0" smtClean="0">
                <a:ln>
                  <a:noFill/>
                </a:ln>
                <a:solidFill>
                  <a:schemeClr val="tx1"/>
                </a:solidFill>
                <a:effectLst/>
                <a:uLnTx/>
                <a:uFillTx/>
                <a:latin typeface="+mn-lt"/>
                <a:ea typeface="+mn-ea"/>
                <a:cs typeface="+mn-cs"/>
              </a:rPr>
              <a:t>                                                              = </a:t>
            </a:r>
            <a:r>
              <a:rPr lang="en-AU" dirty="0" err="1" smtClean="0"/>
              <a:t>wl</a:t>
            </a:r>
            <a:r>
              <a:rPr lang="en-AU" dirty="0" smtClean="0"/>
              <a:t>/g x </a:t>
            </a:r>
            <a:r>
              <a:rPr lang="en-US" dirty="0" smtClean="0"/>
              <a:t>A/a x</a:t>
            </a:r>
            <a:r>
              <a:rPr lang="el-GR" dirty="0" smtClean="0"/>
              <a:t> ω</a:t>
            </a:r>
            <a:r>
              <a:rPr lang="en-AU" baseline="30000" dirty="0" smtClean="0"/>
              <a:t>2</a:t>
            </a:r>
            <a:r>
              <a:rPr lang="en-AU" dirty="0" smtClean="0"/>
              <a:t>r </a:t>
            </a:r>
            <a:r>
              <a:rPr lang="en-AU" dirty="0" err="1" smtClean="0"/>
              <a:t>cos</a:t>
            </a:r>
            <a:r>
              <a:rPr lang="en-AU" dirty="0" smtClean="0"/>
              <a:t> </a:t>
            </a:r>
            <a:r>
              <a:rPr lang="el-GR" dirty="0" smtClean="0"/>
              <a:t>ω</a:t>
            </a:r>
            <a:r>
              <a:rPr lang="en-AU" dirty="0" smtClean="0"/>
              <a:t>t </a:t>
            </a:r>
          </a:p>
          <a:p>
            <a:pPr algn="just">
              <a:buNone/>
            </a:pPr>
            <a:r>
              <a:rPr kumimoji="0" lang="en-AU" b="0" i="0" u="none" strike="noStrike" kern="1200" cap="none" spc="0" normalizeH="0" baseline="0" noProof="0" dirty="0" smtClean="0">
                <a:ln>
                  <a:noFill/>
                </a:ln>
                <a:solidFill>
                  <a:schemeClr val="tx1"/>
                </a:solidFill>
                <a:effectLst/>
                <a:uLnTx/>
                <a:uFillTx/>
                <a:latin typeface="+mn-lt"/>
                <a:ea typeface="+mn-ea"/>
                <a:cs typeface="+mn-cs"/>
              </a:rPr>
              <a:t>Acceleration pressure head, Ha</a:t>
            </a:r>
            <a:r>
              <a:rPr kumimoji="0" lang="en-AU" b="0" i="0" u="none" strike="noStrike" kern="1200" cap="none" spc="0" normalizeH="0" noProof="0" dirty="0" smtClean="0">
                <a:ln>
                  <a:noFill/>
                </a:ln>
                <a:solidFill>
                  <a:schemeClr val="tx1"/>
                </a:solidFill>
                <a:effectLst/>
                <a:uLnTx/>
                <a:uFillTx/>
                <a:latin typeface="+mn-lt"/>
                <a:ea typeface="+mn-ea"/>
                <a:cs typeface="+mn-cs"/>
              </a:rPr>
              <a:t> = </a:t>
            </a:r>
            <a:r>
              <a:rPr lang="en-AU" dirty="0" smtClean="0"/>
              <a:t>Intensity of pressure / Sp. wt. of liquid</a:t>
            </a:r>
          </a:p>
          <a:p>
            <a:pPr algn="just">
              <a:buNone/>
            </a:pPr>
            <a:r>
              <a:rPr kumimoji="0" lang="en-AU" b="0" i="0" u="none" strike="noStrike" kern="1200" cap="none" spc="0" normalizeH="0" baseline="0" noProof="0" dirty="0" smtClean="0">
                <a:ln>
                  <a:noFill/>
                </a:ln>
                <a:solidFill>
                  <a:schemeClr val="tx1"/>
                </a:solidFill>
                <a:effectLst/>
                <a:uLnTx/>
                <a:uFillTx/>
                <a:latin typeface="+mn-lt"/>
                <a:ea typeface="+mn-ea"/>
                <a:cs typeface="+mn-cs"/>
              </a:rPr>
              <a:t>                                                =</a:t>
            </a:r>
            <a:r>
              <a:rPr kumimoji="0" lang="en-AU" b="0" i="0" u="none" strike="noStrike" kern="1200" cap="none" spc="0" normalizeH="0" noProof="0" dirty="0" smtClean="0">
                <a:ln>
                  <a:noFill/>
                </a:ln>
                <a:solidFill>
                  <a:schemeClr val="tx1"/>
                </a:solidFill>
                <a:effectLst/>
                <a:uLnTx/>
                <a:uFillTx/>
                <a:latin typeface="+mn-lt"/>
                <a:ea typeface="+mn-ea"/>
                <a:cs typeface="+mn-cs"/>
              </a:rPr>
              <a:t> </a:t>
            </a:r>
            <a:r>
              <a:rPr lang="en-AU" b="1" dirty="0" smtClean="0">
                <a:solidFill>
                  <a:srgbClr val="FF0000"/>
                </a:solidFill>
              </a:rPr>
              <a:t>l/g x </a:t>
            </a:r>
            <a:r>
              <a:rPr lang="en-US" b="1" dirty="0" smtClean="0">
                <a:solidFill>
                  <a:srgbClr val="FF0000"/>
                </a:solidFill>
              </a:rPr>
              <a:t>A/a x</a:t>
            </a:r>
            <a:r>
              <a:rPr lang="el-GR" b="1" dirty="0" smtClean="0">
                <a:solidFill>
                  <a:srgbClr val="FF0000"/>
                </a:solidFill>
              </a:rPr>
              <a:t> ω</a:t>
            </a:r>
            <a:r>
              <a:rPr lang="en-AU" b="1" baseline="30000" dirty="0" smtClean="0">
                <a:solidFill>
                  <a:srgbClr val="FF0000"/>
                </a:solidFill>
              </a:rPr>
              <a:t>2</a:t>
            </a:r>
            <a:r>
              <a:rPr lang="en-AU" b="1" dirty="0" smtClean="0">
                <a:solidFill>
                  <a:srgbClr val="FF0000"/>
                </a:solidFill>
              </a:rPr>
              <a:t>r </a:t>
            </a:r>
            <a:r>
              <a:rPr lang="en-AU" b="1" dirty="0" err="1" smtClean="0">
                <a:solidFill>
                  <a:srgbClr val="FF0000"/>
                </a:solidFill>
              </a:rPr>
              <a:t>cos</a:t>
            </a:r>
            <a:r>
              <a:rPr lang="en-AU" b="1" dirty="0" smtClean="0">
                <a:solidFill>
                  <a:srgbClr val="FF0000"/>
                </a:solidFill>
              </a:rPr>
              <a:t> </a:t>
            </a:r>
            <a:r>
              <a:rPr lang="el-GR" b="1" dirty="0" smtClean="0">
                <a:solidFill>
                  <a:srgbClr val="FF0000"/>
                </a:solidFill>
              </a:rPr>
              <a:t>ω</a:t>
            </a:r>
            <a:r>
              <a:rPr lang="en-AU" b="1" dirty="0" smtClean="0">
                <a:solidFill>
                  <a:srgbClr val="FF0000"/>
                </a:solidFill>
              </a:rPr>
              <a:t>t </a:t>
            </a:r>
            <a:endParaRPr kumimoji="0" lang="en-US" b="1"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Tx/>
              <a:buNone/>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927233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14282" y="0"/>
            <a:ext cx="8786874" cy="857250"/>
          </a:xfrm>
        </p:spPr>
        <p:txBody>
          <a:bodyPr>
            <a:normAutofit/>
          </a:bodyPr>
          <a:lstStyle/>
          <a:p>
            <a:pPr algn="ctr"/>
            <a:r>
              <a:rPr lang="en-GB" sz="2400" dirty="0" smtClean="0"/>
              <a:t>Effect of Acceleration of Piston on the Indicator Diagram</a:t>
            </a:r>
          </a:p>
        </p:txBody>
      </p:sp>
      <p:sp>
        <p:nvSpPr>
          <p:cNvPr id="31747" name="Content Placeholder 2"/>
          <p:cNvSpPr>
            <a:spLocks noGrp="1"/>
          </p:cNvSpPr>
          <p:nvPr>
            <p:ph idx="4294967295"/>
          </p:nvPr>
        </p:nvSpPr>
        <p:spPr>
          <a:xfrm>
            <a:off x="214282" y="785800"/>
            <a:ext cx="4643470" cy="4143404"/>
          </a:xfrm>
        </p:spPr>
        <p:txBody>
          <a:bodyPr>
            <a:noAutofit/>
          </a:bodyPr>
          <a:lstStyle/>
          <a:p>
            <a:pPr algn="just">
              <a:buNone/>
            </a:pPr>
            <a:r>
              <a:rPr lang="en-US" sz="1600" dirty="0" smtClean="0"/>
              <a:t>We know,</a:t>
            </a:r>
          </a:p>
          <a:p>
            <a:pPr algn="just">
              <a:buNone/>
            </a:pPr>
            <a:r>
              <a:rPr lang="en-US" sz="1600" dirty="0" smtClean="0"/>
              <a:t>Acceleration pressure head, Ha = l/g x A/a </a:t>
            </a:r>
            <a:r>
              <a:rPr lang="el-GR" sz="1600" dirty="0" smtClean="0"/>
              <a:t>ω</a:t>
            </a:r>
            <a:r>
              <a:rPr lang="en-US" sz="1600" baseline="30000" dirty="0" smtClean="0"/>
              <a:t>2</a:t>
            </a:r>
            <a:r>
              <a:rPr lang="en-US" sz="1600" dirty="0" smtClean="0"/>
              <a:t>r </a:t>
            </a:r>
            <a:r>
              <a:rPr lang="en-US" sz="1600" dirty="0" err="1" smtClean="0"/>
              <a:t>cosɵ</a:t>
            </a:r>
            <a:endParaRPr lang="en-US" sz="1600" dirty="0"/>
          </a:p>
          <a:p>
            <a:pPr algn="just"/>
            <a:r>
              <a:rPr lang="en-US" sz="1600" dirty="0" smtClean="0"/>
              <a:t>At the beginning of suction stroke, ɵ = 0</a:t>
            </a:r>
          </a:p>
          <a:p>
            <a:pPr algn="just">
              <a:buNone/>
            </a:pPr>
            <a:r>
              <a:rPr lang="en-US" sz="1600" dirty="0" smtClean="0"/>
              <a:t>The pressure head, (H</a:t>
            </a:r>
            <a:r>
              <a:rPr lang="en-US" sz="1600" baseline="-25000" dirty="0" smtClean="0"/>
              <a:t>s</a:t>
            </a:r>
            <a:r>
              <a:rPr lang="en-US" sz="1600" dirty="0" smtClean="0"/>
              <a:t> + H</a:t>
            </a:r>
            <a:r>
              <a:rPr lang="en-US" sz="1600" baseline="-25000" dirty="0" smtClean="0"/>
              <a:t>a</a:t>
            </a:r>
            <a:r>
              <a:rPr lang="en-US" sz="1600" dirty="0" smtClean="0"/>
              <a:t>) &lt; atmospheric pressure head, </a:t>
            </a:r>
            <a:r>
              <a:rPr lang="en-US" sz="1600" dirty="0" err="1" smtClean="0"/>
              <a:t>H</a:t>
            </a:r>
            <a:r>
              <a:rPr lang="en-US" sz="1600" baseline="-25000" dirty="0" err="1" smtClean="0"/>
              <a:t>atm</a:t>
            </a:r>
            <a:r>
              <a:rPr lang="en-US" sz="1600" dirty="0" smtClean="0"/>
              <a:t> </a:t>
            </a:r>
          </a:p>
          <a:p>
            <a:pPr algn="just"/>
            <a:r>
              <a:rPr lang="en-US" sz="1600" dirty="0" smtClean="0"/>
              <a:t>In the middle of the suction stroke, ɵ = 90</a:t>
            </a:r>
            <a:r>
              <a:rPr lang="en-US" sz="1600" baseline="30000" dirty="0" smtClean="0"/>
              <a:t>0</a:t>
            </a:r>
          </a:p>
          <a:p>
            <a:pPr algn="just">
              <a:buNone/>
            </a:pPr>
            <a:r>
              <a:rPr lang="en-US" sz="1600" dirty="0" smtClean="0"/>
              <a:t>The pressure head, H</a:t>
            </a:r>
            <a:r>
              <a:rPr lang="en-US" sz="1600" baseline="-25000" dirty="0" smtClean="0"/>
              <a:t>s</a:t>
            </a:r>
            <a:r>
              <a:rPr lang="en-US" sz="1600" dirty="0" smtClean="0"/>
              <a:t> &lt; atmospheric pressure head, </a:t>
            </a:r>
            <a:r>
              <a:rPr lang="en-US" sz="1600" dirty="0" err="1" smtClean="0"/>
              <a:t>H</a:t>
            </a:r>
            <a:r>
              <a:rPr lang="en-US" sz="1600" baseline="-25000" dirty="0" err="1" smtClean="0"/>
              <a:t>atm</a:t>
            </a:r>
            <a:r>
              <a:rPr lang="en-US" sz="1600" dirty="0" smtClean="0"/>
              <a:t> </a:t>
            </a:r>
          </a:p>
          <a:p>
            <a:pPr algn="just"/>
            <a:r>
              <a:rPr lang="en-US" sz="1600" dirty="0" smtClean="0"/>
              <a:t>At the end of the suction stroke, ɵ = 180</a:t>
            </a:r>
            <a:r>
              <a:rPr lang="en-US" sz="1600" baseline="30000" dirty="0" smtClean="0"/>
              <a:t>0</a:t>
            </a:r>
            <a:endParaRPr lang="en-US" sz="1600" dirty="0" smtClean="0"/>
          </a:p>
          <a:p>
            <a:pPr algn="just">
              <a:buNone/>
            </a:pPr>
            <a:r>
              <a:rPr lang="en-US" sz="1600" dirty="0" smtClean="0"/>
              <a:t>The pressure head, (H</a:t>
            </a:r>
            <a:r>
              <a:rPr lang="en-US" sz="1600" baseline="-25000" dirty="0" smtClean="0"/>
              <a:t>s</a:t>
            </a:r>
            <a:r>
              <a:rPr lang="en-US" sz="1600" dirty="0" smtClean="0"/>
              <a:t> – H</a:t>
            </a:r>
            <a:r>
              <a:rPr lang="en-US" sz="1600" baseline="-25000" dirty="0" smtClean="0"/>
              <a:t>a</a:t>
            </a:r>
            <a:r>
              <a:rPr lang="en-US" sz="1600" dirty="0" smtClean="0"/>
              <a:t>) &lt; atmospheric pressure head, </a:t>
            </a:r>
            <a:r>
              <a:rPr lang="en-US" sz="1600" dirty="0" err="1" smtClean="0"/>
              <a:t>H</a:t>
            </a:r>
            <a:r>
              <a:rPr lang="en-US" sz="1600" baseline="-25000" dirty="0" err="1" smtClean="0"/>
              <a:t>atm</a:t>
            </a:r>
            <a:r>
              <a:rPr lang="en-US" sz="1600" dirty="0" smtClean="0"/>
              <a:t> </a:t>
            </a:r>
          </a:p>
          <a:p>
            <a:pPr algn="just">
              <a:buNone/>
            </a:pPr>
            <a:endParaRPr lang="en-US" sz="1600" dirty="0"/>
          </a:p>
          <a:p>
            <a:pPr>
              <a:buFontTx/>
              <a:buNone/>
            </a:pPr>
            <a:endParaRPr lang="en-GB" sz="1600" dirty="0"/>
          </a:p>
          <a:p>
            <a:pPr>
              <a:buFontTx/>
              <a:buNone/>
            </a:pPr>
            <a:r>
              <a:rPr lang="en-GB" sz="1600" dirty="0"/>
              <a:t>	</a:t>
            </a:r>
          </a:p>
          <a:p>
            <a:pPr>
              <a:buFontTx/>
              <a:buNone/>
            </a:pPr>
            <a:endParaRPr lang="en-GB" sz="1600" dirty="0"/>
          </a:p>
          <a:p>
            <a:pPr>
              <a:buFontTx/>
              <a:buNone/>
            </a:pPr>
            <a:endParaRPr lang="en-GB" sz="1600" dirty="0"/>
          </a:p>
        </p:txBody>
      </p:sp>
      <p:pic>
        <p:nvPicPr>
          <p:cNvPr id="68610" name="Picture 2" descr="C:\Users\User\Desktop\3.png"/>
          <p:cNvPicPr>
            <a:picLocks noChangeAspect="1" noChangeArrowheads="1"/>
          </p:cNvPicPr>
          <p:nvPr/>
        </p:nvPicPr>
        <p:blipFill>
          <a:blip r:embed="rId3"/>
          <a:srcRect/>
          <a:stretch>
            <a:fillRect/>
          </a:stretch>
        </p:blipFill>
        <p:spPr bwMode="auto">
          <a:xfrm>
            <a:off x="5000628" y="785800"/>
            <a:ext cx="4000528" cy="2714644"/>
          </a:xfrm>
          <a:prstGeom prst="rect">
            <a:avLst/>
          </a:prstGeom>
          <a:noFill/>
        </p:spPr>
      </p:pic>
      <p:pic>
        <p:nvPicPr>
          <p:cNvPr id="5" name="Picture 2" descr="F:\1.png"/>
          <p:cNvPicPr>
            <a:picLocks noChangeAspect="1" noChangeArrowheads="1"/>
          </p:cNvPicPr>
          <p:nvPr/>
        </p:nvPicPr>
        <p:blipFill>
          <a:blip r:embed="rId4" cstate="print"/>
          <a:srcRect/>
          <a:stretch>
            <a:fillRect/>
          </a:stretch>
        </p:blipFill>
        <p:spPr bwMode="auto">
          <a:xfrm>
            <a:off x="5000628" y="3500444"/>
            <a:ext cx="4000528" cy="1643056"/>
          </a:xfrm>
          <a:prstGeom prst="rect">
            <a:avLst/>
          </a:prstGeom>
          <a:noFill/>
        </p:spPr>
      </p:pic>
    </p:spTree>
    <p:extLst>
      <p:ext uri="{BB962C8B-B14F-4D97-AF65-F5344CB8AC3E}">
        <p14:creationId xmlns="" xmlns:p14="http://schemas.microsoft.com/office/powerpoint/2010/main" val="3982879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24"/>
          <p:cNvSpPr>
            <a:spLocks noChangeShapeType="1"/>
          </p:cNvSpPr>
          <p:nvPr/>
        </p:nvSpPr>
        <p:spPr bwMode="auto">
          <a:xfrm flipH="1">
            <a:off x="2713481" y="1389897"/>
            <a:ext cx="45719" cy="1896233"/>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14" name="Line 25"/>
          <p:cNvSpPr>
            <a:spLocks noChangeShapeType="1"/>
          </p:cNvSpPr>
          <p:nvPr/>
        </p:nvSpPr>
        <p:spPr bwMode="auto">
          <a:xfrm>
            <a:off x="2759202" y="2299097"/>
            <a:ext cx="268816" cy="2381"/>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15" name="Line 26"/>
          <p:cNvSpPr>
            <a:spLocks noChangeShapeType="1"/>
          </p:cNvSpPr>
          <p:nvPr/>
        </p:nvSpPr>
        <p:spPr bwMode="auto">
          <a:xfrm flipV="1">
            <a:off x="2739486" y="1732796"/>
            <a:ext cx="288532"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16" name="Line 27"/>
          <p:cNvSpPr>
            <a:spLocks noChangeShapeType="1"/>
          </p:cNvSpPr>
          <p:nvPr/>
        </p:nvSpPr>
        <p:spPr bwMode="auto">
          <a:xfrm flipV="1">
            <a:off x="2736056" y="2788444"/>
            <a:ext cx="298847" cy="11906"/>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17" name="Line 28"/>
          <p:cNvSpPr>
            <a:spLocks noChangeShapeType="1"/>
          </p:cNvSpPr>
          <p:nvPr/>
        </p:nvSpPr>
        <p:spPr bwMode="auto">
          <a:xfrm flipV="1">
            <a:off x="2714612" y="3286130"/>
            <a:ext cx="279178"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25" name="Line 36"/>
          <p:cNvSpPr>
            <a:spLocks noChangeShapeType="1"/>
          </p:cNvSpPr>
          <p:nvPr/>
        </p:nvSpPr>
        <p:spPr bwMode="auto">
          <a:xfrm>
            <a:off x="5979985" y="1582642"/>
            <a:ext cx="319087"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26" name="Text Box 37"/>
          <p:cNvSpPr txBox="1">
            <a:spLocks noChangeArrowheads="1"/>
          </p:cNvSpPr>
          <p:nvPr/>
        </p:nvSpPr>
        <p:spPr bwMode="auto">
          <a:xfrm>
            <a:off x="3047668" y="2659486"/>
            <a:ext cx="1024266" cy="340892"/>
          </a:xfrm>
          <a:prstGeom prst="rect">
            <a:avLst/>
          </a:prstGeom>
          <a:ln>
            <a:solidFill>
              <a:srgbClr val="00B05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100" b="1" dirty="0"/>
              <a:t>Mixed flow  </a:t>
            </a:r>
            <a:endParaRPr lang="en-US" sz="1100" dirty="0"/>
          </a:p>
        </p:txBody>
      </p:sp>
      <p:sp>
        <p:nvSpPr>
          <p:cNvPr id="32" name="Text Box 46"/>
          <p:cNvSpPr txBox="1">
            <a:spLocks noChangeArrowheads="1"/>
          </p:cNvSpPr>
          <p:nvPr/>
        </p:nvSpPr>
        <p:spPr bwMode="auto">
          <a:xfrm>
            <a:off x="3036952" y="2180544"/>
            <a:ext cx="892106" cy="319767"/>
          </a:xfrm>
          <a:prstGeom prst="rect">
            <a:avLst/>
          </a:prstGeom>
          <a:ln>
            <a:solidFill>
              <a:srgbClr val="00B05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100" b="1" dirty="0"/>
              <a:t>Axial flow  </a:t>
            </a:r>
            <a:endParaRPr lang="en-US" sz="1100" dirty="0"/>
          </a:p>
        </p:txBody>
      </p:sp>
      <p:sp>
        <p:nvSpPr>
          <p:cNvPr id="33" name="Text Box 47"/>
          <p:cNvSpPr txBox="1">
            <a:spLocks noChangeArrowheads="1"/>
          </p:cNvSpPr>
          <p:nvPr/>
        </p:nvSpPr>
        <p:spPr bwMode="auto">
          <a:xfrm>
            <a:off x="3069431" y="1648638"/>
            <a:ext cx="1002503" cy="208732"/>
          </a:xfrm>
          <a:prstGeom prst="rect">
            <a:avLst/>
          </a:prstGeom>
          <a:ln>
            <a:solidFill>
              <a:srgbClr val="00B05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100" b="1" dirty="0"/>
              <a:t>Centrifugal   </a:t>
            </a:r>
            <a:endParaRPr lang="en-US" sz="1100" dirty="0"/>
          </a:p>
        </p:txBody>
      </p:sp>
      <p:sp>
        <p:nvSpPr>
          <p:cNvPr id="34" name="Text Box 48">
            <a:hlinkClick r:id="rId2" action="ppaction://hlinkpres?slideindex=1&amp;slidetitle="/>
          </p:cNvPr>
          <p:cNvSpPr txBox="1">
            <a:spLocks noChangeArrowheads="1"/>
          </p:cNvSpPr>
          <p:nvPr/>
        </p:nvSpPr>
        <p:spPr bwMode="auto">
          <a:xfrm>
            <a:off x="2553802" y="1073191"/>
            <a:ext cx="1181277" cy="31670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b="1" dirty="0" err="1"/>
              <a:t>Rotodynamic</a:t>
            </a:r>
            <a:r>
              <a:rPr lang="en-US" sz="1200" b="1" dirty="0"/>
              <a:t> </a:t>
            </a:r>
            <a:endParaRPr lang="en-US" sz="1200" dirty="0"/>
          </a:p>
        </p:txBody>
      </p:sp>
      <p:sp>
        <p:nvSpPr>
          <p:cNvPr id="35" name="Text Box 49"/>
          <p:cNvSpPr txBox="1">
            <a:spLocks noChangeArrowheads="1"/>
          </p:cNvSpPr>
          <p:nvPr/>
        </p:nvSpPr>
        <p:spPr bwMode="auto">
          <a:xfrm>
            <a:off x="3000364" y="3214692"/>
            <a:ext cx="731044" cy="257175"/>
          </a:xfrm>
          <a:prstGeom prst="rect">
            <a:avLst/>
          </a:prstGeom>
          <a:ln>
            <a:solidFill>
              <a:srgbClr val="00B05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100" b="1" dirty="0"/>
              <a:t>Turbine </a:t>
            </a:r>
          </a:p>
        </p:txBody>
      </p:sp>
      <p:sp>
        <p:nvSpPr>
          <p:cNvPr id="37" name="Text Box 51">
            <a:hlinkClick r:id="rId3" action="ppaction://hlinkpres?slideindex=1&amp;slidetitle="/>
          </p:cNvPr>
          <p:cNvSpPr txBox="1">
            <a:spLocks noChangeArrowheads="1"/>
          </p:cNvSpPr>
          <p:nvPr/>
        </p:nvSpPr>
        <p:spPr bwMode="auto">
          <a:xfrm>
            <a:off x="5046928" y="1076621"/>
            <a:ext cx="2168278" cy="28068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b="1" dirty="0"/>
              <a:t>Positive displacement</a:t>
            </a:r>
            <a:endParaRPr lang="en-US" sz="1200" dirty="0"/>
          </a:p>
        </p:txBody>
      </p:sp>
      <p:sp>
        <p:nvSpPr>
          <p:cNvPr id="38" name="Line 55"/>
          <p:cNvSpPr>
            <a:spLocks noChangeShapeType="1"/>
          </p:cNvSpPr>
          <p:nvPr/>
        </p:nvSpPr>
        <p:spPr bwMode="auto">
          <a:xfrm flipH="1">
            <a:off x="3168825" y="631367"/>
            <a:ext cx="1326356" cy="432197"/>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39" name="Line 56"/>
          <p:cNvSpPr>
            <a:spLocks noChangeShapeType="1"/>
          </p:cNvSpPr>
          <p:nvPr/>
        </p:nvSpPr>
        <p:spPr bwMode="auto">
          <a:xfrm>
            <a:off x="4494847" y="631628"/>
            <a:ext cx="1240631" cy="432197"/>
          </a:xfrm>
          <a:prstGeom prst="line">
            <a:avLst/>
          </a:prstGeom>
          <a:noFill/>
          <a:ln w="317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40" name="Line 59"/>
          <p:cNvSpPr>
            <a:spLocks noChangeShapeType="1"/>
          </p:cNvSpPr>
          <p:nvPr/>
        </p:nvSpPr>
        <p:spPr bwMode="auto">
          <a:xfrm>
            <a:off x="5975222" y="1582642"/>
            <a:ext cx="32385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7" name="Text Box 11"/>
          <p:cNvSpPr txBox="1">
            <a:spLocks noChangeArrowheads="1"/>
          </p:cNvSpPr>
          <p:nvPr/>
        </p:nvSpPr>
        <p:spPr bwMode="auto">
          <a:xfrm>
            <a:off x="6470522" y="2887566"/>
            <a:ext cx="1030436" cy="327126"/>
          </a:xfrm>
          <a:prstGeom prst="rect">
            <a:avLst/>
          </a:prstGeom>
          <a:noFill/>
          <a:ln w="9525">
            <a:solidFill>
              <a:schemeClr val="accent5">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algn="ctr">
              <a:defRPr/>
            </a:pPr>
            <a:r>
              <a:rPr lang="en-US" sz="1100" b="1"/>
              <a:t>Diaphragm   </a:t>
            </a:r>
            <a:endParaRPr lang="en-US" sz="1100"/>
          </a:p>
        </p:txBody>
      </p:sp>
      <p:sp>
        <p:nvSpPr>
          <p:cNvPr id="8" name="Text Box 12"/>
          <p:cNvSpPr txBox="1">
            <a:spLocks noChangeArrowheads="1"/>
          </p:cNvSpPr>
          <p:nvPr/>
        </p:nvSpPr>
        <p:spPr bwMode="auto">
          <a:xfrm>
            <a:off x="6470523" y="2458942"/>
            <a:ext cx="685800" cy="242888"/>
          </a:xfrm>
          <a:prstGeom prst="rect">
            <a:avLst/>
          </a:prstGeom>
          <a:noFill/>
          <a:ln w="9525">
            <a:solidFill>
              <a:schemeClr val="accent5">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algn="ctr">
              <a:defRPr/>
            </a:pPr>
            <a:r>
              <a:rPr lang="en-US" sz="1100" b="1"/>
              <a:t>Piston   </a:t>
            </a:r>
            <a:endParaRPr lang="en-US" sz="1100"/>
          </a:p>
        </p:txBody>
      </p:sp>
      <p:sp>
        <p:nvSpPr>
          <p:cNvPr id="9" name="Text Box 13"/>
          <p:cNvSpPr txBox="1">
            <a:spLocks noChangeArrowheads="1"/>
          </p:cNvSpPr>
          <p:nvPr/>
        </p:nvSpPr>
        <p:spPr bwMode="auto">
          <a:xfrm>
            <a:off x="6470522" y="3319764"/>
            <a:ext cx="1030435" cy="323556"/>
          </a:xfrm>
          <a:prstGeom prst="rect">
            <a:avLst/>
          </a:prstGeom>
          <a:noFill/>
          <a:ln w="9525">
            <a:solidFill>
              <a:schemeClr val="accent5">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algn="ctr">
              <a:defRPr/>
            </a:pPr>
            <a:r>
              <a:rPr lang="en-US" sz="1100" b="1"/>
              <a:t>Plunger   </a:t>
            </a:r>
            <a:endParaRPr lang="en-US" sz="1100"/>
          </a:p>
        </p:txBody>
      </p:sp>
      <p:sp>
        <p:nvSpPr>
          <p:cNvPr id="10" name="Line 20"/>
          <p:cNvSpPr>
            <a:spLocks noChangeShapeType="1"/>
          </p:cNvSpPr>
          <p:nvPr/>
        </p:nvSpPr>
        <p:spPr bwMode="auto">
          <a:xfrm flipH="1">
            <a:off x="6299073" y="2014839"/>
            <a:ext cx="4763" cy="140851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11" name="Line 22"/>
          <p:cNvSpPr>
            <a:spLocks noChangeShapeType="1"/>
          </p:cNvSpPr>
          <p:nvPr/>
        </p:nvSpPr>
        <p:spPr bwMode="auto">
          <a:xfrm>
            <a:off x="6299073" y="2566099"/>
            <a:ext cx="17145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12" name="Line 23"/>
          <p:cNvSpPr>
            <a:spLocks noChangeShapeType="1"/>
          </p:cNvSpPr>
          <p:nvPr/>
        </p:nvSpPr>
        <p:spPr bwMode="auto">
          <a:xfrm>
            <a:off x="6299073" y="2994724"/>
            <a:ext cx="17145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18" name="Line 29"/>
          <p:cNvSpPr>
            <a:spLocks noChangeShapeType="1"/>
          </p:cNvSpPr>
          <p:nvPr/>
        </p:nvSpPr>
        <p:spPr bwMode="auto">
          <a:xfrm>
            <a:off x="6299073" y="3423349"/>
            <a:ext cx="17145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19" name="Text Box 30"/>
          <p:cNvSpPr txBox="1">
            <a:spLocks noChangeArrowheads="1"/>
          </p:cNvSpPr>
          <p:nvPr/>
        </p:nvSpPr>
        <p:spPr bwMode="auto">
          <a:xfrm>
            <a:off x="5870448" y="1852915"/>
            <a:ext cx="1344758" cy="218770"/>
          </a:xfrm>
          <a:prstGeom prst="rect">
            <a:avLst/>
          </a:prstGeom>
          <a:ln>
            <a:solidFill>
              <a:srgbClr val="00B050"/>
            </a:solidFill>
            <a:headEnd/>
            <a:tailEnd/>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200" b="1" dirty="0"/>
              <a:t>Reciprocating   </a:t>
            </a:r>
            <a:endParaRPr lang="en-US" sz="1200" dirty="0"/>
          </a:p>
        </p:txBody>
      </p:sp>
      <p:sp>
        <p:nvSpPr>
          <p:cNvPr id="20" name="Line 31"/>
          <p:cNvSpPr>
            <a:spLocks noChangeShapeType="1"/>
          </p:cNvSpPr>
          <p:nvPr/>
        </p:nvSpPr>
        <p:spPr bwMode="auto">
          <a:xfrm flipH="1">
            <a:off x="4625055" y="2068418"/>
            <a:ext cx="2381" cy="178355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21" name="Text Box 32"/>
          <p:cNvSpPr txBox="1">
            <a:spLocks noChangeArrowheads="1"/>
          </p:cNvSpPr>
          <p:nvPr/>
        </p:nvSpPr>
        <p:spPr bwMode="auto">
          <a:xfrm>
            <a:off x="4196429" y="1852914"/>
            <a:ext cx="857250" cy="394099"/>
          </a:xfrm>
          <a:prstGeom prst="rect">
            <a:avLst/>
          </a:prstGeom>
          <a:ln>
            <a:solidFill>
              <a:srgbClr val="00B050"/>
            </a:solidFill>
            <a:headEnd/>
            <a:tailEnd/>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1200" b="1" dirty="0"/>
              <a:t>Rotary   </a:t>
            </a:r>
            <a:endParaRPr lang="en-US" sz="1200" dirty="0"/>
          </a:p>
        </p:txBody>
      </p:sp>
      <p:sp>
        <p:nvSpPr>
          <p:cNvPr id="22" name="Line 33"/>
          <p:cNvSpPr>
            <a:spLocks noChangeShapeType="1"/>
          </p:cNvSpPr>
          <p:nvPr/>
        </p:nvSpPr>
        <p:spPr bwMode="auto">
          <a:xfrm>
            <a:off x="4625054" y="2566099"/>
            <a:ext cx="17145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23" name="Line 34"/>
          <p:cNvSpPr>
            <a:spLocks noChangeShapeType="1"/>
          </p:cNvSpPr>
          <p:nvPr/>
        </p:nvSpPr>
        <p:spPr bwMode="auto">
          <a:xfrm>
            <a:off x="4625054" y="2994724"/>
            <a:ext cx="17145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24" name="Line 35"/>
          <p:cNvSpPr>
            <a:spLocks noChangeShapeType="1"/>
          </p:cNvSpPr>
          <p:nvPr/>
        </p:nvSpPr>
        <p:spPr bwMode="auto">
          <a:xfrm>
            <a:off x="4625054" y="3422158"/>
            <a:ext cx="171450" cy="119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27" name="Line 38"/>
          <p:cNvSpPr>
            <a:spLocks noChangeShapeType="1"/>
          </p:cNvSpPr>
          <p:nvPr/>
        </p:nvSpPr>
        <p:spPr bwMode="auto">
          <a:xfrm>
            <a:off x="5979986" y="1365949"/>
            <a:ext cx="0" cy="216694"/>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
        <p:nvSpPr>
          <p:cNvPr id="28" name="Text Box 42"/>
          <p:cNvSpPr txBox="1">
            <a:spLocks noChangeArrowheads="1"/>
          </p:cNvSpPr>
          <p:nvPr/>
        </p:nvSpPr>
        <p:spPr bwMode="auto">
          <a:xfrm>
            <a:off x="4796504" y="2456561"/>
            <a:ext cx="685800" cy="244078"/>
          </a:xfrm>
          <a:prstGeom prst="rect">
            <a:avLst/>
          </a:prstGeom>
          <a:noFill/>
          <a:ln w="9525">
            <a:solidFill>
              <a:schemeClr val="accent5">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algn="ctr">
              <a:defRPr/>
            </a:pPr>
            <a:r>
              <a:rPr lang="en-US" sz="1100" b="1"/>
              <a:t>Gear   </a:t>
            </a:r>
            <a:endParaRPr lang="en-US" sz="1100"/>
          </a:p>
        </p:txBody>
      </p:sp>
      <p:sp>
        <p:nvSpPr>
          <p:cNvPr id="29" name="Text Box 43"/>
          <p:cNvSpPr txBox="1">
            <a:spLocks noChangeArrowheads="1"/>
          </p:cNvSpPr>
          <p:nvPr/>
        </p:nvSpPr>
        <p:spPr bwMode="auto">
          <a:xfrm>
            <a:off x="4796504" y="2885186"/>
            <a:ext cx="685800" cy="244078"/>
          </a:xfrm>
          <a:prstGeom prst="rect">
            <a:avLst/>
          </a:prstGeom>
          <a:noFill/>
          <a:ln w="9525">
            <a:solidFill>
              <a:schemeClr val="accent5">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algn="ctr">
              <a:defRPr/>
            </a:pPr>
            <a:r>
              <a:rPr lang="en-US" sz="1100" b="1"/>
              <a:t>Lobe </a:t>
            </a:r>
            <a:endParaRPr lang="en-US" sz="1100"/>
          </a:p>
        </p:txBody>
      </p:sp>
      <p:sp>
        <p:nvSpPr>
          <p:cNvPr id="30" name="Text Box 44"/>
          <p:cNvSpPr txBox="1">
            <a:spLocks noChangeArrowheads="1"/>
          </p:cNvSpPr>
          <p:nvPr/>
        </p:nvSpPr>
        <p:spPr bwMode="auto">
          <a:xfrm>
            <a:off x="4796504" y="3326907"/>
            <a:ext cx="1132818" cy="244975"/>
          </a:xfrm>
          <a:prstGeom prst="rect">
            <a:avLst/>
          </a:prstGeom>
          <a:noFill/>
          <a:ln w="9525">
            <a:solidFill>
              <a:schemeClr val="accent5">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algn="ctr">
              <a:defRPr/>
            </a:pPr>
            <a:r>
              <a:rPr lang="en-US" sz="1100" b="1" dirty="0"/>
              <a:t>Sliding Vane</a:t>
            </a:r>
            <a:endParaRPr lang="en-US" sz="1100" dirty="0"/>
          </a:p>
        </p:txBody>
      </p:sp>
      <p:sp>
        <p:nvSpPr>
          <p:cNvPr id="31" name="Text Box 45"/>
          <p:cNvSpPr txBox="1">
            <a:spLocks noChangeArrowheads="1"/>
          </p:cNvSpPr>
          <p:nvPr/>
        </p:nvSpPr>
        <p:spPr bwMode="auto">
          <a:xfrm>
            <a:off x="4796504" y="3768630"/>
            <a:ext cx="685800" cy="244078"/>
          </a:xfrm>
          <a:prstGeom prst="rect">
            <a:avLst/>
          </a:prstGeom>
          <a:noFill/>
          <a:ln w="9525">
            <a:solidFill>
              <a:schemeClr val="accent5">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algn="ctr">
              <a:defRPr/>
            </a:pPr>
            <a:r>
              <a:rPr lang="en-US" sz="1100" b="1"/>
              <a:t>Screw </a:t>
            </a:r>
            <a:endParaRPr lang="en-US" sz="1100"/>
          </a:p>
        </p:txBody>
      </p:sp>
      <p:sp>
        <p:nvSpPr>
          <p:cNvPr id="41" name="Line 60"/>
          <p:cNvSpPr>
            <a:spLocks noChangeShapeType="1"/>
          </p:cNvSpPr>
          <p:nvPr/>
        </p:nvSpPr>
        <p:spPr bwMode="auto">
          <a:xfrm flipH="1">
            <a:off x="4627436" y="1582642"/>
            <a:ext cx="135255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42" name="Line 61"/>
          <p:cNvSpPr>
            <a:spLocks noChangeShapeType="1"/>
          </p:cNvSpPr>
          <p:nvPr/>
        </p:nvSpPr>
        <p:spPr bwMode="auto">
          <a:xfrm>
            <a:off x="6303836" y="1582642"/>
            <a:ext cx="0" cy="2702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43" name="Line 62"/>
          <p:cNvSpPr>
            <a:spLocks noChangeShapeType="1"/>
          </p:cNvSpPr>
          <p:nvPr/>
        </p:nvSpPr>
        <p:spPr bwMode="auto">
          <a:xfrm>
            <a:off x="4627436" y="1582642"/>
            <a:ext cx="0" cy="27027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36" name="Text Box 50"/>
          <p:cNvSpPr txBox="1">
            <a:spLocks noChangeArrowheads="1"/>
          </p:cNvSpPr>
          <p:nvPr/>
        </p:nvSpPr>
        <p:spPr bwMode="auto">
          <a:xfrm>
            <a:off x="4013787" y="209550"/>
            <a:ext cx="965597" cy="385169"/>
          </a:xfrm>
          <a:prstGeom prst="rect">
            <a:avLst/>
          </a:prstGeom>
          <a:ln>
            <a:solidFill>
              <a:schemeClr val="accent5">
                <a:lumMod val="20000"/>
                <a:lumOff val="80000"/>
              </a:schemeClr>
            </a:solidFill>
            <a:headEnd/>
            <a:tailEnd/>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1500" b="1" dirty="0">
                <a:solidFill>
                  <a:srgbClr val="FFFF66"/>
                </a:solidFill>
              </a:rPr>
              <a:t>PUMP</a:t>
            </a:r>
            <a:endParaRPr lang="en-US" sz="1500" dirty="0">
              <a:solidFill>
                <a:srgbClr val="FFFF66"/>
              </a:solidFill>
            </a:endParaRPr>
          </a:p>
        </p:txBody>
      </p:sp>
      <p:sp>
        <p:nvSpPr>
          <p:cNvPr id="46" name="Line 35"/>
          <p:cNvSpPr>
            <a:spLocks noChangeShapeType="1"/>
          </p:cNvSpPr>
          <p:nvPr/>
        </p:nvSpPr>
        <p:spPr bwMode="auto">
          <a:xfrm>
            <a:off x="4625054" y="3845292"/>
            <a:ext cx="171450" cy="119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nchor="ctr"/>
          <a:lstStyle/>
          <a:p>
            <a:endParaRPr lang="en-US" sz="1350"/>
          </a:p>
        </p:txBody>
      </p:sp>
    </p:spTree>
    <p:extLst>
      <p:ext uri="{BB962C8B-B14F-4D97-AF65-F5344CB8AC3E}">
        <p14:creationId xmlns="" xmlns:p14="http://schemas.microsoft.com/office/powerpoint/2010/main" val="1213097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1000"/>
                                        <p:tgtEl>
                                          <p:spTgt spid="36"/>
                                        </p:tgtEl>
                                      </p:cBhvr>
                                    </p:animEffect>
                                  </p:childTnLst>
                                </p:cTn>
                              </p:par>
                            </p:childTnLst>
                          </p:cTn>
                        </p:par>
                        <p:par>
                          <p:cTn id="8" fill="hold" nodeType="afterGroup">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1000"/>
                                        <p:tgtEl>
                                          <p:spTgt spid="38"/>
                                        </p:tgtEl>
                                      </p:cBhvr>
                                    </p:animEffect>
                                  </p:childTnLst>
                                </p:cTn>
                              </p:par>
                            </p:childTnLst>
                          </p:cTn>
                        </p:par>
                        <p:par>
                          <p:cTn id="12" fill="hold" nodeType="afterGroup">
                            <p:stCondLst>
                              <p:cond delay="2500"/>
                            </p:stCondLst>
                            <p:childTnLst>
                              <p:par>
                                <p:cTn id="13" presetID="1" presetClass="entr" presetSubtype="0" fill="hold" nodeType="afterEffect">
                                  <p:stCondLst>
                                    <p:cond delay="1000"/>
                                  </p:stCondLst>
                                  <p:childTnLst>
                                    <p:set>
                                      <p:cBhvr>
                                        <p:cTn id="14" dur="1" fill="hold">
                                          <p:stCondLst>
                                            <p:cond delay="0"/>
                                          </p:stCondLst>
                                        </p:cTn>
                                        <p:tgtEl>
                                          <p:spTgt spid="34"/>
                                        </p:tgtEl>
                                        <p:attrNameLst>
                                          <p:attrName>style.visibility</p:attrName>
                                        </p:attrNameLst>
                                      </p:cBhvr>
                                      <p:to>
                                        <p:strVal val="visible"/>
                                      </p:to>
                                    </p:set>
                                  </p:childTnLst>
                                </p:cTn>
                              </p:par>
                            </p:childTnLst>
                          </p:cTn>
                        </p:par>
                        <p:par>
                          <p:cTn id="15" fill="hold" nodeType="afterGroup">
                            <p:stCondLst>
                              <p:cond delay="3500"/>
                            </p:stCondLst>
                            <p:childTnLst>
                              <p:par>
                                <p:cTn id="16" presetID="22" presetClass="entr" presetSubtype="1" fill="hold" grpId="0" nodeType="after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wipe(up)">
                                      <p:cBhvr>
                                        <p:cTn id="18" dur="1000"/>
                                        <p:tgtEl>
                                          <p:spTgt spid="39"/>
                                        </p:tgtEl>
                                      </p:cBhvr>
                                    </p:animEffect>
                                  </p:child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nodeType="afterGroup">
                            <p:stCondLst>
                              <p:cond delay="6000"/>
                            </p:stCondLst>
                            <p:childTnLst>
                              <p:par>
                                <p:cTn id="23" presetID="22" presetClass="entr" presetSubtype="1" fill="hold" grpId="0" nodeType="afterEffect">
                                  <p:stCondLst>
                                    <p:cond delay="200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nodeType="afterGroup">
                            <p:stCondLst>
                              <p:cond delay="8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nodeType="afterGroup">
                            <p:stCondLst>
                              <p:cond delay="9000"/>
                            </p:stCondLst>
                            <p:childTnLst>
                              <p:par>
                                <p:cTn id="31" presetID="1" presetClass="entr" presetSubtype="0" fill="hold" grpId="0" nodeType="afterEffect">
                                  <p:stCondLst>
                                    <p:cond delay="100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nodeType="afterGroup">
                            <p:stCondLst>
                              <p:cond delay="100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nodeType="afterGroup">
                            <p:stCondLst>
                              <p:cond delay="10500"/>
                            </p:stCondLst>
                            <p:childTnLst>
                              <p:par>
                                <p:cTn id="38" presetID="1" presetClass="entr" presetSubtype="0" fill="hold" grpId="0" nodeType="afterEffect">
                                  <p:stCondLst>
                                    <p:cond delay="1000"/>
                                  </p:stCondLst>
                                  <p:childTnLst>
                                    <p:set>
                                      <p:cBhvr>
                                        <p:cTn id="39" dur="1" fill="hold">
                                          <p:stCondLst>
                                            <p:cond delay="0"/>
                                          </p:stCondLst>
                                        </p:cTn>
                                        <p:tgtEl>
                                          <p:spTgt spid="32"/>
                                        </p:tgtEl>
                                        <p:attrNameLst>
                                          <p:attrName>style.visibility</p:attrName>
                                        </p:attrNameLst>
                                      </p:cBhvr>
                                      <p:to>
                                        <p:strVal val="visible"/>
                                      </p:to>
                                    </p:set>
                                  </p:childTnLst>
                                </p:cTn>
                              </p:par>
                            </p:childTnLst>
                          </p:cTn>
                        </p:par>
                        <p:par>
                          <p:cTn id="40" fill="hold" nodeType="afterGroup">
                            <p:stCondLst>
                              <p:cond delay="11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nodeType="afterGroup">
                            <p:stCondLst>
                              <p:cond delay="12000"/>
                            </p:stCondLst>
                            <p:childTnLst>
                              <p:par>
                                <p:cTn id="45" presetID="1" presetClass="entr" presetSubtype="0" fill="hold" grpId="0" nodeType="afterEffect">
                                  <p:stCondLst>
                                    <p:cond delay="1000"/>
                                  </p:stCondLst>
                                  <p:childTnLst>
                                    <p:set>
                                      <p:cBhvr>
                                        <p:cTn id="46" dur="1" fill="hold">
                                          <p:stCondLst>
                                            <p:cond delay="0"/>
                                          </p:stCondLst>
                                        </p:cTn>
                                        <p:tgtEl>
                                          <p:spTgt spid="26"/>
                                        </p:tgtEl>
                                        <p:attrNameLst>
                                          <p:attrName>style.visibility</p:attrName>
                                        </p:attrNameLst>
                                      </p:cBhvr>
                                      <p:to>
                                        <p:strVal val="visible"/>
                                      </p:to>
                                    </p:set>
                                  </p:childTnLst>
                                </p:cTn>
                              </p:par>
                            </p:childTnLst>
                          </p:cTn>
                        </p:par>
                        <p:par>
                          <p:cTn id="47" fill="hold" nodeType="afterGroup">
                            <p:stCondLst>
                              <p:cond delay="13000"/>
                            </p:stCondLst>
                            <p:childTnLst>
                              <p:par>
                                <p:cTn id="48" presetID="2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par>
                          <p:cTn id="51" fill="hold" nodeType="afterGroup">
                            <p:stCondLst>
                              <p:cond delay="13500"/>
                            </p:stCondLst>
                            <p:childTnLst>
                              <p:par>
                                <p:cTn id="52" presetID="1" presetClass="entr" presetSubtype="0" fill="hold" grpId="0" nodeType="afterEffect">
                                  <p:stCondLst>
                                    <p:cond delay="1000"/>
                                  </p:stCondLst>
                                  <p:childTnLst>
                                    <p:set>
                                      <p:cBhvr>
                                        <p:cTn id="53" dur="1" fill="hold">
                                          <p:stCondLst>
                                            <p:cond delay="0"/>
                                          </p:stCondLst>
                                        </p:cTn>
                                        <p:tgtEl>
                                          <p:spTgt spid="35"/>
                                        </p:tgtEl>
                                        <p:attrNameLst>
                                          <p:attrName>style.visibility</p:attrName>
                                        </p:attrNameLst>
                                      </p:cBhvr>
                                      <p:to>
                                        <p:strVal val="visible"/>
                                      </p:to>
                                    </p:set>
                                  </p:childTnLst>
                                </p:cTn>
                              </p:par>
                            </p:childTnLst>
                          </p:cTn>
                        </p:par>
                        <p:par>
                          <p:cTn id="54" fill="hold" nodeType="afterGroup">
                            <p:stCondLst>
                              <p:cond delay="1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nodeType="afterGroup">
                            <p:stCondLst>
                              <p:cond delay="15000"/>
                            </p:stCondLst>
                            <p:childTnLst>
                              <p:par>
                                <p:cTn id="59" presetID="22" presetClass="entr" presetSubtype="8"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5" grpId="0" animBg="1"/>
      <p:bldP spid="26" grpId="0" animBg="1"/>
      <p:bldP spid="32" grpId="0" animBg="1"/>
      <p:bldP spid="33" grpId="0" animBg="1"/>
      <p:bldP spid="35" grpId="0" animBg="1"/>
      <p:bldP spid="38" grpId="0" animBg="1"/>
      <p:bldP spid="39" grpId="0" animBg="1"/>
      <p:bldP spid="40"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14282" y="0"/>
            <a:ext cx="8786874" cy="857250"/>
          </a:xfrm>
        </p:spPr>
        <p:txBody>
          <a:bodyPr>
            <a:normAutofit/>
          </a:bodyPr>
          <a:lstStyle/>
          <a:p>
            <a:pPr algn="ctr"/>
            <a:r>
              <a:rPr lang="en-GB" sz="2400" dirty="0" smtClean="0"/>
              <a:t>Effect of Acceleration of Piston on the Indicator Diagram</a:t>
            </a:r>
          </a:p>
        </p:txBody>
      </p:sp>
      <p:sp>
        <p:nvSpPr>
          <p:cNvPr id="31747" name="Content Placeholder 2"/>
          <p:cNvSpPr>
            <a:spLocks noGrp="1"/>
          </p:cNvSpPr>
          <p:nvPr>
            <p:ph idx="4294967295"/>
          </p:nvPr>
        </p:nvSpPr>
        <p:spPr>
          <a:xfrm>
            <a:off x="214282" y="785800"/>
            <a:ext cx="4643470" cy="4143404"/>
          </a:xfrm>
        </p:spPr>
        <p:txBody>
          <a:bodyPr>
            <a:noAutofit/>
          </a:bodyPr>
          <a:lstStyle/>
          <a:p>
            <a:pPr algn="just">
              <a:buNone/>
            </a:pPr>
            <a:r>
              <a:rPr lang="en-US" sz="1600" dirty="0" smtClean="0"/>
              <a:t>We know,</a:t>
            </a:r>
          </a:p>
          <a:p>
            <a:pPr algn="just">
              <a:buNone/>
            </a:pPr>
            <a:r>
              <a:rPr lang="en-US" sz="1600" dirty="0" smtClean="0"/>
              <a:t>Acceleration pressure head, Ha = l/g x A/a </a:t>
            </a:r>
            <a:r>
              <a:rPr lang="el-GR" sz="1600" dirty="0" smtClean="0"/>
              <a:t>ω</a:t>
            </a:r>
            <a:r>
              <a:rPr lang="en-US" sz="1600" baseline="30000" dirty="0" smtClean="0"/>
              <a:t>2</a:t>
            </a:r>
            <a:r>
              <a:rPr lang="en-US" sz="1600" dirty="0" smtClean="0"/>
              <a:t>r </a:t>
            </a:r>
            <a:r>
              <a:rPr lang="en-US" sz="1600" dirty="0" err="1" smtClean="0"/>
              <a:t>cosɵ</a:t>
            </a:r>
            <a:endParaRPr lang="en-US" sz="1600" dirty="0"/>
          </a:p>
          <a:p>
            <a:pPr algn="just"/>
            <a:r>
              <a:rPr lang="en-US" sz="1600" dirty="0" smtClean="0"/>
              <a:t>At the beginning of delivery stroke, ɵ = 0</a:t>
            </a:r>
          </a:p>
          <a:p>
            <a:pPr algn="just">
              <a:buNone/>
            </a:pPr>
            <a:r>
              <a:rPr lang="en-US" sz="1600" dirty="0" smtClean="0"/>
              <a:t>The pressure head, (</a:t>
            </a:r>
            <a:r>
              <a:rPr lang="en-US" sz="1600" dirty="0" err="1" smtClean="0"/>
              <a:t>H</a:t>
            </a:r>
            <a:r>
              <a:rPr lang="en-US" sz="1600" baseline="-25000" dirty="0" err="1" smtClean="0"/>
              <a:t>d</a:t>
            </a:r>
            <a:r>
              <a:rPr lang="en-US" sz="1600" dirty="0" smtClean="0"/>
              <a:t> + H</a:t>
            </a:r>
            <a:r>
              <a:rPr lang="en-US" sz="1600" baseline="-25000" dirty="0" smtClean="0"/>
              <a:t>a</a:t>
            </a:r>
            <a:r>
              <a:rPr lang="en-US" sz="1600" dirty="0" smtClean="0"/>
              <a:t>) &gt; atmospheric pressure head, </a:t>
            </a:r>
            <a:r>
              <a:rPr lang="en-US" sz="1600" dirty="0" err="1" smtClean="0"/>
              <a:t>H</a:t>
            </a:r>
            <a:r>
              <a:rPr lang="en-US" sz="1600" baseline="-25000" dirty="0" err="1" smtClean="0"/>
              <a:t>atm</a:t>
            </a:r>
            <a:r>
              <a:rPr lang="en-US" sz="1600" dirty="0" smtClean="0"/>
              <a:t> </a:t>
            </a:r>
          </a:p>
          <a:p>
            <a:pPr algn="just"/>
            <a:r>
              <a:rPr lang="en-US" sz="1600" dirty="0" smtClean="0"/>
              <a:t>In the middle of the delivery stroke, ɵ = 90</a:t>
            </a:r>
            <a:r>
              <a:rPr lang="en-US" sz="1600" baseline="30000" dirty="0" smtClean="0"/>
              <a:t>0</a:t>
            </a:r>
          </a:p>
          <a:p>
            <a:pPr algn="just">
              <a:buNone/>
            </a:pPr>
            <a:r>
              <a:rPr lang="en-US" sz="1600" dirty="0" smtClean="0"/>
              <a:t>The pressure head, </a:t>
            </a:r>
            <a:r>
              <a:rPr lang="en-US" sz="1600" dirty="0" err="1" smtClean="0"/>
              <a:t>H</a:t>
            </a:r>
            <a:r>
              <a:rPr lang="en-US" sz="1600" baseline="-25000" dirty="0" err="1" smtClean="0"/>
              <a:t>d</a:t>
            </a:r>
            <a:r>
              <a:rPr lang="en-US" sz="1600" dirty="0" smtClean="0"/>
              <a:t> &gt; atmospheric pressure head, </a:t>
            </a:r>
            <a:r>
              <a:rPr lang="en-US" sz="1600" dirty="0" err="1" smtClean="0"/>
              <a:t>H</a:t>
            </a:r>
            <a:r>
              <a:rPr lang="en-US" sz="1600" baseline="-25000" dirty="0" err="1" smtClean="0"/>
              <a:t>atm</a:t>
            </a:r>
            <a:r>
              <a:rPr lang="en-US" sz="1600" dirty="0" smtClean="0"/>
              <a:t> </a:t>
            </a:r>
          </a:p>
          <a:p>
            <a:pPr algn="just"/>
            <a:r>
              <a:rPr lang="en-US" sz="1600" dirty="0" smtClean="0"/>
              <a:t>At the end of the delivery stroke, ɵ = 180</a:t>
            </a:r>
            <a:r>
              <a:rPr lang="en-US" sz="1600" baseline="30000" dirty="0" smtClean="0"/>
              <a:t>0</a:t>
            </a:r>
            <a:endParaRPr lang="en-US" sz="1600" dirty="0" smtClean="0"/>
          </a:p>
          <a:p>
            <a:pPr algn="just">
              <a:buNone/>
            </a:pPr>
            <a:r>
              <a:rPr lang="en-US" sz="1600" dirty="0" smtClean="0"/>
              <a:t>The pressure head, (</a:t>
            </a:r>
            <a:r>
              <a:rPr lang="en-US" sz="1600" dirty="0" err="1" smtClean="0"/>
              <a:t>H</a:t>
            </a:r>
            <a:r>
              <a:rPr lang="en-US" sz="1600" baseline="-25000" dirty="0" err="1" smtClean="0"/>
              <a:t>d</a:t>
            </a:r>
            <a:r>
              <a:rPr lang="en-US" sz="1600" dirty="0" smtClean="0"/>
              <a:t> – H</a:t>
            </a:r>
            <a:r>
              <a:rPr lang="en-US" sz="1600" baseline="-25000" dirty="0" smtClean="0"/>
              <a:t>a</a:t>
            </a:r>
            <a:r>
              <a:rPr lang="en-US" sz="1600" dirty="0" smtClean="0"/>
              <a:t>) &gt; atmospheric pressure head, </a:t>
            </a:r>
            <a:r>
              <a:rPr lang="en-US" sz="1600" dirty="0" err="1" smtClean="0"/>
              <a:t>H</a:t>
            </a:r>
            <a:r>
              <a:rPr lang="en-US" sz="1600" baseline="-25000" dirty="0" err="1" smtClean="0"/>
              <a:t>atm</a:t>
            </a:r>
            <a:r>
              <a:rPr lang="en-US" sz="1600" dirty="0" smtClean="0"/>
              <a:t> </a:t>
            </a:r>
          </a:p>
          <a:p>
            <a:pPr algn="just">
              <a:buNone/>
            </a:pPr>
            <a:endParaRPr lang="en-US" sz="1600" dirty="0"/>
          </a:p>
          <a:p>
            <a:pPr>
              <a:buFontTx/>
              <a:buNone/>
            </a:pPr>
            <a:endParaRPr lang="en-GB" sz="1600" dirty="0"/>
          </a:p>
          <a:p>
            <a:pPr>
              <a:buFontTx/>
              <a:buNone/>
            </a:pPr>
            <a:r>
              <a:rPr lang="en-GB" sz="1600" dirty="0"/>
              <a:t>	</a:t>
            </a:r>
          </a:p>
          <a:p>
            <a:pPr>
              <a:buFontTx/>
              <a:buNone/>
            </a:pPr>
            <a:endParaRPr lang="en-GB" sz="1600" dirty="0"/>
          </a:p>
          <a:p>
            <a:pPr>
              <a:buFontTx/>
              <a:buNone/>
            </a:pPr>
            <a:endParaRPr lang="en-GB" sz="1600" dirty="0"/>
          </a:p>
        </p:txBody>
      </p:sp>
      <p:pic>
        <p:nvPicPr>
          <p:cNvPr id="68610" name="Picture 2" descr="C:\Users\User\Desktop\3.png"/>
          <p:cNvPicPr>
            <a:picLocks noChangeAspect="1" noChangeArrowheads="1"/>
          </p:cNvPicPr>
          <p:nvPr/>
        </p:nvPicPr>
        <p:blipFill>
          <a:blip r:embed="rId3"/>
          <a:srcRect/>
          <a:stretch>
            <a:fillRect/>
          </a:stretch>
        </p:blipFill>
        <p:spPr bwMode="auto">
          <a:xfrm>
            <a:off x="5000628" y="714362"/>
            <a:ext cx="4000528" cy="2786082"/>
          </a:xfrm>
          <a:prstGeom prst="rect">
            <a:avLst/>
          </a:prstGeom>
          <a:noFill/>
        </p:spPr>
      </p:pic>
      <p:pic>
        <p:nvPicPr>
          <p:cNvPr id="5" name="Picture 2" descr="F:\1.png"/>
          <p:cNvPicPr>
            <a:picLocks noChangeAspect="1" noChangeArrowheads="1"/>
          </p:cNvPicPr>
          <p:nvPr/>
        </p:nvPicPr>
        <p:blipFill>
          <a:blip r:embed="rId4" cstate="print"/>
          <a:srcRect/>
          <a:stretch>
            <a:fillRect/>
          </a:stretch>
        </p:blipFill>
        <p:spPr bwMode="auto">
          <a:xfrm>
            <a:off x="5000628" y="3500444"/>
            <a:ext cx="4000528" cy="1643056"/>
          </a:xfrm>
          <a:prstGeom prst="rect">
            <a:avLst/>
          </a:prstGeom>
          <a:noFill/>
        </p:spPr>
      </p:pic>
    </p:spTree>
    <p:extLst>
      <p:ext uri="{BB962C8B-B14F-4D97-AF65-F5344CB8AC3E}">
        <p14:creationId xmlns="" xmlns:p14="http://schemas.microsoft.com/office/powerpoint/2010/main" val="3982879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14282" y="0"/>
            <a:ext cx="8786874" cy="857250"/>
          </a:xfrm>
        </p:spPr>
        <p:txBody>
          <a:bodyPr>
            <a:normAutofit/>
          </a:bodyPr>
          <a:lstStyle/>
          <a:p>
            <a:pPr algn="ctr"/>
            <a:r>
              <a:rPr lang="en-GB" sz="2400" dirty="0" smtClean="0"/>
              <a:t>Effect of Friction in the suction and delivery pipes, on the Indicator Diagram</a:t>
            </a:r>
          </a:p>
        </p:txBody>
      </p:sp>
      <p:sp>
        <p:nvSpPr>
          <p:cNvPr id="31747" name="Content Placeholder 2"/>
          <p:cNvSpPr>
            <a:spLocks noGrp="1"/>
          </p:cNvSpPr>
          <p:nvPr>
            <p:ph idx="4294967295"/>
          </p:nvPr>
        </p:nvSpPr>
        <p:spPr>
          <a:xfrm>
            <a:off x="214282" y="785800"/>
            <a:ext cx="8715436" cy="4143404"/>
          </a:xfrm>
        </p:spPr>
        <p:txBody>
          <a:bodyPr>
            <a:noAutofit/>
          </a:bodyPr>
          <a:lstStyle/>
          <a:p>
            <a:pPr algn="just">
              <a:buNone/>
            </a:pPr>
            <a:r>
              <a:rPr lang="en-US" sz="1600" dirty="0" smtClean="0"/>
              <a:t>A = Area of cylinder or bore</a:t>
            </a:r>
          </a:p>
          <a:p>
            <a:pPr algn="just">
              <a:buNone/>
            </a:pPr>
            <a:r>
              <a:rPr lang="en-US" sz="1600" dirty="0" smtClean="0"/>
              <a:t>D = diameter of the pipe</a:t>
            </a:r>
          </a:p>
          <a:p>
            <a:pPr algn="just">
              <a:buNone/>
            </a:pPr>
            <a:r>
              <a:rPr lang="en-US" sz="1600" dirty="0" smtClean="0"/>
              <a:t>a = Area of the pipe</a:t>
            </a:r>
          </a:p>
          <a:p>
            <a:pPr algn="just">
              <a:buNone/>
            </a:pPr>
            <a:r>
              <a:rPr lang="el-GR" sz="1600" dirty="0" smtClean="0"/>
              <a:t>ω</a:t>
            </a:r>
            <a:r>
              <a:rPr lang="en-US" sz="1600" dirty="0" smtClean="0"/>
              <a:t> = Angular velocity of the rotating crank (</a:t>
            </a:r>
            <a:r>
              <a:rPr lang="en-US" sz="1600" dirty="0" err="1" smtClean="0"/>
              <a:t>rad</a:t>
            </a:r>
            <a:r>
              <a:rPr lang="en-US" sz="1600" dirty="0" smtClean="0"/>
              <a:t>/s)</a:t>
            </a:r>
          </a:p>
          <a:p>
            <a:pPr algn="just">
              <a:buNone/>
            </a:pPr>
            <a:r>
              <a:rPr lang="en-US" sz="1600" dirty="0" smtClean="0"/>
              <a:t>R = radius of the rotating crank</a:t>
            </a:r>
          </a:p>
          <a:p>
            <a:pPr algn="just">
              <a:buNone/>
            </a:pPr>
            <a:r>
              <a:rPr lang="en-US" sz="1600" dirty="0" smtClean="0"/>
              <a:t>L = Length of the pipe</a:t>
            </a:r>
          </a:p>
          <a:p>
            <a:pPr algn="just">
              <a:buNone/>
            </a:pPr>
            <a:r>
              <a:rPr lang="en-US" sz="1600" dirty="0" smtClean="0"/>
              <a:t>f = Coefficient of friction</a:t>
            </a:r>
          </a:p>
          <a:p>
            <a:pPr algn="just">
              <a:buNone/>
            </a:pPr>
            <a:r>
              <a:rPr lang="en-US" sz="1600" dirty="0" smtClean="0"/>
              <a:t>v = velocity of water in the pipe</a:t>
            </a:r>
            <a:endParaRPr lang="en-US" sz="1600" dirty="0"/>
          </a:p>
          <a:p>
            <a:pPr algn="just">
              <a:buNone/>
            </a:pPr>
            <a:r>
              <a:rPr lang="en-US" sz="1600" dirty="0" smtClean="0"/>
              <a:t>Velocity of the piston at any instant,</a:t>
            </a:r>
          </a:p>
          <a:p>
            <a:pPr algn="just">
              <a:buNone/>
            </a:pPr>
            <a:r>
              <a:rPr lang="en-US" sz="1600" dirty="0" err="1" smtClean="0"/>
              <a:t>V</a:t>
            </a:r>
            <a:r>
              <a:rPr lang="en-US" sz="1600" baseline="-25000" dirty="0" err="1" smtClean="0"/>
              <a:t>pst</a:t>
            </a:r>
            <a:r>
              <a:rPr lang="en-US" sz="1600" dirty="0" smtClean="0"/>
              <a:t> = </a:t>
            </a:r>
            <a:r>
              <a:rPr lang="el-GR" sz="1600" dirty="0" smtClean="0"/>
              <a:t>ω</a:t>
            </a:r>
            <a:r>
              <a:rPr lang="en-AU" sz="1600" dirty="0" smtClean="0"/>
              <a:t>r sin</a:t>
            </a:r>
            <a:r>
              <a:rPr lang="en-US" sz="1600" dirty="0" smtClean="0"/>
              <a:t> ɵ </a:t>
            </a:r>
          </a:p>
          <a:p>
            <a:pPr algn="just">
              <a:buNone/>
            </a:pPr>
            <a:r>
              <a:rPr lang="en-US" sz="1600" dirty="0" smtClean="0"/>
              <a:t>Velocity of water in the pipe,</a:t>
            </a:r>
          </a:p>
          <a:p>
            <a:pPr algn="just">
              <a:buNone/>
            </a:pPr>
            <a:r>
              <a:rPr lang="en-US" sz="1600" dirty="0" smtClean="0"/>
              <a:t>v = A/a x</a:t>
            </a:r>
            <a:r>
              <a:rPr lang="el-GR" sz="1600" dirty="0" smtClean="0"/>
              <a:t> ω</a:t>
            </a:r>
            <a:r>
              <a:rPr lang="en-AU" sz="1600" dirty="0" smtClean="0"/>
              <a:t>r sin </a:t>
            </a:r>
            <a:r>
              <a:rPr lang="en-US" sz="1600" dirty="0" smtClean="0"/>
              <a:t>ɵ</a:t>
            </a:r>
          </a:p>
          <a:p>
            <a:pPr algn="just">
              <a:buNone/>
            </a:pPr>
            <a:r>
              <a:rPr lang="en-US" sz="1600" dirty="0" smtClean="0"/>
              <a:t>Loss of head due to friction, </a:t>
            </a:r>
            <a:r>
              <a:rPr lang="en-US" sz="1600" dirty="0" err="1" smtClean="0"/>
              <a:t>H</a:t>
            </a:r>
            <a:r>
              <a:rPr lang="en-US" sz="1600" baseline="-25000" dirty="0" err="1" smtClean="0"/>
              <a:t>f</a:t>
            </a:r>
            <a:r>
              <a:rPr lang="en-US" sz="1600" dirty="0" smtClean="0"/>
              <a:t> = 4flv</a:t>
            </a:r>
            <a:r>
              <a:rPr lang="en-US" sz="1600" baseline="30000" dirty="0" smtClean="0"/>
              <a:t>2</a:t>
            </a:r>
            <a:r>
              <a:rPr lang="en-US" sz="1600" dirty="0" smtClean="0"/>
              <a:t>/2gd = </a:t>
            </a:r>
            <a:r>
              <a:rPr lang="en-US" sz="1600" dirty="0" smtClean="0">
                <a:solidFill>
                  <a:srgbClr val="FF0000"/>
                </a:solidFill>
              </a:rPr>
              <a:t>4fl/2gd (A/a x</a:t>
            </a:r>
            <a:r>
              <a:rPr lang="el-GR" sz="1600" dirty="0" smtClean="0">
                <a:solidFill>
                  <a:srgbClr val="FF0000"/>
                </a:solidFill>
              </a:rPr>
              <a:t> ω</a:t>
            </a:r>
            <a:r>
              <a:rPr lang="en-AU" sz="1600" dirty="0" smtClean="0">
                <a:solidFill>
                  <a:srgbClr val="FF0000"/>
                </a:solidFill>
              </a:rPr>
              <a:t>r sin </a:t>
            </a:r>
            <a:r>
              <a:rPr lang="en-US" sz="1600" dirty="0" smtClean="0">
                <a:solidFill>
                  <a:srgbClr val="FF0000"/>
                </a:solidFill>
              </a:rPr>
              <a:t>ɵ)</a:t>
            </a:r>
            <a:r>
              <a:rPr lang="en-US" sz="1600" baseline="30000" dirty="0" smtClean="0">
                <a:solidFill>
                  <a:srgbClr val="FF0000"/>
                </a:solidFill>
              </a:rPr>
              <a:t>2</a:t>
            </a:r>
          </a:p>
          <a:p>
            <a:pPr algn="just">
              <a:buNone/>
            </a:pPr>
            <a:endParaRPr lang="en-US" sz="1600" baseline="30000" dirty="0" smtClean="0"/>
          </a:p>
          <a:p>
            <a:pPr algn="just">
              <a:buNone/>
            </a:pPr>
            <a:endParaRPr lang="en-US" sz="1600" dirty="0"/>
          </a:p>
          <a:p>
            <a:pPr>
              <a:buFontTx/>
              <a:buNone/>
            </a:pPr>
            <a:endParaRPr lang="en-GB" sz="1600" dirty="0"/>
          </a:p>
          <a:p>
            <a:pPr>
              <a:buFontTx/>
              <a:buNone/>
            </a:pPr>
            <a:r>
              <a:rPr lang="en-GB" sz="1600" dirty="0"/>
              <a:t>	</a:t>
            </a:r>
          </a:p>
          <a:p>
            <a:pPr>
              <a:buFontTx/>
              <a:buNone/>
            </a:pPr>
            <a:endParaRPr lang="en-GB" sz="1600" dirty="0"/>
          </a:p>
          <a:p>
            <a:pPr>
              <a:buFontTx/>
              <a:buNone/>
            </a:pPr>
            <a:endParaRPr lang="en-GB" sz="1600" dirty="0"/>
          </a:p>
        </p:txBody>
      </p:sp>
    </p:spTree>
    <p:extLst>
      <p:ext uri="{BB962C8B-B14F-4D97-AF65-F5344CB8AC3E}">
        <p14:creationId xmlns="" xmlns:p14="http://schemas.microsoft.com/office/powerpoint/2010/main" val="3982879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14282" y="0"/>
            <a:ext cx="8786874" cy="857250"/>
          </a:xfrm>
        </p:spPr>
        <p:txBody>
          <a:bodyPr>
            <a:normAutofit/>
          </a:bodyPr>
          <a:lstStyle/>
          <a:p>
            <a:pPr algn="ctr"/>
            <a:r>
              <a:rPr lang="en-GB" sz="2400" dirty="0" smtClean="0"/>
              <a:t>Effect of Friction in the suction and delivery pipes, on the Indicator Diagram</a:t>
            </a:r>
          </a:p>
        </p:txBody>
      </p:sp>
      <p:sp>
        <p:nvSpPr>
          <p:cNvPr id="31747" name="Content Placeholder 2"/>
          <p:cNvSpPr>
            <a:spLocks noGrp="1"/>
          </p:cNvSpPr>
          <p:nvPr>
            <p:ph idx="4294967295"/>
          </p:nvPr>
        </p:nvSpPr>
        <p:spPr>
          <a:xfrm>
            <a:off x="214282" y="785800"/>
            <a:ext cx="4643470" cy="4143404"/>
          </a:xfrm>
        </p:spPr>
        <p:txBody>
          <a:bodyPr>
            <a:noAutofit/>
          </a:bodyPr>
          <a:lstStyle/>
          <a:p>
            <a:pPr algn="just"/>
            <a:r>
              <a:rPr lang="en-US" sz="1600" dirty="0" smtClean="0"/>
              <a:t>At the beginning of the stroke, ɵ = 0, no loss of head</a:t>
            </a:r>
          </a:p>
          <a:p>
            <a:pPr algn="just"/>
            <a:r>
              <a:rPr lang="en-US" sz="1600" dirty="0" smtClean="0"/>
              <a:t>At the middle of the stroke, ɵ = 90</a:t>
            </a:r>
            <a:r>
              <a:rPr lang="en-US" sz="1600" baseline="30000" dirty="0" smtClean="0"/>
              <a:t>0</a:t>
            </a:r>
            <a:r>
              <a:rPr lang="en-US" sz="1600" dirty="0" smtClean="0"/>
              <a:t>, loss of head due to friction </a:t>
            </a:r>
            <a:r>
              <a:rPr lang="en-US" sz="1600" dirty="0" err="1" smtClean="0"/>
              <a:t>H</a:t>
            </a:r>
            <a:r>
              <a:rPr lang="en-US" sz="1600" baseline="-25000" dirty="0" err="1" smtClean="0"/>
              <a:t>f</a:t>
            </a:r>
            <a:r>
              <a:rPr lang="en-US" sz="1600" dirty="0" smtClean="0"/>
              <a:t> = 4fl/2gd (A/a x</a:t>
            </a:r>
            <a:r>
              <a:rPr lang="el-GR" sz="1600" dirty="0" smtClean="0"/>
              <a:t> ω</a:t>
            </a:r>
            <a:r>
              <a:rPr lang="en-AU" sz="1600" dirty="0" smtClean="0"/>
              <a:t>r</a:t>
            </a:r>
            <a:r>
              <a:rPr lang="en-US" sz="1600" dirty="0" smtClean="0"/>
              <a:t>)</a:t>
            </a:r>
            <a:r>
              <a:rPr lang="en-US" sz="1600" baseline="30000" dirty="0" smtClean="0"/>
              <a:t>2</a:t>
            </a:r>
            <a:endParaRPr lang="en-US" sz="1600" dirty="0" smtClean="0"/>
          </a:p>
          <a:p>
            <a:pPr algn="just"/>
            <a:r>
              <a:rPr lang="en-US" sz="1600" dirty="0" smtClean="0"/>
              <a:t> At the end of the stroke, ɵ = 180</a:t>
            </a:r>
            <a:r>
              <a:rPr lang="en-US" sz="1600" baseline="30000" dirty="0" smtClean="0"/>
              <a:t>0</a:t>
            </a:r>
            <a:r>
              <a:rPr lang="en-US" sz="1600" dirty="0" smtClean="0"/>
              <a:t>, no loss of head</a:t>
            </a:r>
          </a:p>
          <a:p>
            <a:pPr algn="just">
              <a:buNone/>
            </a:pPr>
            <a:endParaRPr lang="en-US" sz="1600" dirty="0" smtClean="0"/>
          </a:p>
          <a:p>
            <a:pPr algn="just">
              <a:buNone/>
            </a:pPr>
            <a:r>
              <a:rPr lang="en-AU" sz="1600" u="sng" dirty="0" smtClean="0"/>
              <a:t>Combine effect of friction and acceleration on the indicator diagram</a:t>
            </a:r>
            <a:endParaRPr lang="en-US" sz="1600" u="sng" dirty="0" smtClean="0"/>
          </a:p>
          <a:p>
            <a:pPr algn="just">
              <a:buNone/>
            </a:pPr>
            <a:endParaRPr lang="en-US" sz="1600" baseline="30000" dirty="0" smtClean="0"/>
          </a:p>
          <a:p>
            <a:pPr algn="just"/>
            <a:r>
              <a:rPr lang="en-US" sz="1600" dirty="0" smtClean="0"/>
              <a:t>At the beginning of the stroke, ɵ = 0, </a:t>
            </a:r>
            <a:r>
              <a:rPr lang="en-US" sz="1600" dirty="0" err="1" smtClean="0"/>
              <a:t>H</a:t>
            </a:r>
            <a:r>
              <a:rPr lang="en-US" sz="1600" baseline="-25000" dirty="0" err="1" smtClean="0"/>
              <a:t>f</a:t>
            </a:r>
            <a:r>
              <a:rPr lang="en-US" sz="1600" dirty="0" smtClean="0"/>
              <a:t> = 0.</a:t>
            </a:r>
            <a:endParaRPr lang="en-US" sz="1600" dirty="0"/>
          </a:p>
          <a:p>
            <a:pPr algn="just">
              <a:buNone/>
            </a:pPr>
            <a:r>
              <a:rPr lang="en-US" sz="1600" dirty="0" smtClean="0"/>
              <a:t>The pressure head, (H</a:t>
            </a:r>
            <a:r>
              <a:rPr lang="en-US" sz="1600" baseline="-25000" dirty="0" smtClean="0"/>
              <a:t>s</a:t>
            </a:r>
            <a:r>
              <a:rPr lang="en-US" sz="1600" dirty="0" smtClean="0"/>
              <a:t> + H</a:t>
            </a:r>
            <a:r>
              <a:rPr lang="en-US" sz="1600" baseline="-25000" dirty="0" smtClean="0"/>
              <a:t>a</a:t>
            </a:r>
            <a:r>
              <a:rPr lang="en-US" sz="1600" dirty="0" smtClean="0"/>
              <a:t>) &lt; atmospheric pressure head, </a:t>
            </a:r>
            <a:r>
              <a:rPr lang="en-US" sz="1600" dirty="0" err="1" smtClean="0"/>
              <a:t>H</a:t>
            </a:r>
            <a:r>
              <a:rPr lang="en-US" sz="1600" baseline="-25000" dirty="0" err="1" smtClean="0"/>
              <a:t>atm</a:t>
            </a:r>
            <a:r>
              <a:rPr lang="en-US" sz="1600" dirty="0" smtClean="0"/>
              <a:t> </a:t>
            </a:r>
          </a:p>
          <a:p>
            <a:pPr>
              <a:buFontTx/>
              <a:buNone/>
            </a:pPr>
            <a:r>
              <a:rPr lang="en-GB" sz="1600" dirty="0"/>
              <a:t>	</a:t>
            </a:r>
          </a:p>
          <a:p>
            <a:pPr>
              <a:buFontTx/>
              <a:buNone/>
            </a:pPr>
            <a:endParaRPr lang="en-GB" sz="1600" dirty="0"/>
          </a:p>
          <a:p>
            <a:pPr>
              <a:buFontTx/>
              <a:buNone/>
            </a:pPr>
            <a:endParaRPr lang="en-GB" sz="1600" dirty="0"/>
          </a:p>
        </p:txBody>
      </p:sp>
      <p:pic>
        <p:nvPicPr>
          <p:cNvPr id="5" name="Picture 2" descr="F:\4.png"/>
          <p:cNvPicPr>
            <a:picLocks noChangeAspect="1" noChangeArrowheads="1"/>
          </p:cNvPicPr>
          <p:nvPr/>
        </p:nvPicPr>
        <p:blipFill>
          <a:blip r:embed="rId3"/>
          <a:srcRect/>
          <a:stretch>
            <a:fillRect/>
          </a:stretch>
        </p:blipFill>
        <p:spPr bwMode="auto">
          <a:xfrm>
            <a:off x="5143504" y="785800"/>
            <a:ext cx="3829090" cy="2928958"/>
          </a:xfrm>
          <a:prstGeom prst="rect">
            <a:avLst/>
          </a:prstGeom>
          <a:noFill/>
        </p:spPr>
      </p:pic>
      <p:pic>
        <p:nvPicPr>
          <p:cNvPr id="6" name="Picture 2" descr="F:\1.png"/>
          <p:cNvPicPr>
            <a:picLocks noChangeAspect="1" noChangeArrowheads="1"/>
          </p:cNvPicPr>
          <p:nvPr/>
        </p:nvPicPr>
        <p:blipFill>
          <a:blip r:embed="rId4" cstate="print"/>
          <a:srcRect/>
          <a:stretch>
            <a:fillRect/>
          </a:stretch>
        </p:blipFill>
        <p:spPr bwMode="auto">
          <a:xfrm>
            <a:off x="5000628" y="3786196"/>
            <a:ext cx="4000528" cy="1357304"/>
          </a:xfrm>
          <a:prstGeom prst="rect">
            <a:avLst/>
          </a:prstGeom>
          <a:noFill/>
        </p:spPr>
      </p:pic>
    </p:spTree>
    <p:extLst>
      <p:ext uri="{BB962C8B-B14F-4D97-AF65-F5344CB8AC3E}">
        <p14:creationId xmlns="" xmlns:p14="http://schemas.microsoft.com/office/powerpoint/2010/main" val="3982879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14282" y="0"/>
            <a:ext cx="8786874" cy="857250"/>
          </a:xfrm>
        </p:spPr>
        <p:txBody>
          <a:bodyPr>
            <a:normAutofit/>
          </a:bodyPr>
          <a:lstStyle/>
          <a:p>
            <a:pPr algn="ctr"/>
            <a:r>
              <a:rPr lang="en-GB" sz="2400" dirty="0" smtClean="0"/>
              <a:t>Effect of Friction in the suction and delivery pipes, on the Indicator Diagram</a:t>
            </a:r>
          </a:p>
        </p:txBody>
      </p:sp>
      <p:sp>
        <p:nvSpPr>
          <p:cNvPr id="31747" name="Content Placeholder 2"/>
          <p:cNvSpPr>
            <a:spLocks noGrp="1"/>
          </p:cNvSpPr>
          <p:nvPr>
            <p:ph idx="4294967295"/>
          </p:nvPr>
        </p:nvSpPr>
        <p:spPr>
          <a:xfrm>
            <a:off x="214282" y="1000096"/>
            <a:ext cx="4643470" cy="4143404"/>
          </a:xfrm>
        </p:spPr>
        <p:txBody>
          <a:bodyPr>
            <a:noAutofit/>
          </a:bodyPr>
          <a:lstStyle/>
          <a:p>
            <a:pPr algn="just"/>
            <a:r>
              <a:rPr lang="en-US" sz="1600" dirty="0" smtClean="0"/>
              <a:t>In the middle of the suction stroke, ɵ = 90</a:t>
            </a:r>
            <a:r>
              <a:rPr lang="en-US" sz="1600" baseline="30000" dirty="0" smtClean="0"/>
              <a:t>0</a:t>
            </a:r>
            <a:r>
              <a:rPr lang="en-US" sz="1600" dirty="0" smtClean="0"/>
              <a:t> , H</a:t>
            </a:r>
            <a:r>
              <a:rPr lang="en-US" sz="1600" baseline="-25000" dirty="0" smtClean="0"/>
              <a:t>a</a:t>
            </a:r>
            <a:r>
              <a:rPr lang="en-US" sz="1600" dirty="0" smtClean="0"/>
              <a:t> = 0.</a:t>
            </a:r>
            <a:endParaRPr lang="en-US" sz="1600" baseline="30000" dirty="0" smtClean="0"/>
          </a:p>
          <a:p>
            <a:pPr algn="just">
              <a:buNone/>
            </a:pPr>
            <a:r>
              <a:rPr lang="en-US" sz="1600" dirty="0" smtClean="0"/>
              <a:t>The pressure head, (H</a:t>
            </a:r>
            <a:r>
              <a:rPr lang="en-US" sz="1600" baseline="-25000" dirty="0" smtClean="0"/>
              <a:t>s</a:t>
            </a:r>
            <a:r>
              <a:rPr lang="en-US" sz="1600" dirty="0" smtClean="0"/>
              <a:t> + </a:t>
            </a:r>
            <a:r>
              <a:rPr lang="en-US" sz="1600" dirty="0" err="1" smtClean="0"/>
              <a:t>H</a:t>
            </a:r>
            <a:r>
              <a:rPr lang="en-US" sz="1600" baseline="-25000" dirty="0" err="1" smtClean="0"/>
              <a:t>f</a:t>
            </a:r>
            <a:r>
              <a:rPr lang="en-US" sz="1600" dirty="0" smtClean="0"/>
              <a:t>) &lt; atmospheric pressure head, </a:t>
            </a:r>
            <a:r>
              <a:rPr lang="en-US" sz="1600" dirty="0" err="1" smtClean="0"/>
              <a:t>H</a:t>
            </a:r>
            <a:r>
              <a:rPr lang="en-US" sz="1600" baseline="-25000" dirty="0" err="1" smtClean="0"/>
              <a:t>atm</a:t>
            </a:r>
            <a:r>
              <a:rPr lang="en-US" sz="1600" dirty="0" smtClean="0"/>
              <a:t> </a:t>
            </a:r>
          </a:p>
          <a:p>
            <a:pPr algn="just"/>
            <a:r>
              <a:rPr lang="en-US" sz="1600" dirty="0" smtClean="0"/>
              <a:t>At the end of the suction stroke, ɵ = 180</a:t>
            </a:r>
            <a:r>
              <a:rPr lang="en-US" sz="1600" baseline="30000" dirty="0" smtClean="0"/>
              <a:t>0</a:t>
            </a:r>
            <a:r>
              <a:rPr lang="en-US" sz="1600" dirty="0" smtClean="0"/>
              <a:t> , </a:t>
            </a:r>
            <a:r>
              <a:rPr lang="en-US" sz="1600" dirty="0" err="1" smtClean="0"/>
              <a:t>H</a:t>
            </a:r>
            <a:r>
              <a:rPr lang="en-US" sz="1600" baseline="-25000" dirty="0" err="1" smtClean="0"/>
              <a:t>f</a:t>
            </a:r>
            <a:r>
              <a:rPr lang="en-US" sz="1600" dirty="0" smtClean="0"/>
              <a:t> = 0.</a:t>
            </a:r>
          </a:p>
          <a:p>
            <a:pPr algn="just">
              <a:buNone/>
            </a:pPr>
            <a:r>
              <a:rPr lang="en-US" sz="1600" dirty="0" smtClean="0"/>
              <a:t>The pressure head, (H</a:t>
            </a:r>
            <a:r>
              <a:rPr lang="en-US" sz="1600" baseline="-25000" dirty="0" smtClean="0"/>
              <a:t>s</a:t>
            </a:r>
            <a:r>
              <a:rPr lang="en-US" sz="1600" dirty="0" smtClean="0"/>
              <a:t> – H</a:t>
            </a:r>
            <a:r>
              <a:rPr lang="en-US" sz="1600" baseline="-25000" dirty="0" smtClean="0"/>
              <a:t>a</a:t>
            </a:r>
            <a:r>
              <a:rPr lang="en-US" sz="1600" dirty="0" smtClean="0"/>
              <a:t>) &lt; atmospheric pressure head, </a:t>
            </a:r>
            <a:r>
              <a:rPr lang="en-US" sz="1600" dirty="0" err="1" smtClean="0"/>
              <a:t>H</a:t>
            </a:r>
            <a:r>
              <a:rPr lang="en-US" sz="1600" baseline="-25000" dirty="0" err="1" smtClean="0"/>
              <a:t>atm</a:t>
            </a:r>
            <a:r>
              <a:rPr lang="en-US" sz="1600" dirty="0" smtClean="0"/>
              <a:t> </a:t>
            </a:r>
          </a:p>
          <a:p>
            <a:pPr algn="just">
              <a:buNone/>
            </a:pPr>
            <a:r>
              <a:rPr lang="en-US" sz="1600" u="sng" dirty="0" smtClean="0"/>
              <a:t>For delivery stroke</a:t>
            </a:r>
          </a:p>
          <a:p>
            <a:pPr algn="just"/>
            <a:r>
              <a:rPr lang="en-US" sz="1600" dirty="0" smtClean="0"/>
              <a:t>At the beginning of delivery stroke, ɵ = 0, </a:t>
            </a:r>
            <a:r>
              <a:rPr lang="en-US" sz="1600" dirty="0" err="1" smtClean="0"/>
              <a:t>H</a:t>
            </a:r>
            <a:r>
              <a:rPr lang="en-US" sz="1600" baseline="-25000" dirty="0" err="1" smtClean="0"/>
              <a:t>f</a:t>
            </a:r>
            <a:r>
              <a:rPr lang="en-US" sz="1600" dirty="0" smtClean="0"/>
              <a:t> = 0.</a:t>
            </a:r>
          </a:p>
          <a:p>
            <a:pPr algn="just">
              <a:buNone/>
            </a:pPr>
            <a:r>
              <a:rPr lang="en-US" sz="1600" dirty="0" smtClean="0"/>
              <a:t>The pressure head, (</a:t>
            </a:r>
            <a:r>
              <a:rPr lang="en-US" sz="1600" dirty="0" err="1" smtClean="0"/>
              <a:t>H</a:t>
            </a:r>
            <a:r>
              <a:rPr lang="en-US" sz="1600" baseline="-25000" dirty="0" err="1" smtClean="0"/>
              <a:t>d</a:t>
            </a:r>
            <a:r>
              <a:rPr lang="en-US" sz="1600" dirty="0" smtClean="0"/>
              <a:t> + H</a:t>
            </a:r>
            <a:r>
              <a:rPr lang="en-US" sz="1600" baseline="-25000" dirty="0" smtClean="0"/>
              <a:t>a</a:t>
            </a:r>
            <a:r>
              <a:rPr lang="en-US" sz="1600" dirty="0" smtClean="0"/>
              <a:t>) &gt; atmospheric pressure head, </a:t>
            </a:r>
            <a:r>
              <a:rPr lang="en-US" sz="1600" dirty="0" err="1" smtClean="0"/>
              <a:t>H</a:t>
            </a:r>
            <a:r>
              <a:rPr lang="en-US" sz="1600" baseline="-25000" dirty="0" err="1" smtClean="0"/>
              <a:t>atm</a:t>
            </a:r>
            <a:r>
              <a:rPr lang="en-US" sz="1600" dirty="0" smtClean="0"/>
              <a:t> </a:t>
            </a:r>
          </a:p>
          <a:p>
            <a:pPr>
              <a:buFontTx/>
              <a:buNone/>
            </a:pPr>
            <a:r>
              <a:rPr lang="en-GB" sz="1600" dirty="0"/>
              <a:t>	</a:t>
            </a:r>
          </a:p>
          <a:p>
            <a:pPr>
              <a:buFontTx/>
              <a:buNone/>
            </a:pPr>
            <a:endParaRPr lang="en-GB" sz="1600" dirty="0"/>
          </a:p>
          <a:p>
            <a:pPr>
              <a:buFontTx/>
              <a:buNone/>
            </a:pPr>
            <a:endParaRPr lang="en-GB" sz="1600" dirty="0"/>
          </a:p>
        </p:txBody>
      </p:sp>
      <p:pic>
        <p:nvPicPr>
          <p:cNvPr id="69634" name="Picture 2" descr="F:\4.png"/>
          <p:cNvPicPr>
            <a:picLocks noChangeAspect="1" noChangeArrowheads="1"/>
          </p:cNvPicPr>
          <p:nvPr/>
        </p:nvPicPr>
        <p:blipFill>
          <a:blip r:embed="rId3"/>
          <a:srcRect/>
          <a:stretch>
            <a:fillRect/>
          </a:stretch>
        </p:blipFill>
        <p:spPr bwMode="auto">
          <a:xfrm>
            <a:off x="5143504" y="928676"/>
            <a:ext cx="3829090" cy="3929090"/>
          </a:xfrm>
          <a:prstGeom prst="rect">
            <a:avLst/>
          </a:prstGeom>
          <a:noFill/>
        </p:spPr>
      </p:pic>
    </p:spTree>
    <p:extLst>
      <p:ext uri="{BB962C8B-B14F-4D97-AF65-F5344CB8AC3E}">
        <p14:creationId xmlns="" xmlns:p14="http://schemas.microsoft.com/office/powerpoint/2010/main" val="3982879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14282" y="0"/>
            <a:ext cx="8786874" cy="857250"/>
          </a:xfrm>
        </p:spPr>
        <p:txBody>
          <a:bodyPr>
            <a:normAutofit/>
          </a:bodyPr>
          <a:lstStyle/>
          <a:p>
            <a:pPr algn="ctr"/>
            <a:r>
              <a:rPr lang="en-GB" sz="2400" dirty="0" smtClean="0"/>
              <a:t>Effect of Friction in the suction and delivery pipes, on the Indicator Diagram</a:t>
            </a:r>
          </a:p>
        </p:txBody>
      </p:sp>
      <p:sp>
        <p:nvSpPr>
          <p:cNvPr id="31747" name="Content Placeholder 2"/>
          <p:cNvSpPr>
            <a:spLocks noGrp="1"/>
          </p:cNvSpPr>
          <p:nvPr>
            <p:ph idx="4294967295"/>
          </p:nvPr>
        </p:nvSpPr>
        <p:spPr>
          <a:xfrm>
            <a:off x="214282" y="785800"/>
            <a:ext cx="4643470" cy="4143404"/>
          </a:xfrm>
        </p:spPr>
        <p:txBody>
          <a:bodyPr>
            <a:noAutofit/>
          </a:bodyPr>
          <a:lstStyle/>
          <a:p>
            <a:pPr algn="just"/>
            <a:r>
              <a:rPr lang="en-US" sz="1600" dirty="0" smtClean="0"/>
              <a:t>In the middle of the delivery stroke, ɵ = 90</a:t>
            </a:r>
            <a:r>
              <a:rPr lang="en-US" sz="1600" baseline="30000" dirty="0" smtClean="0"/>
              <a:t>0</a:t>
            </a:r>
            <a:r>
              <a:rPr lang="en-US" sz="1600" dirty="0" smtClean="0"/>
              <a:t> ,H</a:t>
            </a:r>
            <a:r>
              <a:rPr lang="en-US" sz="1600" baseline="-25000" dirty="0" smtClean="0"/>
              <a:t>a</a:t>
            </a:r>
            <a:r>
              <a:rPr lang="en-US" sz="1600" dirty="0" smtClean="0"/>
              <a:t> = 0.</a:t>
            </a:r>
          </a:p>
          <a:p>
            <a:pPr algn="just">
              <a:buNone/>
            </a:pPr>
            <a:r>
              <a:rPr lang="en-US" sz="1600" dirty="0" smtClean="0"/>
              <a:t>The pressure head, (</a:t>
            </a:r>
            <a:r>
              <a:rPr lang="en-US" sz="1600" dirty="0" err="1" smtClean="0"/>
              <a:t>H</a:t>
            </a:r>
            <a:r>
              <a:rPr lang="en-US" sz="1600" baseline="-25000" dirty="0" err="1" smtClean="0"/>
              <a:t>d</a:t>
            </a:r>
            <a:r>
              <a:rPr lang="en-US" sz="1600" dirty="0" smtClean="0"/>
              <a:t> + </a:t>
            </a:r>
            <a:r>
              <a:rPr lang="en-US" sz="1600" dirty="0" err="1" smtClean="0"/>
              <a:t>H</a:t>
            </a:r>
            <a:r>
              <a:rPr lang="en-US" sz="1600" baseline="-25000" dirty="0" err="1" smtClean="0"/>
              <a:t>f</a:t>
            </a:r>
            <a:r>
              <a:rPr lang="en-US" sz="1600" dirty="0" smtClean="0"/>
              <a:t>) &gt; atmospheric pressure head, </a:t>
            </a:r>
            <a:r>
              <a:rPr lang="en-US" sz="1600" dirty="0" err="1" smtClean="0"/>
              <a:t>H</a:t>
            </a:r>
            <a:r>
              <a:rPr lang="en-US" sz="1600" baseline="-25000" dirty="0" err="1" smtClean="0"/>
              <a:t>atm</a:t>
            </a:r>
            <a:r>
              <a:rPr lang="en-US" sz="1600" dirty="0" smtClean="0"/>
              <a:t> </a:t>
            </a:r>
          </a:p>
          <a:p>
            <a:pPr algn="just"/>
            <a:r>
              <a:rPr lang="en-US" sz="1600" dirty="0" smtClean="0"/>
              <a:t>At the end of the delivery stroke, ɵ = 180</a:t>
            </a:r>
            <a:r>
              <a:rPr lang="en-US" sz="1600" baseline="30000" dirty="0" smtClean="0"/>
              <a:t>0</a:t>
            </a:r>
            <a:r>
              <a:rPr lang="en-US" sz="1600" dirty="0" smtClean="0"/>
              <a:t> , </a:t>
            </a:r>
            <a:r>
              <a:rPr lang="en-US" sz="1600" dirty="0" err="1" smtClean="0"/>
              <a:t>H</a:t>
            </a:r>
            <a:r>
              <a:rPr lang="en-US" sz="1600" baseline="-25000" dirty="0" err="1" smtClean="0"/>
              <a:t>f</a:t>
            </a:r>
            <a:r>
              <a:rPr lang="en-US" sz="1600" dirty="0" smtClean="0"/>
              <a:t> = 0.</a:t>
            </a:r>
          </a:p>
          <a:p>
            <a:pPr algn="just">
              <a:buNone/>
            </a:pPr>
            <a:r>
              <a:rPr lang="en-US" sz="1600" dirty="0" smtClean="0"/>
              <a:t>The pressure head, (</a:t>
            </a:r>
            <a:r>
              <a:rPr lang="en-US" sz="1600" dirty="0" err="1" smtClean="0"/>
              <a:t>H</a:t>
            </a:r>
            <a:r>
              <a:rPr lang="en-US" sz="1600" baseline="-25000" dirty="0" err="1" smtClean="0"/>
              <a:t>d</a:t>
            </a:r>
            <a:r>
              <a:rPr lang="en-US" sz="1600" dirty="0" smtClean="0"/>
              <a:t> – H</a:t>
            </a:r>
            <a:r>
              <a:rPr lang="en-US" sz="1600" baseline="-25000" dirty="0" smtClean="0"/>
              <a:t>a</a:t>
            </a:r>
            <a:r>
              <a:rPr lang="en-US" sz="1600" dirty="0" smtClean="0"/>
              <a:t>) &gt; atmospheric pressure head, </a:t>
            </a:r>
            <a:r>
              <a:rPr lang="en-US" sz="1600" dirty="0" err="1" smtClean="0"/>
              <a:t>H</a:t>
            </a:r>
            <a:r>
              <a:rPr lang="en-US" sz="1600" baseline="-25000" dirty="0" err="1" smtClean="0"/>
              <a:t>atm</a:t>
            </a:r>
            <a:r>
              <a:rPr lang="en-US" sz="1600" dirty="0" smtClean="0"/>
              <a:t> </a:t>
            </a:r>
          </a:p>
          <a:p>
            <a:pPr>
              <a:buFontTx/>
              <a:buNone/>
            </a:pPr>
            <a:r>
              <a:rPr lang="en-GB" sz="1600" dirty="0"/>
              <a:t>	</a:t>
            </a:r>
          </a:p>
          <a:p>
            <a:pPr>
              <a:buFontTx/>
              <a:buNone/>
            </a:pPr>
            <a:endParaRPr lang="en-GB" sz="1600" dirty="0"/>
          </a:p>
          <a:p>
            <a:pPr>
              <a:buFontTx/>
              <a:buNone/>
            </a:pPr>
            <a:endParaRPr lang="en-GB" sz="1600" dirty="0"/>
          </a:p>
        </p:txBody>
      </p:sp>
      <p:pic>
        <p:nvPicPr>
          <p:cNvPr id="5" name="Picture 2" descr="F:\4.png"/>
          <p:cNvPicPr>
            <a:picLocks noChangeAspect="1" noChangeArrowheads="1"/>
          </p:cNvPicPr>
          <p:nvPr/>
        </p:nvPicPr>
        <p:blipFill>
          <a:blip r:embed="rId3"/>
          <a:srcRect/>
          <a:stretch>
            <a:fillRect/>
          </a:stretch>
        </p:blipFill>
        <p:spPr bwMode="auto">
          <a:xfrm>
            <a:off x="5143504" y="928676"/>
            <a:ext cx="3829090" cy="3929090"/>
          </a:xfrm>
          <a:prstGeom prst="rect">
            <a:avLst/>
          </a:prstGeom>
          <a:noFill/>
        </p:spPr>
      </p:pic>
    </p:spTree>
    <p:extLst>
      <p:ext uri="{BB962C8B-B14F-4D97-AF65-F5344CB8AC3E}">
        <p14:creationId xmlns="" xmlns:p14="http://schemas.microsoft.com/office/powerpoint/2010/main" val="3982879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71472" y="214296"/>
            <a:ext cx="7929618" cy="1722830"/>
          </a:xfrm>
        </p:spPr>
        <p:txBody>
          <a:bodyPr>
            <a:normAutofit fontScale="90000"/>
          </a:bodyPr>
          <a:lstStyle/>
          <a:p>
            <a:pPr algn="l"/>
            <a:r>
              <a:rPr lang="en-GB" sz="1800" dirty="0" smtClean="0"/>
              <a:t>Problem-1: A single acting reciprocating pump, having plunger diameter 125 mm and stroke length 300 mm is drawing water from a depth of 4 m from the axis of the cylinder at 24 </a:t>
            </a:r>
            <a:r>
              <a:rPr lang="en-GB" sz="1800" dirty="0" err="1" smtClean="0"/>
              <a:t>r.p.m</a:t>
            </a:r>
            <a:r>
              <a:rPr lang="en-GB" sz="1800" dirty="0" smtClean="0"/>
              <a:t>. The length and diameter of suction pipe is 9 m and 75 mm respectively. Find the pressure head on the piston at the beginning and end of the suction stroke , if the barometer reads 10.3 m of water.   </a:t>
            </a:r>
            <a:endParaRPr lang="en-GB" sz="1800" dirty="0"/>
          </a:p>
        </p:txBody>
      </p:sp>
    </p:spTree>
    <p:extLst>
      <p:ext uri="{BB962C8B-B14F-4D97-AF65-F5344CB8AC3E}">
        <p14:creationId xmlns="" xmlns:p14="http://schemas.microsoft.com/office/powerpoint/2010/main" val="1645213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71472" y="214296"/>
            <a:ext cx="7929618" cy="1722830"/>
          </a:xfrm>
        </p:spPr>
        <p:txBody>
          <a:bodyPr>
            <a:normAutofit fontScale="90000"/>
          </a:bodyPr>
          <a:lstStyle/>
          <a:p>
            <a:pPr algn="l"/>
            <a:r>
              <a:rPr lang="en-GB" sz="1800" dirty="0" smtClean="0"/>
              <a:t>Problem-1: A single acting reciprocating pump, having plunger diameter 125 mm and stroke length 300 mm is drawing water from a depth of 4 m from the axis of the cylinder at 24 </a:t>
            </a:r>
            <a:r>
              <a:rPr lang="en-GB" sz="1800" dirty="0" err="1" smtClean="0"/>
              <a:t>r.p.m</a:t>
            </a:r>
            <a:r>
              <a:rPr lang="en-GB" sz="1800" dirty="0" smtClean="0"/>
              <a:t>. The length and diameter of suction pipe is 9 m and 75 mm respectively. Find the pressure head on the piston at the beginning and end of the suction stroke , if the barometer reads 10.3 m of water.   </a:t>
            </a:r>
            <a:endParaRPr lang="en-GB" sz="1800" dirty="0"/>
          </a:p>
        </p:txBody>
      </p:sp>
      <p:sp>
        <p:nvSpPr>
          <p:cNvPr id="3" name="Rectangle 2"/>
          <p:cNvSpPr/>
          <p:nvPr/>
        </p:nvSpPr>
        <p:spPr>
          <a:xfrm>
            <a:off x="2357422" y="2714626"/>
            <a:ext cx="4572000" cy="923330"/>
          </a:xfrm>
          <a:prstGeom prst="rect">
            <a:avLst/>
          </a:prstGeom>
        </p:spPr>
        <p:txBody>
          <a:bodyPr>
            <a:spAutoFit/>
          </a:bodyPr>
          <a:lstStyle/>
          <a:p>
            <a:r>
              <a:rPr lang="en-GB" dirty="0" smtClean="0"/>
              <a:t>Ha = 2.4 m</a:t>
            </a:r>
          </a:p>
          <a:p>
            <a:r>
              <a:rPr lang="en-GB" dirty="0" smtClean="0"/>
              <a:t>Hp = 3.9 m (beginning)</a:t>
            </a:r>
          </a:p>
          <a:p>
            <a:r>
              <a:rPr lang="en-GB" dirty="0" smtClean="0"/>
              <a:t>Hp = 8.7 m (end)</a:t>
            </a:r>
            <a:endParaRPr lang="en-AU" dirty="0"/>
          </a:p>
        </p:txBody>
      </p:sp>
    </p:spTree>
    <p:extLst>
      <p:ext uri="{BB962C8B-B14F-4D97-AF65-F5344CB8AC3E}">
        <p14:creationId xmlns="" xmlns:p14="http://schemas.microsoft.com/office/powerpoint/2010/main" val="1645213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71472" y="214296"/>
            <a:ext cx="7929618" cy="1722830"/>
          </a:xfrm>
        </p:spPr>
        <p:txBody>
          <a:bodyPr>
            <a:normAutofit fontScale="90000"/>
          </a:bodyPr>
          <a:lstStyle/>
          <a:p>
            <a:r>
              <a:rPr lang="en-GB" sz="1800" dirty="0" smtClean="0"/>
              <a:t>Problem-2: A single acting reciprocating pump, having plunger diameter 200 mm and stroke length 300 mm. The length and diameter of suction pipe is 8 m and 100 mm respectively.  The pump draws water from a depth of 4 m below the axis of the cylinder at 30 </a:t>
            </a:r>
            <a:r>
              <a:rPr lang="en-GB" sz="1800" dirty="0" err="1" smtClean="0"/>
              <a:t>r.p.m</a:t>
            </a:r>
            <a:r>
              <a:rPr lang="en-GB" sz="1800" dirty="0" smtClean="0"/>
              <a:t>. Find the pressure head on the piston at the beginning, in the middle and end of the suction stroke , if the atmospheric pressure head = 10.3 m of water and f= 0.01.   </a:t>
            </a:r>
            <a:endParaRPr lang="en-GB" sz="1800" dirty="0"/>
          </a:p>
        </p:txBody>
      </p:sp>
    </p:spTree>
    <p:extLst>
      <p:ext uri="{BB962C8B-B14F-4D97-AF65-F5344CB8AC3E}">
        <p14:creationId xmlns="" xmlns:p14="http://schemas.microsoft.com/office/powerpoint/2010/main" val="1645213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71472" y="214296"/>
            <a:ext cx="7929618" cy="1722830"/>
          </a:xfrm>
        </p:spPr>
        <p:txBody>
          <a:bodyPr>
            <a:normAutofit fontScale="90000"/>
          </a:bodyPr>
          <a:lstStyle/>
          <a:p>
            <a:r>
              <a:rPr lang="en-GB" sz="1800" dirty="0" smtClean="0"/>
              <a:t>Problem-2: A single acting reciprocating pump, having plunger diameter 200 mm and stroke length 300 mm. The length and diameter of suction pipe is 8 m and 100 mm respectively.  The pump draws water from a depth of 4 m below the axis of the cylinder at 30 </a:t>
            </a:r>
            <a:r>
              <a:rPr lang="en-GB" sz="1800" dirty="0" err="1" smtClean="0"/>
              <a:t>r.p.m</a:t>
            </a:r>
            <a:r>
              <a:rPr lang="en-GB" sz="1800" dirty="0" smtClean="0"/>
              <a:t>. Find the pressure head on the piston at the beginning, in the middle and end of the suction stroke , if the atmospheric pressure head = 10.3 m of water and f= 0.01.   </a:t>
            </a:r>
            <a:endParaRPr lang="en-GB" sz="1800" dirty="0"/>
          </a:p>
        </p:txBody>
      </p:sp>
      <p:sp>
        <p:nvSpPr>
          <p:cNvPr id="3" name="Rectangle 2"/>
          <p:cNvSpPr/>
          <p:nvPr/>
        </p:nvSpPr>
        <p:spPr>
          <a:xfrm>
            <a:off x="2143108" y="2428874"/>
            <a:ext cx="4572000" cy="1754326"/>
          </a:xfrm>
          <a:prstGeom prst="rect">
            <a:avLst/>
          </a:prstGeom>
        </p:spPr>
        <p:txBody>
          <a:bodyPr>
            <a:spAutoFit/>
          </a:bodyPr>
          <a:lstStyle/>
          <a:p>
            <a:r>
              <a:rPr lang="en-GB" dirty="0" smtClean="0"/>
              <a:t>Ha = 4.8 m</a:t>
            </a:r>
          </a:p>
          <a:p>
            <a:r>
              <a:rPr lang="en-GB" dirty="0" smtClean="0"/>
              <a:t>Hp = 1.5 m (beginning)</a:t>
            </a:r>
          </a:p>
          <a:p>
            <a:r>
              <a:rPr lang="en-GB" dirty="0" smtClean="0"/>
              <a:t>v = 1.88 m/s</a:t>
            </a:r>
          </a:p>
          <a:p>
            <a:r>
              <a:rPr lang="en-GB" dirty="0" err="1" smtClean="0"/>
              <a:t>Hf</a:t>
            </a:r>
            <a:r>
              <a:rPr lang="en-GB" dirty="0" smtClean="0"/>
              <a:t> = 0.6 m</a:t>
            </a:r>
          </a:p>
          <a:p>
            <a:r>
              <a:rPr lang="en-GB" dirty="0" smtClean="0"/>
              <a:t>Hp = 5.7 m(middle)</a:t>
            </a:r>
          </a:p>
          <a:p>
            <a:r>
              <a:rPr lang="en-GB" dirty="0" smtClean="0"/>
              <a:t>Hp = 11.1 m (end)</a:t>
            </a:r>
            <a:endParaRPr lang="en-AU" dirty="0"/>
          </a:p>
        </p:txBody>
      </p:sp>
    </p:spTree>
    <p:extLst>
      <p:ext uri="{BB962C8B-B14F-4D97-AF65-F5344CB8AC3E}">
        <p14:creationId xmlns="" xmlns:p14="http://schemas.microsoft.com/office/powerpoint/2010/main" val="1645213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14282" y="0"/>
            <a:ext cx="8786874" cy="857250"/>
          </a:xfrm>
        </p:spPr>
        <p:txBody>
          <a:bodyPr>
            <a:normAutofit/>
          </a:bodyPr>
          <a:lstStyle/>
          <a:p>
            <a:pPr algn="ctr"/>
            <a:r>
              <a:rPr lang="en-GB" sz="3200" dirty="0" smtClean="0"/>
              <a:t>Air Vessels</a:t>
            </a:r>
          </a:p>
        </p:txBody>
      </p:sp>
      <p:sp>
        <p:nvSpPr>
          <p:cNvPr id="31747" name="Content Placeholder 2"/>
          <p:cNvSpPr>
            <a:spLocks noGrp="1"/>
          </p:cNvSpPr>
          <p:nvPr>
            <p:ph idx="4294967295"/>
          </p:nvPr>
        </p:nvSpPr>
        <p:spPr>
          <a:xfrm>
            <a:off x="214282" y="714362"/>
            <a:ext cx="8429684" cy="1000132"/>
          </a:xfrm>
        </p:spPr>
        <p:txBody>
          <a:bodyPr>
            <a:noAutofit/>
          </a:bodyPr>
          <a:lstStyle/>
          <a:p>
            <a:pPr algn="just">
              <a:buNone/>
            </a:pPr>
            <a:endParaRPr lang="en-US" sz="1600" baseline="30000" dirty="0" smtClean="0"/>
          </a:p>
          <a:p>
            <a:pPr algn="just">
              <a:buNone/>
            </a:pPr>
            <a:r>
              <a:rPr lang="en-US" sz="1600" b="1" u="sng" dirty="0" smtClean="0">
                <a:solidFill>
                  <a:srgbClr val="C00000"/>
                </a:solidFill>
              </a:rPr>
              <a:t>Objective:</a:t>
            </a:r>
            <a:endParaRPr lang="en-US" sz="1600" dirty="0" smtClean="0"/>
          </a:p>
          <a:p>
            <a:pPr algn="just">
              <a:lnSpc>
                <a:spcPct val="150000"/>
              </a:lnSpc>
              <a:buNone/>
            </a:pPr>
            <a:r>
              <a:rPr lang="en-US" sz="1600" dirty="0" smtClean="0"/>
              <a:t>To obtain a uniform discharge from a reciprocating pump.</a:t>
            </a:r>
          </a:p>
          <a:p>
            <a:pPr>
              <a:buFontTx/>
              <a:buNone/>
            </a:pPr>
            <a:r>
              <a:rPr lang="en-GB" sz="1600" dirty="0"/>
              <a:t>	</a:t>
            </a:r>
          </a:p>
          <a:p>
            <a:pPr>
              <a:buFontTx/>
              <a:buNone/>
            </a:pPr>
            <a:endParaRPr lang="en-GB" sz="1600" dirty="0"/>
          </a:p>
          <a:p>
            <a:pPr>
              <a:buFontTx/>
              <a:buNone/>
            </a:pPr>
            <a:endParaRPr lang="en-GB" sz="1600" dirty="0"/>
          </a:p>
        </p:txBody>
      </p:sp>
      <p:pic>
        <p:nvPicPr>
          <p:cNvPr id="68610" name="Picture 2" descr="C:\Users\n9030255\Desktop\1.png"/>
          <p:cNvPicPr>
            <a:picLocks noChangeAspect="1" noChangeArrowheads="1"/>
          </p:cNvPicPr>
          <p:nvPr/>
        </p:nvPicPr>
        <p:blipFill>
          <a:blip r:embed="rId3"/>
          <a:srcRect/>
          <a:stretch>
            <a:fillRect/>
          </a:stretch>
        </p:blipFill>
        <p:spPr bwMode="auto">
          <a:xfrm>
            <a:off x="1285852" y="1928809"/>
            <a:ext cx="6786610" cy="3071834"/>
          </a:xfrm>
          <a:prstGeom prst="rect">
            <a:avLst/>
          </a:prstGeom>
          <a:noFill/>
        </p:spPr>
      </p:pic>
    </p:spTree>
    <p:extLst>
      <p:ext uri="{BB962C8B-B14F-4D97-AF65-F5344CB8AC3E}">
        <p14:creationId xmlns="" xmlns:p14="http://schemas.microsoft.com/office/powerpoint/2010/main" val="3982879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33350"/>
            <a:ext cx="89916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Difference between Centrifugal Pump and Reciprocating Pump:</a:t>
            </a:r>
          </a:p>
        </p:txBody>
      </p:sp>
      <p:graphicFrame>
        <p:nvGraphicFramePr>
          <p:cNvPr id="6" name="Table 5"/>
          <p:cNvGraphicFramePr>
            <a:graphicFrameLocks noGrp="1"/>
          </p:cNvGraphicFramePr>
          <p:nvPr>
            <p:extLst>
              <p:ext uri="{D42A27DB-BD31-4B8C-83A1-F6EECF244321}">
                <p14:modId xmlns="" xmlns:p14="http://schemas.microsoft.com/office/powerpoint/2010/main" val="1112989862"/>
              </p:ext>
            </p:extLst>
          </p:nvPr>
        </p:nvGraphicFramePr>
        <p:xfrm>
          <a:off x="152400" y="628517"/>
          <a:ext cx="8458200" cy="1371600"/>
        </p:xfrm>
        <a:graphic>
          <a:graphicData uri="http://schemas.openxmlformats.org/drawingml/2006/table">
            <a:tbl>
              <a:tblPr/>
              <a:tblGrid>
                <a:gridCol w="1008022"/>
                <a:gridCol w="3866883"/>
                <a:gridCol w="3583295"/>
              </a:tblGrid>
              <a:tr h="0">
                <a:tc>
                  <a:txBody>
                    <a:bodyPr/>
                    <a:lstStyle/>
                    <a:p>
                      <a:pPr algn="ctr" fontAlgn="base"/>
                      <a:r>
                        <a:rPr lang="en-US" b="1" dirty="0">
                          <a:effectLst/>
                          <a:latin typeface="inherit"/>
                        </a:rPr>
                        <a:t>S. No.</a:t>
                      </a:r>
                      <a:endParaRPr lang="en-US" dirty="0">
                        <a:effectLst/>
                        <a:latin typeface="inheri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b="1">
                          <a:effectLst/>
                          <a:latin typeface="inherit"/>
                        </a:rPr>
                        <a:t>Centrifugal pump</a:t>
                      </a:r>
                      <a:endParaRPr lang="en-US">
                        <a:effectLst/>
                        <a:latin typeface="inheri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b="1">
                          <a:effectLst/>
                          <a:latin typeface="inherit"/>
                        </a:rPr>
                        <a:t>Reciprocating pump</a:t>
                      </a:r>
                      <a:endParaRPr lang="en-US">
                        <a:effectLst/>
                        <a:latin typeface="inheri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fontAlgn="base"/>
                      <a:endParaRPr lang="en-US">
                        <a:effectLst/>
                        <a:latin typeface="inherit"/>
                      </a:endParaRPr>
                    </a:p>
                    <a:p>
                      <a:pPr algn="ctr" fontAlgn="base"/>
                      <a:r>
                        <a:rPr lang="en-US">
                          <a:effectLst/>
                          <a:latin typeface="inherit"/>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inherit"/>
                        </a:rPr>
                        <a:t>It </a:t>
                      </a:r>
                      <a:r>
                        <a:rPr lang="en-US" dirty="0">
                          <a:effectLst/>
                          <a:latin typeface="inherit"/>
                        </a:rPr>
                        <a:t>is one of the rotary pumps which used </a:t>
                      </a:r>
                      <a:r>
                        <a:rPr lang="en-US" dirty="0">
                          <a:solidFill>
                            <a:srgbClr val="FF0000"/>
                          </a:solidFill>
                          <a:effectLst/>
                          <a:latin typeface="inherit"/>
                        </a:rPr>
                        <a:t>kinetic energy of impeller</a:t>
                      </a:r>
                      <a:r>
                        <a:rPr lang="en-US" dirty="0">
                          <a:effectLst/>
                          <a:latin typeface="inherit"/>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inherit"/>
                        </a:rPr>
                        <a:t>It </a:t>
                      </a:r>
                      <a:r>
                        <a:rPr lang="en-US" dirty="0">
                          <a:effectLst/>
                          <a:latin typeface="inherit"/>
                        </a:rPr>
                        <a:t>is a positive displacement type pump which is forced by </a:t>
                      </a:r>
                      <a:r>
                        <a:rPr lang="en-US" dirty="0">
                          <a:solidFill>
                            <a:srgbClr val="FF0000"/>
                          </a:solidFill>
                          <a:effectLst/>
                          <a:latin typeface="inherit"/>
                        </a:rPr>
                        <a:t>piston</a:t>
                      </a:r>
                      <a:r>
                        <a:rPr lang="en-US" dirty="0">
                          <a:effectLst/>
                          <a:latin typeface="inherit"/>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fontAlgn="base"/>
                      <a:r>
                        <a:rPr lang="en-US" dirty="0" smtClean="0">
                          <a:effectLst/>
                          <a:latin typeface="inherit"/>
                        </a:rPr>
                        <a:t>2</a:t>
                      </a:r>
                      <a:r>
                        <a:rPr lang="en-US" dirty="0">
                          <a:effectLst/>
                          <a:latin typeface="inherit"/>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inherit"/>
                        </a:rPr>
                        <a:t>It </a:t>
                      </a:r>
                      <a:r>
                        <a:rPr lang="en-US" dirty="0">
                          <a:effectLst/>
                          <a:latin typeface="inherit"/>
                        </a:rPr>
                        <a:t>continuously discharges the fluid.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inherit"/>
                        </a:rPr>
                        <a:t>It </a:t>
                      </a:r>
                      <a:r>
                        <a:rPr lang="en-US" dirty="0">
                          <a:effectLst/>
                          <a:latin typeface="inherit"/>
                        </a:rPr>
                        <a:t>does not discharge the fluid continuously.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3720438867"/>
              </p:ext>
            </p:extLst>
          </p:nvPr>
        </p:nvGraphicFramePr>
        <p:xfrm>
          <a:off x="142844" y="2000246"/>
          <a:ext cx="8501122" cy="2086142"/>
        </p:xfrm>
        <a:graphic>
          <a:graphicData uri="http://schemas.openxmlformats.org/drawingml/2006/table">
            <a:tbl>
              <a:tblPr/>
              <a:tblGrid>
                <a:gridCol w="1000132"/>
                <a:gridCol w="3899513"/>
                <a:gridCol w="3601477"/>
              </a:tblGrid>
              <a:tr h="714542">
                <a:tc>
                  <a:txBody>
                    <a:bodyPr/>
                    <a:lstStyle/>
                    <a:p>
                      <a:pPr algn="ctr" fontAlgn="base"/>
                      <a:endParaRPr lang="en-US" sz="1800" dirty="0">
                        <a:effectLst/>
                        <a:latin typeface="Times New Roman" panose="02020603050405020304" pitchFamily="18" charset="0"/>
                        <a:cs typeface="Times New Roman" panose="02020603050405020304" pitchFamily="18" charset="0"/>
                      </a:endParaRPr>
                    </a:p>
                    <a:p>
                      <a:pPr algn="ctr" fontAlgn="base"/>
                      <a:r>
                        <a:rPr lang="en-US" sz="1800" dirty="0">
                          <a:effectLst/>
                          <a:latin typeface="Times New Roman" panose="02020603050405020304" pitchFamily="18" charset="0"/>
                          <a:cs typeface="Times New Roman" panose="02020603050405020304" pitchFamily="18" charset="0"/>
                        </a:rPr>
                        <a:t>3.</a:t>
                      </a:r>
                    </a:p>
                  </a:txBody>
                  <a:tcPr marL="44659" marR="4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In </a:t>
                      </a:r>
                      <a:r>
                        <a:rPr lang="en-US" sz="1800" dirty="0">
                          <a:effectLst/>
                          <a:latin typeface="Times New Roman" panose="02020603050405020304" pitchFamily="18" charset="0"/>
                          <a:cs typeface="Times New Roman" panose="02020603050405020304" pitchFamily="18" charset="0"/>
                        </a:rPr>
                        <a:t>centrifugal pump the flow rate decreases which increasing the pressure.</a:t>
                      </a:r>
                    </a:p>
                  </a:txBody>
                  <a:tcPr marL="44659" marR="4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The </a:t>
                      </a:r>
                      <a:r>
                        <a:rPr lang="en-US" sz="1800" dirty="0">
                          <a:effectLst/>
                          <a:latin typeface="Times New Roman" panose="02020603050405020304" pitchFamily="18" charset="0"/>
                          <a:cs typeface="Times New Roman" panose="02020603050405020304" pitchFamily="18" charset="0"/>
                        </a:rPr>
                        <a:t>pressure does not affect flow rate in reciprocating pumps.</a:t>
                      </a:r>
                    </a:p>
                  </a:txBody>
                  <a:tcPr marL="44659" marR="4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5907">
                <a:tc>
                  <a:txBody>
                    <a:bodyPr/>
                    <a:lstStyle/>
                    <a:p>
                      <a:pPr algn="ctr" fontAlgn="base"/>
                      <a:endParaRPr lang="en-US" sz="1800">
                        <a:effectLst/>
                        <a:latin typeface="Times New Roman" panose="02020603050405020304" pitchFamily="18" charset="0"/>
                        <a:cs typeface="Times New Roman" panose="02020603050405020304" pitchFamily="18" charset="0"/>
                      </a:endParaRPr>
                    </a:p>
                    <a:p>
                      <a:pPr algn="ctr" fontAlgn="base"/>
                      <a:r>
                        <a:rPr lang="en-US" sz="1800">
                          <a:effectLst/>
                          <a:latin typeface="Times New Roman" panose="02020603050405020304" pitchFamily="18" charset="0"/>
                          <a:cs typeface="Times New Roman" panose="02020603050405020304" pitchFamily="18" charset="0"/>
                        </a:rPr>
                        <a:t>4.</a:t>
                      </a:r>
                    </a:p>
                  </a:txBody>
                  <a:tcPr marL="44659" marR="4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It </a:t>
                      </a:r>
                      <a:r>
                        <a:rPr lang="en-US" sz="1800" dirty="0">
                          <a:effectLst/>
                          <a:latin typeface="Times New Roman" panose="02020603050405020304" pitchFamily="18" charset="0"/>
                          <a:cs typeface="Times New Roman" panose="02020603050405020304" pitchFamily="18" charset="0"/>
                        </a:rPr>
                        <a:t>is used for pumping </a:t>
                      </a:r>
                      <a:r>
                        <a:rPr lang="en-US" sz="1800" dirty="0">
                          <a:solidFill>
                            <a:srgbClr val="FF0000"/>
                          </a:solidFill>
                          <a:effectLst/>
                          <a:latin typeface="Times New Roman" panose="02020603050405020304" pitchFamily="18" charset="0"/>
                          <a:cs typeface="Times New Roman" panose="02020603050405020304" pitchFamily="18" charset="0"/>
                        </a:rPr>
                        <a:t>high viscous fluid</a:t>
                      </a:r>
                      <a:r>
                        <a:rPr lang="en-US" sz="1800" dirty="0">
                          <a:effectLst/>
                          <a:latin typeface="Times New Roman" panose="02020603050405020304" pitchFamily="18" charset="0"/>
                          <a:cs typeface="Times New Roman" panose="02020603050405020304" pitchFamily="18" charset="0"/>
                        </a:rPr>
                        <a:t>.</a:t>
                      </a:r>
                    </a:p>
                  </a:txBody>
                  <a:tcPr marL="44659" marR="4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It </a:t>
                      </a:r>
                      <a:r>
                        <a:rPr lang="en-US" sz="1800" dirty="0">
                          <a:effectLst/>
                          <a:latin typeface="Times New Roman" panose="02020603050405020304" pitchFamily="18" charset="0"/>
                          <a:cs typeface="Times New Roman" panose="02020603050405020304" pitchFamily="18" charset="0"/>
                        </a:rPr>
                        <a:t>is used for pump </a:t>
                      </a:r>
                      <a:r>
                        <a:rPr lang="en-US" sz="1800" dirty="0">
                          <a:solidFill>
                            <a:srgbClr val="FF0000"/>
                          </a:solidFill>
                          <a:effectLst/>
                          <a:latin typeface="Times New Roman" panose="02020603050405020304" pitchFamily="18" charset="0"/>
                          <a:cs typeface="Times New Roman" panose="02020603050405020304" pitchFamily="18" charset="0"/>
                        </a:rPr>
                        <a:t>low viscous fluid</a:t>
                      </a:r>
                      <a:r>
                        <a:rPr lang="en-US" sz="1800" dirty="0">
                          <a:effectLst/>
                          <a:latin typeface="Times New Roman" panose="02020603050405020304" pitchFamily="18" charset="0"/>
                          <a:cs typeface="Times New Roman" panose="02020603050405020304" pitchFamily="18" charset="0"/>
                        </a:rPr>
                        <a:t>.</a:t>
                      </a:r>
                    </a:p>
                  </a:txBody>
                  <a:tcPr marL="44659" marR="4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4542">
                <a:tc>
                  <a:txBody>
                    <a:bodyPr/>
                    <a:lstStyle/>
                    <a:p>
                      <a:pPr algn="ctr" fontAlgn="base"/>
                      <a:endParaRPr lang="en-US" sz="1800">
                        <a:effectLst/>
                        <a:latin typeface="Times New Roman" panose="02020603050405020304" pitchFamily="18" charset="0"/>
                        <a:cs typeface="Times New Roman" panose="02020603050405020304" pitchFamily="18" charset="0"/>
                      </a:endParaRPr>
                    </a:p>
                    <a:p>
                      <a:pPr algn="ctr" fontAlgn="base"/>
                      <a:r>
                        <a:rPr lang="en-US" sz="1800">
                          <a:effectLst/>
                          <a:latin typeface="Times New Roman" panose="02020603050405020304" pitchFamily="18" charset="0"/>
                          <a:cs typeface="Times New Roman" panose="02020603050405020304" pitchFamily="18" charset="0"/>
                        </a:rPr>
                        <a:t>5.</a:t>
                      </a:r>
                    </a:p>
                  </a:txBody>
                  <a:tcPr marL="44659" marR="4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In </a:t>
                      </a:r>
                      <a:r>
                        <a:rPr lang="en-US" sz="1800" dirty="0">
                          <a:effectLst/>
                          <a:latin typeface="Times New Roman" panose="02020603050405020304" pitchFamily="18" charset="0"/>
                          <a:cs typeface="Times New Roman" panose="02020603050405020304" pitchFamily="18" charset="0"/>
                        </a:rPr>
                        <a:t>this pumps discharge is inversely promotional to the viscosity of fluid.</a:t>
                      </a:r>
                    </a:p>
                  </a:txBody>
                  <a:tcPr marL="44659" marR="4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In </a:t>
                      </a:r>
                      <a:r>
                        <a:rPr lang="en-US" sz="1800" dirty="0">
                          <a:effectLst/>
                          <a:latin typeface="Times New Roman" panose="02020603050405020304" pitchFamily="18" charset="0"/>
                          <a:cs typeface="Times New Roman" panose="02020603050405020304" pitchFamily="18" charset="0"/>
                        </a:rPr>
                        <a:t>reciprocating pump viscosity of fluid does not affect the discharge rate.</a:t>
                      </a:r>
                    </a:p>
                  </a:txBody>
                  <a:tcPr marL="44659" marR="4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71851698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14282" y="0"/>
            <a:ext cx="8786874" cy="857250"/>
          </a:xfrm>
        </p:spPr>
        <p:txBody>
          <a:bodyPr>
            <a:noAutofit/>
          </a:bodyPr>
          <a:lstStyle/>
          <a:p>
            <a:pPr algn="ctr"/>
            <a:r>
              <a:rPr lang="en-GB" sz="2400" dirty="0" smtClean="0"/>
              <a:t>Maximum Speed of the Rotating Crank With Air Vessels</a:t>
            </a:r>
          </a:p>
        </p:txBody>
      </p:sp>
      <p:sp>
        <p:nvSpPr>
          <p:cNvPr id="31747" name="Content Placeholder 2"/>
          <p:cNvSpPr>
            <a:spLocks noGrp="1"/>
          </p:cNvSpPr>
          <p:nvPr>
            <p:ph idx="4294967295"/>
          </p:nvPr>
        </p:nvSpPr>
        <p:spPr>
          <a:xfrm>
            <a:off x="214282" y="785800"/>
            <a:ext cx="4929222" cy="4143404"/>
          </a:xfrm>
        </p:spPr>
        <p:txBody>
          <a:bodyPr>
            <a:noAutofit/>
          </a:bodyPr>
          <a:lstStyle/>
          <a:p>
            <a:pPr algn="just">
              <a:buNone/>
            </a:pPr>
            <a:endParaRPr lang="en-US" sz="1600" baseline="30000" dirty="0" smtClean="0"/>
          </a:p>
          <a:p>
            <a:pPr algn="just">
              <a:buNone/>
            </a:pPr>
            <a:r>
              <a:rPr lang="en-US" sz="1600" b="1" u="sng" dirty="0" smtClean="0">
                <a:solidFill>
                  <a:srgbClr val="C00000"/>
                </a:solidFill>
              </a:rPr>
              <a:t>Separation Head:</a:t>
            </a:r>
          </a:p>
          <a:p>
            <a:pPr algn="just">
              <a:buNone/>
            </a:pPr>
            <a:endParaRPr lang="en-US" sz="1600" dirty="0" smtClean="0"/>
          </a:p>
          <a:p>
            <a:pPr algn="just">
              <a:lnSpc>
                <a:spcPct val="150000"/>
              </a:lnSpc>
              <a:buNone/>
            </a:pPr>
            <a:r>
              <a:rPr lang="en-US" sz="1600" dirty="0" smtClean="0"/>
              <a:t>Separation head, </a:t>
            </a:r>
            <a:r>
              <a:rPr lang="en-US" sz="1600" dirty="0" err="1" smtClean="0"/>
              <a:t>H</a:t>
            </a:r>
            <a:r>
              <a:rPr lang="en-US" sz="1600" baseline="-25000" dirty="0" err="1" smtClean="0"/>
              <a:t>sep</a:t>
            </a:r>
            <a:r>
              <a:rPr lang="en-US" sz="1600" dirty="0" smtClean="0"/>
              <a:t> = H – [H</a:t>
            </a:r>
            <a:r>
              <a:rPr lang="en-US" sz="1600" baseline="-25000" dirty="0" smtClean="0"/>
              <a:t>s</a:t>
            </a:r>
            <a:r>
              <a:rPr lang="en-US" sz="1600" dirty="0" smtClean="0"/>
              <a:t> + (H</a:t>
            </a:r>
            <a:r>
              <a:rPr lang="en-US" sz="1600" baseline="-25000" dirty="0" smtClean="0"/>
              <a:t>a</a:t>
            </a:r>
            <a:r>
              <a:rPr lang="en-US" sz="1600" dirty="0" smtClean="0"/>
              <a:t> for l</a:t>
            </a:r>
            <a:r>
              <a:rPr lang="en-US" sz="1600" baseline="30000" dirty="0" smtClean="0"/>
              <a:t>’</a:t>
            </a:r>
            <a:r>
              <a:rPr lang="en-US" sz="1600" baseline="-25000" dirty="0" smtClean="0"/>
              <a:t>s</a:t>
            </a:r>
            <a:r>
              <a:rPr lang="en-US" sz="1600" dirty="0" smtClean="0"/>
              <a:t>) + (</a:t>
            </a:r>
            <a:r>
              <a:rPr lang="en-US" sz="1600" dirty="0" err="1" smtClean="0"/>
              <a:t>H</a:t>
            </a:r>
            <a:r>
              <a:rPr lang="en-US" sz="1600" baseline="-25000" dirty="0" err="1" smtClean="0"/>
              <a:t>f</a:t>
            </a:r>
            <a:r>
              <a:rPr lang="en-US" sz="1600" dirty="0" smtClean="0"/>
              <a:t> for </a:t>
            </a:r>
            <a:r>
              <a:rPr lang="en-US" sz="1600" dirty="0" err="1" smtClean="0"/>
              <a:t>l</a:t>
            </a:r>
            <a:r>
              <a:rPr lang="en-US" sz="1600" baseline="-25000" dirty="0" err="1" smtClean="0"/>
              <a:t>s</a:t>
            </a:r>
            <a:r>
              <a:rPr lang="en-US" sz="1600" dirty="0" smtClean="0"/>
              <a:t>)] = H – (H</a:t>
            </a:r>
            <a:r>
              <a:rPr lang="en-US" sz="1600" baseline="-25000" dirty="0" smtClean="0"/>
              <a:t>s</a:t>
            </a:r>
            <a:r>
              <a:rPr lang="en-US" sz="1600" dirty="0" smtClean="0"/>
              <a:t> + H</a:t>
            </a:r>
            <a:r>
              <a:rPr lang="en-US" sz="1600" baseline="-25000" dirty="0" smtClean="0"/>
              <a:t>a</a:t>
            </a:r>
            <a:r>
              <a:rPr lang="en-US" sz="1600" dirty="0" smtClean="0"/>
              <a:t> + </a:t>
            </a:r>
            <a:r>
              <a:rPr lang="en-US" sz="1600" dirty="0" err="1" smtClean="0"/>
              <a:t>H</a:t>
            </a:r>
            <a:r>
              <a:rPr lang="en-US" sz="1600" baseline="-25000" dirty="0" err="1" smtClean="0"/>
              <a:t>f</a:t>
            </a:r>
            <a:r>
              <a:rPr lang="en-US" sz="1600" dirty="0" smtClean="0"/>
              <a:t>) </a:t>
            </a:r>
          </a:p>
          <a:p>
            <a:pPr algn="just">
              <a:lnSpc>
                <a:spcPct val="150000"/>
              </a:lnSpc>
              <a:buNone/>
            </a:pPr>
            <a:r>
              <a:rPr lang="en-US" sz="1600" dirty="0" smtClean="0"/>
              <a:t> </a:t>
            </a:r>
            <a:endParaRPr lang="en-GB" sz="1600" b="1" dirty="0" smtClean="0">
              <a:solidFill>
                <a:srgbClr val="FF0000"/>
              </a:solidFill>
            </a:endParaRPr>
          </a:p>
          <a:p>
            <a:pPr>
              <a:buFontTx/>
              <a:buNone/>
            </a:pPr>
            <a:endParaRPr lang="en-GB" sz="1600" dirty="0">
              <a:solidFill>
                <a:srgbClr val="C00000"/>
              </a:solidFill>
            </a:endParaRPr>
          </a:p>
        </p:txBody>
      </p:sp>
      <p:pic>
        <p:nvPicPr>
          <p:cNvPr id="69634" name="Picture 2" descr="C:\Users\n9030255\Desktop\2.png"/>
          <p:cNvPicPr>
            <a:picLocks noChangeAspect="1" noChangeArrowheads="1"/>
          </p:cNvPicPr>
          <p:nvPr/>
        </p:nvPicPr>
        <p:blipFill>
          <a:blip r:embed="rId3"/>
          <a:srcRect/>
          <a:stretch>
            <a:fillRect/>
          </a:stretch>
        </p:blipFill>
        <p:spPr bwMode="auto">
          <a:xfrm>
            <a:off x="5643570" y="785800"/>
            <a:ext cx="3214710" cy="4143386"/>
          </a:xfrm>
          <a:prstGeom prst="rect">
            <a:avLst/>
          </a:prstGeom>
          <a:noFill/>
        </p:spPr>
      </p:pic>
    </p:spTree>
    <p:extLst>
      <p:ext uri="{BB962C8B-B14F-4D97-AF65-F5344CB8AC3E}">
        <p14:creationId xmlns="" xmlns:p14="http://schemas.microsoft.com/office/powerpoint/2010/main" val="39828793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14282" y="0"/>
            <a:ext cx="8786874" cy="857250"/>
          </a:xfrm>
        </p:spPr>
        <p:txBody>
          <a:bodyPr>
            <a:noAutofit/>
          </a:bodyPr>
          <a:lstStyle/>
          <a:p>
            <a:pPr algn="ctr"/>
            <a:r>
              <a:rPr lang="en-GB" sz="2400" dirty="0" smtClean="0"/>
              <a:t>Maximum Speed of the Rotating Crank With Air Vessels</a:t>
            </a:r>
          </a:p>
        </p:txBody>
      </p:sp>
      <p:sp>
        <p:nvSpPr>
          <p:cNvPr id="31747" name="Content Placeholder 2"/>
          <p:cNvSpPr>
            <a:spLocks noGrp="1"/>
          </p:cNvSpPr>
          <p:nvPr>
            <p:ph idx="4294967295"/>
          </p:nvPr>
        </p:nvSpPr>
        <p:spPr>
          <a:xfrm>
            <a:off x="214282" y="785800"/>
            <a:ext cx="8429684" cy="4143404"/>
          </a:xfrm>
        </p:spPr>
        <p:txBody>
          <a:bodyPr>
            <a:noAutofit/>
          </a:bodyPr>
          <a:lstStyle/>
          <a:p>
            <a:pPr algn="just">
              <a:buNone/>
            </a:pPr>
            <a:endParaRPr lang="en-US" sz="1600" baseline="30000" dirty="0" smtClean="0"/>
          </a:p>
          <a:p>
            <a:pPr algn="just">
              <a:buNone/>
            </a:pPr>
            <a:r>
              <a:rPr lang="en-US" sz="1600" b="1" u="sng" dirty="0" smtClean="0">
                <a:solidFill>
                  <a:srgbClr val="C00000"/>
                </a:solidFill>
              </a:rPr>
              <a:t>For single acting reciprocating pump:</a:t>
            </a:r>
          </a:p>
          <a:p>
            <a:pPr algn="just">
              <a:buNone/>
            </a:pPr>
            <a:endParaRPr lang="en-US" sz="1600" dirty="0" smtClean="0"/>
          </a:p>
          <a:p>
            <a:pPr algn="just">
              <a:lnSpc>
                <a:spcPct val="150000"/>
              </a:lnSpc>
              <a:buNone/>
            </a:pPr>
            <a:r>
              <a:rPr lang="en-US" sz="1600" dirty="0" smtClean="0"/>
              <a:t>Discharge, Q = LAN/60</a:t>
            </a:r>
          </a:p>
          <a:p>
            <a:pPr algn="just">
              <a:lnSpc>
                <a:spcPct val="150000"/>
              </a:lnSpc>
              <a:buNone/>
            </a:pPr>
            <a:r>
              <a:rPr lang="en-US" sz="1600" dirty="0" smtClean="0"/>
              <a:t>Velocity of water, v = Q/a = LAN/60a = A/a x LN/60</a:t>
            </a:r>
          </a:p>
          <a:p>
            <a:pPr algn="just">
              <a:lnSpc>
                <a:spcPct val="150000"/>
              </a:lnSpc>
              <a:buNone/>
            </a:pPr>
            <a:r>
              <a:rPr lang="en-US" sz="1600" dirty="0" smtClean="0"/>
              <a:t>Substituting, L = 2r, </a:t>
            </a:r>
            <a:r>
              <a:rPr lang="el-GR" sz="1600" dirty="0" smtClean="0"/>
              <a:t>ω</a:t>
            </a:r>
            <a:r>
              <a:rPr lang="en-AU" sz="1600" dirty="0" smtClean="0"/>
              <a:t> = 2</a:t>
            </a:r>
            <a:r>
              <a:rPr lang="el-GR" sz="1600" dirty="0" smtClean="0"/>
              <a:t>π</a:t>
            </a:r>
            <a:r>
              <a:rPr lang="en-AU" sz="1600" dirty="0" smtClean="0"/>
              <a:t>N/60 or N = 60</a:t>
            </a:r>
            <a:r>
              <a:rPr lang="el-GR" sz="1600" dirty="0" smtClean="0"/>
              <a:t>ω</a:t>
            </a:r>
            <a:r>
              <a:rPr lang="en-AU" sz="1600" dirty="0" smtClean="0"/>
              <a:t>/2</a:t>
            </a:r>
            <a:r>
              <a:rPr lang="el-GR" sz="1600" dirty="0" smtClean="0"/>
              <a:t>π</a:t>
            </a:r>
            <a:r>
              <a:rPr lang="en-AU" sz="1600" dirty="0" smtClean="0"/>
              <a:t> </a:t>
            </a:r>
            <a:endParaRPr lang="en-US" sz="1600" dirty="0" smtClean="0"/>
          </a:p>
          <a:p>
            <a:pPr>
              <a:buFontTx/>
              <a:buNone/>
            </a:pPr>
            <a:r>
              <a:rPr lang="en-GB" sz="1600" dirty="0"/>
              <a:t>	</a:t>
            </a:r>
          </a:p>
          <a:p>
            <a:pPr>
              <a:buFontTx/>
              <a:buNone/>
            </a:pPr>
            <a:r>
              <a:rPr lang="en-GB" sz="1600" dirty="0" smtClean="0"/>
              <a:t>v = </a:t>
            </a:r>
            <a:r>
              <a:rPr lang="en-US" sz="1600" dirty="0" smtClean="0"/>
              <a:t>A/a x 2r x (</a:t>
            </a:r>
            <a:r>
              <a:rPr lang="en-AU" sz="1600" dirty="0" smtClean="0"/>
              <a:t>60</a:t>
            </a:r>
            <a:r>
              <a:rPr lang="el-GR" sz="1600" dirty="0" smtClean="0"/>
              <a:t>ω</a:t>
            </a:r>
            <a:r>
              <a:rPr lang="en-AU" sz="1600" dirty="0" smtClean="0"/>
              <a:t>/2</a:t>
            </a:r>
            <a:r>
              <a:rPr lang="el-GR" sz="1600" dirty="0" smtClean="0"/>
              <a:t>π</a:t>
            </a:r>
            <a:r>
              <a:rPr lang="en-AU" sz="1600" dirty="0" smtClean="0"/>
              <a:t>)</a:t>
            </a:r>
            <a:r>
              <a:rPr lang="en-US" sz="1600" dirty="0" smtClean="0"/>
              <a:t>/60 </a:t>
            </a:r>
            <a:r>
              <a:rPr lang="en-US" sz="1600" b="1" dirty="0" smtClean="0">
                <a:solidFill>
                  <a:srgbClr val="FF0000"/>
                </a:solidFill>
              </a:rPr>
              <a:t>= A/a x </a:t>
            </a:r>
            <a:r>
              <a:rPr lang="el-GR" sz="1600" b="1" dirty="0" smtClean="0">
                <a:solidFill>
                  <a:srgbClr val="FF0000"/>
                </a:solidFill>
              </a:rPr>
              <a:t>ω</a:t>
            </a:r>
            <a:r>
              <a:rPr lang="en-AU" sz="1600" b="1" dirty="0" smtClean="0">
                <a:solidFill>
                  <a:srgbClr val="FF0000"/>
                </a:solidFill>
              </a:rPr>
              <a:t>r/</a:t>
            </a:r>
            <a:r>
              <a:rPr lang="el-GR" sz="1600" b="1" dirty="0" smtClean="0">
                <a:solidFill>
                  <a:srgbClr val="FF0000"/>
                </a:solidFill>
              </a:rPr>
              <a:t>π</a:t>
            </a:r>
            <a:r>
              <a:rPr lang="en-AU" sz="1600" b="1" dirty="0" smtClean="0">
                <a:solidFill>
                  <a:srgbClr val="FF0000"/>
                </a:solidFill>
              </a:rPr>
              <a:t> </a:t>
            </a:r>
            <a:endParaRPr lang="en-GB" sz="1600" b="1" dirty="0">
              <a:solidFill>
                <a:srgbClr val="FF0000"/>
              </a:solidFill>
            </a:endParaRPr>
          </a:p>
          <a:p>
            <a:pPr>
              <a:buFontTx/>
              <a:buNone/>
            </a:pPr>
            <a:endParaRPr lang="en-GB" sz="1600" dirty="0" smtClean="0"/>
          </a:p>
          <a:p>
            <a:pPr>
              <a:buFontTx/>
              <a:buNone/>
            </a:pPr>
            <a:r>
              <a:rPr lang="en-GB" sz="1600" b="1" u="sng" dirty="0" smtClean="0">
                <a:solidFill>
                  <a:srgbClr val="C00000"/>
                </a:solidFill>
              </a:rPr>
              <a:t>Similarly, for double acting reciprocating pump: </a:t>
            </a:r>
          </a:p>
          <a:p>
            <a:pPr>
              <a:buFontTx/>
              <a:buNone/>
            </a:pPr>
            <a:endParaRPr lang="en-GB" sz="1600" dirty="0" smtClean="0">
              <a:solidFill>
                <a:srgbClr val="C00000"/>
              </a:solidFill>
            </a:endParaRPr>
          </a:p>
          <a:p>
            <a:pPr>
              <a:buNone/>
            </a:pPr>
            <a:r>
              <a:rPr lang="en-GB" sz="1600" b="1" dirty="0" smtClean="0">
                <a:solidFill>
                  <a:srgbClr val="FF0000"/>
                </a:solidFill>
              </a:rPr>
              <a:t>v </a:t>
            </a:r>
            <a:r>
              <a:rPr lang="en-US" sz="1600" b="1" dirty="0" smtClean="0">
                <a:solidFill>
                  <a:srgbClr val="FF0000"/>
                </a:solidFill>
              </a:rPr>
              <a:t>= 2A/a x </a:t>
            </a:r>
            <a:r>
              <a:rPr lang="el-GR" sz="1600" b="1" dirty="0" smtClean="0">
                <a:solidFill>
                  <a:srgbClr val="FF0000"/>
                </a:solidFill>
              </a:rPr>
              <a:t>ω</a:t>
            </a:r>
            <a:r>
              <a:rPr lang="en-AU" sz="1600" b="1" dirty="0" smtClean="0">
                <a:solidFill>
                  <a:srgbClr val="FF0000"/>
                </a:solidFill>
              </a:rPr>
              <a:t>r/</a:t>
            </a:r>
            <a:r>
              <a:rPr lang="el-GR" sz="1600" b="1" dirty="0" smtClean="0">
                <a:solidFill>
                  <a:srgbClr val="FF0000"/>
                </a:solidFill>
              </a:rPr>
              <a:t>π</a:t>
            </a:r>
            <a:r>
              <a:rPr lang="en-AU" sz="1600" b="1" dirty="0" smtClean="0">
                <a:solidFill>
                  <a:srgbClr val="FF0000"/>
                </a:solidFill>
              </a:rPr>
              <a:t> </a:t>
            </a:r>
            <a:endParaRPr lang="en-GB" sz="1600" b="1" dirty="0" smtClean="0">
              <a:solidFill>
                <a:srgbClr val="FF0000"/>
              </a:solidFill>
            </a:endParaRPr>
          </a:p>
          <a:p>
            <a:pPr>
              <a:buFontTx/>
              <a:buNone/>
            </a:pPr>
            <a:endParaRPr lang="en-GB" sz="1600" dirty="0">
              <a:solidFill>
                <a:srgbClr val="C00000"/>
              </a:solidFill>
            </a:endParaRPr>
          </a:p>
        </p:txBody>
      </p:sp>
    </p:spTree>
    <p:extLst>
      <p:ext uri="{BB962C8B-B14F-4D97-AF65-F5344CB8AC3E}">
        <p14:creationId xmlns="" xmlns:p14="http://schemas.microsoft.com/office/powerpoint/2010/main" val="39828793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71472" y="214296"/>
            <a:ext cx="7929618" cy="1722830"/>
          </a:xfrm>
        </p:spPr>
        <p:txBody>
          <a:bodyPr>
            <a:normAutofit fontScale="90000"/>
          </a:bodyPr>
          <a:lstStyle/>
          <a:p>
            <a:r>
              <a:rPr lang="en-GB" sz="1800" dirty="0" smtClean="0"/>
              <a:t>Problem-1: A single acting reciprocating pump has a plunger diameter of 250 mm and stroke length of 450 mm. The suction pipe is 125 mm diameter and 12 m long with a suction lift of 3 m. An air vessel is fitted to the suction pipe at a distance of 1.5 m from the cylinder and 10.5 m from the sump of water level. If the barometer reads 10 m of water and separation takes place at 2.5 m vacuum, find the speed at which the crank can operate without separation to occur. Take, f= 0.01.   </a:t>
            </a:r>
            <a:endParaRPr lang="en-GB" sz="1800" dirty="0"/>
          </a:p>
        </p:txBody>
      </p:sp>
    </p:spTree>
    <p:extLst>
      <p:ext uri="{BB962C8B-B14F-4D97-AF65-F5344CB8AC3E}">
        <p14:creationId xmlns="" xmlns:p14="http://schemas.microsoft.com/office/powerpoint/2010/main" val="1645213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71472" y="214296"/>
            <a:ext cx="7929618" cy="1722830"/>
          </a:xfrm>
        </p:spPr>
        <p:txBody>
          <a:bodyPr>
            <a:normAutofit fontScale="90000"/>
          </a:bodyPr>
          <a:lstStyle/>
          <a:p>
            <a:r>
              <a:rPr lang="en-GB" sz="1800" dirty="0" smtClean="0"/>
              <a:t>Problem-1: A single acting reciprocating pump has a plunger diameter of 250 mm and stroke length of 450 mm. The suction pipe is 125 mm diameter and 12 m long with a suction lift of 3 m. An air vessel is fitted to the suction pipe at a distance of 1.5 m from the cylinder and 10.5 m from the sump of water level. If the barometer reads 10 m of water and separation takes place at 2.5 m vacuum, find the speed at which the crank can operate without separation to occur. Take, f= 0.01.   </a:t>
            </a:r>
            <a:endParaRPr lang="en-GB" sz="1800" dirty="0"/>
          </a:p>
        </p:txBody>
      </p:sp>
      <p:sp>
        <p:nvSpPr>
          <p:cNvPr id="3" name="Rectangle 2"/>
          <p:cNvSpPr/>
          <p:nvPr/>
        </p:nvSpPr>
        <p:spPr>
          <a:xfrm>
            <a:off x="2143108" y="2428874"/>
            <a:ext cx="4572000" cy="1477328"/>
          </a:xfrm>
          <a:prstGeom prst="rect">
            <a:avLst/>
          </a:prstGeom>
        </p:spPr>
        <p:txBody>
          <a:bodyPr>
            <a:spAutoFit/>
          </a:bodyPr>
          <a:lstStyle/>
          <a:p>
            <a:r>
              <a:rPr lang="en-GB" dirty="0" smtClean="0"/>
              <a:t>H</a:t>
            </a:r>
            <a:r>
              <a:rPr lang="en-GB" baseline="-25000" dirty="0" smtClean="0"/>
              <a:t>a</a:t>
            </a:r>
            <a:r>
              <a:rPr lang="en-GB" dirty="0" smtClean="0"/>
              <a:t> = 0.137 </a:t>
            </a:r>
            <a:r>
              <a:rPr lang="el-GR" dirty="0" smtClean="0"/>
              <a:t>ω</a:t>
            </a:r>
            <a:r>
              <a:rPr lang="en-AU" baseline="30000" dirty="0" smtClean="0"/>
              <a:t>2</a:t>
            </a:r>
            <a:endParaRPr lang="en-GB" baseline="30000" dirty="0" smtClean="0"/>
          </a:p>
          <a:p>
            <a:r>
              <a:rPr lang="en-GB" dirty="0" smtClean="0"/>
              <a:t>v = 0.286 </a:t>
            </a:r>
            <a:r>
              <a:rPr lang="el-GR" dirty="0" smtClean="0"/>
              <a:t>ω</a:t>
            </a:r>
            <a:r>
              <a:rPr lang="en-GB" dirty="0" smtClean="0"/>
              <a:t> m/s</a:t>
            </a:r>
          </a:p>
          <a:p>
            <a:r>
              <a:rPr lang="en-GB" dirty="0" err="1" smtClean="0"/>
              <a:t>H</a:t>
            </a:r>
            <a:r>
              <a:rPr lang="en-GB" baseline="-25000" dirty="0" err="1" smtClean="0"/>
              <a:t>f</a:t>
            </a:r>
            <a:r>
              <a:rPr lang="en-GB" dirty="0" smtClean="0"/>
              <a:t> = 0.014 </a:t>
            </a:r>
            <a:r>
              <a:rPr lang="el-GR" dirty="0" smtClean="0"/>
              <a:t>ω</a:t>
            </a:r>
            <a:r>
              <a:rPr lang="en-AU" baseline="30000" dirty="0" smtClean="0"/>
              <a:t>2</a:t>
            </a:r>
            <a:endParaRPr lang="en-GB" dirty="0" smtClean="0"/>
          </a:p>
          <a:p>
            <a:r>
              <a:rPr lang="el-GR" dirty="0" smtClean="0"/>
              <a:t>ω</a:t>
            </a:r>
            <a:r>
              <a:rPr lang="en-GB" dirty="0" smtClean="0"/>
              <a:t> = 5.46 </a:t>
            </a:r>
            <a:r>
              <a:rPr lang="en-GB" dirty="0" err="1" smtClean="0"/>
              <a:t>rad</a:t>
            </a:r>
            <a:r>
              <a:rPr lang="en-GB" dirty="0" smtClean="0"/>
              <a:t>/s</a:t>
            </a:r>
          </a:p>
          <a:p>
            <a:r>
              <a:rPr lang="en-GB" dirty="0" smtClean="0"/>
              <a:t>N = 52 </a:t>
            </a:r>
            <a:r>
              <a:rPr lang="en-GB" dirty="0" err="1" smtClean="0"/>
              <a:t>r.p.m</a:t>
            </a:r>
            <a:endParaRPr lang="en-AU" dirty="0"/>
          </a:p>
        </p:txBody>
      </p:sp>
    </p:spTree>
    <p:extLst>
      <p:ext uri="{BB962C8B-B14F-4D97-AF65-F5344CB8AC3E}">
        <p14:creationId xmlns="" xmlns:p14="http://schemas.microsoft.com/office/powerpoint/2010/main" val="164521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33350"/>
            <a:ext cx="89916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Difference between Centrifugal Pump and Reciprocating Pump:</a:t>
            </a:r>
          </a:p>
        </p:txBody>
      </p:sp>
      <p:graphicFrame>
        <p:nvGraphicFramePr>
          <p:cNvPr id="3" name="Table 2"/>
          <p:cNvGraphicFramePr>
            <a:graphicFrameLocks noGrp="1"/>
          </p:cNvGraphicFramePr>
          <p:nvPr>
            <p:extLst>
              <p:ext uri="{D42A27DB-BD31-4B8C-83A1-F6EECF244321}">
                <p14:modId xmlns="" xmlns:p14="http://schemas.microsoft.com/office/powerpoint/2010/main" val="1507774398"/>
              </p:ext>
            </p:extLst>
          </p:nvPr>
        </p:nvGraphicFramePr>
        <p:xfrm>
          <a:off x="228601" y="666749"/>
          <a:ext cx="8686798" cy="2468880"/>
        </p:xfrm>
        <a:graphic>
          <a:graphicData uri="http://schemas.openxmlformats.org/drawingml/2006/table">
            <a:tbl>
              <a:tblPr/>
              <a:tblGrid>
                <a:gridCol w="1035265"/>
                <a:gridCol w="3971392"/>
                <a:gridCol w="3680141"/>
              </a:tblGrid>
              <a:tr h="34945">
                <a:tc>
                  <a:txBody>
                    <a:bodyPr/>
                    <a:lstStyle/>
                    <a:p>
                      <a:pPr algn="ctr" fontAlgn="base"/>
                      <a:r>
                        <a:rPr lang="en-US" sz="1800" b="1" dirty="0">
                          <a:effectLst/>
                          <a:latin typeface="Times New Roman" panose="02020603050405020304" pitchFamily="18" charset="0"/>
                          <a:cs typeface="Times New Roman" panose="02020603050405020304" pitchFamily="18" charset="0"/>
                        </a:rPr>
                        <a:t>S. No.</a:t>
                      </a:r>
                      <a:endParaRPr lang="en-US" sz="1800" dirty="0">
                        <a:effectLst/>
                        <a:latin typeface="Times New Roman" panose="02020603050405020304" pitchFamily="18" charset="0"/>
                        <a:cs typeface="Times New Roman" panose="02020603050405020304" pitchFamily="18" charset="0"/>
                      </a:endParaRP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1">
                          <a:effectLst/>
                          <a:latin typeface="Times New Roman" panose="02020603050405020304" pitchFamily="18" charset="0"/>
                          <a:cs typeface="Times New Roman" panose="02020603050405020304" pitchFamily="18" charset="0"/>
                        </a:rPr>
                        <a:t>Centrifugal pump</a:t>
                      </a:r>
                      <a:endParaRPr lang="en-US" sz="1800">
                        <a:effectLst/>
                        <a:latin typeface="Times New Roman" panose="02020603050405020304" pitchFamily="18" charset="0"/>
                        <a:cs typeface="Times New Roman" panose="02020603050405020304" pitchFamily="18" charset="0"/>
                      </a:endParaRP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1">
                          <a:effectLst/>
                          <a:latin typeface="Times New Roman" panose="02020603050405020304" pitchFamily="18" charset="0"/>
                          <a:cs typeface="Times New Roman" panose="02020603050405020304" pitchFamily="18" charset="0"/>
                        </a:rPr>
                        <a:t>Reciprocating pump</a:t>
                      </a:r>
                      <a:endParaRPr lang="en-US" sz="1800">
                        <a:effectLst/>
                        <a:latin typeface="Times New Roman" panose="02020603050405020304" pitchFamily="18" charset="0"/>
                        <a:cs typeface="Times New Roman" panose="02020603050405020304" pitchFamily="18" charset="0"/>
                      </a:endParaRP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4259">
                <a:tc>
                  <a:txBody>
                    <a:bodyPr/>
                    <a:lstStyle/>
                    <a:p>
                      <a:pPr algn="ctr" fontAlgn="base"/>
                      <a:endParaRPr lang="en-US" sz="1800" dirty="0">
                        <a:effectLst/>
                        <a:latin typeface="Times New Roman" panose="02020603050405020304" pitchFamily="18" charset="0"/>
                        <a:cs typeface="Times New Roman" panose="02020603050405020304" pitchFamily="18" charset="0"/>
                      </a:endParaRPr>
                    </a:p>
                    <a:p>
                      <a:pPr algn="ctr" fontAlgn="base"/>
                      <a:r>
                        <a:rPr lang="en-US" sz="1800" dirty="0">
                          <a:effectLst/>
                          <a:latin typeface="Times New Roman" panose="02020603050405020304" pitchFamily="18" charset="0"/>
                          <a:cs typeface="Times New Roman" panose="02020603050405020304" pitchFamily="18" charset="0"/>
                        </a:rPr>
                        <a:t>6.</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solidFill>
                            <a:srgbClr val="FF0000"/>
                          </a:solidFill>
                          <a:effectLst/>
                          <a:latin typeface="Times New Roman" panose="02020603050405020304" pitchFamily="18" charset="0"/>
                          <a:cs typeface="Times New Roman" panose="02020603050405020304" pitchFamily="18" charset="0"/>
                        </a:rPr>
                        <a:t>Efficiency</a:t>
                      </a:r>
                      <a:r>
                        <a:rPr lang="en-US" sz="1800" dirty="0" smtClean="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of these pumps are </a:t>
                      </a:r>
                      <a:r>
                        <a:rPr lang="en-US" sz="1800" dirty="0">
                          <a:solidFill>
                            <a:srgbClr val="FF0000"/>
                          </a:solidFill>
                          <a:effectLst/>
                          <a:latin typeface="Times New Roman" panose="02020603050405020304" pitchFamily="18" charset="0"/>
                          <a:cs typeface="Times New Roman" panose="02020603050405020304" pitchFamily="18" charset="0"/>
                        </a:rPr>
                        <a:t>low</a:t>
                      </a:r>
                      <a:r>
                        <a:rPr lang="en-US" sz="1800" dirty="0">
                          <a:effectLst/>
                          <a:latin typeface="Times New Roman" panose="02020603050405020304" pitchFamily="18" charset="0"/>
                          <a:cs typeface="Times New Roman" panose="02020603050405020304" pitchFamily="18" charset="0"/>
                        </a:rPr>
                        <a:t> compare to reciprocating pump.</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solidFill>
                            <a:srgbClr val="FF0000"/>
                          </a:solidFill>
                          <a:effectLst/>
                          <a:latin typeface="Times New Roman" panose="02020603050405020304" pitchFamily="18" charset="0"/>
                          <a:cs typeface="Times New Roman" panose="02020603050405020304" pitchFamily="18" charset="0"/>
                        </a:rPr>
                        <a:t>Efficiency </a:t>
                      </a:r>
                      <a:r>
                        <a:rPr lang="en-US" sz="1800" dirty="0">
                          <a:solidFill>
                            <a:srgbClr val="FF0000"/>
                          </a:solidFill>
                          <a:effectLst/>
                          <a:latin typeface="Times New Roman" panose="02020603050405020304" pitchFamily="18" charset="0"/>
                          <a:cs typeface="Times New Roman" panose="02020603050405020304" pitchFamily="18" charset="0"/>
                        </a:rPr>
                        <a:t>is high</a:t>
                      </a:r>
                      <a:r>
                        <a:rPr lang="en-US" sz="1800" dirty="0">
                          <a:effectLst/>
                          <a:latin typeface="Times New Roman" panose="02020603050405020304" pitchFamily="18" charset="0"/>
                          <a:cs typeface="Times New Roman" panose="02020603050405020304" pitchFamily="18" charset="0"/>
                        </a:rPr>
                        <a:t>.</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8195">
                <a:tc>
                  <a:txBody>
                    <a:bodyPr/>
                    <a:lstStyle/>
                    <a:p>
                      <a:pPr algn="ctr" fontAlgn="base"/>
                      <a:endParaRPr lang="en-US" sz="1800">
                        <a:effectLst/>
                        <a:latin typeface="Times New Roman" panose="02020603050405020304" pitchFamily="18" charset="0"/>
                        <a:cs typeface="Times New Roman" panose="02020603050405020304" pitchFamily="18" charset="0"/>
                      </a:endParaRPr>
                    </a:p>
                    <a:p>
                      <a:pPr algn="ctr" fontAlgn="base"/>
                      <a:r>
                        <a:rPr lang="en-US" sz="1800">
                          <a:effectLst/>
                          <a:latin typeface="Times New Roman" panose="02020603050405020304" pitchFamily="18" charset="0"/>
                          <a:cs typeface="Times New Roman" panose="02020603050405020304" pitchFamily="18" charset="0"/>
                        </a:rPr>
                        <a:t>7.</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Centrifugal </a:t>
                      </a:r>
                      <a:r>
                        <a:rPr lang="en-US" sz="1800" dirty="0">
                          <a:effectLst/>
                          <a:latin typeface="Times New Roman" panose="02020603050405020304" pitchFamily="18" charset="0"/>
                          <a:cs typeface="Times New Roman" panose="02020603050405020304" pitchFamily="18" charset="0"/>
                        </a:rPr>
                        <a:t>pump have problem of </a:t>
                      </a:r>
                      <a:r>
                        <a:rPr lang="en-US" sz="1800" dirty="0">
                          <a:solidFill>
                            <a:srgbClr val="FF0000"/>
                          </a:solidFill>
                          <a:effectLst/>
                          <a:latin typeface="Times New Roman" panose="02020603050405020304" pitchFamily="18" charset="0"/>
                          <a:cs typeface="Times New Roman" panose="02020603050405020304" pitchFamily="18" charset="0"/>
                        </a:rPr>
                        <a:t>priming</a:t>
                      </a:r>
                      <a:r>
                        <a:rPr lang="en-US" sz="1800" dirty="0">
                          <a:effectLst/>
                          <a:latin typeface="Times New Roman" panose="02020603050405020304" pitchFamily="18" charset="0"/>
                          <a:cs typeface="Times New Roman" panose="02020603050405020304" pitchFamily="18" charset="0"/>
                        </a:rPr>
                        <a:t>.</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It </a:t>
                      </a:r>
                      <a:r>
                        <a:rPr lang="en-US" sz="1800" dirty="0">
                          <a:effectLst/>
                          <a:latin typeface="Times New Roman" panose="02020603050405020304" pitchFamily="18" charset="0"/>
                          <a:cs typeface="Times New Roman" panose="02020603050405020304" pitchFamily="18" charset="0"/>
                        </a:rPr>
                        <a:t>does not have any problem of priming.</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4259">
                <a:tc>
                  <a:txBody>
                    <a:bodyPr/>
                    <a:lstStyle/>
                    <a:p>
                      <a:pPr algn="ctr" fontAlgn="base"/>
                      <a:endParaRPr lang="en-US" sz="1800">
                        <a:effectLst/>
                        <a:latin typeface="Times New Roman" panose="02020603050405020304" pitchFamily="18" charset="0"/>
                        <a:cs typeface="Times New Roman" panose="02020603050405020304" pitchFamily="18" charset="0"/>
                      </a:endParaRPr>
                    </a:p>
                    <a:p>
                      <a:pPr algn="ctr" fontAlgn="base"/>
                      <a:r>
                        <a:rPr lang="en-US" sz="1800">
                          <a:effectLst/>
                          <a:latin typeface="Times New Roman" panose="02020603050405020304" pitchFamily="18" charset="0"/>
                          <a:cs typeface="Times New Roman" panose="02020603050405020304" pitchFamily="18" charset="0"/>
                        </a:rPr>
                        <a:t>8.</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It </a:t>
                      </a:r>
                      <a:r>
                        <a:rPr lang="en-US" sz="1800" dirty="0">
                          <a:effectLst/>
                          <a:latin typeface="Times New Roman" panose="02020603050405020304" pitchFamily="18" charset="0"/>
                          <a:cs typeface="Times New Roman" panose="02020603050405020304" pitchFamily="18" charset="0"/>
                        </a:rPr>
                        <a:t>uses impellers to transfer energy to fluid.</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It </a:t>
                      </a:r>
                      <a:r>
                        <a:rPr lang="en-US" sz="1800" dirty="0">
                          <a:effectLst/>
                          <a:latin typeface="Times New Roman" panose="02020603050405020304" pitchFamily="18" charset="0"/>
                          <a:cs typeface="Times New Roman" panose="02020603050405020304" pitchFamily="18" charset="0"/>
                        </a:rPr>
                        <a:t>uses piston cylinder device to transfer energy to fluid.</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8195">
                <a:tc>
                  <a:txBody>
                    <a:bodyPr/>
                    <a:lstStyle/>
                    <a:p>
                      <a:pPr algn="ctr" fontAlgn="base"/>
                      <a:r>
                        <a:rPr lang="en-US" sz="1800" dirty="0" smtClean="0">
                          <a:effectLst/>
                          <a:latin typeface="Times New Roman" panose="02020603050405020304" pitchFamily="18" charset="0"/>
                          <a:cs typeface="Times New Roman" panose="02020603050405020304" pitchFamily="18" charset="0"/>
                        </a:rPr>
                        <a:t>9</a:t>
                      </a:r>
                      <a:r>
                        <a:rPr lang="en-US" sz="1800" dirty="0">
                          <a:effectLst/>
                          <a:latin typeface="Times New Roman" panose="02020603050405020304" pitchFamily="18" charset="0"/>
                          <a:cs typeface="Times New Roman" panose="02020603050405020304" pitchFamily="18" charset="0"/>
                        </a:rPr>
                        <a:t>.</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They </a:t>
                      </a:r>
                      <a:r>
                        <a:rPr lang="en-US" sz="1800" dirty="0">
                          <a:effectLst/>
                          <a:latin typeface="Times New Roman" panose="02020603050405020304" pitchFamily="18" charset="0"/>
                          <a:cs typeface="Times New Roman" panose="02020603050405020304" pitchFamily="18" charset="0"/>
                        </a:rPr>
                        <a:t>are </a:t>
                      </a:r>
                      <a:r>
                        <a:rPr lang="en-US" sz="1800" dirty="0">
                          <a:solidFill>
                            <a:srgbClr val="FF0000"/>
                          </a:solidFill>
                          <a:effectLst/>
                          <a:latin typeface="Times New Roman" panose="02020603050405020304" pitchFamily="18" charset="0"/>
                          <a:cs typeface="Times New Roman" panose="02020603050405020304" pitchFamily="18" charset="0"/>
                        </a:rPr>
                        <a:t>lighter</a:t>
                      </a:r>
                      <a:r>
                        <a:rPr lang="en-US" sz="1800" dirty="0">
                          <a:effectLst/>
                          <a:latin typeface="Times New Roman" panose="02020603050405020304" pitchFamily="18" charset="0"/>
                          <a:cs typeface="Times New Roman" panose="02020603050405020304" pitchFamily="18" charset="0"/>
                        </a:rPr>
                        <a:t> than reciprocating pumps.</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800" dirty="0" smtClean="0">
                          <a:effectLst/>
                          <a:latin typeface="Times New Roman" panose="02020603050405020304" pitchFamily="18" charset="0"/>
                          <a:cs typeface="Times New Roman" panose="02020603050405020304" pitchFamily="18" charset="0"/>
                        </a:rPr>
                        <a:t>These </a:t>
                      </a:r>
                      <a:r>
                        <a:rPr lang="en-US" sz="1800" dirty="0">
                          <a:effectLst/>
                          <a:latin typeface="Times New Roman" panose="02020603050405020304" pitchFamily="18" charset="0"/>
                          <a:cs typeface="Times New Roman" panose="02020603050405020304" pitchFamily="18" charset="0"/>
                        </a:rPr>
                        <a:t>are </a:t>
                      </a:r>
                      <a:r>
                        <a:rPr lang="en-US" sz="1800" dirty="0">
                          <a:solidFill>
                            <a:srgbClr val="FF0000"/>
                          </a:solidFill>
                          <a:effectLst/>
                          <a:latin typeface="Times New Roman" panose="02020603050405020304" pitchFamily="18" charset="0"/>
                          <a:cs typeface="Times New Roman" panose="02020603050405020304" pitchFamily="18" charset="0"/>
                        </a:rPr>
                        <a:t>heavier</a:t>
                      </a:r>
                      <a:r>
                        <a:rPr lang="en-US" sz="1800" dirty="0">
                          <a:effectLst/>
                          <a:latin typeface="Times New Roman" panose="02020603050405020304" pitchFamily="18" charset="0"/>
                          <a:cs typeface="Times New Roman" panose="02020603050405020304" pitchFamily="18" charset="0"/>
                        </a:rPr>
                        <a:t> compare to centrifugal pump.</a:t>
                      </a: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13055868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33350"/>
            <a:ext cx="89916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Difference between Centrifugal Pump and Reciprocating Pump:</a:t>
            </a:r>
          </a:p>
        </p:txBody>
      </p:sp>
      <p:graphicFrame>
        <p:nvGraphicFramePr>
          <p:cNvPr id="3" name="Table 2"/>
          <p:cNvGraphicFramePr>
            <a:graphicFrameLocks noGrp="1"/>
          </p:cNvGraphicFramePr>
          <p:nvPr>
            <p:extLst>
              <p:ext uri="{D42A27DB-BD31-4B8C-83A1-F6EECF244321}">
                <p14:modId xmlns="" xmlns:p14="http://schemas.microsoft.com/office/powerpoint/2010/main" val="881292390"/>
              </p:ext>
            </p:extLst>
          </p:nvPr>
        </p:nvGraphicFramePr>
        <p:xfrm>
          <a:off x="228601" y="666749"/>
          <a:ext cx="8686798" cy="1565414"/>
        </p:xfrm>
        <a:graphic>
          <a:graphicData uri="http://schemas.openxmlformats.org/drawingml/2006/table">
            <a:tbl>
              <a:tblPr/>
              <a:tblGrid>
                <a:gridCol w="1035265"/>
                <a:gridCol w="3971392"/>
                <a:gridCol w="3680141"/>
              </a:tblGrid>
              <a:tr h="34945">
                <a:tc>
                  <a:txBody>
                    <a:bodyPr/>
                    <a:lstStyle/>
                    <a:p>
                      <a:pPr algn="ctr" fontAlgn="base"/>
                      <a:r>
                        <a:rPr lang="en-US" sz="1800" b="1" dirty="0">
                          <a:effectLst/>
                          <a:latin typeface="Times New Roman" panose="02020603050405020304" pitchFamily="18" charset="0"/>
                          <a:cs typeface="Times New Roman" panose="02020603050405020304" pitchFamily="18" charset="0"/>
                        </a:rPr>
                        <a:t>S. No.</a:t>
                      </a:r>
                      <a:endParaRPr lang="en-US" sz="1800" dirty="0">
                        <a:effectLst/>
                        <a:latin typeface="Times New Roman" panose="02020603050405020304" pitchFamily="18" charset="0"/>
                        <a:cs typeface="Times New Roman" panose="02020603050405020304" pitchFamily="18" charset="0"/>
                      </a:endParaRP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1">
                          <a:effectLst/>
                          <a:latin typeface="Times New Roman" panose="02020603050405020304" pitchFamily="18" charset="0"/>
                          <a:cs typeface="Times New Roman" panose="02020603050405020304" pitchFamily="18" charset="0"/>
                        </a:rPr>
                        <a:t>Centrifugal pump</a:t>
                      </a:r>
                      <a:endParaRPr lang="en-US" sz="1800">
                        <a:effectLst/>
                        <a:latin typeface="Times New Roman" panose="02020603050405020304" pitchFamily="18" charset="0"/>
                        <a:cs typeface="Times New Roman" panose="02020603050405020304" pitchFamily="18" charset="0"/>
                      </a:endParaRP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1">
                          <a:effectLst/>
                          <a:latin typeface="Times New Roman" panose="02020603050405020304" pitchFamily="18" charset="0"/>
                          <a:cs typeface="Times New Roman" panose="02020603050405020304" pitchFamily="18" charset="0"/>
                        </a:rPr>
                        <a:t>Reciprocating pump</a:t>
                      </a:r>
                      <a:endParaRPr lang="en-US" sz="1800">
                        <a:effectLst/>
                        <a:latin typeface="Times New Roman" panose="02020603050405020304" pitchFamily="18" charset="0"/>
                        <a:cs typeface="Times New Roman" panose="02020603050405020304" pitchFamily="18" charset="0"/>
                      </a:endParaRP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4259">
                <a:tc>
                  <a:txBody>
                    <a:bodyPr/>
                    <a:lstStyle/>
                    <a:p>
                      <a:pPr algn="ctr" fontAlgn="base"/>
                      <a:r>
                        <a:rPr lang="en-US" dirty="0" smtClean="0">
                          <a:effectLst/>
                          <a:latin typeface="Times New Roman" panose="02020603050405020304" pitchFamily="18" charset="0"/>
                          <a:cs typeface="Times New Roman" panose="02020603050405020304" pitchFamily="18" charset="0"/>
                        </a:rPr>
                        <a:t>10</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Times New Roman" panose="02020603050405020304" pitchFamily="18" charset="0"/>
                          <a:cs typeface="Times New Roman" panose="02020603050405020304" pitchFamily="18" charset="0"/>
                        </a:rPr>
                        <a:t>It </a:t>
                      </a:r>
                      <a:r>
                        <a:rPr lang="en-US" dirty="0">
                          <a:effectLst/>
                          <a:latin typeface="Times New Roman" panose="02020603050405020304" pitchFamily="18" charset="0"/>
                          <a:cs typeface="Times New Roman" panose="02020603050405020304" pitchFamily="18" charset="0"/>
                        </a:rPr>
                        <a:t>gives </a:t>
                      </a:r>
                      <a:r>
                        <a:rPr lang="en-US" dirty="0">
                          <a:solidFill>
                            <a:srgbClr val="FF0000"/>
                          </a:solidFill>
                          <a:effectLst/>
                          <a:latin typeface="Times New Roman" panose="02020603050405020304" pitchFamily="18" charset="0"/>
                          <a:cs typeface="Times New Roman" panose="02020603050405020304" pitchFamily="18" charset="0"/>
                        </a:rPr>
                        <a:t>higher discharge at low heads</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Times New Roman" panose="02020603050405020304" pitchFamily="18" charset="0"/>
                          <a:cs typeface="Times New Roman" panose="02020603050405020304" pitchFamily="18" charset="0"/>
                        </a:rPr>
                        <a:t>These </a:t>
                      </a:r>
                      <a:r>
                        <a:rPr lang="en-US" dirty="0">
                          <a:effectLst/>
                          <a:latin typeface="Times New Roman" panose="02020603050405020304" pitchFamily="18" charset="0"/>
                          <a:cs typeface="Times New Roman" panose="02020603050405020304" pitchFamily="18" charset="0"/>
                        </a:rPr>
                        <a:t>gives </a:t>
                      </a:r>
                      <a:r>
                        <a:rPr lang="en-US" dirty="0">
                          <a:solidFill>
                            <a:srgbClr val="FF0000"/>
                          </a:solidFill>
                          <a:effectLst/>
                          <a:latin typeface="Times New Roman" panose="02020603050405020304" pitchFamily="18" charset="0"/>
                          <a:cs typeface="Times New Roman" panose="02020603050405020304" pitchFamily="18" charset="0"/>
                        </a:rPr>
                        <a:t>higher heads at low discharge</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8195">
                <a:tc>
                  <a:txBody>
                    <a:bodyPr/>
                    <a:lstStyle/>
                    <a:p>
                      <a:pPr algn="ctr" fontAlgn="base"/>
                      <a:r>
                        <a:rPr lang="en-US" dirty="0" smtClean="0">
                          <a:effectLst/>
                          <a:latin typeface="Times New Roman" panose="02020603050405020304" pitchFamily="18" charset="0"/>
                          <a:cs typeface="Times New Roman" panose="02020603050405020304" pitchFamily="18" charset="0"/>
                        </a:rPr>
                        <a:t>11</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Times New Roman" panose="02020603050405020304" pitchFamily="18" charset="0"/>
                          <a:cs typeface="Times New Roman" panose="02020603050405020304" pitchFamily="18" charset="0"/>
                        </a:rPr>
                        <a:t>It </a:t>
                      </a:r>
                      <a:r>
                        <a:rPr lang="en-US" dirty="0">
                          <a:effectLst/>
                          <a:latin typeface="Times New Roman" panose="02020603050405020304" pitchFamily="18" charset="0"/>
                          <a:cs typeface="Times New Roman" panose="02020603050405020304" pitchFamily="18" charset="0"/>
                        </a:rPr>
                        <a:t>is </a:t>
                      </a:r>
                      <a:r>
                        <a:rPr lang="en-US" dirty="0">
                          <a:solidFill>
                            <a:srgbClr val="FF0000"/>
                          </a:solidFill>
                          <a:effectLst/>
                          <a:latin typeface="Times New Roman" panose="02020603050405020304" pitchFamily="18" charset="0"/>
                          <a:cs typeface="Times New Roman" panose="02020603050405020304" pitchFamily="18" charset="0"/>
                        </a:rPr>
                        <a:t>less costly</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Times New Roman" panose="02020603050405020304" pitchFamily="18" charset="0"/>
                          <a:cs typeface="Times New Roman" panose="02020603050405020304" pitchFamily="18" charset="0"/>
                        </a:rPr>
                        <a:t>These </a:t>
                      </a:r>
                      <a:r>
                        <a:rPr lang="en-US" dirty="0">
                          <a:effectLst/>
                          <a:latin typeface="Times New Roman" panose="02020603050405020304" pitchFamily="18" charset="0"/>
                          <a:cs typeface="Times New Roman" panose="02020603050405020304" pitchFamily="18" charset="0"/>
                        </a:rPr>
                        <a:t>are </a:t>
                      </a:r>
                      <a:r>
                        <a:rPr lang="en-US" dirty="0">
                          <a:solidFill>
                            <a:srgbClr val="FF0000"/>
                          </a:solidFill>
                          <a:effectLst/>
                          <a:latin typeface="Times New Roman" panose="02020603050405020304" pitchFamily="18" charset="0"/>
                          <a:cs typeface="Times New Roman" panose="02020603050405020304" pitchFamily="18" charset="0"/>
                        </a:rPr>
                        <a:t>costly</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4259">
                <a:tc>
                  <a:txBody>
                    <a:bodyPr/>
                    <a:lstStyle/>
                    <a:p>
                      <a:pPr algn="ctr" fontAlgn="base"/>
                      <a:r>
                        <a:rPr lang="en-US" dirty="0" smtClean="0">
                          <a:effectLst/>
                          <a:latin typeface="Times New Roman" panose="02020603050405020304" pitchFamily="18" charset="0"/>
                          <a:cs typeface="Times New Roman" panose="02020603050405020304" pitchFamily="18" charset="0"/>
                        </a:rPr>
                        <a:t>12</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Times New Roman" panose="02020603050405020304" pitchFamily="18" charset="0"/>
                          <a:cs typeface="Times New Roman" panose="02020603050405020304" pitchFamily="18" charset="0"/>
                        </a:rPr>
                        <a:t>These </a:t>
                      </a:r>
                      <a:r>
                        <a:rPr lang="en-US" dirty="0">
                          <a:effectLst/>
                          <a:latin typeface="Times New Roman" panose="02020603050405020304" pitchFamily="18" charset="0"/>
                          <a:cs typeface="Times New Roman" panose="02020603050405020304" pitchFamily="18" charset="0"/>
                        </a:rPr>
                        <a:t>pumps required </a:t>
                      </a:r>
                      <a:r>
                        <a:rPr lang="en-US" dirty="0">
                          <a:solidFill>
                            <a:srgbClr val="FF0000"/>
                          </a:solidFill>
                          <a:effectLst/>
                          <a:latin typeface="Times New Roman" panose="02020603050405020304" pitchFamily="18" charset="0"/>
                          <a:cs typeface="Times New Roman" panose="02020603050405020304" pitchFamily="18" charset="0"/>
                        </a:rPr>
                        <a:t>less maintenance</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Times New Roman" panose="02020603050405020304" pitchFamily="18" charset="0"/>
                          <a:cs typeface="Times New Roman" panose="02020603050405020304" pitchFamily="18" charset="0"/>
                        </a:rPr>
                        <a:t>These </a:t>
                      </a:r>
                      <a:r>
                        <a:rPr lang="en-US" dirty="0">
                          <a:effectLst/>
                          <a:latin typeface="Times New Roman" panose="02020603050405020304" pitchFamily="18" charset="0"/>
                          <a:cs typeface="Times New Roman" panose="02020603050405020304" pitchFamily="18" charset="0"/>
                        </a:rPr>
                        <a:t>required </a:t>
                      </a:r>
                      <a:r>
                        <a:rPr lang="en-US" dirty="0">
                          <a:solidFill>
                            <a:srgbClr val="FF0000"/>
                          </a:solidFill>
                          <a:effectLst/>
                          <a:latin typeface="Times New Roman" panose="02020603050405020304" pitchFamily="18" charset="0"/>
                          <a:cs typeface="Times New Roman" panose="02020603050405020304" pitchFamily="18" charset="0"/>
                        </a:rPr>
                        <a:t>higher maintenance</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30820674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33350"/>
            <a:ext cx="89916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Difference between Centrifugal Pump and Reciprocating Pump:</a:t>
            </a:r>
          </a:p>
        </p:txBody>
      </p:sp>
      <p:graphicFrame>
        <p:nvGraphicFramePr>
          <p:cNvPr id="3" name="Table 2"/>
          <p:cNvGraphicFramePr>
            <a:graphicFrameLocks noGrp="1"/>
          </p:cNvGraphicFramePr>
          <p:nvPr>
            <p:extLst>
              <p:ext uri="{D42A27DB-BD31-4B8C-83A1-F6EECF244321}">
                <p14:modId xmlns="" xmlns:p14="http://schemas.microsoft.com/office/powerpoint/2010/main" val="2196092859"/>
              </p:ext>
            </p:extLst>
          </p:nvPr>
        </p:nvGraphicFramePr>
        <p:xfrm>
          <a:off x="228601" y="666749"/>
          <a:ext cx="8686798" cy="1645920"/>
        </p:xfrm>
        <a:graphic>
          <a:graphicData uri="http://schemas.openxmlformats.org/drawingml/2006/table">
            <a:tbl>
              <a:tblPr/>
              <a:tblGrid>
                <a:gridCol w="761999"/>
                <a:gridCol w="4244658"/>
                <a:gridCol w="3680141"/>
              </a:tblGrid>
              <a:tr h="34945">
                <a:tc>
                  <a:txBody>
                    <a:bodyPr/>
                    <a:lstStyle/>
                    <a:p>
                      <a:pPr algn="ctr" fontAlgn="base"/>
                      <a:r>
                        <a:rPr lang="en-US" sz="1800" b="1" dirty="0">
                          <a:effectLst/>
                          <a:latin typeface="Times New Roman" panose="02020603050405020304" pitchFamily="18" charset="0"/>
                          <a:cs typeface="Times New Roman" panose="02020603050405020304" pitchFamily="18" charset="0"/>
                        </a:rPr>
                        <a:t>S. No.</a:t>
                      </a:r>
                      <a:endParaRPr lang="en-US" sz="1800" dirty="0">
                        <a:effectLst/>
                        <a:latin typeface="Times New Roman" panose="02020603050405020304" pitchFamily="18" charset="0"/>
                        <a:cs typeface="Times New Roman" panose="02020603050405020304" pitchFamily="18" charset="0"/>
                      </a:endParaRP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1">
                          <a:effectLst/>
                          <a:latin typeface="Times New Roman" panose="02020603050405020304" pitchFamily="18" charset="0"/>
                          <a:cs typeface="Times New Roman" panose="02020603050405020304" pitchFamily="18" charset="0"/>
                        </a:rPr>
                        <a:t>Centrifugal pump</a:t>
                      </a:r>
                      <a:endParaRPr lang="en-US" sz="1800">
                        <a:effectLst/>
                        <a:latin typeface="Times New Roman" panose="02020603050405020304" pitchFamily="18" charset="0"/>
                        <a:cs typeface="Times New Roman" panose="02020603050405020304" pitchFamily="18" charset="0"/>
                      </a:endParaRP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800" b="1">
                          <a:effectLst/>
                          <a:latin typeface="Times New Roman" panose="02020603050405020304" pitchFamily="18" charset="0"/>
                          <a:cs typeface="Times New Roman" panose="02020603050405020304" pitchFamily="18" charset="0"/>
                        </a:rPr>
                        <a:t>Reciprocating pump</a:t>
                      </a:r>
                      <a:endParaRPr lang="en-US" sz="1800">
                        <a:effectLst/>
                        <a:latin typeface="Times New Roman" panose="02020603050405020304" pitchFamily="18" charset="0"/>
                        <a:cs typeface="Times New Roman" panose="02020603050405020304" pitchFamily="18" charset="0"/>
                      </a:endParaRPr>
                    </a:p>
                  </a:txBody>
                  <a:tcPr marL="26516" marR="265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4259">
                <a:tc>
                  <a:txBody>
                    <a:bodyPr/>
                    <a:lstStyle/>
                    <a:p>
                      <a:pPr algn="ctr" fontAlgn="base"/>
                      <a:r>
                        <a:rPr lang="en-US">
                          <a:effectLst/>
                          <a:latin typeface="Times New Roman" panose="02020603050405020304" pitchFamily="18"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Times New Roman" panose="02020603050405020304" pitchFamily="18" charset="0"/>
                          <a:cs typeface="Times New Roman" panose="02020603050405020304" pitchFamily="18" charset="0"/>
                        </a:rPr>
                        <a:t>Centrifugal </a:t>
                      </a:r>
                      <a:r>
                        <a:rPr lang="en-US" dirty="0">
                          <a:effectLst/>
                          <a:latin typeface="Times New Roman" panose="02020603050405020304" pitchFamily="18" charset="0"/>
                          <a:cs typeface="Times New Roman" panose="02020603050405020304" pitchFamily="18" charset="0"/>
                        </a:rPr>
                        <a:t>pumps are </a:t>
                      </a:r>
                      <a:r>
                        <a:rPr lang="en-US" dirty="0">
                          <a:solidFill>
                            <a:srgbClr val="FF0000"/>
                          </a:solidFill>
                          <a:effectLst/>
                          <a:latin typeface="Times New Roman" panose="02020603050405020304" pitchFamily="18" charset="0"/>
                          <a:cs typeface="Times New Roman" panose="02020603050405020304" pitchFamily="18" charset="0"/>
                        </a:rPr>
                        <a:t>easy to install</a:t>
                      </a:r>
                      <a:r>
                        <a:rPr lang="en-US" dirty="0">
                          <a:effectLst/>
                          <a:latin typeface="Times New Roman" panose="02020603050405020304" pitchFamily="18" charset="0"/>
                          <a:cs typeface="Times New Roman" panose="02020603050405020304" pitchFamily="18" charset="0"/>
                        </a:rPr>
                        <a:t>. These required </a:t>
                      </a:r>
                      <a:r>
                        <a:rPr lang="en-US" dirty="0">
                          <a:solidFill>
                            <a:srgbClr val="FF0000"/>
                          </a:solidFill>
                          <a:effectLst/>
                          <a:latin typeface="Times New Roman" panose="02020603050405020304" pitchFamily="18" charset="0"/>
                          <a:cs typeface="Times New Roman" panose="02020603050405020304" pitchFamily="18" charset="0"/>
                        </a:rPr>
                        <a:t>less floor space</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Times New Roman" panose="02020603050405020304" pitchFamily="18" charset="0"/>
                          <a:cs typeface="Times New Roman" panose="02020603050405020304" pitchFamily="18" charset="0"/>
                        </a:rPr>
                        <a:t>These </a:t>
                      </a:r>
                      <a:r>
                        <a:rPr lang="en-US" dirty="0">
                          <a:effectLst/>
                          <a:latin typeface="Times New Roman" panose="02020603050405020304" pitchFamily="18" charset="0"/>
                          <a:cs typeface="Times New Roman" panose="02020603050405020304" pitchFamily="18" charset="0"/>
                        </a:rPr>
                        <a:t>pumps are </a:t>
                      </a:r>
                      <a:r>
                        <a:rPr lang="en-US" dirty="0">
                          <a:solidFill>
                            <a:srgbClr val="FF0000"/>
                          </a:solidFill>
                          <a:effectLst/>
                          <a:latin typeface="Times New Roman" panose="02020603050405020304" pitchFamily="18" charset="0"/>
                          <a:cs typeface="Times New Roman" panose="02020603050405020304" pitchFamily="18" charset="0"/>
                        </a:rPr>
                        <a:t>difficult to install</a:t>
                      </a:r>
                      <a:r>
                        <a:rPr lang="en-US" dirty="0">
                          <a:effectLst/>
                          <a:latin typeface="Times New Roman" panose="02020603050405020304" pitchFamily="18" charset="0"/>
                          <a:cs typeface="Times New Roman" panose="02020603050405020304" pitchFamily="18" charset="0"/>
                        </a:rPr>
                        <a:t>. These required </a:t>
                      </a:r>
                      <a:r>
                        <a:rPr lang="en-US" dirty="0">
                          <a:solidFill>
                            <a:srgbClr val="FF0000"/>
                          </a:solidFill>
                          <a:effectLst/>
                          <a:latin typeface="Times New Roman" panose="02020603050405020304" pitchFamily="18" charset="0"/>
                          <a:cs typeface="Times New Roman" panose="02020603050405020304" pitchFamily="18" charset="0"/>
                        </a:rPr>
                        <a:t>more floor area</a:t>
                      </a:r>
                      <a:r>
                        <a:rPr lang="en-US"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8195">
                <a:tc>
                  <a:txBody>
                    <a:bodyPr/>
                    <a:lstStyle/>
                    <a:p>
                      <a:pPr algn="ctr" fontAlgn="base"/>
                      <a:endParaRPr lang="en-US">
                        <a:effectLst/>
                        <a:latin typeface="Times New Roman" panose="02020603050405020304" pitchFamily="18" charset="0"/>
                        <a:cs typeface="Times New Roman" panose="02020603050405020304" pitchFamily="18" charset="0"/>
                      </a:endParaRPr>
                    </a:p>
                    <a:p>
                      <a:pPr algn="ctr" fontAlgn="base"/>
                      <a:r>
                        <a:rPr lang="en-US">
                          <a:effectLst/>
                          <a:latin typeface="Times New Roman" panose="02020603050405020304" pitchFamily="18"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Times New Roman" panose="02020603050405020304" pitchFamily="18" charset="0"/>
                          <a:cs typeface="Times New Roman" panose="02020603050405020304" pitchFamily="18" charset="0"/>
                        </a:rPr>
                        <a:t>It </a:t>
                      </a:r>
                      <a:r>
                        <a:rPr lang="en-US" dirty="0">
                          <a:effectLst/>
                          <a:latin typeface="Times New Roman" panose="02020603050405020304" pitchFamily="18" charset="0"/>
                          <a:cs typeface="Times New Roman" panose="02020603050405020304" pitchFamily="18" charset="0"/>
                        </a:rPr>
                        <a:t>is mostly used for </a:t>
                      </a:r>
                      <a:r>
                        <a:rPr lang="en-US" dirty="0">
                          <a:solidFill>
                            <a:srgbClr val="FF0000"/>
                          </a:solidFill>
                          <a:effectLst/>
                          <a:latin typeface="Times New Roman" panose="02020603050405020304" pitchFamily="18" charset="0"/>
                          <a:cs typeface="Times New Roman" panose="02020603050405020304" pitchFamily="18" charset="0"/>
                        </a:rPr>
                        <a:t>domestic purpose </a:t>
                      </a:r>
                      <a:r>
                        <a:rPr lang="en-US" dirty="0">
                          <a:effectLst/>
                          <a:latin typeface="Times New Roman" panose="02020603050405020304" pitchFamily="18" charset="0"/>
                          <a:cs typeface="Times New Roman" panose="02020603050405020304" pitchFamily="18" charset="0"/>
                        </a:rPr>
                        <a:t>and where higher discharge at low head required.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dirty="0" smtClean="0">
                          <a:effectLst/>
                          <a:latin typeface="Times New Roman" panose="02020603050405020304" pitchFamily="18" charset="0"/>
                          <a:cs typeface="Times New Roman" panose="02020603050405020304" pitchFamily="18" charset="0"/>
                        </a:rPr>
                        <a:t>These </a:t>
                      </a:r>
                      <a:r>
                        <a:rPr lang="en-US" dirty="0">
                          <a:effectLst/>
                          <a:latin typeface="Times New Roman" panose="02020603050405020304" pitchFamily="18" charset="0"/>
                          <a:cs typeface="Times New Roman" panose="02020603050405020304" pitchFamily="18" charset="0"/>
                        </a:rPr>
                        <a:t>are mostly used in </a:t>
                      </a:r>
                      <a:r>
                        <a:rPr lang="en-US" dirty="0">
                          <a:solidFill>
                            <a:srgbClr val="FF0000"/>
                          </a:solidFill>
                          <a:effectLst/>
                          <a:latin typeface="Times New Roman" panose="02020603050405020304" pitchFamily="18" charset="0"/>
                          <a:cs typeface="Times New Roman" panose="02020603050405020304" pitchFamily="18" charset="0"/>
                        </a:rPr>
                        <a:t>industries </a:t>
                      </a:r>
                      <a:r>
                        <a:rPr lang="en-US" dirty="0">
                          <a:effectLst/>
                          <a:latin typeface="Times New Roman" panose="02020603050405020304" pitchFamily="18" charset="0"/>
                          <a:cs typeface="Times New Roman" panose="02020603050405020304" pitchFamily="18" charset="0"/>
                        </a:rPr>
                        <a:t>and high viscous fluid pumped at a high head.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21511246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066800" y="-171450"/>
            <a:ext cx="8229600" cy="819150"/>
          </a:xfrm>
        </p:spPr>
        <p:txBody>
          <a:bodyPr/>
          <a:lstStyle/>
          <a:p>
            <a:pPr algn="ctr"/>
            <a:r>
              <a:rPr lang="en-GB" sz="3600" dirty="0" smtClean="0">
                <a:effectLst/>
                <a:latin typeface="Times New Roman" panose="02020603050405020304" pitchFamily="18" charset="0"/>
                <a:cs typeface="Times New Roman" panose="02020603050405020304" pitchFamily="18" charset="0"/>
              </a:rPr>
              <a:t>Reciprocating</a:t>
            </a:r>
            <a:r>
              <a:rPr lang="en-GB" dirty="0" smtClean="0"/>
              <a:t> </a:t>
            </a:r>
            <a:r>
              <a:rPr lang="en-GB" sz="3600" dirty="0" smtClean="0">
                <a:effectLst/>
                <a:latin typeface="Times New Roman" panose="02020603050405020304" pitchFamily="18" charset="0"/>
                <a:cs typeface="Times New Roman" panose="02020603050405020304" pitchFamily="18" charset="0"/>
              </a:rPr>
              <a:t>pump</a:t>
            </a:r>
          </a:p>
        </p:txBody>
      </p:sp>
      <p:pic>
        <p:nvPicPr>
          <p:cNvPr id="4" name="Picture 3"/>
          <p:cNvPicPr>
            <a:picLocks noChangeAspect="1"/>
          </p:cNvPicPr>
          <p:nvPr/>
        </p:nvPicPr>
        <p:blipFill>
          <a:blip r:embed="rId3" cstate="print"/>
          <a:stretch>
            <a:fillRect/>
          </a:stretch>
        </p:blipFill>
        <p:spPr>
          <a:xfrm>
            <a:off x="285720" y="2114550"/>
            <a:ext cx="4267200" cy="3028950"/>
          </a:xfrm>
          <a:prstGeom prst="rect">
            <a:avLst/>
          </a:prstGeom>
        </p:spPr>
      </p:pic>
      <p:sp>
        <p:nvSpPr>
          <p:cNvPr id="9219" name="Content Placeholder 2"/>
          <p:cNvSpPr>
            <a:spLocks noGrp="1"/>
          </p:cNvSpPr>
          <p:nvPr>
            <p:ph idx="4294967295"/>
          </p:nvPr>
        </p:nvSpPr>
        <p:spPr>
          <a:xfrm>
            <a:off x="342900" y="561975"/>
            <a:ext cx="8686800" cy="3714750"/>
          </a:xfrm>
        </p:spPr>
        <p:txBody>
          <a:bodyPr>
            <a:normAutofit/>
          </a:bodyPr>
          <a:lstStyle/>
          <a:p>
            <a:pPr algn="just"/>
            <a:r>
              <a:rPr lang="en-GB" sz="1800" dirty="0" smtClean="0">
                <a:latin typeface="Times New Roman" panose="02020603050405020304" pitchFamily="18" charset="0"/>
                <a:cs typeface="Times New Roman" panose="02020603050405020304" pitchFamily="18" charset="0"/>
              </a:rPr>
              <a:t>Reciprocating </a:t>
            </a:r>
            <a:r>
              <a:rPr lang="en-GB" sz="1800" dirty="0">
                <a:latin typeface="Times New Roman" panose="02020603050405020304" pitchFamily="18" charset="0"/>
                <a:cs typeface="Times New Roman" panose="02020603050405020304" pitchFamily="18" charset="0"/>
              </a:rPr>
              <a:t>pumps are positive displacement pump, i.e. initially, a small quantity of liquid is taken into a chamber and is physically displaced and forced out with pressure by a moving mechanical elements. </a:t>
            </a:r>
          </a:p>
          <a:p>
            <a:pPr algn="just"/>
            <a:r>
              <a:rPr lang="en-GB" sz="1800" dirty="0">
                <a:latin typeface="Times New Roman" panose="02020603050405020304" pitchFamily="18" charset="0"/>
                <a:cs typeface="Times New Roman" panose="02020603050405020304" pitchFamily="18" charset="0"/>
              </a:rPr>
              <a:t>The use of reciprocating pumps is being limited these days and being replaced by centrifugal pumps.</a:t>
            </a:r>
          </a:p>
        </p:txBody>
      </p:sp>
      <p:pic>
        <p:nvPicPr>
          <p:cNvPr id="5" name="Picture 4"/>
          <p:cNvPicPr>
            <a:picLocks noChangeAspect="1"/>
          </p:cNvPicPr>
          <p:nvPr/>
        </p:nvPicPr>
        <p:blipFill>
          <a:blip r:embed="rId4"/>
          <a:stretch>
            <a:fillRect/>
          </a:stretch>
        </p:blipFill>
        <p:spPr>
          <a:xfrm>
            <a:off x="5157216" y="2233041"/>
            <a:ext cx="2095500" cy="2910459"/>
          </a:xfrm>
          <a:prstGeom prst="rect">
            <a:avLst/>
          </a:prstGeom>
        </p:spPr>
      </p:pic>
    </p:spTree>
    <p:extLst>
      <p:ext uri="{BB962C8B-B14F-4D97-AF65-F5344CB8AC3E}">
        <p14:creationId xmlns="" xmlns:p14="http://schemas.microsoft.com/office/powerpoint/2010/main" val="3539170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3598</Words>
  <Application>Microsoft Office PowerPoint</Application>
  <PresentationFormat>On-screen Show (16:9)</PresentationFormat>
  <Paragraphs>487</Paragraphs>
  <Slides>53</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Concourse</vt:lpstr>
      <vt:lpstr>Equation</vt:lpstr>
      <vt:lpstr>Slide 1</vt:lpstr>
      <vt:lpstr>Slide 2</vt:lpstr>
      <vt:lpstr>Slide 3</vt:lpstr>
      <vt:lpstr>Slide 4</vt:lpstr>
      <vt:lpstr>Slide 5</vt:lpstr>
      <vt:lpstr>Slide 6</vt:lpstr>
      <vt:lpstr>Slide 7</vt:lpstr>
      <vt:lpstr>Slide 8</vt:lpstr>
      <vt:lpstr>Reciprocating pump</vt:lpstr>
      <vt:lpstr>Reciprocating pump</vt:lpstr>
      <vt:lpstr>Working of Reciprocating Pump</vt:lpstr>
      <vt:lpstr>Classification of Reciprocating Pump</vt:lpstr>
      <vt:lpstr>Classification of Reciprocating Pump</vt:lpstr>
      <vt:lpstr>Classification of Reciprocating pumps</vt:lpstr>
      <vt:lpstr>Classification of Reciprocating pumps</vt:lpstr>
      <vt:lpstr>Slide 16</vt:lpstr>
      <vt:lpstr>Discharge through a Reciprocating Pump</vt:lpstr>
      <vt:lpstr>Discharge through a Reciprocating Pump</vt:lpstr>
      <vt:lpstr>Discharge through a Reciprocating Pump</vt:lpstr>
      <vt:lpstr>Discharge through a Reciprocating Pump</vt:lpstr>
      <vt:lpstr>Slip </vt:lpstr>
      <vt:lpstr>Slip &amp; co-efficient of discharge </vt:lpstr>
      <vt:lpstr>Negative slip </vt:lpstr>
      <vt:lpstr>Power Input </vt:lpstr>
      <vt:lpstr>Power Input </vt:lpstr>
      <vt:lpstr>Problem-1: A single-acting reciprocating pump discharge 0.018 m3 /s of water per second when running at 60 rpm. Stroke length is 50 cm and the diameter of the piston is 22 cm. If the total lift is 15 m, determine: a) Theoretical discharge of the pump b) Slip and percentage slip of the pump c) Co-efficient of discharge d) Power required running the pump  </vt:lpstr>
      <vt:lpstr>Problem-1: A single-acting reciprocating pump discharge 0.018 m3 /s of water per second when running at 60 rpm. Stroke length is 50 cm and the diameter of the piston is 22 cm. If the total lift is 15 m, determine: a) Theoretical discharge of the pump b) Slip and percentage slip of the pump c) Co-efficient of discharge d) Power required running the pump  </vt:lpstr>
      <vt:lpstr>Problem-1</vt:lpstr>
      <vt:lpstr>Problem-1</vt:lpstr>
      <vt:lpstr>Problem-2: A three-throw reciprocating pump delivering 0.1 m3 /s of water against a head of  100 m. Diameter and stroke length of the cylinder are 25 cm and 50 cm respectively. Friction losses amount to 1 m in the suction pipe and 16 m in the delivery pipe. If the velocity of water in the delivery pipe is 1.4 m/s, pump efficiency 90% and slip 2%, determine the rotational speed and the power required.  </vt:lpstr>
      <vt:lpstr>Problem-2: A three-throw reciprocating pump delivering 0.1 m3 /s of water against a head of  100 m. Diameter and stroke length of the cylinder are 25 cm and 50 cm respectively. Friction losses amount to 1 m in the suction pipe and 16 m in the delivery pipe. If the velocity of water in the delivery pipe is 1.4 m/s, pump efficiency 90% and slip 2%, determine the rotational speed and the power required.  </vt:lpstr>
      <vt:lpstr>Problem-2</vt:lpstr>
      <vt:lpstr>Problem-2</vt:lpstr>
      <vt:lpstr>Problem-3: A double acting reciprocating pump has a stroke of 300 mm and a piston of diameter  150 mm. The delivery and suction heads are  26 m and 4 m respectively including friction heads. If the pump is working at 60 rpm, find the power required to drive the pump with 80% efficiency. Take diameter of piston rod are 25 mm.  </vt:lpstr>
      <vt:lpstr>Indicator Diagram of a Reciprocating Pump</vt:lpstr>
      <vt:lpstr>Variation of Pressure in the Suction and Delivery Pipes due to Acceleration of the Piston</vt:lpstr>
      <vt:lpstr>Variation of Pressure in the Suction and Delivery Pipes due to Acceleration of the Piston</vt:lpstr>
      <vt:lpstr>Variation of Pressure in the Suction and Delivery Pipes due to Acceleration of the Piston</vt:lpstr>
      <vt:lpstr>Effect of Acceleration of Piston on the Indicator Diagram</vt:lpstr>
      <vt:lpstr>Effect of Acceleration of Piston on the Indicator Diagram</vt:lpstr>
      <vt:lpstr>Effect of Friction in the suction and delivery pipes, on the Indicator Diagram</vt:lpstr>
      <vt:lpstr>Effect of Friction in the suction and delivery pipes, on the Indicator Diagram</vt:lpstr>
      <vt:lpstr>Effect of Friction in the suction and delivery pipes, on the Indicator Diagram</vt:lpstr>
      <vt:lpstr>Effect of Friction in the suction and delivery pipes, on the Indicator Diagram</vt:lpstr>
      <vt:lpstr>Problem-1: A single acting reciprocating pump, having plunger diameter 125 mm and stroke length 300 mm is drawing water from a depth of 4 m from the axis of the cylinder at 24 r.p.m. The length and diameter of suction pipe is 9 m and 75 mm respectively. Find the pressure head on the piston at the beginning and end of the suction stroke , if the barometer reads 10.3 m of water.   </vt:lpstr>
      <vt:lpstr>Problem-1: A single acting reciprocating pump, having plunger diameter 125 mm and stroke length 300 mm is drawing water from a depth of 4 m from the axis of the cylinder at 24 r.p.m. The length and diameter of suction pipe is 9 m and 75 mm respectively. Find the pressure head on the piston at the beginning and end of the suction stroke , if the barometer reads 10.3 m of water.   </vt:lpstr>
      <vt:lpstr>Problem-2: A single acting reciprocating pump, having plunger diameter 200 mm and stroke length 300 mm. The length and diameter of suction pipe is 8 m and 100 mm respectively.  The pump draws water from a depth of 4 m below the axis of the cylinder at 30 r.p.m. Find the pressure head on the piston at the beginning, in the middle and end of the suction stroke , if the atmospheric pressure head = 10.3 m of water and f= 0.01.   </vt:lpstr>
      <vt:lpstr>Problem-2: A single acting reciprocating pump, having plunger diameter 200 mm and stroke length 300 mm. The length and diameter of suction pipe is 8 m and 100 mm respectively.  The pump draws water from a depth of 4 m below the axis of the cylinder at 30 r.p.m. Find the pressure head on the piston at the beginning, in the middle and end of the suction stroke , if the atmospheric pressure head = 10.3 m of water and f= 0.01.   </vt:lpstr>
      <vt:lpstr>Air Vessels</vt:lpstr>
      <vt:lpstr>Maximum Speed of the Rotating Crank With Air Vessels</vt:lpstr>
      <vt:lpstr>Maximum Speed of the Rotating Crank With Air Vessels</vt:lpstr>
      <vt:lpstr>Problem-1: A single acting reciprocating pump has a plunger diameter of 250 mm and stroke length of 450 mm. The suction pipe is 125 mm diameter and 12 m long with a suction lift of 3 m. An air vessel is fitted to the suction pipe at a distance of 1.5 m from the cylinder and 10.5 m from the sump of water level. If the barometer reads 10 m of water and separation takes place at 2.5 m vacuum, find the speed at which the crank can operate without separation to occur. Take, f= 0.01.   </vt:lpstr>
      <vt:lpstr>Problem-1: A single acting reciprocating pump has a plunger diameter of 250 mm and stroke length of 450 mm. The suction pipe is 125 mm diameter and 12 m long with a suction lift of 3 m. An air vessel is fitted to the suction pipe at a distance of 1.5 m from the cylinder and 10.5 m from the sump of water level. If the barometer reads 10 m of water and separation takes place at 2.5 m vacuum, find the speed at which the crank can operate without separation to occur. Take, f= 0.01.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2015-01-06T23:55:58Z</dcterms:created>
  <dcterms:modified xsi:type="dcterms:W3CDTF">2022-06-11T19:22:01Z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