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14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8"/>
  </p:notesMasterIdLst>
  <p:sldIdLst>
    <p:sldId id="256" r:id="rId2"/>
    <p:sldId id="257" r:id="rId3"/>
    <p:sldId id="51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1" r:id="rId54"/>
    <p:sldId id="312" r:id="rId55"/>
    <p:sldId id="313" r:id="rId56"/>
    <p:sldId id="315" r:id="rId57"/>
    <p:sldId id="316" r:id="rId58"/>
    <p:sldId id="317" r:id="rId59"/>
    <p:sldId id="309" r:id="rId60"/>
    <p:sldId id="310" r:id="rId61"/>
    <p:sldId id="318" r:id="rId62"/>
    <p:sldId id="319" r:id="rId63"/>
    <p:sldId id="320" r:id="rId64"/>
    <p:sldId id="322" r:id="rId65"/>
    <p:sldId id="323" r:id="rId66"/>
    <p:sldId id="324" r:id="rId67"/>
    <p:sldId id="325" r:id="rId68"/>
    <p:sldId id="326" r:id="rId69"/>
    <p:sldId id="321" r:id="rId70"/>
    <p:sldId id="327" r:id="rId71"/>
    <p:sldId id="328" r:id="rId72"/>
    <p:sldId id="330" r:id="rId73"/>
    <p:sldId id="329"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8" r:id="rId101"/>
    <p:sldId id="357" r:id="rId102"/>
    <p:sldId id="359" r:id="rId103"/>
    <p:sldId id="360" r:id="rId104"/>
    <p:sldId id="361" r:id="rId105"/>
    <p:sldId id="362" r:id="rId106"/>
    <p:sldId id="363" r:id="rId107"/>
    <p:sldId id="365" r:id="rId108"/>
    <p:sldId id="364" r:id="rId109"/>
    <p:sldId id="366" r:id="rId110"/>
    <p:sldId id="368" r:id="rId111"/>
    <p:sldId id="369" r:id="rId112"/>
    <p:sldId id="370" r:id="rId113"/>
    <p:sldId id="371" r:id="rId114"/>
    <p:sldId id="372" r:id="rId115"/>
    <p:sldId id="374" r:id="rId116"/>
    <p:sldId id="373" r:id="rId117"/>
    <p:sldId id="375" r:id="rId118"/>
    <p:sldId id="376" r:id="rId119"/>
    <p:sldId id="377" r:id="rId120"/>
    <p:sldId id="378" r:id="rId121"/>
    <p:sldId id="379" r:id="rId122"/>
    <p:sldId id="380" r:id="rId123"/>
    <p:sldId id="381"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2"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8" r:id="rId176"/>
    <p:sldId id="437" r:id="rId177"/>
    <p:sldId id="439" r:id="rId178"/>
    <p:sldId id="440" r:id="rId179"/>
    <p:sldId id="441" r:id="rId180"/>
    <p:sldId id="443" r:id="rId181"/>
    <p:sldId id="444" r:id="rId182"/>
    <p:sldId id="445" r:id="rId183"/>
    <p:sldId id="446" r:id="rId184"/>
    <p:sldId id="447" r:id="rId185"/>
    <p:sldId id="448" r:id="rId186"/>
    <p:sldId id="449" r:id="rId187"/>
    <p:sldId id="450" r:id="rId188"/>
    <p:sldId id="451" r:id="rId189"/>
    <p:sldId id="452" r:id="rId190"/>
    <p:sldId id="453" r:id="rId191"/>
    <p:sldId id="454" r:id="rId192"/>
    <p:sldId id="455" r:id="rId193"/>
    <p:sldId id="456" r:id="rId194"/>
    <p:sldId id="457" r:id="rId195"/>
    <p:sldId id="458" r:id="rId196"/>
    <p:sldId id="459" r:id="rId197"/>
    <p:sldId id="460" r:id="rId198"/>
    <p:sldId id="461" r:id="rId199"/>
    <p:sldId id="462" r:id="rId200"/>
    <p:sldId id="463" r:id="rId201"/>
    <p:sldId id="464" r:id="rId202"/>
    <p:sldId id="465" r:id="rId203"/>
    <p:sldId id="466" r:id="rId204"/>
    <p:sldId id="467" r:id="rId205"/>
    <p:sldId id="468" r:id="rId206"/>
    <p:sldId id="469" r:id="rId207"/>
    <p:sldId id="470" r:id="rId208"/>
    <p:sldId id="471" r:id="rId209"/>
    <p:sldId id="472" r:id="rId210"/>
    <p:sldId id="474" r:id="rId211"/>
    <p:sldId id="473" r:id="rId212"/>
    <p:sldId id="475" r:id="rId213"/>
    <p:sldId id="476" r:id="rId214"/>
    <p:sldId id="477" r:id="rId215"/>
    <p:sldId id="478" r:id="rId216"/>
    <p:sldId id="479" r:id="rId217"/>
    <p:sldId id="480" r:id="rId218"/>
    <p:sldId id="481" r:id="rId219"/>
    <p:sldId id="482" r:id="rId220"/>
    <p:sldId id="483" r:id="rId221"/>
    <p:sldId id="484" r:id="rId222"/>
    <p:sldId id="485" r:id="rId223"/>
    <p:sldId id="486" r:id="rId224"/>
    <p:sldId id="487" r:id="rId225"/>
    <p:sldId id="488" r:id="rId226"/>
    <p:sldId id="489" r:id="rId227"/>
    <p:sldId id="490" r:id="rId228"/>
    <p:sldId id="491" r:id="rId229"/>
    <p:sldId id="492" r:id="rId230"/>
    <p:sldId id="493" r:id="rId231"/>
    <p:sldId id="494" r:id="rId232"/>
    <p:sldId id="495" r:id="rId233"/>
    <p:sldId id="496" r:id="rId234"/>
    <p:sldId id="497" r:id="rId235"/>
    <p:sldId id="498" r:id="rId236"/>
    <p:sldId id="499" r:id="rId237"/>
    <p:sldId id="500" r:id="rId238"/>
    <p:sldId id="502" r:id="rId239"/>
    <p:sldId id="503" r:id="rId240"/>
    <p:sldId id="504" r:id="rId241"/>
    <p:sldId id="505" r:id="rId242"/>
    <p:sldId id="507" r:id="rId243"/>
    <p:sldId id="506" r:id="rId244"/>
    <p:sldId id="508" r:id="rId245"/>
    <p:sldId id="509" r:id="rId246"/>
    <p:sldId id="510" r:id="rId247"/>
    <p:sldId id="511" r:id="rId248"/>
    <p:sldId id="512" r:id="rId249"/>
    <p:sldId id="513" r:id="rId250"/>
    <p:sldId id="514" r:id="rId251"/>
    <p:sldId id="515" r:id="rId252"/>
    <p:sldId id="519" r:id="rId253"/>
    <p:sldId id="521" r:id="rId254"/>
    <p:sldId id="522" r:id="rId255"/>
    <p:sldId id="523" r:id="rId256"/>
    <p:sldId id="524" r:id="rId2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799" autoAdjust="0"/>
  </p:normalViewPr>
  <p:slideViewPr>
    <p:cSldViewPr snapToGrid="0">
      <p:cViewPr varScale="1">
        <p:scale>
          <a:sx n="80" d="100"/>
          <a:sy n="80" d="100"/>
        </p:scale>
        <p:origin x="94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49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9525" cap="rnd">
              <a:solidFill>
                <a:schemeClr val="accent1"/>
              </a:solidFill>
              <a:round/>
            </a:ln>
            <a:effectLst>
              <a:outerShdw blurRad="50800" dist="20000" dir="5400000" rotWithShape="0">
                <a:srgbClr val="000000">
                  <a:alpha val="42000"/>
                </a:srgbClr>
              </a:outerShdw>
            </a:effectLst>
          </c:spPr>
          <c:marker>
            <c:symbol val="circle"/>
            <c:size val="5"/>
            <c:spPr>
              <a:gradFill rotWithShape="1">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w="9525">
                <a:solidFill>
                  <a:schemeClr val="accent1"/>
                </a:solidFill>
                <a:round/>
              </a:ln>
              <a:effectLst>
                <a:outerShdw blurRad="50800" dist="20000" dir="5400000" rotWithShape="0">
                  <a:srgbClr val="000000">
                    <a:alpha val="42000"/>
                  </a:srgbClr>
                </a:outerShdw>
              </a:effectLst>
            </c:spPr>
          </c:marker>
          <c:xVal>
            <c:numRef>
              <c:f>Sheet1!$A$2:$A$7</c:f>
              <c:numCache>
                <c:formatCode>General</c:formatCode>
                <c:ptCount val="6"/>
                <c:pt idx="0">
                  <c:v>1970</c:v>
                </c:pt>
                <c:pt idx="1">
                  <c:v>1980</c:v>
                </c:pt>
                <c:pt idx="2">
                  <c:v>1990</c:v>
                </c:pt>
                <c:pt idx="3">
                  <c:v>2000</c:v>
                </c:pt>
                <c:pt idx="4">
                  <c:v>2010</c:v>
                </c:pt>
                <c:pt idx="5">
                  <c:v>2020</c:v>
                </c:pt>
              </c:numCache>
            </c:numRef>
          </c:xVal>
          <c:yVal>
            <c:numRef>
              <c:f>Sheet1!$B$2:$B$7</c:f>
              <c:numCache>
                <c:formatCode>General</c:formatCode>
                <c:ptCount val="6"/>
                <c:pt idx="0">
                  <c:v>12</c:v>
                </c:pt>
                <c:pt idx="1">
                  <c:v>15</c:v>
                </c:pt>
                <c:pt idx="2">
                  <c:v>25</c:v>
                </c:pt>
                <c:pt idx="3">
                  <c:v>32</c:v>
                </c:pt>
                <c:pt idx="4">
                  <c:v>50</c:v>
                </c:pt>
                <c:pt idx="5">
                  <c:v>60</c:v>
                </c:pt>
              </c:numCache>
            </c:numRef>
          </c:yVal>
          <c:smooth val="1"/>
        </c:ser>
        <c:dLbls>
          <c:showLegendKey val="0"/>
          <c:showVal val="0"/>
          <c:showCatName val="0"/>
          <c:showSerName val="0"/>
          <c:showPercent val="0"/>
          <c:showBubbleSize val="0"/>
        </c:dLbls>
        <c:axId val="239923688"/>
        <c:axId val="244012792"/>
      </c:scatterChart>
      <c:valAx>
        <c:axId val="23992368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44012792"/>
        <c:crosses val="autoZero"/>
        <c:crossBetween val="midCat"/>
      </c:valAx>
      <c:valAx>
        <c:axId val="24401279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99236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diagrams/_rels/data14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image" Target="../media/image20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A4814-06FB-4B18-B001-E2F52534D4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A679FD-17BF-4CFA-BF2B-67F4C0E4DD15}">
      <dgm:prSet/>
      <dgm:spPr/>
      <dgm:t>
        <a:bodyPr/>
        <a:lstStyle/>
        <a:p>
          <a:pPr rtl="0"/>
          <a:r>
            <a:rPr lang="en-US" b="1" dirty="0" smtClean="0"/>
            <a:t>Course No. CE 3141</a:t>
          </a:r>
          <a:endParaRPr lang="en-US" b="1" dirty="0"/>
        </a:p>
      </dgm:t>
    </dgm:pt>
    <dgm:pt modelId="{38908107-B9AF-4FF7-8196-86379684661C}" type="parTrans" cxnId="{F73A3FD4-EDF8-4E21-82A6-EBB27C95B6B3}">
      <dgm:prSet/>
      <dgm:spPr/>
      <dgm:t>
        <a:bodyPr/>
        <a:lstStyle/>
        <a:p>
          <a:endParaRPr lang="en-US"/>
        </a:p>
      </dgm:t>
    </dgm:pt>
    <dgm:pt modelId="{DD1EE1CE-1E38-44C0-ACBE-3C54ACD46600}" type="sibTrans" cxnId="{F73A3FD4-EDF8-4E21-82A6-EBB27C95B6B3}">
      <dgm:prSet/>
      <dgm:spPr/>
      <dgm:t>
        <a:bodyPr/>
        <a:lstStyle/>
        <a:p>
          <a:endParaRPr lang="en-US"/>
        </a:p>
      </dgm:t>
    </dgm:pt>
    <dgm:pt modelId="{8E3CE002-3361-4BCA-B6E3-8F86342FF94A}">
      <dgm:prSet/>
      <dgm:spPr/>
      <dgm:t>
        <a:bodyPr/>
        <a:lstStyle/>
        <a:p>
          <a:pPr rtl="0"/>
          <a:endParaRPr lang="en-US" dirty="0"/>
        </a:p>
      </dgm:t>
    </dgm:pt>
    <dgm:pt modelId="{A4F182DC-E468-47AB-A4A2-4410547C3532}" type="parTrans" cxnId="{36ADA9DC-9A22-4E99-A604-C70959F4D284}">
      <dgm:prSet/>
      <dgm:spPr/>
      <dgm:t>
        <a:bodyPr/>
        <a:lstStyle/>
        <a:p>
          <a:endParaRPr lang="en-US"/>
        </a:p>
      </dgm:t>
    </dgm:pt>
    <dgm:pt modelId="{21277224-4EC1-4D39-A2C3-3FE914DC6E34}" type="sibTrans" cxnId="{36ADA9DC-9A22-4E99-A604-C70959F4D284}">
      <dgm:prSet/>
      <dgm:spPr/>
      <dgm:t>
        <a:bodyPr/>
        <a:lstStyle/>
        <a:p>
          <a:endParaRPr lang="en-US"/>
        </a:p>
      </dgm:t>
    </dgm:pt>
    <dgm:pt modelId="{27FEFCD6-4616-4E0C-BF8C-08BE2D458CDE}">
      <dgm:prSet/>
      <dgm:spPr/>
      <dgm:t>
        <a:bodyPr/>
        <a:lstStyle/>
        <a:p>
          <a:pPr rtl="0"/>
          <a:r>
            <a:rPr lang="en-US" b="1" dirty="0" smtClean="0"/>
            <a:t>Credits : 3</a:t>
          </a:r>
          <a:endParaRPr lang="en-US" b="1" dirty="0"/>
        </a:p>
      </dgm:t>
    </dgm:pt>
    <dgm:pt modelId="{6AF18616-919E-4F1A-96EB-980A476FD975}" type="parTrans" cxnId="{ABCD485F-8F7E-490B-9EA6-24A255B46C1D}">
      <dgm:prSet/>
      <dgm:spPr/>
      <dgm:t>
        <a:bodyPr/>
        <a:lstStyle/>
        <a:p>
          <a:endParaRPr lang="en-US"/>
        </a:p>
      </dgm:t>
    </dgm:pt>
    <dgm:pt modelId="{BEEEE47E-77FF-4CEA-878A-A9DCCB5540AF}" type="sibTrans" cxnId="{ABCD485F-8F7E-490B-9EA6-24A255B46C1D}">
      <dgm:prSet/>
      <dgm:spPr/>
      <dgm:t>
        <a:bodyPr/>
        <a:lstStyle/>
        <a:p>
          <a:endParaRPr lang="en-US"/>
        </a:p>
      </dgm:t>
    </dgm:pt>
    <dgm:pt modelId="{17B62AD9-9EA8-4BE6-A524-C7FBE3988F87}">
      <dgm:prSet/>
      <dgm:spPr/>
      <dgm:t>
        <a:bodyPr/>
        <a:lstStyle/>
        <a:p>
          <a:pPr rtl="0"/>
          <a:r>
            <a:rPr lang="en-US" b="1" dirty="0" smtClean="0"/>
            <a:t>Conduct hours/week : 3</a:t>
          </a:r>
          <a:endParaRPr lang="en-US" b="1" dirty="0"/>
        </a:p>
      </dgm:t>
    </dgm:pt>
    <dgm:pt modelId="{4A37B4F6-E5E5-42A0-BECD-051478C41BDE}" type="parTrans" cxnId="{673D12DC-B7F9-4C7E-9431-3920F1E820B3}">
      <dgm:prSet/>
      <dgm:spPr/>
      <dgm:t>
        <a:bodyPr/>
        <a:lstStyle/>
        <a:p>
          <a:endParaRPr lang="en-US"/>
        </a:p>
      </dgm:t>
    </dgm:pt>
    <dgm:pt modelId="{8B6D5CC4-A5A3-436A-B775-A35BD15BDECB}" type="sibTrans" cxnId="{673D12DC-B7F9-4C7E-9431-3920F1E820B3}">
      <dgm:prSet/>
      <dgm:spPr/>
      <dgm:t>
        <a:bodyPr/>
        <a:lstStyle/>
        <a:p>
          <a:endParaRPr lang="en-US"/>
        </a:p>
      </dgm:t>
    </dgm:pt>
    <dgm:pt modelId="{2B905F50-1AA6-47BF-B8CB-53507136A925}">
      <dgm:prSet/>
      <dgm:spPr/>
      <dgm:t>
        <a:bodyPr/>
        <a:lstStyle/>
        <a:p>
          <a:pPr rtl="0"/>
          <a:r>
            <a:rPr lang="en-US" b="1" dirty="0" smtClean="0"/>
            <a:t>Course Title : Environmental   Engineering-I</a:t>
          </a:r>
          <a:endParaRPr lang="en-US" dirty="0"/>
        </a:p>
      </dgm:t>
    </dgm:pt>
    <dgm:pt modelId="{D4090F37-8BC9-448D-990B-630A7C4A58C7}" type="parTrans" cxnId="{9F45F361-D6B0-40A1-A93B-3FF58ACCFA8B}">
      <dgm:prSet/>
      <dgm:spPr/>
      <dgm:t>
        <a:bodyPr/>
        <a:lstStyle/>
        <a:p>
          <a:endParaRPr lang="en-US"/>
        </a:p>
      </dgm:t>
    </dgm:pt>
    <dgm:pt modelId="{88A673E9-96BD-43A1-8998-B6B2843D8111}" type="sibTrans" cxnId="{9F45F361-D6B0-40A1-A93B-3FF58ACCFA8B}">
      <dgm:prSet/>
      <dgm:spPr/>
      <dgm:t>
        <a:bodyPr/>
        <a:lstStyle/>
        <a:p>
          <a:endParaRPr lang="en-US"/>
        </a:p>
      </dgm:t>
    </dgm:pt>
    <dgm:pt modelId="{9C33BF62-F6D1-4E25-B78F-48DA190E0246}" type="pres">
      <dgm:prSet presAssocID="{566A4814-06FB-4B18-B001-E2F52534D455}" presName="linear" presStyleCnt="0">
        <dgm:presLayoutVars>
          <dgm:animLvl val="lvl"/>
          <dgm:resizeHandles val="exact"/>
        </dgm:presLayoutVars>
      </dgm:prSet>
      <dgm:spPr/>
      <dgm:t>
        <a:bodyPr/>
        <a:lstStyle/>
        <a:p>
          <a:endParaRPr lang="en-US"/>
        </a:p>
      </dgm:t>
    </dgm:pt>
    <dgm:pt modelId="{EE1743E2-7508-4253-9A9B-23A2E19BA569}" type="pres">
      <dgm:prSet presAssocID="{2B905F50-1AA6-47BF-B8CB-53507136A925}" presName="parentText" presStyleLbl="node1" presStyleIdx="0" presStyleCnt="4" custLinFactY="-32662" custLinFactNeighborX="-437" custLinFactNeighborY="-100000">
        <dgm:presLayoutVars>
          <dgm:chMax val="0"/>
          <dgm:bulletEnabled val="1"/>
        </dgm:presLayoutVars>
      </dgm:prSet>
      <dgm:spPr/>
      <dgm:t>
        <a:bodyPr/>
        <a:lstStyle/>
        <a:p>
          <a:endParaRPr lang="en-US"/>
        </a:p>
      </dgm:t>
    </dgm:pt>
    <dgm:pt modelId="{FB1F9DAF-F0FD-42EC-92CC-F38E84100219}" type="pres">
      <dgm:prSet presAssocID="{88A673E9-96BD-43A1-8998-B6B2843D8111}" presName="spacer" presStyleCnt="0"/>
      <dgm:spPr/>
    </dgm:pt>
    <dgm:pt modelId="{4A1FD5A9-7656-48FF-BB7A-10163FD1B2D4}" type="pres">
      <dgm:prSet presAssocID="{FAA679FD-17BF-4CFA-BF2B-67F4C0E4DD15}" presName="parentText" presStyleLbl="node1" presStyleIdx="1" presStyleCnt="4" custLinFactNeighborX="1020" custLinFactNeighborY="-5993">
        <dgm:presLayoutVars>
          <dgm:chMax val="0"/>
          <dgm:bulletEnabled val="1"/>
        </dgm:presLayoutVars>
      </dgm:prSet>
      <dgm:spPr/>
      <dgm:t>
        <a:bodyPr/>
        <a:lstStyle/>
        <a:p>
          <a:endParaRPr lang="en-US"/>
        </a:p>
      </dgm:t>
    </dgm:pt>
    <dgm:pt modelId="{725C23CD-F7DC-4A94-AD45-70CB824EA751}" type="pres">
      <dgm:prSet presAssocID="{FAA679FD-17BF-4CFA-BF2B-67F4C0E4DD15}" presName="childText" presStyleLbl="revTx" presStyleIdx="0" presStyleCnt="1">
        <dgm:presLayoutVars>
          <dgm:bulletEnabled val="1"/>
        </dgm:presLayoutVars>
      </dgm:prSet>
      <dgm:spPr/>
      <dgm:t>
        <a:bodyPr/>
        <a:lstStyle/>
        <a:p>
          <a:endParaRPr lang="en-US"/>
        </a:p>
      </dgm:t>
    </dgm:pt>
    <dgm:pt modelId="{EF8F561D-4459-47BA-961F-7EA09AC05192}" type="pres">
      <dgm:prSet presAssocID="{27FEFCD6-4616-4E0C-BF8C-08BE2D458CDE}" presName="parentText" presStyleLbl="node1" presStyleIdx="2" presStyleCnt="4" custLinFactY="-32235" custLinFactNeighborY="-100000">
        <dgm:presLayoutVars>
          <dgm:chMax val="0"/>
          <dgm:bulletEnabled val="1"/>
        </dgm:presLayoutVars>
      </dgm:prSet>
      <dgm:spPr/>
      <dgm:t>
        <a:bodyPr/>
        <a:lstStyle/>
        <a:p>
          <a:endParaRPr lang="en-US"/>
        </a:p>
      </dgm:t>
    </dgm:pt>
    <dgm:pt modelId="{E8A7B16B-3977-40EA-980E-0122370D14EA}" type="pres">
      <dgm:prSet presAssocID="{BEEEE47E-77FF-4CEA-878A-A9DCCB5540AF}" presName="spacer" presStyleCnt="0"/>
      <dgm:spPr/>
    </dgm:pt>
    <dgm:pt modelId="{D0CB72DB-CF0D-4AB9-95A2-EA684238AFE3}" type="pres">
      <dgm:prSet presAssocID="{17B62AD9-9EA8-4BE6-A524-C7FBE3988F87}" presName="parentText" presStyleLbl="node1" presStyleIdx="3" presStyleCnt="4" custLinFactY="-23246" custLinFactNeighborX="-146" custLinFactNeighborY="-100000">
        <dgm:presLayoutVars>
          <dgm:chMax val="0"/>
          <dgm:bulletEnabled val="1"/>
        </dgm:presLayoutVars>
      </dgm:prSet>
      <dgm:spPr/>
      <dgm:t>
        <a:bodyPr/>
        <a:lstStyle/>
        <a:p>
          <a:endParaRPr lang="en-US"/>
        </a:p>
      </dgm:t>
    </dgm:pt>
  </dgm:ptLst>
  <dgm:cxnLst>
    <dgm:cxn modelId="{673D12DC-B7F9-4C7E-9431-3920F1E820B3}" srcId="{566A4814-06FB-4B18-B001-E2F52534D455}" destId="{17B62AD9-9EA8-4BE6-A524-C7FBE3988F87}" srcOrd="3" destOrd="0" parTransId="{4A37B4F6-E5E5-42A0-BECD-051478C41BDE}" sibTransId="{8B6D5CC4-A5A3-436A-B775-A35BD15BDECB}"/>
    <dgm:cxn modelId="{6DDFCBFE-8CC4-465F-9761-97CC63ED23D0}" type="presOf" srcId="{17B62AD9-9EA8-4BE6-A524-C7FBE3988F87}" destId="{D0CB72DB-CF0D-4AB9-95A2-EA684238AFE3}" srcOrd="0" destOrd="0" presId="urn:microsoft.com/office/officeart/2005/8/layout/vList2"/>
    <dgm:cxn modelId="{C0369EBE-95D0-477B-84D8-04A15279DFE4}" type="presOf" srcId="{8E3CE002-3361-4BCA-B6E3-8F86342FF94A}" destId="{725C23CD-F7DC-4A94-AD45-70CB824EA751}" srcOrd="0" destOrd="0" presId="urn:microsoft.com/office/officeart/2005/8/layout/vList2"/>
    <dgm:cxn modelId="{853207DF-26B0-4D67-8661-9279DCFD35A2}" type="presOf" srcId="{2B905F50-1AA6-47BF-B8CB-53507136A925}" destId="{EE1743E2-7508-4253-9A9B-23A2E19BA569}" srcOrd="0" destOrd="0" presId="urn:microsoft.com/office/officeart/2005/8/layout/vList2"/>
    <dgm:cxn modelId="{7543F9A9-A676-4EFA-8949-C86AA3E94E98}" type="presOf" srcId="{FAA679FD-17BF-4CFA-BF2B-67F4C0E4DD15}" destId="{4A1FD5A9-7656-48FF-BB7A-10163FD1B2D4}" srcOrd="0" destOrd="0" presId="urn:microsoft.com/office/officeart/2005/8/layout/vList2"/>
    <dgm:cxn modelId="{ABCD485F-8F7E-490B-9EA6-24A255B46C1D}" srcId="{566A4814-06FB-4B18-B001-E2F52534D455}" destId="{27FEFCD6-4616-4E0C-BF8C-08BE2D458CDE}" srcOrd="2" destOrd="0" parTransId="{6AF18616-919E-4F1A-96EB-980A476FD975}" sibTransId="{BEEEE47E-77FF-4CEA-878A-A9DCCB5540AF}"/>
    <dgm:cxn modelId="{4AB43B83-27F3-40C9-BBB1-092E2DF49ABB}" type="presOf" srcId="{566A4814-06FB-4B18-B001-E2F52534D455}" destId="{9C33BF62-F6D1-4E25-B78F-48DA190E0246}" srcOrd="0" destOrd="0" presId="urn:microsoft.com/office/officeart/2005/8/layout/vList2"/>
    <dgm:cxn modelId="{9F45F361-D6B0-40A1-A93B-3FF58ACCFA8B}" srcId="{566A4814-06FB-4B18-B001-E2F52534D455}" destId="{2B905F50-1AA6-47BF-B8CB-53507136A925}" srcOrd="0" destOrd="0" parTransId="{D4090F37-8BC9-448D-990B-630A7C4A58C7}" sibTransId="{88A673E9-96BD-43A1-8998-B6B2843D8111}"/>
    <dgm:cxn modelId="{60841AB4-2422-48FE-8290-2E4B636679E3}" type="presOf" srcId="{27FEFCD6-4616-4E0C-BF8C-08BE2D458CDE}" destId="{EF8F561D-4459-47BA-961F-7EA09AC05192}" srcOrd="0" destOrd="0" presId="urn:microsoft.com/office/officeart/2005/8/layout/vList2"/>
    <dgm:cxn modelId="{F73A3FD4-EDF8-4E21-82A6-EBB27C95B6B3}" srcId="{566A4814-06FB-4B18-B001-E2F52534D455}" destId="{FAA679FD-17BF-4CFA-BF2B-67F4C0E4DD15}" srcOrd="1" destOrd="0" parTransId="{38908107-B9AF-4FF7-8196-86379684661C}" sibTransId="{DD1EE1CE-1E38-44C0-ACBE-3C54ACD46600}"/>
    <dgm:cxn modelId="{36ADA9DC-9A22-4E99-A604-C70959F4D284}" srcId="{FAA679FD-17BF-4CFA-BF2B-67F4C0E4DD15}" destId="{8E3CE002-3361-4BCA-B6E3-8F86342FF94A}" srcOrd="0" destOrd="0" parTransId="{A4F182DC-E468-47AB-A4A2-4410547C3532}" sibTransId="{21277224-4EC1-4D39-A2C3-3FE914DC6E34}"/>
    <dgm:cxn modelId="{937E3EB7-42BB-4D5D-B150-9E35A74D8481}" type="presParOf" srcId="{9C33BF62-F6D1-4E25-B78F-48DA190E0246}" destId="{EE1743E2-7508-4253-9A9B-23A2E19BA569}" srcOrd="0" destOrd="0" presId="urn:microsoft.com/office/officeart/2005/8/layout/vList2"/>
    <dgm:cxn modelId="{E9EC1EB0-A5A9-49D0-B040-62DC87308CFA}" type="presParOf" srcId="{9C33BF62-F6D1-4E25-B78F-48DA190E0246}" destId="{FB1F9DAF-F0FD-42EC-92CC-F38E84100219}" srcOrd="1" destOrd="0" presId="urn:microsoft.com/office/officeart/2005/8/layout/vList2"/>
    <dgm:cxn modelId="{3F5890B9-3595-4B7C-90D4-E41A740BFFD6}" type="presParOf" srcId="{9C33BF62-F6D1-4E25-B78F-48DA190E0246}" destId="{4A1FD5A9-7656-48FF-BB7A-10163FD1B2D4}" srcOrd="2" destOrd="0" presId="urn:microsoft.com/office/officeart/2005/8/layout/vList2"/>
    <dgm:cxn modelId="{EE3B6701-6D2D-45EF-A2BD-A8610381F413}" type="presParOf" srcId="{9C33BF62-F6D1-4E25-B78F-48DA190E0246}" destId="{725C23CD-F7DC-4A94-AD45-70CB824EA751}" srcOrd="3" destOrd="0" presId="urn:microsoft.com/office/officeart/2005/8/layout/vList2"/>
    <dgm:cxn modelId="{756A185B-9554-4DE0-B210-5B235676CEB3}" type="presParOf" srcId="{9C33BF62-F6D1-4E25-B78F-48DA190E0246}" destId="{EF8F561D-4459-47BA-961F-7EA09AC05192}" srcOrd="4" destOrd="0" presId="urn:microsoft.com/office/officeart/2005/8/layout/vList2"/>
    <dgm:cxn modelId="{885645B0-0ACA-4C87-A3E2-028306DCBE4C}" type="presParOf" srcId="{9C33BF62-F6D1-4E25-B78F-48DA190E0246}" destId="{E8A7B16B-3977-40EA-980E-0122370D14EA}" srcOrd="5" destOrd="0" presId="urn:microsoft.com/office/officeart/2005/8/layout/vList2"/>
    <dgm:cxn modelId="{6EB031D7-43FD-48A2-9345-B54FDCFD8B31}" type="presParOf" srcId="{9C33BF62-F6D1-4E25-B78F-48DA190E0246}" destId="{D0CB72DB-CF0D-4AB9-95A2-EA684238AF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35EC67-8132-4D38-B55C-CDBA2B59014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FB9B435-6D90-4A4B-9111-D2CD9DC5F17E}">
      <dgm:prSet/>
      <dgm:spPr>
        <a:scene3d>
          <a:camera prst="orthographicFront"/>
          <a:lightRig rig="threePt" dir="t"/>
        </a:scene3d>
        <a:sp3d>
          <a:bevelT prst="relaxedInset"/>
        </a:sp3d>
      </dgm:spPr>
      <dgm:t>
        <a:bodyPr/>
        <a:lstStyle/>
        <a:p>
          <a:pPr rtl="0"/>
          <a:r>
            <a:rPr lang="en-US" b="1" dirty="0" smtClean="0"/>
            <a:t>Impact:</a:t>
          </a:r>
          <a:endParaRPr lang="en-US" dirty="0"/>
        </a:p>
      </dgm:t>
    </dgm:pt>
    <dgm:pt modelId="{B199EDAB-4C73-4773-9587-C8CF7CC3150C}" type="parTrans" cxnId="{71FFAB08-458C-43F6-82F7-A8142501A2B9}">
      <dgm:prSet/>
      <dgm:spPr/>
      <dgm:t>
        <a:bodyPr/>
        <a:lstStyle/>
        <a:p>
          <a:endParaRPr lang="en-US"/>
        </a:p>
      </dgm:t>
    </dgm:pt>
    <dgm:pt modelId="{8250681A-2EA4-479B-A3D9-CD4F8CCEB091}" type="sibTrans" cxnId="{71FFAB08-458C-43F6-82F7-A8142501A2B9}">
      <dgm:prSet/>
      <dgm:spPr/>
      <dgm:t>
        <a:bodyPr/>
        <a:lstStyle/>
        <a:p>
          <a:endParaRPr lang="en-US"/>
        </a:p>
      </dgm:t>
    </dgm:pt>
    <dgm:pt modelId="{BDD81CC3-0308-4086-989E-ADD994110238}">
      <dgm:prSet/>
      <dgm:spPr>
        <a:scene3d>
          <a:camera prst="orthographicFront"/>
          <a:lightRig rig="threePt" dir="t"/>
        </a:scene3d>
        <a:sp3d>
          <a:bevelT prst="relaxedInset"/>
        </a:sp3d>
      </dgm:spPr>
      <dgm:t>
        <a:bodyPr/>
        <a:lstStyle/>
        <a:p>
          <a:pPr rtl="0"/>
          <a:r>
            <a:rPr lang="en-US" smtClean="0"/>
            <a:t>Coloured water is not aesthetically acceptable to the general public</a:t>
          </a:r>
          <a:endParaRPr lang="en-US"/>
        </a:p>
      </dgm:t>
    </dgm:pt>
    <dgm:pt modelId="{FF128259-D4A8-4D09-AA7F-BF9FCCFEDBDC}" type="parTrans" cxnId="{8956A6F3-EB49-4FEF-AB00-AB896A757336}">
      <dgm:prSet/>
      <dgm:spPr/>
      <dgm:t>
        <a:bodyPr/>
        <a:lstStyle/>
        <a:p>
          <a:endParaRPr lang="en-US"/>
        </a:p>
      </dgm:t>
    </dgm:pt>
    <dgm:pt modelId="{6179BF3C-019A-4715-BED0-F94820937451}" type="sibTrans" cxnId="{8956A6F3-EB49-4FEF-AB00-AB896A757336}">
      <dgm:prSet/>
      <dgm:spPr/>
      <dgm:t>
        <a:bodyPr/>
        <a:lstStyle/>
        <a:p>
          <a:endParaRPr lang="en-US"/>
        </a:p>
      </dgm:t>
    </dgm:pt>
    <dgm:pt modelId="{3DD2F5EA-5DE5-49C3-804B-173AD2396BA5}">
      <dgm:prSet/>
      <dgm:spPr>
        <a:scene3d>
          <a:camera prst="orthographicFront"/>
          <a:lightRig rig="threePt" dir="t"/>
        </a:scene3d>
        <a:sp3d>
          <a:bevelT prst="relaxedInset"/>
        </a:sp3d>
      </dgm:spPr>
      <dgm:t>
        <a:bodyPr/>
        <a:lstStyle/>
        <a:p>
          <a:pPr rtl="0"/>
          <a:r>
            <a:rPr lang="en-US" dirty="0" smtClean="0"/>
            <a:t>Highly </a:t>
          </a:r>
          <a:r>
            <a:rPr lang="en-US" dirty="0" err="1" smtClean="0"/>
            <a:t>coloured</a:t>
          </a:r>
          <a:r>
            <a:rPr lang="en-US" dirty="0" smtClean="0"/>
            <a:t> water is unsuitable for laundering, dyeing, papermaking, beverage manufacturing, dairy production and other food processing and textile and plastic production</a:t>
          </a:r>
          <a:endParaRPr lang="en-US" dirty="0"/>
        </a:p>
      </dgm:t>
    </dgm:pt>
    <dgm:pt modelId="{4E101F83-1DC0-4057-AA56-589FED24E086}" type="parTrans" cxnId="{21CEAC41-E052-4F85-9A66-3A916D1C80E1}">
      <dgm:prSet/>
      <dgm:spPr/>
      <dgm:t>
        <a:bodyPr/>
        <a:lstStyle/>
        <a:p>
          <a:endParaRPr lang="en-US"/>
        </a:p>
      </dgm:t>
    </dgm:pt>
    <dgm:pt modelId="{B15153E8-2672-4816-BFEE-F42A578E9860}" type="sibTrans" cxnId="{21CEAC41-E052-4F85-9A66-3A916D1C80E1}">
      <dgm:prSet/>
      <dgm:spPr/>
      <dgm:t>
        <a:bodyPr/>
        <a:lstStyle/>
        <a:p>
          <a:endParaRPr lang="en-US"/>
        </a:p>
      </dgm:t>
    </dgm:pt>
    <dgm:pt modelId="{FA680309-3CAA-4AAE-9949-98E1140B3526}">
      <dgm:prSet/>
      <dgm:spPr>
        <a:scene3d>
          <a:camera prst="orthographicFront"/>
          <a:lightRig rig="threePt" dir="t"/>
        </a:scene3d>
        <a:sp3d>
          <a:bevelT prst="relaxedInset"/>
        </a:sp3d>
      </dgm:spPr>
      <dgm:t>
        <a:bodyPr/>
        <a:lstStyle/>
        <a:p>
          <a:pPr rtl="0"/>
          <a:r>
            <a:rPr lang="en-US" smtClean="0"/>
            <a:t>Coloured water effects its marketability for both domestic and industrial use </a:t>
          </a:r>
          <a:endParaRPr lang="en-US"/>
        </a:p>
      </dgm:t>
    </dgm:pt>
    <dgm:pt modelId="{ADFA75EC-B1C8-4938-B6E6-447059E34976}" type="parTrans" cxnId="{3C706128-30B9-4D02-956D-0F57F7707004}">
      <dgm:prSet/>
      <dgm:spPr/>
      <dgm:t>
        <a:bodyPr/>
        <a:lstStyle/>
        <a:p>
          <a:endParaRPr lang="en-US"/>
        </a:p>
      </dgm:t>
    </dgm:pt>
    <dgm:pt modelId="{C2521655-F224-4944-8B61-F2C8051C96ED}" type="sibTrans" cxnId="{3C706128-30B9-4D02-956D-0F57F7707004}">
      <dgm:prSet/>
      <dgm:spPr/>
      <dgm:t>
        <a:bodyPr/>
        <a:lstStyle/>
        <a:p>
          <a:endParaRPr lang="en-US"/>
        </a:p>
      </dgm:t>
    </dgm:pt>
    <dgm:pt modelId="{0F888E6E-3397-4D32-AE6D-3E97C54CAEE8}" type="pres">
      <dgm:prSet presAssocID="{FC35EC67-8132-4D38-B55C-CDBA2B590142}" presName="linearFlow" presStyleCnt="0">
        <dgm:presLayoutVars>
          <dgm:dir/>
          <dgm:animLvl val="lvl"/>
          <dgm:resizeHandles val="exact"/>
        </dgm:presLayoutVars>
      </dgm:prSet>
      <dgm:spPr/>
      <dgm:t>
        <a:bodyPr/>
        <a:lstStyle/>
        <a:p>
          <a:endParaRPr lang="en-US"/>
        </a:p>
      </dgm:t>
    </dgm:pt>
    <dgm:pt modelId="{12AA5A46-C1AB-4A11-96A7-8E631B3AE32D}" type="pres">
      <dgm:prSet presAssocID="{BFB9B435-6D90-4A4B-9111-D2CD9DC5F17E}" presName="composite" presStyleCnt="0"/>
      <dgm:spPr>
        <a:scene3d>
          <a:camera prst="orthographicFront"/>
          <a:lightRig rig="threePt" dir="t"/>
        </a:scene3d>
        <a:sp3d>
          <a:bevelT prst="relaxedInset"/>
        </a:sp3d>
      </dgm:spPr>
    </dgm:pt>
    <dgm:pt modelId="{B2E1D9D7-2CA6-4BF9-9E2A-450391933CB0}" type="pres">
      <dgm:prSet presAssocID="{BFB9B435-6D90-4A4B-9111-D2CD9DC5F17E}" presName="parentText" presStyleLbl="alignNode1" presStyleIdx="0" presStyleCnt="1">
        <dgm:presLayoutVars>
          <dgm:chMax val="1"/>
          <dgm:bulletEnabled val="1"/>
        </dgm:presLayoutVars>
      </dgm:prSet>
      <dgm:spPr/>
      <dgm:t>
        <a:bodyPr/>
        <a:lstStyle/>
        <a:p>
          <a:endParaRPr lang="en-US"/>
        </a:p>
      </dgm:t>
    </dgm:pt>
    <dgm:pt modelId="{41354E26-03FB-4A7B-8DD6-642131BDACE8}" type="pres">
      <dgm:prSet presAssocID="{BFB9B435-6D90-4A4B-9111-D2CD9DC5F17E}" presName="descendantText" presStyleLbl="alignAcc1" presStyleIdx="0" presStyleCnt="1" custScaleX="97619" custScaleY="195798">
        <dgm:presLayoutVars>
          <dgm:bulletEnabled val="1"/>
        </dgm:presLayoutVars>
      </dgm:prSet>
      <dgm:spPr/>
      <dgm:t>
        <a:bodyPr/>
        <a:lstStyle/>
        <a:p>
          <a:endParaRPr lang="en-US"/>
        </a:p>
      </dgm:t>
    </dgm:pt>
  </dgm:ptLst>
  <dgm:cxnLst>
    <dgm:cxn modelId="{52EED374-4C02-46EF-9A4A-ACE813CB1169}" type="presOf" srcId="{FC35EC67-8132-4D38-B55C-CDBA2B590142}" destId="{0F888E6E-3397-4D32-AE6D-3E97C54CAEE8}" srcOrd="0" destOrd="0" presId="urn:microsoft.com/office/officeart/2005/8/layout/chevron2"/>
    <dgm:cxn modelId="{94506C56-5E34-4AE5-B400-5B73FC221AD9}" type="presOf" srcId="{FA680309-3CAA-4AAE-9949-98E1140B3526}" destId="{41354E26-03FB-4A7B-8DD6-642131BDACE8}" srcOrd="0" destOrd="2" presId="urn:microsoft.com/office/officeart/2005/8/layout/chevron2"/>
    <dgm:cxn modelId="{8956A6F3-EB49-4FEF-AB00-AB896A757336}" srcId="{BFB9B435-6D90-4A4B-9111-D2CD9DC5F17E}" destId="{BDD81CC3-0308-4086-989E-ADD994110238}" srcOrd="0" destOrd="0" parTransId="{FF128259-D4A8-4D09-AA7F-BF9FCCFEDBDC}" sibTransId="{6179BF3C-019A-4715-BED0-F94820937451}"/>
    <dgm:cxn modelId="{71FFAB08-458C-43F6-82F7-A8142501A2B9}" srcId="{FC35EC67-8132-4D38-B55C-CDBA2B590142}" destId="{BFB9B435-6D90-4A4B-9111-D2CD9DC5F17E}" srcOrd="0" destOrd="0" parTransId="{B199EDAB-4C73-4773-9587-C8CF7CC3150C}" sibTransId="{8250681A-2EA4-479B-A3D9-CD4F8CCEB091}"/>
    <dgm:cxn modelId="{3C706128-30B9-4D02-956D-0F57F7707004}" srcId="{BFB9B435-6D90-4A4B-9111-D2CD9DC5F17E}" destId="{FA680309-3CAA-4AAE-9949-98E1140B3526}" srcOrd="2" destOrd="0" parTransId="{ADFA75EC-B1C8-4938-B6E6-447059E34976}" sibTransId="{C2521655-F224-4944-8B61-F2C8051C96ED}"/>
    <dgm:cxn modelId="{8A9871E6-90A3-4DB6-BF18-EAFF1037993D}" type="presOf" srcId="{3DD2F5EA-5DE5-49C3-804B-173AD2396BA5}" destId="{41354E26-03FB-4A7B-8DD6-642131BDACE8}" srcOrd="0" destOrd="1" presId="urn:microsoft.com/office/officeart/2005/8/layout/chevron2"/>
    <dgm:cxn modelId="{21CEAC41-E052-4F85-9A66-3A916D1C80E1}" srcId="{BFB9B435-6D90-4A4B-9111-D2CD9DC5F17E}" destId="{3DD2F5EA-5DE5-49C3-804B-173AD2396BA5}" srcOrd="1" destOrd="0" parTransId="{4E101F83-1DC0-4057-AA56-589FED24E086}" sibTransId="{B15153E8-2672-4816-BFEE-F42A578E9860}"/>
    <dgm:cxn modelId="{F1104DB4-089D-4C6C-A7C2-AB6D32C1B344}" type="presOf" srcId="{BDD81CC3-0308-4086-989E-ADD994110238}" destId="{41354E26-03FB-4A7B-8DD6-642131BDACE8}" srcOrd="0" destOrd="0" presId="urn:microsoft.com/office/officeart/2005/8/layout/chevron2"/>
    <dgm:cxn modelId="{37E90C07-EF8E-4A71-A22D-1878D7D60166}" type="presOf" srcId="{BFB9B435-6D90-4A4B-9111-D2CD9DC5F17E}" destId="{B2E1D9D7-2CA6-4BF9-9E2A-450391933CB0}" srcOrd="0" destOrd="0" presId="urn:microsoft.com/office/officeart/2005/8/layout/chevron2"/>
    <dgm:cxn modelId="{443B82FE-5CCF-48FA-ABA0-9D851D2E3CF1}" type="presParOf" srcId="{0F888E6E-3397-4D32-AE6D-3E97C54CAEE8}" destId="{12AA5A46-C1AB-4A11-96A7-8E631B3AE32D}" srcOrd="0" destOrd="0" presId="urn:microsoft.com/office/officeart/2005/8/layout/chevron2"/>
    <dgm:cxn modelId="{BA18736C-FEA2-4B86-A672-ABCA9E2FC628}" type="presParOf" srcId="{12AA5A46-C1AB-4A11-96A7-8E631B3AE32D}" destId="{B2E1D9D7-2CA6-4BF9-9E2A-450391933CB0}" srcOrd="0" destOrd="0" presId="urn:microsoft.com/office/officeart/2005/8/layout/chevron2"/>
    <dgm:cxn modelId="{CFDFCD1E-C792-4CA5-AE83-23EBC1135391}" type="presParOf" srcId="{12AA5A46-C1AB-4A11-96A7-8E631B3AE32D}" destId="{41354E26-03FB-4A7B-8DD6-642131BDACE8}" srcOrd="1" destOrd="0" presId="urn:microsoft.com/office/officeart/2005/8/layout/chevron2"/>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954E43-1E30-4163-B0F6-04AAE62CD526}"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C62748E7-E36A-4854-B426-66DBF264D91C}">
      <dgm:prSet custT="1"/>
      <dgm:spPr/>
      <dgm:t>
        <a:bodyPr/>
        <a:lstStyle/>
        <a:p>
          <a:pPr rtl="0"/>
          <a:r>
            <a:rPr lang="en-US" sz="2400" b="1" dirty="0" smtClean="0">
              <a:solidFill>
                <a:schemeClr val="accent5"/>
              </a:solidFill>
            </a:rPr>
            <a:t>Measurement</a:t>
          </a:r>
          <a:endParaRPr lang="en-US" sz="2400" dirty="0">
            <a:solidFill>
              <a:schemeClr val="accent5"/>
            </a:solidFill>
          </a:endParaRPr>
        </a:p>
      </dgm:t>
    </dgm:pt>
    <dgm:pt modelId="{60277336-2EF8-4D20-B65E-73DACAA00157}" type="parTrans" cxnId="{83610292-674E-4B6B-8D42-0B47D9AC4A65}">
      <dgm:prSet/>
      <dgm:spPr/>
      <dgm:t>
        <a:bodyPr/>
        <a:lstStyle/>
        <a:p>
          <a:endParaRPr lang="en-US"/>
        </a:p>
      </dgm:t>
    </dgm:pt>
    <dgm:pt modelId="{88B14AF8-B557-4816-9856-32E4946E0E39}" type="sibTrans" cxnId="{83610292-674E-4B6B-8D42-0B47D9AC4A65}">
      <dgm:prSet/>
      <dgm:spPr/>
      <dgm:t>
        <a:bodyPr/>
        <a:lstStyle/>
        <a:p>
          <a:endParaRPr lang="en-US"/>
        </a:p>
      </dgm:t>
    </dgm:pt>
    <dgm:pt modelId="{0EEC295A-45C1-4CF9-99AB-5E2AB9868578}">
      <dgm:prSet custT="1"/>
      <dgm:spPr>
        <a:solidFill>
          <a:schemeClr val="accent2">
            <a:lumMod val="40000"/>
            <a:lumOff val="60000"/>
          </a:schemeClr>
        </a:solidFill>
        <a:scene3d>
          <a:camera prst="orthographicFront"/>
          <a:lightRig rig="flat" dir="t"/>
        </a:scene3d>
        <a:sp3d prstMaterial="plastic">
          <a:bevelT w="120900" h="88900" prst="coolSlant"/>
          <a:bevelB w="88900" h="31750" prst="angle"/>
        </a:sp3d>
      </dgm:spPr>
      <dgm:t>
        <a:bodyPr/>
        <a:lstStyle/>
        <a:p>
          <a:pPr algn="just" rtl="0"/>
          <a:r>
            <a:rPr lang="en-US" sz="2400" dirty="0" smtClean="0">
              <a:solidFill>
                <a:schemeClr val="tx2"/>
              </a:solidFill>
            </a:rPr>
            <a:t>One true </a:t>
          </a:r>
          <a:r>
            <a:rPr lang="en-US" sz="2400" dirty="0" err="1" smtClean="0">
              <a:solidFill>
                <a:schemeClr val="tx2"/>
              </a:solidFill>
            </a:rPr>
            <a:t>colour</a:t>
          </a:r>
          <a:r>
            <a:rPr lang="en-US" sz="2400" dirty="0" smtClean="0">
              <a:solidFill>
                <a:schemeClr val="tx2"/>
              </a:solidFill>
            </a:rPr>
            <a:t> unit (TCU) corresponds to the amount of </a:t>
          </a:r>
          <a:r>
            <a:rPr lang="en-US" sz="2400" dirty="0" err="1" smtClean="0">
              <a:solidFill>
                <a:schemeClr val="tx2"/>
              </a:solidFill>
            </a:rPr>
            <a:t>colour</a:t>
          </a:r>
          <a:r>
            <a:rPr lang="en-US" sz="2400" dirty="0" smtClean="0">
              <a:solidFill>
                <a:schemeClr val="tx2"/>
              </a:solidFill>
            </a:rPr>
            <a:t> exhibited under the specified test conditions by a solution containing 1.0 mg of platinum per </a:t>
          </a:r>
          <a:r>
            <a:rPr lang="en-US" sz="2400" dirty="0" err="1" smtClean="0">
              <a:solidFill>
                <a:schemeClr val="tx2"/>
              </a:solidFill>
            </a:rPr>
            <a:t>litre</a:t>
          </a:r>
          <a:r>
            <a:rPr lang="en-US" sz="2400" dirty="0" smtClean="0">
              <a:solidFill>
                <a:schemeClr val="tx2"/>
              </a:solidFill>
            </a:rPr>
            <a:t> of water in the form of </a:t>
          </a:r>
          <a:r>
            <a:rPr lang="en-US" sz="2400" dirty="0" err="1" smtClean="0">
              <a:solidFill>
                <a:schemeClr val="tx2"/>
              </a:solidFill>
            </a:rPr>
            <a:t>chloroplatinate</a:t>
          </a:r>
          <a:r>
            <a:rPr lang="en-US" sz="2400" dirty="0" smtClean="0">
              <a:solidFill>
                <a:schemeClr val="tx2"/>
              </a:solidFill>
            </a:rPr>
            <a:t> ion. Most consumers can detect a </a:t>
          </a:r>
          <a:r>
            <a:rPr lang="en-US" sz="2400" dirty="0" err="1" smtClean="0">
              <a:solidFill>
                <a:schemeClr val="tx2"/>
              </a:solidFill>
            </a:rPr>
            <a:t>colour</a:t>
          </a:r>
          <a:r>
            <a:rPr lang="en-US" sz="2400" dirty="0" smtClean="0">
              <a:solidFill>
                <a:schemeClr val="tx2"/>
              </a:solidFill>
            </a:rPr>
            <a:t> of 15 TCU (WHO guideline value and Bangladesh standard for drinking water) in a glass of water.</a:t>
          </a:r>
          <a:endParaRPr lang="en-US" sz="2400" dirty="0">
            <a:solidFill>
              <a:schemeClr val="tx2"/>
            </a:solidFill>
          </a:endParaRPr>
        </a:p>
      </dgm:t>
    </dgm:pt>
    <dgm:pt modelId="{672FFBB3-B901-4F48-A938-393F58BC5CB0}" type="parTrans" cxnId="{A1BD87FC-CE20-4A71-B4A5-062447E742F1}">
      <dgm:prSet/>
      <dgm:spPr/>
      <dgm:t>
        <a:bodyPr/>
        <a:lstStyle/>
        <a:p>
          <a:endParaRPr lang="en-US"/>
        </a:p>
      </dgm:t>
    </dgm:pt>
    <dgm:pt modelId="{7D4C2563-2DA6-4686-928F-111EFFAA84D5}" type="sibTrans" cxnId="{A1BD87FC-CE20-4A71-B4A5-062447E742F1}">
      <dgm:prSet/>
      <dgm:spPr/>
      <dgm:t>
        <a:bodyPr/>
        <a:lstStyle/>
        <a:p>
          <a:endParaRPr lang="en-US"/>
        </a:p>
      </dgm:t>
    </dgm:pt>
    <dgm:pt modelId="{2C25766F-20A2-4C30-9389-A71C4F4628E4}" type="pres">
      <dgm:prSet presAssocID="{4E954E43-1E30-4163-B0F6-04AAE62CD526}" presName="Name0" presStyleCnt="0">
        <dgm:presLayoutVars>
          <dgm:dir/>
          <dgm:resizeHandles val="exact"/>
        </dgm:presLayoutVars>
      </dgm:prSet>
      <dgm:spPr/>
      <dgm:t>
        <a:bodyPr/>
        <a:lstStyle/>
        <a:p>
          <a:endParaRPr lang="en-US"/>
        </a:p>
      </dgm:t>
    </dgm:pt>
    <dgm:pt modelId="{AB9A7554-D0E6-4FEF-B843-F4072F375299}" type="pres">
      <dgm:prSet presAssocID="{C62748E7-E36A-4854-B426-66DBF264D91C}" presName="node" presStyleLbl="node1" presStyleIdx="0" presStyleCnt="2" custScaleX="40823" custScaleY="51936" custLinFactNeighborX="61407" custLinFactNeighborY="-14414">
        <dgm:presLayoutVars>
          <dgm:bulletEnabled val="1"/>
        </dgm:presLayoutVars>
      </dgm:prSet>
      <dgm:spPr/>
      <dgm:t>
        <a:bodyPr/>
        <a:lstStyle/>
        <a:p>
          <a:endParaRPr lang="en-US"/>
        </a:p>
      </dgm:t>
    </dgm:pt>
    <dgm:pt modelId="{0B17FFAB-6BE6-4917-A0A4-6D8448AEAFC1}" type="pres">
      <dgm:prSet presAssocID="{88B14AF8-B557-4816-9856-32E4946E0E39}" presName="sibTrans" presStyleCnt="0"/>
      <dgm:spPr/>
    </dgm:pt>
    <dgm:pt modelId="{CABC3EA2-9C89-45E1-81CA-582619F27589}" type="pres">
      <dgm:prSet presAssocID="{0EEC295A-45C1-4CF9-99AB-5E2AB9868578}" presName="node" presStyleLbl="node1" presStyleIdx="1" presStyleCnt="2" custLinFactNeighborX="3519">
        <dgm:presLayoutVars>
          <dgm:bulletEnabled val="1"/>
        </dgm:presLayoutVars>
      </dgm:prSet>
      <dgm:spPr/>
      <dgm:t>
        <a:bodyPr/>
        <a:lstStyle/>
        <a:p>
          <a:endParaRPr lang="en-US"/>
        </a:p>
      </dgm:t>
    </dgm:pt>
  </dgm:ptLst>
  <dgm:cxnLst>
    <dgm:cxn modelId="{E3385F25-BDED-484A-B38C-A84005B593BF}" type="presOf" srcId="{C62748E7-E36A-4854-B426-66DBF264D91C}" destId="{AB9A7554-D0E6-4FEF-B843-F4072F375299}" srcOrd="0" destOrd="0" presId="urn:microsoft.com/office/officeart/2005/8/layout/hList6"/>
    <dgm:cxn modelId="{6E734482-0046-4288-A9AC-0BFEBB4BC781}" type="presOf" srcId="{4E954E43-1E30-4163-B0F6-04AAE62CD526}" destId="{2C25766F-20A2-4C30-9389-A71C4F4628E4}" srcOrd="0" destOrd="0" presId="urn:microsoft.com/office/officeart/2005/8/layout/hList6"/>
    <dgm:cxn modelId="{A1BD87FC-CE20-4A71-B4A5-062447E742F1}" srcId="{4E954E43-1E30-4163-B0F6-04AAE62CD526}" destId="{0EEC295A-45C1-4CF9-99AB-5E2AB9868578}" srcOrd="1" destOrd="0" parTransId="{672FFBB3-B901-4F48-A938-393F58BC5CB0}" sibTransId="{7D4C2563-2DA6-4686-928F-111EFFAA84D5}"/>
    <dgm:cxn modelId="{64BE9EF1-40DF-4547-8DF2-2E06B6D6A64A}" type="presOf" srcId="{0EEC295A-45C1-4CF9-99AB-5E2AB9868578}" destId="{CABC3EA2-9C89-45E1-81CA-582619F27589}" srcOrd="0" destOrd="0" presId="urn:microsoft.com/office/officeart/2005/8/layout/hList6"/>
    <dgm:cxn modelId="{83610292-674E-4B6B-8D42-0B47D9AC4A65}" srcId="{4E954E43-1E30-4163-B0F6-04AAE62CD526}" destId="{C62748E7-E36A-4854-B426-66DBF264D91C}" srcOrd="0" destOrd="0" parTransId="{60277336-2EF8-4D20-B65E-73DACAA00157}" sibTransId="{88B14AF8-B557-4816-9856-32E4946E0E39}"/>
    <dgm:cxn modelId="{65EA2DE7-3FAD-49B7-B328-446201F24A46}" type="presParOf" srcId="{2C25766F-20A2-4C30-9389-A71C4F4628E4}" destId="{AB9A7554-D0E6-4FEF-B843-F4072F375299}" srcOrd="0" destOrd="0" presId="urn:microsoft.com/office/officeart/2005/8/layout/hList6"/>
    <dgm:cxn modelId="{314DA178-2C0C-4882-84EA-F210CAC507E4}" type="presParOf" srcId="{2C25766F-20A2-4C30-9389-A71C4F4628E4}" destId="{0B17FFAB-6BE6-4917-A0A4-6D8448AEAFC1}" srcOrd="1" destOrd="0" presId="urn:microsoft.com/office/officeart/2005/8/layout/hList6"/>
    <dgm:cxn modelId="{254FDA9F-7C01-4F1A-9BEF-2ABEF441E541}" type="presParOf" srcId="{2C25766F-20A2-4C30-9389-A71C4F4628E4}" destId="{CABC3EA2-9C89-45E1-81CA-582619F2758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988BB6-7685-4D43-BB71-5304EFC1554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00FB4458-33C8-4164-80C6-AD8DAE5E14CF}">
      <dgm:prSet custT="1"/>
      <dgm:spPr/>
      <dgm:t>
        <a:bodyPr/>
        <a:lstStyle/>
        <a:p>
          <a:pPr rtl="0"/>
          <a:r>
            <a:rPr lang="en-US" sz="2400" b="1" dirty="0" smtClean="0">
              <a:solidFill>
                <a:srgbClr val="FF0000"/>
              </a:solidFill>
            </a:rPr>
            <a:t>Taste and </a:t>
          </a:r>
          <a:r>
            <a:rPr lang="en-US" sz="2400" b="1" dirty="0" err="1" smtClean="0">
              <a:solidFill>
                <a:srgbClr val="FF0000"/>
              </a:solidFill>
            </a:rPr>
            <a:t>Odour</a:t>
          </a:r>
          <a:endParaRPr lang="en-US" sz="2400" dirty="0">
            <a:solidFill>
              <a:srgbClr val="FF0000"/>
            </a:solidFill>
          </a:endParaRPr>
        </a:p>
      </dgm:t>
    </dgm:pt>
    <dgm:pt modelId="{F4F113F3-36D2-419F-8840-EAE8CC8F014C}" type="parTrans" cxnId="{50A7B648-1964-47EB-A128-06BD6F62436B}">
      <dgm:prSet/>
      <dgm:spPr/>
      <dgm:t>
        <a:bodyPr/>
        <a:lstStyle/>
        <a:p>
          <a:endParaRPr lang="en-US"/>
        </a:p>
      </dgm:t>
    </dgm:pt>
    <dgm:pt modelId="{00F60BF1-EDFB-43F7-A351-07674428A182}" type="sibTrans" cxnId="{50A7B648-1964-47EB-A128-06BD6F62436B}">
      <dgm:prSet/>
      <dgm:spPr/>
      <dgm:t>
        <a:bodyPr/>
        <a:lstStyle/>
        <a:p>
          <a:endParaRPr lang="en-US"/>
        </a:p>
      </dgm:t>
    </dgm:pt>
    <dgm:pt modelId="{1CB23D72-CD9B-4AF6-B97B-21C746FA459E}">
      <dgm:prSet custT="1"/>
      <dgm:spPr/>
      <dgm:t>
        <a:bodyPr/>
        <a:lstStyle/>
        <a:p>
          <a:pPr algn="just" rtl="0"/>
          <a:r>
            <a:rPr lang="en-US" sz="2400" dirty="0" smtClean="0"/>
            <a:t>Many substances with which water comes into contact in nature or during human use may impart perceptible taste and </a:t>
          </a:r>
          <a:r>
            <a:rPr lang="en-US" sz="2400" dirty="0" err="1" smtClean="0"/>
            <a:t>odour</a:t>
          </a:r>
          <a:r>
            <a:rPr lang="en-US" sz="2400" dirty="0" smtClean="0"/>
            <a:t>. These include minerals, metals and salts from soil end products from biological reactions and constituents of wastewater.</a:t>
          </a:r>
          <a:endParaRPr lang="en-US" sz="2400" dirty="0"/>
        </a:p>
      </dgm:t>
    </dgm:pt>
    <dgm:pt modelId="{466B6F9B-D253-4F95-9B68-710783DBF14B}" type="parTrans" cxnId="{26881358-85EE-4972-97AF-9B7E186D4B59}">
      <dgm:prSet/>
      <dgm:spPr/>
      <dgm:t>
        <a:bodyPr/>
        <a:lstStyle/>
        <a:p>
          <a:endParaRPr lang="en-US"/>
        </a:p>
      </dgm:t>
    </dgm:pt>
    <dgm:pt modelId="{128AD0CC-D95D-42A5-8631-8D14292D9851}" type="sibTrans" cxnId="{26881358-85EE-4972-97AF-9B7E186D4B59}">
      <dgm:prSet/>
      <dgm:spPr/>
      <dgm:t>
        <a:bodyPr/>
        <a:lstStyle/>
        <a:p>
          <a:endParaRPr lang="en-US"/>
        </a:p>
      </dgm:t>
    </dgm:pt>
    <dgm:pt modelId="{3F668F26-C2AF-42D6-A2F8-1A0865A6AFCA}" type="pres">
      <dgm:prSet presAssocID="{66988BB6-7685-4D43-BB71-5304EFC15544}" presName="Name0" presStyleCnt="0">
        <dgm:presLayoutVars>
          <dgm:chMax val="7"/>
          <dgm:dir/>
          <dgm:animLvl val="lvl"/>
          <dgm:resizeHandles val="exact"/>
        </dgm:presLayoutVars>
      </dgm:prSet>
      <dgm:spPr/>
      <dgm:t>
        <a:bodyPr/>
        <a:lstStyle/>
        <a:p>
          <a:endParaRPr lang="en-US"/>
        </a:p>
      </dgm:t>
    </dgm:pt>
    <dgm:pt modelId="{F38C86F0-7931-471A-AE31-D38EFBCA401E}" type="pres">
      <dgm:prSet presAssocID="{00FB4458-33C8-4164-80C6-AD8DAE5E14CF}" presName="circle1" presStyleLbl="node1" presStyleIdx="0" presStyleCnt="2"/>
      <dgm:spPr/>
    </dgm:pt>
    <dgm:pt modelId="{B6DADB96-36CD-4104-B3B4-D079CAD80427}" type="pres">
      <dgm:prSet presAssocID="{00FB4458-33C8-4164-80C6-AD8DAE5E14CF}" presName="space" presStyleCnt="0"/>
      <dgm:spPr/>
    </dgm:pt>
    <dgm:pt modelId="{8A3E0722-3372-4110-BE3B-76AC0D315B09}" type="pres">
      <dgm:prSet presAssocID="{00FB4458-33C8-4164-80C6-AD8DAE5E14CF}" presName="rect1" presStyleLbl="alignAcc1" presStyleIdx="0" presStyleCnt="2"/>
      <dgm:spPr/>
      <dgm:t>
        <a:bodyPr/>
        <a:lstStyle/>
        <a:p>
          <a:endParaRPr lang="en-US"/>
        </a:p>
      </dgm:t>
    </dgm:pt>
    <dgm:pt modelId="{8E149095-6BF2-4BA3-A17C-5152D540E0BE}" type="pres">
      <dgm:prSet presAssocID="{1CB23D72-CD9B-4AF6-B97B-21C746FA459E}" presName="vertSpace2" presStyleLbl="node1" presStyleIdx="0" presStyleCnt="2"/>
      <dgm:spPr/>
    </dgm:pt>
    <dgm:pt modelId="{51F32783-D57D-4F9D-84BD-59C632E37489}" type="pres">
      <dgm:prSet presAssocID="{1CB23D72-CD9B-4AF6-B97B-21C746FA459E}" presName="circle2" presStyleLbl="node1" presStyleIdx="1" presStyleCnt="2" custScaleX="94624" custScaleY="139853" custLinFactNeighborY="-4498"/>
      <dgm:spPr/>
    </dgm:pt>
    <dgm:pt modelId="{F9B9B3AB-74C6-45DB-B1ED-3E18BFE2CD1D}" type="pres">
      <dgm:prSet presAssocID="{1CB23D72-CD9B-4AF6-B97B-21C746FA459E}" presName="rect2" presStyleLbl="alignAcc1" presStyleIdx="1" presStyleCnt="2" custScaleX="102381" custScaleY="130449" custLinFactNeighborX="-687" custLinFactNeighborY="-10121"/>
      <dgm:spPr/>
      <dgm:t>
        <a:bodyPr/>
        <a:lstStyle/>
        <a:p>
          <a:endParaRPr lang="en-US"/>
        </a:p>
      </dgm:t>
    </dgm:pt>
    <dgm:pt modelId="{FC090DD0-D1BB-4796-AD02-726F23F3954C}" type="pres">
      <dgm:prSet presAssocID="{00FB4458-33C8-4164-80C6-AD8DAE5E14CF}" presName="rect1ParTxNoCh" presStyleLbl="alignAcc1" presStyleIdx="1" presStyleCnt="2">
        <dgm:presLayoutVars>
          <dgm:chMax val="1"/>
          <dgm:bulletEnabled val="1"/>
        </dgm:presLayoutVars>
      </dgm:prSet>
      <dgm:spPr/>
      <dgm:t>
        <a:bodyPr/>
        <a:lstStyle/>
        <a:p>
          <a:endParaRPr lang="en-US"/>
        </a:p>
      </dgm:t>
    </dgm:pt>
    <dgm:pt modelId="{8610339E-35ED-445F-9CA7-F285E0A76594}" type="pres">
      <dgm:prSet presAssocID="{1CB23D72-CD9B-4AF6-B97B-21C746FA459E}" presName="rect2ParTxNoCh" presStyleLbl="alignAcc1" presStyleIdx="1" presStyleCnt="2">
        <dgm:presLayoutVars>
          <dgm:chMax val="1"/>
          <dgm:bulletEnabled val="1"/>
        </dgm:presLayoutVars>
      </dgm:prSet>
      <dgm:spPr/>
      <dgm:t>
        <a:bodyPr/>
        <a:lstStyle/>
        <a:p>
          <a:endParaRPr lang="en-US"/>
        </a:p>
      </dgm:t>
    </dgm:pt>
  </dgm:ptLst>
  <dgm:cxnLst>
    <dgm:cxn modelId="{0A905AF6-3B7A-4521-B4A3-2B64EE20ABC8}" type="presOf" srcId="{1CB23D72-CD9B-4AF6-B97B-21C746FA459E}" destId="{8610339E-35ED-445F-9CA7-F285E0A76594}" srcOrd="1" destOrd="0" presId="urn:microsoft.com/office/officeart/2005/8/layout/target3"/>
    <dgm:cxn modelId="{6A50968F-DE76-463B-B684-602FA6D33152}" type="presOf" srcId="{66988BB6-7685-4D43-BB71-5304EFC15544}" destId="{3F668F26-C2AF-42D6-A2F8-1A0865A6AFCA}" srcOrd="0" destOrd="0" presId="urn:microsoft.com/office/officeart/2005/8/layout/target3"/>
    <dgm:cxn modelId="{09817385-17B6-4439-A136-29B50E9473CE}" type="presOf" srcId="{00FB4458-33C8-4164-80C6-AD8DAE5E14CF}" destId="{8A3E0722-3372-4110-BE3B-76AC0D315B09}" srcOrd="0" destOrd="0" presId="urn:microsoft.com/office/officeart/2005/8/layout/target3"/>
    <dgm:cxn modelId="{26881358-85EE-4972-97AF-9B7E186D4B59}" srcId="{66988BB6-7685-4D43-BB71-5304EFC15544}" destId="{1CB23D72-CD9B-4AF6-B97B-21C746FA459E}" srcOrd="1" destOrd="0" parTransId="{466B6F9B-D253-4F95-9B68-710783DBF14B}" sibTransId="{128AD0CC-D95D-42A5-8631-8D14292D9851}"/>
    <dgm:cxn modelId="{50A7B648-1964-47EB-A128-06BD6F62436B}" srcId="{66988BB6-7685-4D43-BB71-5304EFC15544}" destId="{00FB4458-33C8-4164-80C6-AD8DAE5E14CF}" srcOrd="0" destOrd="0" parTransId="{F4F113F3-36D2-419F-8840-EAE8CC8F014C}" sibTransId="{00F60BF1-EDFB-43F7-A351-07674428A182}"/>
    <dgm:cxn modelId="{6A1572D0-753C-4219-80FF-AFFF8B9FF59A}" type="presOf" srcId="{1CB23D72-CD9B-4AF6-B97B-21C746FA459E}" destId="{F9B9B3AB-74C6-45DB-B1ED-3E18BFE2CD1D}" srcOrd="0" destOrd="0" presId="urn:microsoft.com/office/officeart/2005/8/layout/target3"/>
    <dgm:cxn modelId="{64D2AE6D-14E9-4B78-87E1-AC7B0C873226}" type="presOf" srcId="{00FB4458-33C8-4164-80C6-AD8DAE5E14CF}" destId="{FC090DD0-D1BB-4796-AD02-726F23F3954C}" srcOrd="1" destOrd="0" presId="urn:microsoft.com/office/officeart/2005/8/layout/target3"/>
    <dgm:cxn modelId="{94E394AB-6078-4383-A390-4EED3E3659FF}" type="presParOf" srcId="{3F668F26-C2AF-42D6-A2F8-1A0865A6AFCA}" destId="{F38C86F0-7931-471A-AE31-D38EFBCA401E}" srcOrd="0" destOrd="0" presId="urn:microsoft.com/office/officeart/2005/8/layout/target3"/>
    <dgm:cxn modelId="{96C5FDA7-C2AF-488C-98D7-4136804E5EB1}" type="presParOf" srcId="{3F668F26-C2AF-42D6-A2F8-1A0865A6AFCA}" destId="{B6DADB96-36CD-4104-B3B4-D079CAD80427}" srcOrd="1" destOrd="0" presId="urn:microsoft.com/office/officeart/2005/8/layout/target3"/>
    <dgm:cxn modelId="{B7295B0C-A60D-4C35-B874-4ECB09C486BF}" type="presParOf" srcId="{3F668F26-C2AF-42D6-A2F8-1A0865A6AFCA}" destId="{8A3E0722-3372-4110-BE3B-76AC0D315B09}" srcOrd="2" destOrd="0" presId="urn:microsoft.com/office/officeart/2005/8/layout/target3"/>
    <dgm:cxn modelId="{6CD08475-555E-4DF0-83DB-3B044754AFB7}" type="presParOf" srcId="{3F668F26-C2AF-42D6-A2F8-1A0865A6AFCA}" destId="{8E149095-6BF2-4BA3-A17C-5152D540E0BE}" srcOrd="3" destOrd="0" presId="urn:microsoft.com/office/officeart/2005/8/layout/target3"/>
    <dgm:cxn modelId="{6A51FD9A-E9B7-4D35-AE3E-64528B5986A3}" type="presParOf" srcId="{3F668F26-C2AF-42D6-A2F8-1A0865A6AFCA}" destId="{51F32783-D57D-4F9D-84BD-59C632E37489}" srcOrd="4" destOrd="0" presId="urn:microsoft.com/office/officeart/2005/8/layout/target3"/>
    <dgm:cxn modelId="{60EEEC61-03F9-40AA-9DD6-06A1357AE8D9}" type="presParOf" srcId="{3F668F26-C2AF-42D6-A2F8-1A0865A6AFCA}" destId="{F9B9B3AB-74C6-45DB-B1ED-3E18BFE2CD1D}" srcOrd="5" destOrd="0" presId="urn:microsoft.com/office/officeart/2005/8/layout/target3"/>
    <dgm:cxn modelId="{B3052A91-F523-429D-AE4C-1E5502186355}" type="presParOf" srcId="{3F668F26-C2AF-42D6-A2F8-1A0865A6AFCA}" destId="{FC090DD0-D1BB-4796-AD02-726F23F3954C}" srcOrd="6" destOrd="0" presId="urn:microsoft.com/office/officeart/2005/8/layout/target3"/>
    <dgm:cxn modelId="{D245AEF4-A40B-4ED4-A4E1-200B20F3317C}" type="presParOf" srcId="{3F668F26-C2AF-42D6-A2F8-1A0865A6AFCA}" destId="{8610339E-35ED-445F-9CA7-F285E0A7659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F8F56C-F020-4BA8-A8B4-915922FB366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437A53-626C-4C67-B47B-79895E42E29C}" type="pres">
      <dgm:prSet presAssocID="{B0F8F56C-F020-4BA8-A8B4-915922FB3664}" presName="linear" presStyleCnt="0">
        <dgm:presLayoutVars>
          <dgm:animLvl val="lvl"/>
          <dgm:resizeHandles val="exact"/>
        </dgm:presLayoutVars>
      </dgm:prSet>
      <dgm:spPr/>
      <dgm:t>
        <a:bodyPr/>
        <a:lstStyle/>
        <a:p>
          <a:endParaRPr lang="en-US"/>
        </a:p>
      </dgm:t>
    </dgm:pt>
  </dgm:ptLst>
  <dgm:cxnLst>
    <dgm:cxn modelId="{2D6204BA-E5FB-41A7-BD10-B2BC2AA66791}" type="presOf" srcId="{B0F8F56C-F020-4BA8-A8B4-915922FB3664}" destId="{36437A53-626C-4C67-B47B-79895E42E2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92844C-5D3F-430C-BCE2-CCE94E29F5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4861F0-F46D-471E-AEE7-D69DF7048D47}">
      <dgm:prSet custT="1"/>
      <dgm:spPr/>
      <dgm:t>
        <a:bodyPr/>
        <a:lstStyle/>
        <a:p>
          <a:pPr algn="ctr" rtl="0"/>
          <a:r>
            <a:rPr lang="en-US" sz="2400" b="1" dirty="0" smtClean="0">
              <a:solidFill>
                <a:srgbClr val="002060"/>
              </a:solidFill>
            </a:rPr>
            <a:t>Measurement:</a:t>
          </a:r>
          <a:endParaRPr lang="en-US" sz="2400" dirty="0">
            <a:solidFill>
              <a:srgbClr val="002060"/>
            </a:solidFill>
          </a:endParaRPr>
        </a:p>
      </dgm:t>
    </dgm:pt>
    <dgm:pt modelId="{81F71B99-B076-4923-BD1A-0E82B2F96907}" type="parTrans" cxnId="{2543BA73-B12D-487D-92A3-91158BB2C971}">
      <dgm:prSet/>
      <dgm:spPr/>
      <dgm:t>
        <a:bodyPr/>
        <a:lstStyle/>
        <a:p>
          <a:endParaRPr lang="en-US"/>
        </a:p>
      </dgm:t>
    </dgm:pt>
    <dgm:pt modelId="{F0CAEF38-3F31-4A76-A184-ECE72509D3C0}" type="sibTrans" cxnId="{2543BA73-B12D-487D-92A3-91158BB2C971}">
      <dgm:prSet/>
      <dgm:spPr/>
      <dgm:t>
        <a:bodyPr/>
        <a:lstStyle/>
        <a:p>
          <a:endParaRPr lang="en-US"/>
        </a:p>
      </dgm:t>
    </dgm:pt>
    <mc:AlternateContent xmlns:mc="http://schemas.openxmlformats.org/markup-compatibility/2006" xmlns:a14="http://schemas.microsoft.com/office/drawing/2010/main">
      <mc:Choice Requires="a14">
        <dgm:pt modelId="{7AAE9D77-E5DC-472B-9ABD-0DB6EDBE94EE}">
          <dgm:prSet custT="1"/>
          <dgm:spPr/>
          <dgm:t>
            <a:bodyPr/>
            <a:lstStyle/>
            <a:p>
              <a:pPr algn="just" rtl="0"/>
              <a:r>
                <a:rPr lang="en-US" sz="2400" dirty="0" smtClean="0">
                  <a:solidFill>
                    <a:srgbClr val="002060"/>
                  </a:solidFill>
                </a:rPr>
                <a:t>Turbidity is measured by photo metrically by determining the percentage of light of a given intensity that is either absorbed or scattered. The original measuring apparatus, called a </a:t>
              </a:r>
              <a:r>
                <a:rPr lang="en-US" sz="2400" b="1" dirty="0">
                  <a:solidFill>
                    <a:srgbClr val="002060"/>
                  </a:solidFill>
                </a:rPr>
                <a:t>Jackson Turbidity Meter.</a:t>
              </a:r>
              <a:r>
                <a:rPr lang="en-US" sz="2400" dirty="0">
                  <a:solidFill>
                    <a:srgbClr val="002060"/>
                  </a:solidFill>
                </a:rPr>
                <a:t> 1 JTU being equal to the turbidity produced by 1 mg </a:t>
              </a:r>
              <a14:m>
                <m:oMath xmlns:m="http://schemas.openxmlformats.org/officeDocument/2006/math">
                  <m:sSub>
                    <m:sSubPr>
                      <m:ctrlPr>
                        <a:rPr lang="en-US" sz="2400" i="1">
                          <a:solidFill>
                            <a:srgbClr val="002060"/>
                          </a:solidFill>
                          <a:latin typeface="Cambria Math" panose="02040503050406030204" pitchFamily="18" charset="0"/>
                        </a:rPr>
                      </m:ctrlPr>
                    </m:sSubPr>
                    <m:e>
                      <m:r>
                        <a:rPr lang="en-US" sz="2400" b="0" i="1">
                          <a:solidFill>
                            <a:srgbClr val="002060"/>
                          </a:solidFill>
                          <a:latin typeface="Cambria Math" panose="02040503050406030204" pitchFamily="18" charset="0"/>
                        </a:rPr>
                        <m:t>𝑆𝑖𝑂</m:t>
                      </m:r>
                    </m:e>
                    <m:sub>
                      <m:r>
                        <a:rPr lang="en-US" sz="2400" b="0" i="1">
                          <a:solidFill>
                            <a:srgbClr val="002060"/>
                          </a:solidFill>
                          <a:latin typeface="Cambria Math" panose="02040503050406030204" pitchFamily="18" charset="0"/>
                        </a:rPr>
                        <m:t>2 </m:t>
                      </m:r>
                    </m:sub>
                  </m:sSub>
                  <m:r>
                    <a:rPr lang="en-US" sz="2400" b="1" i="0">
                      <a:solidFill>
                        <a:srgbClr val="002060"/>
                      </a:solidFill>
                      <a:latin typeface="Cambria Math" panose="02040503050406030204" pitchFamily="18" charset="0"/>
                    </a:rPr>
                    <m:t> </m:t>
                  </m:r>
                </m:oMath>
              </a14:m>
              <a:r>
                <a:rPr lang="en-US" sz="2400" dirty="0">
                  <a:solidFill>
                    <a:srgbClr val="002060"/>
                  </a:solidFill>
                </a:rPr>
                <a:t>in IL of distilled water</a:t>
              </a:r>
              <a:r>
                <a:rPr lang="en-US" sz="2400" b="1" dirty="0">
                  <a:solidFill>
                    <a:srgbClr val="002060"/>
                  </a:solidFill>
                </a:rPr>
                <a:t>.</a:t>
              </a:r>
              <a:endParaRPr lang="en-US" sz="2400" dirty="0">
                <a:solidFill>
                  <a:srgbClr val="002060"/>
                </a:solidFill>
              </a:endParaRPr>
            </a:p>
          </dgm:t>
        </dgm:pt>
      </mc:Choice>
      <mc:Fallback xmlns="">
        <dgm:pt modelId="{7AAE9D77-E5DC-472B-9ABD-0DB6EDBE94EE}">
          <dgm:prSet custT="1"/>
          <dgm:spPr/>
          <dgm:t>
            <a:bodyPr/>
            <a:lstStyle/>
            <a:p>
              <a:pPr algn="just" rtl="0"/>
              <a:r>
                <a:rPr lang="en-US" sz="2400" dirty="0" smtClean="0">
                  <a:solidFill>
                    <a:srgbClr val="002060"/>
                  </a:solidFill>
                </a:rPr>
                <a:t>Turbidity is measured by </a:t>
              </a:r>
              <a:r>
                <a:rPr lang="en-US" sz="2400" dirty="0" smtClean="0">
                  <a:solidFill>
                    <a:srgbClr val="002060"/>
                  </a:solidFill>
                </a:rPr>
                <a:t>photo metrically </a:t>
              </a:r>
              <a:r>
                <a:rPr lang="en-US" sz="2400" dirty="0" smtClean="0">
                  <a:solidFill>
                    <a:srgbClr val="002060"/>
                  </a:solidFill>
                </a:rPr>
                <a:t>by determining the percentage of light of a given intensity that is either absorbed or scattered. The original measuring apparatus, called a </a:t>
              </a:r>
              <a:r>
                <a:rPr lang="en-US" sz="2400" b="1" dirty="0">
                  <a:solidFill>
                    <a:srgbClr val="002060"/>
                  </a:solidFill>
                </a:rPr>
                <a:t>Jackson Turbidity Meter.</a:t>
              </a:r>
              <a:r>
                <a:rPr lang="en-US" sz="2400" dirty="0">
                  <a:solidFill>
                    <a:srgbClr val="002060"/>
                  </a:solidFill>
                </a:rPr>
                <a:t> 1 JTU being equal to the turbidity produced by 1 mg </a:t>
              </a:r>
              <a:r>
                <a:rPr lang="en-US" sz="2400" i="0">
                  <a:solidFill>
                    <a:srgbClr val="002060"/>
                  </a:solidFill>
                  <a:latin typeface="Cambria Math" panose="02040503050406030204" pitchFamily="18" charset="0"/>
                </a:rPr>
                <a:t>〖</a:t>
              </a:r>
              <a:r>
                <a:rPr lang="en-US" sz="2400" b="0" i="0">
                  <a:solidFill>
                    <a:srgbClr val="002060"/>
                  </a:solidFill>
                  <a:latin typeface="Cambria Math" panose="02040503050406030204" pitchFamily="18" charset="0"/>
                </a:rPr>
                <a:t>𝑆𝑖𝑂〗_(2 )</a:t>
              </a:r>
              <a:r>
                <a:rPr lang="en-US" sz="2400" b="1" i="0">
                  <a:solidFill>
                    <a:srgbClr val="002060"/>
                  </a:solidFill>
                  <a:latin typeface="Cambria Math" panose="02040503050406030204" pitchFamily="18" charset="0"/>
                </a:rPr>
                <a:t>  </a:t>
              </a:r>
              <a:r>
                <a:rPr lang="en-US" sz="2400" dirty="0">
                  <a:solidFill>
                    <a:srgbClr val="002060"/>
                  </a:solidFill>
                </a:rPr>
                <a:t>in IL of distilled water</a:t>
              </a:r>
              <a:r>
                <a:rPr lang="en-US" sz="2400" b="1" dirty="0">
                  <a:solidFill>
                    <a:srgbClr val="002060"/>
                  </a:solidFill>
                </a:rPr>
                <a:t>.</a:t>
              </a:r>
              <a:endParaRPr lang="en-US" sz="2400" dirty="0">
                <a:solidFill>
                  <a:srgbClr val="002060"/>
                </a:solidFill>
              </a:endParaRPr>
            </a:p>
          </dgm:t>
        </dgm:pt>
      </mc:Fallback>
    </mc:AlternateContent>
    <dgm:pt modelId="{D45DDF17-004D-4B99-8CAA-4205D965C5BF}" type="parTrans" cxnId="{B237481F-BBC8-4686-A616-711FFB02921E}">
      <dgm:prSet/>
      <dgm:spPr/>
      <dgm:t>
        <a:bodyPr/>
        <a:lstStyle/>
        <a:p>
          <a:endParaRPr lang="en-US"/>
        </a:p>
      </dgm:t>
    </dgm:pt>
    <dgm:pt modelId="{E2E4A9AA-74C5-420D-8B10-8742196A6A7E}" type="sibTrans" cxnId="{B237481F-BBC8-4686-A616-711FFB02921E}">
      <dgm:prSet/>
      <dgm:spPr/>
      <dgm:t>
        <a:bodyPr/>
        <a:lstStyle/>
        <a:p>
          <a:endParaRPr lang="en-US"/>
        </a:p>
      </dgm:t>
    </dgm:pt>
    <mc:AlternateContent xmlns:mc="http://schemas.openxmlformats.org/markup-compatibility/2006" xmlns:a14="http://schemas.microsoft.com/office/drawing/2010/main">
      <mc:Choice Requires="a14">
        <dgm:pt modelId="{0A5AA4FD-3238-4A7D-A0CB-A9CA323B95F0}">
          <dgm:prSet custT="1"/>
          <dgm:spPr/>
          <dgm:t>
            <a:bodyPr/>
            <a:lstStyle/>
            <a:p>
              <a:pPr rtl="0"/>
              <a:r>
                <a:rPr lang="en-US" sz="2400" dirty="0" smtClean="0">
                  <a:solidFill>
                    <a:srgbClr val="002060"/>
                  </a:solidFill>
                </a:rPr>
                <a:t>Formaizin, a chemical compound, provides more reproducible standards than </a:t>
              </a:r>
              <a14:m>
                <m:oMath xmlns:m="http://schemas.openxmlformats.org/officeDocument/2006/math">
                  <m:sSub>
                    <m:sSubPr>
                      <m:ctrlPr>
                        <a:rPr lang="en-US" sz="2400" i="1">
                          <a:solidFill>
                            <a:srgbClr val="002060"/>
                          </a:solidFill>
                          <a:latin typeface="Cambria Math" panose="02040503050406030204" pitchFamily="18" charset="0"/>
                        </a:rPr>
                      </m:ctrlPr>
                    </m:sSubPr>
                    <m:e>
                      <m:r>
                        <a:rPr lang="en-US" sz="2400" i="1">
                          <a:solidFill>
                            <a:srgbClr val="002060"/>
                          </a:solidFill>
                          <a:latin typeface="Cambria Math" panose="02040503050406030204" pitchFamily="18" charset="0"/>
                        </a:rPr>
                        <m:t>𝑆𝑖𝑂</m:t>
                      </m:r>
                    </m:e>
                    <m:sub>
                      <m:r>
                        <a:rPr lang="en-US" sz="2400" i="1">
                          <a:solidFill>
                            <a:srgbClr val="002060"/>
                          </a:solidFill>
                          <a:latin typeface="Cambria Math" panose="02040503050406030204" pitchFamily="18" charset="0"/>
                        </a:rPr>
                        <m:t>2 </m:t>
                      </m:r>
                    </m:sub>
                  </m:sSub>
                </m:oMath>
              </a14:m>
              <a:r>
                <a:rPr lang="en-US" sz="2400" dirty="0">
                  <a:solidFill>
                    <a:srgbClr val="002060"/>
                  </a:solidFill>
                </a:rPr>
                <a:t>and has replaced it as a reference. Turbidity meter readings are now expressed as </a:t>
              </a:r>
              <a:r>
                <a:rPr lang="en-US" sz="2400" dirty="0" err="1">
                  <a:solidFill>
                    <a:srgbClr val="002060"/>
                  </a:solidFill>
                </a:rPr>
                <a:t>formazin</a:t>
              </a:r>
              <a:r>
                <a:rPr lang="en-US" sz="2400" dirty="0">
                  <a:solidFill>
                    <a:srgbClr val="002060"/>
                  </a:solidFill>
                </a:rPr>
                <a:t> turbidity units or </a:t>
              </a:r>
              <a:r>
                <a:rPr lang="en-US" sz="2400" b="1" dirty="0">
                  <a:solidFill>
                    <a:srgbClr val="002060"/>
                  </a:solidFill>
                </a:rPr>
                <a:t>FTUs</a:t>
              </a:r>
              <a:r>
                <a:rPr lang="en-US" sz="2400" dirty="0">
                  <a:solidFill>
                    <a:srgbClr val="002060"/>
                  </a:solidFill>
                </a:rPr>
                <a:t>. The  term </a:t>
              </a:r>
              <a:r>
                <a:rPr lang="en-US" sz="2400" dirty="0" err="1">
                  <a:solidFill>
                    <a:srgbClr val="002060"/>
                  </a:solidFill>
                </a:rPr>
                <a:t>neophelometry</a:t>
              </a:r>
              <a:r>
                <a:rPr lang="en-US" sz="2400" dirty="0">
                  <a:solidFill>
                    <a:srgbClr val="002060"/>
                  </a:solidFill>
                </a:rPr>
                <a:t> turbidity </a:t>
              </a:r>
              <a:r>
                <a:rPr lang="en-US" sz="2400" dirty="0" smtClean="0">
                  <a:solidFill>
                    <a:srgbClr val="002060"/>
                  </a:solidFill>
                </a:rPr>
                <a:t>units </a:t>
              </a:r>
              <a:r>
                <a:rPr lang="en-US" sz="2400" b="1" dirty="0" smtClean="0">
                  <a:solidFill>
                    <a:srgbClr val="002060"/>
                  </a:solidFill>
                </a:rPr>
                <a:t>(NTU) </a:t>
              </a:r>
              <a:r>
                <a:rPr lang="en-US" sz="2400" dirty="0">
                  <a:solidFill>
                    <a:srgbClr val="002060"/>
                  </a:solidFill>
                </a:rPr>
                <a:t>is often used to indicate that the test was run </a:t>
              </a:r>
              <a:r>
                <a:rPr lang="en-US" sz="2400" dirty="0" smtClean="0">
                  <a:solidFill>
                    <a:srgbClr val="002060"/>
                  </a:solidFill>
                </a:rPr>
                <a:t>according </a:t>
              </a:r>
              <a:r>
                <a:rPr lang="en-US" sz="2400" dirty="0">
                  <a:solidFill>
                    <a:srgbClr val="002060"/>
                  </a:solidFill>
                </a:rPr>
                <a:t>to the scattering principle</a:t>
              </a:r>
            </a:p>
          </dgm:t>
        </dgm:pt>
      </mc:Choice>
      <mc:Fallback xmlns="">
        <dgm:pt modelId="{0A5AA4FD-3238-4A7D-A0CB-A9CA323B95F0}">
          <dgm:prSet custT="1"/>
          <dgm:spPr/>
          <dgm:t>
            <a:bodyPr/>
            <a:lstStyle/>
            <a:p>
              <a:pPr rtl="0"/>
              <a:r>
                <a:rPr lang="en-US" sz="2400" dirty="0" smtClean="0">
                  <a:solidFill>
                    <a:srgbClr val="002060"/>
                  </a:solidFill>
                </a:rPr>
                <a:t>Formaizin, a chemical compound, provides more reproducible standards than </a:t>
              </a:r>
              <a:r>
                <a:rPr lang="en-US" sz="2400" i="0">
                  <a:solidFill>
                    <a:srgbClr val="002060"/>
                  </a:solidFill>
                </a:rPr>
                <a:t>〖𝑆𝑖𝑂〗_(2 )</a:t>
              </a:r>
              <a:r>
                <a:rPr lang="en-US" sz="2400" dirty="0">
                  <a:solidFill>
                    <a:srgbClr val="002060"/>
                  </a:solidFill>
                </a:rPr>
                <a:t>and has replaced it as a reference. Turbidity meter readings are now expressed as </a:t>
              </a:r>
              <a:r>
                <a:rPr lang="en-US" sz="2400" dirty="0" err="1">
                  <a:solidFill>
                    <a:srgbClr val="002060"/>
                  </a:solidFill>
                </a:rPr>
                <a:t>formazin</a:t>
              </a:r>
              <a:r>
                <a:rPr lang="en-US" sz="2400" dirty="0">
                  <a:solidFill>
                    <a:srgbClr val="002060"/>
                  </a:solidFill>
                </a:rPr>
                <a:t> turbidity units or </a:t>
              </a:r>
              <a:r>
                <a:rPr lang="en-US" sz="2400" b="1" dirty="0">
                  <a:solidFill>
                    <a:srgbClr val="002060"/>
                  </a:solidFill>
                </a:rPr>
                <a:t>FTUs</a:t>
              </a:r>
              <a:r>
                <a:rPr lang="en-US" sz="2400" dirty="0">
                  <a:solidFill>
                    <a:srgbClr val="002060"/>
                  </a:solidFill>
                </a:rPr>
                <a:t>. The  term </a:t>
              </a:r>
              <a:r>
                <a:rPr lang="en-US" sz="2400" dirty="0" err="1">
                  <a:solidFill>
                    <a:srgbClr val="002060"/>
                  </a:solidFill>
                </a:rPr>
                <a:t>neophelometry</a:t>
              </a:r>
              <a:r>
                <a:rPr lang="en-US" sz="2400" dirty="0">
                  <a:solidFill>
                    <a:srgbClr val="002060"/>
                  </a:solidFill>
                </a:rPr>
                <a:t> turbidity </a:t>
              </a:r>
              <a:r>
                <a:rPr lang="en-US" sz="2400" dirty="0" smtClean="0">
                  <a:solidFill>
                    <a:srgbClr val="002060"/>
                  </a:solidFill>
                </a:rPr>
                <a:t>units </a:t>
              </a:r>
              <a:r>
                <a:rPr lang="en-US" sz="2400" b="1" dirty="0" smtClean="0">
                  <a:solidFill>
                    <a:srgbClr val="002060"/>
                  </a:solidFill>
                </a:rPr>
                <a:t>(NTU) </a:t>
              </a:r>
              <a:r>
                <a:rPr lang="en-US" sz="2400" dirty="0">
                  <a:solidFill>
                    <a:srgbClr val="002060"/>
                  </a:solidFill>
                </a:rPr>
                <a:t>is often used to indicate that the test was run </a:t>
              </a:r>
              <a:r>
                <a:rPr lang="en-US" sz="2400" dirty="0" smtClean="0">
                  <a:solidFill>
                    <a:srgbClr val="002060"/>
                  </a:solidFill>
                </a:rPr>
                <a:t>according </a:t>
              </a:r>
              <a:r>
                <a:rPr lang="en-US" sz="2400" dirty="0">
                  <a:solidFill>
                    <a:srgbClr val="002060"/>
                  </a:solidFill>
                </a:rPr>
                <a:t>to the scattering principle</a:t>
              </a:r>
            </a:p>
          </dgm:t>
        </dgm:pt>
      </mc:Fallback>
    </mc:AlternateContent>
    <dgm:pt modelId="{1FEBD6F7-6688-4C0F-BB67-F3AF1D944458}" type="parTrans" cxnId="{71FB6067-283F-4389-93D4-F107D8D38C7E}">
      <dgm:prSet/>
      <dgm:spPr/>
      <dgm:t>
        <a:bodyPr/>
        <a:lstStyle/>
        <a:p>
          <a:endParaRPr lang="en-US"/>
        </a:p>
      </dgm:t>
    </dgm:pt>
    <dgm:pt modelId="{5D6D4E77-F4AD-49E9-8A90-12DFDF64CC78}" type="sibTrans" cxnId="{71FB6067-283F-4389-93D4-F107D8D38C7E}">
      <dgm:prSet/>
      <dgm:spPr/>
      <dgm:t>
        <a:bodyPr/>
        <a:lstStyle/>
        <a:p>
          <a:endParaRPr lang="en-US"/>
        </a:p>
      </dgm:t>
    </dgm:pt>
    <dgm:pt modelId="{53BB983F-F077-4995-81DD-546E8D4C211D}" type="pres">
      <dgm:prSet presAssocID="{8892844C-5D3F-430C-BCE2-CCE94E29F5DD}" presName="linear" presStyleCnt="0">
        <dgm:presLayoutVars>
          <dgm:animLvl val="lvl"/>
          <dgm:resizeHandles val="exact"/>
        </dgm:presLayoutVars>
      </dgm:prSet>
      <dgm:spPr/>
      <dgm:t>
        <a:bodyPr/>
        <a:lstStyle/>
        <a:p>
          <a:endParaRPr lang="en-US"/>
        </a:p>
      </dgm:t>
    </dgm:pt>
    <dgm:pt modelId="{ABC28EFE-6E55-458B-9E3B-7531A4789F72}" type="pres">
      <dgm:prSet presAssocID="{D64861F0-F46D-471E-AEE7-D69DF7048D47}" presName="parentText" presStyleLbl="node1" presStyleIdx="0" presStyleCnt="3" custScaleX="45543" custScaleY="20143" custLinFactNeighborX="-3650" custLinFactNeighborY="56772">
        <dgm:presLayoutVars>
          <dgm:chMax val="0"/>
          <dgm:bulletEnabled val="1"/>
        </dgm:presLayoutVars>
      </dgm:prSet>
      <dgm:spPr/>
      <dgm:t>
        <a:bodyPr/>
        <a:lstStyle/>
        <a:p>
          <a:endParaRPr lang="en-US"/>
        </a:p>
      </dgm:t>
    </dgm:pt>
    <dgm:pt modelId="{F5D5ED0B-0615-4FCF-9B7A-88122E787767}" type="pres">
      <dgm:prSet presAssocID="{F0CAEF38-3F31-4A76-A184-ECE72509D3C0}" presName="spacer" presStyleCnt="0"/>
      <dgm:spPr/>
    </dgm:pt>
    <dgm:pt modelId="{9400430A-C40B-46BD-9CA9-52F19013C34B}" type="pres">
      <dgm:prSet presAssocID="{7AAE9D77-E5DC-472B-9ABD-0DB6EDBE94EE}" presName="parentText" presStyleLbl="node1" presStyleIdx="1" presStyleCnt="3" custScaleX="93093" custScaleY="89893">
        <dgm:presLayoutVars>
          <dgm:chMax val="0"/>
          <dgm:bulletEnabled val="1"/>
        </dgm:presLayoutVars>
      </dgm:prSet>
      <dgm:spPr/>
      <dgm:t>
        <a:bodyPr/>
        <a:lstStyle/>
        <a:p>
          <a:endParaRPr lang="en-US"/>
        </a:p>
      </dgm:t>
    </dgm:pt>
    <dgm:pt modelId="{D344E3B3-56C0-4254-AFE1-3703C2248A17}" type="pres">
      <dgm:prSet presAssocID="{E2E4A9AA-74C5-420D-8B10-8742196A6A7E}" presName="spacer" presStyleCnt="0"/>
      <dgm:spPr/>
    </dgm:pt>
    <dgm:pt modelId="{458837F8-F563-44F1-95FF-C3AE0AFCCEB8}" type="pres">
      <dgm:prSet presAssocID="{0A5AA4FD-3238-4A7D-A0CB-A9CA323B95F0}" presName="parentText" presStyleLbl="node1" presStyleIdx="2" presStyleCnt="3">
        <dgm:presLayoutVars>
          <dgm:chMax val="0"/>
          <dgm:bulletEnabled val="1"/>
        </dgm:presLayoutVars>
      </dgm:prSet>
      <dgm:spPr/>
      <dgm:t>
        <a:bodyPr/>
        <a:lstStyle/>
        <a:p>
          <a:endParaRPr lang="en-US"/>
        </a:p>
      </dgm:t>
    </dgm:pt>
  </dgm:ptLst>
  <dgm:cxnLst>
    <dgm:cxn modelId="{4BF376B2-890C-4237-80E4-FA3D3DD7AFB1}" type="presOf" srcId="{7AAE9D77-E5DC-472B-9ABD-0DB6EDBE94EE}" destId="{9400430A-C40B-46BD-9CA9-52F19013C34B}" srcOrd="0" destOrd="0" presId="urn:microsoft.com/office/officeart/2005/8/layout/vList2"/>
    <dgm:cxn modelId="{2543BA73-B12D-487D-92A3-91158BB2C971}" srcId="{8892844C-5D3F-430C-BCE2-CCE94E29F5DD}" destId="{D64861F0-F46D-471E-AEE7-D69DF7048D47}" srcOrd="0" destOrd="0" parTransId="{81F71B99-B076-4923-BD1A-0E82B2F96907}" sibTransId="{F0CAEF38-3F31-4A76-A184-ECE72509D3C0}"/>
    <dgm:cxn modelId="{71FB6067-283F-4389-93D4-F107D8D38C7E}" srcId="{8892844C-5D3F-430C-BCE2-CCE94E29F5DD}" destId="{0A5AA4FD-3238-4A7D-A0CB-A9CA323B95F0}" srcOrd="2" destOrd="0" parTransId="{1FEBD6F7-6688-4C0F-BB67-F3AF1D944458}" sibTransId="{5D6D4E77-F4AD-49E9-8A90-12DFDF64CC78}"/>
    <dgm:cxn modelId="{1A1275F0-AE06-4238-B177-35B8C292D351}" type="presOf" srcId="{D64861F0-F46D-471E-AEE7-D69DF7048D47}" destId="{ABC28EFE-6E55-458B-9E3B-7531A4789F72}" srcOrd="0" destOrd="0" presId="urn:microsoft.com/office/officeart/2005/8/layout/vList2"/>
    <dgm:cxn modelId="{0949E10B-7D21-47B0-B1C0-FE4AA6105076}" type="presOf" srcId="{0A5AA4FD-3238-4A7D-A0CB-A9CA323B95F0}" destId="{458837F8-F563-44F1-95FF-C3AE0AFCCEB8}" srcOrd="0" destOrd="0" presId="urn:microsoft.com/office/officeart/2005/8/layout/vList2"/>
    <dgm:cxn modelId="{C553EB36-6D8E-4222-95BD-B4FE9228A94F}" type="presOf" srcId="{8892844C-5D3F-430C-BCE2-CCE94E29F5DD}" destId="{53BB983F-F077-4995-81DD-546E8D4C211D}" srcOrd="0" destOrd="0" presId="urn:microsoft.com/office/officeart/2005/8/layout/vList2"/>
    <dgm:cxn modelId="{B237481F-BBC8-4686-A616-711FFB02921E}" srcId="{8892844C-5D3F-430C-BCE2-CCE94E29F5DD}" destId="{7AAE9D77-E5DC-472B-9ABD-0DB6EDBE94EE}" srcOrd="1" destOrd="0" parTransId="{D45DDF17-004D-4B99-8CAA-4205D965C5BF}" sibTransId="{E2E4A9AA-74C5-420D-8B10-8742196A6A7E}"/>
    <dgm:cxn modelId="{C2F074F3-9894-4671-BF24-868A1DB11674}" type="presParOf" srcId="{53BB983F-F077-4995-81DD-546E8D4C211D}" destId="{ABC28EFE-6E55-458B-9E3B-7531A4789F72}" srcOrd="0" destOrd="0" presId="urn:microsoft.com/office/officeart/2005/8/layout/vList2"/>
    <dgm:cxn modelId="{B18ED5D7-BA0B-4BE8-8181-314466A9F332}" type="presParOf" srcId="{53BB983F-F077-4995-81DD-546E8D4C211D}" destId="{F5D5ED0B-0615-4FCF-9B7A-88122E787767}" srcOrd="1" destOrd="0" presId="urn:microsoft.com/office/officeart/2005/8/layout/vList2"/>
    <dgm:cxn modelId="{B885BE24-E6B8-465E-93FC-101244D7EE38}" type="presParOf" srcId="{53BB983F-F077-4995-81DD-546E8D4C211D}" destId="{9400430A-C40B-46BD-9CA9-52F19013C34B}" srcOrd="2" destOrd="0" presId="urn:microsoft.com/office/officeart/2005/8/layout/vList2"/>
    <dgm:cxn modelId="{BCF0AE4A-0EEF-4EEC-9D24-672173BEC253}" type="presParOf" srcId="{53BB983F-F077-4995-81DD-546E8D4C211D}" destId="{D344E3B3-56C0-4254-AFE1-3703C2248A17}" srcOrd="3" destOrd="0" presId="urn:microsoft.com/office/officeart/2005/8/layout/vList2"/>
    <dgm:cxn modelId="{CD3A3BB7-D864-4DF9-A463-787A643A73AE}" type="presParOf" srcId="{53BB983F-F077-4995-81DD-546E8D4C211D}" destId="{458837F8-F563-44F1-95FF-C3AE0AFCCEB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8892844C-5D3F-430C-BCE2-CCE94E29F5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4861F0-F46D-471E-AEE7-D69DF7048D47}">
      <dgm:prSet custT="1"/>
      <dgm:spPr/>
      <dgm:t>
        <a:bodyPr/>
        <a:lstStyle/>
        <a:p>
          <a:pPr algn="ctr" rtl="0"/>
          <a:r>
            <a:rPr lang="en-US" sz="2400" b="1" dirty="0" smtClean="0">
              <a:solidFill>
                <a:srgbClr val="002060"/>
              </a:solidFill>
            </a:rPr>
            <a:t>Measurement:</a:t>
          </a:r>
          <a:endParaRPr lang="en-US" sz="2400" dirty="0">
            <a:solidFill>
              <a:srgbClr val="002060"/>
            </a:solidFill>
          </a:endParaRPr>
        </a:p>
      </dgm:t>
    </dgm:pt>
    <dgm:pt modelId="{81F71B99-B076-4923-BD1A-0E82B2F96907}" type="parTrans" cxnId="{2543BA73-B12D-487D-92A3-91158BB2C971}">
      <dgm:prSet/>
      <dgm:spPr/>
      <dgm:t>
        <a:bodyPr/>
        <a:lstStyle/>
        <a:p>
          <a:endParaRPr lang="en-US"/>
        </a:p>
      </dgm:t>
    </dgm:pt>
    <dgm:pt modelId="{F0CAEF38-3F31-4A76-A184-ECE72509D3C0}" type="sibTrans" cxnId="{2543BA73-B12D-487D-92A3-91158BB2C971}">
      <dgm:prSet/>
      <dgm:spPr/>
      <dgm:t>
        <a:bodyPr/>
        <a:lstStyle/>
        <a:p>
          <a:endParaRPr lang="en-US"/>
        </a:p>
      </dgm:t>
    </dgm:pt>
    <dgm:pt modelId="{7AAE9D77-E5DC-472B-9ABD-0DB6EDBE94EE}">
      <dgm:prSet custT="1"/>
      <dgm:spPr>
        <a:blipFill rotWithShape="0">
          <a:blip xmlns:r="http://schemas.openxmlformats.org/officeDocument/2006/relationships" r:embed="rId1"/>
          <a:stretch>
            <a:fillRect/>
          </a:stretch>
        </a:blipFill>
      </dgm:spPr>
      <dgm:t>
        <a:bodyPr/>
        <a:lstStyle/>
        <a:p>
          <a:r>
            <a:rPr lang="en-US">
              <a:noFill/>
            </a:rPr>
            <a:t> </a:t>
          </a:r>
        </a:p>
      </dgm:t>
    </dgm:pt>
    <dgm:pt modelId="{D45DDF17-004D-4B99-8CAA-4205D965C5BF}" type="parTrans" cxnId="{B237481F-BBC8-4686-A616-711FFB02921E}">
      <dgm:prSet/>
      <dgm:spPr/>
      <dgm:t>
        <a:bodyPr/>
        <a:lstStyle/>
        <a:p>
          <a:endParaRPr lang="en-US"/>
        </a:p>
      </dgm:t>
    </dgm:pt>
    <dgm:pt modelId="{E2E4A9AA-74C5-420D-8B10-8742196A6A7E}" type="sibTrans" cxnId="{B237481F-BBC8-4686-A616-711FFB02921E}">
      <dgm:prSet/>
      <dgm:spPr/>
      <dgm:t>
        <a:bodyPr/>
        <a:lstStyle/>
        <a:p>
          <a:endParaRPr lang="en-US"/>
        </a:p>
      </dgm:t>
    </dgm:pt>
    <dgm:pt modelId="{0A5AA4FD-3238-4A7D-A0CB-A9CA323B95F0}">
      <dgm:prSet custT="1"/>
      <dgm:spPr>
        <a:blipFill rotWithShape="0">
          <a:blip xmlns:r="http://schemas.openxmlformats.org/officeDocument/2006/relationships" r:embed="rId2"/>
          <a:stretch>
            <a:fillRect r="-376"/>
          </a:stretch>
        </a:blipFill>
      </dgm:spPr>
      <dgm:t>
        <a:bodyPr/>
        <a:lstStyle/>
        <a:p>
          <a:r>
            <a:rPr lang="en-US">
              <a:noFill/>
            </a:rPr>
            <a:t> </a:t>
          </a:r>
        </a:p>
      </dgm:t>
    </dgm:pt>
    <dgm:pt modelId="{1FEBD6F7-6688-4C0F-BB67-F3AF1D944458}" type="parTrans" cxnId="{71FB6067-283F-4389-93D4-F107D8D38C7E}">
      <dgm:prSet/>
      <dgm:spPr/>
      <dgm:t>
        <a:bodyPr/>
        <a:lstStyle/>
        <a:p>
          <a:endParaRPr lang="en-US"/>
        </a:p>
      </dgm:t>
    </dgm:pt>
    <dgm:pt modelId="{5D6D4E77-F4AD-49E9-8A90-12DFDF64CC78}" type="sibTrans" cxnId="{71FB6067-283F-4389-93D4-F107D8D38C7E}">
      <dgm:prSet/>
      <dgm:spPr/>
      <dgm:t>
        <a:bodyPr/>
        <a:lstStyle/>
        <a:p>
          <a:endParaRPr lang="en-US"/>
        </a:p>
      </dgm:t>
    </dgm:pt>
    <dgm:pt modelId="{53BB983F-F077-4995-81DD-546E8D4C211D}" type="pres">
      <dgm:prSet presAssocID="{8892844C-5D3F-430C-BCE2-CCE94E29F5DD}" presName="linear" presStyleCnt="0">
        <dgm:presLayoutVars>
          <dgm:animLvl val="lvl"/>
          <dgm:resizeHandles val="exact"/>
        </dgm:presLayoutVars>
      </dgm:prSet>
      <dgm:spPr/>
      <dgm:t>
        <a:bodyPr/>
        <a:lstStyle/>
        <a:p>
          <a:endParaRPr lang="en-US"/>
        </a:p>
      </dgm:t>
    </dgm:pt>
    <dgm:pt modelId="{ABC28EFE-6E55-458B-9E3B-7531A4789F72}" type="pres">
      <dgm:prSet presAssocID="{D64861F0-F46D-471E-AEE7-D69DF7048D47}" presName="parentText" presStyleLbl="node1" presStyleIdx="0" presStyleCnt="3" custScaleX="45543" custScaleY="20143" custLinFactNeighborX="-3650" custLinFactNeighborY="56772">
        <dgm:presLayoutVars>
          <dgm:chMax val="0"/>
          <dgm:bulletEnabled val="1"/>
        </dgm:presLayoutVars>
      </dgm:prSet>
      <dgm:spPr/>
      <dgm:t>
        <a:bodyPr/>
        <a:lstStyle/>
        <a:p>
          <a:endParaRPr lang="en-US"/>
        </a:p>
      </dgm:t>
    </dgm:pt>
    <dgm:pt modelId="{F5D5ED0B-0615-4FCF-9B7A-88122E787767}" type="pres">
      <dgm:prSet presAssocID="{F0CAEF38-3F31-4A76-A184-ECE72509D3C0}" presName="spacer" presStyleCnt="0"/>
      <dgm:spPr/>
    </dgm:pt>
    <dgm:pt modelId="{9400430A-C40B-46BD-9CA9-52F19013C34B}" type="pres">
      <dgm:prSet presAssocID="{7AAE9D77-E5DC-472B-9ABD-0DB6EDBE94EE}" presName="parentText" presStyleLbl="node1" presStyleIdx="1" presStyleCnt="3" custScaleX="93093" custScaleY="89893">
        <dgm:presLayoutVars>
          <dgm:chMax val="0"/>
          <dgm:bulletEnabled val="1"/>
        </dgm:presLayoutVars>
      </dgm:prSet>
      <dgm:spPr/>
      <dgm:t>
        <a:bodyPr/>
        <a:lstStyle/>
        <a:p>
          <a:endParaRPr lang="en-US"/>
        </a:p>
      </dgm:t>
    </dgm:pt>
    <dgm:pt modelId="{D344E3B3-56C0-4254-AFE1-3703C2248A17}" type="pres">
      <dgm:prSet presAssocID="{E2E4A9AA-74C5-420D-8B10-8742196A6A7E}" presName="spacer" presStyleCnt="0"/>
      <dgm:spPr/>
    </dgm:pt>
    <dgm:pt modelId="{458837F8-F563-44F1-95FF-C3AE0AFCCEB8}" type="pres">
      <dgm:prSet presAssocID="{0A5AA4FD-3238-4A7D-A0CB-A9CA323B95F0}" presName="parentText" presStyleLbl="node1" presStyleIdx="2" presStyleCnt="3">
        <dgm:presLayoutVars>
          <dgm:chMax val="0"/>
          <dgm:bulletEnabled val="1"/>
        </dgm:presLayoutVars>
      </dgm:prSet>
      <dgm:spPr/>
      <dgm:t>
        <a:bodyPr/>
        <a:lstStyle/>
        <a:p>
          <a:endParaRPr lang="en-US"/>
        </a:p>
      </dgm:t>
    </dgm:pt>
  </dgm:ptLst>
  <dgm:cxnLst>
    <dgm:cxn modelId="{4BF376B2-890C-4237-80E4-FA3D3DD7AFB1}" type="presOf" srcId="{7AAE9D77-E5DC-472B-9ABD-0DB6EDBE94EE}" destId="{9400430A-C40B-46BD-9CA9-52F19013C34B}" srcOrd="0" destOrd="0" presId="urn:microsoft.com/office/officeart/2005/8/layout/vList2"/>
    <dgm:cxn modelId="{2543BA73-B12D-487D-92A3-91158BB2C971}" srcId="{8892844C-5D3F-430C-BCE2-CCE94E29F5DD}" destId="{D64861F0-F46D-471E-AEE7-D69DF7048D47}" srcOrd="0" destOrd="0" parTransId="{81F71B99-B076-4923-BD1A-0E82B2F96907}" sibTransId="{F0CAEF38-3F31-4A76-A184-ECE72509D3C0}"/>
    <dgm:cxn modelId="{71FB6067-283F-4389-93D4-F107D8D38C7E}" srcId="{8892844C-5D3F-430C-BCE2-CCE94E29F5DD}" destId="{0A5AA4FD-3238-4A7D-A0CB-A9CA323B95F0}" srcOrd="2" destOrd="0" parTransId="{1FEBD6F7-6688-4C0F-BB67-F3AF1D944458}" sibTransId="{5D6D4E77-F4AD-49E9-8A90-12DFDF64CC78}"/>
    <dgm:cxn modelId="{1A1275F0-AE06-4238-B177-35B8C292D351}" type="presOf" srcId="{D64861F0-F46D-471E-AEE7-D69DF7048D47}" destId="{ABC28EFE-6E55-458B-9E3B-7531A4789F72}" srcOrd="0" destOrd="0" presId="urn:microsoft.com/office/officeart/2005/8/layout/vList2"/>
    <dgm:cxn modelId="{0949E10B-7D21-47B0-B1C0-FE4AA6105076}" type="presOf" srcId="{0A5AA4FD-3238-4A7D-A0CB-A9CA323B95F0}" destId="{458837F8-F563-44F1-95FF-C3AE0AFCCEB8}" srcOrd="0" destOrd="0" presId="urn:microsoft.com/office/officeart/2005/8/layout/vList2"/>
    <dgm:cxn modelId="{C553EB36-6D8E-4222-95BD-B4FE9228A94F}" type="presOf" srcId="{8892844C-5D3F-430C-BCE2-CCE94E29F5DD}" destId="{53BB983F-F077-4995-81DD-546E8D4C211D}" srcOrd="0" destOrd="0" presId="urn:microsoft.com/office/officeart/2005/8/layout/vList2"/>
    <dgm:cxn modelId="{B237481F-BBC8-4686-A616-711FFB02921E}" srcId="{8892844C-5D3F-430C-BCE2-CCE94E29F5DD}" destId="{7AAE9D77-E5DC-472B-9ABD-0DB6EDBE94EE}" srcOrd="1" destOrd="0" parTransId="{D45DDF17-004D-4B99-8CAA-4205D965C5BF}" sibTransId="{E2E4A9AA-74C5-420D-8B10-8742196A6A7E}"/>
    <dgm:cxn modelId="{C2F074F3-9894-4671-BF24-868A1DB11674}" type="presParOf" srcId="{53BB983F-F077-4995-81DD-546E8D4C211D}" destId="{ABC28EFE-6E55-458B-9E3B-7531A4789F72}" srcOrd="0" destOrd="0" presId="urn:microsoft.com/office/officeart/2005/8/layout/vList2"/>
    <dgm:cxn modelId="{B18ED5D7-BA0B-4BE8-8181-314466A9F332}" type="presParOf" srcId="{53BB983F-F077-4995-81DD-546E8D4C211D}" destId="{F5D5ED0B-0615-4FCF-9B7A-88122E787767}" srcOrd="1" destOrd="0" presId="urn:microsoft.com/office/officeart/2005/8/layout/vList2"/>
    <dgm:cxn modelId="{B885BE24-E6B8-465E-93FC-101244D7EE38}" type="presParOf" srcId="{53BB983F-F077-4995-81DD-546E8D4C211D}" destId="{9400430A-C40B-46BD-9CA9-52F19013C34B}" srcOrd="2" destOrd="0" presId="urn:microsoft.com/office/officeart/2005/8/layout/vList2"/>
    <dgm:cxn modelId="{BCF0AE4A-0EEF-4EEC-9D24-672173BEC253}" type="presParOf" srcId="{53BB983F-F077-4995-81DD-546E8D4C211D}" destId="{D344E3B3-56C0-4254-AFE1-3703C2248A17}" srcOrd="3" destOrd="0" presId="urn:microsoft.com/office/officeart/2005/8/layout/vList2"/>
    <dgm:cxn modelId="{CD3A3BB7-D864-4DF9-A463-787A643A73AE}" type="presParOf" srcId="{53BB983F-F077-4995-81DD-546E8D4C211D}" destId="{458837F8-F563-44F1-95FF-C3AE0AFCCEB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53D5D-A746-410C-8CB5-83DE36A697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9EE8FFC-3364-462C-B287-068A2B5DB79D}">
      <dgm:prSet custT="1"/>
      <dgm:spPr/>
      <dgm:t>
        <a:bodyPr/>
        <a:lstStyle/>
        <a:p>
          <a:pPr rtl="0"/>
          <a:r>
            <a:rPr lang="en-US" sz="2400" b="1" dirty="0" smtClean="0"/>
            <a:t>Course Content:</a:t>
          </a:r>
          <a:endParaRPr lang="en-US" sz="2400" dirty="0"/>
        </a:p>
      </dgm:t>
    </dgm:pt>
    <dgm:pt modelId="{98B963C0-66AB-45E2-B85F-CFAA2D05A06E}" type="parTrans" cxnId="{4C86FD88-A066-441E-A071-025057178F28}">
      <dgm:prSet/>
      <dgm:spPr/>
      <dgm:t>
        <a:bodyPr/>
        <a:lstStyle/>
        <a:p>
          <a:endParaRPr lang="en-US"/>
        </a:p>
      </dgm:t>
    </dgm:pt>
    <dgm:pt modelId="{413C830B-7EAA-49A9-8326-F3906D4D16C0}" type="sibTrans" cxnId="{4C86FD88-A066-441E-A071-025057178F28}">
      <dgm:prSet/>
      <dgm:spPr/>
      <dgm:t>
        <a:bodyPr/>
        <a:lstStyle/>
        <a:p>
          <a:endParaRPr lang="en-US"/>
        </a:p>
      </dgm:t>
    </dgm:pt>
    <dgm:pt modelId="{6368AA97-C0DC-47E4-A56D-658DDF6D43C0}">
      <dgm:prSet custT="1"/>
      <dgm:spPr>
        <a:noFill/>
      </dgm:spPr>
      <dgm:t>
        <a:bodyPr/>
        <a:lstStyle/>
        <a:p>
          <a:pPr rtl="0"/>
          <a:r>
            <a:rPr lang="en-US" sz="2400" dirty="0" smtClean="0"/>
            <a:t>Water quality and treatment</a:t>
          </a:r>
          <a:endParaRPr lang="en-US" sz="2400" dirty="0"/>
        </a:p>
      </dgm:t>
    </dgm:pt>
    <dgm:pt modelId="{3C6AE2AB-8703-4E32-A400-2030712C566E}" type="parTrans" cxnId="{B989F8E1-D5AB-4256-81CF-A4DFBE8B1A2B}">
      <dgm:prSet/>
      <dgm:spPr/>
      <dgm:t>
        <a:bodyPr/>
        <a:lstStyle/>
        <a:p>
          <a:endParaRPr lang="en-US"/>
        </a:p>
      </dgm:t>
    </dgm:pt>
    <dgm:pt modelId="{A853FB88-CC4D-42E6-B42B-13A6464AE742}" type="sibTrans" cxnId="{B989F8E1-D5AB-4256-81CF-A4DFBE8B1A2B}">
      <dgm:prSet/>
      <dgm:spPr/>
      <dgm:t>
        <a:bodyPr/>
        <a:lstStyle/>
        <a:p>
          <a:endParaRPr lang="en-US"/>
        </a:p>
      </dgm:t>
    </dgm:pt>
    <dgm:pt modelId="{B6DA9BA4-DC34-441A-BA00-DB96EF35250F}">
      <dgm:prSet custT="1"/>
      <dgm:spPr>
        <a:noFill/>
      </dgm:spPr>
      <dgm:t>
        <a:bodyPr/>
        <a:lstStyle/>
        <a:p>
          <a:pPr rtl="0"/>
          <a:r>
            <a:rPr lang="en-US" sz="2400" dirty="0" smtClean="0"/>
            <a:t>Water quality parameters and standards,</a:t>
          </a:r>
          <a:endParaRPr lang="en-US" sz="2400" dirty="0"/>
        </a:p>
      </dgm:t>
    </dgm:pt>
    <dgm:pt modelId="{C8EA856C-9649-4603-8254-9EB87680F9B7}" type="parTrans" cxnId="{8A9CDA5F-3538-4118-B05E-B9BCC667BF5E}">
      <dgm:prSet/>
      <dgm:spPr/>
      <dgm:t>
        <a:bodyPr/>
        <a:lstStyle/>
        <a:p>
          <a:endParaRPr lang="en-US"/>
        </a:p>
      </dgm:t>
    </dgm:pt>
    <dgm:pt modelId="{2889038C-24E7-45D3-B5B3-926DA2F67F11}" type="sibTrans" cxnId="{8A9CDA5F-3538-4118-B05E-B9BCC667BF5E}">
      <dgm:prSet/>
      <dgm:spPr/>
      <dgm:t>
        <a:bodyPr/>
        <a:lstStyle/>
        <a:p>
          <a:endParaRPr lang="en-US"/>
        </a:p>
      </dgm:t>
    </dgm:pt>
    <dgm:pt modelId="{0EF3717B-8B49-4578-9230-9116A867B336}">
      <dgm:prSet custT="1"/>
      <dgm:spPr>
        <a:noFill/>
      </dgm:spPr>
      <dgm:t>
        <a:bodyPr/>
        <a:lstStyle/>
        <a:p>
          <a:pPr rtl="0"/>
          <a:endParaRPr lang="en-US" sz="2400" dirty="0"/>
        </a:p>
      </dgm:t>
    </dgm:pt>
    <dgm:pt modelId="{4B231996-05C3-44D1-82BE-B0520AE3A683}" type="parTrans" cxnId="{2F8812CD-95DB-4EB9-B813-7B359423707D}">
      <dgm:prSet/>
      <dgm:spPr/>
    </dgm:pt>
    <dgm:pt modelId="{A47CA66D-95B2-4349-8D16-C083564EA7CC}" type="sibTrans" cxnId="{2F8812CD-95DB-4EB9-B813-7B359423707D}">
      <dgm:prSet/>
      <dgm:spPr/>
    </dgm:pt>
    <dgm:pt modelId="{5626B34E-8920-4578-8906-20054125F9F6}">
      <dgm:prSet custT="1"/>
      <dgm:spPr>
        <a:noFill/>
      </dgm:spPr>
      <dgm:t>
        <a:bodyPr/>
        <a:lstStyle/>
        <a:p>
          <a:pPr rtl="0"/>
          <a:r>
            <a:rPr lang="en-US" sz="2400" dirty="0" smtClean="0"/>
            <a:t>Introduction to Environmental Engineering, community and environment, clean water, sanitation and health, introduction to water supply, population and water requirement.</a:t>
          </a:r>
          <a:endParaRPr lang="en-US" sz="2400" dirty="0"/>
        </a:p>
      </dgm:t>
    </dgm:pt>
    <dgm:pt modelId="{474E61C4-93DD-4853-A452-3714029D7E47}" type="parTrans" cxnId="{0611A1E4-BC14-45A9-97FA-322D4EEA1C77}">
      <dgm:prSet/>
      <dgm:spPr/>
    </dgm:pt>
    <dgm:pt modelId="{771A145C-5BAA-441B-AB24-5EE54FCE5939}" type="sibTrans" cxnId="{0611A1E4-BC14-45A9-97FA-322D4EEA1C77}">
      <dgm:prSet/>
      <dgm:spPr/>
    </dgm:pt>
    <dgm:pt modelId="{F2D05C99-CBF3-4180-B81A-E1B87E8BBE3C}">
      <dgm:prSet custT="1"/>
      <dgm:spPr>
        <a:noFill/>
      </dgm:spPr>
      <dgm:t>
        <a:bodyPr/>
        <a:lstStyle/>
        <a:p>
          <a:pPr rtl="0"/>
          <a:r>
            <a:rPr lang="en-US" sz="2400" dirty="0" smtClean="0"/>
            <a:t>Water supply sources, ground water and surface water, common water supply with specific reference to Bangladesh</a:t>
          </a:r>
          <a:endParaRPr lang="en-US" sz="2400" dirty="0"/>
        </a:p>
      </dgm:t>
    </dgm:pt>
    <dgm:pt modelId="{032F566B-12AE-46BE-B31F-D91DA44572AB}" type="parTrans" cxnId="{1138D92E-866A-4540-A4B5-951F5F16BF5E}">
      <dgm:prSet/>
      <dgm:spPr/>
    </dgm:pt>
    <dgm:pt modelId="{92F23D63-3373-4CBB-B004-B452837BAB10}" type="sibTrans" cxnId="{1138D92E-866A-4540-A4B5-951F5F16BF5E}">
      <dgm:prSet/>
      <dgm:spPr/>
    </dgm:pt>
    <dgm:pt modelId="{EF3254B7-E869-4D5A-AAB1-430269517E61}">
      <dgm:prSet custT="1"/>
      <dgm:spPr>
        <a:noFill/>
      </dgm:spPr>
      <dgm:t>
        <a:bodyPr/>
        <a:lstStyle/>
        <a:p>
          <a:pPr rtl="0"/>
          <a:r>
            <a:rPr lang="en-US" sz="2400" dirty="0" smtClean="0"/>
            <a:t>Different types of hand pumps, installation and O &amp; M of hand pumps, problems of water supply, presence of iron and arsenic, hardness, salinity.</a:t>
          </a:r>
          <a:endParaRPr lang="en-US" sz="2400" dirty="0"/>
        </a:p>
      </dgm:t>
    </dgm:pt>
    <dgm:pt modelId="{97134F0F-4595-42F3-AB0E-3FBD6ADC7301}" type="parTrans" cxnId="{CBDEAECD-2CEE-48AF-9B18-CEF532D19E95}">
      <dgm:prSet/>
      <dgm:spPr/>
    </dgm:pt>
    <dgm:pt modelId="{420F15C4-8A31-4439-BB71-FCC1C250599C}" type="sibTrans" cxnId="{CBDEAECD-2CEE-48AF-9B18-CEF532D19E95}">
      <dgm:prSet/>
      <dgm:spPr/>
    </dgm:pt>
    <dgm:pt modelId="{C234F96C-8E8D-4BA2-82C4-7FA31B48D830}" type="pres">
      <dgm:prSet presAssocID="{64453D5D-A746-410C-8CB5-83DE36A6974E}" presName="linearFlow" presStyleCnt="0">
        <dgm:presLayoutVars>
          <dgm:dir/>
          <dgm:animLvl val="lvl"/>
          <dgm:resizeHandles val="exact"/>
        </dgm:presLayoutVars>
      </dgm:prSet>
      <dgm:spPr/>
      <dgm:t>
        <a:bodyPr/>
        <a:lstStyle/>
        <a:p>
          <a:endParaRPr lang="en-US"/>
        </a:p>
      </dgm:t>
    </dgm:pt>
    <dgm:pt modelId="{ACA2A5C8-2197-454F-B90C-494341B9EF7B}" type="pres">
      <dgm:prSet presAssocID="{79EE8FFC-3364-462C-B287-068A2B5DB79D}" presName="composite" presStyleCnt="0"/>
      <dgm:spPr/>
    </dgm:pt>
    <dgm:pt modelId="{4810532A-3B0A-49B3-9ECE-FFF025722225}" type="pres">
      <dgm:prSet presAssocID="{79EE8FFC-3364-462C-B287-068A2B5DB79D}" presName="parentText" presStyleLbl="alignNode1" presStyleIdx="0" presStyleCnt="1" custScaleX="73298" custScaleY="90561" custLinFactNeighborX="-5545" custLinFactNeighborY="-11134">
        <dgm:presLayoutVars>
          <dgm:chMax val="1"/>
          <dgm:bulletEnabled val="1"/>
        </dgm:presLayoutVars>
      </dgm:prSet>
      <dgm:spPr/>
      <dgm:t>
        <a:bodyPr/>
        <a:lstStyle/>
        <a:p>
          <a:endParaRPr lang="en-US"/>
        </a:p>
      </dgm:t>
    </dgm:pt>
    <dgm:pt modelId="{7383FF57-C698-404D-B789-3E56E7B0D6C3}" type="pres">
      <dgm:prSet presAssocID="{79EE8FFC-3364-462C-B287-068A2B5DB79D}" presName="descendantText" presStyleLbl="alignAcc1" presStyleIdx="0" presStyleCnt="1" custScaleX="111779" custScaleY="115282" custLinFactNeighborX="-902" custLinFactNeighborY="-3965">
        <dgm:presLayoutVars>
          <dgm:bulletEnabled val="1"/>
        </dgm:presLayoutVars>
      </dgm:prSet>
      <dgm:spPr/>
      <dgm:t>
        <a:bodyPr/>
        <a:lstStyle/>
        <a:p>
          <a:endParaRPr lang="en-US"/>
        </a:p>
      </dgm:t>
    </dgm:pt>
  </dgm:ptLst>
  <dgm:cxnLst>
    <dgm:cxn modelId="{1138D92E-866A-4540-A4B5-951F5F16BF5E}" srcId="{79EE8FFC-3364-462C-B287-068A2B5DB79D}" destId="{F2D05C99-CBF3-4180-B81A-E1B87E8BBE3C}" srcOrd="3" destOrd="0" parTransId="{032F566B-12AE-46BE-B31F-D91DA44572AB}" sibTransId="{92F23D63-3373-4CBB-B004-B452837BAB10}"/>
    <dgm:cxn modelId="{B989F8E1-D5AB-4256-81CF-A4DFBE8B1A2B}" srcId="{79EE8FFC-3364-462C-B287-068A2B5DB79D}" destId="{6368AA97-C0DC-47E4-A56D-658DDF6D43C0}" srcOrd="0" destOrd="0" parTransId="{3C6AE2AB-8703-4E32-A400-2030712C566E}" sibTransId="{A853FB88-CC4D-42E6-B42B-13A6464AE742}"/>
    <dgm:cxn modelId="{D53CAD37-BF9A-49DC-8A02-2E8B4D624DA6}" type="presOf" srcId="{79EE8FFC-3364-462C-B287-068A2B5DB79D}" destId="{4810532A-3B0A-49B3-9ECE-FFF025722225}" srcOrd="0" destOrd="0" presId="urn:microsoft.com/office/officeart/2005/8/layout/chevron2"/>
    <dgm:cxn modelId="{4F9F3AA7-876C-4FAD-AFE0-B3D4553138BA}" type="presOf" srcId="{0EF3717B-8B49-4578-9230-9116A867B336}" destId="{7383FF57-C698-404D-B789-3E56E7B0D6C3}" srcOrd="0" destOrd="5" presId="urn:microsoft.com/office/officeart/2005/8/layout/chevron2"/>
    <dgm:cxn modelId="{0611A1E4-BC14-45A9-97FA-322D4EEA1C77}" srcId="{79EE8FFC-3364-462C-B287-068A2B5DB79D}" destId="{5626B34E-8920-4578-8906-20054125F9F6}" srcOrd="2" destOrd="0" parTransId="{474E61C4-93DD-4853-A452-3714029D7E47}" sibTransId="{771A145C-5BAA-441B-AB24-5EE54FCE5939}"/>
    <dgm:cxn modelId="{C00922A2-05EB-4FAD-BED1-26EA83DB3374}" type="presOf" srcId="{F2D05C99-CBF3-4180-B81A-E1B87E8BBE3C}" destId="{7383FF57-C698-404D-B789-3E56E7B0D6C3}" srcOrd="0" destOrd="3" presId="urn:microsoft.com/office/officeart/2005/8/layout/chevron2"/>
    <dgm:cxn modelId="{E5D4FEB3-C645-4145-9AAC-2B7AC4D540B5}" type="presOf" srcId="{5626B34E-8920-4578-8906-20054125F9F6}" destId="{7383FF57-C698-404D-B789-3E56E7B0D6C3}" srcOrd="0" destOrd="2" presId="urn:microsoft.com/office/officeart/2005/8/layout/chevron2"/>
    <dgm:cxn modelId="{CBDEAECD-2CEE-48AF-9B18-CEF532D19E95}" srcId="{79EE8FFC-3364-462C-B287-068A2B5DB79D}" destId="{EF3254B7-E869-4D5A-AAB1-430269517E61}" srcOrd="4" destOrd="0" parTransId="{97134F0F-4595-42F3-AB0E-3FBD6ADC7301}" sibTransId="{420F15C4-8A31-4439-BB71-FCC1C250599C}"/>
    <dgm:cxn modelId="{6BCD8010-815B-4F01-AC3B-C48B0ADC3C1C}" type="presOf" srcId="{B6DA9BA4-DC34-441A-BA00-DB96EF35250F}" destId="{7383FF57-C698-404D-B789-3E56E7B0D6C3}" srcOrd="0" destOrd="1" presId="urn:microsoft.com/office/officeart/2005/8/layout/chevron2"/>
    <dgm:cxn modelId="{17E9499B-8007-4584-88FD-1EA14C0CCF83}" type="presOf" srcId="{6368AA97-C0DC-47E4-A56D-658DDF6D43C0}" destId="{7383FF57-C698-404D-B789-3E56E7B0D6C3}" srcOrd="0" destOrd="0" presId="urn:microsoft.com/office/officeart/2005/8/layout/chevron2"/>
    <dgm:cxn modelId="{CF2F5C30-E9D9-4C2F-9B2C-D760C9BD8566}" type="presOf" srcId="{64453D5D-A746-410C-8CB5-83DE36A6974E}" destId="{C234F96C-8E8D-4BA2-82C4-7FA31B48D830}" srcOrd="0" destOrd="0" presId="urn:microsoft.com/office/officeart/2005/8/layout/chevron2"/>
    <dgm:cxn modelId="{4C86FD88-A066-441E-A071-025057178F28}" srcId="{64453D5D-A746-410C-8CB5-83DE36A6974E}" destId="{79EE8FFC-3364-462C-B287-068A2B5DB79D}" srcOrd="0" destOrd="0" parTransId="{98B963C0-66AB-45E2-B85F-CFAA2D05A06E}" sibTransId="{413C830B-7EAA-49A9-8326-F3906D4D16C0}"/>
    <dgm:cxn modelId="{2F8812CD-95DB-4EB9-B813-7B359423707D}" srcId="{79EE8FFC-3364-462C-B287-068A2B5DB79D}" destId="{0EF3717B-8B49-4578-9230-9116A867B336}" srcOrd="5" destOrd="0" parTransId="{4B231996-05C3-44D1-82BE-B0520AE3A683}" sibTransId="{A47CA66D-95B2-4349-8D16-C083564EA7CC}"/>
    <dgm:cxn modelId="{8A9CDA5F-3538-4118-B05E-B9BCC667BF5E}" srcId="{79EE8FFC-3364-462C-B287-068A2B5DB79D}" destId="{B6DA9BA4-DC34-441A-BA00-DB96EF35250F}" srcOrd="1" destOrd="0" parTransId="{C8EA856C-9649-4603-8254-9EB87680F9B7}" sibTransId="{2889038C-24E7-45D3-B5B3-926DA2F67F11}"/>
    <dgm:cxn modelId="{5CFF3DDD-6041-48B6-A99C-25EF3C8ABCD7}" type="presOf" srcId="{EF3254B7-E869-4D5A-AAB1-430269517E61}" destId="{7383FF57-C698-404D-B789-3E56E7B0D6C3}" srcOrd="0" destOrd="4" presId="urn:microsoft.com/office/officeart/2005/8/layout/chevron2"/>
    <dgm:cxn modelId="{F4581EE4-B35D-468F-A8FD-72832E2D4831}" type="presParOf" srcId="{C234F96C-8E8D-4BA2-82C4-7FA31B48D830}" destId="{ACA2A5C8-2197-454F-B90C-494341B9EF7B}" srcOrd="0" destOrd="0" presId="urn:microsoft.com/office/officeart/2005/8/layout/chevron2"/>
    <dgm:cxn modelId="{862A8ACE-9331-4B9A-8049-45C54088C558}" type="presParOf" srcId="{ACA2A5C8-2197-454F-B90C-494341B9EF7B}" destId="{4810532A-3B0A-49B3-9ECE-FFF025722225}" srcOrd="0" destOrd="0" presId="urn:microsoft.com/office/officeart/2005/8/layout/chevron2"/>
    <dgm:cxn modelId="{63625A60-08ED-4354-A90C-F7ADB6AD5D3B}" type="presParOf" srcId="{ACA2A5C8-2197-454F-B90C-494341B9EF7B}" destId="{7383FF57-C698-404D-B789-3E56E7B0D6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53D5D-A746-410C-8CB5-83DE36A697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9EE8FFC-3364-462C-B287-068A2B5DB79D}">
      <dgm:prSet custT="1"/>
      <dgm:spPr/>
      <dgm:t>
        <a:bodyPr/>
        <a:lstStyle/>
        <a:p>
          <a:pPr rtl="0"/>
          <a:r>
            <a:rPr lang="en-US" sz="2800" b="1" dirty="0" smtClean="0"/>
            <a:t>Course Content:</a:t>
          </a:r>
          <a:endParaRPr lang="en-US" sz="2800" dirty="0"/>
        </a:p>
      </dgm:t>
    </dgm:pt>
    <dgm:pt modelId="{98B963C0-66AB-45E2-B85F-CFAA2D05A06E}" type="parTrans" cxnId="{4C86FD88-A066-441E-A071-025057178F28}">
      <dgm:prSet/>
      <dgm:spPr/>
      <dgm:t>
        <a:bodyPr/>
        <a:lstStyle/>
        <a:p>
          <a:endParaRPr lang="en-US"/>
        </a:p>
      </dgm:t>
    </dgm:pt>
    <dgm:pt modelId="{413C830B-7EAA-49A9-8326-F3906D4D16C0}" type="sibTrans" cxnId="{4C86FD88-A066-441E-A071-025057178F28}">
      <dgm:prSet/>
      <dgm:spPr/>
      <dgm:t>
        <a:bodyPr/>
        <a:lstStyle/>
        <a:p>
          <a:endParaRPr lang="en-US"/>
        </a:p>
      </dgm:t>
    </dgm:pt>
    <dgm:pt modelId="{6368AA97-C0DC-47E4-A56D-658DDF6D43C0}">
      <dgm:prSet custT="1"/>
      <dgm:spPr>
        <a:noFill/>
      </dgm:spPr>
      <dgm:t>
        <a:bodyPr/>
        <a:lstStyle/>
        <a:p>
          <a:pPr rtl="0"/>
          <a:r>
            <a:rPr lang="en-US" sz="2400" dirty="0" smtClean="0"/>
            <a:t>Alternative technologies for problem areas in Bangladesh: Shallow Shrouded Tube well (SST), Very Shallow Shrouded Tube well (VSST</a:t>
          </a:r>
          <a:r>
            <a:rPr lang="en-US" sz="2400" smtClean="0"/>
            <a:t>), Pond Sand Filter </a:t>
          </a:r>
          <a:r>
            <a:rPr lang="en-US" sz="2400" dirty="0" smtClean="0"/>
            <a:t>(PSF), Deep set technologies</a:t>
          </a:r>
          <a:endParaRPr lang="en-US" sz="2400" dirty="0"/>
        </a:p>
      </dgm:t>
    </dgm:pt>
    <dgm:pt modelId="{3C6AE2AB-8703-4E32-A400-2030712C566E}" type="parTrans" cxnId="{B989F8E1-D5AB-4256-81CF-A4DFBE8B1A2B}">
      <dgm:prSet/>
      <dgm:spPr/>
      <dgm:t>
        <a:bodyPr/>
        <a:lstStyle/>
        <a:p>
          <a:endParaRPr lang="en-US"/>
        </a:p>
      </dgm:t>
    </dgm:pt>
    <dgm:pt modelId="{A853FB88-CC4D-42E6-B42B-13A6464AE742}" type="sibTrans" cxnId="{B989F8E1-D5AB-4256-81CF-A4DFBE8B1A2B}">
      <dgm:prSet/>
      <dgm:spPr/>
      <dgm:t>
        <a:bodyPr/>
        <a:lstStyle/>
        <a:p>
          <a:endParaRPr lang="en-US"/>
        </a:p>
      </dgm:t>
    </dgm:pt>
    <dgm:pt modelId="{C234F96C-8E8D-4BA2-82C4-7FA31B48D830}" type="pres">
      <dgm:prSet presAssocID="{64453D5D-A746-410C-8CB5-83DE36A6974E}" presName="linearFlow" presStyleCnt="0">
        <dgm:presLayoutVars>
          <dgm:dir/>
          <dgm:animLvl val="lvl"/>
          <dgm:resizeHandles val="exact"/>
        </dgm:presLayoutVars>
      </dgm:prSet>
      <dgm:spPr/>
      <dgm:t>
        <a:bodyPr/>
        <a:lstStyle/>
        <a:p>
          <a:endParaRPr lang="en-US"/>
        </a:p>
      </dgm:t>
    </dgm:pt>
    <dgm:pt modelId="{ACA2A5C8-2197-454F-B90C-494341B9EF7B}" type="pres">
      <dgm:prSet presAssocID="{79EE8FFC-3364-462C-B287-068A2B5DB79D}" presName="composite" presStyleCnt="0"/>
      <dgm:spPr/>
    </dgm:pt>
    <dgm:pt modelId="{4810532A-3B0A-49B3-9ECE-FFF025722225}" type="pres">
      <dgm:prSet presAssocID="{79EE8FFC-3364-462C-B287-068A2B5DB79D}" presName="parentText" presStyleLbl="alignNode1" presStyleIdx="0" presStyleCnt="1" custScaleX="68228" custScaleY="90561" custLinFactNeighborX="-5545" custLinFactNeighborY="-11134">
        <dgm:presLayoutVars>
          <dgm:chMax val="1"/>
          <dgm:bulletEnabled val="1"/>
        </dgm:presLayoutVars>
      </dgm:prSet>
      <dgm:spPr/>
      <dgm:t>
        <a:bodyPr/>
        <a:lstStyle/>
        <a:p>
          <a:endParaRPr lang="en-US"/>
        </a:p>
      </dgm:t>
    </dgm:pt>
    <dgm:pt modelId="{7383FF57-C698-404D-B789-3E56E7B0D6C3}" type="pres">
      <dgm:prSet presAssocID="{79EE8FFC-3364-462C-B287-068A2B5DB79D}" presName="descendantText" presStyleLbl="alignAcc1" presStyleIdx="0" presStyleCnt="1" custScaleX="79628" custScaleY="53396" custLinFactNeighborX="-4780" custLinFactNeighborY="-9204">
        <dgm:presLayoutVars>
          <dgm:bulletEnabled val="1"/>
        </dgm:presLayoutVars>
      </dgm:prSet>
      <dgm:spPr/>
      <dgm:t>
        <a:bodyPr/>
        <a:lstStyle/>
        <a:p>
          <a:endParaRPr lang="en-US"/>
        </a:p>
      </dgm:t>
    </dgm:pt>
  </dgm:ptLst>
  <dgm:cxnLst>
    <dgm:cxn modelId="{D414D556-B18F-470A-8DC0-3FC26892F8F3}" type="presOf" srcId="{6368AA97-C0DC-47E4-A56D-658DDF6D43C0}" destId="{7383FF57-C698-404D-B789-3E56E7B0D6C3}" srcOrd="0" destOrd="0" presId="urn:microsoft.com/office/officeart/2005/8/layout/chevron2"/>
    <dgm:cxn modelId="{4C86FD88-A066-441E-A071-025057178F28}" srcId="{64453D5D-A746-410C-8CB5-83DE36A6974E}" destId="{79EE8FFC-3364-462C-B287-068A2B5DB79D}" srcOrd="0" destOrd="0" parTransId="{98B963C0-66AB-45E2-B85F-CFAA2D05A06E}" sibTransId="{413C830B-7EAA-49A9-8326-F3906D4D16C0}"/>
    <dgm:cxn modelId="{BC039FEC-7F91-420C-AC52-7D9250965352}" type="presOf" srcId="{64453D5D-A746-410C-8CB5-83DE36A6974E}" destId="{C234F96C-8E8D-4BA2-82C4-7FA31B48D830}" srcOrd="0" destOrd="0" presId="urn:microsoft.com/office/officeart/2005/8/layout/chevron2"/>
    <dgm:cxn modelId="{89CBF7FA-CD77-4B30-99B4-585477E516A3}" type="presOf" srcId="{79EE8FFC-3364-462C-B287-068A2B5DB79D}" destId="{4810532A-3B0A-49B3-9ECE-FFF025722225}" srcOrd="0" destOrd="0" presId="urn:microsoft.com/office/officeart/2005/8/layout/chevron2"/>
    <dgm:cxn modelId="{B989F8E1-D5AB-4256-81CF-A4DFBE8B1A2B}" srcId="{79EE8FFC-3364-462C-B287-068A2B5DB79D}" destId="{6368AA97-C0DC-47E4-A56D-658DDF6D43C0}" srcOrd="0" destOrd="0" parTransId="{3C6AE2AB-8703-4E32-A400-2030712C566E}" sibTransId="{A853FB88-CC4D-42E6-B42B-13A6464AE742}"/>
    <dgm:cxn modelId="{FB155F49-BDD7-48BE-B654-A735E3E77F02}" type="presParOf" srcId="{C234F96C-8E8D-4BA2-82C4-7FA31B48D830}" destId="{ACA2A5C8-2197-454F-B90C-494341B9EF7B}" srcOrd="0" destOrd="0" presId="urn:microsoft.com/office/officeart/2005/8/layout/chevron2"/>
    <dgm:cxn modelId="{E5F4FAA4-02B3-4D7C-9D80-4E4776C8E173}" type="presParOf" srcId="{ACA2A5C8-2197-454F-B90C-494341B9EF7B}" destId="{4810532A-3B0A-49B3-9ECE-FFF025722225}" srcOrd="0" destOrd="0" presId="urn:microsoft.com/office/officeart/2005/8/layout/chevron2"/>
    <dgm:cxn modelId="{7E589153-4269-41B2-9A24-A89FD8D10792}" type="presParOf" srcId="{ACA2A5C8-2197-454F-B90C-494341B9EF7B}" destId="{7383FF57-C698-404D-B789-3E56E7B0D6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FAE5A-EB0E-4104-A4CE-D74A3ACDCE3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394E3DF-1E73-4EDA-93ED-FFC63F45C6FE}">
      <dgm:prSet custT="1"/>
      <dgm:spPr/>
      <dgm:t>
        <a:bodyPr/>
        <a:lstStyle/>
        <a:p>
          <a:pPr rtl="0"/>
          <a:r>
            <a:rPr lang="en-US" sz="2800" b="1" dirty="0" smtClean="0">
              <a:solidFill>
                <a:srgbClr val="FF0000"/>
              </a:solidFill>
            </a:rPr>
            <a:t>Wholesome water/ Potable water:</a:t>
          </a:r>
          <a:endParaRPr lang="en-US" sz="2800" dirty="0">
            <a:solidFill>
              <a:srgbClr val="FF0000"/>
            </a:solidFill>
          </a:endParaRPr>
        </a:p>
      </dgm:t>
    </dgm:pt>
    <dgm:pt modelId="{226D9CAF-BF4F-4E13-A750-FC97EB9A9514}" type="parTrans" cxnId="{0A67EDEC-F6B5-4BEC-9610-B147F50D23FC}">
      <dgm:prSet/>
      <dgm:spPr/>
      <dgm:t>
        <a:bodyPr/>
        <a:lstStyle/>
        <a:p>
          <a:endParaRPr lang="en-US"/>
        </a:p>
      </dgm:t>
    </dgm:pt>
    <dgm:pt modelId="{40A50BBD-ACCC-40CC-88DF-5DADE33F6709}" type="sibTrans" cxnId="{0A67EDEC-F6B5-4BEC-9610-B147F50D23FC}">
      <dgm:prSet/>
      <dgm:spPr/>
      <dgm:t>
        <a:bodyPr/>
        <a:lstStyle/>
        <a:p>
          <a:endParaRPr lang="en-US"/>
        </a:p>
      </dgm:t>
    </dgm:pt>
    <dgm:pt modelId="{C16E9C7E-4373-49D2-BAD6-7012A6F6597B}">
      <dgm:prSet custT="1"/>
      <dgm:spPr/>
      <dgm:t>
        <a:bodyPr/>
        <a:lstStyle/>
        <a:p>
          <a:pPr algn="just" rtl="0"/>
          <a:r>
            <a:rPr lang="en-US" sz="2400" dirty="0" smtClean="0"/>
            <a:t>The term wholesome water is used to indicate the water which is not chemically pure, but does not contain anything harmful to the human body i.e. the water in which there is no pathogenic bacteria, no toxic substances and no excessive organic matter. Thus the wholesomeness is a must while the palatability  of water is desirable.</a:t>
          </a:r>
          <a:endParaRPr lang="en-US" sz="2400" dirty="0"/>
        </a:p>
      </dgm:t>
    </dgm:pt>
    <dgm:pt modelId="{A152B7B2-66EC-496C-B567-542C419556EE}" type="parTrans" cxnId="{D1E74342-0D1C-484C-A810-3EF91FAA6851}">
      <dgm:prSet/>
      <dgm:spPr/>
      <dgm:t>
        <a:bodyPr/>
        <a:lstStyle/>
        <a:p>
          <a:endParaRPr lang="en-US"/>
        </a:p>
      </dgm:t>
    </dgm:pt>
    <dgm:pt modelId="{BA351E6E-D31F-4360-B258-8400A8D51B86}" type="sibTrans" cxnId="{D1E74342-0D1C-484C-A810-3EF91FAA6851}">
      <dgm:prSet/>
      <dgm:spPr/>
      <dgm:t>
        <a:bodyPr/>
        <a:lstStyle/>
        <a:p>
          <a:endParaRPr lang="en-US"/>
        </a:p>
      </dgm:t>
    </dgm:pt>
    <dgm:pt modelId="{BFD3F03E-AAB8-4CBC-9224-00078B50EBCA}" type="pres">
      <dgm:prSet presAssocID="{BABFAE5A-EB0E-4104-A4CE-D74A3ACDCE36}" presName="Name0" presStyleCnt="0">
        <dgm:presLayoutVars>
          <dgm:chMax val="7"/>
          <dgm:dir/>
          <dgm:animLvl val="lvl"/>
          <dgm:resizeHandles val="exact"/>
        </dgm:presLayoutVars>
      </dgm:prSet>
      <dgm:spPr/>
      <dgm:t>
        <a:bodyPr/>
        <a:lstStyle/>
        <a:p>
          <a:endParaRPr lang="en-US"/>
        </a:p>
      </dgm:t>
    </dgm:pt>
    <dgm:pt modelId="{6990067E-F07B-4A8F-9070-2B1ADD8DB7B3}" type="pres">
      <dgm:prSet presAssocID="{9394E3DF-1E73-4EDA-93ED-FFC63F45C6FE}" presName="circle1" presStyleLbl="node1" presStyleIdx="0" presStyleCnt="2" custLinFactNeighborX="-782" custLinFactNeighborY="-3652"/>
      <dgm:spPr/>
    </dgm:pt>
    <dgm:pt modelId="{4D21AF9B-0C6C-4065-8861-F4F1759ED9BF}" type="pres">
      <dgm:prSet presAssocID="{9394E3DF-1E73-4EDA-93ED-FFC63F45C6FE}" presName="space" presStyleCnt="0"/>
      <dgm:spPr/>
    </dgm:pt>
    <dgm:pt modelId="{38174E39-3ED8-4E42-B7F2-437ADD6A99C1}" type="pres">
      <dgm:prSet presAssocID="{9394E3DF-1E73-4EDA-93ED-FFC63F45C6FE}" presName="rect1" presStyleLbl="alignAcc1" presStyleIdx="0" presStyleCnt="2" custScaleX="102616" custScaleY="100447" custLinFactNeighborX="-671" custLinFactNeighborY="-5216"/>
      <dgm:spPr/>
      <dgm:t>
        <a:bodyPr/>
        <a:lstStyle/>
        <a:p>
          <a:endParaRPr lang="en-US"/>
        </a:p>
      </dgm:t>
    </dgm:pt>
    <dgm:pt modelId="{34331B9E-DA0C-4F68-B6E5-102A82C3944F}" type="pres">
      <dgm:prSet presAssocID="{C16E9C7E-4373-49D2-BAD6-7012A6F6597B}" presName="vertSpace2" presStyleLbl="node1" presStyleIdx="0" presStyleCnt="2"/>
      <dgm:spPr/>
    </dgm:pt>
    <dgm:pt modelId="{9BBC5051-25FF-4A20-9ADE-97CBF7383D02}" type="pres">
      <dgm:prSet presAssocID="{C16E9C7E-4373-49D2-BAD6-7012A6F6597B}" presName="circle2" presStyleLbl="node1" presStyleIdx="1" presStyleCnt="2" custScaleY="127833" custLinFactNeighborX="-2745" custLinFactNeighborY="-13179"/>
      <dgm:spPr/>
    </dgm:pt>
    <dgm:pt modelId="{68960E94-33FE-49E4-9D1D-D01C1002538C}" type="pres">
      <dgm:prSet presAssocID="{C16E9C7E-4373-49D2-BAD6-7012A6F6597B}" presName="rect2" presStyleLbl="alignAcc1" presStyleIdx="1" presStyleCnt="2" custScaleX="100760" custScaleY="130815" custLinFactNeighborX="894" custLinFactNeighborY="-7687"/>
      <dgm:spPr/>
      <dgm:t>
        <a:bodyPr/>
        <a:lstStyle/>
        <a:p>
          <a:endParaRPr lang="en-US"/>
        </a:p>
      </dgm:t>
    </dgm:pt>
    <dgm:pt modelId="{1720D196-E768-4B1B-AADA-0A6555A3C9E4}" type="pres">
      <dgm:prSet presAssocID="{9394E3DF-1E73-4EDA-93ED-FFC63F45C6FE}" presName="rect1ParTxNoCh" presStyleLbl="alignAcc1" presStyleIdx="1" presStyleCnt="2">
        <dgm:presLayoutVars>
          <dgm:chMax val="1"/>
          <dgm:bulletEnabled val="1"/>
        </dgm:presLayoutVars>
      </dgm:prSet>
      <dgm:spPr/>
      <dgm:t>
        <a:bodyPr/>
        <a:lstStyle/>
        <a:p>
          <a:endParaRPr lang="en-US"/>
        </a:p>
      </dgm:t>
    </dgm:pt>
    <dgm:pt modelId="{F21BD7DD-A3E7-47C2-904B-1BFF58A6F77F}" type="pres">
      <dgm:prSet presAssocID="{C16E9C7E-4373-49D2-BAD6-7012A6F6597B}" presName="rect2ParTxNoCh" presStyleLbl="alignAcc1" presStyleIdx="1" presStyleCnt="2">
        <dgm:presLayoutVars>
          <dgm:chMax val="1"/>
          <dgm:bulletEnabled val="1"/>
        </dgm:presLayoutVars>
      </dgm:prSet>
      <dgm:spPr/>
      <dgm:t>
        <a:bodyPr/>
        <a:lstStyle/>
        <a:p>
          <a:endParaRPr lang="en-US"/>
        </a:p>
      </dgm:t>
    </dgm:pt>
  </dgm:ptLst>
  <dgm:cxnLst>
    <dgm:cxn modelId="{D1E74342-0D1C-484C-A810-3EF91FAA6851}" srcId="{BABFAE5A-EB0E-4104-A4CE-D74A3ACDCE36}" destId="{C16E9C7E-4373-49D2-BAD6-7012A6F6597B}" srcOrd="1" destOrd="0" parTransId="{A152B7B2-66EC-496C-B567-542C419556EE}" sibTransId="{BA351E6E-D31F-4360-B258-8400A8D51B86}"/>
    <dgm:cxn modelId="{B7382748-5141-4561-9D00-8EE260F956CC}" type="presOf" srcId="{9394E3DF-1E73-4EDA-93ED-FFC63F45C6FE}" destId="{38174E39-3ED8-4E42-B7F2-437ADD6A99C1}" srcOrd="0" destOrd="0" presId="urn:microsoft.com/office/officeart/2005/8/layout/target3"/>
    <dgm:cxn modelId="{14E997FC-C4B9-426C-91AD-82F0D2A6B5BB}" type="presOf" srcId="{9394E3DF-1E73-4EDA-93ED-FFC63F45C6FE}" destId="{1720D196-E768-4B1B-AADA-0A6555A3C9E4}" srcOrd="1" destOrd="0" presId="urn:microsoft.com/office/officeart/2005/8/layout/target3"/>
    <dgm:cxn modelId="{A0AF7EAD-07B1-4446-A232-885DDC07E1FC}" type="presOf" srcId="{C16E9C7E-4373-49D2-BAD6-7012A6F6597B}" destId="{F21BD7DD-A3E7-47C2-904B-1BFF58A6F77F}" srcOrd="1" destOrd="0" presId="urn:microsoft.com/office/officeart/2005/8/layout/target3"/>
    <dgm:cxn modelId="{39A6CA97-9FFF-4869-8D4B-8428D01D2E5D}" type="presOf" srcId="{C16E9C7E-4373-49D2-BAD6-7012A6F6597B}" destId="{68960E94-33FE-49E4-9D1D-D01C1002538C}" srcOrd="0" destOrd="0" presId="urn:microsoft.com/office/officeart/2005/8/layout/target3"/>
    <dgm:cxn modelId="{F617A3D9-D0E7-4823-852A-E22B3326A533}" type="presOf" srcId="{BABFAE5A-EB0E-4104-A4CE-D74A3ACDCE36}" destId="{BFD3F03E-AAB8-4CBC-9224-00078B50EBCA}" srcOrd="0" destOrd="0" presId="urn:microsoft.com/office/officeart/2005/8/layout/target3"/>
    <dgm:cxn modelId="{0A67EDEC-F6B5-4BEC-9610-B147F50D23FC}" srcId="{BABFAE5A-EB0E-4104-A4CE-D74A3ACDCE36}" destId="{9394E3DF-1E73-4EDA-93ED-FFC63F45C6FE}" srcOrd="0" destOrd="0" parTransId="{226D9CAF-BF4F-4E13-A750-FC97EB9A9514}" sibTransId="{40A50BBD-ACCC-40CC-88DF-5DADE33F6709}"/>
    <dgm:cxn modelId="{70604CC3-4795-41C0-B892-3E5C1F930ADA}" type="presParOf" srcId="{BFD3F03E-AAB8-4CBC-9224-00078B50EBCA}" destId="{6990067E-F07B-4A8F-9070-2B1ADD8DB7B3}" srcOrd="0" destOrd="0" presId="urn:microsoft.com/office/officeart/2005/8/layout/target3"/>
    <dgm:cxn modelId="{C61A697C-8738-413E-AFD3-D04BCB8710DE}" type="presParOf" srcId="{BFD3F03E-AAB8-4CBC-9224-00078B50EBCA}" destId="{4D21AF9B-0C6C-4065-8861-F4F1759ED9BF}" srcOrd="1" destOrd="0" presId="urn:microsoft.com/office/officeart/2005/8/layout/target3"/>
    <dgm:cxn modelId="{A16ED853-6AFC-4F9B-9572-A8E02B66A896}" type="presParOf" srcId="{BFD3F03E-AAB8-4CBC-9224-00078B50EBCA}" destId="{38174E39-3ED8-4E42-B7F2-437ADD6A99C1}" srcOrd="2" destOrd="0" presId="urn:microsoft.com/office/officeart/2005/8/layout/target3"/>
    <dgm:cxn modelId="{A83BE612-0562-4BB3-81C9-1D55ED49B6E5}" type="presParOf" srcId="{BFD3F03E-AAB8-4CBC-9224-00078B50EBCA}" destId="{34331B9E-DA0C-4F68-B6E5-102A82C3944F}" srcOrd="3" destOrd="0" presId="urn:microsoft.com/office/officeart/2005/8/layout/target3"/>
    <dgm:cxn modelId="{87DDE4F3-584C-475B-B7AF-D75E079BD87C}" type="presParOf" srcId="{BFD3F03E-AAB8-4CBC-9224-00078B50EBCA}" destId="{9BBC5051-25FF-4A20-9ADE-97CBF7383D02}" srcOrd="4" destOrd="0" presId="urn:microsoft.com/office/officeart/2005/8/layout/target3"/>
    <dgm:cxn modelId="{2C93B3E1-6429-459E-B11A-CC8B1B35BB0F}" type="presParOf" srcId="{BFD3F03E-AAB8-4CBC-9224-00078B50EBCA}" destId="{68960E94-33FE-49E4-9D1D-D01C1002538C}" srcOrd="5" destOrd="0" presId="urn:microsoft.com/office/officeart/2005/8/layout/target3"/>
    <dgm:cxn modelId="{AFF626DB-84A3-4BE8-8065-31A97E132AAA}" type="presParOf" srcId="{BFD3F03E-AAB8-4CBC-9224-00078B50EBCA}" destId="{1720D196-E768-4B1B-AADA-0A6555A3C9E4}" srcOrd="6" destOrd="0" presId="urn:microsoft.com/office/officeart/2005/8/layout/target3"/>
    <dgm:cxn modelId="{3D566764-5F32-45EE-8512-52DB339C9EA1}" type="presParOf" srcId="{BFD3F03E-AAB8-4CBC-9224-00078B50EBCA}" destId="{F21BD7DD-A3E7-47C2-904B-1BFF58A6F77F}"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5CCC00-6DAB-4F6B-A41B-162EF062DF2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99C946-1108-40B9-AE74-50605325F75B}">
      <dgm:prSet custT="1"/>
      <dgm:spPr/>
      <dgm:t>
        <a:bodyPr/>
        <a:lstStyle/>
        <a:p>
          <a:pPr rtl="0"/>
          <a:r>
            <a:rPr lang="en-US" sz="2800" b="1" dirty="0" smtClean="0"/>
            <a:t>Requirements for potable water</a:t>
          </a:r>
          <a:r>
            <a:rPr lang="en-US" sz="1700" b="1" dirty="0" smtClean="0"/>
            <a:t>:</a:t>
          </a:r>
          <a:endParaRPr lang="en-US" sz="1700" dirty="0"/>
        </a:p>
      </dgm:t>
    </dgm:pt>
    <dgm:pt modelId="{AF24DA88-8ED9-4E03-A1DD-EA0FE1199173}" type="parTrans" cxnId="{A8B08F41-71AA-4EEA-A827-478B5AAEE9BF}">
      <dgm:prSet/>
      <dgm:spPr/>
      <dgm:t>
        <a:bodyPr/>
        <a:lstStyle/>
        <a:p>
          <a:endParaRPr lang="en-US"/>
        </a:p>
      </dgm:t>
    </dgm:pt>
    <dgm:pt modelId="{94ED32A0-801E-4EA5-82B7-218CE7BF886E}" type="sibTrans" cxnId="{A8B08F41-71AA-4EEA-A827-478B5AAEE9BF}">
      <dgm:prSet/>
      <dgm:spPr/>
      <dgm:t>
        <a:bodyPr/>
        <a:lstStyle/>
        <a:p>
          <a:endParaRPr lang="en-US"/>
        </a:p>
      </dgm:t>
    </dgm:pt>
    <dgm:pt modelId="{5DE5182F-A769-47D7-8579-486BBDE02FD8}">
      <dgm:prSet custT="1"/>
      <dgm:spPr/>
      <dgm:t>
        <a:bodyPr/>
        <a:lstStyle/>
        <a:p>
          <a:pPr rtl="0"/>
          <a:endParaRPr lang="en-US" sz="2800" dirty="0"/>
        </a:p>
      </dgm:t>
    </dgm:pt>
    <dgm:pt modelId="{1B111BAE-71A6-49E8-98C3-4C9EF9E847DC}" type="parTrans" cxnId="{C1FC9D19-615D-4308-82CF-2050BF6F7464}">
      <dgm:prSet/>
      <dgm:spPr/>
      <dgm:t>
        <a:bodyPr/>
        <a:lstStyle/>
        <a:p>
          <a:endParaRPr lang="en-US"/>
        </a:p>
      </dgm:t>
    </dgm:pt>
    <dgm:pt modelId="{2D92BFED-3686-4C70-8857-B49F136F6BAE}" type="sibTrans" cxnId="{C1FC9D19-615D-4308-82CF-2050BF6F7464}">
      <dgm:prSet/>
      <dgm:spPr/>
      <dgm:t>
        <a:bodyPr/>
        <a:lstStyle/>
        <a:p>
          <a:endParaRPr lang="en-US"/>
        </a:p>
      </dgm:t>
    </dgm:pt>
    <dgm:pt modelId="{B545E173-ADE8-43A0-B433-BE26A1CB1C76}">
      <dgm:prSet custT="1"/>
      <dgm:spPr/>
      <dgm:t>
        <a:bodyPr/>
        <a:lstStyle/>
        <a:p>
          <a:pPr rtl="0"/>
          <a:r>
            <a:rPr lang="en-US" sz="2400" dirty="0" smtClean="0"/>
            <a:t>It should be clear, odorless and </a:t>
          </a:r>
          <a:r>
            <a:rPr lang="en-US" sz="2400" dirty="0" err="1" smtClean="0"/>
            <a:t>colourless</a:t>
          </a:r>
          <a:endParaRPr lang="en-US" sz="2400" dirty="0"/>
        </a:p>
      </dgm:t>
    </dgm:pt>
    <dgm:pt modelId="{5DF7F906-5405-4F6F-A4AC-DEC5B0988E3B}" type="sibTrans" cxnId="{D07EDA93-B0BD-458D-AC1A-A4571C24B2EA}">
      <dgm:prSet/>
      <dgm:spPr/>
      <dgm:t>
        <a:bodyPr/>
        <a:lstStyle/>
        <a:p>
          <a:endParaRPr lang="en-US"/>
        </a:p>
      </dgm:t>
    </dgm:pt>
    <dgm:pt modelId="{FD9C4CA7-F271-4EAE-8504-8A0BFFCBB940}" type="parTrans" cxnId="{D07EDA93-B0BD-458D-AC1A-A4571C24B2EA}">
      <dgm:prSet/>
      <dgm:spPr/>
      <dgm:t>
        <a:bodyPr/>
        <a:lstStyle/>
        <a:p>
          <a:endParaRPr lang="en-US"/>
        </a:p>
      </dgm:t>
    </dgm:pt>
    <dgm:pt modelId="{64B785AA-D130-4CD4-8BC4-5636990DB1C4}">
      <dgm:prSet custT="1"/>
      <dgm:spPr/>
      <dgm:t>
        <a:bodyPr/>
        <a:lstStyle/>
        <a:p>
          <a:pPr rtl="0"/>
          <a:r>
            <a:rPr lang="en-US" sz="2400" dirty="0" smtClean="0"/>
            <a:t>It should be free from harmful and disease producing bacteria</a:t>
          </a:r>
          <a:endParaRPr lang="en-US" sz="2400" dirty="0"/>
        </a:p>
      </dgm:t>
    </dgm:pt>
    <dgm:pt modelId="{215C0F95-70DD-422F-BCAD-18B05F2633FA}" type="parTrans" cxnId="{1D4CBBBF-0E97-40DC-A5C4-8FCFE389F7E3}">
      <dgm:prSet/>
      <dgm:spPr/>
      <dgm:t>
        <a:bodyPr/>
        <a:lstStyle/>
        <a:p>
          <a:endParaRPr lang="en-US"/>
        </a:p>
      </dgm:t>
    </dgm:pt>
    <dgm:pt modelId="{77B63C59-C6FD-4297-ACBA-34E3D2BFA337}" type="sibTrans" cxnId="{1D4CBBBF-0E97-40DC-A5C4-8FCFE389F7E3}">
      <dgm:prSet/>
      <dgm:spPr/>
      <dgm:t>
        <a:bodyPr/>
        <a:lstStyle/>
        <a:p>
          <a:endParaRPr lang="en-US"/>
        </a:p>
      </dgm:t>
    </dgm:pt>
    <dgm:pt modelId="{D60BCE77-4BEB-4B2F-8699-DE2EEE2FFBC4}">
      <dgm:prSet custT="1"/>
      <dgm:spPr/>
      <dgm:t>
        <a:bodyPr/>
        <a:lstStyle/>
        <a:p>
          <a:pPr rtl="0"/>
          <a:r>
            <a:rPr lang="en-US" sz="2400" dirty="0" smtClean="0"/>
            <a:t>It should be free from all objectionable substances</a:t>
          </a:r>
          <a:endParaRPr lang="en-US" sz="2400" dirty="0"/>
        </a:p>
      </dgm:t>
    </dgm:pt>
    <dgm:pt modelId="{AFA928B0-5F57-48F8-A013-359716AE0CA6}" type="parTrans" cxnId="{8BF8F25B-FAC7-453D-8EE8-7F2E672156D5}">
      <dgm:prSet/>
      <dgm:spPr/>
      <dgm:t>
        <a:bodyPr/>
        <a:lstStyle/>
        <a:p>
          <a:endParaRPr lang="en-US"/>
        </a:p>
      </dgm:t>
    </dgm:pt>
    <dgm:pt modelId="{7650B459-C485-46D4-98CA-E28CE5E5B0A1}" type="sibTrans" cxnId="{8BF8F25B-FAC7-453D-8EE8-7F2E672156D5}">
      <dgm:prSet/>
      <dgm:spPr/>
      <dgm:t>
        <a:bodyPr/>
        <a:lstStyle/>
        <a:p>
          <a:endParaRPr lang="en-US"/>
        </a:p>
      </dgm:t>
    </dgm:pt>
    <dgm:pt modelId="{05FC7A0E-D00D-4296-A498-CEF13952D998}">
      <dgm:prSet custT="1"/>
      <dgm:spPr/>
      <dgm:t>
        <a:bodyPr/>
        <a:lstStyle/>
        <a:p>
          <a:pPr rtl="0"/>
          <a:r>
            <a:rPr lang="en-US" sz="2400" dirty="0" smtClean="0"/>
            <a:t>It should be fresh and cool</a:t>
          </a:r>
          <a:endParaRPr lang="en-US" sz="2400" dirty="0"/>
        </a:p>
      </dgm:t>
    </dgm:pt>
    <dgm:pt modelId="{82113DE6-1D32-4ED5-8E6C-332A06621671}" type="parTrans" cxnId="{A286A93C-BEAE-4DC9-9AD9-4C6FD21E95C5}">
      <dgm:prSet/>
      <dgm:spPr/>
      <dgm:t>
        <a:bodyPr/>
        <a:lstStyle/>
        <a:p>
          <a:endParaRPr lang="en-US"/>
        </a:p>
      </dgm:t>
    </dgm:pt>
    <dgm:pt modelId="{64ED31F3-E6FD-4500-864B-1F1ED144FFE9}" type="sibTrans" cxnId="{A286A93C-BEAE-4DC9-9AD9-4C6FD21E95C5}">
      <dgm:prSet/>
      <dgm:spPr/>
      <dgm:t>
        <a:bodyPr/>
        <a:lstStyle/>
        <a:p>
          <a:endParaRPr lang="en-US"/>
        </a:p>
      </dgm:t>
    </dgm:pt>
    <dgm:pt modelId="{E43956A2-A8F1-466D-9076-B9F2ADB4B4BE}">
      <dgm:prSet custT="1"/>
      <dgm:spPr/>
      <dgm:t>
        <a:bodyPr/>
        <a:lstStyle/>
        <a:p>
          <a:pPr rtl="0"/>
          <a:r>
            <a:rPr lang="en-US" sz="2400" dirty="0" smtClean="0"/>
            <a:t>It should be palatable i.e. aesthetically attractive</a:t>
          </a:r>
          <a:endParaRPr lang="en-US" sz="2400" dirty="0"/>
        </a:p>
      </dgm:t>
    </dgm:pt>
    <dgm:pt modelId="{410BA683-EB6F-4823-963F-6D7985892ACB}" type="parTrans" cxnId="{9E4170DE-3743-44F2-B313-03A9CCA34E14}">
      <dgm:prSet/>
      <dgm:spPr/>
      <dgm:t>
        <a:bodyPr/>
        <a:lstStyle/>
        <a:p>
          <a:endParaRPr lang="en-US"/>
        </a:p>
      </dgm:t>
    </dgm:pt>
    <dgm:pt modelId="{DE498D71-7A95-4855-9DFB-EF793686A686}" type="sibTrans" cxnId="{9E4170DE-3743-44F2-B313-03A9CCA34E14}">
      <dgm:prSet/>
      <dgm:spPr/>
      <dgm:t>
        <a:bodyPr/>
        <a:lstStyle/>
        <a:p>
          <a:endParaRPr lang="en-US"/>
        </a:p>
      </dgm:t>
    </dgm:pt>
    <dgm:pt modelId="{121A1332-1BDC-43D1-8D48-1D7C55C98D4D}">
      <dgm:prSet custT="1"/>
      <dgm:spPr/>
      <dgm:t>
        <a:bodyPr/>
        <a:lstStyle/>
        <a:p>
          <a:pPr rtl="0"/>
          <a:endParaRPr lang="en-US" sz="2400" dirty="0"/>
        </a:p>
      </dgm:t>
    </dgm:pt>
    <dgm:pt modelId="{36F381AB-A8A0-41F4-B643-BBBAE6007560}" type="parTrans" cxnId="{07927DBC-361E-4248-AEE5-BEC2EB72E4CB}">
      <dgm:prSet/>
      <dgm:spPr/>
      <dgm:t>
        <a:bodyPr/>
        <a:lstStyle/>
        <a:p>
          <a:endParaRPr lang="en-US"/>
        </a:p>
      </dgm:t>
    </dgm:pt>
    <dgm:pt modelId="{C0C691E6-1A58-4BAF-8F9C-756F546849A2}" type="sibTrans" cxnId="{07927DBC-361E-4248-AEE5-BEC2EB72E4CB}">
      <dgm:prSet/>
      <dgm:spPr/>
      <dgm:t>
        <a:bodyPr/>
        <a:lstStyle/>
        <a:p>
          <a:endParaRPr lang="en-US"/>
        </a:p>
      </dgm:t>
    </dgm:pt>
    <dgm:pt modelId="{C7B20FD4-2B76-4E2C-8A2B-789361D72761}" type="pres">
      <dgm:prSet presAssocID="{E95CCC00-6DAB-4F6B-A41B-162EF062DF26}" presName="cycle" presStyleCnt="0">
        <dgm:presLayoutVars>
          <dgm:dir/>
          <dgm:resizeHandles val="exact"/>
        </dgm:presLayoutVars>
      </dgm:prSet>
      <dgm:spPr/>
      <dgm:t>
        <a:bodyPr/>
        <a:lstStyle/>
        <a:p>
          <a:endParaRPr lang="en-US"/>
        </a:p>
      </dgm:t>
    </dgm:pt>
    <dgm:pt modelId="{4FD3AA82-FE9A-4086-8BDA-3B98C0B977FC}" type="pres">
      <dgm:prSet presAssocID="{2899C946-1108-40B9-AE74-50605325F75B}" presName="node" presStyleLbl="node1" presStyleIdx="0" presStyleCnt="2" custScaleX="119467" custScaleY="111825" custRadScaleRad="111325" custRadScaleInc="-617">
        <dgm:presLayoutVars>
          <dgm:bulletEnabled val="1"/>
        </dgm:presLayoutVars>
      </dgm:prSet>
      <dgm:spPr/>
      <dgm:t>
        <a:bodyPr/>
        <a:lstStyle/>
        <a:p>
          <a:endParaRPr lang="en-US"/>
        </a:p>
      </dgm:t>
    </dgm:pt>
    <dgm:pt modelId="{7A3718EB-842C-49A9-96DC-3F983F3903F0}" type="pres">
      <dgm:prSet presAssocID="{94ED32A0-801E-4EA5-82B7-218CE7BF886E}" presName="sibTrans" presStyleLbl="sibTrans2D1" presStyleIdx="0" presStyleCnt="2" custAng="1004612" custScaleX="91930"/>
      <dgm:spPr/>
      <dgm:t>
        <a:bodyPr/>
        <a:lstStyle/>
        <a:p>
          <a:endParaRPr lang="en-US"/>
        </a:p>
      </dgm:t>
    </dgm:pt>
    <dgm:pt modelId="{0D87ED06-2CEF-4D24-B1B1-27E0A87545BF}" type="pres">
      <dgm:prSet presAssocID="{94ED32A0-801E-4EA5-82B7-218CE7BF886E}" presName="connectorText" presStyleLbl="sibTrans2D1" presStyleIdx="0" presStyleCnt="2"/>
      <dgm:spPr/>
      <dgm:t>
        <a:bodyPr/>
        <a:lstStyle/>
        <a:p>
          <a:endParaRPr lang="en-US"/>
        </a:p>
      </dgm:t>
    </dgm:pt>
    <dgm:pt modelId="{04D3E7AE-FE38-4F84-8832-D209B75DCDC7}" type="pres">
      <dgm:prSet presAssocID="{5DE5182F-A769-47D7-8579-486BBDE02FD8}" presName="node" presStyleLbl="node1" presStyleIdx="1" presStyleCnt="2" custScaleX="171539" custScaleY="167316" custRadScaleRad="66491" custRadScaleInc="2094">
        <dgm:presLayoutVars>
          <dgm:bulletEnabled val="1"/>
        </dgm:presLayoutVars>
      </dgm:prSet>
      <dgm:spPr/>
      <dgm:t>
        <a:bodyPr/>
        <a:lstStyle/>
        <a:p>
          <a:endParaRPr lang="en-US"/>
        </a:p>
      </dgm:t>
    </dgm:pt>
    <dgm:pt modelId="{5214A684-867B-45D5-960F-8D042322F0F7}" type="pres">
      <dgm:prSet presAssocID="{2D92BFED-3686-4C70-8857-B49F136F6BAE}" presName="sibTrans" presStyleLbl="sibTrans2D1" presStyleIdx="1" presStyleCnt="2" custAng="8161276"/>
      <dgm:spPr/>
      <dgm:t>
        <a:bodyPr/>
        <a:lstStyle/>
        <a:p>
          <a:endParaRPr lang="en-US"/>
        </a:p>
      </dgm:t>
    </dgm:pt>
    <dgm:pt modelId="{3918BDF0-330D-4D9E-8EBD-F32842E787B4}" type="pres">
      <dgm:prSet presAssocID="{2D92BFED-3686-4C70-8857-B49F136F6BAE}" presName="connectorText" presStyleLbl="sibTrans2D1" presStyleIdx="1" presStyleCnt="2"/>
      <dgm:spPr/>
      <dgm:t>
        <a:bodyPr/>
        <a:lstStyle/>
        <a:p>
          <a:endParaRPr lang="en-US"/>
        </a:p>
      </dgm:t>
    </dgm:pt>
  </dgm:ptLst>
  <dgm:cxnLst>
    <dgm:cxn modelId="{E811BB8D-18D4-4043-812F-AF666AEB351A}" type="presOf" srcId="{94ED32A0-801E-4EA5-82B7-218CE7BF886E}" destId="{7A3718EB-842C-49A9-96DC-3F983F3903F0}" srcOrd="0" destOrd="0" presId="urn:microsoft.com/office/officeart/2005/8/layout/cycle2"/>
    <dgm:cxn modelId="{0538B6E1-EE7B-4D45-AD86-1777BD788FFE}" type="presOf" srcId="{2D92BFED-3686-4C70-8857-B49F136F6BAE}" destId="{3918BDF0-330D-4D9E-8EBD-F32842E787B4}" srcOrd="1" destOrd="0" presId="urn:microsoft.com/office/officeart/2005/8/layout/cycle2"/>
    <dgm:cxn modelId="{8BF8F25B-FAC7-453D-8EE8-7F2E672156D5}" srcId="{5DE5182F-A769-47D7-8579-486BBDE02FD8}" destId="{D60BCE77-4BEB-4B2F-8699-DE2EEE2FFBC4}" srcOrd="2" destOrd="0" parTransId="{AFA928B0-5F57-48F8-A013-359716AE0CA6}" sibTransId="{7650B459-C485-46D4-98CA-E28CE5E5B0A1}"/>
    <dgm:cxn modelId="{EF3FD5C8-D1F1-4391-A44B-8A415C9DEC7E}" type="presOf" srcId="{94ED32A0-801E-4EA5-82B7-218CE7BF886E}" destId="{0D87ED06-2CEF-4D24-B1B1-27E0A87545BF}" srcOrd="1" destOrd="0" presId="urn:microsoft.com/office/officeart/2005/8/layout/cycle2"/>
    <dgm:cxn modelId="{E3905F6C-EDA0-415E-90C1-E024D261AF0E}" type="presOf" srcId="{2D92BFED-3686-4C70-8857-B49F136F6BAE}" destId="{5214A684-867B-45D5-960F-8D042322F0F7}" srcOrd="0" destOrd="0" presId="urn:microsoft.com/office/officeart/2005/8/layout/cycle2"/>
    <dgm:cxn modelId="{E35A152F-70C3-43CD-A0C5-A644AE2541D7}" type="presOf" srcId="{121A1332-1BDC-43D1-8D48-1D7C55C98D4D}" destId="{04D3E7AE-FE38-4F84-8832-D209B75DCDC7}" srcOrd="0" destOrd="6" presId="urn:microsoft.com/office/officeart/2005/8/layout/cycle2"/>
    <dgm:cxn modelId="{D07EDA93-B0BD-458D-AC1A-A4571C24B2EA}" srcId="{5DE5182F-A769-47D7-8579-486BBDE02FD8}" destId="{B545E173-ADE8-43A0-B433-BE26A1CB1C76}" srcOrd="0" destOrd="0" parTransId="{FD9C4CA7-F271-4EAE-8504-8A0BFFCBB940}" sibTransId="{5DF7F906-5405-4F6F-A4AC-DEC5B0988E3B}"/>
    <dgm:cxn modelId="{1D4CBBBF-0E97-40DC-A5C4-8FCFE389F7E3}" srcId="{5DE5182F-A769-47D7-8579-486BBDE02FD8}" destId="{64B785AA-D130-4CD4-8BC4-5636990DB1C4}" srcOrd="1" destOrd="0" parTransId="{215C0F95-70DD-422F-BCAD-18B05F2633FA}" sibTransId="{77B63C59-C6FD-4297-ACBA-34E3D2BFA337}"/>
    <dgm:cxn modelId="{C07EADC6-C9E6-4721-8513-F4528C29FF3C}" type="presOf" srcId="{E43956A2-A8F1-466D-9076-B9F2ADB4B4BE}" destId="{04D3E7AE-FE38-4F84-8832-D209B75DCDC7}" srcOrd="0" destOrd="5" presId="urn:microsoft.com/office/officeart/2005/8/layout/cycle2"/>
    <dgm:cxn modelId="{A0C0FB5D-ED14-4748-903F-1149175656B2}" type="presOf" srcId="{D60BCE77-4BEB-4B2F-8699-DE2EEE2FFBC4}" destId="{04D3E7AE-FE38-4F84-8832-D209B75DCDC7}" srcOrd="0" destOrd="3" presId="urn:microsoft.com/office/officeart/2005/8/layout/cycle2"/>
    <dgm:cxn modelId="{9E4170DE-3743-44F2-B313-03A9CCA34E14}" srcId="{5DE5182F-A769-47D7-8579-486BBDE02FD8}" destId="{E43956A2-A8F1-466D-9076-B9F2ADB4B4BE}" srcOrd="4" destOrd="0" parTransId="{410BA683-EB6F-4823-963F-6D7985892ACB}" sibTransId="{DE498D71-7A95-4855-9DFB-EF793686A686}"/>
    <dgm:cxn modelId="{DE715EA2-5F87-4786-9746-3B5024FB9685}" type="presOf" srcId="{B545E173-ADE8-43A0-B433-BE26A1CB1C76}" destId="{04D3E7AE-FE38-4F84-8832-D209B75DCDC7}" srcOrd="0" destOrd="1" presId="urn:microsoft.com/office/officeart/2005/8/layout/cycle2"/>
    <dgm:cxn modelId="{D2CF8013-9022-4C6B-9921-1A4B39192551}" type="presOf" srcId="{E95CCC00-6DAB-4F6B-A41B-162EF062DF26}" destId="{C7B20FD4-2B76-4E2C-8A2B-789361D72761}" srcOrd="0" destOrd="0" presId="urn:microsoft.com/office/officeart/2005/8/layout/cycle2"/>
    <dgm:cxn modelId="{EC1F5AAA-AD43-4101-AF01-C5C9AAA97B21}" type="presOf" srcId="{05FC7A0E-D00D-4296-A498-CEF13952D998}" destId="{04D3E7AE-FE38-4F84-8832-D209B75DCDC7}" srcOrd="0" destOrd="4" presId="urn:microsoft.com/office/officeart/2005/8/layout/cycle2"/>
    <dgm:cxn modelId="{BD1F82B0-882D-4ECD-9554-3253758F0640}" type="presOf" srcId="{2899C946-1108-40B9-AE74-50605325F75B}" destId="{4FD3AA82-FE9A-4086-8BDA-3B98C0B977FC}" srcOrd="0" destOrd="0" presId="urn:microsoft.com/office/officeart/2005/8/layout/cycle2"/>
    <dgm:cxn modelId="{703948F4-0EDB-45C3-8824-739D93503836}" type="presOf" srcId="{64B785AA-D130-4CD4-8BC4-5636990DB1C4}" destId="{04D3E7AE-FE38-4F84-8832-D209B75DCDC7}" srcOrd="0" destOrd="2" presId="urn:microsoft.com/office/officeart/2005/8/layout/cycle2"/>
    <dgm:cxn modelId="{C1FC9D19-615D-4308-82CF-2050BF6F7464}" srcId="{E95CCC00-6DAB-4F6B-A41B-162EF062DF26}" destId="{5DE5182F-A769-47D7-8579-486BBDE02FD8}" srcOrd="1" destOrd="0" parTransId="{1B111BAE-71A6-49E8-98C3-4C9EF9E847DC}" sibTransId="{2D92BFED-3686-4C70-8857-B49F136F6BAE}"/>
    <dgm:cxn modelId="{D6EA89B7-8EBA-4881-96FA-16D8931DCF7E}" type="presOf" srcId="{5DE5182F-A769-47D7-8579-486BBDE02FD8}" destId="{04D3E7AE-FE38-4F84-8832-D209B75DCDC7}" srcOrd="0" destOrd="0" presId="urn:microsoft.com/office/officeart/2005/8/layout/cycle2"/>
    <dgm:cxn modelId="{07927DBC-361E-4248-AEE5-BEC2EB72E4CB}" srcId="{5DE5182F-A769-47D7-8579-486BBDE02FD8}" destId="{121A1332-1BDC-43D1-8D48-1D7C55C98D4D}" srcOrd="5" destOrd="0" parTransId="{36F381AB-A8A0-41F4-B643-BBBAE6007560}" sibTransId="{C0C691E6-1A58-4BAF-8F9C-756F546849A2}"/>
    <dgm:cxn modelId="{A286A93C-BEAE-4DC9-9AD9-4C6FD21E95C5}" srcId="{5DE5182F-A769-47D7-8579-486BBDE02FD8}" destId="{05FC7A0E-D00D-4296-A498-CEF13952D998}" srcOrd="3" destOrd="0" parTransId="{82113DE6-1D32-4ED5-8E6C-332A06621671}" sibTransId="{64ED31F3-E6FD-4500-864B-1F1ED144FFE9}"/>
    <dgm:cxn modelId="{A8B08F41-71AA-4EEA-A827-478B5AAEE9BF}" srcId="{E95CCC00-6DAB-4F6B-A41B-162EF062DF26}" destId="{2899C946-1108-40B9-AE74-50605325F75B}" srcOrd="0" destOrd="0" parTransId="{AF24DA88-8ED9-4E03-A1DD-EA0FE1199173}" sibTransId="{94ED32A0-801E-4EA5-82B7-218CE7BF886E}"/>
    <dgm:cxn modelId="{C9139D01-E6AB-48C7-87B8-E85CA7D02533}" type="presParOf" srcId="{C7B20FD4-2B76-4E2C-8A2B-789361D72761}" destId="{4FD3AA82-FE9A-4086-8BDA-3B98C0B977FC}" srcOrd="0" destOrd="0" presId="urn:microsoft.com/office/officeart/2005/8/layout/cycle2"/>
    <dgm:cxn modelId="{4AE5E93F-82E4-4E26-B5D7-079B500E89FE}" type="presParOf" srcId="{C7B20FD4-2B76-4E2C-8A2B-789361D72761}" destId="{7A3718EB-842C-49A9-96DC-3F983F3903F0}" srcOrd="1" destOrd="0" presId="urn:microsoft.com/office/officeart/2005/8/layout/cycle2"/>
    <dgm:cxn modelId="{98ECF03E-7289-4705-A211-B98B9C1C08C9}" type="presParOf" srcId="{7A3718EB-842C-49A9-96DC-3F983F3903F0}" destId="{0D87ED06-2CEF-4D24-B1B1-27E0A87545BF}" srcOrd="0" destOrd="0" presId="urn:microsoft.com/office/officeart/2005/8/layout/cycle2"/>
    <dgm:cxn modelId="{F467028E-44B9-4115-8E60-48DC4EDCA781}" type="presParOf" srcId="{C7B20FD4-2B76-4E2C-8A2B-789361D72761}" destId="{04D3E7AE-FE38-4F84-8832-D209B75DCDC7}" srcOrd="2" destOrd="0" presId="urn:microsoft.com/office/officeart/2005/8/layout/cycle2"/>
    <dgm:cxn modelId="{A2E99A23-3D8A-4D0D-9CBA-F41FAE2B47FA}" type="presParOf" srcId="{C7B20FD4-2B76-4E2C-8A2B-789361D72761}" destId="{5214A684-867B-45D5-960F-8D042322F0F7}" srcOrd="3" destOrd="0" presId="urn:microsoft.com/office/officeart/2005/8/layout/cycle2"/>
    <dgm:cxn modelId="{E21678FC-C082-436A-9BF9-AF1D940F16BB}" type="presParOf" srcId="{5214A684-867B-45D5-960F-8D042322F0F7}" destId="{3918BDF0-330D-4D9E-8EBD-F32842E787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FFDF42-5A9A-43D6-B36F-752906BC5CF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2AADAD3-BD80-431A-92A6-99247DEAA244}">
      <dgm:prSet custT="1"/>
      <dgm:spPr/>
      <dgm:t>
        <a:bodyPr/>
        <a:lstStyle/>
        <a:p>
          <a:pPr rtl="0"/>
          <a:r>
            <a:rPr lang="en-US" sz="2800" b="1" dirty="0" smtClean="0"/>
            <a:t>Water quality parameters:</a:t>
          </a:r>
          <a:endParaRPr lang="en-US" sz="2800" dirty="0"/>
        </a:p>
      </dgm:t>
    </dgm:pt>
    <dgm:pt modelId="{196CEEAA-F321-4350-818B-26171150B336}" type="parTrans" cxnId="{7567511C-E2DE-44E4-92B8-295A4B5C3063}">
      <dgm:prSet/>
      <dgm:spPr/>
      <dgm:t>
        <a:bodyPr/>
        <a:lstStyle/>
        <a:p>
          <a:endParaRPr lang="en-US"/>
        </a:p>
      </dgm:t>
    </dgm:pt>
    <dgm:pt modelId="{13D5184A-47EB-4C49-B2D8-A149D392DF8D}" type="sibTrans" cxnId="{7567511C-E2DE-44E4-92B8-295A4B5C3063}">
      <dgm:prSet/>
      <dgm:spPr/>
      <dgm:t>
        <a:bodyPr/>
        <a:lstStyle/>
        <a:p>
          <a:endParaRPr lang="en-US"/>
        </a:p>
      </dgm:t>
    </dgm:pt>
    <dgm:pt modelId="{89B089E5-DA16-4AD2-8BA7-20BA28D24C6C}">
      <dgm:prSet custT="1"/>
      <dgm:spPr/>
      <dgm:t>
        <a:bodyPr/>
        <a:lstStyle/>
        <a:p>
          <a:pPr rtl="0"/>
          <a:r>
            <a:rPr lang="en-US" sz="2400" dirty="0" smtClean="0"/>
            <a:t>Water quality parameters are three types:</a:t>
          </a:r>
          <a:endParaRPr lang="en-US" sz="2400" dirty="0"/>
        </a:p>
      </dgm:t>
    </dgm:pt>
    <dgm:pt modelId="{7C9D1D2C-A601-4707-8504-811BEA09931E}" type="parTrans" cxnId="{EC2787E7-2C3C-4B23-8FBB-8AD741C990F0}">
      <dgm:prSet/>
      <dgm:spPr/>
      <dgm:t>
        <a:bodyPr/>
        <a:lstStyle/>
        <a:p>
          <a:endParaRPr lang="en-US"/>
        </a:p>
      </dgm:t>
    </dgm:pt>
    <dgm:pt modelId="{FB7C796B-1520-4AEF-919D-2DB8589F3BF5}" type="sibTrans" cxnId="{EC2787E7-2C3C-4B23-8FBB-8AD741C990F0}">
      <dgm:prSet/>
      <dgm:spPr/>
      <dgm:t>
        <a:bodyPr/>
        <a:lstStyle/>
        <a:p>
          <a:endParaRPr lang="en-US"/>
        </a:p>
      </dgm:t>
    </dgm:pt>
    <dgm:pt modelId="{612C3786-4025-4B9C-A165-5163DC213268}">
      <dgm:prSet custT="1"/>
      <dgm:spPr/>
      <dgm:t>
        <a:bodyPr/>
        <a:lstStyle/>
        <a:p>
          <a:pPr rtl="0"/>
          <a:r>
            <a:rPr lang="en-US" sz="2400" dirty="0" smtClean="0"/>
            <a:t>Physical parameters</a:t>
          </a:r>
          <a:endParaRPr lang="en-US" sz="2400" dirty="0"/>
        </a:p>
      </dgm:t>
    </dgm:pt>
    <dgm:pt modelId="{08F556F8-BDDC-446A-AD17-5F46DA296D83}" type="parTrans" cxnId="{3482CAD5-CE6B-4ECB-B196-D1AE2ADD1A7F}">
      <dgm:prSet/>
      <dgm:spPr/>
      <dgm:t>
        <a:bodyPr/>
        <a:lstStyle/>
        <a:p>
          <a:endParaRPr lang="en-US"/>
        </a:p>
      </dgm:t>
    </dgm:pt>
    <dgm:pt modelId="{B0D79F1A-1DBA-465F-92A3-F073E0C21953}" type="sibTrans" cxnId="{3482CAD5-CE6B-4ECB-B196-D1AE2ADD1A7F}">
      <dgm:prSet/>
      <dgm:spPr/>
      <dgm:t>
        <a:bodyPr/>
        <a:lstStyle/>
        <a:p>
          <a:endParaRPr lang="en-US"/>
        </a:p>
      </dgm:t>
    </dgm:pt>
    <dgm:pt modelId="{64848FDE-390B-4E49-9A05-0D175EF03213}">
      <dgm:prSet custT="1"/>
      <dgm:spPr/>
      <dgm:t>
        <a:bodyPr/>
        <a:lstStyle/>
        <a:p>
          <a:pPr rtl="0"/>
          <a:r>
            <a:rPr lang="en-US" sz="2400" dirty="0" smtClean="0"/>
            <a:t>Chemical parameters</a:t>
          </a:r>
          <a:endParaRPr lang="en-US" sz="2400" dirty="0"/>
        </a:p>
      </dgm:t>
    </dgm:pt>
    <dgm:pt modelId="{4EAD1757-8191-4E75-AC08-348D22999798}" type="parTrans" cxnId="{76D9B3B8-556E-4C09-B542-9D5F5BB5E802}">
      <dgm:prSet/>
      <dgm:spPr/>
      <dgm:t>
        <a:bodyPr/>
        <a:lstStyle/>
        <a:p>
          <a:endParaRPr lang="en-US"/>
        </a:p>
      </dgm:t>
    </dgm:pt>
    <dgm:pt modelId="{97A40A90-DF4C-4261-87A3-ABBE54EFE276}" type="sibTrans" cxnId="{76D9B3B8-556E-4C09-B542-9D5F5BB5E802}">
      <dgm:prSet/>
      <dgm:spPr/>
      <dgm:t>
        <a:bodyPr/>
        <a:lstStyle/>
        <a:p>
          <a:endParaRPr lang="en-US"/>
        </a:p>
      </dgm:t>
    </dgm:pt>
    <dgm:pt modelId="{FD93B60D-A6AE-47D7-9426-27347A4C478B}">
      <dgm:prSet custT="1"/>
      <dgm:spPr/>
      <dgm:t>
        <a:bodyPr/>
        <a:lstStyle/>
        <a:p>
          <a:pPr rtl="0"/>
          <a:r>
            <a:rPr lang="en-US" sz="2400" dirty="0" smtClean="0"/>
            <a:t>Biological parameters</a:t>
          </a:r>
          <a:endParaRPr lang="en-US" sz="2400" dirty="0"/>
        </a:p>
      </dgm:t>
    </dgm:pt>
    <dgm:pt modelId="{D2CE92A0-F88B-445F-AF5E-49649E89FABE}" type="parTrans" cxnId="{8389B94E-C93C-409B-8926-4CBC8FAD2347}">
      <dgm:prSet/>
      <dgm:spPr/>
      <dgm:t>
        <a:bodyPr/>
        <a:lstStyle/>
        <a:p>
          <a:endParaRPr lang="en-US"/>
        </a:p>
      </dgm:t>
    </dgm:pt>
    <dgm:pt modelId="{E725E580-7C56-473B-A08A-5D4755A91196}" type="sibTrans" cxnId="{8389B94E-C93C-409B-8926-4CBC8FAD2347}">
      <dgm:prSet/>
      <dgm:spPr/>
      <dgm:t>
        <a:bodyPr/>
        <a:lstStyle/>
        <a:p>
          <a:endParaRPr lang="en-US"/>
        </a:p>
      </dgm:t>
    </dgm:pt>
    <dgm:pt modelId="{50123922-6EB4-446F-AD07-1617AAA03E26}" type="pres">
      <dgm:prSet presAssocID="{5DFFDF42-5A9A-43D6-B36F-752906BC5CFB}" presName="hierChild1" presStyleCnt="0">
        <dgm:presLayoutVars>
          <dgm:orgChart val="1"/>
          <dgm:chPref val="1"/>
          <dgm:dir/>
          <dgm:animOne val="branch"/>
          <dgm:animLvl val="lvl"/>
          <dgm:resizeHandles/>
        </dgm:presLayoutVars>
      </dgm:prSet>
      <dgm:spPr/>
      <dgm:t>
        <a:bodyPr/>
        <a:lstStyle/>
        <a:p>
          <a:endParaRPr lang="en-US"/>
        </a:p>
      </dgm:t>
    </dgm:pt>
    <dgm:pt modelId="{7D5B0476-59CD-4FF5-85C0-DE43FEC919C9}" type="pres">
      <dgm:prSet presAssocID="{F2AADAD3-BD80-431A-92A6-99247DEAA244}" presName="hierRoot1" presStyleCnt="0">
        <dgm:presLayoutVars>
          <dgm:hierBranch val="init"/>
        </dgm:presLayoutVars>
      </dgm:prSet>
      <dgm:spPr/>
    </dgm:pt>
    <dgm:pt modelId="{6E0F69BA-D2D8-45AA-BFB0-FBCAA402521F}" type="pres">
      <dgm:prSet presAssocID="{F2AADAD3-BD80-431A-92A6-99247DEAA244}" presName="rootComposite1" presStyleCnt="0"/>
      <dgm:spPr/>
    </dgm:pt>
    <dgm:pt modelId="{838DEBD1-E182-491A-8547-43DE14551DF2}" type="pres">
      <dgm:prSet presAssocID="{F2AADAD3-BD80-431A-92A6-99247DEAA244}" presName="rootText1" presStyleLbl="node0" presStyleIdx="0" presStyleCnt="2" custScaleX="166598" custScaleY="84311" custLinFactY="-94623" custLinFactNeighborX="-667" custLinFactNeighborY="-100000">
        <dgm:presLayoutVars>
          <dgm:chPref val="3"/>
        </dgm:presLayoutVars>
      </dgm:prSet>
      <dgm:spPr/>
      <dgm:t>
        <a:bodyPr/>
        <a:lstStyle/>
        <a:p>
          <a:endParaRPr lang="en-US"/>
        </a:p>
      </dgm:t>
    </dgm:pt>
    <dgm:pt modelId="{0D80A654-1FE5-418A-A746-C67C5F6DAB36}" type="pres">
      <dgm:prSet presAssocID="{F2AADAD3-BD80-431A-92A6-99247DEAA244}" presName="rootConnector1" presStyleLbl="node1" presStyleIdx="0" presStyleCnt="0"/>
      <dgm:spPr/>
      <dgm:t>
        <a:bodyPr/>
        <a:lstStyle/>
        <a:p>
          <a:endParaRPr lang="en-US"/>
        </a:p>
      </dgm:t>
    </dgm:pt>
    <dgm:pt modelId="{F2AFB26B-050F-4E62-91F5-1E55D980D9F0}" type="pres">
      <dgm:prSet presAssocID="{F2AADAD3-BD80-431A-92A6-99247DEAA244}" presName="hierChild2" presStyleCnt="0"/>
      <dgm:spPr/>
    </dgm:pt>
    <dgm:pt modelId="{27A26727-BDB6-4B4D-8430-B562DA234724}" type="pres">
      <dgm:prSet presAssocID="{F2AADAD3-BD80-431A-92A6-99247DEAA244}" presName="hierChild3" presStyleCnt="0"/>
      <dgm:spPr/>
    </dgm:pt>
    <dgm:pt modelId="{FAAC8932-98BB-4C3E-B0C9-33025BF661AD}" type="pres">
      <dgm:prSet presAssocID="{89B089E5-DA16-4AD2-8BA7-20BA28D24C6C}" presName="hierRoot1" presStyleCnt="0">
        <dgm:presLayoutVars>
          <dgm:hierBranch val="init"/>
        </dgm:presLayoutVars>
      </dgm:prSet>
      <dgm:spPr/>
    </dgm:pt>
    <dgm:pt modelId="{84E2489A-933F-4E31-8278-B86F2924D376}" type="pres">
      <dgm:prSet presAssocID="{89B089E5-DA16-4AD2-8BA7-20BA28D24C6C}" presName="rootComposite1" presStyleCnt="0"/>
      <dgm:spPr/>
    </dgm:pt>
    <dgm:pt modelId="{0F2F214F-628D-460E-A12E-1DF3303D0E10}" type="pres">
      <dgm:prSet presAssocID="{89B089E5-DA16-4AD2-8BA7-20BA28D24C6C}" presName="rootText1" presStyleLbl="node0" presStyleIdx="1" presStyleCnt="2" custScaleX="128546" custLinFactNeighborX="-42939" custLinFactNeighborY="-58107">
        <dgm:presLayoutVars>
          <dgm:chPref val="3"/>
        </dgm:presLayoutVars>
      </dgm:prSet>
      <dgm:spPr/>
      <dgm:t>
        <a:bodyPr/>
        <a:lstStyle/>
        <a:p>
          <a:endParaRPr lang="en-US"/>
        </a:p>
      </dgm:t>
    </dgm:pt>
    <dgm:pt modelId="{D71F230A-4650-4F21-8F6D-4A8DB817FBD4}" type="pres">
      <dgm:prSet presAssocID="{89B089E5-DA16-4AD2-8BA7-20BA28D24C6C}" presName="rootConnector1" presStyleLbl="node1" presStyleIdx="0" presStyleCnt="0"/>
      <dgm:spPr/>
      <dgm:t>
        <a:bodyPr/>
        <a:lstStyle/>
        <a:p>
          <a:endParaRPr lang="en-US"/>
        </a:p>
      </dgm:t>
    </dgm:pt>
    <dgm:pt modelId="{72986B04-6AC2-4F7A-B625-A3E0D0823CEA}" type="pres">
      <dgm:prSet presAssocID="{89B089E5-DA16-4AD2-8BA7-20BA28D24C6C}" presName="hierChild2" presStyleCnt="0"/>
      <dgm:spPr/>
    </dgm:pt>
    <dgm:pt modelId="{95AD004C-0FFE-4894-BADE-C2A5B28CA41B}" type="pres">
      <dgm:prSet presAssocID="{08F556F8-BDDC-446A-AD17-5F46DA296D83}" presName="Name37" presStyleLbl="parChTrans1D2" presStyleIdx="0" presStyleCnt="3"/>
      <dgm:spPr/>
      <dgm:t>
        <a:bodyPr/>
        <a:lstStyle/>
        <a:p>
          <a:endParaRPr lang="en-US"/>
        </a:p>
      </dgm:t>
    </dgm:pt>
    <dgm:pt modelId="{40C4FC99-8569-4495-887C-62AB4F96B6A2}" type="pres">
      <dgm:prSet presAssocID="{612C3786-4025-4B9C-A165-5163DC213268}" presName="hierRoot2" presStyleCnt="0">
        <dgm:presLayoutVars>
          <dgm:hierBranch val="init"/>
        </dgm:presLayoutVars>
      </dgm:prSet>
      <dgm:spPr/>
    </dgm:pt>
    <dgm:pt modelId="{B6699B97-F220-402C-BE6D-74D423552CE8}" type="pres">
      <dgm:prSet presAssocID="{612C3786-4025-4B9C-A165-5163DC213268}" presName="rootComposite" presStyleCnt="0"/>
      <dgm:spPr/>
    </dgm:pt>
    <dgm:pt modelId="{76786A18-C4A0-4127-BF67-66491FC6D5CA}" type="pres">
      <dgm:prSet presAssocID="{612C3786-4025-4B9C-A165-5163DC213268}" presName="rootText" presStyleLbl="node2" presStyleIdx="0" presStyleCnt="3" custLinFactNeighborX="-62397" custLinFactNeighborY="16103">
        <dgm:presLayoutVars>
          <dgm:chPref val="3"/>
        </dgm:presLayoutVars>
      </dgm:prSet>
      <dgm:spPr/>
      <dgm:t>
        <a:bodyPr/>
        <a:lstStyle/>
        <a:p>
          <a:endParaRPr lang="en-US"/>
        </a:p>
      </dgm:t>
    </dgm:pt>
    <dgm:pt modelId="{FDCE63A1-C9F1-4914-8853-F2C416599A83}" type="pres">
      <dgm:prSet presAssocID="{612C3786-4025-4B9C-A165-5163DC213268}" presName="rootConnector" presStyleLbl="node2" presStyleIdx="0" presStyleCnt="3"/>
      <dgm:spPr/>
      <dgm:t>
        <a:bodyPr/>
        <a:lstStyle/>
        <a:p>
          <a:endParaRPr lang="en-US"/>
        </a:p>
      </dgm:t>
    </dgm:pt>
    <dgm:pt modelId="{7B3410C3-E689-4184-9048-FE6C96B4818B}" type="pres">
      <dgm:prSet presAssocID="{612C3786-4025-4B9C-A165-5163DC213268}" presName="hierChild4" presStyleCnt="0"/>
      <dgm:spPr/>
    </dgm:pt>
    <dgm:pt modelId="{0518F08B-78AE-40B8-9FCE-3BDC1BF5E080}" type="pres">
      <dgm:prSet presAssocID="{612C3786-4025-4B9C-A165-5163DC213268}" presName="hierChild5" presStyleCnt="0"/>
      <dgm:spPr/>
    </dgm:pt>
    <dgm:pt modelId="{664A7481-84CE-4B6E-857E-BC05F9D10329}" type="pres">
      <dgm:prSet presAssocID="{4EAD1757-8191-4E75-AC08-348D22999798}" presName="Name37" presStyleLbl="parChTrans1D2" presStyleIdx="1" presStyleCnt="3"/>
      <dgm:spPr/>
      <dgm:t>
        <a:bodyPr/>
        <a:lstStyle/>
        <a:p>
          <a:endParaRPr lang="en-US"/>
        </a:p>
      </dgm:t>
    </dgm:pt>
    <dgm:pt modelId="{F9491DC2-5AF1-447C-B011-88DEE4DFD7E7}" type="pres">
      <dgm:prSet presAssocID="{64848FDE-390B-4E49-9A05-0D175EF03213}" presName="hierRoot2" presStyleCnt="0">
        <dgm:presLayoutVars>
          <dgm:hierBranch val="init"/>
        </dgm:presLayoutVars>
      </dgm:prSet>
      <dgm:spPr/>
    </dgm:pt>
    <dgm:pt modelId="{889B5B14-4343-489A-AA22-DE5CFC8D371B}" type="pres">
      <dgm:prSet presAssocID="{64848FDE-390B-4E49-9A05-0D175EF03213}" presName="rootComposite" presStyleCnt="0"/>
      <dgm:spPr/>
    </dgm:pt>
    <dgm:pt modelId="{598BA27D-A6BA-4FA8-8DF5-EF25F3E523BC}" type="pres">
      <dgm:prSet presAssocID="{64848FDE-390B-4E49-9A05-0D175EF03213}" presName="rootText" presStyleLbl="node2" presStyleIdx="1" presStyleCnt="3" custLinFactNeighborX="-5367" custLinFactNeighborY="32205">
        <dgm:presLayoutVars>
          <dgm:chPref val="3"/>
        </dgm:presLayoutVars>
      </dgm:prSet>
      <dgm:spPr/>
      <dgm:t>
        <a:bodyPr/>
        <a:lstStyle/>
        <a:p>
          <a:endParaRPr lang="en-US"/>
        </a:p>
      </dgm:t>
    </dgm:pt>
    <dgm:pt modelId="{15A999EA-1F2D-45B9-8755-1822F95B0AF2}" type="pres">
      <dgm:prSet presAssocID="{64848FDE-390B-4E49-9A05-0D175EF03213}" presName="rootConnector" presStyleLbl="node2" presStyleIdx="1" presStyleCnt="3"/>
      <dgm:spPr/>
      <dgm:t>
        <a:bodyPr/>
        <a:lstStyle/>
        <a:p>
          <a:endParaRPr lang="en-US"/>
        </a:p>
      </dgm:t>
    </dgm:pt>
    <dgm:pt modelId="{662C08EE-F156-4BAD-AE49-6E8711F37433}" type="pres">
      <dgm:prSet presAssocID="{64848FDE-390B-4E49-9A05-0D175EF03213}" presName="hierChild4" presStyleCnt="0"/>
      <dgm:spPr/>
    </dgm:pt>
    <dgm:pt modelId="{56BB58BA-4EDA-4ED4-B383-D6B997F92331}" type="pres">
      <dgm:prSet presAssocID="{64848FDE-390B-4E49-9A05-0D175EF03213}" presName="hierChild5" presStyleCnt="0"/>
      <dgm:spPr/>
    </dgm:pt>
    <dgm:pt modelId="{CBF24C21-02F9-420B-A69F-8CDA427DB76E}" type="pres">
      <dgm:prSet presAssocID="{D2CE92A0-F88B-445F-AF5E-49649E89FABE}" presName="Name37" presStyleLbl="parChTrans1D2" presStyleIdx="2" presStyleCnt="3"/>
      <dgm:spPr/>
      <dgm:t>
        <a:bodyPr/>
        <a:lstStyle/>
        <a:p>
          <a:endParaRPr lang="en-US"/>
        </a:p>
      </dgm:t>
    </dgm:pt>
    <dgm:pt modelId="{4C68D0CD-2A43-42CA-A5C1-FA3E45716DA4}" type="pres">
      <dgm:prSet presAssocID="{FD93B60D-A6AE-47D7-9426-27347A4C478B}" presName="hierRoot2" presStyleCnt="0">
        <dgm:presLayoutVars>
          <dgm:hierBranch val="init"/>
        </dgm:presLayoutVars>
      </dgm:prSet>
      <dgm:spPr/>
    </dgm:pt>
    <dgm:pt modelId="{21A9DFE1-11A3-4554-8ADD-1EE7BCA8C663}" type="pres">
      <dgm:prSet presAssocID="{FD93B60D-A6AE-47D7-9426-27347A4C478B}" presName="rootComposite" presStyleCnt="0"/>
      <dgm:spPr/>
    </dgm:pt>
    <dgm:pt modelId="{183BD8F5-BCD4-4E41-AFFE-B1519865C4A4}" type="pres">
      <dgm:prSet presAssocID="{FD93B60D-A6AE-47D7-9426-27347A4C478B}" presName="rootText" presStyleLbl="node2" presStyleIdx="2" presStyleCnt="3" custLinFactNeighborX="-6038" custLinFactNeighborY="22812">
        <dgm:presLayoutVars>
          <dgm:chPref val="3"/>
        </dgm:presLayoutVars>
      </dgm:prSet>
      <dgm:spPr/>
      <dgm:t>
        <a:bodyPr/>
        <a:lstStyle/>
        <a:p>
          <a:endParaRPr lang="en-US"/>
        </a:p>
      </dgm:t>
    </dgm:pt>
    <dgm:pt modelId="{15FC4E60-F2E8-4697-B0A2-B10086915960}" type="pres">
      <dgm:prSet presAssocID="{FD93B60D-A6AE-47D7-9426-27347A4C478B}" presName="rootConnector" presStyleLbl="node2" presStyleIdx="2" presStyleCnt="3"/>
      <dgm:spPr/>
      <dgm:t>
        <a:bodyPr/>
        <a:lstStyle/>
        <a:p>
          <a:endParaRPr lang="en-US"/>
        </a:p>
      </dgm:t>
    </dgm:pt>
    <dgm:pt modelId="{7194B6CB-1D72-43D8-9D2E-01514A761C4F}" type="pres">
      <dgm:prSet presAssocID="{FD93B60D-A6AE-47D7-9426-27347A4C478B}" presName="hierChild4" presStyleCnt="0"/>
      <dgm:spPr/>
    </dgm:pt>
    <dgm:pt modelId="{DE71FD99-9D31-426F-A947-7F9C08F26B30}" type="pres">
      <dgm:prSet presAssocID="{FD93B60D-A6AE-47D7-9426-27347A4C478B}" presName="hierChild5" presStyleCnt="0"/>
      <dgm:spPr/>
    </dgm:pt>
    <dgm:pt modelId="{01504853-2966-475A-97AB-C55D24A75C27}" type="pres">
      <dgm:prSet presAssocID="{89B089E5-DA16-4AD2-8BA7-20BA28D24C6C}" presName="hierChild3" presStyleCnt="0"/>
      <dgm:spPr/>
    </dgm:pt>
  </dgm:ptLst>
  <dgm:cxnLst>
    <dgm:cxn modelId="{39ED96BE-C058-4100-909C-F32412F6B996}" type="presOf" srcId="{08F556F8-BDDC-446A-AD17-5F46DA296D83}" destId="{95AD004C-0FFE-4894-BADE-C2A5B28CA41B}" srcOrd="0" destOrd="0" presId="urn:microsoft.com/office/officeart/2005/8/layout/orgChart1"/>
    <dgm:cxn modelId="{34E2EC5A-2C10-4A42-ABD7-B3FDB6D82DB4}" type="presOf" srcId="{612C3786-4025-4B9C-A165-5163DC213268}" destId="{FDCE63A1-C9F1-4914-8853-F2C416599A83}" srcOrd="1" destOrd="0" presId="urn:microsoft.com/office/officeart/2005/8/layout/orgChart1"/>
    <dgm:cxn modelId="{B792B4B9-077C-4CDA-90CA-AFB720A8F239}" type="presOf" srcId="{89B089E5-DA16-4AD2-8BA7-20BA28D24C6C}" destId="{0F2F214F-628D-460E-A12E-1DF3303D0E10}" srcOrd="0" destOrd="0" presId="urn:microsoft.com/office/officeart/2005/8/layout/orgChart1"/>
    <dgm:cxn modelId="{3482CAD5-CE6B-4ECB-B196-D1AE2ADD1A7F}" srcId="{89B089E5-DA16-4AD2-8BA7-20BA28D24C6C}" destId="{612C3786-4025-4B9C-A165-5163DC213268}" srcOrd="0" destOrd="0" parTransId="{08F556F8-BDDC-446A-AD17-5F46DA296D83}" sibTransId="{B0D79F1A-1DBA-465F-92A3-F073E0C21953}"/>
    <dgm:cxn modelId="{DBCB8517-2183-444A-8A9F-EF283B4DA343}" type="presOf" srcId="{612C3786-4025-4B9C-A165-5163DC213268}" destId="{76786A18-C4A0-4127-BF67-66491FC6D5CA}" srcOrd="0" destOrd="0" presId="urn:microsoft.com/office/officeart/2005/8/layout/orgChart1"/>
    <dgm:cxn modelId="{FEEF23FE-E991-4DB3-949B-FBA0F2E076EA}" type="presOf" srcId="{D2CE92A0-F88B-445F-AF5E-49649E89FABE}" destId="{CBF24C21-02F9-420B-A69F-8CDA427DB76E}" srcOrd="0" destOrd="0" presId="urn:microsoft.com/office/officeart/2005/8/layout/orgChart1"/>
    <dgm:cxn modelId="{7567511C-E2DE-44E4-92B8-295A4B5C3063}" srcId="{5DFFDF42-5A9A-43D6-B36F-752906BC5CFB}" destId="{F2AADAD3-BD80-431A-92A6-99247DEAA244}" srcOrd="0" destOrd="0" parTransId="{196CEEAA-F321-4350-818B-26171150B336}" sibTransId="{13D5184A-47EB-4C49-B2D8-A149D392DF8D}"/>
    <dgm:cxn modelId="{EC2787E7-2C3C-4B23-8FBB-8AD741C990F0}" srcId="{5DFFDF42-5A9A-43D6-B36F-752906BC5CFB}" destId="{89B089E5-DA16-4AD2-8BA7-20BA28D24C6C}" srcOrd="1" destOrd="0" parTransId="{7C9D1D2C-A601-4707-8504-811BEA09931E}" sibTransId="{FB7C796B-1520-4AEF-919D-2DB8589F3BF5}"/>
    <dgm:cxn modelId="{76D9B3B8-556E-4C09-B542-9D5F5BB5E802}" srcId="{89B089E5-DA16-4AD2-8BA7-20BA28D24C6C}" destId="{64848FDE-390B-4E49-9A05-0D175EF03213}" srcOrd="1" destOrd="0" parTransId="{4EAD1757-8191-4E75-AC08-348D22999798}" sibTransId="{97A40A90-DF4C-4261-87A3-ABBE54EFE276}"/>
    <dgm:cxn modelId="{3C6B380F-9017-445F-BF7B-4ABB8BEACEBA}" type="presOf" srcId="{FD93B60D-A6AE-47D7-9426-27347A4C478B}" destId="{183BD8F5-BCD4-4E41-AFFE-B1519865C4A4}" srcOrd="0" destOrd="0" presId="urn:microsoft.com/office/officeart/2005/8/layout/orgChart1"/>
    <dgm:cxn modelId="{ABC8B928-FB57-4891-A9C2-2F82C0A79750}" type="presOf" srcId="{89B089E5-DA16-4AD2-8BA7-20BA28D24C6C}" destId="{D71F230A-4650-4F21-8F6D-4A8DB817FBD4}" srcOrd="1" destOrd="0" presId="urn:microsoft.com/office/officeart/2005/8/layout/orgChart1"/>
    <dgm:cxn modelId="{8B803150-BB8C-40AD-953B-EAB28BD96B48}" type="presOf" srcId="{FD93B60D-A6AE-47D7-9426-27347A4C478B}" destId="{15FC4E60-F2E8-4697-B0A2-B10086915960}" srcOrd="1" destOrd="0" presId="urn:microsoft.com/office/officeart/2005/8/layout/orgChart1"/>
    <dgm:cxn modelId="{E53C1DB9-D196-4D1F-815E-4064E9A535EA}" type="presOf" srcId="{64848FDE-390B-4E49-9A05-0D175EF03213}" destId="{15A999EA-1F2D-45B9-8755-1822F95B0AF2}" srcOrd="1" destOrd="0" presId="urn:microsoft.com/office/officeart/2005/8/layout/orgChart1"/>
    <dgm:cxn modelId="{C0806949-0E59-46E4-B7B5-9AE49108DBA8}" type="presOf" srcId="{5DFFDF42-5A9A-43D6-B36F-752906BC5CFB}" destId="{50123922-6EB4-446F-AD07-1617AAA03E26}" srcOrd="0" destOrd="0" presId="urn:microsoft.com/office/officeart/2005/8/layout/orgChart1"/>
    <dgm:cxn modelId="{655544B8-7416-4E20-9CC2-74EE1AEA6E29}" type="presOf" srcId="{F2AADAD3-BD80-431A-92A6-99247DEAA244}" destId="{838DEBD1-E182-491A-8547-43DE14551DF2}" srcOrd="0" destOrd="0" presId="urn:microsoft.com/office/officeart/2005/8/layout/orgChart1"/>
    <dgm:cxn modelId="{8389B94E-C93C-409B-8926-4CBC8FAD2347}" srcId="{89B089E5-DA16-4AD2-8BA7-20BA28D24C6C}" destId="{FD93B60D-A6AE-47D7-9426-27347A4C478B}" srcOrd="2" destOrd="0" parTransId="{D2CE92A0-F88B-445F-AF5E-49649E89FABE}" sibTransId="{E725E580-7C56-473B-A08A-5D4755A91196}"/>
    <dgm:cxn modelId="{3A6C10A6-6F48-4FD5-8A11-C4C428D6B7E6}" type="presOf" srcId="{F2AADAD3-BD80-431A-92A6-99247DEAA244}" destId="{0D80A654-1FE5-418A-A746-C67C5F6DAB36}" srcOrd="1" destOrd="0" presId="urn:microsoft.com/office/officeart/2005/8/layout/orgChart1"/>
    <dgm:cxn modelId="{34D0B54E-28F3-456B-9318-D4450C386B90}" type="presOf" srcId="{64848FDE-390B-4E49-9A05-0D175EF03213}" destId="{598BA27D-A6BA-4FA8-8DF5-EF25F3E523BC}" srcOrd="0" destOrd="0" presId="urn:microsoft.com/office/officeart/2005/8/layout/orgChart1"/>
    <dgm:cxn modelId="{D52C4299-FB1A-47A7-BCD2-AA145F63C7B6}" type="presOf" srcId="{4EAD1757-8191-4E75-AC08-348D22999798}" destId="{664A7481-84CE-4B6E-857E-BC05F9D10329}" srcOrd="0" destOrd="0" presId="urn:microsoft.com/office/officeart/2005/8/layout/orgChart1"/>
    <dgm:cxn modelId="{92B2464F-34B5-4E05-9C53-1CCC12892C9B}" type="presParOf" srcId="{50123922-6EB4-446F-AD07-1617AAA03E26}" destId="{7D5B0476-59CD-4FF5-85C0-DE43FEC919C9}" srcOrd="0" destOrd="0" presId="urn:microsoft.com/office/officeart/2005/8/layout/orgChart1"/>
    <dgm:cxn modelId="{8ED3C35F-D8A2-4BF5-93A9-484F54D84D09}" type="presParOf" srcId="{7D5B0476-59CD-4FF5-85C0-DE43FEC919C9}" destId="{6E0F69BA-D2D8-45AA-BFB0-FBCAA402521F}" srcOrd="0" destOrd="0" presId="urn:microsoft.com/office/officeart/2005/8/layout/orgChart1"/>
    <dgm:cxn modelId="{92B0EF77-7386-4377-B67B-8F8295C6369C}" type="presParOf" srcId="{6E0F69BA-D2D8-45AA-BFB0-FBCAA402521F}" destId="{838DEBD1-E182-491A-8547-43DE14551DF2}" srcOrd="0" destOrd="0" presId="urn:microsoft.com/office/officeart/2005/8/layout/orgChart1"/>
    <dgm:cxn modelId="{8B4B0996-191E-4604-96C1-D34A0B19FFE4}" type="presParOf" srcId="{6E0F69BA-D2D8-45AA-BFB0-FBCAA402521F}" destId="{0D80A654-1FE5-418A-A746-C67C5F6DAB36}" srcOrd="1" destOrd="0" presId="urn:microsoft.com/office/officeart/2005/8/layout/orgChart1"/>
    <dgm:cxn modelId="{BA4C1711-BFAB-4AD9-B51A-B0F207A35B9F}" type="presParOf" srcId="{7D5B0476-59CD-4FF5-85C0-DE43FEC919C9}" destId="{F2AFB26B-050F-4E62-91F5-1E55D980D9F0}" srcOrd="1" destOrd="0" presId="urn:microsoft.com/office/officeart/2005/8/layout/orgChart1"/>
    <dgm:cxn modelId="{5DB9064F-C0BF-495C-8850-736C1A6F1804}" type="presParOf" srcId="{7D5B0476-59CD-4FF5-85C0-DE43FEC919C9}" destId="{27A26727-BDB6-4B4D-8430-B562DA234724}" srcOrd="2" destOrd="0" presId="urn:microsoft.com/office/officeart/2005/8/layout/orgChart1"/>
    <dgm:cxn modelId="{8801B7BF-DCA2-49EA-AA97-FB409861A278}" type="presParOf" srcId="{50123922-6EB4-446F-AD07-1617AAA03E26}" destId="{FAAC8932-98BB-4C3E-B0C9-33025BF661AD}" srcOrd="1" destOrd="0" presId="urn:microsoft.com/office/officeart/2005/8/layout/orgChart1"/>
    <dgm:cxn modelId="{AED10E05-2F6C-41A5-92B3-DCAF6568DE87}" type="presParOf" srcId="{FAAC8932-98BB-4C3E-B0C9-33025BF661AD}" destId="{84E2489A-933F-4E31-8278-B86F2924D376}" srcOrd="0" destOrd="0" presId="urn:microsoft.com/office/officeart/2005/8/layout/orgChart1"/>
    <dgm:cxn modelId="{7F00D855-FFC3-424F-B2EF-2374DC124B86}" type="presParOf" srcId="{84E2489A-933F-4E31-8278-B86F2924D376}" destId="{0F2F214F-628D-460E-A12E-1DF3303D0E10}" srcOrd="0" destOrd="0" presId="urn:microsoft.com/office/officeart/2005/8/layout/orgChart1"/>
    <dgm:cxn modelId="{84B109C8-B2D6-4786-BE29-5FCCB81D0B97}" type="presParOf" srcId="{84E2489A-933F-4E31-8278-B86F2924D376}" destId="{D71F230A-4650-4F21-8F6D-4A8DB817FBD4}" srcOrd="1" destOrd="0" presId="urn:microsoft.com/office/officeart/2005/8/layout/orgChart1"/>
    <dgm:cxn modelId="{80CD89EF-4B42-44D8-B2DC-13F519F235B9}" type="presParOf" srcId="{FAAC8932-98BB-4C3E-B0C9-33025BF661AD}" destId="{72986B04-6AC2-4F7A-B625-A3E0D0823CEA}" srcOrd="1" destOrd="0" presId="urn:microsoft.com/office/officeart/2005/8/layout/orgChart1"/>
    <dgm:cxn modelId="{9DAF93CC-0E88-4F0D-A6C1-06C89AF9FE7F}" type="presParOf" srcId="{72986B04-6AC2-4F7A-B625-A3E0D0823CEA}" destId="{95AD004C-0FFE-4894-BADE-C2A5B28CA41B}" srcOrd="0" destOrd="0" presId="urn:microsoft.com/office/officeart/2005/8/layout/orgChart1"/>
    <dgm:cxn modelId="{B4B91340-E6CD-4989-A76B-E4D554ABEFCA}" type="presParOf" srcId="{72986B04-6AC2-4F7A-B625-A3E0D0823CEA}" destId="{40C4FC99-8569-4495-887C-62AB4F96B6A2}" srcOrd="1" destOrd="0" presId="urn:microsoft.com/office/officeart/2005/8/layout/orgChart1"/>
    <dgm:cxn modelId="{993AFBD9-4211-438E-A95A-819DA34C8E23}" type="presParOf" srcId="{40C4FC99-8569-4495-887C-62AB4F96B6A2}" destId="{B6699B97-F220-402C-BE6D-74D423552CE8}" srcOrd="0" destOrd="0" presId="urn:microsoft.com/office/officeart/2005/8/layout/orgChart1"/>
    <dgm:cxn modelId="{861758B4-CB62-4AF2-BE98-461356359C66}" type="presParOf" srcId="{B6699B97-F220-402C-BE6D-74D423552CE8}" destId="{76786A18-C4A0-4127-BF67-66491FC6D5CA}" srcOrd="0" destOrd="0" presId="urn:microsoft.com/office/officeart/2005/8/layout/orgChart1"/>
    <dgm:cxn modelId="{2712263B-7A50-4C4E-860D-6D02772C2794}" type="presParOf" srcId="{B6699B97-F220-402C-BE6D-74D423552CE8}" destId="{FDCE63A1-C9F1-4914-8853-F2C416599A83}" srcOrd="1" destOrd="0" presId="urn:microsoft.com/office/officeart/2005/8/layout/orgChart1"/>
    <dgm:cxn modelId="{773C12AE-0B99-4E6C-BBC3-3661FA4B1580}" type="presParOf" srcId="{40C4FC99-8569-4495-887C-62AB4F96B6A2}" destId="{7B3410C3-E689-4184-9048-FE6C96B4818B}" srcOrd="1" destOrd="0" presId="urn:microsoft.com/office/officeart/2005/8/layout/orgChart1"/>
    <dgm:cxn modelId="{E916ED03-AE96-46E9-B2F6-1EA669407A63}" type="presParOf" srcId="{40C4FC99-8569-4495-887C-62AB4F96B6A2}" destId="{0518F08B-78AE-40B8-9FCE-3BDC1BF5E080}" srcOrd="2" destOrd="0" presId="urn:microsoft.com/office/officeart/2005/8/layout/orgChart1"/>
    <dgm:cxn modelId="{29CD920A-7268-4041-808C-8E0D6A1696AA}" type="presParOf" srcId="{72986B04-6AC2-4F7A-B625-A3E0D0823CEA}" destId="{664A7481-84CE-4B6E-857E-BC05F9D10329}" srcOrd="2" destOrd="0" presId="urn:microsoft.com/office/officeart/2005/8/layout/orgChart1"/>
    <dgm:cxn modelId="{7C45550F-E266-446D-900D-1A861E77AE49}" type="presParOf" srcId="{72986B04-6AC2-4F7A-B625-A3E0D0823CEA}" destId="{F9491DC2-5AF1-447C-B011-88DEE4DFD7E7}" srcOrd="3" destOrd="0" presId="urn:microsoft.com/office/officeart/2005/8/layout/orgChart1"/>
    <dgm:cxn modelId="{144877BF-94A1-4CC4-948D-16E1C7C515E8}" type="presParOf" srcId="{F9491DC2-5AF1-447C-B011-88DEE4DFD7E7}" destId="{889B5B14-4343-489A-AA22-DE5CFC8D371B}" srcOrd="0" destOrd="0" presId="urn:microsoft.com/office/officeart/2005/8/layout/orgChart1"/>
    <dgm:cxn modelId="{EFF86767-329F-4507-BFA2-BED2AF6AED87}" type="presParOf" srcId="{889B5B14-4343-489A-AA22-DE5CFC8D371B}" destId="{598BA27D-A6BA-4FA8-8DF5-EF25F3E523BC}" srcOrd="0" destOrd="0" presId="urn:microsoft.com/office/officeart/2005/8/layout/orgChart1"/>
    <dgm:cxn modelId="{6B715744-FBC7-42E8-8CE2-FE7A2B1A55CC}" type="presParOf" srcId="{889B5B14-4343-489A-AA22-DE5CFC8D371B}" destId="{15A999EA-1F2D-45B9-8755-1822F95B0AF2}" srcOrd="1" destOrd="0" presId="urn:microsoft.com/office/officeart/2005/8/layout/orgChart1"/>
    <dgm:cxn modelId="{346509F9-C473-45A3-9C23-58C7CB11EA51}" type="presParOf" srcId="{F9491DC2-5AF1-447C-B011-88DEE4DFD7E7}" destId="{662C08EE-F156-4BAD-AE49-6E8711F37433}" srcOrd="1" destOrd="0" presId="urn:microsoft.com/office/officeart/2005/8/layout/orgChart1"/>
    <dgm:cxn modelId="{3ED744A1-E225-466B-89E4-084C377CD670}" type="presParOf" srcId="{F9491DC2-5AF1-447C-B011-88DEE4DFD7E7}" destId="{56BB58BA-4EDA-4ED4-B383-D6B997F92331}" srcOrd="2" destOrd="0" presId="urn:microsoft.com/office/officeart/2005/8/layout/orgChart1"/>
    <dgm:cxn modelId="{36E0B022-AB7C-48F6-B5A0-9A8E99DE1BDE}" type="presParOf" srcId="{72986B04-6AC2-4F7A-B625-A3E0D0823CEA}" destId="{CBF24C21-02F9-420B-A69F-8CDA427DB76E}" srcOrd="4" destOrd="0" presId="urn:microsoft.com/office/officeart/2005/8/layout/orgChart1"/>
    <dgm:cxn modelId="{F88CD64D-873C-4281-9059-EFFA88241EE2}" type="presParOf" srcId="{72986B04-6AC2-4F7A-B625-A3E0D0823CEA}" destId="{4C68D0CD-2A43-42CA-A5C1-FA3E45716DA4}" srcOrd="5" destOrd="0" presId="urn:microsoft.com/office/officeart/2005/8/layout/orgChart1"/>
    <dgm:cxn modelId="{1126BFAE-BDB4-4D31-B221-39E44A0F9655}" type="presParOf" srcId="{4C68D0CD-2A43-42CA-A5C1-FA3E45716DA4}" destId="{21A9DFE1-11A3-4554-8ADD-1EE7BCA8C663}" srcOrd="0" destOrd="0" presId="urn:microsoft.com/office/officeart/2005/8/layout/orgChart1"/>
    <dgm:cxn modelId="{46358D35-7D6E-4670-9FC9-F993DB97E67D}" type="presParOf" srcId="{21A9DFE1-11A3-4554-8ADD-1EE7BCA8C663}" destId="{183BD8F5-BCD4-4E41-AFFE-B1519865C4A4}" srcOrd="0" destOrd="0" presId="urn:microsoft.com/office/officeart/2005/8/layout/orgChart1"/>
    <dgm:cxn modelId="{A4CA6C3D-44D3-4CF2-8410-0990978455E5}" type="presParOf" srcId="{21A9DFE1-11A3-4554-8ADD-1EE7BCA8C663}" destId="{15FC4E60-F2E8-4697-B0A2-B10086915960}" srcOrd="1" destOrd="0" presId="urn:microsoft.com/office/officeart/2005/8/layout/orgChart1"/>
    <dgm:cxn modelId="{294D8B30-7882-45DA-9B17-9AD5D6DB3E2D}" type="presParOf" srcId="{4C68D0CD-2A43-42CA-A5C1-FA3E45716DA4}" destId="{7194B6CB-1D72-43D8-9D2E-01514A761C4F}" srcOrd="1" destOrd="0" presId="urn:microsoft.com/office/officeart/2005/8/layout/orgChart1"/>
    <dgm:cxn modelId="{FD44AE87-29F1-4057-AAA7-E8D87A11EE20}" type="presParOf" srcId="{4C68D0CD-2A43-42CA-A5C1-FA3E45716DA4}" destId="{DE71FD99-9D31-426F-A947-7F9C08F26B30}" srcOrd="2" destOrd="0" presId="urn:microsoft.com/office/officeart/2005/8/layout/orgChart1"/>
    <dgm:cxn modelId="{4879771E-B03B-42ED-890B-B8BBBD1BD909}" type="presParOf" srcId="{FAAC8932-98BB-4C3E-B0C9-33025BF661AD}" destId="{01504853-2966-475A-97AB-C55D24A75C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0C17E6-C247-4F0A-AA91-6FCB10C4496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61B005F-4FA3-44CD-8600-78CC604034D3}">
      <dgm:prSet custT="1"/>
      <dgm:spPr/>
      <dgm:t>
        <a:bodyPr/>
        <a:lstStyle/>
        <a:p>
          <a:pPr rtl="0"/>
          <a:r>
            <a:rPr lang="en-US" sz="2400" b="1" dirty="0" smtClean="0"/>
            <a:t>Physical Parameters:</a:t>
          </a:r>
          <a:endParaRPr lang="en-US" sz="2400" dirty="0"/>
        </a:p>
      </dgm:t>
    </dgm:pt>
    <dgm:pt modelId="{F6FA0E54-BE3B-4A83-BC70-9A14CCE874B9}" type="parTrans" cxnId="{DC287CD6-7EB0-4BD0-9088-87DFD2A55683}">
      <dgm:prSet/>
      <dgm:spPr/>
      <dgm:t>
        <a:bodyPr/>
        <a:lstStyle/>
        <a:p>
          <a:endParaRPr lang="en-US" sz="2400"/>
        </a:p>
      </dgm:t>
    </dgm:pt>
    <dgm:pt modelId="{DF2D5965-D568-4B35-B8D6-526E3E84847D}" type="sibTrans" cxnId="{DC287CD6-7EB0-4BD0-9088-87DFD2A55683}">
      <dgm:prSet/>
      <dgm:spPr/>
      <dgm:t>
        <a:bodyPr/>
        <a:lstStyle/>
        <a:p>
          <a:endParaRPr lang="en-US" sz="2400"/>
        </a:p>
      </dgm:t>
    </dgm:pt>
    <dgm:pt modelId="{324CA63F-D2F0-4305-BA70-A4B9CD289D77}">
      <dgm:prSet custT="1"/>
      <dgm:spPr/>
      <dgm:t>
        <a:bodyPr/>
        <a:lstStyle/>
        <a:p>
          <a:pPr rtl="0"/>
          <a:r>
            <a:rPr lang="en-US" sz="2400" dirty="0" err="1" smtClean="0"/>
            <a:t>Colour</a:t>
          </a:r>
          <a:endParaRPr lang="en-US" sz="2400" dirty="0"/>
        </a:p>
      </dgm:t>
    </dgm:pt>
    <dgm:pt modelId="{58302A0E-AD10-4314-A5DF-8C9866C54538}" type="parTrans" cxnId="{3CF8557A-B4FA-45C6-8454-E6AE57711399}">
      <dgm:prSet/>
      <dgm:spPr/>
      <dgm:t>
        <a:bodyPr/>
        <a:lstStyle/>
        <a:p>
          <a:endParaRPr lang="en-US" sz="2400"/>
        </a:p>
      </dgm:t>
    </dgm:pt>
    <dgm:pt modelId="{3F0BA668-B538-498A-8590-DFB2ACE4B72C}" type="sibTrans" cxnId="{3CF8557A-B4FA-45C6-8454-E6AE57711399}">
      <dgm:prSet/>
      <dgm:spPr/>
      <dgm:t>
        <a:bodyPr/>
        <a:lstStyle/>
        <a:p>
          <a:endParaRPr lang="en-US" sz="2400"/>
        </a:p>
      </dgm:t>
    </dgm:pt>
    <dgm:pt modelId="{C2EAFA4F-CA7C-4627-9518-69648E8DBF0E}">
      <dgm:prSet custT="1"/>
      <dgm:spPr/>
      <dgm:t>
        <a:bodyPr/>
        <a:lstStyle/>
        <a:p>
          <a:pPr rtl="0"/>
          <a:r>
            <a:rPr lang="en-US" sz="2400" dirty="0" smtClean="0"/>
            <a:t>Taste and </a:t>
          </a:r>
          <a:r>
            <a:rPr lang="en-US" sz="2400" dirty="0" err="1" smtClean="0"/>
            <a:t>odour</a:t>
          </a:r>
          <a:endParaRPr lang="en-US" sz="2400" dirty="0"/>
        </a:p>
      </dgm:t>
    </dgm:pt>
    <dgm:pt modelId="{81218EA0-DC91-4206-B5AB-39FF55C1D496}" type="parTrans" cxnId="{51B65541-E992-45A6-BCBA-A49A1A7E9EAB}">
      <dgm:prSet/>
      <dgm:spPr/>
      <dgm:t>
        <a:bodyPr/>
        <a:lstStyle/>
        <a:p>
          <a:endParaRPr lang="en-US" sz="2400"/>
        </a:p>
      </dgm:t>
    </dgm:pt>
    <dgm:pt modelId="{13241456-43C7-482E-844D-32407EC1DE50}" type="sibTrans" cxnId="{51B65541-E992-45A6-BCBA-A49A1A7E9EAB}">
      <dgm:prSet/>
      <dgm:spPr/>
      <dgm:t>
        <a:bodyPr/>
        <a:lstStyle/>
        <a:p>
          <a:endParaRPr lang="en-US" sz="2400"/>
        </a:p>
      </dgm:t>
    </dgm:pt>
    <dgm:pt modelId="{2B256069-22F6-4346-A77E-86418635D74E}">
      <dgm:prSet custT="1"/>
      <dgm:spPr/>
      <dgm:t>
        <a:bodyPr/>
        <a:lstStyle/>
        <a:p>
          <a:pPr rtl="0"/>
          <a:r>
            <a:rPr lang="en-US" sz="2400" dirty="0" smtClean="0"/>
            <a:t>Temperature</a:t>
          </a:r>
          <a:endParaRPr lang="en-US" sz="2400" dirty="0"/>
        </a:p>
      </dgm:t>
    </dgm:pt>
    <dgm:pt modelId="{95E4BDF5-C500-4B56-B462-A74CF589C9B1}" type="parTrans" cxnId="{8122E7FC-D897-4B47-BC73-7D621DD8DDB6}">
      <dgm:prSet/>
      <dgm:spPr/>
      <dgm:t>
        <a:bodyPr/>
        <a:lstStyle/>
        <a:p>
          <a:endParaRPr lang="en-US" sz="2400"/>
        </a:p>
      </dgm:t>
    </dgm:pt>
    <dgm:pt modelId="{D36D6BF9-76CE-4B06-8D0A-83DBC117D09A}" type="sibTrans" cxnId="{8122E7FC-D897-4B47-BC73-7D621DD8DDB6}">
      <dgm:prSet/>
      <dgm:spPr/>
      <dgm:t>
        <a:bodyPr/>
        <a:lstStyle/>
        <a:p>
          <a:endParaRPr lang="en-US" sz="2400"/>
        </a:p>
      </dgm:t>
    </dgm:pt>
    <dgm:pt modelId="{1FBC43D8-1D49-46B7-BDFF-E8372C847055}">
      <dgm:prSet custT="1"/>
      <dgm:spPr/>
      <dgm:t>
        <a:bodyPr/>
        <a:lstStyle/>
        <a:p>
          <a:pPr rtl="0"/>
          <a:r>
            <a:rPr lang="en-US" sz="2400" dirty="0" smtClean="0"/>
            <a:t>Turbidity</a:t>
          </a:r>
          <a:endParaRPr lang="en-US" sz="2400" dirty="0"/>
        </a:p>
      </dgm:t>
    </dgm:pt>
    <dgm:pt modelId="{37CCA284-2A0F-461D-A293-AD0267406FFA}" type="parTrans" cxnId="{A8E968E7-38F4-4883-8E49-DE16DEA82FE7}">
      <dgm:prSet/>
      <dgm:spPr/>
      <dgm:t>
        <a:bodyPr/>
        <a:lstStyle/>
        <a:p>
          <a:endParaRPr lang="en-US" sz="2400"/>
        </a:p>
      </dgm:t>
    </dgm:pt>
    <dgm:pt modelId="{DFB71201-256C-4B14-B4C5-970E49597298}" type="sibTrans" cxnId="{A8E968E7-38F4-4883-8E49-DE16DEA82FE7}">
      <dgm:prSet/>
      <dgm:spPr/>
      <dgm:t>
        <a:bodyPr/>
        <a:lstStyle/>
        <a:p>
          <a:endParaRPr lang="en-US" sz="2400"/>
        </a:p>
      </dgm:t>
    </dgm:pt>
    <dgm:pt modelId="{8128167F-0669-4B94-BAF5-38A28815DA2C}">
      <dgm:prSet custT="1"/>
      <dgm:spPr/>
      <dgm:t>
        <a:bodyPr/>
        <a:lstStyle/>
        <a:p>
          <a:pPr rtl="0"/>
          <a:r>
            <a:rPr lang="en-US" sz="2400" dirty="0" smtClean="0"/>
            <a:t>Suspended solids</a:t>
          </a:r>
          <a:endParaRPr lang="en-US" sz="2400" dirty="0"/>
        </a:p>
      </dgm:t>
    </dgm:pt>
    <dgm:pt modelId="{465C1115-190E-4977-B943-423513D9B5B3}" type="parTrans" cxnId="{49F16AE6-2AFE-471F-9423-90B119BB84DC}">
      <dgm:prSet/>
      <dgm:spPr/>
      <dgm:t>
        <a:bodyPr/>
        <a:lstStyle/>
        <a:p>
          <a:endParaRPr lang="en-US" sz="2400"/>
        </a:p>
      </dgm:t>
    </dgm:pt>
    <dgm:pt modelId="{0AD3F77F-B444-4BAB-9EA8-9B2A0CE7C259}" type="sibTrans" cxnId="{49F16AE6-2AFE-471F-9423-90B119BB84DC}">
      <dgm:prSet/>
      <dgm:spPr/>
      <dgm:t>
        <a:bodyPr/>
        <a:lstStyle/>
        <a:p>
          <a:endParaRPr lang="en-US" sz="2400"/>
        </a:p>
      </dgm:t>
    </dgm:pt>
    <dgm:pt modelId="{850D2D36-231E-43C9-B6C2-6C2E9A8C9741}" type="pres">
      <dgm:prSet presAssocID="{060C17E6-C247-4F0A-AA91-6FCB10C4496E}" presName="hierChild1" presStyleCnt="0">
        <dgm:presLayoutVars>
          <dgm:orgChart val="1"/>
          <dgm:chPref val="1"/>
          <dgm:dir/>
          <dgm:animOne val="branch"/>
          <dgm:animLvl val="lvl"/>
          <dgm:resizeHandles/>
        </dgm:presLayoutVars>
      </dgm:prSet>
      <dgm:spPr/>
      <dgm:t>
        <a:bodyPr/>
        <a:lstStyle/>
        <a:p>
          <a:endParaRPr lang="en-US"/>
        </a:p>
      </dgm:t>
    </dgm:pt>
    <dgm:pt modelId="{18CB6399-3BDE-490E-ACC6-A6418A74E06D}" type="pres">
      <dgm:prSet presAssocID="{761B005F-4FA3-44CD-8600-78CC604034D3}" presName="hierRoot1" presStyleCnt="0">
        <dgm:presLayoutVars>
          <dgm:hierBranch val="init"/>
        </dgm:presLayoutVars>
      </dgm:prSet>
      <dgm:spPr/>
    </dgm:pt>
    <dgm:pt modelId="{647926D8-C8F7-4A90-B30D-288895391CDE}" type="pres">
      <dgm:prSet presAssocID="{761B005F-4FA3-44CD-8600-78CC604034D3}" presName="rootComposite1" presStyleCnt="0"/>
      <dgm:spPr/>
    </dgm:pt>
    <dgm:pt modelId="{EA847050-8DB4-4EE3-BF3F-5152804A1D81}" type="pres">
      <dgm:prSet presAssocID="{761B005F-4FA3-44CD-8600-78CC604034D3}" presName="rootText1" presStyleLbl="node0" presStyleIdx="0" presStyleCnt="1" custScaleX="239167" custScaleY="130566" custLinFactY="-8625" custLinFactNeighborY="-100000">
        <dgm:presLayoutVars>
          <dgm:chPref val="3"/>
        </dgm:presLayoutVars>
      </dgm:prSet>
      <dgm:spPr/>
      <dgm:t>
        <a:bodyPr/>
        <a:lstStyle/>
        <a:p>
          <a:endParaRPr lang="en-US"/>
        </a:p>
      </dgm:t>
    </dgm:pt>
    <dgm:pt modelId="{4EA777D6-53D9-49B2-803D-715D446D51EE}" type="pres">
      <dgm:prSet presAssocID="{761B005F-4FA3-44CD-8600-78CC604034D3}" presName="rootConnector1" presStyleLbl="node1" presStyleIdx="0" presStyleCnt="0"/>
      <dgm:spPr/>
      <dgm:t>
        <a:bodyPr/>
        <a:lstStyle/>
        <a:p>
          <a:endParaRPr lang="en-US"/>
        </a:p>
      </dgm:t>
    </dgm:pt>
    <dgm:pt modelId="{43D7E438-54BB-4035-AD25-F3A2A28B336E}" type="pres">
      <dgm:prSet presAssocID="{761B005F-4FA3-44CD-8600-78CC604034D3}" presName="hierChild2" presStyleCnt="0"/>
      <dgm:spPr/>
    </dgm:pt>
    <dgm:pt modelId="{257DF8FD-6888-4BE2-8296-32505F61A861}" type="pres">
      <dgm:prSet presAssocID="{58302A0E-AD10-4314-A5DF-8C9866C54538}" presName="Name37" presStyleLbl="parChTrans1D2" presStyleIdx="0" presStyleCnt="5"/>
      <dgm:spPr/>
      <dgm:t>
        <a:bodyPr/>
        <a:lstStyle/>
        <a:p>
          <a:endParaRPr lang="en-US"/>
        </a:p>
      </dgm:t>
    </dgm:pt>
    <dgm:pt modelId="{84F61B6A-6145-472D-B0AF-63B3899C3A16}" type="pres">
      <dgm:prSet presAssocID="{324CA63F-D2F0-4305-BA70-A4B9CD289D77}" presName="hierRoot2" presStyleCnt="0">
        <dgm:presLayoutVars>
          <dgm:hierBranch val="init"/>
        </dgm:presLayoutVars>
      </dgm:prSet>
      <dgm:spPr/>
    </dgm:pt>
    <dgm:pt modelId="{A9239A89-406E-4F81-8615-71E1D3DC2FBB}" type="pres">
      <dgm:prSet presAssocID="{324CA63F-D2F0-4305-BA70-A4B9CD289D77}" presName="rootComposite" presStyleCnt="0"/>
      <dgm:spPr/>
    </dgm:pt>
    <dgm:pt modelId="{D71907A9-52F7-4C64-A51B-DF9520FF98A1}" type="pres">
      <dgm:prSet presAssocID="{324CA63F-D2F0-4305-BA70-A4B9CD289D77}" presName="rootText" presStyleLbl="node2" presStyleIdx="0" presStyleCnt="5">
        <dgm:presLayoutVars>
          <dgm:chPref val="3"/>
        </dgm:presLayoutVars>
      </dgm:prSet>
      <dgm:spPr/>
      <dgm:t>
        <a:bodyPr/>
        <a:lstStyle/>
        <a:p>
          <a:endParaRPr lang="en-US"/>
        </a:p>
      </dgm:t>
    </dgm:pt>
    <dgm:pt modelId="{C8BA954A-0571-4974-AB25-D0960DD8BB6E}" type="pres">
      <dgm:prSet presAssocID="{324CA63F-D2F0-4305-BA70-A4B9CD289D77}" presName="rootConnector" presStyleLbl="node2" presStyleIdx="0" presStyleCnt="5"/>
      <dgm:spPr/>
      <dgm:t>
        <a:bodyPr/>
        <a:lstStyle/>
        <a:p>
          <a:endParaRPr lang="en-US"/>
        </a:p>
      </dgm:t>
    </dgm:pt>
    <dgm:pt modelId="{46B6BEFA-4EEC-4B81-8EF4-313F1DC56500}" type="pres">
      <dgm:prSet presAssocID="{324CA63F-D2F0-4305-BA70-A4B9CD289D77}" presName="hierChild4" presStyleCnt="0"/>
      <dgm:spPr/>
    </dgm:pt>
    <dgm:pt modelId="{8976A92A-5A64-4C53-8004-50371CB072A8}" type="pres">
      <dgm:prSet presAssocID="{324CA63F-D2F0-4305-BA70-A4B9CD289D77}" presName="hierChild5" presStyleCnt="0"/>
      <dgm:spPr/>
    </dgm:pt>
    <dgm:pt modelId="{5866DBDD-6553-4E26-AA2D-7CC26E226C30}" type="pres">
      <dgm:prSet presAssocID="{81218EA0-DC91-4206-B5AB-39FF55C1D496}" presName="Name37" presStyleLbl="parChTrans1D2" presStyleIdx="1" presStyleCnt="5"/>
      <dgm:spPr/>
      <dgm:t>
        <a:bodyPr/>
        <a:lstStyle/>
        <a:p>
          <a:endParaRPr lang="en-US"/>
        </a:p>
      </dgm:t>
    </dgm:pt>
    <dgm:pt modelId="{8B44BC34-F5D6-4A1A-9B12-41217F378425}" type="pres">
      <dgm:prSet presAssocID="{C2EAFA4F-CA7C-4627-9518-69648E8DBF0E}" presName="hierRoot2" presStyleCnt="0">
        <dgm:presLayoutVars>
          <dgm:hierBranch val="init"/>
        </dgm:presLayoutVars>
      </dgm:prSet>
      <dgm:spPr/>
    </dgm:pt>
    <dgm:pt modelId="{39158C75-D797-4487-B5F2-490A2FA475DA}" type="pres">
      <dgm:prSet presAssocID="{C2EAFA4F-CA7C-4627-9518-69648E8DBF0E}" presName="rootComposite" presStyleCnt="0"/>
      <dgm:spPr/>
    </dgm:pt>
    <dgm:pt modelId="{8C7EE409-DACC-425B-9E02-F71F2E89D089}" type="pres">
      <dgm:prSet presAssocID="{C2EAFA4F-CA7C-4627-9518-69648E8DBF0E}" presName="rootText" presStyleLbl="node2" presStyleIdx="1" presStyleCnt="5" custScaleX="111459" custScaleY="231445">
        <dgm:presLayoutVars>
          <dgm:chPref val="3"/>
        </dgm:presLayoutVars>
      </dgm:prSet>
      <dgm:spPr/>
      <dgm:t>
        <a:bodyPr/>
        <a:lstStyle/>
        <a:p>
          <a:endParaRPr lang="en-US"/>
        </a:p>
      </dgm:t>
    </dgm:pt>
    <dgm:pt modelId="{9C7B84A1-F81F-454A-BB2B-0B8EC092E687}" type="pres">
      <dgm:prSet presAssocID="{C2EAFA4F-CA7C-4627-9518-69648E8DBF0E}" presName="rootConnector" presStyleLbl="node2" presStyleIdx="1" presStyleCnt="5"/>
      <dgm:spPr/>
      <dgm:t>
        <a:bodyPr/>
        <a:lstStyle/>
        <a:p>
          <a:endParaRPr lang="en-US"/>
        </a:p>
      </dgm:t>
    </dgm:pt>
    <dgm:pt modelId="{7E557B8D-D03C-4C9C-96C7-60262522AF59}" type="pres">
      <dgm:prSet presAssocID="{C2EAFA4F-CA7C-4627-9518-69648E8DBF0E}" presName="hierChild4" presStyleCnt="0"/>
      <dgm:spPr/>
    </dgm:pt>
    <dgm:pt modelId="{39FB4AAB-C447-436C-A197-5EBB7E3CDAA5}" type="pres">
      <dgm:prSet presAssocID="{C2EAFA4F-CA7C-4627-9518-69648E8DBF0E}" presName="hierChild5" presStyleCnt="0"/>
      <dgm:spPr/>
    </dgm:pt>
    <dgm:pt modelId="{B3951BE3-CEE1-4096-A503-18C595FFAA20}" type="pres">
      <dgm:prSet presAssocID="{95E4BDF5-C500-4B56-B462-A74CF589C9B1}" presName="Name37" presStyleLbl="parChTrans1D2" presStyleIdx="2" presStyleCnt="5"/>
      <dgm:spPr/>
      <dgm:t>
        <a:bodyPr/>
        <a:lstStyle/>
        <a:p>
          <a:endParaRPr lang="en-US"/>
        </a:p>
      </dgm:t>
    </dgm:pt>
    <dgm:pt modelId="{BA0BAB8E-E3F1-4EEC-AA5E-2544F66145AD}" type="pres">
      <dgm:prSet presAssocID="{2B256069-22F6-4346-A77E-86418635D74E}" presName="hierRoot2" presStyleCnt="0">
        <dgm:presLayoutVars>
          <dgm:hierBranch val="init"/>
        </dgm:presLayoutVars>
      </dgm:prSet>
      <dgm:spPr/>
    </dgm:pt>
    <dgm:pt modelId="{1928D688-8621-4AE1-9499-9B6E9DE032F2}" type="pres">
      <dgm:prSet presAssocID="{2B256069-22F6-4346-A77E-86418635D74E}" presName="rootComposite" presStyleCnt="0"/>
      <dgm:spPr/>
    </dgm:pt>
    <dgm:pt modelId="{29D71207-65FA-42BB-8EC3-CDA31F6CFACF}" type="pres">
      <dgm:prSet presAssocID="{2B256069-22F6-4346-A77E-86418635D74E}" presName="rootText" presStyleLbl="node2" presStyleIdx="2" presStyleCnt="5" custScaleX="167414" custScaleY="227127">
        <dgm:presLayoutVars>
          <dgm:chPref val="3"/>
        </dgm:presLayoutVars>
      </dgm:prSet>
      <dgm:spPr/>
      <dgm:t>
        <a:bodyPr/>
        <a:lstStyle/>
        <a:p>
          <a:endParaRPr lang="en-US"/>
        </a:p>
      </dgm:t>
    </dgm:pt>
    <dgm:pt modelId="{24D1EA6A-885A-44D0-8BAB-AFBD744859E3}" type="pres">
      <dgm:prSet presAssocID="{2B256069-22F6-4346-A77E-86418635D74E}" presName="rootConnector" presStyleLbl="node2" presStyleIdx="2" presStyleCnt="5"/>
      <dgm:spPr/>
      <dgm:t>
        <a:bodyPr/>
        <a:lstStyle/>
        <a:p>
          <a:endParaRPr lang="en-US"/>
        </a:p>
      </dgm:t>
    </dgm:pt>
    <dgm:pt modelId="{AE027DB4-C018-4017-A122-6840B01269F7}" type="pres">
      <dgm:prSet presAssocID="{2B256069-22F6-4346-A77E-86418635D74E}" presName="hierChild4" presStyleCnt="0"/>
      <dgm:spPr/>
    </dgm:pt>
    <dgm:pt modelId="{C466D671-5622-4D32-9DB1-6C383FD91966}" type="pres">
      <dgm:prSet presAssocID="{2B256069-22F6-4346-A77E-86418635D74E}" presName="hierChild5" presStyleCnt="0"/>
      <dgm:spPr/>
    </dgm:pt>
    <dgm:pt modelId="{E237A5EA-7776-493B-BC4D-C237FFE48045}" type="pres">
      <dgm:prSet presAssocID="{37CCA284-2A0F-461D-A293-AD0267406FFA}" presName="Name37" presStyleLbl="parChTrans1D2" presStyleIdx="3" presStyleCnt="5"/>
      <dgm:spPr/>
      <dgm:t>
        <a:bodyPr/>
        <a:lstStyle/>
        <a:p>
          <a:endParaRPr lang="en-US"/>
        </a:p>
      </dgm:t>
    </dgm:pt>
    <dgm:pt modelId="{EEBB4149-225E-4F00-B186-DF23FA92E9A5}" type="pres">
      <dgm:prSet presAssocID="{1FBC43D8-1D49-46B7-BDFF-E8372C847055}" presName="hierRoot2" presStyleCnt="0">
        <dgm:presLayoutVars>
          <dgm:hierBranch val="init"/>
        </dgm:presLayoutVars>
      </dgm:prSet>
      <dgm:spPr/>
    </dgm:pt>
    <dgm:pt modelId="{F62BDA24-B251-4B5E-B352-1A16C4063BB7}" type="pres">
      <dgm:prSet presAssocID="{1FBC43D8-1D49-46B7-BDFF-E8372C847055}" presName="rootComposite" presStyleCnt="0"/>
      <dgm:spPr/>
    </dgm:pt>
    <dgm:pt modelId="{CBFA54B7-A629-4965-8530-90A9F70C37A1}" type="pres">
      <dgm:prSet presAssocID="{1FBC43D8-1D49-46B7-BDFF-E8372C847055}" presName="rootText" presStyleLbl="node2" presStyleIdx="3" presStyleCnt="5" custScaleX="117373" custScaleY="305148">
        <dgm:presLayoutVars>
          <dgm:chPref val="3"/>
        </dgm:presLayoutVars>
      </dgm:prSet>
      <dgm:spPr/>
      <dgm:t>
        <a:bodyPr/>
        <a:lstStyle/>
        <a:p>
          <a:endParaRPr lang="en-US"/>
        </a:p>
      </dgm:t>
    </dgm:pt>
    <dgm:pt modelId="{DBC3FE2A-06B2-4AE8-8500-CB1F3FF4DEA6}" type="pres">
      <dgm:prSet presAssocID="{1FBC43D8-1D49-46B7-BDFF-E8372C847055}" presName="rootConnector" presStyleLbl="node2" presStyleIdx="3" presStyleCnt="5"/>
      <dgm:spPr/>
      <dgm:t>
        <a:bodyPr/>
        <a:lstStyle/>
        <a:p>
          <a:endParaRPr lang="en-US"/>
        </a:p>
      </dgm:t>
    </dgm:pt>
    <dgm:pt modelId="{37F12F06-55F2-45AD-8191-178B904E7FDF}" type="pres">
      <dgm:prSet presAssocID="{1FBC43D8-1D49-46B7-BDFF-E8372C847055}" presName="hierChild4" presStyleCnt="0"/>
      <dgm:spPr/>
    </dgm:pt>
    <dgm:pt modelId="{CABF31D1-35A2-4DAA-B0C9-79E056651308}" type="pres">
      <dgm:prSet presAssocID="{1FBC43D8-1D49-46B7-BDFF-E8372C847055}" presName="hierChild5" presStyleCnt="0"/>
      <dgm:spPr/>
    </dgm:pt>
    <dgm:pt modelId="{8A56AD5D-819D-4412-B9CC-616C455AFEB2}" type="pres">
      <dgm:prSet presAssocID="{465C1115-190E-4977-B943-423513D9B5B3}" presName="Name37" presStyleLbl="parChTrans1D2" presStyleIdx="4" presStyleCnt="5"/>
      <dgm:spPr/>
      <dgm:t>
        <a:bodyPr/>
        <a:lstStyle/>
        <a:p>
          <a:endParaRPr lang="en-US"/>
        </a:p>
      </dgm:t>
    </dgm:pt>
    <dgm:pt modelId="{9774886E-3F86-4A52-B9E9-FC7905D50F21}" type="pres">
      <dgm:prSet presAssocID="{8128167F-0669-4B94-BAF5-38A28815DA2C}" presName="hierRoot2" presStyleCnt="0">
        <dgm:presLayoutVars>
          <dgm:hierBranch val="init"/>
        </dgm:presLayoutVars>
      </dgm:prSet>
      <dgm:spPr/>
    </dgm:pt>
    <dgm:pt modelId="{E6FB5A33-03A4-47B0-A2B1-21A4BF6FC2BC}" type="pres">
      <dgm:prSet presAssocID="{8128167F-0669-4B94-BAF5-38A28815DA2C}" presName="rootComposite" presStyleCnt="0"/>
      <dgm:spPr/>
    </dgm:pt>
    <dgm:pt modelId="{96A305D5-B6FE-49C7-972D-086DED911F90}" type="pres">
      <dgm:prSet presAssocID="{8128167F-0669-4B94-BAF5-38A28815DA2C}" presName="rootText" presStyleLbl="node2" presStyleIdx="4" presStyleCnt="5" custScaleX="148204" custScaleY="254968">
        <dgm:presLayoutVars>
          <dgm:chPref val="3"/>
        </dgm:presLayoutVars>
      </dgm:prSet>
      <dgm:spPr/>
      <dgm:t>
        <a:bodyPr/>
        <a:lstStyle/>
        <a:p>
          <a:endParaRPr lang="en-US"/>
        </a:p>
      </dgm:t>
    </dgm:pt>
    <dgm:pt modelId="{2073C829-9B87-4CB0-B599-BAA85C61B3FD}" type="pres">
      <dgm:prSet presAssocID="{8128167F-0669-4B94-BAF5-38A28815DA2C}" presName="rootConnector" presStyleLbl="node2" presStyleIdx="4" presStyleCnt="5"/>
      <dgm:spPr/>
      <dgm:t>
        <a:bodyPr/>
        <a:lstStyle/>
        <a:p>
          <a:endParaRPr lang="en-US"/>
        </a:p>
      </dgm:t>
    </dgm:pt>
    <dgm:pt modelId="{CA214D5B-FFDD-492B-B597-DD12F98E3383}" type="pres">
      <dgm:prSet presAssocID="{8128167F-0669-4B94-BAF5-38A28815DA2C}" presName="hierChild4" presStyleCnt="0"/>
      <dgm:spPr/>
    </dgm:pt>
    <dgm:pt modelId="{ADD89FFD-1B13-4465-B28F-612B500CD2E5}" type="pres">
      <dgm:prSet presAssocID="{8128167F-0669-4B94-BAF5-38A28815DA2C}" presName="hierChild5" presStyleCnt="0"/>
      <dgm:spPr/>
    </dgm:pt>
    <dgm:pt modelId="{BD8320E5-54AF-4028-A142-74F261D09D40}" type="pres">
      <dgm:prSet presAssocID="{761B005F-4FA3-44CD-8600-78CC604034D3}" presName="hierChild3" presStyleCnt="0"/>
      <dgm:spPr/>
    </dgm:pt>
  </dgm:ptLst>
  <dgm:cxnLst>
    <dgm:cxn modelId="{5B90B004-36BB-4592-9F5E-8C2D6635A06B}" type="presOf" srcId="{324CA63F-D2F0-4305-BA70-A4B9CD289D77}" destId="{C8BA954A-0571-4974-AB25-D0960DD8BB6E}" srcOrd="1" destOrd="0" presId="urn:microsoft.com/office/officeart/2005/8/layout/orgChart1"/>
    <dgm:cxn modelId="{73D20C4D-9DC4-4899-825B-08E90B2CDE74}" type="presOf" srcId="{2B256069-22F6-4346-A77E-86418635D74E}" destId="{24D1EA6A-885A-44D0-8BAB-AFBD744859E3}" srcOrd="1" destOrd="0" presId="urn:microsoft.com/office/officeart/2005/8/layout/orgChart1"/>
    <dgm:cxn modelId="{9B7249B4-441B-47DA-992C-A4B4EB9BC536}" type="presOf" srcId="{1FBC43D8-1D49-46B7-BDFF-E8372C847055}" destId="{DBC3FE2A-06B2-4AE8-8500-CB1F3FF4DEA6}" srcOrd="1" destOrd="0" presId="urn:microsoft.com/office/officeart/2005/8/layout/orgChart1"/>
    <dgm:cxn modelId="{D72ACE4A-D9A9-4F25-8CB9-0CF6211C86A9}" type="presOf" srcId="{761B005F-4FA3-44CD-8600-78CC604034D3}" destId="{4EA777D6-53D9-49B2-803D-715D446D51EE}" srcOrd="1" destOrd="0" presId="urn:microsoft.com/office/officeart/2005/8/layout/orgChart1"/>
    <dgm:cxn modelId="{A1FB6BE9-F27A-40D5-B050-C3CC5E192BA6}" type="presOf" srcId="{1FBC43D8-1D49-46B7-BDFF-E8372C847055}" destId="{CBFA54B7-A629-4965-8530-90A9F70C37A1}" srcOrd="0" destOrd="0" presId="urn:microsoft.com/office/officeart/2005/8/layout/orgChart1"/>
    <dgm:cxn modelId="{49F16AE6-2AFE-471F-9423-90B119BB84DC}" srcId="{761B005F-4FA3-44CD-8600-78CC604034D3}" destId="{8128167F-0669-4B94-BAF5-38A28815DA2C}" srcOrd="4" destOrd="0" parTransId="{465C1115-190E-4977-B943-423513D9B5B3}" sibTransId="{0AD3F77F-B444-4BAB-9EA8-9B2A0CE7C259}"/>
    <dgm:cxn modelId="{51B65541-E992-45A6-BCBA-A49A1A7E9EAB}" srcId="{761B005F-4FA3-44CD-8600-78CC604034D3}" destId="{C2EAFA4F-CA7C-4627-9518-69648E8DBF0E}" srcOrd="1" destOrd="0" parTransId="{81218EA0-DC91-4206-B5AB-39FF55C1D496}" sibTransId="{13241456-43C7-482E-844D-32407EC1DE50}"/>
    <dgm:cxn modelId="{8122E7FC-D897-4B47-BC73-7D621DD8DDB6}" srcId="{761B005F-4FA3-44CD-8600-78CC604034D3}" destId="{2B256069-22F6-4346-A77E-86418635D74E}" srcOrd="2" destOrd="0" parTransId="{95E4BDF5-C500-4B56-B462-A74CF589C9B1}" sibTransId="{D36D6BF9-76CE-4B06-8D0A-83DBC117D09A}"/>
    <dgm:cxn modelId="{A8E968E7-38F4-4883-8E49-DE16DEA82FE7}" srcId="{761B005F-4FA3-44CD-8600-78CC604034D3}" destId="{1FBC43D8-1D49-46B7-BDFF-E8372C847055}" srcOrd="3" destOrd="0" parTransId="{37CCA284-2A0F-461D-A293-AD0267406FFA}" sibTransId="{DFB71201-256C-4B14-B4C5-970E49597298}"/>
    <dgm:cxn modelId="{B0928EAF-8467-4883-952F-EF8D662491FE}" type="presOf" srcId="{C2EAFA4F-CA7C-4627-9518-69648E8DBF0E}" destId="{9C7B84A1-F81F-454A-BB2B-0B8EC092E687}" srcOrd="1" destOrd="0" presId="urn:microsoft.com/office/officeart/2005/8/layout/orgChart1"/>
    <dgm:cxn modelId="{E58C0B7F-03DF-4C55-BC98-25972C9081D0}" type="presOf" srcId="{37CCA284-2A0F-461D-A293-AD0267406FFA}" destId="{E237A5EA-7776-493B-BC4D-C237FFE48045}" srcOrd="0" destOrd="0" presId="urn:microsoft.com/office/officeart/2005/8/layout/orgChart1"/>
    <dgm:cxn modelId="{A23A8E2F-85DB-4933-84D2-779073A60A6F}" type="presOf" srcId="{761B005F-4FA3-44CD-8600-78CC604034D3}" destId="{EA847050-8DB4-4EE3-BF3F-5152804A1D81}" srcOrd="0" destOrd="0" presId="urn:microsoft.com/office/officeart/2005/8/layout/orgChart1"/>
    <dgm:cxn modelId="{DC287CD6-7EB0-4BD0-9088-87DFD2A55683}" srcId="{060C17E6-C247-4F0A-AA91-6FCB10C4496E}" destId="{761B005F-4FA3-44CD-8600-78CC604034D3}" srcOrd="0" destOrd="0" parTransId="{F6FA0E54-BE3B-4A83-BC70-9A14CCE874B9}" sibTransId="{DF2D5965-D568-4B35-B8D6-526E3E84847D}"/>
    <dgm:cxn modelId="{FDC0BF93-1193-4924-957A-273482573ED9}" type="presOf" srcId="{81218EA0-DC91-4206-B5AB-39FF55C1D496}" destId="{5866DBDD-6553-4E26-AA2D-7CC26E226C30}" srcOrd="0" destOrd="0" presId="urn:microsoft.com/office/officeart/2005/8/layout/orgChart1"/>
    <dgm:cxn modelId="{D2161D6E-86C9-46B2-BB73-E6946E47CFA4}" type="presOf" srcId="{C2EAFA4F-CA7C-4627-9518-69648E8DBF0E}" destId="{8C7EE409-DACC-425B-9E02-F71F2E89D089}" srcOrd="0" destOrd="0" presId="urn:microsoft.com/office/officeart/2005/8/layout/orgChart1"/>
    <dgm:cxn modelId="{1E1E8514-EACF-4C71-9586-1E5843FCA87C}" type="presOf" srcId="{324CA63F-D2F0-4305-BA70-A4B9CD289D77}" destId="{D71907A9-52F7-4C64-A51B-DF9520FF98A1}" srcOrd="0" destOrd="0" presId="urn:microsoft.com/office/officeart/2005/8/layout/orgChart1"/>
    <dgm:cxn modelId="{7FB56AD9-7B78-431D-ABAD-8820F872D4E9}" type="presOf" srcId="{8128167F-0669-4B94-BAF5-38A28815DA2C}" destId="{2073C829-9B87-4CB0-B599-BAA85C61B3FD}" srcOrd="1" destOrd="0" presId="urn:microsoft.com/office/officeart/2005/8/layout/orgChart1"/>
    <dgm:cxn modelId="{E00F90C8-0393-4443-BE46-5D1C8E846020}" type="presOf" srcId="{58302A0E-AD10-4314-A5DF-8C9866C54538}" destId="{257DF8FD-6888-4BE2-8296-32505F61A861}" srcOrd="0" destOrd="0" presId="urn:microsoft.com/office/officeart/2005/8/layout/orgChart1"/>
    <dgm:cxn modelId="{3CF8557A-B4FA-45C6-8454-E6AE57711399}" srcId="{761B005F-4FA3-44CD-8600-78CC604034D3}" destId="{324CA63F-D2F0-4305-BA70-A4B9CD289D77}" srcOrd="0" destOrd="0" parTransId="{58302A0E-AD10-4314-A5DF-8C9866C54538}" sibTransId="{3F0BA668-B538-498A-8590-DFB2ACE4B72C}"/>
    <dgm:cxn modelId="{55118D9C-191B-4229-8BCC-752963655C98}" type="presOf" srcId="{060C17E6-C247-4F0A-AA91-6FCB10C4496E}" destId="{850D2D36-231E-43C9-B6C2-6C2E9A8C9741}" srcOrd="0" destOrd="0" presId="urn:microsoft.com/office/officeart/2005/8/layout/orgChart1"/>
    <dgm:cxn modelId="{0BBBAC38-A6F0-4A2F-9174-D65ACF146B57}" type="presOf" srcId="{465C1115-190E-4977-B943-423513D9B5B3}" destId="{8A56AD5D-819D-4412-B9CC-616C455AFEB2}" srcOrd="0" destOrd="0" presId="urn:microsoft.com/office/officeart/2005/8/layout/orgChart1"/>
    <dgm:cxn modelId="{939A2F80-2AD6-4F4C-9768-2FE19B904CB3}" type="presOf" srcId="{8128167F-0669-4B94-BAF5-38A28815DA2C}" destId="{96A305D5-B6FE-49C7-972D-086DED911F90}" srcOrd="0" destOrd="0" presId="urn:microsoft.com/office/officeart/2005/8/layout/orgChart1"/>
    <dgm:cxn modelId="{90F4BC0C-A356-48BF-9916-9422F3927BBE}" type="presOf" srcId="{95E4BDF5-C500-4B56-B462-A74CF589C9B1}" destId="{B3951BE3-CEE1-4096-A503-18C595FFAA20}" srcOrd="0" destOrd="0" presId="urn:microsoft.com/office/officeart/2005/8/layout/orgChart1"/>
    <dgm:cxn modelId="{CC8DF1AB-B527-4EB8-AF3D-B687AED6B0E7}" type="presOf" srcId="{2B256069-22F6-4346-A77E-86418635D74E}" destId="{29D71207-65FA-42BB-8EC3-CDA31F6CFACF}" srcOrd="0" destOrd="0" presId="urn:microsoft.com/office/officeart/2005/8/layout/orgChart1"/>
    <dgm:cxn modelId="{D1FAA4F2-4BBB-417E-9AA2-817DAB882AB1}" type="presParOf" srcId="{850D2D36-231E-43C9-B6C2-6C2E9A8C9741}" destId="{18CB6399-3BDE-490E-ACC6-A6418A74E06D}" srcOrd="0" destOrd="0" presId="urn:microsoft.com/office/officeart/2005/8/layout/orgChart1"/>
    <dgm:cxn modelId="{82F6DF9C-EBBB-423D-B387-EE9E7D7DA461}" type="presParOf" srcId="{18CB6399-3BDE-490E-ACC6-A6418A74E06D}" destId="{647926D8-C8F7-4A90-B30D-288895391CDE}" srcOrd="0" destOrd="0" presId="urn:microsoft.com/office/officeart/2005/8/layout/orgChart1"/>
    <dgm:cxn modelId="{67DBAA78-07A2-4A6F-8E18-26BBCB7676AD}" type="presParOf" srcId="{647926D8-C8F7-4A90-B30D-288895391CDE}" destId="{EA847050-8DB4-4EE3-BF3F-5152804A1D81}" srcOrd="0" destOrd="0" presId="urn:microsoft.com/office/officeart/2005/8/layout/orgChart1"/>
    <dgm:cxn modelId="{0767F692-6E2C-4902-AC62-DBFC9AA37822}" type="presParOf" srcId="{647926D8-C8F7-4A90-B30D-288895391CDE}" destId="{4EA777D6-53D9-49B2-803D-715D446D51EE}" srcOrd="1" destOrd="0" presId="urn:microsoft.com/office/officeart/2005/8/layout/orgChart1"/>
    <dgm:cxn modelId="{0626B809-7F35-4BD5-AB87-B97D086A85B6}" type="presParOf" srcId="{18CB6399-3BDE-490E-ACC6-A6418A74E06D}" destId="{43D7E438-54BB-4035-AD25-F3A2A28B336E}" srcOrd="1" destOrd="0" presId="urn:microsoft.com/office/officeart/2005/8/layout/orgChart1"/>
    <dgm:cxn modelId="{687C94BF-C8D5-4ADB-AD69-693DAAD30BC6}" type="presParOf" srcId="{43D7E438-54BB-4035-AD25-F3A2A28B336E}" destId="{257DF8FD-6888-4BE2-8296-32505F61A861}" srcOrd="0" destOrd="0" presId="urn:microsoft.com/office/officeart/2005/8/layout/orgChart1"/>
    <dgm:cxn modelId="{AA7A4FC2-9E1E-4AC1-A03E-6204AC236D4B}" type="presParOf" srcId="{43D7E438-54BB-4035-AD25-F3A2A28B336E}" destId="{84F61B6A-6145-472D-B0AF-63B3899C3A16}" srcOrd="1" destOrd="0" presId="urn:microsoft.com/office/officeart/2005/8/layout/orgChart1"/>
    <dgm:cxn modelId="{A2259371-2A11-4F79-B936-396F34F58506}" type="presParOf" srcId="{84F61B6A-6145-472D-B0AF-63B3899C3A16}" destId="{A9239A89-406E-4F81-8615-71E1D3DC2FBB}" srcOrd="0" destOrd="0" presId="urn:microsoft.com/office/officeart/2005/8/layout/orgChart1"/>
    <dgm:cxn modelId="{526C5B5D-EB1D-4EEB-B583-7731750004B0}" type="presParOf" srcId="{A9239A89-406E-4F81-8615-71E1D3DC2FBB}" destId="{D71907A9-52F7-4C64-A51B-DF9520FF98A1}" srcOrd="0" destOrd="0" presId="urn:microsoft.com/office/officeart/2005/8/layout/orgChart1"/>
    <dgm:cxn modelId="{222558B2-3673-4BF7-B6C0-9660E3DF574C}" type="presParOf" srcId="{A9239A89-406E-4F81-8615-71E1D3DC2FBB}" destId="{C8BA954A-0571-4974-AB25-D0960DD8BB6E}" srcOrd="1" destOrd="0" presId="urn:microsoft.com/office/officeart/2005/8/layout/orgChart1"/>
    <dgm:cxn modelId="{E5FD760A-2D4C-4259-B78E-1AFB8E8DFD95}" type="presParOf" srcId="{84F61B6A-6145-472D-B0AF-63B3899C3A16}" destId="{46B6BEFA-4EEC-4B81-8EF4-313F1DC56500}" srcOrd="1" destOrd="0" presId="urn:microsoft.com/office/officeart/2005/8/layout/orgChart1"/>
    <dgm:cxn modelId="{4CE53619-2935-43DE-B03D-2AADC760ECE9}" type="presParOf" srcId="{84F61B6A-6145-472D-B0AF-63B3899C3A16}" destId="{8976A92A-5A64-4C53-8004-50371CB072A8}" srcOrd="2" destOrd="0" presId="urn:microsoft.com/office/officeart/2005/8/layout/orgChart1"/>
    <dgm:cxn modelId="{AA9111EE-E73B-4390-AB99-9FD7CF2B1964}" type="presParOf" srcId="{43D7E438-54BB-4035-AD25-F3A2A28B336E}" destId="{5866DBDD-6553-4E26-AA2D-7CC26E226C30}" srcOrd="2" destOrd="0" presId="urn:microsoft.com/office/officeart/2005/8/layout/orgChart1"/>
    <dgm:cxn modelId="{2FBE0B35-3019-4DE9-9C9D-979B8AD8F1B6}" type="presParOf" srcId="{43D7E438-54BB-4035-AD25-F3A2A28B336E}" destId="{8B44BC34-F5D6-4A1A-9B12-41217F378425}" srcOrd="3" destOrd="0" presId="urn:microsoft.com/office/officeart/2005/8/layout/orgChart1"/>
    <dgm:cxn modelId="{0EDA156D-AFB0-4FAB-8878-B0F11A1971B0}" type="presParOf" srcId="{8B44BC34-F5D6-4A1A-9B12-41217F378425}" destId="{39158C75-D797-4487-B5F2-490A2FA475DA}" srcOrd="0" destOrd="0" presId="urn:microsoft.com/office/officeart/2005/8/layout/orgChart1"/>
    <dgm:cxn modelId="{1E807563-3864-4DDC-BFF3-B3C88B395391}" type="presParOf" srcId="{39158C75-D797-4487-B5F2-490A2FA475DA}" destId="{8C7EE409-DACC-425B-9E02-F71F2E89D089}" srcOrd="0" destOrd="0" presId="urn:microsoft.com/office/officeart/2005/8/layout/orgChart1"/>
    <dgm:cxn modelId="{DC13781A-3CA8-4756-A43D-BFDEE0AC830D}" type="presParOf" srcId="{39158C75-D797-4487-B5F2-490A2FA475DA}" destId="{9C7B84A1-F81F-454A-BB2B-0B8EC092E687}" srcOrd="1" destOrd="0" presId="urn:microsoft.com/office/officeart/2005/8/layout/orgChart1"/>
    <dgm:cxn modelId="{618392FA-34D7-4834-84A1-3623F8EBBA4F}" type="presParOf" srcId="{8B44BC34-F5D6-4A1A-9B12-41217F378425}" destId="{7E557B8D-D03C-4C9C-96C7-60262522AF59}" srcOrd="1" destOrd="0" presId="urn:microsoft.com/office/officeart/2005/8/layout/orgChart1"/>
    <dgm:cxn modelId="{C1F2FF14-10D0-4BB9-8BF3-18666754DAEF}" type="presParOf" srcId="{8B44BC34-F5D6-4A1A-9B12-41217F378425}" destId="{39FB4AAB-C447-436C-A197-5EBB7E3CDAA5}" srcOrd="2" destOrd="0" presId="urn:microsoft.com/office/officeart/2005/8/layout/orgChart1"/>
    <dgm:cxn modelId="{68AE49C4-49A6-4A7C-8BEA-935E0F674078}" type="presParOf" srcId="{43D7E438-54BB-4035-AD25-F3A2A28B336E}" destId="{B3951BE3-CEE1-4096-A503-18C595FFAA20}" srcOrd="4" destOrd="0" presId="urn:microsoft.com/office/officeart/2005/8/layout/orgChart1"/>
    <dgm:cxn modelId="{B04518C3-67BF-49BC-A253-088A9DE24CEC}" type="presParOf" srcId="{43D7E438-54BB-4035-AD25-F3A2A28B336E}" destId="{BA0BAB8E-E3F1-4EEC-AA5E-2544F66145AD}" srcOrd="5" destOrd="0" presId="urn:microsoft.com/office/officeart/2005/8/layout/orgChart1"/>
    <dgm:cxn modelId="{28BD0976-8E11-4268-B126-A7B9FBEB118C}" type="presParOf" srcId="{BA0BAB8E-E3F1-4EEC-AA5E-2544F66145AD}" destId="{1928D688-8621-4AE1-9499-9B6E9DE032F2}" srcOrd="0" destOrd="0" presId="urn:microsoft.com/office/officeart/2005/8/layout/orgChart1"/>
    <dgm:cxn modelId="{A67BAA79-D9C8-4577-93EF-7F7381B4A60C}" type="presParOf" srcId="{1928D688-8621-4AE1-9499-9B6E9DE032F2}" destId="{29D71207-65FA-42BB-8EC3-CDA31F6CFACF}" srcOrd="0" destOrd="0" presId="urn:microsoft.com/office/officeart/2005/8/layout/orgChart1"/>
    <dgm:cxn modelId="{EAEC36F0-EDCF-45D4-8EF8-D86D9D93D4FC}" type="presParOf" srcId="{1928D688-8621-4AE1-9499-9B6E9DE032F2}" destId="{24D1EA6A-885A-44D0-8BAB-AFBD744859E3}" srcOrd="1" destOrd="0" presId="urn:microsoft.com/office/officeart/2005/8/layout/orgChart1"/>
    <dgm:cxn modelId="{535D1ADA-4001-40D9-89F3-E1312016991D}" type="presParOf" srcId="{BA0BAB8E-E3F1-4EEC-AA5E-2544F66145AD}" destId="{AE027DB4-C018-4017-A122-6840B01269F7}" srcOrd="1" destOrd="0" presId="urn:microsoft.com/office/officeart/2005/8/layout/orgChart1"/>
    <dgm:cxn modelId="{D4773A27-EC88-44FE-898B-26CD5D366136}" type="presParOf" srcId="{BA0BAB8E-E3F1-4EEC-AA5E-2544F66145AD}" destId="{C466D671-5622-4D32-9DB1-6C383FD91966}" srcOrd="2" destOrd="0" presId="urn:microsoft.com/office/officeart/2005/8/layout/orgChart1"/>
    <dgm:cxn modelId="{93AC3372-018E-4000-8F64-7BDEEE95A3EB}" type="presParOf" srcId="{43D7E438-54BB-4035-AD25-F3A2A28B336E}" destId="{E237A5EA-7776-493B-BC4D-C237FFE48045}" srcOrd="6" destOrd="0" presId="urn:microsoft.com/office/officeart/2005/8/layout/orgChart1"/>
    <dgm:cxn modelId="{3237323F-3990-4F40-8AFA-D08F4F0614E9}" type="presParOf" srcId="{43D7E438-54BB-4035-AD25-F3A2A28B336E}" destId="{EEBB4149-225E-4F00-B186-DF23FA92E9A5}" srcOrd="7" destOrd="0" presId="urn:microsoft.com/office/officeart/2005/8/layout/orgChart1"/>
    <dgm:cxn modelId="{91C3543B-080A-417B-8BAC-E1C6222683A1}" type="presParOf" srcId="{EEBB4149-225E-4F00-B186-DF23FA92E9A5}" destId="{F62BDA24-B251-4B5E-B352-1A16C4063BB7}" srcOrd="0" destOrd="0" presId="urn:microsoft.com/office/officeart/2005/8/layout/orgChart1"/>
    <dgm:cxn modelId="{34A9FE40-9881-44DF-B2C2-0114294537FD}" type="presParOf" srcId="{F62BDA24-B251-4B5E-B352-1A16C4063BB7}" destId="{CBFA54B7-A629-4965-8530-90A9F70C37A1}" srcOrd="0" destOrd="0" presId="urn:microsoft.com/office/officeart/2005/8/layout/orgChart1"/>
    <dgm:cxn modelId="{BCEEC5C2-E087-4B7D-B4C9-D348C1A76F7F}" type="presParOf" srcId="{F62BDA24-B251-4B5E-B352-1A16C4063BB7}" destId="{DBC3FE2A-06B2-4AE8-8500-CB1F3FF4DEA6}" srcOrd="1" destOrd="0" presId="urn:microsoft.com/office/officeart/2005/8/layout/orgChart1"/>
    <dgm:cxn modelId="{17BD1594-73C2-47F7-A881-4D819A6C850C}" type="presParOf" srcId="{EEBB4149-225E-4F00-B186-DF23FA92E9A5}" destId="{37F12F06-55F2-45AD-8191-178B904E7FDF}" srcOrd="1" destOrd="0" presId="urn:microsoft.com/office/officeart/2005/8/layout/orgChart1"/>
    <dgm:cxn modelId="{7F357B33-C54B-4448-89DC-E20BF6712A85}" type="presParOf" srcId="{EEBB4149-225E-4F00-B186-DF23FA92E9A5}" destId="{CABF31D1-35A2-4DAA-B0C9-79E056651308}" srcOrd="2" destOrd="0" presId="urn:microsoft.com/office/officeart/2005/8/layout/orgChart1"/>
    <dgm:cxn modelId="{A73765B3-4411-4EB1-999F-710A1756E9B4}" type="presParOf" srcId="{43D7E438-54BB-4035-AD25-F3A2A28B336E}" destId="{8A56AD5D-819D-4412-B9CC-616C455AFEB2}" srcOrd="8" destOrd="0" presId="urn:microsoft.com/office/officeart/2005/8/layout/orgChart1"/>
    <dgm:cxn modelId="{A42F02DA-1EFF-4234-9B56-AA1A17873EE9}" type="presParOf" srcId="{43D7E438-54BB-4035-AD25-F3A2A28B336E}" destId="{9774886E-3F86-4A52-B9E9-FC7905D50F21}" srcOrd="9" destOrd="0" presId="urn:microsoft.com/office/officeart/2005/8/layout/orgChart1"/>
    <dgm:cxn modelId="{7DAA5CA0-0C76-4F7A-ACE3-81C0211EC271}" type="presParOf" srcId="{9774886E-3F86-4A52-B9E9-FC7905D50F21}" destId="{E6FB5A33-03A4-47B0-A2B1-21A4BF6FC2BC}" srcOrd="0" destOrd="0" presId="urn:microsoft.com/office/officeart/2005/8/layout/orgChart1"/>
    <dgm:cxn modelId="{6DC56060-0448-46F8-8BE4-1A974AB470AB}" type="presParOf" srcId="{E6FB5A33-03A4-47B0-A2B1-21A4BF6FC2BC}" destId="{96A305D5-B6FE-49C7-972D-086DED911F90}" srcOrd="0" destOrd="0" presId="urn:microsoft.com/office/officeart/2005/8/layout/orgChart1"/>
    <dgm:cxn modelId="{1A0D9B72-EE51-4EE0-8C86-670318F1AE02}" type="presParOf" srcId="{E6FB5A33-03A4-47B0-A2B1-21A4BF6FC2BC}" destId="{2073C829-9B87-4CB0-B599-BAA85C61B3FD}" srcOrd="1" destOrd="0" presId="urn:microsoft.com/office/officeart/2005/8/layout/orgChart1"/>
    <dgm:cxn modelId="{67221FDA-2605-453A-A3DF-2301B2F7BE1E}" type="presParOf" srcId="{9774886E-3F86-4A52-B9E9-FC7905D50F21}" destId="{CA214D5B-FFDD-492B-B597-DD12F98E3383}" srcOrd="1" destOrd="0" presId="urn:microsoft.com/office/officeart/2005/8/layout/orgChart1"/>
    <dgm:cxn modelId="{69160D87-0FEE-4856-A2ED-597A8DF20CAF}" type="presParOf" srcId="{9774886E-3F86-4A52-B9E9-FC7905D50F21}" destId="{ADD89FFD-1B13-4465-B28F-612B500CD2E5}" srcOrd="2" destOrd="0" presId="urn:microsoft.com/office/officeart/2005/8/layout/orgChart1"/>
    <dgm:cxn modelId="{FF279616-AF5F-4742-B20D-9E0131767957}" type="presParOf" srcId="{18CB6399-3BDE-490E-ACC6-A6418A74E06D}" destId="{BD8320E5-54AF-4028-A142-74F261D09D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C88844-6A0E-46C3-B519-30783BAF31B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B3F678E-ACB5-43A7-A207-FD4D61A7F55D}">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4000" b="1" dirty="0" err="1" smtClean="0">
              <a:solidFill>
                <a:srgbClr val="C00000"/>
              </a:solidFill>
            </a:rPr>
            <a:t>Colour</a:t>
          </a:r>
          <a:endParaRPr lang="en-US" sz="4000" dirty="0">
            <a:solidFill>
              <a:srgbClr val="C00000"/>
            </a:solidFill>
          </a:endParaRPr>
        </a:p>
      </dgm:t>
    </dgm:pt>
    <dgm:pt modelId="{D169B819-FA54-4589-A9A1-5751D326E879}" type="parTrans" cxnId="{11C067C2-04EB-4ABD-A17C-140C5D7C0457}">
      <dgm:prSet/>
      <dgm:spPr/>
      <dgm:t>
        <a:bodyPr/>
        <a:lstStyle/>
        <a:p>
          <a:endParaRPr lang="en-US"/>
        </a:p>
      </dgm:t>
    </dgm:pt>
    <dgm:pt modelId="{93E8EC3B-97E3-49E1-BDAA-EFAF84D0891C}" type="sibTrans" cxnId="{11C067C2-04EB-4ABD-A17C-140C5D7C0457}">
      <dgm:prSet/>
      <dgm:spPr/>
      <dgm:t>
        <a:bodyPr/>
        <a:lstStyle/>
        <a:p>
          <a:endParaRPr lang="en-US"/>
        </a:p>
      </dgm:t>
    </dgm:pt>
    <dgm:pt modelId="{02424923-22D4-4745-AB0B-7E174DA6A2FF}">
      <dgm:prSet custT="1"/>
      <dgm:spPr/>
      <dgm:t>
        <a:bodyPr/>
        <a:lstStyle/>
        <a:p>
          <a:pPr algn="just" rtl="0"/>
          <a:r>
            <a:rPr lang="en-US" sz="2400" dirty="0" smtClean="0"/>
            <a:t>Pure water is always </a:t>
          </a:r>
          <a:r>
            <a:rPr lang="en-US" sz="2400" dirty="0" err="1" smtClean="0"/>
            <a:t>colourless</a:t>
          </a:r>
          <a:r>
            <a:rPr lang="en-US" sz="2400" dirty="0" smtClean="0"/>
            <a:t>, but in nature is often </a:t>
          </a:r>
          <a:r>
            <a:rPr lang="en-US" sz="2400" dirty="0" err="1" smtClean="0"/>
            <a:t>coloured</a:t>
          </a:r>
          <a:r>
            <a:rPr lang="en-US" sz="2400" dirty="0" smtClean="0"/>
            <a:t> by foreign substances. Water whose </a:t>
          </a:r>
          <a:r>
            <a:rPr lang="en-US" sz="2400" dirty="0" err="1" smtClean="0"/>
            <a:t>colour</a:t>
          </a:r>
          <a:r>
            <a:rPr lang="en-US" sz="2400" dirty="0" smtClean="0"/>
            <a:t> is partly due to suspended matter is said to have apparent </a:t>
          </a:r>
          <a:r>
            <a:rPr lang="en-US" sz="2400" dirty="0" err="1" smtClean="0"/>
            <a:t>colour</a:t>
          </a:r>
          <a:r>
            <a:rPr lang="en-US" sz="2400" dirty="0" smtClean="0"/>
            <a:t>. </a:t>
          </a:r>
          <a:r>
            <a:rPr lang="en-US" sz="2400" dirty="0" err="1" smtClean="0"/>
            <a:t>Colour</a:t>
          </a:r>
          <a:r>
            <a:rPr lang="en-US" sz="2400" dirty="0" smtClean="0"/>
            <a:t> contributed by dissolved solids that remain after removal of suspended matter is known as true </a:t>
          </a:r>
          <a:r>
            <a:rPr lang="en-US" sz="2400" dirty="0" err="1" smtClean="0"/>
            <a:t>colour</a:t>
          </a:r>
          <a:endParaRPr lang="en-US" sz="2400" dirty="0"/>
        </a:p>
      </dgm:t>
    </dgm:pt>
    <dgm:pt modelId="{5808BBA7-DA41-4ABC-BE87-5ED145A688B8}" type="parTrans" cxnId="{F6EBD7A9-8117-4FEF-869B-6D0ADB0B1BDF}">
      <dgm:prSet/>
      <dgm:spPr/>
      <dgm:t>
        <a:bodyPr/>
        <a:lstStyle/>
        <a:p>
          <a:endParaRPr lang="en-US"/>
        </a:p>
      </dgm:t>
    </dgm:pt>
    <dgm:pt modelId="{59778C73-4B98-46E2-A773-2D0D78E1C057}" type="sibTrans" cxnId="{F6EBD7A9-8117-4FEF-869B-6D0ADB0B1BDF}">
      <dgm:prSet/>
      <dgm:spPr/>
      <dgm:t>
        <a:bodyPr/>
        <a:lstStyle/>
        <a:p>
          <a:endParaRPr lang="en-US"/>
        </a:p>
      </dgm:t>
    </dgm:pt>
    <dgm:pt modelId="{0CCC5E3E-57FF-4BD8-8B71-3A048CED10B7}" type="pres">
      <dgm:prSet presAssocID="{43C88844-6A0E-46C3-B519-30783BAF31BC}" presName="Name0" presStyleCnt="0">
        <dgm:presLayoutVars>
          <dgm:chMax val="7"/>
          <dgm:dir/>
          <dgm:animLvl val="lvl"/>
          <dgm:resizeHandles val="exact"/>
        </dgm:presLayoutVars>
      </dgm:prSet>
      <dgm:spPr/>
      <dgm:t>
        <a:bodyPr/>
        <a:lstStyle/>
        <a:p>
          <a:endParaRPr lang="en-US"/>
        </a:p>
      </dgm:t>
    </dgm:pt>
    <dgm:pt modelId="{19E9A8B9-6451-4DCB-8F41-123A87649732}" type="pres">
      <dgm:prSet presAssocID="{CB3F678E-ACB5-43A7-A207-FD4D61A7F55D}" presName="circle1" presStyleLbl="node1" presStyleIdx="0" presStyleCnt="2"/>
      <dgm:spPr/>
    </dgm:pt>
    <dgm:pt modelId="{7EFBB267-CE4B-4DDF-8565-388294E50250}" type="pres">
      <dgm:prSet presAssocID="{CB3F678E-ACB5-43A7-A207-FD4D61A7F55D}" presName="space" presStyleCnt="0"/>
      <dgm:spPr/>
    </dgm:pt>
    <dgm:pt modelId="{0A607E9D-9E1D-4412-A660-ECE953FA7E8B}" type="pres">
      <dgm:prSet presAssocID="{CB3F678E-ACB5-43A7-A207-FD4D61A7F55D}" presName="rect1" presStyleLbl="alignAcc1" presStyleIdx="0" presStyleCnt="2" custScaleX="128965" custScaleY="100000" custLinFactNeighborX="703" custLinFactNeighborY="1403"/>
      <dgm:spPr/>
      <dgm:t>
        <a:bodyPr/>
        <a:lstStyle/>
        <a:p>
          <a:endParaRPr lang="en-US"/>
        </a:p>
      </dgm:t>
    </dgm:pt>
    <dgm:pt modelId="{AB725B73-D5BD-408A-974B-FB27BA5825F2}" type="pres">
      <dgm:prSet presAssocID="{02424923-22D4-4745-AB0B-7E174DA6A2FF}" presName="vertSpace2" presStyleLbl="node1" presStyleIdx="0" presStyleCnt="2"/>
      <dgm:spPr/>
    </dgm:pt>
    <dgm:pt modelId="{3D6C6CE7-F7D3-484B-BF4E-6C30F0A8FB6C}" type="pres">
      <dgm:prSet presAssocID="{02424923-22D4-4745-AB0B-7E174DA6A2FF}" presName="circle2" presStyleLbl="node1" presStyleIdx="1" presStyleCnt="2" custScaleY="117186" custLinFactNeighborX="-6328" custLinFactNeighborY="-18982"/>
      <dgm:spPr/>
    </dgm:pt>
    <dgm:pt modelId="{0EF335E0-55B6-4A78-BDEB-51EB6C0A1C4F}" type="pres">
      <dgm:prSet presAssocID="{02424923-22D4-4745-AB0B-7E174DA6A2FF}" presName="rect2" presStyleLbl="alignAcc1" presStyleIdx="1" presStyleCnt="2" custScaleX="102848" custScaleY="116694" custLinFactNeighborX="-703" custLinFactNeighborY="-20708"/>
      <dgm:spPr/>
      <dgm:t>
        <a:bodyPr/>
        <a:lstStyle/>
        <a:p>
          <a:endParaRPr lang="en-US"/>
        </a:p>
      </dgm:t>
    </dgm:pt>
    <dgm:pt modelId="{9F5ACAA3-6B04-4324-81AE-F194E8F9CC92}" type="pres">
      <dgm:prSet presAssocID="{CB3F678E-ACB5-43A7-A207-FD4D61A7F55D}" presName="rect1ParTxNoCh" presStyleLbl="alignAcc1" presStyleIdx="1" presStyleCnt="2">
        <dgm:presLayoutVars>
          <dgm:chMax val="1"/>
          <dgm:bulletEnabled val="1"/>
        </dgm:presLayoutVars>
      </dgm:prSet>
      <dgm:spPr/>
      <dgm:t>
        <a:bodyPr/>
        <a:lstStyle/>
        <a:p>
          <a:endParaRPr lang="en-US"/>
        </a:p>
      </dgm:t>
    </dgm:pt>
    <dgm:pt modelId="{B331AD44-D0CB-4F44-AE41-1B1C016EA66C}" type="pres">
      <dgm:prSet presAssocID="{02424923-22D4-4745-AB0B-7E174DA6A2FF}" presName="rect2ParTxNoCh" presStyleLbl="alignAcc1" presStyleIdx="1" presStyleCnt="2">
        <dgm:presLayoutVars>
          <dgm:chMax val="1"/>
          <dgm:bulletEnabled val="1"/>
        </dgm:presLayoutVars>
      </dgm:prSet>
      <dgm:spPr/>
      <dgm:t>
        <a:bodyPr/>
        <a:lstStyle/>
        <a:p>
          <a:endParaRPr lang="en-US"/>
        </a:p>
      </dgm:t>
    </dgm:pt>
  </dgm:ptLst>
  <dgm:cxnLst>
    <dgm:cxn modelId="{F6EBD7A9-8117-4FEF-869B-6D0ADB0B1BDF}" srcId="{43C88844-6A0E-46C3-B519-30783BAF31BC}" destId="{02424923-22D4-4745-AB0B-7E174DA6A2FF}" srcOrd="1" destOrd="0" parTransId="{5808BBA7-DA41-4ABC-BE87-5ED145A688B8}" sibTransId="{59778C73-4B98-46E2-A773-2D0D78E1C057}"/>
    <dgm:cxn modelId="{11C067C2-04EB-4ABD-A17C-140C5D7C0457}" srcId="{43C88844-6A0E-46C3-B519-30783BAF31BC}" destId="{CB3F678E-ACB5-43A7-A207-FD4D61A7F55D}" srcOrd="0" destOrd="0" parTransId="{D169B819-FA54-4589-A9A1-5751D326E879}" sibTransId="{93E8EC3B-97E3-49E1-BDAA-EFAF84D0891C}"/>
    <dgm:cxn modelId="{2225355A-1315-4FD4-A3CC-0BD64732B41F}" type="presOf" srcId="{CB3F678E-ACB5-43A7-A207-FD4D61A7F55D}" destId="{9F5ACAA3-6B04-4324-81AE-F194E8F9CC92}" srcOrd="1" destOrd="0" presId="urn:microsoft.com/office/officeart/2005/8/layout/target3"/>
    <dgm:cxn modelId="{54B6E315-7282-4D80-A8B0-2E26EFCE021F}" type="presOf" srcId="{CB3F678E-ACB5-43A7-A207-FD4D61A7F55D}" destId="{0A607E9D-9E1D-4412-A660-ECE953FA7E8B}" srcOrd="0" destOrd="0" presId="urn:microsoft.com/office/officeart/2005/8/layout/target3"/>
    <dgm:cxn modelId="{244A106F-7F5F-4110-AFE9-14258EC8DBDC}" type="presOf" srcId="{02424923-22D4-4745-AB0B-7E174DA6A2FF}" destId="{0EF335E0-55B6-4A78-BDEB-51EB6C0A1C4F}" srcOrd="0" destOrd="0" presId="urn:microsoft.com/office/officeart/2005/8/layout/target3"/>
    <dgm:cxn modelId="{FDC0B6B3-B58F-4ED8-A820-61330EB7BE19}" type="presOf" srcId="{43C88844-6A0E-46C3-B519-30783BAF31BC}" destId="{0CCC5E3E-57FF-4BD8-8B71-3A048CED10B7}" srcOrd="0" destOrd="0" presId="urn:microsoft.com/office/officeart/2005/8/layout/target3"/>
    <dgm:cxn modelId="{1E38D467-685E-41BE-B3CD-D497AF81B400}" type="presOf" srcId="{02424923-22D4-4745-AB0B-7E174DA6A2FF}" destId="{B331AD44-D0CB-4F44-AE41-1B1C016EA66C}" srcOrd="1" destOrd="0" presId="urn:microsoft.com/office/officeart/2005/8/layout/target3"/>
    <dgm:cxn modelId="{F911F707-2BE7-47A5-8163-9DF698685DFD}" type="presParOf" srcId="{0CCC5E3E-57FF-4BD8-8B71-3A048CED10B7}" destId="{19E9A8B9-6451-4DCB-8F41-123A87649732}" srcOrd="0" destOrd="0" presId="urn:microsoft.com/office/officeart/2005/8/layout/target3"/>
    <dgm:cxn modelId="{18CDDBBD-F99F-4394-B1D0-20B34D0E25DE}" type="presParOf" srcId="{0CCC5E3E-57FF-4BD8-8B71-3A048CED10B7}" destId="{7EFBB267-CE4B-4DDF-8565-388294E50250}" srcOrd="1" destOrd="0" presId="urn:microsoft.com/office/officeart/2005/8/layout/target3"/>
    <dgm:cxn modelId="{A13B1C0B-8CB3-4C51-8D79-64C34D76EC11}" type="presParOf" srcId="{0CCC5E3E-57FF-4BD8-8B71-3A048CED10B7}" destId="{0A607E9D-9E1D-4412-A660-ECE953FA7E8B}" srcOrd="2" destOrd="0" presId="urn:microsoft.com/office/officeart/2005/8/layout/target3"/>
    <dgm:cxn modelId="{37772ECE-4371-477E-91E5-94A471B93EFC}" type="presParOf" srcId="{0CCC5E3E-57FF-4BD8-8B71-3A048CED10B7}" destId="{AB725B73-D5BD-408A-974B-FB27BA5825F2}" srcOrd="3" destOrd="0" presId="urn:microsoft.com/office/officeart/2005/8/layout/target3"/>
    <dgm:cxn modelId="{8A2BD89D-6B7D-4A97-90E9-4431836FDC2D}" type="presParOf" srcId="{0CCC5E3E-57FF-4BD8-8B71-3A048CED10B7}" destId="{3D6C6CE7-F7D3-484B-BF4E-6C30F0A8FB6C}" srcOrd="4" destOrd="0" presId="urn:microsoft.com/office/officeart/2005/8/layout/target3"/>
    <dgm:cxn modelId="{0F90B678-C91D-48FE-BEBB-9D2D8306F1CA}" type="presParOf" srcId="{0CCC5E3E-57FF-4BD8-8B71-3A048CED10B7}" destId="{0EF335E0-55B6-4A78-BDEB-51EB6C0A1C4F}" srcOrd="5" destOrd="0" presId="urn:microsoft.com/office/officeart/2005/8/layout/target3"/>
    <dgm:cxn modelId="{25BC38A1-EC1E-4194-972C-29B2605F3D85}" type="presParOf" srcId="{0CCC5E3E-57FF-4BD8-8B71-3A048CED10B7}" destId="{9F5ACAA3-6B04-4324-81AE-F194E8F9CC92}" srcOrd="6" destOrd="0" presId="urn:microsoft.com/office/officeart/2005/8/layout/target3"/>
    <dgm:cxn modelId="{958F0874-3E49-4F2A-985B-068BE09D873E}" type="presParOf" srcId="{0CCC5E3E-57FF-4BD8-8B71-3A048CED10B7}" destId="{B331AD44-D0CB-4F44-AE41-1B1C016EA66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C83119-86B0-42C6-9B23-B68F24BAB4B6}"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8C724E90-9242-47BC-B7F2-5847E740952D}">
      <dgm:prSet custT="1"/>
      <dgm:spPr/>
      <dgm:t>
        <a:bodyPr/>
        <a:lstStyle/>
        <a:p>
          <a:pPr algn="l" rtl="0"/>
          <a:r>
            <a:rPr lang="en-US" sz="3200" b="1" dirty="0" smtClean="0"/>
            <a:t>Source:</a:t>
          </a:r>
          <a:endParaRPr lang="en-US" sz="3200" dirty="0"/>
        </a:p>
      </dgm:t>
    </dgm:pt>
    <dgm:pt modelId="{29415000-4FAD-4A94-9356-5D2D1D0C6B16}" type="parTrans" cxnId="{E1FD64AC-2DCC-4A53-9C61-2AE0FF39B508}">
      <dgm:prSet/>
      <dgm:spPr/>
      <dgm:t>
        <a:bodyPr/>
        <a:lstStyle/>
        <a:p>
          <a:endParaRPr lang="en-US"/>
        </a:p>
      </dgm:t>
    </dgm:pt>
    <dgm:pt modelId="{928B2E20-42A6-40AC-9A5B-0762F01E24ED}" type="sibTrans" cxnId="{E1FD64AC-2DCC-4A53-9C61-2AE0FF39B508}">
      <dgm:prSet/>
      <dgm:spPr/>
      <dgm:t>
        <a:bodyPr/>
        <a:lstStyle/>
        <a:p>
          <a:endParaRPr lang="en-US"/>
        </a:p>
      </dgm:t>
    </dgm:pt>
    <dgm:pt modelId="{F414443A-2AC1-442D-9FBA-B23C4B8FD74A}">
      <dgm:prSet custT="1"/>
      <dgm:spPr/>
      <dgm:t>
        <a:bodyPr/>
        <a:lstStyle/>
        <a:p>
          <a:pPr rtl="0"/>
          <a:r>
            <a:rPr lang="en-US" sz="2800" dirty="0" smtClean="0"/>
            <a:t>Algae metabolism</a:t>
          </a:r>
          <a:endParaRPr lang="en-US" sz="2800" dirty="0"/>
        </a:p>
      </dgm:t>
    </dgm:pt>
    <dgm:pt modelId="{CB9E85E4-EE1C-4093-9EAD-BB1E2137A7A8}" type="parTrans" cxnId="{7DC40732-8CF4-4433-BEA2-11C69919A110}">
      <dgm:prSet/>
      <dgm:spPr/>
      <dgm:t>
        <a:bodyPr/>
        <a:lstStyle/>
        <a:p>
          <a:endParaRPr lang="en-US"/>
        </a:p>
      </dgm:t>
    </dgm:pt>
    <dgm:pt modelId="{AF05E84E-8F63-45C3-967F-A6C10CAD52B5}" type="sibTrans" cxnId="{7DC40732-8CF4-4433-BEA2-11C69919A110}">
      <dgm:prSet/>
      <dgm:spPr/>
      <dgm:t>
        <a:bodyPr/>
        <a:lstStyle/>
        <a:p>
          <a:endParaRPr lang="en-US"/>
        </a:p>
      </dgm:t>
    </dgm:pt>
    <dgm:pt modelId="{5753755D-54CA-4303-8B85-6A7846629F0F}">
      <dgm:prSet custT="1"/>
      <dgm:spPr/>
      <dgm:t>
        <a:bodyPr/>
        <a:lstStyle/>
        <a:p>
          <a:pPr rtl="0"/>
          <a:r>
            <a:rPr lang="en-US" sz="2800" dirty="0" smtClean="0"/>
            <a:t>End products of degraded organic matter</a:t>
          </a:r>
          <a:endParaRPr lang="en-US" sz="2800" dirty="0"/>
        </a:p>
      </dgm:t>
    </dgm:pt>
    <dgm:pt modelId="{AA5DF523-D584-48A0-A583-3935E2CDB89C}" type="parTrans" cxnId="{FF9480B4-A037-4B76-B0AB-4145993B7B7C}">
      <dgm:prSet/>
      <dgm:spPr/>
      <dgm:t>
        <a:bodyPr/>
        <a:lstStyle/>
        <a:p>
          <a:endParaRPr lang="en-US"/>
        </a:p>
      </dgm:t>
    </dgm:pt>
    <dgm:pt modelId="{AA62F4DB-8CCC-44DC-A61B-2315CD6E1BDF}" type="sibTrans" cxnId="{FF9480B4-A037-4B76-B0AB-4145993B7B7C}">
      <dgm:prSet/>
      <dgm:spPr/>
      <dgm:t>
        <a:bodyPr/>
        <a:lstStyle/>
        <a:p>
          <a:endParaRPr lang="en-US"/>
        </a:p>
      </dgm:t>
    </dgm:pt>
    <dgm:pt modelId="{DAC93972-C890-4BC1-B868-4F7687E6F194}">
      <dgm:prSet custT="1"/>
      <dgm:spPr/>
      <dgm:t>
        <a:bodyPr/>
        <a:lstStyle/>
        <a:p>
          <a:pPr rtl="0"/>
          <a:r>
            <a:rPr lang="en-US" sz="2800" dirty="0" smtClean="0"/>
            <a:t>Discharge of untreated and partially treated waste water from various industries like food processing, textile industries, paper production </a:t>
          </a:r>
          <a:r>
            <a:rPr lang="en-US" sz="2800" dirty="0" err="1" smtClean="0"/>
            <a:t>etc</a:t>
          </a:r>
          <a:endParaRPr lang="en-US" sz="2800" dirty="0"/>
        </a:p>
      </dgm:t>
    </dgm:pt>
    <dgm:pt modelId="{90FC4357-A6E9-4EDE-B589-FCC0E0137BE3}" type="parTrans" cxnId="{06176797-05E0-490E-B38A-7892B1B7216A}">
      <dgm:prSet/>
      <dgm:spPr/>
      <dgm:t>
        <a:bodyPr/>
        <a:lstStyle/>
        <a:p>
          <a:endParaRPr lang="en-US"/>
        </a:p>
      </dgm:t>
    </dgm:pt>
    <dgm:pt modelId="{6753BC18-34DC-4D3A-B340-D8DAB01D6C1F}" type="sibTrans" cxnId="{06176797-05E0-490E-B38A-7892B1B7216A}">
      <dgm:prSet/>
      <dgm:spPr/>
      <dgm:t>
        <a:bodyPr/>
        <a:lstStyle/>
        <a:p>
          <a:endParaRPr lang="en-US"/>
        </a:p>
      </dgm:t>
    </dgm:pt>
    <dgm:pt modelId="{25615E02-47FC-4E88-9885-649AE2201287}">
      <dgm:prSet custT="1"/>
      <dgm:spPr/>
      <dgm:t>
        <a:bodyPr/>
        <a:lstStyle/>
        <a:p>
          <a:pPr rtl="0"/>
          <a:r>
            <a:rPr lang="en-US" sz="2800" dirty="0" smtClean="0"/>
            <a:t>Divalent species containing iron and manganese </a:t>
          </a:r>
          <a:r>
            <a:rPr lang="en-US" sz="2800" dirty="0" err="1" smtClean="0"/>
            <a:t>etc</a:t>
          </a:r>
          <a:r>
            <a:rPr lang="en-US" sz="2800" dirty="0" smtClean="0"/>
            <a:t> </a:t>
          </a:r>
          <a:endParaRPr lang="en-US" sz="2800" dirty="0"/>
        </a:p>
      </dgm:t>
    </dgm:pt>
    <dgm:pt modelId="{ADC7DE18-A823-4638-9AF8-06BC6EF12142}" type="parTrans" cxnId="{50515AE7-C158-4CFF-A2E5-7482C8DBC667}">
      <dgm:prSet/>
      <dgm:spPr/>
      <dgm:t>
        <a:bodyPr/>
        <a:lstStyle/>
        <a:p>
          <a:endParaRPr lang="en-US"/>
        </a:p>
      </dgm:t>
    </dgm:pt>
    <dgm:pt modelId="{2EF909FD-A958-44FB-A13E-17311CE153A4}" type="sibTrans" cxnId="{50515AE7-C158-4CFF-A2E5-7482C8DBC667}">
      <dgm:prSet/>
      <dgm:spPr/>
      <dgm:t>
        <a:bodyPr/>
        <a:lstStyle/>
        <a:p>
          <a:endParaRPr lang="en-US"/>
        </a:p>
      </dgm:t>
    </dgm:pt>
    <dgm:pt modelId="{BDBA2979-6205-4DAF-B2B3-D94B290952F2}" type="pres">
      <dgm:prSet presAssocID="{72C83119-86B0-42C6-9B23-B68F24BAB4B6}" presName="Name0" presStyleCnt="0">
        <dgm:presLayoutVars>
          <dgm:dir/>
          <dgm:animLvl val="lvl"/>
          <dgm:resizeHandles val="exact"/>
        </dgm:presLayoutVars>
      </dgm:prSet>
      <dgm:spPr/>
      <dgm:t>
        <a:bodyPr/>
        <a:lstStyle/>
        <a:p>
          <a:endParaRPr lang="en-US"/>
        </a:p>
      </dgm:t>
    </dgm:pt>
    <dgm:pt modelId="{F581B99E-5DE4-4D8C-ADC5-379D27254016}" type="pres">
      <dgm:prSet presAssocID="{8C724E90-9242-47BC-B7F2-5847E740952D}" presName="composite" presStyleCnt="0"/>
      <dgm:spPr/>
    </dgm:pt>
    <dgm:pt modelId="{D4671964-FE27-4C4D-AB0A-922BE88C8743}" type="pres">
      <dgm:prSet presAssocID="{8C724E90-9242-47BC-B7F2-5847E740952D}" presName="parTx" presStyleLbl="alignNode1" presStyleIdx="0" presStyleCnt="1" custScaleX="89138" custScaleY="71827" custLinFactNeighborX="799" custLinFactNeighborY="-46906">
        <dgm:presLayoutVars>
          <dgm:chMax val="0"/>
          <dgm:chPref val="0"/>
          <dgm:bulletEnabled val="1"/>
        </dgm:presLayoutVars>
      </dgm:prSet>
      <dgm:spPr/>
      <dgm:t>
        <a:bodyPr/>
        <a:lstStyle/>
        <a:p>
          <a:endParaRPr lang="en-US"/>
        </a:p>
      </dgm:t>
    </dgm:pt>
    <dgm:pt modelId="{2E21ACE1-F768-4995-B36E-DE66700A98F8}" type="pres">
      <dgm:prSet presAssocID="{8C724E90-9242-47BC-B7F2-5847E740952D}" presName="desTx" presStyleLbl="alignAccFollowNode1" presStyleIdx="0" presStyleCnt="1">
        <dgm:presLayoutVars>
          <dgm:bulletEnabled val="1"/>
        </dgm:presLayoutVars>
      </dgm:prSet>
      <dgm:spPr/>
      <dgm:t>
        <a:bodyPr/>
        <a:lstStyle/>
        <a:p>
          <a:endParaRPr lang="en-US"/>
        </a:p>
      </dgm:t>
    </dgm:pt>
  </dgm:ptLst>
  <dgm:cxnLst>
    <dgm:cxn modelId="{2EAC6685-9266-473A-805C-FA19D5C37C32}" type="presOf" srcId="{72C83119-86B0-42C6-9B23-B68F24BAB4B6}" destId="{BDBA2979-6205-4DAF-B2B3-D94B290952F2}" srcOrd="0" destOrd="0" presId="urn:microsoft.com/office/officeart/2005/8/layout/hList1"/>
    <dgm:cxn modelId="{A4A7CBCB-7212-4A34-AE10-C356703B179E}" type="presOf" srcId="{8C724E90-9242-47BC-B7F2-5847E740952D}" destId="{D4671964-FE27-4C4D-AB0A-922BE88C8743}" srcOrd="0" destOrd="0" presId="urn:microsoft.com/office/officeart/2005/8/layout/hList1"/>
    <dgm:cxn modelId="{06176797-05E0-490E-B38A-7892B1B7216A}" srcId="{8C724E90-9242-47BC-B7F2-5847E740952D}" destId="{DAC93972-C890-4BC1-B868-4F7687E6F194}" srcOrd="2" destOrd="0" parTransId="{90FC4357-A6E9-4EDE-B589-FCC0E0137BE3}" sibTransId="{6753BC18-34DC-4D3A-B340-D8DAB01D6C1F}"/>
    <dgm:cxn modelId="{50515AE7-C158-4CFF-A2E5-7482C8DBC667}" srcId="{8C724E90-9242-47BC-B7F2-5847E740952D}" destId="{25615E02-47FC-4E88-9885-649AE2201287}" srcOrd="3" destOrd="0" parTransId="{ADC7DE18-A823-4638-9AF8-06BC6EF12142}" sibTransId="{2EF909FD-A958-44FB-A13E-17311CE153A4}"/>
    <dgm:cxn modelId="{FF9480B4-A037-4B76-B0AB-4145993B7B7C}" srcId="{8C724E90-9242-47BC-B7F2-5847E740952D}" destId="{5753755D-54CA-4303-8B85-6A7846629F0F}" srcOrd="1" destOrd="0" parTransId="{AA5DF523-D584-48A0-A583-3935E2CDB89C}" sibTransId="{AA62F4DB-8CCC-44DC-A61B-2315CD6E1BDF}"/>
    <dgm:cxn modelId="{7DC40732-8CF4-4433-BEA2-11C69919A110}" srcId="{8C724E90-9242-47BC-B7F2-5847E740952D}" destId="{F414443A-2AC1-442D-9FBA-B23C4B8FD74A}" srcOrd="0" destOrd="0" parTransId="{CB9E85E4-EE1C-4093-9EAD-BB1E2137A7A8}" sibTransId="{AF05E84E-8F63-45C3-967F-A6C10CAD52B5}"/>
    <dgm:cxn modelId="{DB0FFDBC-404A-48FD-A4BB-DF06E3D990E3}" type="presOf" srcId="{25615E02-47FC-4E88-9885-649AE2201287}" destId="{2E21ACE1-F768-4995-B36E-DE66700A98F8}" srcOrd="0" destOrd="3" presId="urn:microsoft.com/office/officeart/2005/8/layout/hList1"/>
    <dgm:cxn modelId="{47DABB97-0035-4751-84C5-B528F4E09C16}" type="presOf" srcId="{DAC93972-C890-4BC1-B868-4F7687E6F194}" destId="{2E21ACE1-F768-4995-B36E-DE66700A98F8}" srcOrd="0" destOrd="2" presId="urn:microsoft.com/office/officeart/2005/8/layout/hList1"/>
    <dgm:cxn modelId="{6AFAF6DF-0D26-4CCF-84DD-E789B7397A49}" type="presOf" srcId="{F414443A-2AC1-442D-9FBA-B23C4B8FD74A}" destId="{2E21ACE1-F768-4995-B36E-DE66700A98F8}" srcOrd="0" destOrd="0" presId="urn:microsoft.com/office/officeart/2005/8/layout/hList1"/>
    <dgm:cxn modelId="{E1FD64AC-2DCC-4A53-9C61-2AE0FF39B508}" srcId="{72C83119-86B0-42C6-9B23-B68F24BAB4B6}" destId="{8C724E90-9242-47BC-B7F2-5847E740952D}" srcOrd="0" destOrd="0" parTransId="{29415000-4FAD-4A94-9356-5D2D1D0C6B16}" sibTransId="{928B2E20-42A6-40AC-9A5B-0762F01E24ED}"/>
    <dgm:cxn modelId="{1A1DBA77-C6F3-47D8-A223-17B798D0DC6C}" type="presOf" srcId="{5753755D-54CA-4303-8B85-6A7846629F0F}" destId="{2E21ACE1-F768-4995-B36E-DE66700A98F8}" srcOrd="0" destOrd="1" presId="urn:microsoft.com/office/officeart/2005/8/layout/hList1"/>
    <dgm:cxn modelId="{8E01B35A-00D3-46FC-97FC-F94377E83E45}" type="presParOf" srcId="{BDBA2979-6205-4DAF-B2B3-D94B290952F2}" destId="{F581B99E-5DE4-4D8C-ADC5-379D27254016}" srcOrd="0" destOrd="0" presId="urn:microsoft.com/office/officeart/2005/8/layout/hList1"/>
    <dgm:cxn modelId="{0689C25B-E171-451D-BCC1-BF46F5F496B2}" type="presParOf" srcId="{F581B99E-5DE4-4D8C-ADC5-379D27254016}" destId="{D4671964-FE27-4C4D-AB0A-922BE88C8743}" srcOrd="0" destOrd="0" presId="urn:microsoft.com/office/officeart/2005/8/layout/hList1"/>
    <dgm:cxn modelId="{E43C859B-04F9-4E53-B341-32E88E698E76}" type="presParOf" srcId="{F581B99E-5DE4-4D8C-ADC5-379D27254016}" destId="{2E21ACE1-F768-4995-B36E-DE66700A98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743E2-7508-4253-9A9B-23A2E19BA569}">
      <dsp:nvSpPr>
        <dsp:cNvPr id="0" name=""/>
        <dsp:cNvSpPr/>
      </dsp:nvSpPr>
      <dsp:spPr>
        <a:xfrm>
          <a:off x="0" y="0"/>
          <a:ext cx="87122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t>Course Title : Environmental   Engineering-I</a:t>
          </a:r>
          <a:endParaRPr lang="en-US" sz="3400" kern="1200" dirty="0"/>
        </a:p>
      </dsp:txBody>
      <dsp:txXfrm>
        <a:off x="64083" y="64083"/>
        <a:ext cx="8584034" cy="1184574"/>
      </dsp:txXfrm>
    </dsp:sp>
    <dsp:sp modelId="{4A1FD5A9-7656-48FF-BB7A-10163FD1B2D4}">
      <dsp:nvSpPr>
        <dsp:cNvPr id="0" name=""/>
        <dsp:cNvSpPr/>
      </dsp:nvSpPr>
      <dsp:spPr>
        <a:xfrm>
          <a:off x="0" y="1407297"/>
          <a:ext cx="87122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t>Course No. CE 3141</a:t>
          </a:r>
          <a:endParaRPr lang="en-US" sz="3400" b="1" kern="1200" dirty="0"/>
        </a:p>
      </dsp:txBody>
      <dsp:txXfrm>
        <a:off x="64083" y="1471380"/>
        <a:ext cx="8584034" cy="1184574"/>
      </dsp:txXfrm>
    </dsp:sp>
    <dsp:sp modelId="{725C23CD-F7DC-4A94-AD45-70CB824EA751}">
      <dsp:nvSpPr>
        <dsp:cNvPr id="0" name=""/>
        <dsp:cNvSpPr/>
      </dsp:nvSpPr>
      <dsp:spPr>
        <a:xfrm>
          <a:off x="0" y="2753779"/>
          <a:ext cx="871220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12" tIns="43180" rIns="241808" bIns="43180" numCol="1" spcCol="1270" anchor="t" anchorCtr="0">
          <a:noAutofit/>
        </a:bodyPr>
        <a:lstStyle/>
        <a:p>
          <a:pPr marL="228600" lvl="1" indent="-228600" algn="l" defTabSz="1200150" rtl="0">
            <a:lnSpc>
              <a:spcPct val="90000"/>
            </a:lnSpc>
            <a:spcBef>
              <a:spcPct val="0"/>
            </a:spcBef>
            <a:spcAft>
              <a:spcPct val="20000"/>
            </a:spcAft>
            <a:buChar char="••"/>
          </a:pPr>
          <a:endParaRPr lang="en-US" sz="2700" kern="1200" dirty="0"/>
        </a:p>
      </dsp:txBody>
      <dsp:txXfrm>
        <a:off x="0" y="2753779"/>
        <a:ext cx="8712200" cy="563040"/>
      </dsp:txXfrm>
    </dsp:sp>
    <dsp:sp modelId="{EF8F561D-4459-47BA-961F-7EA09AC05192}">
      <dsp:nvSpPr>
        <dsp:cNvPr id="0" name=""/>
        <dsp:cNvSpPr/>
      </dsp:nvSpPr>
      <dsp:spPr>
        <a:xfrm>
          <a:off x="0" y="2795738"/>
          <a:ext cx="87122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t>Credits : 3</a:t>
          </a:r>
          <a:endParaRPr lang="en-US" sz="3400" b="1" kern="1200" dirty="0"/>
        </a:p>
      </dsp:txBody>
      <dsp:txXfrm>
        <a:off x="64083" y="2859821"/>
        <a:ext cx="8584034" cy="1184574"/>
      </dsp:txXfrm>
    </dsp:sp>
    <dsp:sp modelId="{D0CB72DB-CF0D-4AB9-95A2-EA684238AFE3}">
      <dsp:nvSpPr>
        <dsp:cNvPr id="0" name=""/>
        <dsp:cNvSpPr/>
      </dsp:nvSpPr>
      <dsp:spPr>
        <a:xfrm>
          <a:off x="0" y="4324400"/>
          <a:ext cx="87122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t>Conduct hours/week : 3</a:t>
          </a:r>
          <a:endParaRPr lang="en-US" sz="3400" b="1" kern="1200" dirty="0"/>
        </a:p>
      </dsp:txBody>
      <dsp:txXfrm>
        <a:off x="64083" y="4388483"/>
        <a:ext cx="8584034" cy="1184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8EFE-6E55-458B-9E3B-7531A4789F72}">
      <dsp:nvSpPr>
        <dsp:cNvPr id="0" name=""/>
        <dsp:cNvSpPr/>
      </dsp:nvSpPr>
      <dsp:spPr>
        <a:xfrm>
          <a:off x="1907477" y="126999"/>
          <a:ext cx="3684383" cy="537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2060"/>
              </a:solidFill>
            </a:rPr>
            <a:t>Measurement:</a:t>
          </a:r>
          <a:endParaRPr lang="en-US" sz="2400" kern="1200" dirty="0">
            <a:solidFill>
              <a:srgbClr val="002060"/>
            </a:solidFill>
          </a:endParaRPr>
        </a:p>
      </dsp:txBody>
      <dsp:txXfrm>
        <a:off x="1933709" y="153231"/>
        <a:ext cx="3631919" cy="484900"/>
      </dsp:txXfrm>
    </dsp:sp>
    <dsp:sp modelId="{9400430A-C40B-46BD-9CA9-52F19013C34B}">
      <dsp:nvSpPr>
        <dsp:cNvPr id="0" name=""/>
        <dsp:cNvSpPr/>
      </dsp:nvSpPr>
      <dsp:spPr>
        <a:xfrm>
          <a:off x="279384" y="736571"/>
          <a:ext cx="7531130" cy="2398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smtClean="0">
              <a:solidFill>
                <a:srgbClr val="002060"/>
              </a:solidFill>
            </a:rPr>
            <a:t>Turbidity is measured by photo metrically by determining the percentage of light of a given intensity that is either absorbed or scattered. The original measuring apparatus, called a </a:t>
          </a:r>
          <a:r>
            <a:rPr lang="en-US" sz="2400" b="1" kern="1200" dirty="0">
              <a:solidFill>
                <a:srgbClr val="002060"/>
              </a:solidFill>
            </a:rPr>
            <a:t>Jackson Turbidity Meter.</a:t>
          </a:r>
          <a:r>
            <a:rPr lang="en-US" sz="2400" kern="1200" dirty="0">
              <a:solidFill>
                <a:srgbClr val="002060"/>
              </a:solidFill>
            </a:rPr>
            <a:t> 1 JTU being equal to the turbidity produced by 1 mg </a:t>
          </a:r>
          <a14:m xmlns:a14="http://schemas.microsoft.com/office/drawing/2010/main">
            <m:oMath xmlns:m="http://schemas.openxmlformats.org/officeDocument/2006/math">
              <m:sSub>
                <m:sSubPr>
                  <m:ctrlPr>
                    <a:rPr lang="en-US" sz="2400" i="1" kern="1200">
                      <a:solidFill>
                        <a:srgbClr val="002060"/>
                      </a:solidFill>
                      <a:latin typeface="Cambria Math" panose="02040503050406030204" pitchFamily="18" charset="0"/>
                    </a:rPr>
                  </m:ctrlPr>
                </m:sSubPr>
                <m:e>
                  <m:r>
                    <a:rPr lang="en-US" sz="2400" b="0" i="1" kern="1200">
                      <a:solidFill>
                        <a:srgbClr val="002060"/>
                      </a:solidFill>
                      <a:latin typeface="Cambria Math" panose="02040503050406030204" pitchFamily="18" charset="0"/>
                    </a:rPr>
                    <m:t>𝑆𝑖𝑂</m:t>
                  </m:r>
                </m:e>
                <m:sub>
                  <m:r>
                    <a:rPr lang="en-US" sz="2400" b="0" i="1" kern="1200">
                      <a:solidFill>
                        <a:srgbClr val="002060"/>
                      </a:solidFill>
                      <a:latin typeface="Cambria Math" panose="02040503050406030204" pitchFamily="18" charset="0"/>
                    </a:rPr>
                    <m:t>2 </m:t>
                  </m:r>
                </m:sub>
              </m:sSub>
              <m:r>
                <a:rPr lang="en-US" sz="2400" b="1" i="0" kern="1200">
                  <a:solidFill>
                    <a:srgbClr val="002060"/>
                  </a:solidFill>
                  <a:latin typeface="Cambria Math" panose="02040503050406030204" pitchFamily="18" charset="0"/>
                </a:rPr>
                <m:t> </m:t>
              </m:r>
            </m:oMath>
          </a14:m>
          <a:r>
            <a:rPr lang="en-US" sz="2400" kern="1200" dirty="0">
              <a:solidFill>
                <a:srgbClr val="002060"/>
              </a:solidFill>
            </a:rPr>
            <a:t>in IL of distilled water</a:t>
          </a:r>
          <a:r>
            <a:rPr lang="en-US" sz="2400" b="1" kern="1200" dirty="0">
              <a:solidFill>
                <a:srgbClr val="002060"/>
              </a:solidFill>
            </a:rPr>
            <a:t>.</a:t>
          </a:r>
          <a:endParaRPr lang="en-US" sz="2400" kern="1200" dirty="0">
            <a:solidFill>
              <a:srgbClr val="002060"/>
            </a:solidFill>
          </a:endParaRPr>
        </a:p>
      </dsp:txBody>
      <dsp:txXfrm>
        <a:off x="396450" y="853637"/>
        <a:ext cx="7296998" cy="2163985"/>
      </dsp:txXfrm>
    </dsp:sp>
    <dsp:sp modelId="{458837F8-F563-44F1-95FF-C3AE0AFCCEB8}">
      <dsp:nvSpPr>
        <dsp:cNvPr id="0" name=""/>
        <dsp:cNvSpPr/>
      </dsp:nvSpPr>
      <dsp:spPr>
        <a:xfrm>
          <a:off x="0" y="3301729"/>
          <a:ext cx="8089900" cy="26677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rgbClr val="002060"/>
              </a:solidFill>
            </a:rPr>
            <a:t>Formaizin, a chemical compound, provides more reproducible standards than </a:t>
          </a:r>
          <a14:m xmlns:a14="http://schemas.microsoft.com/office/drawing/2010/main">
            <m:oMath xmlns:m="http://schemas.openxmlformats.org/officeDocument/2006/math">
              <m:sSub>
                <m:sSubPr>
                  <m:ctrlPr>
                    <a:rPr lang="en-US" sz="2400" i="1" kern="1200">
                      <a:solidFill>
                        <a:srgbClr val="002060"/>
                      </a:solidFill>
                      <a:latin typeface="Cambria Math" panose="02040503050406030204" pitchFamily="18" charset="0"/>
                    </a:rPr>
                  </m:ctrlPr>
                </m:sSubPr>
                <m:e>
                  <m:r>
                    <a:rPr lang="en-US" sz="2400" i="1" kern="1200">
                      <a:solidFill>
                        <a:srgbClr val="002060"/>
                      </a:solidFill>
                      <a:latin typeface="Cambria Math" panose="02040503050406030204" pitchFamily="18" charset="0"/>
                    </a:rPr>
                    <m:t>𝑆𝑖𝑂</m:t>
                  </m:r>
                </m:e>
                <m:sub>
                  <m:r>
                    <a:rPr lang="en-US" sz="2400" i="1" kern="1200">
                      <a:solidFill>
                        <a:srgbClr val="002060"/>
                      </a:solidFill>
                      <a:latin typeface="Cambria Math" panose="02040503050406030204" pitchFamily="18" charset="0"/>
                    </a:rPr>
                    <m:t>2 </m:t>
                  </m:r>
                </m:sub>
              </m:sSub>
            </m:oMath>
          </a14:m>
          <a:r>
            <a:rPr lang="en-US" sz="2400" kern="1200" dirty="0">
              <a:solidFill>
                <a:srgbClr val="002060"/>
              </a:solidFill>
            </a:rPr>
            <a:t>and has replaced it as a reference. Turbidity meter readings are now expressed as </a:t>
          </a:r>
          <a:r>
            <a:rPr lang="en-US" sz="2400" kern="1200" dirty="0" err="1">
              <a:solidFill>
                <a:srgbClr val="002060"/>
              </a:solidFill>
            </a:rPr>
            <a:t>formazin</a:t>
          </a:r>
          <a:r>
            <a:rPr lang="en-US" sz="2400" kern="1200" dirty="0">
              <a:solidFill>
                <a:srgbClr val="002060"/>
              </a:solidFill>
            </a:rPr>
            <a:t> turbidity units or </a:t>
          </a:r>
          <a:r>
            <a:rPr lang="en-US" sz="2400" b="1" kern="1200" dirty="0">
              <a:solidFill>
                <a:srgbClr val="002060"/>
              </a:solidFill>
            </a:rPr>
            <a:t>FTUs</a:t>
          </a:r>
          <a:r>
            <a:rPr lang="en-US" sz="2400" kern="1200" dirty="0">
              <a:solidFill>
                <a:srgbClr val="002060"/>
              </a:solidFill>
            </a:rPr>
            <a:t>. The  term </a:t>
          </a:r>
          <a:r>
            <a:rPr lang="en-US" sz="2400" kern="1200" dirty="0" err="1">
              <a:solidFill>
                <a:srgbClr val="002060"/>
              </a:solidFill>
            </a:rPr>
            <a:t>neophelometry</a:t>
          </a:r>
          <a:r>
            <a:rPr lang="en-US" sz="2400" kern="1200" dirty="0">
              <a:solidFill>
                <a:srgbClr val="002060"/>
              </a:solidFill>
            </a:rPr>
            <a:t> turbidity </a:t>
          </a:r>
          <a:r>
            <a:rPr lang="en-US" sz="2400" kern="1200" dirty="0" smtClean="0">
              <a:solidFill>
                <a:srgbClr val="002060"/>
              </a:solidFill>
            </a:rPr>
            <a:t>units </a:t>
          </a:r>
          <a:r>
            <a:rPr lang="en-US" sz="2400" b="1" kern="1200" dirty="0" smtClean="0">
              <a:solidFill>
                <a:srgbClr val="002060"/>
              </a:solidFill>
            </a:rPr>
            <a:t>(NTU) </a:t>
          </a:r>
          <a:r>
            <a:rPr lang="en-US" sz="2400" kern="1200" dirty="0">
              <a:solidFill>
                <a:srgbClr val="002060"/>
              </a:solidFill>
            </a:rPr>
            <a:t>is often used to indicate that the test was run </a:t>
          </a:r>
          <a:r>
            <a:rPr lang="en-US" sz="2400" kern="1200" dirty="0" smtClean="0">
              <a:solidFill>
                <a:srgbClr val="002060"/>
              </a:solidFill>
            </a:rPr>
            <a:t>according </a:t>
          </a:r>
          <a:r>
            <a:rPr lang="en-US" sz="2400" kern="1200" dirty="0">
              <a:solidFill>
                <a:srgbClr val="002060"/>
              </a:solidFill>
            </a:rPr>
            <a:t>to the scattering principle</a:t>
          </a:r>
        </a:p>
      </dsp:txBody>
      <dsp:txXfrm>
        <a:off x="130229" y="3431958"/>
        <a:ext cx="7829442" cy="2407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0532A-3B0A-49B3-9ECE-FFF025722225}">
      <dsp:nvSpPr>
        <dsp:cNvPr id="0" name=""/>
        <dsp:cNvSpPr/>
      </dsp:nvSpPr>
      <dsp:spPr>
        <a:xfrm rot="5400000">
          <a:off x="-2085654" y="2404060"/>
          <a:ext cx="5900559" cy="174946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Course Content:</a:t>
          </a:r>
          <a:endParaRPr lang="en-US" sz="2400" kern="1200" dirty="0"/>
        </a:p>
      </dsp:txBody>
      <dsp:txXfrm rot="-5400000">
        <a:off x="-10109" y="1203249"/>
        <a:ext cx="1749467" cy="4151092"/>
      </dsp:txXfrm>
    </dsp:sp>
    <dsp:sp modelId="{7383FF57-C698-404D-B789-3E56E7B0D6C3}">
      <dsp:nvSpPr>
        <dsp:cNvPr id="0" name=""/>
        <dsp:cNvSpPr/>
      </dsp:nvSpPr>
      <dsp:spPr>
        <a:xfrm rot="5400000">
          <a:off x="1815323" y="-19316"/>
          <a:ext cx="6135503" cy="6431665"/>
        </a:xfrm>
        <a:prstGeom prst="round2Same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Water quality and treatment</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Water quality parameters and standards,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Introduction to Environmental Engineering, community and environment, clean water, sanitation and health, introduction to water supply, population and water requirement.</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Water supply sources, ground water and surface water, common water supply with specific reference to Bangladesh</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Different types of hand pumps, installation and O &amp; M of hand pumps, problems of water supply, presence of iron and arsenic, hardness, salinity.</a:t>
          </a:r>
          <a:endParaRPr lang="en-US" sz="2400" kern="1200" dirty="0"/>
        </a:p>
        <a:p>
          <a:pPr marL="228600" lvl="1" indent="-228600" algn="l" defTabSz="1066800" rtl="0">
            <a:lnSpc>
              <a:spcPct val="90000"/>
            </a:lnSpc>
            <a:spcBef>
              <a:spcPct val="0"/>
            </a:spcBef>
            <a:spcAft>
              <a:spcPct val="15000"/>
            </a:spcAft>
            <a:buChar char="••"/>
          </a:pPr>
          <a:endParaRPr lang="en-US" sz="2400" kern="1200" dirty="0"/>
        </a:p>
      </dsp:txBody>
      <dsp:txXfrm rot="-5400000">
        <a:off x="1667243" y="428276"/>
        <a:ext cx="6132154" cy="5536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0532A-3B0A-49B3-9ECE-FFF025722225}">
      <dsp:nvSpPr>
        <dsp:cNvPr id="0" name=""/>
        <dsp:cNvSpPr/>
      </dsp:nvSpPr>
      <dsp:spPr>
        <a:xfrm rot="5400000">
          <a:off x="-1872657" y="2227389"/>
          <a:ext cx="5970596" cy="15158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smtClean="0"/>
            <a:t>Course Content:</a:t>
          </a:r>
          <a:endParaRPr lang="en-US" sz="2800" kern="1200" dirty="0"/>
        </a:p>
      </dsp:txBody>
      <dsp:txXfrm rot="-5400000">
        <a:off x="354732" y="757909"/>
        <a:ext cx="1515817" cy="4454779"/>
      </dsp:txXfrm>
    </dsp:sp>
    <dsp:sp modelId="{7383FF57-C698-404D-B789-3E56E7B0D6C3}">
      <dsp:nvSpPr>
        <dsp:cNvPr id="0" name=""/>
        <dsp:cNvSpPr/>
      </dsp:nvSpPr>
      <dsp:spPr>
        <a:xfrm rot="5400000">
          <a:off x="3559656" y="230567"/>
          <a:ext cx="2927196" cy="4713185"/>
        </a:xfrm>
        <a:prstGeom prst="round2Same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Alternative technologies for problem areas in Bangladesh: Shallow Shrouded Tube well (SST), Very Shallow Shrouded Tube well (VSST</a:t>
          </a:r>
          <a:r>
            <a:rPr lang="en-US" sz="2400" kern="1200" smtClean="0"/>
            <a:t>), Pond Sand Filter </a:t>
          </a:r>
          <a:r>
            <a:rPr lang="en-US" sz="2400" kern="1200" dirty="0" smtClean="0"/>
            <a:t>(PSF), Deep set technologies</a:t>
          </a:r>
          <a:endParaRPr lang="en-US" sz="2400" kern="1200" dirty="0"/>
        </a:p>
      </dsp:txBody>
      <dsp:txXfrm rot="-5400000">
        <a:off x="2666662" y="1266455"/>
        <a:ext cx="4570291" cy="2641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9A8B9-6451-4DCB-8F41-123A87649732}">
      <dsp:nvSpPr>
        <dsp:cNvPr id="0" name=""/>
        <dsp:cNvSpPr/>
      </dsp:nvSpPr>
      <dsp:spPr>
        <a:xfrm>
          <a:off x="-392685" y="482599"/>
          <a:ext cx="4648200" cy="46482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07E9D-9E1D-4412-A660-ECE953FA7E8B}">
      <dsp:nvSpPr>
        <dsp:cNvPr id="0" name=""/>
        <dsp:cNvSpPr/>
      </dsp:nvSpPr>
      <dsp:spPr>
        <a:xfrm>
          <a:off x="1146042" y="547814"/>
          <a:ext cx="6993642" cy="4648200"/>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err="1" smtClean="0">
              <a:solidFill>
                <a:srgbClr val="C00000"/>
              </a:solidFill>
            </a:rPr>
            <a:t>Colour</a:t>
          </a:r>
          <a:endParaRPr lang="en-US" sz="4000" kern="1200" dirty="0">
            <a:solidFill>
              <a:srgbClr val="C00000"/>
            </a:solidFill>
          </a:endParaRPr>
        </a:p>
      </dsp:txBody>
      <dsp:txXfrm>
        <a:off x="1146042" y="547814"/>
        <a:ext cx="6993642" cy="2207895"/>
      </dsp:txXfrm>
    </dsp:sp>
    <dsp:sp modelId="{3D6C6CE7-F7D3-484B-BF4E-6C30F0A8FB6C}">
      <dsp:nvSpPr>
        <dsp:cNvPr id="0" name=""/>
        <dsp:cNvSpPr/>
      </dsp:nvSpPr>
      <dsp:spPr>
        <a:xfrm>
          <a:off x="687751" y="2081667"/>
          <a:ext cx="2207895" cy="258734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335E0-55B6-4A78-BDEB-51EB6C0A1C4F}">
      <dsp:nvSpPr>
        <dsp:cNvPr id="0" name=""/>
        <dsp:cNvSpPr/>
      </dsp:nvSpPr>
      <dsp:spPr>
        <a:xfrm>
          <a:off x="1816069" y="2048991"/>
          <a:ext cx="5577344" cy="25764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smtClean="0"/>
            <a:t>Pure water is always </a:t>
          </a:r>
          <a:r>
            <a:rPr lang="en-US" sz="2400" kern="1200" dirty="0" err="1" smtClean="0"/>
            <a:t>colourless</a:t>
          </a:r>
          <a:r>
            <a:rPr lang="en-US" sz="2400" kern="1200" dirty="0" smtClean="0"/>
            <a:t>, but in nature is often </a:t>
          </a:r>
          <a:r>
            <a:rPr lang="en-US" sz="2400" kern="1200" dirty="0" err="1" smtClean="0"/>
            <a:t>coloured</a:t>
          </a:r>
          <a:r>
            <a:rPr lang="en-US" sz="2400" kern="1200" dirty="0" smtClean="0"/>
            <a:t> by foreign substances. Water whose </a:t>
          </a:r>
          <a:r>
            <a:rPr lang="en-US" sz="2400" kern="1200" dirty="0" err="1" smtClean="0"/>
            <a:t>colour</a:t>
          </a:r>
          <a:r>
            <a:rPr lang="en-US" sz="2400" kern="1200" dirty="0" smtClean="0"/>
            <a:t> is partly due to suspended matter is said to have apparent </a:t>
          </a:r>
          <a:r>
            <a:rPr lang="en-US" sz="2400" kern="1200" dirty="0" err="1" smtClean="0"/>
            <a:t>colour</a:t>
          </a:r>
          <a:r>
            <a:rPr lang="en-US" sz="2400" kern="1200" dirty="0" smtClean="0"/>
            <a:t>. </a:t>
          </a:r>
          <a:r>
            <a:rPr lang="en-US" sz="2400" kern="1200" dirty="0" err="1" smtClean="0"/>
            <a:t>Colour</a:t>
          </a:r>
          <a:r>
            <a:rPr lang="en-US" sz="2400" kern="1200" dirty="0" smtClean="0"/>
            <a:t> contributed by dissolved solids that remain after removal of suspended matter is known as true </a:t>
          </a:r>
          <a:r>
            <a:rPr lang="en-US" sz="2400" kern="1200" dirty="0" err="1" smtClean="0"/>
            <a:t>colour</a:t>
          </a:r>
          <a:endParaRPr lang="en-US" sz="2400" kern="1200" dirty="0"/>
        </a:p>
      </dsp:txBody>
      <dsp:txXfrm>
        <a:off x="1816069" y="2048991"/>
        <a:ext cx="5577344" cy="2576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EFE1D-00A4-44A3-AB4F-6ADD05F96FEA}" type="datetimeFigureOut">
              <a:rPr lang="en-US" smtClean="0"/>
              <a:t>6/27/2018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10B03-E2FB-4664-8672-241BF1A96F58}" type="slidenum">
              <a:rPr lang="en-US" smtClean="0"/>
              <a:t>‹#›</a:t>
            </a:fld>
            <a:endParaRPr lang="en-US" dirty="0"/>
          </a:p>
        </p:txBody>
      </p:sp>
    </p:spTree>
    <p:extLst>
      <p:ext uri="{BB962C8B-B14F-4D97-AF65-F5344CB8AC3E}">
        <p14:creationId xmlns:p14="http://schemas.microsoft.com/office/powerpoint/2010/main" val="133319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10B03-E2FB-4664-8672-241BF1A96F58}" type="slidenum">
              <a:rPr lang="en-US" smtClean="0"/>
              <a:t>37</a:t>
            </a:fld>
            <a:endParaRPr lang="en-US"/>
          </a:p>
        </p:txBody>
      </p:sp>
    </p:spTree>
    <p:extLst>
      <p:ext uri="{BB962C8B-B14F-4D97-AF65-F5344CB8AC3E}">
        <p14:creationId xmlns:p14="http://schemas.microsoft.com/office/powerpoint/2010/main" val="247305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efwfwf</a:t>
            </a:r>
            <a:endParaRPr lang="en-US" dirty="0"/>
          </a:p>
        </p:txBody>
      </p:sp>
      <p:sp>
        <p:nvSpPr>
          <p:cNvPr id="4" name="Slide Number Placeholder 3"/>
          <p:cNvSpPr>
            <a:spLocks noGrp="1"/>
          </p:cNvSpPr>
          <p:nvPr>
            <p:ph type="sldNum" sz="quarter" idx="10"/>
          </p:nvPr>
        </p:nvSpPr>
        <p:spPr/>
        <p:txBody>
          <a:bodyPr/>
          <a:lstStyle/>
          <a:p>
            <a:fld id="{44E10B03-E2FB-4664-8672-241BF1A96F58}" type="slidenum">
              <a:rPr lang="en-US" smtClean="0"/>
              <a:t>98</a:t>
            </a:fld>
            <a:endParaRPr lang="en-US"/>
          </a:p>
        </p:txBody>
      </p:sp>
    </p:spTree>
    <p:extLst>
      <p:ext uri="{BB962C8B-B14F-4D97-AF65-F5344CB8AC3E}">
        <p14:creationId xmlns:p14="http://schemas.microsoft.com/office/powerpoint/2010/main" val="40515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2EE47-1CB5-4EC8-B28A-75F65D80C00E}" type="slidenum">
              <a:rPr lang="en-US" smtClean="0"/>
              <a:t>253</a:t>
            </a:fld>
            <a:endParaRPr lang="en-US"/>
          </a:p>
        </p:txBody>
      </p:sp>
    </p:spTree>
    <p:extLst>
      <p:ext uri="{BB962C8B-B14F-4D97-AF65-F5344CB8AC3E}">
        <p14:creationId xmlns:p14="http://schemas.microsoft.com/office/powerpoint/2010/main" val="391868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290867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151264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837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238529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7621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186297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101004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127010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390023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399160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11045089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398520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344356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237291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4389121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E55FB-A9A7-42B9-974C-77DFE31C6229}"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1DAFC3-62E0-466C-A6DA-A68FA18C4147}" type="slidenum">
              <a:rPr lang="en-US" smtClean="0"/>
              <a:t>‹#›</a:t>
            </a:fld>
            <a:endParaRPr lang="en-US" dirty="0"/>
          </a:p>
        </p:txBody>
      </p:sp>
    </p:spTree>
    <p:extLst>
      <p:ext uri="{BB962C8B-B14F-4D97-AF65-F5344CB8AC3E}">
        <p14:creationId xmlns:p14="http://schemas.microsoft.com/office/powerpoint/2010/main" val="415401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5E55FB-A9A7-42B9-974C-77DFE31C6229}" type="datetimeFigureOut">
              <a:rPr lang="en-US" smtClean="0"/>
              <a:t>6/27/2018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C1DAFC3-62E0-466C-A6DA-A68FA18C4147}" type="slidenum">
              <a:rPr lang="en-US" smtClean="0"/>
              <a:t>‹#›</a:t>
            </a:fld>
            <a:endParaRPr lang="en-US" dirty="0"/>
          </a:p>
        </p:txBody>
      </p:sp>
    </p:spTree>
    <p:extLst>
      <p:ext uri="{BB962C8B-B14F-4D97-AF65-F5344CB8AC3E}">
        <p14:creationId xmlns:p14="http://schemas.microsoft.com/office/powerpoint/2010/main" val="12116247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4.xml"/><Relationship Id="rId7" Type="http://schemas.openxmlformats.org/officeDocument/2006/relationships/diagramData" Target="../diagrams/data140.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diagramQuickStyle" Target="../diagrams/quickStyle14.xml"/></Relationships>
</file>

<file path=ppt/slides/_rels/slide2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2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2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2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87437966"/>
              </p:ext>
            </p:extLst>
          </p:nvPr>
        </p:nvGraphicFramePr>
        <p:xfrm>
          <a:off x="241300" y="215900"/>
          <a:ext cx="8712200" cy="607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8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11201566"/>
              </p:ext>
            </p:extLst>
          </p:nvPr>
        </p:nvGraphicFramePr>
        <p:xfrm>
          <a:off x="635000" y="635000"/>
          <a:ext cx="7950200"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9339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74341"/>
            <a:ext cx="6985000" cy="4524315"/>
          </a:xfrm>
          <a:prstGeom prst="rect">
            <a:avLst/>
          </a:prstGeom>
        </p:spPr>
        <p:txBody>
          <a:bodyPr wrap="square">
            <a:spAutoFit/>
          </a:bodyPr>
          <a:lstStyle/>
          <a:p>
            <a:pPr algn="just"/>
            <a:r>
              <a:rPr lang="en-US" sz="2400" dirty="0"/>
              <a:t>Sometimes a sanitation system can be classified as either permeable or confined depending on whether the system allows infiltration. </a:t>
            </a:r>
          </a:p>
          <a:p>
            <a:pPr algn="just"/>
            <a:endParaRPr lang="en-US" sz="2400" dirty="0"/>
          </a:p>
          <a:p>
            <a:pPr marL="285750" indent="-285750" algn="just">
              <a:buFont typeface="Arial" panose="020B0604020202020204" pitchFamily="34" charset="0"/>
              <a:buChar char="•"/>
            </a:pPr>
            <a:r>
              <a:rPr lang="en-US" sz="2400" dirty="0"/>
              <a:t>Confined systems do not allow infiltration of the liquid portion of the wastes into the ground, </a:t>
            </a:r>
            <a:r>
              <a:rPr lang="en-US" sz="2400" dirty="0" err="1"/>
              <a:t>e.g</a:t>
            </a:r>
            <a:r>
              <a:rPr lang="en-US" sz="2400" dirty="0"/>
              <a:t> aqua privies, septic </a:t>
            </a:r>
            <a:r>
              <a:rPr lang="en-US" sz="2400" dirty="0" smtClean="0"/>
              <a:t>tank</a:t>
            </a:r>
          </a:p>
          <a:p>
            <a:pPr algn="just"/>
            <a:endParaRPr lang="en-US" sz="2400" dirty="0"/>
          </a:p>
          <a:p>
            <a:pPr marL="285750" indent="-285750" algn="just">
              <a:buFont typeface="Arial" panose="020B0604020202020204" pitchFamily="34" charset="0"/>
              <a:buChar char="•"/>
            </a:pPr>
            <a:r>
              <a:rPr lang="en-US" sz="2400" dirty="0"/>
              <a:t>In the unconfined permeable system the liquid part of the wastes is allowed to infiltrate , causing potential pollution of the ground water </a:t>
            </a:r>
            <a:r>
              <a:rPr lang="en-US" sz="2400" dirty="0" err="1"/>
              <a:t>e.g</a:t>
            </a:r>
            <a:r>
              <a:rPr lang="en-US" sz="2400" dirty="0"/>
              <a:t> pit latrines</a:t>
            </a:r>
          </a:p>
        </p:txBody>
      </p:sp>
    </p:spTree>
    <p:extLst>
      <p:ext uri="{BB962C8B-B14F-4D97-AF65-F5344CB8AC3E}">
        <p14:creationId xmlns:p14="http://schemas.microsoft.com/office/powerpoint/2010/main" val="190785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3174" y="0"/>
            <a:ext cx="6423026" cy="5849569"/>
          </a:xfrm>
          <a:prstGeom prst="rect">
            <a:avLst/>
          </a:prstGeom>
        </p:spPr>
      </p:pic>
      <p:sp>
        <p:nvSpPr>
          <p:cNvPr id="5" name="TextBox 4"/>
          <p:cNvSpPr txBox="1"/>
          <p:nvPr/>
        </p:nvSpPr>
        <p:spPr>
          <a:xfrm>
            <a:off x="571500" y="6184900"/>
            <a:ext cx="7797800" cy="369332"/>
          </a:xfrm>
          <a:prstGeom prst="rect">
            <a:avLst/>
          </a:prstGeom>
          <a:noFill/>
        </p:spPr>
        <p:txBody>
          <a:bodyPr wrap="square" rtlCol="0">
            <a:spAutoFit/>
          </a:bodyPr>
          <a:lstStyle/>
          <a:p>
            <a:pPr algn="ctr"/>
            <a:r>
              <a:rPr lang="en-US" dirty="0" smtClean="0"/>
              <a:t>Fig : Interrelationship between water, sanitation and health education</a:t>
            </a:r>
            <a:endParaRPr lang="en-US" dirty="0"/>
          </a:p>
        </p:txBody>
      </p:sp>
    </p:spTree>
    <p:extLst>
      <p:ext uri="{BB962C8B-B14F-4D97-AF65-F5344CB8AC3E}">
        <p14:creationId xmlns:p14="http://schemas.microsoft.com/office/powerpoint/2010/main" val="37514801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24" y="95249"/>
            <a:ext cx="8791576" cy="6594507"/>
          </a:xfrm>
          <a:prstGeom prst="rect">
            <a:avLst/>
          </a:prstGeom>
        </p:spPr>
      </p:pic>
    </p:spTree>
    <p:extLst>
      <p:ext uri="{BB962C8B-B14F-4D97-AF65-F5344CB8AC3E}">
        <p14:creationId xmlns:p14="http://schemas.microsoft.com/office/powerpoint/2010/main" val="40991313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5500" y="874931"/>
            <a:ext cx="7213600" cy="4524315"/>
          </a:xfrm>
          <a:prstGeom prst="rect">
            <a:avLst/>
          </a:prstGeom>
          <a:noFill/>
        </p:spPr>
        <p:txBody>
          <a:bodyPr wrap="square" rtlCol="0">
            <a:spAutoFit/>
          </a:bodyPr>
          <a:lstStyle/>
          <a:p>
            <a:pPr algn="just"/>
            <a:r>
              <a:rPr lang="en-US" sz="2400" b="1" dirty="0" smtClean="0"/>
              <a:t>Important factors for sanitation in Bangladesh :</a:t>
            </a:r>
          </a:p>
          <a:p>
            <a:pPr algn="just"/>
            <a:endParaRPr lang="en-US" sz="2400" b="1" dirty="0"/>
          </a:p>
          <a:p>
            <a:pPr algn="just"/>
            <a:r>
              <a:rPr lang="en-US" sz="2400" b="1" dirty="0" smtClean="0"/>
              <a:t>Housing density:</a:t>
            </a:r>
          </a:p>
          <a:p>
            <a:pPr algn="just"/>
            <a:endParaRPr lang="en-US" sz="2400" b="1" dirty="0"/>
          </a:p>
          <a:p>
            <a:pPr marL="285750" indent="-285750" algn="just">
              <a:buFont typeface="Arial" panose="020B0604020202020204" pitchFamily="34" charset="0"/>
              <a:buChar char="•"/>
            </a:pPr>
            <a:r>
              <a:rPr lang="en-US" sz="2400" dirty="0" smtClean="0"/>
              <a:t>Simple single pit latrines are suitable for use in rural areas and low density urban areas up to about 300 people per hectare.</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At higher densities alternating double pit latrines may be feasible, but other options such as small bore sewers, community latrine cum biogas plant </a:t>
            </a:r>
            <a:r>
              <a:rPr lang="en-US" sz="2400" dirty="0" err="1" smtClean="0"/>
              <a:t>etc</a:t>
            </a:r>
            <a:r>
              <a:rPr lang="en-US" sz="2400" dirty="0" smtClean="0"/>
              <a:t> may be more appropriate solutions </a:t>
            </a:r>
            <a:endParaRPr lang="en-US" sz="2400" dirty="0"/>
          </a:p>
        </p:txBody>
      </p:sp>
    </p:spTree>
    <p:extLst>
      <p:ext uri="{BB962C8B-B14F-4D97-AF65-F5344CB8AC3E}">
        <p14:creationId xmlns:p14="http://schemas.microsoft.com/office/powerpoint/2010/main" val="1179608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596900"/>
            <a:ext cx="7670800" cy="6001643"/>
          </a:xfrm>
          <a:prstGeom prst="rect">
            <a:avLst/>
          </a:prstGeom>
          <a:noFill/>
        </p:spPr>
        <p:txBody>
          <a:bodyPr wrap="square" rtlCol="0">
            <a:spAutoFit/>
          </a:bodyPr>
          <a:lstStyle/>
          <a:p>
            <a:pPr algn="just"/>
            <a:r>
              <a:rPr lang="en-US" sz="2400" b="1" dirty="0" smtClean="0"/>
              <a:t>Water supply and service level :</a:t>
            </a:r>
          </a:p>
          <a:p>
            <a:pPr algn="just"/>
            <a:endParaRPr lang="en-US" sz="2400" b="1" dirty="0"/>
          </a:p>
          <a:p>
            <a:pPr algn="just"/>
            <a:r>
              <a:rPr lang="en-US" sz="2400" dirty="0" smtClean="0"/>
              <a:t>In areas where water use is low (say less than 30l/c/d) and where water has to be hand carried from public stand posts, tube wells or communal wells, pit latrines of one type or another are technically feasible sanitation option.</a:t>
            </a:r>
          </a:p>
          <a:p>
            <a:pPr algn="just"/>
            <a:r>
              <a:rPr lang="en-US" sz="2400" dirty="0" smtClean="0"/>
              <a:t> </a:t>
            </a:r>
            <a:endParaRPr lang="en-US" sz="2400" dirty="0"/>
          </a:p>
          <a:p>
            <a:pPr algn="just"/>
            <a:r>
              <a:rPr lang="en-US" sz="2400" b="1" dirty="0" smtClean="0"/>
              <a:t>Difficulties associated with pit latrines:</a:t>
            </a:r>
          </a:p>
          <a:p>
            <a:pPr algn="just"/>
            <a:endParaRPr lang="en-US" sz="2400" b="1" dirty="0"/>
          </a:p>
          <a:p>
            <a:pPr algn="just"/>
            <a:r>
              <a:rPr lang="en-US" sz="2400" dirty="0" smtClean="0"/>
              <a:t>Digging pits in loose and unconsolidated soils (</a:t>
            </a:r>
            <a:r>
              <a:rPr lang="en-US" sz="2400" dirty="0" err="1" smtClean="0"/>
              <a:t>e.g</a:t>
            </a:r>
            <a:r>
              <a:rPr lang="en-US" sz="2400" dirty="0" smtClean="0"/>
              <a:t> sand or fine grained alluvium) is difficult and the lining must nit prevent the seepage of </a:t>
            </a:r>
            <a:r>
              <a:rPr lang="en-US" sz="2400" dirty="0" err="1" smtClean="0"/>
              <a:t>faecal</a:t>
            </a:r>
            <a:r>
              <a:rPr lang="en-US" sz="2400" dirty="0" smtClean="0"/>
              <a:t> liquids out of the pit into the surrounding soil. Pit latrines are vulnerable. </a:t>
            </a:r>
          </a:p>
          <a:p>
            <a:pPr algn="just"/>
            <a:endParaRPr lang="en-US" sz="2400" b="1" dirty="0"/>
          </a:p>
          <a:p>
            <a:pPr algn="just"/>
            <a:endParaRPr lang="en-US" sz="2400" b="1" dirty="0"/>
          </a:p>
        </p:txBody>
      </p:sp>
    </p:spTree>
    <p:extLst>
      <p:ext uri="{BB962C8B-B14F-4D97-AF65-F5344CB8AC3E}">
        <p14:creationId xmlns:p14="http://schemas.microsoft.com/office/powerpoint/2010/main" val="19322862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100" y="874931"/>
            <a:ext cx="6565900" cy="4154984"/>
          </a:xfrm>
          <a:prstGeom prst="rect">
            <a:avLst/>
          </a:prstGeom>
          <a:noFill/>
        </p:spPr>
        <p:txBody>
          <a:bodyPr wrap="square" rtlCol="0">
            <a:spAutoFit/>
          </a:bodyPr>
          <a:lstStyle/>
          <a:p>
            <a:pPr algn="just"/>
            <a:endParaRPr lang="en-US" sz="2400" b="1" dirty="0"/>
          </a:p>
          <a:p>
            <a:pPr algn="just"/>
            <a:r>
              <a:rPr lang="en-US" sz="2400" b="1" dirty="0" smtClean="0"/>
              <a:t>Soil Permeability:</a:t>
            </a:r>
          </a:p>
          <a:p>
            <a:pPr algn="just"/>
            <a:endParaRPr lang="en-US" sz="2400" b="1" dirty="0"/>
          </a:p>
          <a:p>
            <a:pPr algn="just"/>
            <a:r>
              <a:rPr lang="en-US" sz="2400" dirty="0" smtClean="0"/>
              <a:t>Soils with permeability below 2.5 mm per hour are unsuitable for pit latrines, as the liquid fraction of the excreta in unable to infiltrate into the soil, thereby leading to overflow of the pits. </a:t>
            </a:r>
          </a:p>
          <a:p>
            <a:pPr algn="just"/>
            <a:endParaRPr lang="en-US" sz="2400" dirty="0"/>
          </a:p>
          <a:p>
            <a:pPr algn="just"/>
            <a:r>
              <a:rPr lang="en-US" sz="2400" dirty="0" smtClean="0"/>
              <a:t>Infiltration capacity of the pits also greatly reduced where the water table is high </a:t>
            </a:r>
            <a:r>
              <a:rPr lang="en-US" sz="2400" dirty="0" err="1" smtClean="0"/>
              <a:t>e.g</a:t>
            </a:r>
            <a:r>
              <a:rPr lang="en-US" sz="2400" dirty="0" smtClean="0"/>
              <a:t> in the coastal region of the country. </a:t>
            </a:r>
          </a:p>
        </p:txBody>
      </p:sp>
    </p:spTree>
    <p:extLst>
      <p:ext uri="{BB962C8B-B14F-4D97-AF65-F5344CB8AC3E}">
        <p14:creationId xmlns:p14="http://schemas.microsoft.com/office/powerpoint/2010/main" val="39688276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990600"/>
            <a:ext cx="7569200" cy="4893647"/>
          </a:xfrm>
          <a:prstGeom prst="rect">
            <a:avLst/>
          </a:prstGeom>
          <a:noFill/>
        </p:spPr>
        <p:txBody>
          <a:bodyPr wrap="square" rtlCol="0">
            <a:spAutoFit/>
          </a:bodyPr>
          <a:lstStyle/>
          <a:p>
            <a:pPr algn="just"/>
            <a:r>
              <a:rPr lang="en-US" sz="2400" b="1" dirty="0" smtClean="0"/>
              <a:t>Ground water pollution:</a:t>
            </a:r>
          </a:p>
          <a:p>
            <a:pPr algn="just"/>
            <a:endParaRPr lang="en-US" sz="2400" b="1" dirty="0"/>
          </a:p>
          <a:p>
            <a:pPr algn="just"/>
            <a:r>
              <a:rPr lang="en-US" sz="2400" dirty="0" smtClean="0"/>
              <a:t>The deposition of excreta in pits may pollute water sources, particularly wells, tube wells pond </a:t>
            </a:r>
            <a:r>
              <a:rPr lang="en-US" sz="2400" dirty="0" err="1" smtClean="0"/>
              <a:t>etc</a:t>
            </a:r>
            <a:r>
              <a:rPr lang="en-US" sz="2400" dirty="0" smtClean="0"/>
              <a:t> located nearby. The danger of pollution increases if the pit is dug down to the water table . Bacteria will not penetrate more than 1.2 m in most  unsaturated soil but they have been known to travel over 100 m in gravel below the water table</a:t>
            </a:r>
          </a:p>
          <a:p>
            <a:pPr algn="just"/>
            <a:endParaRPr lang="en-US" sz="2400" dirty="0"/>
          </a:p>
          <a:p>
            <a:pPr algn="just"/>
            <a:r>
              <a:rPr lang="en-US" sz="2400" dirty="0" smtClean="0"/>
              <a:t>So, users are required to locate pits at least 10 m away from tube wells or other water sources to avoid potential pollution.</a:t>
            </a:r>
            <a:endParaRPr lang="en-US" sz="2400" dirty="0"/>
          </a:p>
        </p:txBody>
      </p:sp>
    </p:spTree>
    <p:extLst>
      <p:ext uri="{BB962C8B-B14F-4D97-AF65-F5344CB8AC3E}">
        <p14:creationId xmlns:p14="http://schemas.microsoft.com/office/powerpoint/2010/main" val="534742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369332"/>
          </a:xfrm>
          <a:prstGeom prst="rect">
            <a:avLst/>
          </a:prstGeom>
        </p:spPr>
        <p:txBody>
          <a:bodyPr>
            <a:spAutoFit/>
          </a:bodyPr>
          <a:lstStyle/>
          <a:p>
            <a:pPr marL="1309688" indent="-107950"/>
            <a:endParaRPr lang="en-US" b="1" dirty="0">
              <a:latin typeface="Arial" pitchFamily="34" charset="0"/>
              <a:cs typeface="Arial" pitchFamily="34" charset="0"/>
            </a:endParaRPr>
          </a:p>
        </p:txBody>
      </p:sp>
      <p:sp>
        <p:nvSpPr>
          <p:cNvPr id="4" name="Rectangle 3"/>
          <p:cNvSpPr/>
          <p:nvPr/>
        </p:nvSpPr>
        <p:spPr>
          <a:xfrm>
            <a:off x="2438400" y="2743200"/>
            <a:ext cx="4572000" cy="369332"/>
          </a:xfrm>
          <a:prstGeom prst="rect">
            <a:avLst/>
          </a:prstGeom>
        </p:spPr>
        <p:txBody>
          <a:bodyPr wrap="square">
            <a:spAutoFit/>
          </a:bodyPr>
          <a:lstStyle/>
          <a:p>
            <a:pPr marL="1309688" indent="-107950"/>
            <a:endParaRPr lang="en-US" b="1" dirty="0">
              <a:latin typeface="Arial" pitchFamily="34" charset="0"/>
              <a:cs typeface="Arial" pitchFamily="34" charset="0"/>
            </a:endParaRPr>
          </a:p>
        </p:txBody>
      </p:sp>
      <p:sp>
        <p:nvSpPr>
          <p:cNvPr id="5" name="TextBox 4"/>
          <p:cNvSpPr txBox="1"/>
          <p:nvPr/>
        </p:nvSpPr>
        <p:spPr>
          <a:xfrm>
            <a:off x="723900" y="520700"/>
            <a:ext cx="7543800" cy="4093428"/>
          </a:xfrm>
          <a:prstGeom prst="rect">
            <a:avLst/>
          </a:prstGeom>
          <a:noFill/>
        </p:spPr>
        <p:txBody>
          <a:bodyPr wrap="square" rtlCol="0">
            <a:spAutoFit/>
          </a:bodyPr>
          <a:lstStyle/>
          <a:p>
            <a:endParaRPr lang="en-US" sz="3600" dirty="0" smtClean="0">
              <a:solidFill>
                <a:schemeClr val="bg2">
                  <a:lumMod val="10000"/>
                </a:schemeClr>
              </a:solidFill>
              <a:latin typeface="Arial" pitchFamily="34" charset="0"/>
              <a:cs typeface="Arial" pitchFamily="34" charset="0"/>
            </a:endParaRPr>
          </a:p>
          <a:p>
            <a:r>
              <a:rPr lang="en-US" sz="2800" b="1" dirty="0" smtClean="0">
                <a:latin typeface="Arial" pitchFamily="34" charset="0"/>
                <a:cs typeface="Arial" pitchFamily="34" charset="0"/>
              </a:rPr>
              <a:t>What is Water Supply Engineering </a:t>
            </a:r>
          </a:p>
          <a:p>
            <a:pPr algn="just"/>
            <a:endParaRPr lang="en-US" sz="3600" dirty="0">
              <a:solidFill>
                <a:schemeClr val="bg2">
                  <a:lumMod val="10000"/>
                </a:schemeClr>
              </a:solidFill>
              <a:latin typeface="Arial" pitchFamily="34" charset="0"/>
              <a:cs typeface="Arial" pitchFamily="34" charset="0"/>
            </a:endParaRPr>
          </a:p>
          <a:p>
            <a:pPr algn="just"/>
            <a:r>
              <a:rPr lang="en-US" sz="2400" dirty="0" smtClean="0">
                <a:solidFill>
                  <a:schemeClr val="bg2">
                    <a:lumMod val="10000"/>
                  </a:schemeClr>
                </a:solidFill>
                <a:latin typeface="Arial" pitchFamily="34" charset="0"/>
                <a:cs typeface="Arial" pitchFamily="34" charset="0"/>
              </a:rPr>
              <a:t>A branch of engineering concerned with the development of sources of supply, transmission, distribution, and treatment of water. The term is used most frequently in regard to municipal water works, but applies also to water systems for industry,</a:t>
            </a:r>
          </a:p>
          <a:p>
            <a:pPr algn="just"/>
            <a:r>
              <a:rPr lang="en-US" sz="2400" dirty="0" smtClean="0">
                <a:solidFill>
                  <a:schemeClr val="bg2">
                    <a:lumMod val="10000"/>
                  </a:schemeClr>
                </a:solidFill>
                <a:latin typeface="Arial" pitchFamily="34" charset="0"/>
                <a:cs typeface="Arial" pitchFamily="34" charset="0"/>
              </a:rPr>
              <a:t>irrigation and other purposes</a:t>
            </a:r>
            <a:r>
              <a:rPr lang="en-US" sz="3600" dirty="0" smtClean="0">
                <a:solidFill>
                  <a:schemeClr val="bg2">
                    <a:lumMod val="10000"/>
                  </a:schemeClr>
                </a:solidFill>
                <a:latin typeface="Arial" pitchFamily="34" charset="0"/>
                <a:cs typeface="Arial" pitchFamily="34" charset="0"/>
              </a:rPr>
              <a:t>.  </a:t>
            </a:r>
            <a:endParaRPr lang="en-US" sz="3600"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4569740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04800" y="914400"/>
            <a:ext cx="8610600" cy="4495800"/>
          </a:xfrm>
          <a:prstGeom prst="rect">
            <a:avLst/>
          </a:prstGeom>
          <a:noFill/>
          <a:ln w="9525">
            <a:noFill/>
            <a:miter lim="800000"/>
            <a:headEnd/>
            <a:tailEnd/>
          </a:ln>
          <a:effectLst/>
        </p:spPr>
      </p:pic>
    </p:spTree>
    <p:extLst>
      <p:ext uri="{BB962C8B-B14F-4D97-AF65-F5344CB8AC3E}">
        <p14:creationId xmlns:p14="http://schemas.microsoft.com/office/powerpoint/2010/main" val="15576337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04200" cy="5293757"/>
          </a:xfrm>
          <a:prstGeom prst="rect">
            <a:avLst/>
          </a:prstGeom>
          <a:noFill/>
        </p:spPr>
        <p:txBody>
          <a:bodyPr wrap="square" rtlCol="0">
            <a:spAutoFit/>
          </a:bodyPr>
          <a:lstStyle/>
          <a:p>
            <a:endParaRPr lang="en-US" dirty="0" smtClean="0"/>
          </a:p>
          <a:p>
            <a:r>
              <a:rPr lang="en-US" sz="2800" b="1" dirty="0" smtClean="0">
                <a:latin typeface="Arial" pitchFamily="34" charset="0"/>
                <a:cs typeface="Arial" pitchFamily="34" charset="0"/>
              </a:rPr>
              <a:t>Elements of Water Supply System:</a:t>
            </a:r>
          </a:p>
          <a:p>
            <a:endParaRPr lang="en-US" sz="2800" b="1" dirty="0" smtClean="0">
              <a:latin typeface="Arial" pitchFamily="34" charset="0"/>
              <a:cs typeface="Arial" pitchFamily="34" charset="0"/>
            </a:endParaRPr>
          </a:p>
          <a:p>
            <a:pPr algn="just"/>
            <a:r>
              <a:rPr lang="en-US" sz="2400" dirty="0" smtClean="0">
                <a:latin typeface="Arial" pitchFamily="34" charset="0"/>
                <a:cs typeface="Arial" pitchFamily="34" charset="0"/>
              </a:rPr>
              <a:t>The planning of water supply system requires that the probable water use and its variation be estimates as accurately. The first step in the design of a water supply is the determination of the quantity of water that will be required with provision for the estimate requirements of the future. Next a reliable source of water must be located and finally a collection system, a treatment plant and a distribution system must be provided. The essential elements  of a water supply system are (</a:t>
            </a:r>
            <a:r>
              <a:rPr lang="en-US" sz="2400" dirty="0" err="1" smtClean="0">
                <a:latin typeface="Arial" pitchFamily="34" charset="0"/>
                <a:cs typeface="Arial" pitchFamily="34" charset="0"/>
              </a:rPr>
              <a:t>i</a:t>
            </a:r>
            <a:r>
              <a:rPr lang="en-US" sz="2400" dirty="0" smtClean="0">
                <a:latin typeface="Arial" pitchFamily="34" charset="0"/>
                <a:cs typeface="Arial" pitchFamily="34" charset="0"/>
              </a:rPr>
              <a:t>) Source of supply, (ii) Collection system, (iii) Treatment of purification and (iv) Distribution system</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9877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73233117"/>
              </p:ext>
            </p:extLst>
          </p:nvPr>
        </p:nvGraphicFramePr>
        <p:xfrm>
          <a:off x="685800" y="838200"/>
          <a:ext cx="79375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3839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4708981"/>
          </a:xfrm>
          <a:prstGeom prst="rect">
            <a:avLst/>
          </a:prstGeom>
          <a:noFill/>
        </p:spPr>
        <p:txBody>
          <a:bodyPr wrap="square" rtlCol="0">
            <a:spAutoFit/>
          </a:bodyPr>
          <a:lstStyle/>
          <a:p>
            <a:r>
              <a:rPr lang="en-US" sz="2800" b="1" dirty="0" smtClean="0">
                <a:latin typeface="Arial" pitchFamily="34" charset="0"/>
                <a:cs typeface="Arial" pitchFamily="34" charset="0"/>
              </a:rPr>
              <a:t>Source of supply:</a:t>
            </a:r>
          </a:p>
          <a:p>
            <a:endParaRPr lang="en-US" sz="2400" b="1" dirty="0" smtClean="0">
              <a:latin typeface="Arial" pitchFamily="34" charset="0"/>
              <a:cs typeface="Arial" pitchFamily="34" charset="0"/>
            </a:endParaRPr>
          </a:p>
          <a:p>
            <a:pPr algn="just"/>
            <a:r>
              <a:rPr lang="en-US" sz="2400" dirty="0" smtClean="0">
                <a:latin typeface="Arial" pitchFamily="34" charset="0"/>
                <a:cs typeface="Arial" pitchFamily="34" charset="0"/>
              </a:rPr>
              <a:t>All fresh waters on earth come in the form of precipitation evaporated mainly form oceans, seas and other surface water sources. A part of this precipitated water flows as surface water and remains trapped in depressed areas and another part enters in to the earth to form groundwater. Therefore, surface water and groundwater are the main sources of water for water supply. Rainwater being relatively free from contamination, can be  a good source of water supply. The main considerations for the selection of a source of water supply are quantity, quality and cost.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2713477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028701"/>
            <a:ext cx="9144000" cy="954107"/>
          </a:xfrm>
          <a:prstGeom prst="rect">
            <a:avLst/>
          </a:prstGeom>
          <a:noFill/>
        </p:spPr>
        <p:txBody>
          <a:bodyPr wrap="square" rtlCol="0">
            <a:spAutoFit/>
          </a:bodyPr>
          <a:lstStyle/>
          <a:p>
            <a:r>
              <a:rPr lang="en-US" sz="2800" b="1" dirty="0" smtClean="0">
                <a:latin typeface="Arial" pitchFamily="34" charset="0"/>
                <a:cs typeface="Arial" pitchFamily="34" charset="0"/>
              </a:rPr>
              <a:t>Collection system:</a:t>
            </a:r>
            <a:r>
              <a:rPr lang="en-US" sz="2800" dirty="0" smtClean="0">
                <a:latin typeface="Arial" pitchFamily="34" charset="0"/>
                <a:cs typeface="Arial" pitchFamily="34" charset="0"/>
              </a:rPr>
              <a:t>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3" name="TextBox 2"/>
          <p:cNvSpPr txBox="1"/>
          <p:nvPr/>
        </p:nvSpPr>
        <p:spPr>
          <a:xfrm>
            <a:off x="342900" y="2070100"/>
            <a:ext cx="8458200" cy="3323987"/>
          </a:xfrm>
          <a:prstGeom prst="rect">
            <a:avLst/>
          </a:prstGeom>
          <a:noFill/>
        </p:spPr>
        <p:txBody>
          <a:bodyPr wrap="square" rtlCol="0">
            <a:spAutoFit/>
          </a:bodyPr>
          <a:lstStyle/>
          <a:p>
            <a:pPr algn="just"/>
            <a:r>
              <a:rPr lang="en-US" sz="2400" dirty="0" smtClean="0">
                <a:latin typeface="Arial" pitchFamily="34" charset="0"/>
                <a:cs typeface="Arial" pitchFamily="34" charset="0"/>
              </a:rPr>
              <a:t>The collection system is dependent on the water supply. An intake with pumping facilities is required if the water is to be collected from a surface water source. Dug wells or tube wells are common collection devices for groundwater, while a permanent roof or an uncontaminated ground surface is needed for collection of rain water for water supply.</a:t>
            </a:r>
          </a:p>
          <a:p>
            <a:r>
              <a:rPr lang="en-US" sz="2400" dirty="0" smtClean="0">
                <a:latin typeface="Arial" pitchFamily="34" charset="0"/>
                <a:cs typeface="Arial" pitchFamily="34" charset="0"/>
              </a:rPr>
              <a:t>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31161783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229600" cy="523220"/>
          </a:xfrm>
          <a:prstGeom prst="rect">
            <a:avLst/>
          </a:prstGeom>
          <a:noFill/>
        </p:spPr>
        <p:txBody>
          <a:bodyPr wrap="square" rtlCol="0">
            <a:spAutoFit/>
          </a:bodyPr>
          <a:lstStyle/>
          <a:p>
            <a:r>
              <a:rPr lang="en-US" sz="2800" b="1" dirty="0" smtClean="0">
                <a:latin typeface="Arial" pitchFamily="34" charset="0"/>
                <a:cs typeface="Arial" pitchFamily="34" charset="0"/>
              </a:rPr>
              <a:t>Treatment:</a:t>
            </a:r>
            <a:endParaRPr lang="en-US" sz="2800" b="1" dirty="0">
              <a:latin typeface="Arial" pitchFamily="34" charset="0"/>
              <a:cs typeface="Arial" pitchFamily="34" charset="0"/>
            </a:endParaRPr>
          </a:p>
        </p:txBody>
      </p:sp>
      <p:sp>
        <p:nvSpPr>
          <p:cNvPr id="3" name="TextBox 2"/>
          <p:cNvSpPr txBox="1"/>
          <p:nvPr/>
        </p:nvSpPr>
        <p:spPr>
          <a:xfrm>
            <a:off x="228600" y="1219200"/>
            <a:ext cx="8458200" cy="5262979"/>
          </a:xfrm>
          <a:prstGeom prst="rect">
            <a:avLst/>
          </a:prstGeom>
          <a:noFill/>
        </p:spPr>
        <p:txBody>
          <a:bodyPr wrap="square" rtlCol="0">
            <a:spAutoFit/>
          </a:bodyPr>
          <a:lstStyle/>
          <a:p>
            <a:pPr algn="just"/>
            <a:r>
              <a:rPr lang="en-US" sz="2400" dirty="0" smtClean="0">
                <a:latin typeface="Arial" pitchFamily="34" charset="0"/>
                <a:cs typeface="Arial" pitchFamily="34" charset="0"/>
              </a:rPr>
              <a:t>Natural waters usually contains impurities, which  require treatment to make the water suitable for domestic water supplies. The type and degree of treatment processes involve removal of turbidity, color, taste and </a:t>
            </a:r>
            <a:r>
              <a:rPr lang="en-US" sz="2400" dirty="0" err="1" smtClean="0">
                <a:latin typeface="Arial" pitchFamily="34" charset="0"/>
                <a:cs typeface="Arial" pitchFamily="34" charset="0"/>
              </a:rPr>
              <a:t>odour</a:t>
            </a:r>
            <a:r>
              <a:rPr lang="en-US" sz="2400" dirty="0" smtClean="0">
                <a:latin typeface="Arial" pitchFamily="34" charset="0"/>
                <a:cs typeface="Arial" pitchFamily="34" charset="0"/>
              </a:rPr>
              <a:t> and removal and destruction of pathogenic (disease producing) micro-organisms. Ground waters are relatively free from disease-producing bacteria but rich in mineral substances and may require removal of iron, hardness, arsenic,, fluoride etc. If the dissolved minerals in ground waters are within acceptable limits, the water may be supplied without any treatment. The most common methods used for treatment include screening, sedimentation, aeration, treatment with treatment with chemicals, filtration, demineralization and disinfection.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302154664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450" y="1041400"/>
            <a:ext cx="7543800" cy="523220"/>
          </a:xfrm>
          <a:prstGeom prst="rect">
            <a:avLst/>
          </a:prstGeom>
          <a:noFill/>
        </p:spPr>
        <p:txBody>
          <a:bodyPr wrap="square" rtlCol="0">
            <a:spAutoFit/>
          </a:bodyPr>
          <a:lstStyle/>
          <a:p>
            <a:r>
              <a:rPr lang="en-US" sz="2800" b="1" dirty="0" smtClean="0">
                <a:latin typeface="Arial" pitchFamily="34" charset="0"/>
                <a:cs typeface="Arial" pitchFamily="34" charset="0"/>
              </a:rPr>
              <a:t>Distribution system:</a:t>
            </a:r>
            <a:endParaRPr lang="en-US" sz="2800" b="1" dirty="0">
              <a:latin typeface="Arial" pitchFamily="34" charset="0"/>
              <a:cs typeface="Arial" pitchFamily="34" charset="0"/>
            </a:endParaRPr>
          </a:p>
        </p:txBody>
      </p:sp>
      <p:sp>
        <p:nvSpPr>
          <p:cNvPr id="3" name="TextBox 2"/>
          <p:cNvSpPr txBox="1"/>
          <p:nvPr/>
        </p:nvSpPr>
        <p:spPr>
          <a:xfrm>
            <a:off x="596900" y="1993900"/>
            <a:ext cx="7708900" cy="4154984"/>
          </a:xfrm>
          <a:prstGeom prst="rect">
            <a:avLst/>
          </a:prstGeom>
          <a:noFill/>
        </p:spPr>
        <p:txBody>
          <a:bodyPr wrap="square" rtlCol="0">
            <a:spAutoFit/>
          </a:bodyPr>
          <a:lstStyle/>
          <a:p>
            <a:pPr algn="just"/>
            <a:r>
              <a:rPr lang="en-US" sz="2400" dirty="0" smtClean="0">
                <a:latin typeface="Arial" pitchFamily="34" charset="0"/>
                <a:cs typeface="Arial" pitchFamily="34" charset="0"/>
              </a:rPr>
              <a:t>A distribution system is needed to deliver water to individual consumers. The piped water supplies require distribution networks of pipes with storage reservoirs, pumping devices, stand posts, valves and other appurtenances. </a:t>
            </a:r>
          </a:p>
          <a:p>
            <a:pPr algn="just"/>
            <a:endParaRPr lang="en-US" sz="24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In </a:t>
            </a:r>
            <a:r>
              <a:rPr lang="en-US" sz="2400" dirty="0" err="1" smtClean="0">
                <a:latin typeface="Arial" pitchFamily="34" charset="0"/>
                <a:cs typeface="Arial" pitchFamily="34" charset="0"/>
              </a:rPr>
              <a:t>unpiped</a:t>
            </a:r>
            <a:r>
              <a:rPr lang="en-US" sz="2400" dirty="0" smtClean="0">
                <a:latin typeface="Arial" pitchFamily="34" charset="0"/>
                <a:cs typeface="Arial" pitchFamily="34" charset="0"/>
              </a:rPr>
              <a:t> water supplies, the sources of water are to be distributed to make them easily accessible to the consumers.</a:t>
            </a:r>
          </a:p>
          <a:p>
            <a:pPr algn="just"/>
            <a:endParaRPr lang="en-US" sz="2400" dirty="0" smtClean="0">
              <a:latin typeface="Arial" pitchFamily="34" charset="0"/>
              <a:cs typeface="Arial" pitchFamily="34" charset="0"/>
            </a:endParaRPr>
          </a:p>
          <a:p>
            <a:pPr>
              <a:buFont typeface="Arial" pitchFamily="34" charset="0"/>
              <a:buChar cha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662824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1101636"/>
            <a:ext cx="7518400" cy="3785652"/>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Arial" pitchFamily="34" charset="0"/>
                <a:cs typeface="Arial" pitchFamily="34" charset="0"/>
              </a:rPr>
              <a:t>The </a:t>
            </a:r>
            <a:r>
              <a:rPr lang="en-US" sz="2400" dirty="0">
                <a:latin typeface="Arial" pitchFamily="34" charset="0"/>
                <a:cs typeface="Arial" pitchFamily="34" charset="0"/>
              </a:rPr>
              <a:t>rural water supply based on manually operated </a:t>
            </a:r>
            <a:r>
              <a:rPr lang="en-US" sz="2400" dirty="0" err="1">
                <a:latin typeface="Arial" pitchFamily="34" charset="0"/>
                <a:cs typeface="Arial" pitchFamily="34" charset="0"/>
              </a:rPr>
              <a:t>tubewells</a:t>
            </a:r>
            <a:r>
              <a:rPr lang="en-US" sz="2400" dirty="0">
                <a:latin typeface="Arial" pitchFamily="34" charset="0"/>
                <a:cs typeface="Arial" pitchFamily="34" charset="0"/>
              </a:rPr>
              <a:t> does not require a distribution network but the </a:t>
            </a:r>
            <a:r>
              <a:rPr lang="en-US" sz="2400" dirty="0" err="1">
                <a:latin typeface="Arial" pitchFamily="34" charset="0"/>
                <a:cs typeface="Arial" pitchFamily="34" charset="0"/>
              </a:rPr>
              <a:t>tubewells</a:t>
            </a:r>
            <a:r>
              <a:rPr lang="en-US" sz="2400" dirty="0">
                <a:latin typeface="Arial" pitchFamily="34" charset="0"/>
                <a:cs typeface="Arial" pitchFamily="34" charset="0"/>
              </a:rPr>
              <a:t> are required to be distributed over the area in such a way that the distance from the households are reasonable and each </a:t>
            </a:r>
            <a:r>
              <a:rPr lang="en-US" sz="2400" dirty="0" err="1">
                <a:latin typeface="Arial" pitchFamily="34" charset="0"/>
                <a:cs typeface="Arial" pitchFamily="34" charset="0"/>
              </a:rPr>
              <a:t>tubewell</a:t>
            </a:r>
            <a:r>
              <a:rPr lang="en-US" sz="2400" dirty="0">
                <a:latin typeface="Arial" pitchFamily="34" charset="0"/>
                <a:cs typeface="Arial" pitchFamily="34" charset="0"/>
              </a:rPr>
              <a:t> serves an optimum number of household.</a:t>
            </a:r>
          </a:p>
          <a:p>
            <a:pPr algn="just"/>
            <a:endParaRPr lang="en-US" sz="2400" dirty="0">
              <a:latin typeface="Arial" pitchFamily="34" charset="0"/>
              <a:cs typeface="Arial" pitchFamily="34" charset="0"/>
            </a:endParaRPr>
          </a:p>
          <a:p>
            <a:pPr marL="285750" indent="-285750">
              <a:buFont typeface="Arial" panose="020B0604020202020204" pitchFamily="34" charset="0"/>
              <a:buChar char="•"/>
            </a:pPr>
            <a:r>
              <a:rPr lang="en-US" sz="2400" dirty="0" smtClean="0">
                <a:latin typeface="Arial" pitchFamily="34" charset="0"/>
                <a:cs typeface="Arial" pitchFamily="34" charset="0"/>
              </a:rPr>
              <a:t>In </a:t>
            </a:r>
            <a:r>
              <a:rPr lang="en-US" sz="2400" dirty="0">
                <a:latin typeface="Arial" pitchFamily="34" charset="0"/>
                <a:cs typeface="Arial" pitchFamily="34" charset="0"/>
              </a:rPr>
              <a:t>the location of community type treatment plants, accessibility and distances from the community are required to be taken into considerations. </a:t>
            </a:r>
            <a:endParaRPr lang="en-US" sz="2400" dirty="0"/>
          </a:p>
        </p:txBody>
      </p:sp>
    </p:spTree>
    <p:extLst>
      <p:ext uri="{BB962C8B-B14F-4D97-AF65-F5344CB8AC3E}">
        <p14:creationId xmlns:p14="http://schemas.microsoft.com/office/powerpoint/2010/main" val="24551417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81000"/>
            <a:ext cx="7696200" cy="6248400"/>
          </a:xfrm>
          <a:prstGeom prst="rect">
            <a:avLst/>
          </a:prstGeom>
        </p:spPr>
      </p:pic>
    </p:spTree>
    <p:extLst>
      <p:ext uri="{BB962C8B-B14F-4D97-AF65-F5344CB8AC3E}">
        <p14:creationId xmlns:p14="http://schemas.microsoft.com/office/powerpoint/2010/main" val="36901675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100" y="1269999"/>
            <a:ext cx="7772400" cy="4925085"/>
          </a:xfrm>
          <a:prstGeom prst="rect">
            <a:avLst/>
          </a:prstGeom>
        </p:spPr>
      </p:pic>
    </p:spTree>
    <p:extLst>
      <p:ext uri="{BB962C8B-B14F-4D97-AF65-F5344CB8AC3E}">
        <p14:creationId xmlns:p14="http://schemas.microsoft.com/office/powerpoint/2010/main" val="9448940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84200"/>
            <a:ext cx="7988300" cy="5632311"/>
          </a:xfrm>
          <a:prstGeom prst="rect">
            <a:avLst/>
          </a:prstGeom>
          <a:noFill/>
        </p:spPr>
        <p:txBody>
          <a:bodyPr wrap="square" rtlCol="0">
            <a:spAutoFit/>
          </a:bodyPr>
          <a:lstStyle/>
          <a:p>
            <a:pPr algn="ctr"/>
            <a:r>
              <a:rPr lang="en-US" sz="2400" b="1" dirty="0" smtClean="0"/>
              <a:t>Population and Water requirement</a:t>
            </a:r>
          </a:p>
          <a:p>
            <a:pPr algn="ctr"/>
            <a:endParaRPr lang="en-US" sz="2400" b="1" dirty="0"/>
          </a:p>
          <a:p>
            <a:pPr algn="just"/>
            <a:r>
              <a:rPr lang="en-US" sz="2400" dirty="0" smtClean="0"/>
              <a:t>Demand of water is generally done by the help of the two factors</a:t>
            </a:r>
          </a:p>
          <a:p>
            <a:pPr algn="just"/>
            <a:endParaRPr lang="en-US" sz="2400" dirty="0"/>
          </a:p>
          <a:p>
            <a:pPr marL="457200" indent="-457200" algn="just">
              <a:buFont typeface="+mj-lt"/>
              <a:buAutoNum type="arabicPeriod"/>
            </a:pPr>
            <a:r>
              <a:rPr lang="en-US" sz="2400" dirty="0" smtClean="0"/>
              <a:t>Probable population estimated at the end of the design period</a:t>
            </a:r>
          </a:p>
          <a:p>
            <a:pPr marL="457200" indent="-457200" algn="just">
              <a:buFont typeface="+mj-lt"/>
              <a:buAutoNum type="arabicPeriod"/>
            </a:pPr>
            <a:r>
              <a:rPr lang="en-US" sz="2400" dirty="0" smtClean="0"/>
              <a:t>Rate of water supply per capita per day</a:t>
            </a:r>
          </a:p>
          <a:p>
            <a:pPr algn="just"/>
            <a:endParaRPr lang="en-US" sz="2400" dirty="0"/>
          </a:p>
          <a:p>
            <a:pPr algn="just"/>
            <a:r>
              <a:rPr lang="en-US" sz="2400" dirty="0" smtClean="0"/>
              <a:t>The design period is the period into the future for which the estimate is to be made. The period should neither be too long so that full financial burden is not thrown on the present generation, not it should be too short so as to avoid the design becoming uneconomical. In practice it varies from 25 to 40 years</a:t>
            </a:r>
            <a:endParaRPr lang="en-US" sz="2400" dirty="0"/>
          </a:p>
        </p:txBody>
      </p:sp>
    </p:spTree>
    <p:extLst>
      <p:ext uri="{BB962C8B-B14F-4D97-AF65-F5344CB8AC3E}">
        <p14:creationId xmlns:p14="http://schemas.microsoft.com/office/powerpoint/2010/main" val="7685891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76400"/>
            <a:ext cx="7239000" cy="2677656"/>
          </a:xfrm>
          <a:prstGeom prst="rect">
            <a:avLst/>
          </a:prstGeom>
          <a:noFill/>
        </p:spPr>
        <p:txBody>
          <a:bodyPr wrap="square" rtlCol="0">
            <a:spAutoFit/>
          </a:bodyPr>
          <a:lstStyle/>
          <a:p>
            <a:pPr algn="just"/>
            <a:r>
              <a:rPr lang="en-US" sz="2400" dirty="0" smtClean="0"/>
              <a:t>The per capita consumption of water is the total consumption divided by the population and the number of days in the year. It is generally expressed as liter per capita per day . Thus </a:t>
            </a:r>
          </a:p>
          <a:p>
            <a:pPr algn="just"/>
            <a:endParaRPr lang="en-US" sz="2400" dirty="0"/>
          </a:p>
          <a:p>
            <a:pPr algn="just"/>
            <a:r>
              <a:rPr lang="en-US" sz="2400" dirty="0" smtClean="0"/>
              <a:t>Water consumption per capita per day = Total consumption/(Population X 365) </a:t>
            </a:r>
            <a:endParaRPr lang="en-US" sz="2400" dirty="0"/>
          </a:p>
        </p:txBody>
      </p:sp>
    </p:spTree>
    <p:extLst>
      <p:ext uri="{BB962C8B-B14F-4D97-AF65-F5344CB8AC3E}">
        <p14:creationId xmlns:p14="http://schemas.microsoft.com/office/powerpoint/2010/main" val="29396502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308193"/>
            <a:ext cx="8763000" cy="6001643"/>
          </a:xfrm>
          <a:prstGeom prst="rect">
            <a:avLst/>
          </a:prstGeom>
          <a:noFill/>
        </p:spPr>
        <p:txBody>
          <a:bodyPr wrap="square" rtlCol="0">
            <a:spAutoFit/>
          </a:bodyPr>
          <a:lstStyle/>
          <a:p>
            <a:pPr algn="just"/>
            <a:r>
              <a:rPr lang="en-US" sz="2400" b="1" dirty="0" smtClean="0"/>
              <a:t>Factors affecting the consumption of water:</a:t>
            </a:r>
          </a:p>
          <a:p>
            <a:pPr algn="just"/>
            <a:endParaRPr lang="en-US" sz="2400" b="1" dirty="0"/>
          </a:p>
          <a:p>
            <a:pPr marL="400050" indent="-400050" algn="just">
              <a:buFont typeface="+mj-lt"/>
              <a:buAutoNum type="romanUcPeriod"/>
            </a:pPr>
            <a:r>
              <a:rPr lang="en-US" sz="2400" b="1" dirty="0" smtClean="0"/>
              <a:t>Size of the city:</a:t>
            </a:r>
          </a:p>
          <a:p>
            <a:pPr algn="just"/>
            <a:endParaRPr lang="en-US" sz="2400" dirty="0"/>
          </a:p>
          <a:p>
            <a:pPr algn="just"/>
            <a:r>
              <a:rPr lang="en-US" sz="2400" dirty="0" smtClean="0"/>
              <a:t>The per capita use of water tends to be higher in larger cities than in small towns. The difference results from great industrial use, more parks and other public facilities , greater commercial use and perhaps more loss and waste in the larger cities</a:t>
            </a:r>
          </a:p>
          <a:p>
            <a:pPr algn="just"/>
            <a:endParaRPr lang="en-US" sz="2400" dirty="0"/>
          </a:p>
          <a:p>
            <a:pPr algn="just"/>
            <a:r>
              <a:rPr lang="en-US" sz="2400" b="1" dirty="0" smtClean="0"/>
              <a:t>ii) Characteristics of the people:</a:t>
            </a:r>
          </a:p>
          <a:p>
            <a:pPr algn="just"/>
            <a:endParaRPr lang="en-US" sz="2400" b="1" dirty="0"/>
          </a:p>
          <a:p>
            <a:pPr algn="just"/>
            <a:r>
              <a:rPr lang="en-US" sz="2400" dirty="0" smtClean="0"/>
              <a:t>Water use is influenced by the economic status of the people. The per capita use of the slum areas will be much less than that in the high class residential areas, because of extra water use for gardening, car washing, air conditioning and for some ornamental display</a:t>
            </a:r>
            <a:endParaRPr lang="en-US" sz="2400" dirty="0"/>
          </a:p>
        </p:txBody>
      </p:sp>
    </p:spTree>
    <p:extLst>
      <p:ext uri="{BB962C8B-B14F-4D97-AF65-F5344CB8AC3E}">
        <p14:creationId xmlns:p14="http://schemas.microsoft.com/office/powerpoint/2010/main" val="352992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79271590"/>
              </p:ext>
            </p:extLst>
          </p:nvPr>
        </p:nvGraphicFramePr>
        <p:xfrm>
          <a:off x="0" y="520700"/>
          <a:ext cx="8470900" cy="621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9868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0"/>
            <a:ext cx="6896100" cy="4154984"/>
          </a:xfrm>
          <a:prstGeom prst="rect">
            <a:avLst/>
          </a:prstGeom>
          <a:noFill/>
        </p:spPr>
        <p:txBody>
          <a:bodyPr wrap="square" rtlCol="0">
            <a:spAutoFit/>
          </a:bodyPr>
          <a:lstStyle/>
          <a:p>
            <a:pPr algn="just"/>
            <a:r>
              <a:rPr lang="en-US" sz="2400" b="1" dirty="0" smtClean="0"/>
              <a:t>iii) Climate condition:</a:t>
            </a:r>
          </a:p>
          <a:p>
            <a:pPr algn="just"/>
            <a:endParaRPr lang="en-US" sz="2400" b="1" dirty="0"/>
          </a:p>
          <a:p>
            <a:pPr algn="just"/>
            <a:r>
              <a:rPr lang="en-US" sz="2400" dirty="0" smtClean="0"/>
              <a:t>Water is used is warm, dry climates than humid and cold climates for bathing, lawn and garden watering, air conditioning etc. In extremely cold countries water may be wasted as faucets to prevent the freezing of pipes</a:t>
            </a:r>
          </a:p>
          <a:p>
            <a:pPr algn="just"/>
            <a:endParaRPr lang="en-US" sz="2400" dirty="0"/>
          </a:p>
          <a:p>
            <a:pPr algn="just"/>
            <a:r>
              <a:rPr lang="en-US" sz="2400" b="1" dirty="0" smtClean="0"/>
              <a:t>iv) Commerce and industries</a:t>
            </a:r>
          </a:p>
          <a:p>
            <a:pPr algn="just"/>
            <a:endParaRPr lang="en-US" sz="2400" b="1" dirty="0"/>
          </a:p>
          <a:p>
            <a:pPr algn="just"/>
            <a:endParaRPr lang="en-US" sz="2400" b="1" dirty="0"/>
          </a:p>
        </p:txBody>
      </p:sp>
    </p:spTree>
    <p:extLst>
      <p:ext uri="{BB962C8B-B14F-4D97-AF65-F5344CB8AC3E}">
        <p14:creationId xmlns:p14="http://schemas.microsoft.com/office/powerpoint/2010/main" val="34545579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63600" y="1219200"/>
                <a:ext cx="7251700" cy="3785652"/>
              </a:xfrm>
              <a:prstGeom prst="rect">
                <a:avLst/>
              </a:prstGeom>
              <a:noFill/>
            </p:spPr>
            <p:txBody>
              <a:bodyPr wrap="square" rtlCol="0">
                <a:spAutoFit/>
              </a:bodyPr>
              <a:lstStyle/>
              <a:p>
                <a:pPr algn="just"/>
                <a:r>
                  <a:rPr lang="en-US" sz="2400" b="1" dirty="0" smtClean="0"/>
                  <a:t>v) Pressure of the water:</a:t>
                </a:r>
              </a:p>
              <a:p>
                <a:pPr algn="just"/>
                <a:endParaRPr lang="en-US" sz="2400" b="1" dirty="0"/>
              </a:p>
              <a:p>
                <a:pPr algn="just"/>
                <a:r>
                  <a:rPr lang="en-US" sz="2400" dirty="0" smtClean="0"/>
                  <a:t>The rate of use of water increases when the pressure on the distribution system is increased. Increases in the rates of use of water with pressure have been known to reach 30 % for a change from 1.76 to 3.16 kg/</a:t>
                </a:r>
                <a14:m>
                  <m:oMath xmlns:m="http://schemas.openxmlformats.org/officeDocument/2006/math">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smtClean="0"/>
                  <a:t>. This fact should be lead to the designer to provide the lowest pressure that will give satisfactory service . Excess pressure means wastage of water.</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63600" y="1219200"/>
                <a:ext cx="7251700" cy="3785652"/>
              </a:xfrm>
              <a:prstGeom prst="rect">
                <a:avLst/>
              </a:prstGeom>
              <a:blipFill rotWithShape="0">
                <a:blip r:embed="rId2"/>
                <a:stretch>
                  <a:fillRect l="-1346" t="-1127" r="-1262" b="-2899"/>
                </a:stretch>
              </a:blipFill>
            </p:spPr>
            <p:txBody>
              <a:bodyPr/>
              <a:lstStyle/>
              <a:p>
                <a:r>
                  <a:rPr lang="en-US">
                    <a:noFill/>
                  </a:rPr>
                  <a:t> </a:t>
                </a:r>
              </a:p>
            </p:txBody>
          </p:sp>
        </mc:Fallback>
      </mc:AlternateContent>
    </p:spTree>
    <p:extLst>
      <p:ext uri="{BB962C8B-B14F-4D97-AF65-F5344CB8AC3E}">
        <p14:creationId xmlns:p14="http://schemas.microsoft.com/office/powerpoint/2010/main" val="21845988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448" y="744838"/>
            <a:ext cx="5018903" cy="5262979"/>
          </a:xfrm>
          <a:prstGeom prst="rect">
            <a:avLst/>
          </a:prstGeom>
          <a:noFill/>
        </p:spPr>
        <p:txBody>
          <a:bodyPr wrap="square" rtlCol="0">
            <a:spAutoFit/>
          </a:bodyPr>
          <a:lstStyle/>
          <a:p>
            <a:r>
              <a:rPr lang="en-US" sz="2400" b="1" dirty="0" smtClean="0"/>
              <a:t>vi) Quality of water</a:t>
            </a:r>
          </a:p>
          <a:p>
            <a:endParaRPr lang="en-US" sz="2400" b="1" dirty="0"/>
          </a:p>
          <a:p>
            <a:r>
              <a:rPr lang="en-US" sz="2400" b="1" dirty="0" smtClean="0"/>
              <a:t>vii) Sewerage facilities</a:t>
            </a:r>
          </a:p>
          <a:p>
            <a:endParaRPr lang="en-US" sz="2400" b="1" dirty="0"/>
          </a:p>
          <a:p>
            <a:r>
              <a:rPr lang="en-US" sz="2400" b="1" dirty="0" smtClean="0"/>
              <a:t>viii) Water rates and metering</a:t>
            </a:r>
          </a:p>
          <a:p>
            <a:endParaRPr lang="en-US" sz="2400" b="1" dirty="0"/>
          </a:p>
          <a:p>
            <a:r>
              <a:rPr lang="en-US" sz="2400" b="1" dirty="0" smtClean="0"/>
              <a:t>ix) Nature of supply</a:t>
            </a:r>
          </a:p>
          <a:p>
            <a:endParaRPr lang="en-US" sz="2400" b="1" dirty="0"/>
          </a:p>
          <a:p>
            <a:r>
              <a:rPr lang="en-US" sz="2400" b="1" dirty="0" smtClean="0"/>
              <a:t>x) Availability of private supply</a:t>
            </a:r>
          </a:p>
          <a:p>
            <a:endParaRPr lang="en-US" sz="2400" b="1" dirty="0"/>
          </a:p>
          <a:p>
            <a:r>
              <a:rPr lang="en-US" sz="2400" b="1" dirty="0" smtClean="0"/>
              <a:t>xi) Efficiency in management</a:t>
            </a:r>
          </a:p>
          <a:p>
            <a:endParaRPr lang="en-US" sz="2400" b="1" dirty="0"/>
          </a:p>
          <a:p>
            <a:r>
              <a:rPr lang="en-US" sz="2400" b="1" dirty="0" smtClean="0"/>
              <a:t>x) Number of inhabitants</a:t>
            </a:r>
          </a:p>
          <a:p>
            <a:endParaRPr lang="en-US" sz="2400" b="1" dirty="0"/>
          </a:p>
        </p:txBody>
      </p:sp>
    </p:spTree>
    <p:extLst>
      <p:ext uri="{BB962C8B-B14F-4D97-AF65-F5344CB8AC3E}">
        <p14:creationId xmlns:p14="http://schemas.microsoft.com/office/powerpoint/2010/main" val="11413685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11200" y="457200"/>
                <a:ext cx="7708900" cy="6090513"/>
              </a:xfrm>
              <a:prstGeom prst="rect">
                <a:avLst/>
              </a:prstGeom>
              <a:noFill/>
            </p:spPr>
            <p:txBody>
              <a:bodyPr wrap="square" rtlCol="0">
                <a:spAutoFit/>
              </a:bodyPr>
              <a:lstStyle/>
              <a:p>
                <a:pPr algn="just"/>
                <a:r>
                  <a:rPr lang="en-US" sz="2400" b="1" dirty="0" smtClean="0"/>
                  <a:t>Water quantity:</a:t>
                </a:r>
              </a:p>
              <a:p>
                <a:pPr algn="just"/>
                <a:endParaRPr lang="en-US" sz="2400" b="1" dirty="0"/>
              </a:p>
              <a:p>
                <a:pPr algn="just"/>
                <a:r>
                  <a:rPr lang="en-US" sz="2400" dirty="0" smtClean="0"/>
                  <a:t>Water is required by a community for domestic and other purposes. </a:t>
                </a:r>
                <a:r>
                  <a:rPr lang="en-US" sz="2400" dirty="0"/>
                  <a:t>U</a:t>
                </a:r>
                <a:r>
                  <a:rPr lang="en-US" sz="2400" dirty="0" smtClean="0"/>
                  <a:t>sually a water supply system is designed for a future population. The total quantity of water is required by the community is computed by:</a:t>
                </a:r>
              </a:p>
              <a:p>
                <a:pPr algn="just"/>
                <a:endParaRPr lang="en-US" sz="2400" dirty="0"/>
              </a:p>
              <a:p>
                <a:pPr algn="just"/>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𝑓</m:t>
                        </m:r>
                      </m:sub>
                    </m:sSub>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𝑓</m:t>
                        </m:r>
                        <m:r>
                          <a:rPr lang="en-US" sz="2400" b="0" i="1" smtClean="0">
                            <a:latin typeface="Cambria Math" panose="02040503050406030204" pitchFamily="18" charset="0"/>
                          </a:rPr>
                          <m:t> </m:t>
                        </m:r>
                      </m:sub>
                    </m:sSub>
                  </m:oMath>
                </a14:m>
                <a:r>
                  <a:rPr lang="en-US" sz="2400" dirty="0" smtClean="0"/>
                  <a:t> x q</a:t>
                </a:r>
              </a:p>
              <a:p>
                <a:pPr algn="just"/>
                <a:endParaRPr lang="en-US" sz="2400" dirty="0"/>
              </a:p>
              <a:p>
                <a:pPr algn="just"/>
                <a:r>
                  <a:rPr lang="en-US" sz="2400" dirty="0" smtClean="0"/>
                  <a:t>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𝑓</m:t>
                        </m:r>
                      </m:sub>
                    </m:sSub>
                    <m:r>
                      <a:rPr lang="en-US" sz="2400" b="0" i="0" smtClean="0">
                        <a:latin typeface="Cambria Math" panose="02040503050406030204" pitchFamily="18" charset="0"/>
                      </a:rPr>
                      <m:t> </m:t>
                    </m:r>
                  </m:oMath>
                </a14:m>
                <a:r>
                  <a:rPr lang="en-US" sz="2400" dirty="0" smtClean="0"/>
                  <a:t>is the quantity of water requirement per day, </a:t>
                </a:r>
              </a:p>
              <a:p>
                <a:pPr algn="just"/>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𝑓</m:t>
                        </m:r>
                        <m:r>
                          <a:rPr lang="en-US" sz="2400" i="1">
                            <a:latin typeface="Cambria Math" panose="02040503050406030204" pitchFamily="18" charset="0"/>
                          </a:rPr>
                          <m:t> </m:t>
                        </m:r>
                      </m:sub>
                    </m:sSub>
                  </m:oMath>
                </a14:m>
                <a:r>
                  <a:rPr lang="en-US" sz="2400" dirty="0" smtClean="0"/>
                  <a:t> is the projected population estimated at the end of the design period</a:t>
                </a:r>
              </a:p>
              <a:p>
                <a:pPr algn="just"/>
                <a:endParaRPr lang="en-US" sz="2400" dirty="0"/>
              </a:p>
              <a:p>
                <a:pPr algn="just"/>
                <a:r>
                  <a:rPr lang="en-US" sz="2400" dirty="0" smtClean="0"/>
                  <a:t>           q is the rate of water consumption per capita per day</a:t>
                </a:r>
                <a:endParaRPr lang="en-US" sz="2400" dirty="0"/>
              </a:p>
              <a:p>
                <a:pPr algn="just"/>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711200" y="457200"/>
                <a:ext cx="7708900" cy="6090513"/>
              </a:xfrm>
              <a:prstGeom prst="rect">
                <a:avLst/>
              </a:prstGeom>
              <a:blipFill rotWithShape="0">
                <a:blip r:embed="rId2"/>
                <a:stretch>
                  <a:fillRect l="-1266" t="-701" r="-1187"/>
                </a:stretch>
              </a:blipFill>
            </p:spPr>
            <p:txBody>
              <a:bodyPr/>
              <a:lstStyle/>
              <a:p>
                <a:r>
                  <a:rPr lang="en-US">
                    <a:noFill/>
                  </a:rPr>
                  <a:t> </a:t>
                </a:r>
              </a:p>
            </p:txBody>
          </p:sp>
        </mc:Fallback>
      </mc:AlternateContent>
    </p:spTree>
    <p:extLst>
      <p:ext uri="{BB962C8B-B14F-4D97-AF65-F5344CB8AC3E}">
        <p14:creationId xmlns:p14="http://schemas.microsoft.com/office/powerpoint/2010/main" val="20202225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15200" cy="4893647"/>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Population projection:</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following seven methods are generally used for predicting future population.</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Uniform growth rate method:</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this method a constant increment of growth is added for a period based on the population growth of the same period in the recent past. For the example if the population increased from 10,000 to 11,000 over the last five years, it would increase by an increment of 1000 in the next five years.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452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315200" cy="5262979"/>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Uniform percentage growth rate method:</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this method a constant percentage of growth is assumed for an equal period of time. For example, if the population of the community increased from 10,000 to 11,000 during the last five years, it would increase another 10% to a population of 12100 during the next five years.</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Decreasing growth rate method:</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method is similar to the uniform growth rate method but with an assumption of a decreasing rather then the uniform rate of increase.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0709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200" y="1193800"/>
            <a:ext cx="7772400" cy="415498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example, if the population of a community increased from 10000 to 11000 during five year period, it would increase by the decreasing rate say 900 rather then 1000 at the end of next five year period. The decreasing growth may result when growth potential is reduced.</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Graphical extension or curvilinear method:</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this method the population time curve is extended by an eye estimation to obtain the future population as shown in figure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6339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nvPr>
        </p:nvGraphicFramePr>
        <p:xfrm>
          <a:off x="1371600" y="990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62000" y="5334000"/>
            <a:ext cx="7086600" cy="369332"/>
          </a:xfrm>
          <a:prstGeom prst="rect">
            <a:avLst/>
          </a:prstGeom>
          <a:noFill/>
        </p:spPr>
        <p:txBody>
          <a:bodyPr wrap="square" rtlCol="0">
            <a:spAutoFit/>
          </a:bodyPr>
          <a:lstStyle/>
          <a:p>
            <a:pPr algn="ctr"/>
            <a:r>
              <a:rPr lang="en-US" dirty="0" smtClean="0"/>
              <a:t>Fig : Population projection by graphical method</a:t>
            </a:r>
            <a:endParaRPr lang="en-US" dirty="0"/>
          </a:p>
        </p:txBody>
      </p:sp>
    </p:spTree>
    <p:extLst>
      <p:ext uri="{BB962C8B-B14F-4D97-AF65-F5344CB8AC3E}">
        <p14:creationId xmlns:p14="http://schemas.microsoft.com/office/powerpoint/2010/main" val="20838838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62000" y="533400"/>
                <a:ext cx="7848600" cy="6596293"/>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Geometric</a:t>
                </a:r>
                <a:r>
                  <a:rPr lang="en-US" sz="2800" b="1" dirty="0" smtClean="0">
                    <a:latin typeface="Arial" panose="020B0604020202020204" pitchFamily="34" charset="0"/>
                    <a:cs typeface="Arial" panose="020B0604020202020204" pitchFamily="34" charset="0"/>
                  </a:rPr>
                  <a:t> progression method:</a:t>
                </a:r>
              </a:p>
              <a:p>
                <a:pPr algn="just"/>
                <a:endParaRPr lang="en-US" sz="2800" b="1" dirty="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Geometric progression method is the most widely used method which is also known as empirical method suggested by </a:t>
                </a:r>
                <a:r>
                  <a:rPr lang="en-US" sz="2800" dirty="0" err="1" smtClean="0">
                    <a:latin typeface="Arial" panose="020B0604020202020204" pitchFamily="34" charset="0"/>
                    <a:cs typeface="Arial" panose="020B0604020202020204" pitchFamily="34" charset="0"/>
                  </a:rPr>
                  <a:t>Hardenbarg</a:t>
                </a:r>
                <a:r>
                  <a:rPr lang="en-US" sz="2800" dirty="0" smtClean="0">
                    <a:latin typeface="Arial" panose="020B0604020202020204" pitchFamily="34" charset="0"/>
                    <a:cs typeface="Arial" panose="020B0604020202020204" pitchFamily="34" charset="0"/>
                  </a:rPr>
                  <a:t>. The future population can be estimated by this method using the equation.</a:t>
                </a:r>
              </a:p>
              <a:p>
                <a:pPr algn="just"/>
                <a:endParaRPr lang="en-US" sz="2800" dirty="0">
                  <a:latin typeface="Arial" panose="020B0604020202020204" pitchFamily="34" charset="0"/>
                  <a:cs typeface="Arial" panose="020B0604020202020204" pitchFamily="34" charset="0"/>
                </a:endParaRPr>
              </a:p>
              <a:p>
                <a:pPr algn="just"/>
                <a14:m>
                  <m:oMath xmlns:m="http://schemas.openxmlformats.org/officeDocument/2006/math">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𝑃</m:t>
                        </m:r>
                      </m:e>
                      <m:sub>
                        <m:r>
                          <a:rPr lang="en-US" sz="2800" b="0" i="1" smtClean="0">
                            <a:latin typeface="Cambria Math" panose="02040503050406030204" pitchFamily="18" charset="0"/>
                            <a:cs typeface="Arial" panose="020B0604020202020204" pitchFamily="34" charset="0"/>
                          </a:rPr>
                          <m:t>𝑓</m:t>
                        </m:r>
                      </m:sub>
                    </m:sSub>
                    <m:r>
                      <a:rPr lang="en-US" sz="2800" b="0" i="1" smtClean="0">
                        <a:latin typeface="Cambria Math" panose="02040503050406030204" pitchFamily="18" charset="0"/>
                        <a:cs typeface="Arial" panose="020B0604020202020204" pitchFamily="34" charset="0"/>
                      </a:rPr>
                      <m:t>= </m:t>
                    </m:r>
                    <m:sSub>
                      <m:sSubPr>
                        <m:ctrlPr>
                          <a:rPr lang="en-US" sz="2800" b="0" i="1" smtClean="0">
                            <a:latin typeface="Cambria Math" panose="02040503050406030204" pitchFamily="18" charset="0"/>
                            <a:cs typeface="Arial" panose="020B0604020202020204" pitchFamily="34" charset="0"/>
                          </a:rPr>
                        </m:ctrlPr>
                      </m:sSubPr>
                      <m:e>
                        <m:r>
                          <a:rPr lang="en-US" sz="2800" b="0" i="1" smtClean="0">
                            <a:latin typeface="Cambria Math" panose="02040503050406030204" pitchFamily="18" charset="0"/>
                            <a:cs typeface="Arial" panose="020B0604020202020204" pitchFamily="34" charset="0"/>
                          </a:rPr>
                          <m:t>𝑃</m:t>
                        </m:r>
                      </m:e>
                      <m:sub>
                        <m:r>
                          <a:rPr lang="en-US" sz="2800" b="0" i="1" smtClean="0">
                            <a:latin typeface="Cambria Math" panose="02040503050406030204" pitchFamily="18" charset="0"/>
                            <a:cs typeface="Arial" panose="020B0604020202020204" pitchFamily="34" charset="0"/>
                          </a:rPr>
                          <m:t>𝑝</m:t>
                        </m:r>
                      </m:sub>
                    </m:sSub>
                    <m:sSup>
                      <m:sSupPr>
                        <m:ctrlPr>
                          <a:rPr lang="en-US" sz="2800" b="0" i="1" smtClean="0">
                            <a:latin typeface="Cambria Math" panose="02040503050406030204" pitchFamily="18" charset="0"/>
                            <a:cs typeface="Arial" panose="020B0604020202020204" pitchFamily="34" charset="0"/>
                          </a:rPr>
                        </m:ctrlPr>
                      </m:sSupPr>
                      <m:e>
                        <m:r>
                          <a:rPr lang="en-US" sz="2800" i="1">
                            <a:latin typeface="Cambria Math" panose="02040503050406030204" pitchFamily="18" charset="0"/>
                            <a:cs typeface="Arial" panose="020B0604020202020204" pitchFamily="34" charset="0"/>
                          </a:rPr>
                          <m:t>(1+</m:t>
                        </m:r>
                        <m:r>
                          <a:rPr lang="en-US" sz="2800" i="1">
                            <a:latin typeface="Cambria Math" panose="02040503050406030204" pitchFamily="18" charset="0"/>
                            <a:cs typeface="Arial" panose="020B0604020202020204" pitchFamily="34" charset="0"/>
                          </a:rPr>
                          <m:t>𝑟</m:t>
                        </m:r>
                        <m:r>
                          <a:rPr lang="en-US" sz="2800" i="1">
                            <a:latin typeface="Cambria Math" panose="02040503050406030204" pitchFamily="18" charset="0"/>
                            <a:cs typeface="Arial" panose="020B0604020202020204" pitchFamily="34" charset="0"/>
                          </a:rPr>
                          <m:t>)</m:t>
                        </m:r>
                      </m:e>
                      <m:sup>
                        <m:r>
                          <a:rPr lang="en-US" sz="2800" b="0" i="1" smtClean="0">
                            <a:latin typeface="Cambria Math" panose="02040503050406030204" pitchFamily="18" charset="0"/>
                            <a:cs typeface="Arial" panose="020B0604020202020204" pitchFamily="34" charset="0"/>
                          </a:rPr>
                          <m:t>𝑛</m:t>
                        </m:r>
                        <m:r>
                          <a:rPr lang="en-US" sz="2800" b="0" i="1" smtClean="0">
                            <a:latin typeface="Cambria Math" panose="02040503050406030204" pitchFamily="18" charset="0"/>
                            <a:cs typeface="Arial" panose="020B0604020202020204" pitchFamily="34" charset="0"/>
                          </a:rPr>
                          <m:t> </m:t>
                        </m:r>
                      </m:sup>
                    </m:sSup>
                  </m:oMath>
                </a14:m>
                <a:r>
                  <a:rPr lang="en-US" sz="2800" dirty="0" smtClean="0">
                    <a:latin typeface="Arial" panose="020B0604020202020204" pitchFamily="34" charset="0"/>
                    <a:cs typeface="Arial" panose="020B0604020202020204" pitchFamily="34" charset="0"/>
                  </a:rPr>
                  <a:t> </a:t>
                </a:r>
              </a:p>
              <a:p>
                <a:pPr algn="just"/>
                <a:r>
                  <a:rPr lang="en-US" sz="2800" dirty="0" smtClean="0">
                    <a:latin typeface="Arial" panose="020B0604020202020204" pitchFamily="34" charset="0"/>
                    <a:cs typeface="Arial" panose="020B0604020202020204" pitchFamily="34" charset="0"/>
                  </a:rPr>
                  <a:t>Where </a:t>
                </a:r>
                <a14:m>
                  <m:oMath xmlns:m="http://schemas.openxmlformats.org/officeDocument/2006/math">
                    <m:sSub>
                      <m:sSubPr>
                        <m:ctrlPr>
                          <a:rPr lang="en-US" sz="2800" i="1">
                            <a:latin typeface="Cambria Math" panose="02040503050406030204" pitchFamily="18" charset="0"/>
                            <a:cs typeface="Arial" panose="020B0604020202020204" pitchFamily="34" charset="0"/>
                          </a:rPr>
                        </m:ctrlPr>
                      </m:sSubPr>
                      <m:e>
                        <m:r>
                          <a:rPr lang="en-US" sz="2800" i="1">
                            <a:latin typeface="Cambria Math" panose="02040503050406030204" pitchFamily="18" charset="0"/>
                            <a:cs typeface="Arial" panose="020B0604020202020204" pitchFamily="34" charset="0"/>
                          </a:rPr>
                          <m:t>𝑃</m:t>
                        </m:r>
                      </m:e>
                      <m:sub>
                        <m:r>
                          <a:rPr lang="en-US" sz="2800" i="1">
                            <a:latin typeface="Cambria Math" panose="02040503050406030204" pitchFamily="18" charset="0"/>
                            <a:cs typeface="Arial" panose="020B0604020202020204" pitchFamily="34" charset="0"/>
                          </a:rPr>
                          <m:t>𝑓</m:t>
                        </m:r>
                      </m:sub>
                    </m:sSub>
                  </m:oMath>
                </a14:m>
                <a:r>
                  <a:rPr lang="en-US" sz="2800" dirty="0" smtClean="0">
                    <a:latin typeface="Arial" panose="020B0604020202020204" pitchFamily="34" charset="0"/>
                    <a:cs typeface="Arial" panose="020B0604020202020204" pitchFamily="34" charset="0"/>
                  </a:rPr>
                  <a:t>= future population</a:t>
                </a:r>
              </a:p>
              <a:p>
                <a:pPr algn="just"/>
                <a:r>
                  <a:rPr lang="en-US" sz="28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800" i="1">
                            <a:latin typeface="Cambria Math" panose="02040503050406030204" pitchFamily="18" charset="0"/>
                            <a:cs typeface="Arial" panose="020B0604020202020204" pitchFamily="34" charset="0"/>
                          </a:rPr>
                        </m:ctrlPr>
                      </m:sSubPr>
                      <m:e>
                        <m:r>
                          <a:rPr lang="en-US" sz="2800" i="1">
                            <a:latin typeface="Cambria Math" panose="02040503050406030204" pitchFamily="18" charset="0"/>
                            <a:cs typeface="Arial" panose="020B0604020202020204" pitchFamily="34" charset="0"/>
                          </a:rPr>
                          <m:t>𝑃</m:t>
                        </m:r>
                      </m:e>
                      <m:sub>
                        <m:r>
                          <a:rPr lang="en-US" sz="2800" i="1">
                            <a:latin typeface="Cambria Math" panose="02040503050406030204" pitchFamily="18" charset="0"/>
                            <a:cs typeface="Arial" panose="020B0604020202020204" pitchFamily="34" charset="0"/>
                          </a:rPr>
                          <m:t>𝑝</m:t>
                        </m:r>
                      </m:sub>
                    </m:sSub>
                  </m:oMath>
                </a14:m>
                <a:r>
                  <a:rPr lang="en-US" sz="2800" dirty="0" smtClean="0">
                    <a:latin typeface="Arial" panose="020B0604020202020204" pitchFamily="34" charset="0"/>
                    <a:cs typeface="Arial" panose="020B0604020202020204" pitchFamily="34" charset="0"/>
                  </a:rPr>
                  <a:t>= present population</a:t>
                </a:r>
              </a:p>
              <a:p>
                <a:pPr algn="just"/>
                <a:r>
                  <a:rPr lang="en-US" sz="2800" dirty="0" smtClean="0">
                    <a:latin typeface="Arial" panose="020B0604020202020204" pitchFamily="34" charset="0"/>
                    <a:cs typeface="Arial" panose="020B0604020202020204" pitchFamily="34" charset="0"/>
                  </a:rPr>
                  <a:t>n = number of years to be considered</a:t>
                </a:r>
              </a:p>
              <a:p>
                <a:pPr algn="just"/>
                <a:r>
                  <a:rPr lang="en-US" sz="2800" dirty="0" smtClean="0">
                    <a:latin typeface="Arial" panose="020B0604020202020204" pitchFamily="34" charset="0"/>
                    <a:cs typeface="Arial" panose="020B0604020202020204" pitchFamily="34" charset="0"/>
                  </a:rPr>
                  <a:t>r = rate of yearly population growth </a:t>
                </a:r>
              </a:p>
              <a:p>
                <a:pPr algn="just"/>
                <a:endParaRPr lang="en-US" sz="28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62000" y="533400"/>
                <a:ext cx="7848600" cy="6596293"/>
              </a:xfrm>
              <a:prstGeom prst="rect">
                <a:avLst/>
              </a:prstGeom>
              <a:blipFill rotWithShape="0">
                <a:blip r:embed="rId2"/>
                <a:stretch>
                  <a:fillRect l="-1553" t="-1017" r="-1475"/>
                </a:stretch>
              </a:blipFill>
            </p:spPr>
            <p:txBody>
              <a:bodyPr/>
              <a:lstStyle/>
              <a:p>
                <a:r>
                  <a:rPr lang="en-US">
                    <a:noFill/>
                  </a:rPr>
                  <a:t> </a:t>
                </a:r>
              </a:p>
            </p:txBody>
          </p:sp>
        </mc:Fallback>
      </mc:AlternateContent>
    </p:spTree>
    <p:extLst>
      <p:ext uri="{BB962C8B-B14F-4D97-AF65-F5344CB8AC3E}">
        <p14:creationId xmlns:p14="http://schemas.microsoft.com/office/powerpoint/2010/main" val="35225422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14400" y="914400"/>
                <a:ext cx="7010400" cy="4167872"/>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The population growth rate is available from the census report. The rate of population growth can also be estimated from population data of two years of n years interval in the recent past using the expression:</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r>
                      <a:rPr lang="en-US" sz="2400" b="0" i="1" smtClean="0">
                        <a:latin typeface="Cambria Math" panose="02040503050406030204" pitchFamily="18" charset="0"/>
                        <a:cs typeface="Arial" panose="020B0604020202020204" pitchFamily="34" charset="0"/>
                      </a:rPr>
                      <m:t>𝑟</m:t>
                    </m:r>
                    <m:r>
                      <a:rPr lang="en-US" sz="2400" b="0" i="1" smtClean="0">
                        <a:latin typeface="Cambria Math" panose="02040503050406030204" pitchFamily="18" charset="0"/>
                        <a:cs typeface="Arial" panose="020B0604020202020204" pitchFamily="34" charset="0"/>
                      </a:rPr>
                      <m:t>= </m:t>
                    </m:r>
                    <m:rad>
                      <m:radPr>
                        <m:ctrlPr>
                          <a:rPr lang="en-US" sz="2400" b="0" i="1" smtClean="0">
                            <a:latin typeface="Cambria Math" panose="02040503050406030204" pitchFamily="18" charset="0"/>
                            <a:cs typeface="Arial" panose="020B0604020202020204" pitchFamily="34" charset="0"/>
                          </a:rPr>
                        </m:ctrlPr>
                      </m:radPr>
                      <m:deg>
                        <m:r>
                          <m:rPr>
                            <m:brk m:alnAt="7"/>
                          </m:rPr>
                          <a:rPr lang="en-US" sz="2400" b="0" i="1" smtClean="0">
                            <a:latin typeface="Cambria Math" panose="02040503050406030204" pitchFamily="18" charset="0"/>
                            <a:cs typeface="Arial" panose="020B0604020202020204" pitchFamily="34" charset="0"/>
                          </a:rPr>
                          <m:t>𝑛</m:t>
                        </m:r>
                      </m:deg>
                      <m:e>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2</m:t>
                                </m:r>
                              </m:sub>
                            </m:sSub>
                            <m:r>
                              <a:rPr lang="en-US" sz="2400" b="0" i="1" smtClean="0">
                                <a:latin typeface="Cambria Math" panose="02040503050406030204" pitchFamily="18" charset="0"/>
                                <a:cs typeface="Arial" panose="020B0604020202020204" pitchFamily="34" charset="0"/>
                              </a:rPr>
                              <m:t> </m:t>
                            </m:r>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1</m:t>
                                </m:r>
                              </m:sub>
                            </m:sSub>
                          </m:den>
                        </m:f>
                      </m:e>
                    </m:rad>
                    <m:r>
                      <a:rPr lang="en-US" sz="2400" b="0" i="0" smtClean="0">
                        <a:latin typeface="Cambria Math" panose="02040503050406030204" pitchFamily="18" charset="0"/>
                        <a:cs typeface="Arial" panose="020B0604020202020204" pitchFamily="34" charset="0"/>
                      </a:rPr>
                      <m:t>−1</m:t>
                    </m:r>
                  </m:oMath>
                </a14:m>
                <a:r>
                  <a:rPr lang="en-US" sz="2400" dirty="0" smtClean="0">
                    <a:latin typeface="Arial" panose="020B0604020202020204" pitchFamily="34" charset="0"/>
                    <a:cs typeface="Arial" panose="020B0604020202020204" pitchFamily="34" charset="0"/>
                  </a:rPr>
                  <a:t> </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Where </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𝑃</m:t>
                        </m:r>
                      </m:e>
                      <m:sub>
                        <m:r>
                          <a:rPr lang="en-US" sz="2400" i="1">
                            <a:latin typeface="Cambria Math" panose="02040503050406030204" pitchFamily="18" charset="0"/>
                            <a:cs typeface="Arial" panose="020B0604020202020204" pitchFamily="34" charset="0"/>
                          </a:rPr>
                          <m:t>2</m:t>
                        </m:r>
                      </m:sub>
                    </m:sSub>
                  </m:oMath>
                </a14:m>
                <a:r>
                  <a:rPr lang="en-US" sz="2400" dirty="0" smtClean="0">
                    <a:latin typeface="Arial" panose="020B0604020202020204" pitchFamily="34" charset="0"/>
                    <a:cs typeface="Arial" panose="020B0604020202020204" pitchFamily="34" charset="0"/>
                  </a:rPr>
                  <a:t> and</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𝑃</m:t>
                        </m:r>
                      </m:e>
                      <m:sub>
                        <m:r>
                          <a:rPr lang="en-US" sz="2400" i="1">
                            <a:latin typeface="Cambria Math" panose="02040503050406030204" pitchFamily="18" charset="0"/>
                            <a:cs typeface="Arial" panose="020B0604020202020204" pitchFamily="34" charset="0"/>
                          </a:rPr>
                          <m:t>1</m:t>
                        </m:r>
                      </m:sub>
                    </m:sSub>
                  </m:oMath>
                </a14:m>
                <a:r>
                  <a:rPr lang="en-US" sz="2400" dirty="0" smtClean="0">
                    <a:latin typeface="Arial" panose="020B0604020202020204" pitchFamily="34" charset="0"/>
                    <a:cs typeface="Arial" panose="020B0604020202020204" pitchFamily="34" charset="0"/>
                  </a:rPr>
                  <a:t> are the population of two dates of n number of years apart.</a:t>
                </a:r>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14400" y="914400"/>
                <a:ext cx="7010400" cy="4167872"/>
              </a:xfrm>
              <a:prstGeom prst="rect">
                <a:avLst/>
              </a:prstGeom>
              <a:blipFill rotWithShape="0">
                <a:blip r:embed="rId2"/>
                <a:stretch>
                  <a:fillRect l="-1304" t="-1023" r="-1304" b="-2485"/>
                </a:stretch>
              </a:blipFill>
            </p:spPr>
            <p:txBody>
              <a:bodyPr/>
              <a:lstStyle/>
              <a:p>
                <a:r>
                  <a:rPr lang="en-US">
                    <a:noFill/>
                  </a:rPr>
                  <a:t> </a:t>
                </a:r>
              </a:p>
            </p:txBody>
          </p:sp>
        </mc:Fallback>
      </mc:AlternateContent>
    </p:spTree>
    <p:extLst>
      <p:ext uri="{BB962C8B-B14F-4D97-AF65-F5344CB8AC3E}">
        <p14:creationId xmlns:p14="http://schemas.microsoft.com/office/powerpoint/2010/main" val="95110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29243860"/>
              </p:ext>
            </p:extLst>
          </p:nvPr>
        </p:nvGraphicFramePr>
        <p:xfrm>
          <a:off x="533400" y="622300"/>
          <a:ext cx="79248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567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66800" y="762000"/>
                <a:ext cx="6629400" cy="5721503"/>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Least square parabola method:</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this method the population of the population-time curve is determined by the least square method using the suitable data.</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Let the variables X and Y denote the years and the population figures of those years respectively. The equation of the least square parabola fitting the time population data is given by:</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r>
                      <a:rPr lang="en-US" sz="2400" b="0" i="1" smtClean="0">
                        <a:latin typeface="Cambria Math" panose="02040503050406030204" pitchFamily="18" charset="0"/>
                        <a:cs typeface="Arial" panose="020B0604020202020204" pitchFamily="34" charset="0"/>
                      </a:rPr>
                      <m:t>𝑌</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𝑏𝑋</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𝑐</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𝑋</m:t>
                        </m:r>
                      </m:e>
                      <m:sup>
                        <m:r>
                          <a:rPr lang="en-US" sz="2400" b="0" i="1" smtClean="0">
                            <a:latin typeface="Cambria Math" panose="02040503050406030204" pitchFamily="18" charset="0"/>
                            <a:cs typeface="Arial" panose="020B0604020202020204" pitchFamily="34" charset="0"/>
                          </a:rPr>
                          <m:t>2 </m:t>
                        </m:r>
                      </m:sup>
                    </m:sSup>
                  </m:oMath>
                </a14:m>
                <a:r>
                  <a:rPr lang="en-US" sz="2400" dirty="0" smtClean="0">
                    <a:latin typeface="Arial" panose="020B0604020202020204" pitchFamily="34" charset="0"/>
                    <a:cs typeface="Arial" panose="020B0604020202020204" pitchFamily="34" charset="0"/>
                  </a:rPr>
                  <a:t>……………….(1)</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66800" y="762000"/>
                <a:ext cx="6629400" cy="5721503"/>
              </a:xfrm>
              <a:prstGeom prst="rect">
                <a:avLst/>
              </a:prstGeom>
              <a:blipFill rotWithShape="0">
                <a:blip r:embed="rId2"/>
                <a:stretch>
                  <a:fillRect l="-1379" t="-745" r="-1287"/>
                </a:stretch>
              </a:blipFill>
            </p:spPr>
            <p:txBody>
              <a:bodyPr/>
              <a:lstStyle/>
              <a:p>
                <a:r>
                  <a:rPr lang="en-US">
                    <a:noFill/>
                  </a:rPr>
                  <a:t> </a:t>
                </a:r>
              </a:p>
            </p:txBody>
          </p:sp>
        </mc:Fallback>
      </mc:AlternateContent>
    </p:spTree>
    <p:extLst>
      <p:ext uri="{BB962C8B-B14F-4D97-AF65-F5344CB8AC3E}">
        <p14:creationId xmlns:p14="http://schemas.microsoft.com/office/powerpoint/2010/main" val="6754809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874931"/>
                <a:ext cx="8305800" cy="557434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Where a, b, c are constant to be found more normal equations by applying the actual population data:</a:t>
                </a:r>
              </a:p>
              <a:p>
                <a:endParaRPr lang="en-US" sz="2400" dirty="0">
                  <a:latin typeface="Arial" panose="020B0604020202020204" pitchFamily="34" charset="0"/>
                  <a:cs typeface="Arial" panose="020B0604020202020204" pitchFamily="34" charset="0"/>
                </a:endParaRPr>
              </a:p>
              <a:p>
                <a14:m>
                  <m:oMath xmlns:m="http://schemas.openxmlformats.org/officeDocument/2006/math">
                    <m:r>
                      <a:rPr lang="en-US" sz="2400" b="0" i="1" smtClean="0">
                        <a:latin typeface="Cambria Math" panose="02040503050406030204" pitchFamily="18" charset="0"/>
                        <a:cs typeface="Arial" panose="020B0604020202020204" pitchFamily="34" charset="0"/>
                      </a:rPr>
                      <m:t>         </m:t>
                    </m:r>
                    <m:nary>
                      <m:naryPr>
                        <m:chr m:val="∑"/>
                        <m:subHide m:val="on"/>
                        <m:supHide m:val="on"/>
                        <m:ctrlPr>
                          <a:rPr lang="en-US" sz="2400" i="1" smtClean="0">
                            <a:latin typeface="Cambria Math" panose="02040503050406030204" pitchFamily="18" charset="0"/>
                            <a:cs typeface="Arial" panose="020B0604020202020204" pitchFamily="34" charset="0"/>
                          </a:rPr>
                        </m:ctrlPr>
                      </m:naryPr>
                      <m:sub/>
                      <m:sup/>
                      <m:e>
                        <m:r>
                          <a:rPr lang="en-US" sz="2400" b="0" i="1" smtClean="0">
                            <a:latin typeface="Cambria Math" panose="02040503050406030204" pitchFamily="18" charset="0"/>
                            <a:cs typeface="Arial" panose="020B0604020202020204" pitchFamily="34" charset="0"/>
                          </a:rPr>
                          <m:t>𝑌</m:t>
                        </m:r>
                      </m:e>
                    </m:nary>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𝑎𝑁</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𝑏</m:t>
                    </m:r>
                    <m:nary>
                      <m:naryPr>
                        <m:chr m:val="∑"/>
                        <m:subHide m:val="on"/>
                        <m:supHide m:val="on"/>
                        <m:ctrlPr>
                          <a:rPr lang="en-US" sz="2400" b="0" i="1" smtClean="0">
                            <a:latin typeface="Cambria Math" panose="02040503050406030204" pitchFamily="18" charset="0"/>
                            <a:cs typeface="Arial" panose="020B0604020202020204" pitchFamily="34" charset="0"/>
                          </a:rPr>
                        </m:ctrlPr>
                      </m:naryPr>
                      <m:sub/>
                      <m:sup/>
                      <m:e>
                        <m:r>
                          <a:rPr lang="en-US" sz="2400" b="0" i="1" smtClean="0">
                            <a:latin typeface="Cambria Math" panose="02040503050406030204" pitchFamily="18" charset="0"/>
                            <a:cs typeface="Arial" panose="020B0604020202020204" pitchFamily="34" charset="0"/>
                          </a:rPr>
                          <m:t>𝑋</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𝑐</m:t>
                        </m:r>
                        <m:nary>
                          <m:naryPr>
                            <m:chr m:val="∑"/>
                            <m:subHide m:val="on"/>
                            <m:supHide m:val="on"/>
                            <m:ctrlPr>
                              <a:rPr lang="en-US" sz="2400" b="0" i="1" smtClean="0">
                                <a:latin typeface="Cambria Math" panose="02040503050406030204" pitchFamily="18" charset="0"/>
                                <a:cs typeface="Arial" panose="020B0604020202020204" pitchFamily="34" charset="0"/>
                              </a:rPr>
                            </m:ctrlPr>
                          </m:naryPr>
                          <m:sub/>
                          <m:sup/>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𝑋</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 </m:t>
                            </m:r>
                          </m:e>
                        </m:nary>
                      </m:e>
                    </m:nary>
                  </m:oMath>
                </a14:m>
                <a:r>
                  <a:rPr lang="en-US" sz="2400" dirty="0" smtClean="0">
                    <a:latin typeface="Arial" panose="020B0604020202020204" pitchFamily="34" charset="0"/>
                    <a:cs typeface="Arial" panose="020B0604020202020204" pitchFamily="34" charset="0"/>
                  </a:rPr>
                  <a:t>……………………(2)</a:t>
                </a:r>
              </a:p>
              <a:p>
                <a:endParaRPr lang="en-US" sz="24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cs typeface="Arial" panose="020B0604020202020204" pitchFamily="34" charset="0"/>
                            </a:rPr>
                          </m:ctrlPr>
                        </m:naryPr>
                        <m:sub/>
                        <m:sup/>
                        <m:e>
                          <m:r>
                            <a:rPr lang="en-US" sz="2400" b="0" i="1" smtClean="0">
                              <a:latin typeface="Cambria Math" panose="02040503050406030204" pitchFamily="18" charset="0"/>
                              <a:cs typeface="Arial" panose="020B0604020202020204" pitchFamily="34" charset="0"/>
                            </a:rPr>
                            <m:t>𝑋</m:t>
                          </m:r>
                          <m:r>
                            <a:rPr lang="en-US" sz="2400" i="1">
                              <a:latin typeface="Cambria Math" panose="02040503050406030204" pitchFamily="18" charset="0"/>
                              <a:cs typeface="Arial" panose="020B0604020202020204" pitchFamily="34" charset="0"/>
                            </a:rPr>
                            <m:t>𝑌</m:t>
                          </m:r>
                        </m:e>
                      </m:nary>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𝑎</m:t>
                      </m:r>
                      <m:nary>
                        <m:naryPr>
                          <m:chr m:val="∑"/>
                          <m:subHide m:val="on"/>
                          <m:supHide m:val="on"/>
                          <m:ctrlPr>
                            <a:rPr lang="en-US" sz="2400" i="1">
                              <a:latin typeface="Cambria Math" panose="02040503050406030204" pitchFamily="18" charset="0"/>
                              <a:cs typeface="Arial" panose="020B0604020202020204" pitchFamily="34" charset="0"/>
                            </a:rPr>
                          </m:ctrlPr>
                        </m:naryPr>
                        <m:sub/>
                        <m:sup/>
                        <m:e>
                          <m:r>
                            <a:rPr lang="en-US" sz="2400" i="1">
                              <a:latin typeface="Cambria Math" panose="02040503050406030204" pitchFamily="18" charset="0"/>
                              <a:cs typeface="Arial" panose="020B0604020202020204" pitchFamily="34" charset="0"/>
                            </a:rPr>
                            <m:t>𝑋</m:t>
                          </m:r>
                          <m:r>
                            <a:rPr lang="en-US" sz="2400" i="1">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𝑏</m:t>
                          </m:r>
                          <m:nary>
                            <m:naryPr>
                              <m:chr m:val="∑"/>
                              <m:subHide m:val="on"/>
                              <m:supHide m:val="on"/>
                              <m:ctrlPr>
                                <a:rPr lang="en-US" sz="2400" i="1">
                                  <a:latin typeface="Cambria Math" panose="02040503050406030204" pitchFamily="18" charset="0"/>
                                  <a:cs typeface="Arial" panose="020B0604020202020204" pitchFamily="34" charset="0"/>
                                </a:rPr>
                              </m:ctrlPr>
                            </m:naryPr>
                            <m:sub/>
                            <m:sup/>
                            <m:e>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𝑋</m:t>
                                  </m:r>
                                  <m:r>
                                    <a:rPr lang="en-US" sz="2400" b="0" i="1" smtClean="0">
                                      <a:latin typeface="Cambria Math" panose="02040503050406030204" pitchFamily="18" charset="0"/>
                                      <a:cs typeface="Arial" panose="020B0604020202020204" pitchFamily="34" charset="0"/>
                                    </a:rPr>
                                    <m:t> </m:t>
                                  </m:r>
                                </m:e>
                                <m:sup>
                                  <m:r>
                                    <a:rPr lang="en-US" sz="2400" i="1">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𝑐</m:t>
                              </m:r>
                              <m:nary>
                                <m:naryPr>
                                  <m:chr m:val="∑"/>
                                  <m:subHide m:val="on"/>
                                  <m:supHide m:val="on"/>
                                  <m:ctrlPr>
                                    <a:rPr lang="en-US" sz="2400" b="0" i="1" smtClean="0">
                                      <a:latin typeface="Cambria Math" panose="02040503050406030204" pitchFamily="18" charset="0"/>
                                      <a:cs typeface="Arial" panose="020B0604020202020204" pitchFamily="34" charset="0"/>
                                    </a:rPr>
                                  </m:ctrlPr>
                                </m:naryPr>
                                <m:sub/>
                                <m:sup/>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𝑋</m:t>
                                      </m:r>
                                    </m:e>
                                    <m:sup>
                                      <m:r>
                                        <a:rPr lang="en-US" sz="2400" b="0" i="1" smtClean="0">
                                          <a:latin typeface="Cambria Math" panose="02040503050406030204" pitchFamily="18" charset="0"/>
                                          <a:cs typeface="Arial" panose="020B0604020202020204" pitchFamily="34" charset="0"/>
                                        </a:rPr>
                                        <m:t>3</m:t>
                                      </m:r>
                                    </m:sup>
                                  </m:sSup>
                                  <m:r>
                                    <a:rPr lang="en-US" sz="2400" b="0" i="1" smtClean="0">
                                      <a:latin typeface="Cambria Math" panose="02040503050406030204" pitchFamily="18" charset="0"/>
                                      <a:cs typeface="Arial" panose="020B0604020202020204" pitchFamily="34" charset="0"/>
                                    </a:rPr>
                                    <m:t> …………….(3)</m:t>
                                  </m:r>
                                </m:e>
                              </m:nary>
                            </m:e>
                          </m:nary>
                        </m:e>
                      </m:nary>
                    </m:oMath>
                  </m:oMathPara>
                </a14:m>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cs typeface="Arial" panose="020B0604020202020204" pitchFamily="34" charset="0"/>
                            </a:rPr>
                          </m:ctrlPr>
                        </m:naryPr>
                        <m:sub/>
                        <m:sup/>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𝑋</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𝑌</m:t>
                          </m:r>
                        </m:e>
                      </m:nary>
                      <m:r>
                        <a:rPr lang="en-US" sz="2400" i="1">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𝑎</m:t>
                      </m:r>
                      <m:nary>
                        <m:naryPr>
                          <m:chr m:val="∑"/>
                          <m:subHide m:val="on"/>
                          <m:supHide m:val="on"/>
                          <m:ctrlPr>
                            <a:rPr lang="en-US" sz="2400" i="1">
                              <a:latin typeface="Cambria Math" panose="02040503050406030204" pitchFamily="18" charset="0"/>
                              <a:cs typeface="Arial" panose="020B0604020202020204" pitchFamily="34" charset="0"/>
                            </a:rPr>
                          </m:ctrlPr>
                        </m:naryPr>
                        <m:sub/>
                        <m:sup/>
                        <m:e>
                          <m:sSup>
                            <m:sSupPr>
                              <m:ctrlPr>
                                <a:rPr lang="en-US" sz="2400" b="0" i="1" smtClean="0">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𝑋</m:t>
                              </m:r>
                            </m:e>
                            <m:sup>
                              <m:r>
                                <a:rPr lang="en-US" sz="2400" b="0" i="1" smtClean="0">
                                  <a:latin typeface="Cambria Math" panose="02040503050406030204" pitchFamily="18" charset="0"/>
                                  <a:cs typeface="Arial" panose="020B0604020202020204" pitchFamily="34" charset="0"/>
                                </a:rPr>
                                <m:t>2</m:t>
                              </m:r>
                            </m:sup>
                          </m:sSup>
                          <m:r>
                            <a:rPr lang="en-US" sz="2400" i="1">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𝑏</m:t>
                          </m:r>
                          <m:nary>
                            <m:naryPr>
                              <m:chr m:val="∑"/>
                              <m:subHide m:val="on"/>
                              <m:supHide m:val="on"/>
                              <m:ctrlPr>
                                <a:rPr lang="en-US" sz="2400" i="1">
                                  <a:latin typeface="Cambria Math" panose="02040503050406030204" pitchFamily="18" charset="0"/>
                                  <a:cs typeface="Arial" panose="020B0604020202020204" pitchFamily="34" charset="0"/>
                                </a:rPr>
                              </m:ctrlPr>
                            </m:naryPr>
                            <m:sub/>
                            <m:sup/>
                            <m:e>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𝑋</m:t>
                                  </m:r>
                                  <m:r>
                                    <a:rPr lang="en-US" sz="2400" i="1">
                                      <a:latin typeface="Cambria Math" panose="02040503050406030204" pitchFamily="18" charset="0"/>
                                      <a:cs typeface="Arial" panose="020B0604020202020204" pitchFamily="34" charset="0"/>
                                    </a:rPr>
                                    <m:t> </m:t>
                                  </m:r>
                                </m:e>
                                <m:sup>
                                  <m:r>
                                    <a:rPr lang="en-US" sz="2400" b="0" i="1" smtClean="0">
                                      <a:latin typeface="Cambria Math" panose="02040503050406030204" pitchFamily="18" charset="0"/>
                                      <a:cs typeface="Arial" panose="020B0604020202020204" pitchFamily="34" charset="0"/>
                                    </a:rPr>
                                    <m:t>3</m:t>
                                  </m:r>
                                </m:sup>
                              </m:sSup>
                              <m:r>
                                <a:rPr lang="en-US" sz="2400" i="1">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𝑐</m:t>
                              </m:r>
                              <m:nary>
                                <m:naryPr>
                                  <m:chr m:val="∑"/>
                                  <m:subHide m:val="on"/>
                                  <m:supHide m:val="on"/>
                                  <m:ctrlPr>
                                    <a:rPr lang="en-US" sz="2400" i="1">
                                      <a:latin typeface="Cambria Math" panose="02040503050406030204" pitchFamily="18" charset="0"/>
                                      <a:cs typeface="Arial" panose="020B0604020202020204" pitchFamily="34" charset="0"/>
                                    </a:rPr>
                                  </m:ctrlPr>
                                </m:naryPr>
                                <m:sub/>
                                <m:sup/>
                                <m:e>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𝑋</m:t>
                                      </m:r>
                                    </m:e>
                                    <m:sup>
                                      <m:r>
                                        <a:rPr lang="en-US" sz="2400" b="0" i="1" smtClean="0">
                                          <a:latin typeface="Cambria Math" panose="02040503050406030204" pitchFamily="18" charset="0"/>
                                          <a:cs typeface="Arial" panose="020B0604020202020204" pitchFamily="34" charset="0"/>
                                        </a:rPr>
                                        <m:t>4</m:t>
                                      </m:r>
                                    </m:sup>
                                  </m:sSup>
                                  <m:r>
                                    <a:rPr lang="en-US" sz="2400" i="1">
                                      <a:latin typeface="Cambria Math" panose="02040503050406030204" pitchFamily="18" charset="0"/>
                                      <a:cs typeface="Arial" panose="020B0604020202020204" pitchFamily="34" charset="0"/>
                                    </a:rPr>
                                    <m:t> ………….</m:t>
                                  </m:r>
                                  <m:d>
                                    <m:dPr>
                                      <m:ctrlPr>
                                        <a:rPr lang="en-US" sz="2400" i="1">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4</m:t>
                                      </m:r>
                                    </m:e>
                                  </m:d>
                                </m:e>
                              </m:nary>
                            </m:e>
                          </m:nary>
                        </m:e>
                      </m:nary>
                    </m:oMath>
                  </m:oMathPara>
                </a14:m>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Where N= number of observation of set of data</a:t>
                </a:r>
              </a:p>
              <a:p>
                <a:r>
                  <a:rPr lang="en-US" sz="2400" dirty="0" smtClean="0">
                    <a:latin typeface="Arial" panose="020B0604020202020204" pitchFamily="34" charset="0"/>
                    <a:cs typeface="Arial" panose="020B0604020202020204" pitchFamily="34" charset="0"/>
                  </a:rPr>
                  <a:t>If the population data of a community for a number of year is known the values of constants a, b, c in equation 1 can be computed by solving the equations 2, 3, 4 </a:t>
                </a:r>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57200" y="874931"/>
                <a:ext cx="8305800" cy="5574347"/>
              </a:xfrm>
              <a:prstGeom prst="rect">
                <a:avLst/>
              </a:prstGeom>
              <a:blipFill rotWithShape="0">
                <a:blip r:embed="rId2"/>
                <a:stretch>
                  <a:fillRect l="-1101" t="-766" b="-1641"/>
                </a:stretch>
              </a:blipFill>
            </p:spPr>
            <p:txBody>
              <a:bodyPr/>
              <a:lstStyle/>
              <a:p>
                <a:r>
                  <a:rPr lang="en-US">
                    <a:noFill/>
                  </a:rPr>
                  <a:t> </a:t>
                </a:r>
              </a:p>
            </p:txBody>
          </p:sp>
        </mc:Fallback>
      </mc:AlternateContent>
    </p:spTree>
    <p:extLst>
      <p:ext uri="{BB962C8B-B14F-4D97-AF65-F5344CB8AC3E}">
        <p14:creationId xmlns:p14="http://schemas.microsoft.com/office/powerpoint/2010/main" val="20244703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050" y="1062990"/>
            <a:ext cx="6934200" cy="4524315"/>
          </a:xfrm>
          <a:prstGeom prst="rect">
            <a:avLst/>
          </a:prstGeom>
          <a:noFill/>
        </p:spPr>
        <p:txBody>
          <a:bodyPr wrap="square" rtlCol="0">
            <a:spAutoFit/>
          </a:bodyPr>
          <a:lstStyle/>
          <a:p>
            <a:pPr algn="just"/>
            <a:r>
              <a:rPr lang="en-US" sz="2400" dirty="0" smtClean="0"/>
              <a:t>There are several methods also</a:t>
            </a:r>
          </a:p>
          <a:p>
            <a:pPr algn="just"/>
            <a:endParaRPr lang="en-US" sz="2400" dirty="0"/>
          </a:p>
          <a:p>
            <a:pPr algn="just"/>
            <a:r>
              <a:rPr lang="en-US" sz="2400" b="1" dirty="0" smtClean="0"/>
              <a:t>Zoning Method:</a:t>
            </a:r>
          </a:p>
          <a:p>
            <a:pPr algn="just"/>
            <a:endParaRPr lang="en-US" sz="2400" b="1" dirty="0"/>
          </a:p>
          <a:p>
            <a:pPr algn="just"/>
            <a:r>
              <a:rPr lang="en-US" sz="2400" dirty="0" smtClean="0"/>
              <a:t>This is rather the modern and the most useful method of population forecast. In this method the master plan of the city </a:t>
            </a:r>
            <a:r>
              <a:rPr lang="en-US" sz="2400" dirty="0"/>
              <a:t>i</a:t>
            </a:r>
            <a:r>
              <a:rPr lang="en-US" sz="2400" dirty="0" smtClean="0"/>
              <a:t>s prepared and it is divided into several zones such as residential zone, industrial zone, commercial zone etc. </a:t>
            </a:r>
          </a:p>
          <a:p>
            <a:pPr algn="just"/>
            <a:endParaRPr lang="en-US" sz="2400" dirty="0"/>
          </a:p>
          <a:p>
            <a:pPr algn="just"/>
            <a:endParaRPr lang="en-US" sz="2400" b="1" dirty="0"/>
          </a:p>
          <a:p>
            <a:pPr algn="just"/>
            <a:endParaRPr lang="en-US" sz="2400" b="1" dirty="0"/>
          </a:p>
        </p:txBody>
      </p:sp>
    </p:spTree>
    <p:extLst>
      <p:ext uri="{BB962C8B-B14F-4D97-AF65-F5344CB8AC3E}">
        <p14:creationId xmlns:p14="http://schemas.microsoft.com/office/powerpoint/2010/main" val="4717255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390" y="969764"/>
            <a:ext cx="6960870" cy="3785652"/>
          </a:xfrm>
          <a:prstGeom prst="rect">
            <a:avLst/>
          </a:prstGeom>
        </p:spPr>
        <p:txBody>
          <a:bodyPr wrap="square">
            <a:spAutoFit/>
          </a:bodyPr>
          <a:lstStyle/>
          <a:p>
            <a:pPr algn="just"/>
            <a:r>
              <a:rPr lang="en-US" sz="2400" b="1" dirty="0" smtClean="0"/>
              <a:t>Ratio </a:t>
            </a:r>
            <a:r>
              <a:rPr lang="en-US" sz="2400" b="1" dirty="0"/>
              <a:t>and correlation method</a:t>
            </a:r>
            <a:r>
              <a:rPr lang="en-US" sz="2400" b="1" dirty="0" smtClean="0"/>
              <a:t>:</a:t>
            </a:r>
          </a:p>
          <a:p>
            <a:pPr algn="just"/>
            <a:endParaRPr lang="en-US" sz="2400" b="1" dirty="0"/>
          </a:p>
          <a:p>
            <a:pPr algn="just"/>
            <a:r>
              <a:rPr lang="en-US" sz="2400" dirty="0" smtClean="0"/>
              <a:t>It is evident that the population growth of a small area is related to some extent to the population growth of a wide area. Thus the rate of population growth of a town is related to some extent to the rate of population growth of state or nation. Hence it is possible to estimate the population of the town under consideration by considering the rate of the population growth of state or nation </a:t>
            </a:r>
            <a:endParaRPr lang="en-US" sz="2400" dirty="0"/>
          </a:p>
        </p:txBody>
      </p:sp>
    </p:spTree>
    <p:extLst>
      <p:ext uri="{BB962C8B-B14F-4D97-AF65-F5344CB8AC3E}">
        <p14:creationId xmlns:p14="http://schemas.microsoft.com/office/powerpoint/2010/main" val="14535569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188" y="352472"/>
            <a:ext cx="7600950" cy="6740307"/>
          </a:xfrm>
          <a:prstGeom prst="rect">
            <a:avLst/>
          </a:prstGeom>
          <a:noFill/>
        </p:spPr>
        <p:txBody>
          <a:bodyPr wrap="square" rtlCol="0">
            <a:spAutoFit/>
          </a:bodyPr>
          <a:lstStyle/>
          <a:p>
            <a:r>
              <a:rPr lang="en-US" sz="2400" b="1" dirty="0" smtClean="0"/>
              <a:t>Growth composition analysis method:</a:t>
            </a:r>
          </a:p>
          <a:p>
            <a:endParaRPr lang="en-US" sz="2400" b="1" dirty="0"/>
          </a:p>
          <a:p>
            <a:r>
              <a:rPr lang="en-US" sz="2400" dirty="0" smtClean="0"/>
              <a:t>There are only three ways by which change in the population occurs.</a:t>
            </a:r>
          </a:p>
          <a:p>
            <a:endParaRPr lang="en-US" sz="2400" dirty="0"/>
          </a:p>
          <a:p>
            <a:pPr marL="342900" indent="-342900">
              <a:buAutoNum type="arabicParenR"/>
            </a:pPr>
            <a:r>
              <a:rPr lang="en-US" sz="2400" dirty="0" smtClean="0"/>
              <a:t>Through births</a:t>
            </a:r>
          </a:p>
          <a:p>
            <a:pPr marL="342900" indent="-342900">
              <a:buAutoNum type="arabicParenR"/>
            </a:pPr>
            <a:r>
              <a:rPr lang="en-US" sz="2400" dirty="0" smtClean="0"/>
              <a:t>Through deaths</a:t>
            </a:r>
          </a:p>
          <a:p>
            <a:pPr marL="342900" indent="-342900">
              <a:buAutoNum type="arabicParenR"/>
            </a:pPr>
            <a:r>
              <a:rPr lang="en-US" sz="2400" dirty="0" smtClean="0"/>
              <a:t>Through migration</a:t>
            </a:r>
          </a:p>
          <a:p>
            <a:pPr marL="342900" indent="-342900">
              <a:buAutoNum type="arabicParenR"/>
            </a:pPr>
            <a:endParaRPr lang="en-US" sz="2400" dirty="0"/>
          </a:p>
          <a:p>
            <a:r>
              <a:rPr lang="en-US" sz="2400" dirty="0" smtClean="0"/>
              <a:t>If the above three factors for area under consideration are properly analyzed, the estimated population of some future period can be obtained by the following equation</a:t>
            </a:r>
          </a:p>
          <a:p>
            <a:endParaRPr lang="en-US" sz="2400" dirty="0"/>
          </a:p>
          <a:p>
            <a:r>
              <a:rPr lang="en-US" sz="2400" dirty="0" smtClean="0"/>
              <a:t>Estimated population = present population + natural increase or decrease + migration </a:t>
            </a:r>
          </a:p>
          <a:p>
            <a:endParaRPr lang="en-US" sz="2400" dirty="0"/>
          </a:p>
          <a:p>
            <a:endParaRPr lang="en-US" sz="2400" dirty="0"/>
          </a:p>
        </p:txBody>
      </p:sp>
    </p:spTree>
    <p:extLst>
      <p:ext uri="{BB962C8B-B14F-4D97-AF65-F5344CB8AC3E}">
        <p14:creationId xmlns:p14="http://schemas.microsoft.com/office/powerpoint/2010/main" val="216612840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204856" y="1807285"/>
                <a:ext cx="6519134" cy="2308324"/>
              </a:xfrm>
              <a:prstGeom prst="rect">
                <a:avLst/>
              </a:prstGeom>
              <a:noFill/>
            </p:spPr>
            <p:txBody>
              <a:bodyPr wrap="square" rtlCol="0">
                <a:spAutoFit/>
              </a:bodyPr>
              <a:lstStyle/>
              <a:p>
                <a:r>
                  <a:rPr lang="en-US" sz="2400" dirty="0" smtClean="0"/>
                  <a:t>Estimated natural increase = 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𝐵</m:t>
                        </m:r>
                      </m:sub>
                    </m:sSub>
                    <m:r>
                      <m:rPr>
                        <m:sty m:val="p"/>
                      </m:rPr>
                      <a:rPr lang="en-US" sz="2400" b="0" i="0" smtClean="0">
                        <a:latin typeface="Cambria Math" panose="02040503050406030204" pitchFamily="18" charset="0"/>
                      </a:rPr>
                      <m:t>P</m:t>
                    </m:r>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𝐷</m:t>
                        </m:r>
                      </m:sub>
                    </m:sSub>
                    <m:r>
                      <m:rPr>
                        <m:sty m:val="p"/>
                      </m:rPr>
                      <a:rPr lang="en-US" sz="2400">
                        <a:latin typeface="Cambria Math" panose="02040503050406030204" pitchFamily="18" charset="0"/>
                      </a:rPr>
                      <m:t>P</m:t>
                    </m:r>
                  </m:oMath>
                </a14:m>
                <a:r>
                  <a:rPr lang="en-US" sz="2400" dirty="0" smtClean="0"/>
                  <a:t>)</a:t>
                </a:r>
              </a:p>
              <a:p>
                <a:endParaRPr lang="en-US" sz="2400" dirty="0"/>
              </a:p>
              <a:p>
                <a:r>
                  <a:rPr lang="en-US" sz="2400" dirty="0" smtClean="0"/>
                  <a:t>Where. T = Forecast period in years</a:t>
                </a:r>
              </a:p>
              <a:p>
                <a:r>
                  <a:rPr lang="en-US" sz="2400" dirty="0"/>
                  <a:t> </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𝐵</m:t>
                        </m:r>
                      </m:sub>
                    </m:sSub>
                  </m:oMath>
                </a14:m>
                <a:r>
                  <a:rPr lang="en-US" sz="2400" dirty="0" smtClean="0"/>
                  <a:t> = rate of birth per year</a:t>
                </a:r>
              </a:p>
              <a:p>
                <a:r>
                  <a:rPr lang="en-US" sz="2400" dirty="0"/>
                  <a:t> </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𝐷</m:t>
                        </m:r>
                      </m:sub>
                    </m:sSub>
                  </m:oMath>
                </a14:m>
                <a:r>
                  <a:rPr lang="en-US" sz="2400" dirty="0" smtClean="0"/>
                  <a:t> = rate of death per year</a:t>
                </a:r>
              </a:p>
              <a:p>
                <a:r>
                  <a:rPr lang="en-US" sz="2400" dirty="0"/>
                  <a:t> </a:t>
                </a:r>
                <a:r>
                  <a:rPr lang="en-US" sz="2400" dirty="0" smtClean="0"/>
                  <a:t>             P = present population</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204856" y="1807285"/>
                <a:ext cx="6519134" cy="2308324"/>
              </a:xfrm>
              <a:prstGeom prst="rect">
                <a:avLst/>
              </a:prstGeom>
              <a:blipFill rotWithShape="0">
                <a:blip r:embed="rId2"/>
                <a:stretch>
                  <a:fillRect l="-1497" t="-1847" b="-5277"/>
                </a:stretch>
              </a:blipFill>
            </p:spPr>
            <p:txBody>
              <a:bodyPr/>
              <a:lstStyle/>
              <a:p>
                <a:r>
                  <a:rPr lang="en-US">
                    <a:noFill/>
                  </a:rPr>
                  <a:t> </a:t>
                </a:r>
              </a:p>
            </p:txBody>
          </p:sp>
        </mc:Fallback>
      </mc:AlternateContent>
    </p:spTree>
    <p:extLst>
      <p:ext uri="{BB962C8B-B14F-4D97-AF65-F5344CB8AC3E}">
        <p14:creationId xmlns:p14="http://schemas.microsoft.com/office/powerpoint/2010/main" val="20647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183" y="830179"/>
            <a:ext cx="7471611" cy="1200329"/>
          </a:xfrm>
          <a:prstGeom prst="rect">
            <a:avLst/>
          </a:prstGeom>
          <a:noFill/>
        </p:spPr>
        <p:txBody>
          <a:bodyPr wrap="square" rtlCol="0">
            <a:spAutoFit/>
          </a:bodyPr>
          <a:lstStyle/>
          <a:p>
            <a:pPr algn="just"/>
            <a:r>
              <a:rPr lang="en-US" sz="2400" dirty="0" smtClean="0"/>
              <a:t>In the rural areas of Bangladesh, the water requirement for various purposes has been estimated as follows:</a:t>
            </a:r>
          </a:p>
        </p:txBody>
      </p:sp>
      <p:pic>
        <p:nvPicPr>
          <p:cNvPr id="3" name="Picture 2"/>
          <p:cNvPicPr>
            <a:picLocks noChangeAspect="1"/>
          </p:cNvPicPr>
          <p:nvPr/>
        </p:nvPicPr>
        <p:blipFill>
          <a:blip r:embed="rId2"/>
          <a:stretch>
            <a:fillRect/>
          </a:stretch>
        </p:blipFill>
        <p:spPr>
          <a:xfrm>
            <a:off x="624183" y="2429375"/>
            <a:ext cx="7415212" cy="2815489"/>
          </a:xfrm>
          <a:prstGeom prst="rect">
            <a:avLst/>
          </a:prstGeom>
        </p:spPr>
      </p:pic>
    </p:spTree>
    <p:extLst>
      <p:ext uri="{BB962C8B-B14F-4D97-AF65-F5344CB8AC3E}">
        <p14:creationId xmlns:p14="http://schemas.microsoft.com/office/powerpoint/2010/main" val="26755442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25643"/>
            <a:ext cx="7880684" cy="830997"/>
          </a:xfrm>
          <a:prstGeom prst="rect">
            <a:avLst/>
          </a:prstGeom>
          <a:noFill/>
        </p:spPr>
        <p:txBody>
          <a:bodyPr wrap="square" rtlCol="0">
            <a:spAutoFit/>
          </a:bodyPr>
          <a:lstStyle/>
          <a:p>
            <a:r>
              <a:rPr lang="en-US" sz="2400" dirty="0" smtClean="0"/>
              <a:t>The typical water requirement for domestic purposes are given below:</a:t>
            </a:r>
            <a:endParaRPr lang="en-US" sz="2400" dirty="0"/>
          </a:p>
        </p:txBody>
      </p:sp>
      <p:pic>
        <p:nvPicPr>
          <p:cNvPr id="3" name="Picture 2"/>
          <p:cNvPicPr>
            <a:picLocks noChangeAspect="1"/>
          </p:cNvPicPr>
          <p:nvPr/>
        </p:nvPicPr>
        <p:blipFill>
          <a:blip r:embed="rId2"/>
          <a:stretch>
            <a:fillRect/>
          </a:stretch>
        </p:blipFill>
        <p:spPr>
          <a:xfrm>
            <a:off x="57649" y="1769643"/>
            <a:ext cx="9086351" cy="5088357"/>
          </a:xfrm>
          <a:prstGeom prst="rect">
            <a:avLst/>
          </a:prstGeom>
        </p:spPr>
      </p:pic>
    </p:spTree>
    <p:extLst>
      <p:ext uri="{BB962C8B-B14F-4D97-AF65-F5344CB8AC3E}">
        <p14:creationId xmlns:p14="http://schemas.microsoft.com/office/powerpoint/2010/main" val="7484306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429" y="926432"/>
            <a:ext cx="7988969" cy="461665"/>
          </a:xfrm>
          <a:prstGeom prst="rect">
            <a:avLst/>
          </a:prstGeom>
          <a:noFill/>
        </p:spPr>
        <p:txBody>
          <a:bodyPr wrap="square" rtlCol="0">
            <a:spAutoFit/>
          </a:bodyPr>
          <a:lstStyle/>
          <a:p>
            <a:pPr algn="ctr"/>
            <a:r>
              <a:rPr lang="en-US" sz="2400" dirty="0" smtClean="0"/>
              <a:t>Water requirement for other purposes</a:t>
            </a:r>
            <a:endParaRPr lang="en-US" sz="2400" dirty="0"/>
          </a:p>
        </p:txBody>
      </p:sp>
      <p:pic>
        <p:nvPicPr>
          <p:cNvPr id="3" name="Picture 2"/>
          <p:cNvPicPr>
            <a:picLocks noChangeAspect="1"/>
          </p:cNvPicPr>
          <p:nvPr/>
        </p:nvPicPr>
        <p:blipFill>
          <a:blip r:embed="rId2"/>
          <a:stretch>
            <a:fillRect/>
          </a:stretch>
        </p:blipFill>
        <p:spPr>
          <a:xfrm>
            <a:off x="155829" y="2079207"/>
            <a:ext cx="8988171" cy="2276225"/>
          </a:xfrm>
          <a:prstGeom prst="rect">
            <a:avLst/>
          </a:prstGeom>
        </p:spPr>
      </p:pic>
    </p:spTree>
    <p:extLst>
      <p:ext uri="{BB962C8B-B14F-4D97-AF65-F5344CB8AC3E}">
        <p14:creationId xmlns:p14="http://schemas.microsoft.com/office/powerpoint/2010/main" val="34854485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368" y="1046748"/>
            <a:ext cx="7026442" cy="830997"/>
          </a:xfrm>
          <a:prstGeom prst="rect">
            <a:avLst/>
          </a:prstGeom>
          <a:noFill/>
        </p:spPr>
        <p:txBody>
          <a:bodyPr wrap="square" rtlCol="0">
            <a:spAutoFit/>
          </a:bodyPr>
          <a:lstStyle/>
          <a:p>
            <a:pPr algn="just"/>
            <a:r>
              <a:rPr lang="en-US" sz="2400" dirty="0" smtClean="0"/>
              <a:t>Water requirements in rural and urban areas in Bangladesh</a:t>
            </a:r>
            <a:endParaRPr lang="en-US" sz="2400" dirty="0"/>
          </a:p>
        </p:txBody>
      </p:sp>
      <p:pic>
        <p:nvPicPr>
          <p:cNvPr id="3" name="Picture 2"/>
          <p:cNvPicPr>
            <a:picLocks noChangeAspect="1"/>
          </p:cNvPicPr>
          <p:nvPr/>
        </p:nvPicPr>
        <p:blipFill>
          <a:blip r:embed="rId2"/>
          <a:stretch>
            <a:fillRect/>
          </a:stretch>
        </p:blipFill>
        <p:spPr>
          <a:xfrm>
            <a:off x="65671" y="2266951"/>
            <a:ext cx="9078328" cy="2593808"/>
          </a:xfrm>
          <a:prstGeom prst="rect">
            <a:avLst/>
          </a:prstGeom>
        </p:spPr>
      </p:pic>
    </p:spTree>
    <p:extLst>
      <p:ext uri="{BB962C8B-B14F-4D97-AF65-F5344CB8AC3E}">
        <p14:creationId xmlns:p14="http://schemas.microsoft.com/office/powerpoint/2010/main" val="410910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994872388"/>
              </p:ext>
            </p:extLst>
          </p:nvPr>
        </p:nvGraphicFramePr>
        <p:xfrm>
          <a:off x="533400" y="266700"/>
          <a:ext cx="75692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952500" y="812800"/>
            <a:ext cx="7747000" cy="6001643"/>
          </a:xfrm>
          <a:prstGeom prst="rect">
            <a:avLst/>
          </a:prstGeom>
          <a:noFill/>
        </p:spPr>
        <p:txBody>
          <a:bodyPr wrap="square" rtlCol="0">
            <a:spAutoFit/>
          </a:bodyPr>
          <a:lstStyle/>
          <a:p>
            <a:pPr algn="just"/>
            <a:r>
              <a:rPr lang="en-US" sz="2400" b="1" dirty="0" smtClean="0"/>
              <a:t>Impact:</a:t>
            </a:r>
          </a:p>
          <a:p>
            <a:pPr algn="just"/>
            <a:endParaRPr lang="en-US" sz="2400" b="1" dirty="0"/>
          </a:p>
          <a:p>
            <a:pPr algn="just"/>
            <a:r>
              <a:rPr lang="en-US" sz="2400" dirty="0" smtClean="0"/>
              <a:t>Consumers find taste and </a:t>
            </a:r>
            <a:r>
              <a:rPr lang="en-US" sz="2400" dirty="0" err="1" smtClean="0"/>
              <a:t>odour</a:t>
            </a:r>
            <a:r>
              <a:rPr lang="en-US" sz="2400" dirty="0" smtClean="0"/>
              <a:t> aesthetically displeasing for obvious reasons. It is unpleasant for drinking and bad for health</a:t>
            </a:r>
          </a:p>
          <a:p>
            <a:pPr algn="just"/>
            <a:endParaRPr lang="en-US" sz="2400" dirty="0"/>
          </a:p>
          <a:p>
            <a:pPr algn="just"/>
            <a:r>
              <a:rPr lang="en-US" sz="2400" b="1" dirty="0" smtClean="0"/>
              <a:t>Measurement:</a:t>
            </a:r>
          </a:p>
          <a:p>
            <a:pPr algn="just"/>
            <a:endParaRPr lang="en-US" sz="2400" b="1" dirty="0"/>
          </a:p>
          <a:p>
            <a:pPr algn="just"/>
            <a:r>
              <a:rPr lang="en-US" sz="2400" dirty="0" smtClean="0"/>
              <a:t>Measurement of taste and </a:t>
            </a:r>
            <a:r>
              <a:rPr lang="en-US" sz="2400" dirty="0" err="1" smtClean="0"/>
              <a:t>odour</a:t>
            </a:r>
            <a:r>
              <a:rPr lang="en-US" sz="2400" dirty="0" smtClean="0"/>
              <a:t> casing organics can be made using gas or liquid Chromatography. </a:t>
            </a:r>
            <a:r>
              <a:rPr lang="en-US" sz="2400" dirty="0"/>
              <a:t>As </a:t>
            </a:r>
            <a:r>
              <a:rPr lang="en-US" sz="2400" dirty="0" smtClean="0"/>
              <a:t>Chromatographic analysis is time consuming and requires expensive equipment it is not routinely performed on water samples, but should be done if problem organics are suspected. </a:t>
            </a:r>
          </a:p>
          <a:p>
            <a:pPr algn="just"/>
            <a:endParaRPr lang="en-US" sz="2400" dirty="0"/>
          </a:p>
          <a:p>
            <a:pPr algn="just"/>
            <a:endParaRPr lang="en-US" sz="2400" dirty="0"/>
          </a:p>
        </p:txBody>
      </p:sp>
    </p:spTree>
    <p:extLst>
      <p:ext uri="{BB962C8B-B14F-4D97-AF65-F5344CB8AC3E}">
        <p14:creationId xmlns:p14="http://schemas.microsoft.com/office/powerpoint/2010/main" val="119986458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926" y="553453"/>
            <a:ext cx="7784432" cy="6001643"/>
          </a:xfrm>
          <a:prstGeom prst="rect">
            <a:avLst/>
          </a:prstGeom>
          <a:noFill/>
        </p:spPr>
        <p:txBody>
          <a:bodyPr wrap="square" rtlCol="0">
            <a:spAutoFit/>
          </a:bodyPr>
          <a:lstStyle/>
          <a:p>
            <a:pPr algn="just"/>
            <a:r>
              <a:rPr lang="en-US" sz="2400" b="1" dirty="0" smtClean="0"/>
              <a:t>Essential elements for designing a water supply system for a city:</a:t>
            </a:r>
          </a:p>
          <a:p>
            <a:pPr algn="just"/>
            <a:endParaRPr lang="en-US" sz="2400" b="1" dirty="0"/>
          </a:p>
          <a:p>
            <a:pPr marL="342900" indent="-342900" algn="just">
              <a:buFont typeface="+mj-lt"/>
              <a:buAutoNum type="arabicPeriod"/>
            </a:pPr>
            <a:r>
              <a:rPr lang="en-US" sz="2400" dirty="0" smtClean="0"/>
              <a:t>The number of years, design period for which the proposed water supply system and its component structures and equipment are to be adequate.</a:t>
            </a:r>
          </a:p>
          <a:p>
            <a:pPr marL="342900" indent="-342900" algn="just">
              <a:buFont typeface="+mj-lt"/>
              <a:buAutoNum type="arabicPeriod"/>
            </a:pPr>
            <a:r>
              <a:rPr lang="en-US" sz="2400" dirty="0" smtClean="0"/>
              <a:t>The number of people or the design population to be served</a:t>
            </a:r>
          </a:p>
          <a:p>
            <a:pPr marL="342900" indent="-342900" algn="just">
              <a:buFont typeface="+mj-lt"/>
              <a:buAutoNum type="arabicPeriod"/>
            </a:pPr>
            <a:r>
              <a:rPr lang="en-US" sz="2400" dirty="0" smtClean="0"/>
              <a:t>The rates of water use, or design flows, in terms of per capita water consumption including industrial, commercial and fire equipment.</a:t>
            </a:r>
          </a:p>
          <a:p>
            <a:pPr marL="342900" indent="-342900" algn="just">
              <a:buFont typeface="+mj-lt"/>
              <a:buAutoNum type="arabicPeriod"/>
            </a:pPr>
            <a:r>
              <a:rPr lang="en-US" sz="2400" dirty="0" smtClean="0"/>
              <a:t>The area to be served, or design area, and the allowances to be made for population density and a real water consumption from residential and industrial districts</a:t>
            </a:r>
          </a:p>
          <a:p>
            <a:pPr algn="just"/>
            <a:r>
              <a:rPr lang="en-US" sz="2400" dirty="0" smtClean="0"/>
              <a:t> </a:t>
            </a:r>
            <a:endParaRPr lang="en-US" sz="2400" dirty="0"/>
          </a:p>
        </p:txBody>
      </p:sp>
    </p:spTree>
    <p:extLst>
      <p:ext uri="{BB962C8B-B14F-4D97-AF65-F5344CB8AC3E}">
        <p14:creationId xmlns:p14="http://schemas.microsoft.com/office/powerpoint/2010/main" val="16217464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769" y="782052"/>
            <a:ext cx="7531768" cy="5632311"/>
          </a:xfrm>
          <a:prstGeom prst="rect">
            <a:avLst/>
          </a:prstGeom>
          <a:noFill/>
        </p:spPr>
        <p:txBody>
          <a:bodyPr wrap="square" rtlCol="0">
            <a:spAutoFit/>
          </a:bodyPr>
          <a:lstStyle/>
          <a:p>
            <a:pPr algn="just"/>
            <a:r>
              <a:rPr lang="en-US" sz="2400" b="1" dirty="0" smtClean="0"/>
              <a:t>Design periods are chosen with the following factors in mind</a:t>
            </a:r>
          </a:p>
          <a:p>
            <a:pPr algn="just"/>
            <a:endParaRPr lang="en-US" sz="2400" dirty="0"/>
          </a:p>
          <a:p>
            <a:pPr marL="342900" indent="-342900" algn="just">
              <a:buFont typeface="+mj-lt"/>
              <a:buAutoNum type="arabicPeriod"/>
            </a:pPr>
            <a:r>
              <a:rPr lang="en-US" sz="2400" dirty="0" smtClean="0"/>
              <a:t>Useful life of component structures and equipment taking into proper account of wear and tear</a:t>
            </a:r>
          </a:p>
          <a:p>
            <a:pPr marL="342900" indent="-342900" algn="just">
              <a:buFont typeface="+mj-lt"/>
              <a:buAutoNum type="arabicPeriod"/>
            </a:pPr>
            <a:r>
              <a:rPr lang="en-US" sz="2400" dirty="0" smtClean="0"/>
              <a:t>Ease of difficulty of extending or adding to the existing and planned works, including a considerations of their location</a:t>
            </a:r>
          </a:p>
          <a:p>
            <a:pPr marL="342900" indent="-342900" algn="just">
              <a:buFont typeface="+mj-lt"/>
              <a:buAutoNum type="arabicPeriod"/>
            </a:pPr>
            <a:r>
              <a:rPr lang="en-US" sz="2400" dirty="0" smtClean="0"/>
              <a:t>Anticipated rate of population growth, including possible shifts in community, industrial and commercial development</a:t>
            </a:r>
          </a:p>
          <a:p>
            <a:pPr marL="342900" indent="-342900" algn="just">
              <a:buFont typeface="+mj-lt"/>
              <a:buAutoNum type="arabicPeriod"/>
            </a:pPr>
            <a:r>
              <a:rPr lang="en-US" sz="2400" dirty="0" smtClean="0"/>
              <a:t>Availability of fund</a:t>
            </a:r>
          </a:p>
          <a:p>
            <a:pPr marL="342900" indent="-342900" algn="just">
              <a:buFont typeface="+mj-lt"/>
              <a:buAutoNum type="arabicPeriod"/>
            </a:pPr>
            <a:r>
              <a:rPr lang="en-US" sz="2400" dirty="0" smtClean="0"/>
              <a:t>Performance of the works during their early years when they will not be loaded to the capacity</a:t>
            </a:r>
          </a:p>
          <a:p>
            <a:pPr marL="342900" indent="-342900" algn="just">
              <a:buFont typeface="+mj-lt"/>
              <a:buAutoNum type="arabicPeriod"/>
            </a:pPr>
            <a:endParaRPr lang="en-US" sz="2400" dirty="0"/>
          </a:p>
        </p:txBody>
      </p:sp>
    </p:spTree>
    <p:extLst>
      <p:ext uri="{BB962C8B-B14F-4D97-AF65-F5344CB8AC3E}">
        <p14:creationId xmlns:p14="http://schemas.microsoft.com/office/powerpoint/2010/main" val="38307499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8486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Sources of water supply</a:t>
            </a:r>
            <a:endParaRPr lang="en-US"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685924" y="1523999"/>
            <a:ext cx="6162675" cy="4849665"/>
          </a:xfrm>
          <a:prstGeom prst="rect">
            <a:avLst/>
          </a:prstGeom>
        </p:spPr>
      </p:pic>
    </p:spTree>
    <p:extLst>
      <p:ext uri="{BB962C8B-B14F-4D97-AF65-F5344CB8AC3E}">
        <p14:creationId xmlns:p14="http://schemas.microsoft.com/office/powerpoint/2010/main" val="41235907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9211" y="1247273"/>
            <a:ext cx="7181516" cy="5181600"/>
          </a:xfrm>
          <a:prstGeom prst="rect">
            <a:avLst/>
          </a:prstGeom>
        </p:spPr>
      </p:pic>
    </p:spTree>
    <p:extLst>
      <p:ext uri="{BB962C8B-B14F-4D97-AF65-F5344CB8AC3E}">
        <p14:creationId xmlns:p14="http://schemas.microsoft.com/office/powerpoint/2010/main" val="6680663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6832640"/>
          </a:xfrm>
          <a:prstGeom prst="rect">
            <a:avLst/>
          </a:prstGeom>
          <a:noFill/>
        </p:spPr>
        <p:txBody>
          <a:bodyPr wrap="square" rtlCol="0">
            <a:spAutoFit/>
          </a:bodyPr>
          <a:lstStyle/>
          <a:p>
            <a:pPr fontAlgn="base"/>
            <a:r>
              <a:rPr lang="en-US" sz="3600" b="1" dirty="0">
                <a:latin typeface="Arial" panose="020B0604020202020204" pitchFamily="34" charset="0"/>
                <a:cs typeface="Arial" panose="020B0604020202020204" pitchFamily="34" charset="0"/>
              </a:rPr>
              <a:t>Sources of Groundwater</a:t>
            </a:r>
            <a:r>
              <a:rPr lang="en-US" sz="3600" b="1" dirty="0" smtClean="0">
                <a:latin typeface="Arial" panose="020B0604020202020204" pitchFamily="34" charset="0"/>
                <a:cs typeface="Arial" panose="020B0604020202020204" pitchFamily="34" charset="0"/>
              </a:rPr>
              <a:t>:</a:t>
            </a:r>
          </a:p>
          <a:p>
            <a:pPr fontAlgn="base"/>
            <a:endParaRPr lang="en-US" b="1" dirty="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The following are the major sources of groundwater:</a:t>
            </a:r>
            <a:endParaRPr lang="en-US" sz="2400"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Meteoric water</a:t>
            </a:r>
          </a:p>
          <a:p>
            <a:pPr marL="342900" indent="-342900" fontAlgn="base">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Connate water</a:t>
            </a:r>
          </a:p>
          <a:p>
            <a:pPr marL="342900" indent="-342900" fontAlgn="base">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Magmatic water</a:t>
            </a:r>
          </a:p>
          <a:p>
            <a:pPr fontAlgn="base"/>
            <a:endParaRPr lang="en-US" sz="2400" dirty="0">
              <a:latin typeface="Arial" panose="020B0604020202020204" pitchFamily="34" charset="0"/>
              <a:cs typeface="Arial" panose="020B0604020202020204" pitchFamily="34" charset="0"/>
            </a:endParaRPr>
          </a:p>
          <a:p>
            <a:pPr fontAlgn="base"/>
            <a:r>
              <a:rPr lang="en-US" sz="2400" b="1" dirty="0" smtClean="0">
                <a:latin typeface="Arial" panose="020B0604020202020204" pitchFamily="34" charset="0"/>
                <a:cs typeface="Arial" panose="020B0604020202020204" pitchFamily="34" charset="0"/>
              </a:rPr>
              <a:t>Meteoric water</a:t>
            </a:r>
            <a:r>
              <a:rPr lang="en-US" sz="2400" dirty="0" smtClean="0">
                <a:latin typeface="Arial" panose="020B0604020202020204" pitchFamily="34" charset="0"/>
                <a:cs typeface="Arial" panose="020B0604020202020204" pitchFamily="34" charset="0"/>
              </a:rPr>
              <a:t>:</a:t>
            </a:r>
          </a:p>
          <a:p>
            <a:pPr algn="just" fontAlgn="base"/>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is the main source of groundwater. This water is received in the form of rain and snow. Water from tanks, lakes, rivers and seas is again received by earth after vaporization. Water is received by melting of snow or rain, hence it is called ‘mete­oric’ or ‘shooting star water’. From the surface of the earth, this water infiltrates down below through rock joints, pores and fissures of rocks and is stored at the level of impermeable rocks in the form of groundwater.</a:t>
            </a:r>
            <a:endParaRPr lang="en-US" sz="2400" dirty="0" smtClean="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fontAlgn="base"/>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1548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467600" cy="4431983"/>
          </a:xfrm>
          <a:prstGeom prst="rect">
            <a:avLst/>
          </a:prstGeom>
          <a:noFill/>
        </p:spPr>
        <p:txBody>
          <a:bodyPr wrap="square" rtlCol="0">
            <a:spAutoFit/>
          </a:bodyPr>
          <a:lstStyle/>
          <a:p>
            <a:pPr fontAlgn="base"/>
            <a:r>
              <a:rPr lang="en-US" sz="2400" b="1" dirty="0">
                <a:latin typeface="Arial" panose="020B0604020202020204" pitchFamily="34" charset="0"/>
                <a:cs typeface="Arial" panose="020B0604020202020204" pitchFamily="34" charset="0"/>
              </a:rPr>
              <a:t>Connate Water</a:t>
            </a:r>
            <a:r>
              <a:rPr lang="en-US" b="1" dirty="0" smtClean="0"/>
              <a:t>:</a:t>
            </a:r>
          </a:p>
          <a:p>
            <a:pPr fontAlgn="base"/>
            <a:endParaRPr lang="en-US" b="1" dirty="0"/>
          </a:p>
          <a:p>
            <a:pPr algn="just" fontAlgn="base"/>
            <a:r>
              <a:rPr lang="en-US" sz="2400" dirty="0">
                <a:latin typeface="Arial" panose="020B0604020202020204" pitchFamily="34" charset="0"/>
                <a:cs typeface="Arial" panose="020B0604020202020204" pitchFamily="34" charset="0"/>
              </a:rPr>
              <a:t>Water contained in pores and cavities of sedimentary rocks under seas and lakes is called connate water. It is also called ‘sediment water’. It is the second important source of groundwater. This is the water that is entrapped in the interstices of sedimentary and </a:t>
            </a:r>
            <a:r>
              <a:rPr lang="en-US" sz="2400" dirty="0" smtClean="0">
                <a:latin typeface="Arial" panose="020B0604020202020204" pitchFamily="34" charset="0"/>
                <a:cs typeface="Arial" panose="020B0604020202020204" pitchFamily="34" charset="0"/>
              </a:rPr>
              <a:t>volcanic </a:t>
            </a:r>
            <a:r>
              <a:rPr lang="en-US" sz="2400" dirty="0">
                <a:latin typeface="Arial" panose="020B0604020202020204" pitchFamily="34" charset="0"/>
                <a:cs typeface="Arial" panose="020B0604020202020204" pitchFamily="34" charset="0"/>
              </a:rPr>
              <a:t>rocks at the time of deposition. Connate water is highly mineralized and salty and does not mix readily with meteoric groundwater. Connate water is usually found deep down in the lower layers of the zone of saturation.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35626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6934200" cy="6001643"/>
          </a:xfrm>
          <a:prstGeom prst="rect">
            <a:avLst/>
          </a:prstGeom>
          <a:noFill/>
        </p:spPr>
        <p:txBody>
          <a:bodyPr wrap="square" rtlCol="0">
            <a:spAutoFit/>
          </a:bodyPr>
          <a:lstStyle/>
          <a:p>
            <a:pPr fontAlgn="base"/>
            <a:r>
              <a:rPr lang="en-US" b="1" dirty="0"/>
              <a:t> </a:t>
            </a:r>
            <a:r>
              <a:rPr lang="en-US" sz="2400" b="1" dirty="0">
                <a:latin typeface="Arial" panose="020B0604020202020204" pitchFamily="34" charset="0"/>
                <a:cs typeface="Arial" panose="020B0604020202020204" pitchFamily="34" charset="0"/>
              </a:rPr>
              <a:t>Magmatic Water</a:t>
            </a:r>
            <a:r>
              <a:rPr lang="en-US" sz="2400" b="1" dirty="0" smtClean="0">
                <a:latin typeface="Arial" panose="020B0604020202020204" pitchFamily="34" charset="0"/>
                <a:cs typeface="Arial" panose="020B0604020202020204" pitchFamily="34" charset="0"/>
              </a:rPr>
              <a:t>:</a:t>
            </a:r>
          </a:p>
          <a:p>
            <a:pPr fontAlgn="base"/>
            <a:endParaRPr lang="en-US" sz="2400" b="1" dirty="0">
              <a:latin typeface="Arial" panose="020B0604020202020204" pitchFamily="34" charset="0"/>
              <a:cs typeface="Arial" panose="020B0604020202020204" pitchFamily="34" charset="0"/>
            </a:endParaRPr>
          </a:p>
          <a:p>
            <a:pPr algn="just" fontAlgn="base"/>
            <a:r>
              <a:rPr lang="en-US" sz="2400" dirty="0">
                <a:latin typeface="Arial" panose="020B0604020202020204" pitchFamily="34" charset="0"/>
                <a:cs typeface="Arial" panose="020B0604020202020204" pitchFamily="34" charset="0"/>
              </a:rPr>
              <a:t>Hot magma enters rocks due to volcanic action after which its </a:t>
            </a:r>
            <a:r>
              <a:rPr lang="en-US" sz="2400" dirty="0" smtClean="0">
                <a:latin typeface="Arial" panose="020B0604020202020204" pitchFamily="34" charset="0"/>
                <a:cs typeface="Arial" panose="020B0604020202020204" pitchFamily="34" charset="0"/>
              </a:rPr>
              <a:t>vapor </a:t>
            </a:r>
            <a:r>
              <a:rPr lang="en-US" sz="2400" dirty="0">
                <a:latin typeface="Arial" panose="020B0604020202020204" pitchFamily="34" charset="0"/>
                <a:cs typeface="Arial" panose="020B0604020202020204" pitchFamily="34" charset="0"/>
              </a:rPr>
              <a:t>drops are condensed and converted into water. This is called magmatic water. Apart from it, other sources are those in which groundwater becomes again available on the surface of the earth</a:t>
            </a:r>
            <a:r>
              <a:rPr lang="en-US" sz="2400" dirty="0" smtClean="0">
                <a:latin typeface="Arial" panose="020B0604020202020204" pitchFamily="34" charset="0"/>
                <a:cs typeface="Arial" panose="020B0604020202020204" pitchFamily="34" charset="0"/>
              </a:rPr>
              <a:t>.</a:t>
            </a:r>
          </a:p>
          <a:p>
            <a:pPr algn="just" fontAlgn="base"/>
            <a:endParaRPr lang="en-US" sz="2400" dirty="0">
              <a:latin typeface="Arial" panose="020B0604020202020204" pitchFamily="34" charset="0"/>
              <a:cs typeface="Arial" panose="020B0604020202020204" pitchFamily="34" charset="0"/>
            </a:endParaRPr>
          </a:p>
          <a:p>
            <a:pPr algn="just" fontAlgn="base"/>
            <a:r>
              <a:rPr lang="en-US" sz="2400" dirty="0">
                <a:latin typeface="Arial" panose="020B0604020202020204" pitchFamily="34" charset="0"/>
                <a:cs typeface="Arial" panose="020B0604020202020204" pitchFamily="34" charset="0"/>
              </a:rPr>
              <a:t>They are mainly springs, wells, and </a:t>
            </a:r>
            <a:r>
              <a:rPr lang="en-US" sz="2400" dirty="0" smtClean="0">
                <a:latin typeface="Arial" panose="020B0604020202020204" pitchFamily="34" charset="0"/>
                <a:cs typeface="Arial" panose="020B0604020202020204" pitchFamily="34" charset="0"/>
              </a:rPr>
              <a:t>geysers. Such </a:t>
            </a:r>
            <a:r>
              <a:rPr lang="en-US" sz="2400" dirty="0">
                <a:latin typeface="Arial" panose="020B0604020202020204" pitchFamily="34" charset="0"/>
                <a:cs typeface="Arial" panose="020B0604020202020204" pitchFamily="34" charset="0"/>
              </a:rPr>
              <a:t>water is considered to have been generated in the interior of the earth. It has consequently travelled to the upper layers of the earth’s surface for the first time; this is also known as magmatic water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fontAlgn="base"/>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17619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543800" cy="5632311"/>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Groundwater aquifer:</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An</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aquifer</a:t>
            </a:r>
            <a:r>
              <a:rPr lang="en-US" sz="2400" dirty="0">
                <a:latin typeface="Arial" panose="020B0604020202020204" pitchFamily="34" charset="0"/>
                <a:cs typeface="Arial" panose="020B0604020202020204" pitchFamily="34" charset="0"/>
              </a:rPr>
              <a:t> is an underground layer of water-bearing permeable rock, rock fractures or unconsolidated materials (gravel, sand, or silt) from which groundwater can be extracted using a water well</a:t>
            </a:r>
            <a:r>
              <a:rPr lang="en-US" sz="2400" dirty="0" smtClean="0">
                <a:latin typeface="Arial" panose="020B0604020202020204" pitchFamily="34" charset="0"/>
                <a:cs typeface="Arial" panose="020B0604020202020204" pitchFamily="34" charset="0"/>
              </a:rPr>
              <a:t>.</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Aquifers are permeable formations having structures which permit appreciable quantity of water to move them under ordinary field conditions. Aquifers are mainly two types.</a:t>
            </a:r>
          </a:p>
          <a:p>
            <a:pPr marL="342900" indent="-342900" algn="jus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Unconfined aquifer</a:t>
            </a:r>
          </a:p>
          <a:p>
            <a:pPr marL="342900" indent="-342900" algn="jus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Confined aquifer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115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229600" cy="3785652"/>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Unconfined</a:t>
            </a:r>
            <a:r>
              <a:rPr lang="en-US" sz="2400" dirty="0">
                <a:latin typeface="Arial" panose="020B0604020202020204" pitchFamily="34" charset="0"/>
                <a:cs typeface="Arial" panose="020B0604020202020204" pitchFamily="34" charset="0"/>
              </a:rPr>
              <a:t> aquifers are sometimes also called </a:t>
            </a:r>
            <a:r>
              <a:rPr lang="en-US" sz="2400" i="1" dirty="0">
                <a:latin typeface="Arial" panose="020B0604020202020204" pitchFamily="34" charset="0"/>
                <a:cs typeface="Arial" panose="020B0604020202020204" pitchFamily="34" charset="0"/>
              </a:rPr>
              <a:t>water table</a:t>
            </a:r>
            <a:r>
              <a:rPr lang="en-US" sz="2400" dirty="0">
                <a:latin typeface="Arial" panose="020B0604020202020204" pitchFamily="34" charset="0"/>
                <a:cs typeface="Arial" panose="020B0604020202020204" pitchFamily="34" charset="0"/>
              </a:rPr>
              <a:t> or </a:t>
            </a:r>
            <a:r>
              <a:rPr lang="en-US" sz="2400" i="1" dirty="0">
                <a:latin typeface="Arial" panose="020B0604020202020204" pitchFamily="34" charset="0"/>
                <a:cs typeface="Arial" panose="020B0604020202020204" pitchFamily="34" charset="0"/>
              </a:rPr>
              <a:t>phreatic</a:t>
            </a:r>
            <a:r>
              <a:rPr lang="en-US" sz="2400" dirty="0">
                <a:latin typeface="Arial" panose="020B0604020202020204" pitchFamily="34" charset="0"/>
                <a:cs typeface="Arial" panose="020B0604020202020204" pitchFamily="34" charset="0"/>
              </a:rPr>
              <a:t> aquifers, because their upper boundary is the water table or phreatic surface. </a:t>
            </a:r>
            <a:r>
              <a:rPr lang="en-US" sz="2400" dirty="0" smtClean="0">
                <a:latin typeface="Arial" panose="020B0604020202020204" pitchFamily="34" charset="0"/>
                <a:cs typeface="Arial" panose="020B0604020202020204" pitchFamily="34" charset="0"/>
              </a:rPr>
              <a:t>Typically </a:t>
            </a:r>
            <a:r>
              <a:rPr lang="en-US" sz="2400" dirty="0">
                <a:latin typeface="Arial" panose="020B0604020202020204" pitchFamily="34" charset="0"/>
                <a:cs typeface="Arial" panose="020B0604020202020204" pitchFamily="34" charset="0"/>
              </a:rPr>
              <a:t>(but not always) the shallowest aquifer at a given location is unconfined, meaning it does not have a confining layer (an aquitard or aquiclude) between it and the </a:t>
            </a:r>
            <a:r>
              <a:rPr lang="en-US" sz="2400" dirty="0" smtClean="0">
                <a:latin typeface="Arial" panose="020B0604020202020204" pitchFamily="34" charset="0"/>
                <a:cs typeface="Arial" panose="020B0604020202020204" pitchFamily="34" charset="0"/>
              </a:rPr>
              <a:t>surface.</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Confined </a:t>
            </a:r>
            <a:r>
              <a:rPr lang="en-US" sz="2400" b="1" dirty="0">
                <a:latin typeface="Arial" panose="020B0604020202020204" pitchFamily="34" charset="0"/>
                <a:cs typeface="Arial" panose="020B0604020202020204" pitchFamily="34" charset="0"/>
              </a:rPr>
              <a:t>aquifers </a:t>
            </a:r>
            <a:r>
              <a:rPr lang="en-US" sz="2400" dirty="0">
                <a:latin typeface="Arial" panose="020B0604020202020204" pitchFamily="34" charset="0"/>
                <a:cs typeface="Arial" panose="020B0604020202020204" pitchFamily="34" charset="0"/>
              </a:rPr>
              <a:t>are aquifers that are overlain by a confining layer, often made up of clay. The confining layer might offer some protection from surface contamination.</a:t>
            </a:r>
          </a:p>
        </p:txBody>
      </p:sp>
    </p:spTree>
    <p:extLst>
      <p:ext uri="{BB962C8B-B14F-4D97-AF65-F5344CB8AC3E}">
        <p14:creationId xmlns:p14="http://schemas.microsoft.com/office/powerpoint/2010/main" val="34907338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609600"/>
            <a:ext cx="8077200" cy="5638800"/>
          </a:xfrm>
          <a:prstGeom prst="rect">
            <a:avLst/>
          </a:prstGeom>
        </p:spPr>
      </p:pic>
    </p:spTree>
    <p:extLst>
      <p:ext uri="{BB962C8B-B14F-4D97-AF65-F5344CB8AC3E}">
        <p14:creationId xmlns:p14="http://schemas.microsoft.com/office/powerpoint/2010/main" val="2086593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723900"/>
            <a:ext cx="7632700" cy="5632311"/>
          </a:xfrm>
          <a:prstGeom prst="rect">
            <a:avLst/>
          </a:prstGeom>
          <a:noFill/>
        </p:spPr>
        <p:txBody>
          <a:bodyPr wrap="square" rtlCol="0">
            <a:spAutoFit/>
          </a:bodyPr>
          <a:lstStyle/>
          <a:p>
            <a:pPr algn="just"/>
            <a:r>
              <a:rPr lang="en-US" sz="2400" dirty="0" smtClean="0"/>
              <a:t>Quantitative tests that employ the human senses of taste and smell can be used for this purpose. An example of this test is the threshold </a:t>
            </a:r>
            <a:r>
              <a:rPr lang="en-US" sz="2400" dirty="0" err="1" smtClean="0"/>
              <a:t>odour</a:t>
            </a:r>
            <a:r>
              <a:rPr lang="en-US" sz="2400" dirty="0" smtClean="0"/>
              <a:t> number (TON). </a:t>
            </a:r>
          </a:p>
          <a:p>
            <a:pPr algn="just"/>
            <a:endParaRPr lang="en-US" sz="2400" dirty="0" smtClean="0"/>
          </a:p>
          <a:p>
            <a:pPr marL="342900" indent="-342900" algn="just">
              <a:buFont typeface="Arial" panose="020B0604020202020204" pitchFamily="34" charset="0"/>
              <a:buChar char="•"/>
            </a:pPr>
            <a:r>
              <a:rPr lang="en-US" sz="2400" dirty="0" smtClean="0"/>
              <a:t>Varying amounts of </a:t>
            </a:r>
            <a:r>
              <a:rPr lang="en-US" sz="2400" dirty="0" err="1" smtClean="0"/>
              <a:t>odourous</a:t>
            </a:r>
            <a:r>
              <a:rPr lang="en-US" sz="2400" dirty="0" smtClean="0"/>
              <a:t> water are poured into containers and diluted with enough </a:t>
            </a:r>
            <a:r>
              <a:rPr lang="en-US" sz="2400" dirty="0" err="1" smtClean="0"/>
              <a:t>odour</a:t>
            </a:r>
            <a:r>
              <a:rPr lang="en-US" sz="2400" dirty="0" smtClean="0"/>
              <a:t> free distilled water to make a 200 ml mixture</a:t>
            </a:r>
          </a:p>
          <a:p>
            <a:pPr algn="just"/>
            <a:endParaRPr lang="en-US" sz="2400" dirty="0" smtClean="0"/>
          </a:p>
          <a:p>
            <a:pPr marL="342900" indent="-342900" algn="just">
              <a:buFont typeface="Arial" panose="020B0604020202020204" pitchFamily="34" charset="0"/>
              <a:buChar char="•"/>
            </a:pPr>
            <a:r>
              <a:rPr lang="en-US" sz="2400" dirty="0" smtClean="0"/>
              <a:t>An assembled panel of five or ten noses is used to determine in which the </a:t>
            </a:r>
            <a:r>
              <a:rPr lang="en-US" sz="2400" dirty="0" err="1" smtClean="0"/>
              <a:t>odour</a:t>
            </a:r>
            <a:r>
              <a:rPr lang="en-US" sz="2400" dirty="0" smtClean="0"/>
              <a:t> is just barely detectable to the sense of smell. For public water supply the threshold water number should not be more than 3</a:t>
            </a:r>
          </a:p>
          <a:p>
            <a:pPr algn="just"/>
            <a:endParaRPr lang="en-US" sz="2400" dirty="0" smtClean="0"/>
          </a:p>
        </p:txBody>
      </p:sp>
    </p:spTree>
    <p:extLst>
      <p:ext uri="{BB962C8B-B14F-4D97-AF65-F5344CB8AC3E}">
        <p14:creationId xmlns:p14="http://schemas.microsoft.com/office/powerpoint/2010/main" val="361497311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1"/>
            <a:ext cx="8077200" cy="6370975"/>
          </a:xfrm>
          <a:prstGeom prst="rect">
            <a:avLst/>
          </a:prstGeom>
          <a:noFill/>
        </p:spPr>
        <p:txBody>
          <a:bodyPr wrap="square" rtlCol="0">
            <a:spAutoFit/>
          </a:bodyPr>
          <a:lstStyle/>
          <a:p>
            <a:pPr algn="just" fontAlgn="base"/>
            <a:r>
              <a:rPr lang="en-US" sz="2400" b="1" dirty="0" smtClean="0">
                <a:latin typeface="Arial" panose="020B0604020202020204" pitchFamily="34" charset="0"/>
                <a:cs typeface="Arial" panose="020B0604020202020204" pitchFamily="34" charset="0"/>
              </a:rPr>
              <a:t>Forms of Groundwater sources:</a:t>
            </a:r>
          </a:p>
          <a:p>
            <a:pPr algn="just" fontAlgn="base"/>
            <a:endParaRPr lang="en-US" sz="2400" b="1" dirty="0">
              <a:latin typeface="Arial" panose="020B0604020202020204" pitchFamily="34" charset="0"/>
              <a:cs typeface="Arial" panose="020B0604020202020204" pitchFamily="34" charset="0"/>
            </a:endParaRPr>
          </a:p>
          <a:p>
            <a:pPr algn="just" fontAlgn="base"/>
            <a:r>
              <a:rPr lang="en-US" sz="2400" dirty="0" smtClean="0">
                <a:latin typeface="Arial" panose="020B0604020202020204" pitchFamily="34" charset="0"/>
                <a:cs typeface="Arial" panose="020B0604020202020204" pitchFamily="34" charset="0"/>
              </a:rPr>
              <a:t>There is four forms of groundwater sources are found</a:t>
            </a:r>
          </a:p>
          <a:p>
            <a:pPr marL="342900" indent="-342900" algn="just" fontAlgn="base">
              <a:buFont typeface="+mj-lt"/>
              <a:buAutoNum type="arabicPeriod"/>
            </a:pPr>
            <a:r>
              <a:rPr lang="en-US" sz="2400" dirty="0" smtClean="0">
                <a:latin typeface="Arial" panose="020B0604020202020204" pitchFamily="34" charset="0"/>
                <a:cs typeface="Arial" panose="020B0604020202020204" pitchFamily="34" charset="0"/>
              </a:rPr>
              <a:t>Infiltration galleries</a:t>
            </a:r>
          </a:p>
          <a:p>
            <a:pPr marL="342900" indent="-342900" algn="just" fontAlgn="base">
              <a:buFont typeface="+mj-lt"/>
              <a:buAutoNum type="arabicPeriod"/>
            </a:pPr>
            <a:r>
              <a:rPr lang="en-US" sz="2400" dirty="0" smtClean="0">
                <a:latin typeface="Arial" panose="020B0604020202020204" pitchFamily="34" charset="0"/>
                <a:cs typeface="Arial" panose="020B0604020202020204" pitchFamily="34" charset="0"/>
              </a:rPr>
              <a:t>Infiltration wells</a:t>
            </a:r>
          </a:p>
          <a:p>
            <a:pPr marL="342900" indent="-342900" algn="just" fontAlgn="base">
              <a:buFont typeface="+mj-lt"/>
              <a:buAutoNum type="arabicPeriod"/>
            </a:pPr>
            <a:r>
              <a:rPr lang="en-US" sz="2400" dirty="0" smtClean="0">
                <a:latin typeface="Arial" panose="020B0604020202020204" pitchFamily="34" charset="0"/>
                <a:cs typeface="Arial" panose="020B0604020202020204" pitchFamily="34" charset="0"/>
              </a:rPr>
              <a:t>Springs</a:t>
            </a:r>
          </a:p>
          <a:p>
            <a:pPr marL="342900" indent="-342900" algn="just" fontAlgn="base">
              <a:buFont typeface="+mj-lt"/>
              <a:buAutoNum type="arabicPeriod"/>
            </a:pPr>
            <a:r>
              <a:rPr lang="en-US" sz="2400" dirty="0" smtClean="0">
                <a:latin typeface="Arial" panose="020B0604020202020204" pitchFamily="34" charset="0"/>
                <a:cs typeface="Arial" panose="020B0604020202020204" pitchFamily="34" charset="0"/>
              </a:rPr>
              <a:t>Wells</a:t>
            </a:r>
          </a:p>
          <a:p>
            <a:pPr algn="just" fontAlgn="base"/>
            <a:endParaRPr lang="en-US" sz="2400" dirty="0">
              <a:latin typeface="Arial" panose="020B0604020202020204" pitchFamily="34" charset="0"/>
              <a:cs typeface="Arial" panose="020B0604020202020204" pitchFamily="34" charset="0"/>
            </a:endParaRPr>
          </a:p>
          <a:p>
            <a:pPr algn="just" fontAlgn="base"/>
            <a:r>
              <a:rPr lang="en-US" sz="2400" b="1" dirty="0" smtClean="0">
                <a:latin typeface="Arial" panose="020B0604020202020204" pitchFamily="34" charset="0"/>
                <a:cs typeface="Arial" panose="020B0604020202020204" pitchFamily="34" charset="0"/>
              </a:rPr>
              <a:t>Infiltration galleries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fontAlgn="base"/>
            <a:endParaRPr lang="en-US" sz="2400" dirty="0">
              <a:latin typeface="Arial" panose="020B0604020202020204" pitchFamily="34" charset="0"/>
              <a:cs typeface="Arial" panose="020B0604020202020204" pitchFamily="34" charset="0"/>
            </a:endParaRPr>
          </a:p>
          <a:p>
            <a:pPr algn="just" fontAlgn="base"/>
            <a:r>
              <a:rPr lang="en-US" sz="2400" dirty="0">
                <a:latin typeface="Arial" panose="020B0604020202020204" pitchFamily="34" charset="0"/>
                <a:cs typeface="Arial" panose="020B0604020202020204" pitchFamily="34" charset="0"/>
              </a:rPr>
              <a:t>When water can be obtained within a reasonable distance below ground level, for example, below the river bed, horizontal porous pipes with open joints can be laid under the ground. It is apparent that a very large proportion of the groundwater will be intercepted by galleries than by a vertical well.</a:t>
            </a:r>
          </a:p>
          <a:p>
            <a:pPr algn="just" fontAlgn="base"/>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60517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96994"/>
            <a:ext cx="7898207"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intercepted water can be collected at suitable points in vertical collecting wells and can be used. Inverted filter surrounding the pipes can be provided to prevent clogging of pipes. Horizontal galleries laid at a depth more than 8 </a:t>
            </a:r>
            <a:r>
              <a:rPr lang="en-US" sz="2400" dirty="0" smtClean="0">
                <a:latin typeface="Arial" panose="020B0604020202020204" pitchFamily="34" charset="0"/>
                <a:cs typeface="Arial" panose="020B0604020202020204" pitchFamily="34" charset="0"/>
              </a:rPr>
              <a:t>meters </a:t>
            </a:r>
            <a:r>
              <a:rPr lang="en-US" sz="2400" dirty="0">
                <a:latin typeface="Arial" panose="020B0604020202020204" pitchFamily="34" charset="0"/>
                <a:cs typeface="Arial" panose="020B0604020202020204" pitchFamily="34" charset="0"/>
              </a:rPr>
              <a:t>are uneconomical. Figure 1.5 shows cross-section and longitudinal section of the infiltration gallery</a:t>
            </a:r>
            <a:r>
              <a:rPr lang="en-US" sz="2400" dirty="0" smtClean="0">
                <a:latin typeface="Arial" panose="020B0604020202020204" pitchFamily="34" charset="0"/>
                <a:cs typeface="Arial" panose="020B0604020202020204" pitchFamily="34" charset="0"/>
              </a:rPr>
              <a:t>.</a:t>
            </a: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a:p>
        </p:txBody>
      </p:sp>
      <p:pic>
        <p:nvPicPr>
          <p:cNvPr id="2054" name="Picture 6" descr="http://cdn.yourarticlelibrary.com/wp-content/uploads/2015/06/clip_image00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304" y="4191000"/>
            <a:ext cx="6851309"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3446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239000" cy="4431983"/>
          </a:xfrm>
          <a:prstGeom prst="rect">
            <a:avLst/>
          </a:prstGeom>
          <a:noFill/>
        </p:spPr>
        <p:txBody>
          <a:bodyPr wrap="square" rtlCol="0">
            <a:spAutoFit/>
          </a:bodyPr>
          <a:lstStyle/>
          <a:p>
            <a:pPr fontAlgn="base"/>
            <a:r>
              <a:rPr lang="en-US" b="1" dirty="0"/>
              <a:t> </a:t>
            </a:r>
            <a:r>
              <a:rPr lang="en-US" sz="2400" b="1" dirty="0">
                <a:latin typeface="Arial" panose="020B0604020202020204" pitchFamily="34" charset="0"/>
                <a:cs typeface="Arial" panose="020B0604020202020204" pitchFamily="34" charset="0"/>
              </a:rPr>
              <a:t>Infiltration Wells</a:t>
            </a:r>
            <a:r>
              <a:rPr lang="en-US" b="1" dirty="0" smtClean="0">
                <a:latin typeface="Arial" panose="020B0604020202020204" pitchFamily="34" charset="0"/>
                <a:cs typeface="Arial" panose="020B0604020202020204" pitchFamily="34" charset="0"/>
              </a:rPr>
              <a:t>:</a:t>
            </a:r>
          </a:p>
          <a:p>
            <a:pPr fontAlgn="base"/>
            <a:endParaRPr lang="en-US" b="1" dirty="0"/>
          </a:p>
          <a:p>
            <a:pPr algn="just" fontAlgn="base"/>
            <a:r>
              <a:rPr lang="en-US" sz="2400" dirty="0">
                <a:latin typeface="Arial" panose="020B0604020202020204" pitchFamily="34" charset="0"/>
                <a:cs typeface="Arial" panose="020B0604020202020204" pitchFamily="34" charset="0"/>
              </a:rPr>
              <a:t>Sometimes water can be made available by sinking infiltration wells in the porous soil, for example, in the dry bed of a river. The infiltration well can be joined to vertical collecting wells or jack wells sunk on the bank of the river by means of horizontal underground porous pipeline. It intercepts water also and is called Infiltration gallery. Thus it can be recognized that infiltration wells and galleries supplement each other. Figure 1.6 shows the cross-sectional elevation and plan of an infiltration well.</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34450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yourarticlelibrary.com/wp-content/uploads/2015/06/clip_image00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51" y="533400"/>
            <a:ext cx="7401697" cy="31120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yourarticlelibrary.com/wp-content/uploads/2015/06/clip_image01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229099"/>
            <a:ext cx="4876800" cy="241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06845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85800"/>
            <a:ext cx="7696200" cy="369332"/>
          </a:xfrm>
          <a:prstGeom prst="rect">
            <a:avLst/>
          </a:prstGeom>
          <a:noFill/>
        </p:spPr>
        <p:txBody>
          <a:bodyPr wrap="square" rtlCol="0">
            <a:spAutoFit/>
          </a:bodyPr>
          <a:lstStyle/>
          <a:p>
            <a:endParaRPr lang="en-US" dirty="0"/>
          </a:p>
        </p:txBody>
      </p:sp>
      <p:sp>
        <p:nvSpPr>
          <p:cNvPr id="2" name="TextBox 1"/>
          <p:cNvSpPr txBox="1"/>
          <p:nvPr/>
        </p:nvSpPr>
        <p:spPr>
          <a:xfrm>
            <a:off x="800100" y="533400"/>
            <a:ext cx="7543800" cy="5632311"/>
          </a:xfrm>
          <a:prstGeom prst="rect">
            <a:avLst/>
          </a:prstGeom>
          <a:noFill/>
        </p:spPr>
        <p:txBody>
          <a:bodyPr wrap="square" rtlCol="0">
            <a:spAutoFit/>
          </a:bodyPr>
          <a:lstStyle/>
          <a:p>
            <a:pPr algn="just"/>
            <a:r>
              <a:rPr lang="en-US" sz="2400" b="1" dirty="0" smtClean="0">
                <a:latin typeface="Arial" panose="020B0604020202020204" pitchFamily="34" charset="0"/>
                <a:cs typeface="Arial" panose="020B0604020202020204" pitchFamily="34" charset="0"/>
              </a:rPr>
              <a:t>Springs:</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When groundwater appears at the surface for any reason, the springs are formed. They serve as source of water supply for small towns, specially near hills or based of hills. Some springs discharge hot water due to the presence of sulfur and other minerals in their formations. These hot springs cannot be used to supply water for domestic purposes. But the hot water is found to cure some of the human disorders. Springs are mainly three types. </a:t>
            </a:r>
          </a:p>
          <a:p>
            <a:pPr algn="just"/>
            <a:endParaRPr lang="en-US" sz="2400" dirty="0">
              <a:latin typeface="Arial" panose="020B0604020202020204" pitchFamily="34" charset="0"/>
              <a:cs typeface="Arial" panose="020B0604020202020204" pitchFamily="34" charset="0"/>
            </a:endParaRPr>
          </a:p>
          <a:p>
            <a:pPr marL="342900" indent="-342900" algn="just">
              <a:buAutoNum type="arabicParenR"/>
            </a:pPr>
            <a:r>
              <a:rPr lang="en-US" sz="2400" dirty="0" smtClean="0">
                <a:latin typeface="Arial" panose="020B0604020202020204" pitchFamily="34" charset="0"/>
                <a:cs typeface="Arial" panose="020B0604020202020204" pitchFamily="34" charset="0"/>
              </a:rPr>
              <a:t>Artesian Spring</a:t>
            </a:r>
          </a:p>
          <a:p>
            <a:pPr marL="342900" indent="-342900" algn="just">
              <a:buAutoNum type="arabicParenR"/>
            </a:pPr>
            <a:r>
              <a:rPr lang="en-US" sz="2400" dirty="0" smtClean="0">
                <a:latin typeface="Arial" panose="020B0604020202020204" pitchFamily="34" charset="0"/>
                <a:cs typeface="Arial" panose="020B0604020202020204" pitchFamily="34" charset="0"/>
              </a:rPr>
              <a:t>Gravity Spring</a:t>
            </a:r>
          </a:p>
          <a:p>
            <a:pPr marL="342900" indent="-342900" algn="just">
              <a:buAutoNum type="arabicParenR"/>
            </a:pPr>
            <a:r>
              <a:rPr lang="en-US" sz="2400" dirty="0" smtClean="0">
                <a:latin typeface="Arial" panose="020B0604020202020204" pitchFamily="34" charset="0"/>
                <a:cs typeface="Arial" panose="020B0604020202020204" pitchFamily="34" charset="0"/>
              </a:rPr>
              <a:t>Surface Spring</a:t>
            </a:r>
          </a:p>
        </p:txBody>
      </p:sp>
    </p:spTree>
    <p:extLst>
      <p:ext uri="{BB962C8B-B14F-4D97-AF65-F5344CB8AC3E}">
        <p14:creationId xmlns:p14="http://schemas.microsoft.com/office/powerpoint/2010/main" val="315414516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315200" cy="5632311"/>
          </a:xfrm>
          <a:prstGeom prst="rect">
            <a:avLst/>
          </a:prstGeom>
          <a:noFill/>
        </p:spPr>
        <p:txBody>
          <a:bodyPr wrap="square" rtlCol="0" anchor="ctr">
            <a:spAutoFit/>
          </a:bodyPr>
          <a:lstStyle/>
          <a:p>
            <a:r>
              <a:rPr lang="en-US" sz="2400" b="1" dirty="0" smtClean="0">
                <a:latin typeface="Arial" panose="020B0604020202020204" pitchFamily="34" charset="0"/>
                <a:cs typeface="Arial" panose="020B0604020202020204" pitchFamily="34" charset="0"/>
              </a:rPr>
              <a:t>1) Artesian Springs:</a:t>
            </a:r>
          </a:p>
          <a:p>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this type of spring, the groundwater comes to the surface under pressure. The artesian spring may also be formed due to the presence of fissure or crack in impervious layer. The fissure or crack should be continued up to the ground surface.</a:t>
            </a:r>
          </a:p>
          <a:p>
            <a:pPr algn="just"/>
            <a:r>
              <a:rPr lang="en-US" sz="2400" dirty="0" smtClean="0">
                <a:latin typeface="Arial" panose="020B0604020202020204" pitchFamily="34" charset="0"/>
                <a:cs typeface="Arial" panose="020B0604020202020204" pitchFamily="34" charset="0"/>
              </a:rPr>
              <a:t>The artesian springs give practically uniform quality of water throughout the year.</a:t>
            </a:r>
          </a:p>
          <a:p>
            <a:endParaRPr lang="en-US" sz="24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2) Gravity Springs:</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This type of springs develop due to overflowing of water table. The flow from a gravity spring is variable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0190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162800" cy="5632311"/>
          </a:xfrm>
          <a:prstGeom prst="rect">
            <a:avLst/>
          </a:prstGeom>
          <a:noFill/>
        </p:spPr>
        <p:txBody>
          <a:bodyPr wrap="square" rtlCol="0" anchor="ctr">
            <a:spAutoFit/>
          </a:bodyPr>
          <a:lstStyle/>
          <a:p>
            <a:pPr algn="just"/>
            <a:r>
              <a:rPr lang="en-US" sz="2400" dirty="0" smtClean="0">
                <a:latin typeface="Arial" panose="020B0604020202020204" pitchFamily="34" charset="0"/>
                <a:cs typeface="Arial" panose="020B0604020202020204" pitchFamily="34" charset="0"/>
              </a:rPr>
              <a:t>with the rise or fall of water table. In order to meet with such fluctuations, a trench may be constructed near such a spring. The trench act as a storage reservoir.</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3) Surface Springs:</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This type of spring is formed when subsoil water is exposed to the ground surface by the obstruction of an impervious layer. The quality of water available from surface springs is quite uncertain and the cut-off walls, may be constructed to develop such springs. It is found that the quality of water depends on geological and topographical conditions and it may be hard or soft, pure or polluted.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57026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143000"/>
            <a:ext cx="7467600" cy="4103483"/>
          </a:xfrm>
          <a:prstGeom prst="rect">
            <a:avLst/>
          </a:prstGeom>
        </p:spPr>
      </p:pic>
      <p:sp>
        <p:nvSpPr>
          <p:cNvPr id="3" name="TextBox 2"/>
          <p:cNvSpPr txBox="1"/>
          <p:nvPr/>
        </p:nvSpPr>
        <p:spPr>
          <a:xfrm>
            <a:off x="1752600" y="5791200"/>
            <a:ext cx="5638800" cy="461665"/>
          </a:xfrm>
          <a:prstGeom prst="rect">
            <a:avLst/>
          </a:prstGeom>
          <a:noFill/>
        </p:spPr>
        <p:txBody>
          <a:bodyPr wrap="square" rtlCol="0">
            <a:spAutoFit/>
          </a:bodyPr>
          <a:lstStyle/>
          <a:p>
            <a:pPr algn="ctr"/>
            <a:r>
              <a:rPr lang="en-US" sz="2400" dirty="0" smtClean="0"/>
              <a:t>Fig: Artesian Spring</a:t>
            </a:r>
            <a:endParaRPr lang="en-US" sz="2400" dirty="0"/>
          </a:p>
        </p:txBody>
      </p:sp>
    </p:spTree>
    <p:extLst>
      <p:ext uri="{BB962C8B-B14F-4D97-AF65-F5344CB8AC3E}">
        <p14:creationId xmlns:p14="http://schemas.microsoft.com/office/powerpoint/2010/main" val="18887549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687" y="1352550"/>
            <a:ext cx="7286625" cy="4152900"/>
          </a:xfrm>
          <a:prstGeom prst="rect">
            <a:avLst/>
          </a:prstGeom>
        </p:spPr>
      </p:pic>
      <p:sp>
        <p:nvSpPr>
          <p:cNvPr id="3" name="TextBox 2"/>
          <p:cNvSpPr txBox="1"/>
          <p:nvPr/>
        </p:nvSpPr>
        <p:spPr>
          <a:xfrm>
            <a:off x="1828800" y="5791200"/>
            <a:ext cx="5334000" cy="461665"/>
          </a:xfrm>
          <a:prstGeom prst="rect">
            <a:avLst/>
          </a:prstGeom>
          <a:noFill/>
        </p:spPr>
        <p:txBody>
          <a:bodyPr wrap="square" rtlCol="0">
            <a:spAutoFit/>
          </a:bodyPr>
          <a:lstStyle/>
          <a:p>
            <a:pPr algn="ctr"/>
            <a:r>
              <a:rPr lang="en-US" sz="2400" dirty="0" smtClean="0"/>
              <a:t>Fig: Gravity Spring </a:t>
            </a:r>
            <a:endParaRPr lang="en-US" sz="2400" dirty="0"/>
          </a:p>
        </p:txBody>
      </p:sp>
    </p:spTree>
    <p:extLst>
      <p:ext uri="{BB962C8B-B14F-4D97-AF65-F5344CB8AC3E}">
        <p14:creationId xmlns:p14="http://schemas.microsoft.com/office/powerpoint/2010/main" val="359150400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33400"/>
            <a:ext cx="7873773" cy="5410200"/>
          </a:xfrm>
          <a:prstGeom prst="rect">
            <a:avLst/>
          </a:prstGeom>
        </p:spPr>
      </p:pic>
      <p:sp>
        <p:nvSpPr>
          <p:cNvPr id="3" name="TextBox 2"/>
          <p:cNvSpPr txBox="1"/>
          <p:nvPr/>
        </p:nvSpPr>
        <p:spPr>
          <a:xfrm>
            <a:off x="1905000" y="6096000"/>
            <a:ext cx="4495800" cy="461665"/>
          </a:xfrm>
          <a:prstGeom prst="rect">
            <a:avLst/>
          </a:prstGeom>
          <a:noFill/>
        </p:spPr>
        <p:txBody>
          <a:bodyPr wrap="square" rtlCol="0">
            <a:spAutoFit/>
          </a:bodyPr>
          <a:lstStyle/>
          <a:p>
            <a:pPr algn="ctr"/>
            <a:r>
              <a:rPr lang="en-US" sz="2400" dirty="0" smtClean="0"/>
              <a:t>Fig: Surface Spring</a:t>
            </a:r>
            <a:endParaRPr lang="en-US" sz="2400" dirty="0"/>
          </a:p>
        </p:txBody>
      </p:sp>
    </p:spTree>
    <p:extLst>
      <p:ext uri="{BB962C8B-B14F-4D97-AF65-F5344CB8AC3E}">
        <p14:creationId xmlns:p14="http://schemas.microsoft.com/office/powerpoint/2010/main" val="296256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41400" y="1048435"/>
                <a:ext cx="6845300" cy="4477123"/>
              </a:xfrm>
              <a:prstGeom prst="rect">
                <a:avLst/>
              </a:prstGeom>
            </p:spPr>
            <p:txBody>
              <a:bodyPr wrap="square">
                <a:spAutoFit/>
              </a:bodyPr>
              <a:lstStyle/>
              <a:p>
                <a:pPr marL="342900" indent="-342900" algn="just">
                  <a:buFont typeface="Arial" panose="020B0604020202020204" pitchFamily="34" charset="0"/>
                  <a:buChar char="•"/>
                </a:pPr>
                <a:r>
                  <a:rPr lang="en-US" sz="2400" dirty="0" smtClean="0"/>
                  <a:t>The TON of that sample is then calculated using the formula </a:t>
                </a:r>
              </a:p>
              <a:p>
                <a:pPr marL="342900" indent="-342900" algn="just">
                  <a:buFont typeface="Arial" panose="020B0604020202020204" pitchFamily="34" charset="0"/>
                  <a:buChar char="•"/>
                </a:pPr>
                <a:endParaRPr lang="en-US" sz="2400" dirty="0"/>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𝑇𝑂𝑁</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num>
                        <m:den>
                          <m:r>
                            <a:rPr lang="en-US" sz="2400" b="0" i="1" smtClean="0">
                              <a:latin typeface="Cambria Math" panose="02040503050406030204" pitchFamily="18" charset="0"/>
                            </a:rPr>
                            <m:t>𝐴</m:t>
                          </m:r>
                        </m:den>
                      </m:f>
                    </m:oMath>
                  </m:oMathPara>
                </a14:m>
                <a:endParaRPr lang="en-US" sz="2400" dirty="0" smtClean="0"/>
              </a:p>
              <a:p>
                <a:pPr marL="342900" indent="-342900" algn="just">
                  <a:buFont typeface="Arial" panose="020B0604020202020204" pitchFamily="34" charset="0"/>
                  <a:buChar char="•"/>
                </a:pPr>
                <a:endParaRPr lang="en-US" sz="2400" dirty="0"/>
              </a:p>
              <a:p>
                <a:pPr algn="just"/>
                <a:r>
                  <a:rPr lang="en-US" sz="2400" dirty="0" smtClean="0"/>
                  <a:t>Where,</a:t>
                </a:r>
              </a:p>
              <a:p>
                <a:pPr algn="just"/>
                <a:endParaRPr lang="en-US" sz="2400" dirty="0"/>
              </a:p>
              <a:p>
                <a:pPr algn="just"/>
                <a:r>
                  <a:rPr lang="en-US" sz="2400" dirty="0" smtClean="0"/>
                  <a:t>A= volume of </a:t>
                </a:r>
                <a:r>
                  <a:rPr lang="en-US" sz="2400" dirty="0" err="1" smtClean="0"/>
                  <a:t>odourous</a:t>
                </a:r>
                <a:r>
                  <a:rPr lang="en-US" sz="2400" dirty="0" smtClean="0"/>
                  <a:t> water</a:t>
                </a:r>
              </a:p>
              <a:p>
                <a:pPr algn="just"/>
                <a:r>
                  <a:rPr lang="en-US" sz="2400" dirty="0" smtClean="0"/>
                  <a:t>B= Volume of </a:t>
                </a:r>
                <a:r>
                  <a:rPr lang="en-US" sz="2400" dirty="0" err="1" smtClean="0"/>
                  <a:t>odourfree</a:t>
                </a:r>
                <a:r>
                  <a:rPr lang="en-US" sz="2400" dirty="0" smtClean="0"/>
                  <a:t> water required to produce a 200 ml mixture</a:t>
                </a:r>
              </a:p>
              <a:p>
                <a:pPr algn="just"/>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041400" y="1048435"/>
                <a:ext cx="6845300" cy="4477123"/>
              </a:xfrm>
              <a:prstGeom prst="rect">
                <a:avLst/>
              </a:prstGeom>
              <a:blipFill rotWithShape="0">
                <a:blip r:embed="rId2"/>
                <a:stretch>
                  <a:fillRect l="-1425" t="-954" r="-1336"/>
                </a:stretch>
              </a:blipFill>
            </p:spPr>
            <p:txBody>
              <a:bodyPr/>
              <a:lstStyle/>
              <a:p>
                <a:r>
                  <a:rPr lang="en-US">
                    <a:noFill/>
                  </a:rPr>
                  <a:t> </a:t>
                </a:r>
              </a:p>
            </p:txBody>
          </p:sp>
        </mc:Fallback>
      </mc:AlternateContent>
    </p:spTree>
    <p:extLst>
      <p:ext uri="{BB962C8B-B14F-4D97-AF65-F5344CB8AC3E}">
        <p14:creationId xmlns:p14="http://schemas.microsoft.com/office/powerpoint/2010/main" val="55818763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00" y="762000"/>
            <a:ext cx="7239000" cy="489364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Wells:</a:t>
            </a:r>
          </a:p>
          <a:p>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 well is defined as an artesian hole or pit made in the ground for the purpose of tapping water. The holes made for tapping oil are also known as well. </a:t>
            </a:r>
            <a:r>
              <a:rPr lang="en-US" sz="2400" smtClean="0">
                <a:latin typeface="Arial" panose="020B0604020202020204" pitchFamily="34" charset="0"/>
                <a:cs typeface="Arial" panose="020B0604020202020204" pitchFamily="34" charset="0"/>
              </a:rPr>
              <a:t>But </a:t>
            </a:r>
            <a:r>
              <a:rPr lang="en-US" sz="2400" dirty="0" smtClean="0">
                <a:latin typeface="Arial" panose="020B0604020202020204" pitchFamily="34" charset="0"/>
                <a:cs typeface="Arial" panose="020B0604020202020204" pitchFamily="34" charset="0"/>
              </a:rPr>
              <a:t>in the general sense, a well indicates a source of water. Three factors govern the theory of wells. These are geological conditions of the earth surface i.e., slope of the water bearing strata, porosity of various layers, and quantity of water which is absorbed and stored in different layers. The wells are generally classified as Shallow wells, Deep wells, Tube wells and Artesian wells.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73236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838200"/>
            <a:ext cx="6858000" cy="452431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Shallow wells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shallow wells are constructed in the upper most layer of the earth’s surface. They obtain the quota of water supply from the ground water table. The diameter of the shallow wells varies from 2 to 6 m. They may be lined or unlined from inside. The lining is also called the steining and its thickness varies from 30 to 50 cm. These wells are also sometimes referred to as draw wells or gravity wells or open wells or dug wells or percolation  wells.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20688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6934200" cy="5632311"/>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Deep wells:</a:t>
            </a:r>
          </a:p>
          <a:p>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deep wells obtain their quota of water from an aquifer below an impervious layer. The theory of deep well is based on the travel of water from the outcrop of the site of deep well. The outcrop is the place where the aquifer is exposed to the atmosphere. The entry of rainwater takes place at outcrop and it reaches the site of deep well. During travel the water gets thoroughly purified. But it dissolves certain salts and may therefore become hard. In such cases, some treatment would be necessary to remove the hardness of water.</a:t>
            </a: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75419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581" y="566737"/>
            <a:ext cx="6700838" cy="5362455"/>
          </a:xfrm>
          <a:prstGeom prst="rect">
            <a:avLst/>
          </a:prstGeom>
        </p:spPr>
      </p:pic>
    </p:spTree>
    <p:extLst>
      <p:ext uri="{BB962C8B-B14F-4D97-AF65-F5344CB8AC3E}">
        <p14:creationId xmlns:p14="http://schemas.microsoft.com/office/powerpoint/2010/main" val="280364979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28601"/>
            <a:ext cx="5105400" cy="6003572"/>
          </a:xfrm>
          <a:prstGeom prst="rect">
            <a:avLst/>
          </a:prstGeom>
        </p:spPr>
      </p:pic>
      <p:sp>
        <p:nvSpPr>
          <p:cNvPr id="3" name="TextBox 2"/>
          <p:cNvSpPr txBox="1"/>
          <p:nvPr/>
        </p:nvSpPr>
        <p:spPr>
          <a:xfrm>
            <a:off x="381000" y="533400"/>
            <a:ext cx="3200400" cy="4154984"/>
          </a:xfrm>
          <a:prstGeom prst="rect">
            <a:avLst/>
          </a:prstGeom>
          <a:noFill/>
        </p:spPr>
        <p:txBody>
          <a:bodyPr wrap="square" rtlCol="0">
            <a:spAutoFit/>
          </a:bodyPr>
          <a:lstStyle/>
          <a:p>
            <a:r>
              <a:rPr lang="en-US" sz="2400" b="1" dirty="0" err="1" smtClean="0">
                <a:latin typeface="Arial" panose="020B0604020202020204" pitchFamily="34" charset="0"/>
                <a:cs typeface="Arial" panose="020B0604020202020204" pitchFamily="34" charset="0"/>
              </a:rPr>
              <a:t>Tubewells</a:t>
            </a:r>
            <a:r>
              <a:rPr lang="en-US" sz="2400" b="1"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 </a:t>
            </a:r>
            <a:r>
              <a:rPr lang="en-US" sz="2400" dirty="0" err="1" smtClean="0">
                <a:latin typeface="Arial" panose="020B0604020202020204" pitchFamily="34" charset="0"/>
                <a:cs typeface="Arial" panose="020B0604020202020204" pitchFamily="34" charset="0"/>
              </a:rPr>
              <a:t>tubewell</a:t>
            </a:r>
            <a:r>
              <a:rPr lang="en-US" sz="2400" dirty="0" smtClean="0">
                <a:latin typeface="Arial" panose="020B0604020202020204" pitchFamily="34" charset="0"/>
                <a:cs typeface="Arial" panose="020B0604020202020204" pitchFamily="34" charset="0"/>
              </a:rPr>
              <a:t> is a deep well having a diameter of about 50 to 200 mm obtains it quota of water from s number of aquifers. The blind pipes are placed against the impervious layers.</a:t>
            </a:r>
          </a:p>
        </p:txBody>
      </p:sp>
      <p:sp>
        <p:nvSpPr>
          <p:cNvPr id="4" name="TextBox 3"/>
          <p:cNvSpPr txBox="1"/>
          <p:nvPr/>
        </p:nvSpPr>
        <p:spPr>
          <a:xfrm>
            <a:off x="4648200" y="6232173"/>
            <a:ext cx="3352800" cy="400110"/>
          </a:xfrm>
          <a:prstGeom prst="rect">
            <a:avLst/>
          </a:prstGeom>
          <a:noFill/>
        </p:spPr>
        <p:txBody>
          <a:bodyPr wrap="square" rtlCol="0">
            <a:spAutoFit/>
          </a:bodyPr>
          <a:lstStyle/>
          <a:p>
            <a:pPr algn="ctr"/>
            <a:r>
              <a:rPr lang="en-US" sz="2000" b="1" dirty="0" smtClean="0"/>
              <a:t>Fig Tube well</a:t>
            </a:r>
            <a:endParaRPr lang="en-US" sz="2000" b="1" dirty="0"/>
          </a:p>
        </p:txBody>
      </p:sp>
    </p:spTree>
    <p:extLst>
      <p:ext uri="{BB962C8B-B14F-4D97-AF65-F5344CB8AC3E}">
        <p14:creationId xmlns:p14="http://schemas.microsoft.com/office/powerpoint/2010/main" val="46284192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38200"/>
            <a:ext cx="7315200" cy="4495800"/>
          </a:xfrm>
          <a:prstGeom prst="rect">
            <a:avLst/>
          </a:prstGeom>
        </p:spPr>
      </p:pic>
      <p:sp>
        <p:nvSpPr>
          <p:cNvPr id="3" name="TextBox 2"/>
          <p:cNvSpPr txBox="1"/>
          <p:nvPr/>
        </p:nvSpPr>
        <p:spPr>
          <a:xfrm>
            <a:off x="1828800" y="5562600"/>
            <a:ext cx="5943600" cy="461665"/>
          </a:xfrm>
          <a:prstGeom prst="rect">
            <a:avLst/>
          </a:prstGeom>
          <a:noFill/>
        </p:spPr>
        <p:txBody>
          <a:bodyPr wrap="square" rtlCol="0">
            <a:spAutoFit/>
          </a:bodyPr>
          <a:lstStyle/>
          <a:p>
            <a:pPr algn="ctr"/>
            <a:r>
              <a:rPr lang="en-US" sz="2400" b="1" dirty="0" smtClean="0"/>
              <a:t>Fig: Artesian Well</a:t>
            </a:r>
            <a:endParaRPr lang="en-US" sz="2400" b="1" dirty="0"/>
          </a:p>
        </p:txBody>
      </p:sp>
    </p:spTree>
    <p:extLst>
      <p:ext uri="{BB962C8B-B14F-4D97-AF65-F5344CB8AC3E}">
        <p14:creationId xmlns:p14="http://schemas.microsoft.com/office/powerpoint/2010/main" val="133768349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10653"/>
            <a:ext cx="7435516" cy="4524315"/>
          </a:xfrm>
          <a:prstGeom prst="rect">
            <a:avLst/>
          </a:prstGeom>
          <a:noFill/>
        </p:spPr>
        <p:txBody>
          <a:bodyPr wrap="square" rtlCol="0">
            <a:spAutoFit/>
          </a:bodyPr>
          <a:lstStyle/>
          <a:p>
            <a:r>
              <a:rPr lang="en-US" sz="2400" b="1" dirty="0" smtClean="0"/>
              <a:t>Groundwater movement:</a:t>
            </a:r>
          </a:p>
          <a:p>
            <a:endParaRPr lang="en-US" sz="2400" dirty="0"/>
          </a:p>
          <a:p>
            <a:pPr algn="just"/>
            <a:r>
              <a:rPr lang="en-US" sz="2400" dirty="0" smtClean="0"/>
              <a:t>The groundwater moves due to action of gravity and molecular attraction of surface tension . The velocity of flow depends upon on three factors</a:t>
            </a:r>
          </a:p>
          <a:p>
            <a:pPr algn="just"/>
            <a:endParaRPr lang="en-US" sz="2400" dirty="0"/>
          </a:p>
          <a:p>
            <a:pPr marL="342900" indent="-342900" algn="just">
              <a:buFont typeface="+mj-lt"/>
              <a:buAutoNum type="arabicPeriod"/>
            </a:pPr>
            <a:r>
              <a:rPr lang="en-US" sz="2400" dirty="0" smtClean="0"/>
              <a:t>Slope of the groundwater surface</a:t>
            </a:r>
          </a:p>
          <a:p>
            <a:pPr marL="342900" indent="-342900" algn="just">
              <a:buFont typeface="+mj-lt"/>
              <a:buAutoNum type="arabicPeriod"/>
            </a:pPr>
            <a:r>
              <a:rPr lang="en-US" sz="2400" dirty="0" smtClean="0"/>
              <a:t>Hydraulic properties of soil through which it flows</a:t>
            </a:r>
          </a:p>
          <a:p>
            <a:pPr marL="342900" indent="-342900" algn="just">
              <a:buFont typeface="+mj-lt"/>
              <a:buAutoNum type="arabicPeriod"/>
            </a:pPr>
            <a:r>
              <a:rPr lang="en-US" sz="2400" dirty="0" smtClean="0"/>
              <a:t>Temperature of water</a:t>
            </a:r>
          </a:p>
          <a:p>
            <a:pPr marL="342900" indent="-342900" algn="just">
              <a:buFont typeface="+mj-lt"/>
              <a:buAutoNum type="arabicPeriod"/>
            </a:pPr>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32349819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34716" y="843898"/>
                <a:ext cx="6845968" cy="4893647"/>
              </a:xfrm>
              <a:prstGeom prst="rect">
                <a:avLst/>
              </a:prstGeom>
            </p:spPr>
            <p:txBody>
              <a:bodyPr wrap="square">
                <a:spAutoFit/>
              </a:bodyPr>
              <a:lstStyle/>
              <a:p>
                <a:pPr algn="just"/>
                <a:r>
                  <a:rPr lang="en-US" sz="2400" dirty="0" smtClean="0"/>
                  <a:t>Hazen’s gave a formula for finding the velocity of flow, is as follows</a:t>
                </a:r>
              </a:p>
              <a:p>
                <a:pPr algn="just"/>
                <a:endParaRPr lang="en-US" sz="2400" dirty="0"/>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𝑆</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oMath>
                  </m:oMathPara>
                </a14:m>
                <a:endParaRPr lang="en-US" sz="2400" b="0" dirty="0" smtClean="0"/>
              </a:p>
              <a:p>
                <a:pPr algn="just"/>
                <a:endParaRPr lang="en-US" sz="2400" dirty="0" smtClean="0"/>
              </a:p>
              <a:p>
                <a:pPr algn="just"/>
                <a:r>
                  <a:rPr lang="en-US" sz="2400" dirty="0" smtClean="0"/>
                  <a:t>Where, V is the average velocity of flow in meters per day,</a:t>
                </a:r>
              </a:p>
              <a:p>
                <a:pPr algn="just"/>
                <a:r>
                  <a:rPr lang="en-US" sz="2400" dirty="0" smtClean="0"/>
                  <a:t> </a:t>
                </a:r>
              </a:p>
              <a:p>
                <a:pPr algn="just"/>
                <a:r>
                  <a:rPr lang="en-US" sz="2400" dirty="0"/>
                  <a:t> </a:t>
                </a:r>
                <a:r>
                  <a:rPr lang="en-US" sz="2400" dirty="0" smtClean="0"/>
                  <a:t>C is coefficient varying from 400 to 1000</a:t>
                </a:r>
              </a:p>
              <a:p>
                <a:pPr algn="just"/>
                <a:endParaRPr lang="en-US" sz="2400" dirty="0" smtClean="0"/>
              </a:p>
              <a:p>
                <a:pPr algn="just"/>
                <a:r>
                  <a:rPr lang="en-US" sz="2400" dirty="0" smtClean="0"/>
                  <a:t>D is effective size of soil grains in mm and</a:t>
                </a:r>
              </a:p>
              <a:p>
                <a:pPr algn="just"/>
                <a:r>
                  <a:rPr lang="en-US" sz="2400" dirty="0" smtClean="0"/>
                  <a:t> </a:t>
                </a:r>
              </a:p>
              <a:p>
                <a:pPr algn="just"/>
                <a:r>
                  <a:rPr lang="en-US" sz="2400" dirty="0" smtClean="0"/>
                  <a:t>S is slope of water table.</a:t>
                </a:r>
              </a:p>
            </p:txBody>
          </p:sp>
        </mc:Choice>
        <mc:Fallback xmlns="">
          <p:sp>
            <p:nvSpPr>
              <p:cNvPr id="2" name="Rectangle 1"/>
              <p:cNvSpPr>
                <a:spLocks noRot="1" noChangeAspect="1" noMove="1" noResize="1" noEditPoints="1" noAdjustHandles="1" noChangeArrowheads="1" noChangeShapeType="1" noTextEdit="1"/>
              </p:cNvSpPr>
              <p:nvPr/>
            </p:nvSpPr>
            <p:spPr>
              <a:xfrm>
                <a:off x="1034716" y="843898"/>
                <a:ext cx="6845968" cy="4893647"/>
              </a:xfrm>
              <a:prstGeom prst="rect">
                <a:avLst/>
              </a:prstGeom>
              <a:blipFill rotWithShape="0">
                <a:blip r:embed="rId2"/>
                <a:stretch>
                  <a:fillRect l="-1425" t="-872" r="-1336" b="-1993"/>
                </a:stretch>
              </a:blipFill>
            </p:spPr>
            <p:txBody>
              <a:bodyPr/>
              <a:lstStyle/>
              <a:p>
                <a:r>
                  <a:rPr lang="en-US">
                    <a:noFill/>
                  </a:rPr>
                  <a:t> </a:t>
                </a:r>
              </a:p>
            </p:txBody>
          </p:sp>
        </mc:Fallback>
      </mc:AlternateContent>
    </p:spTree>
    <p:extLst>
      <p:ext uri="{BB962C8B-B14F-4D97-AF65-F5344CB8AC3E}">
        <p14:creationId xmlns:p14="http://schemas.microsoft.com/office/powerpoint/2010/main" val="9789169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084" y="794085"/>
            <a:ext cx="7170821" cy="5262979"/>
          </a:xfrm>
          <a:prstGeom prst="rect">
            <a:avLst/>
          </a:prstGeom>
          <a:noFill/>
        </p:spPr>
        <p:txBody>
          <a:bodyPr wrap="square" rtlCol="0">
            <a:spAutoFit/>
          </a:bodyPr>
          <a:lstStyle/>
          <a:p>
            <a:pPr algn="just"/>
            <a:r>
              <a:rPr lang="en-US" sz="2400" dirty="0" smtClean="0"/>
              <a:t>The discharge of aquifer can then be obtained easily by the multiplication of area of cross- section of aquifer and velocity of flow of groundwater. Mr. H Darcy enunciates a law governing the flow through soil, According to this  law,</a:t>
            </a:r>
          </a:p>
          <a:p>
            <a:pPr algn="just"/>
            <a:endParaRPr lang="en-US" sz="2400" dirty="0"/>
          </a:p>
          <a:p>
            <a:pPr algn="just"/>
            <a:r>
              <a:rPr lang="en-US" sz="2400" dirty="0" smtClean="0"/>
              <a:t> Q = KIA…………………………………..(2)</a:t>
            </a:r>
          </a:p>
          <a:p>
            <a:pPr algn="just"/>
            <a:endParaRPr lang="en-US" sz="2400" dirty="0"/>
          </a:p>
          <a:p>
            <a:pPr algn="just"/>
            <a:r>
              <a:rPr lang="en-US" sz="2400" dirty="0" smtClean="0"/>
              <a:t>Where Q = discharge, I = hydraulic gradient</a:t>
            </a:r>
            <a:endParaRPr lang="en-US" sz="2400" dirty="0"/>
          </a:p>
          <a:p>
            <a:pPr algn="just"/>
            <a:r>
              <a:rPr lang="en-US" sz="2400" dirty="0" smtClean="0"/>
              <a:t>            A = area of cross-section and</a:t>
            </a:r>
          </a:p>
          <a:p>
            <a:pPr algn="just"/>
            <a:r>
              <a:rPr lang="en-US" sz="2400" dirty="0"/>
              <a:t> </a:t>
            </a:r>
            <a:r>
              <a:rPr lang="en-US" sz="2400" dirty="0" smtClean="0"/>
              <a:t>           K = proportionality constant known as the coefficient of permeability</a:t>
            </a:r>
          </a:p>
          <a:p>
            <a:pPr algn="just"/>
            <a:endParaRPr lang="en-US" sz="2400" dirty="0"/>
          </a:p>
          <a:p>
            <a:pPr algn="just"/>
            <a:r>
              <a:rPr lang="en-US" sz="2400" dirty="0" smtClean="0"/>
              <a:t>The discharge velocity, V = Q/ A………………..(3)</a:t>
            </a:r>
            <a:endParaRPr lang="en-US" sz="2400" dirty="0"/>
          </a:p>
        </p:txBody>
      </p:sp>
    </p:spTree>
    <p:extLst>
      <p:ext uri="{BB962C8B-B14F-4D97-AF65-F5344CB8AC3E}">
        <p14:creationId xmlns:p14="http://schemas.microsoft.com/office/powerpoint/2010/main" val="18543372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590" y="1467853"/>
            <a:ext cx="6833936" cy="3046988"/>
          </a:xfrm>
          <a:prstGeom prst="rect">
            <a:avLst/>
          </a:prstGeom>
          <a:noFill/>
        </p:spPr>
        <p:txBody>
          <a:bodyPr wrap="square" rtlCol="0">
            <a:spAutoFit/>
          </a:bodyPr>
          <a:lstStyle/>
          <a:p>
            <a:pPr algn="just"/>
            <a:r>
              <a:rPr lang="en-US" sz="2400" b="1" dirty="0" smtClean="0"/>
              <a:t>Permeability:</a:t>
            </a:r>
          </a:p>
          <a:p>
            <a:pPr algn="just"/>
            <a:endParaRPr lang="en-US" sz="2400" b="1" dirty="0"/>
          </a:p>
          <a:p>
            <a:pPr algn="just"/>
            <a:r>
              <a:rPr lang="en-US" sz="2400" dirty="0" smtClean="0"/>
              <a:t>The capacity of transmission of water of the entire soil of full width and full depth is represented by permeability. It is defined as the average velocity of flow that will occur through the total cross sectional area of soil under unit hydraulic gradient. </a:t>
            </a:r>
            <a:endParaRPr lang="en-US" sz="2400" dirty="0"/>
          </a:p>
        </p:txBody>
      </p:sp>
    </p:spTree>
    <p:extLst>
      <p:ext uri="{BB962C8B-B14F-4D97-AF65-F5344CB8AC3E}">
        <p14:creationId xmlns:p14="http://schemas.microsoft.com/office/powerpoint/2010/main" val="396982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900" y="838200"/>
            <a:ext cx="7213600" cy="4893647"/>
          </a:xfrm>
          <a:prstGeom prst="rect">
            <a:avLst/>
          </a:prstGeom>
          <a:noFill/>
        </p:spPr>
        <p:txBody>
          <a:bodyPr wrap="square" rtlCol="0">
            <a:spAutoFit/>
          </a:bodyPr>
          <a:lstStyle/>
          <a:p>
            <a:pPr algn="just"/>
            <a:r>
              <a:rPr lang="en-US" sz="2400" b="1" dirty="0" smtClean="0"/>
              <a:t>Temperature:</a:t>
            </a:r>
          </a:p>
          <a:p>
            <a:pPr algn="just"/>
            <a:endParaRPr lang="en-US" sz="2400" b="1" dirty="0"/>
          </a:p>
          <a:p>
            <a:pPr algn="just"/>
            <a:r>
              <a:rPr lang="en-US" sz="2400" b="1" dirty="0" smtClean="0"/>
              <a:t>Source:</a:t>
            </a:r>
          </a:p>
          <a:p>
            <a:pPr algn="just"/>
            <a:endParaRPr lang="en-US" sz="2400" b="1" dirty="0"/>
          </a:p>
          <a:p>
            <a:pPr algn="just"/>
            <a:r>
              <a:rPr lang="en-US" sz="2400" dirty="0" smtClean="0"/>
              <a:t>The temperature of natural water systems respond to many factors. The ambient are the most universal. Generally shallow bodies of water are more affected by ambient temperatures than are deeper bodies. Removal of forest canopies and irrigation return flows can also result in increased stream temperature</a:t>
            </a:r>
          </a:p>
          <a:p>
            <a:pPr algn="just"/>
            <a:endParaRPr lang="en-US" sz="2400" dirty="0"/>
          </a:p>
          <a:p>
            <a:pPr algn="just"/>
            <a:endParaRPr lang="en-US" sz="2400" dirty="0"/>
          </a:p>
        </p:txBody>
      </p:sp>
    </p:spTree>
    <p:extLst>
      <p:ext uri="{BB962C8B-B14F-4D97-AF65-F5344CB8AC3E}">
        <p14:creationId xmlns:p14="http://schemas.microsoft.com/office/powerpoint/2010/main" val="362309626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147" y="1455821"/>
            <a:ext cx="7892716" cy="4524315"/>
          </a:xfrm>
          <a:prstGeom prst="rect">
            <a:avLst/>
          </a:prstGeom>
          <a:noFill/>
        </p:spPr>
        <p:txBody>
          <a:bodyPr wrap="square" rtlCol="0">
            <a:spAutoFit/>
          </a:bodyPr>
          <a:lstStyle/>
          <a:p>
            <a:r>
              <a:rPr lang="en-US" sz="2400" b="1" dirty="0" smtClean="0"/>
              <a:t>Transmissibility:</a:t>
            </a:r>
          </a:p>
          <a:p>
            <a:endParaRPr lang="en-US" sz="2400" b="1" dirty="0"/>
          </a:p>
          <a:p>
            <a:pPr algn="just"/>
            <a:r>
              <a:rPr lang="en-US" sz="2400" dirty="0" smtClean="0"/>
              <a:t>The term transmissibility is used to indicate the same physical meaning of the permeability, but differing only mathematically. The capability of the soil unit width and full depth (</a:t>
            </a:r>
            <a:r>
              <a:rPr lang="en-US" sz="2400" dirty="0" err="1" smtClean="0"/>
              <a:t>i.e</a:t>
            </a:r>
            <a:r>
              <a:rPr lang="en-US" sz="2400" dirty="0" smtClean="0"/>
              <a:t> . Width = 1 and hence A = depth) is known as the Transmissibility</a:t>
            </a:r>
            <a:endParaRPr lang="en-US" sz="2400" dirty="0"/>
          </a:p>
          <a:p>
            <a:pPr algn="just"/>
            <a:endParaRPr lang="en-US" sz="2400" dirty="0"/>
          </a:p>
          <a:p>
            <a:pPr algn="just"/>
            <a:endParaRPr lang="en-US" sz="2400" b="1" dirty="0"/>
          </a:p>
          <a:p>
            <a:pPr algn="just"/>
            <a:endParaRPr lang="en-US" sz="2400" b="1" dirty="0"/>
          </a:p>
          <a:p>
            <a:pPr algn="just"/>
            <a:endParaRPr lang="en-US" sz="2400" b="1" dirty="0"/>
          </a:p>
          <a:p>
            <a:pPr algn="just"/>
            <a:endParaRPr lang="en-US" sz="2400" dirty="0"/>
          </a:p>
        </p:txBody>
      </p:sp>
    </p:spTree>
    <p:extLst>
      <p:ext uri="{BB962C8B-B14F-4D97-AF65-F5344CB8AC3E}">
        <p14:creationId xmlns:p14="http://schemas.microsoft.com/office/powerpoint/2010/main" val="32170202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049" y="970365"/>
            <a:ext cx="7286709" cy="4154984"/>
          </a:xfrm>
          <a:prstGeom prst="rect">
            <a:avLst/>
          </a:prstGeom>
        </p:spPr>
        <p:txBody>
          <a:bodyPr wrap="square">
            <a:spAutoFit/>
          </a:bodyPr>
          <a:lstStyle/>
          <a:p>
            <a:pPr algn="just"/>
            <a:r>
              <a:rPr lang="en-US" sz="2400" b="1" dirty="0"/>
              <a:t>Specific </a:t>
            </a:r>
            <a:r>
              <a:rPr lang="en-US" sz="2400" b="1" dirty="0" smtClean="0"/>
              <a:t>yield:</a:t>
            </a:r>
          </a:p>
          <a:p>
            <a:pPr algn="just"/>
            <a:endParaRPr lang="en-US" sz="2400" b="1" dirty="0"/>
          </a:p>
          <a:p>
            <a:pPr algn="just"/>
            <a:r>
              <a:rPr lang="en-US" sz="2400" dirty="0" smtClean="0"/>
              <a:t>The specific yield of an aquifer is defined as the ratio, expressed as percentage of the volume of water after being saturated, can be drained by gravity to the total volume of aquifer.</a:t>
            </a:r>
          </a:p>
          <a:p>
            <a:pPr algn="just"/>
            <a:endParaRPr lang="en-US" sz="2400" dirty="0"/>
          </a:p>
          <a:p>
            <a:pPr algn="just"/>
            <a:r>
              <a:rPr lang="en-US" sz="2400" dirty="0" smtClean="0"/>
              <a:t>Specific yield = (Volume of water drained by gravity)/Total volume</a:t>
            </a:r>
          </a:p>
          <a:p>
            <a:pPr algn="just"/>
            <a:endParaRPr lang="en-US" sz="2400" b="1" dirty="0"/>
          </a:p>
          <a:p>
            <a:pPr algn="just"/>
            <a:endParaRPr lang="en-US" sz="2400" b="1" dirty="0"/>
          </a:p>
        </p:txBody>
      </p:sp>
    </p:spTree>
    <p:extLst>
      <p:ext uri="{BB962C8B-B14F-4D97-AF65-F5344CB8AC3E}">
        <p14:creationId xmlns:p14="http://schemas.microsoft.com/office/powerpoint/2010/main" val="29826314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218" y="1030524"/>
            <a:ext cx="2765501" cy="461665"/>
          </a:xfrm>
          <a:prstGeom prst="rect">
            <a:avLst/>
          </a:prstGeom>
        </p:spPr>
        <p:txBody>
          <a:bodyPr wrap="none">
            <a:spAutoFit/>
          </a:bodyPr>
          <a:lstStyle/>
          <a:p>
            <a:pPr algn="just"/>
            <a:r>
              <a:rPr lang="en-US" sz="2400" b="1" dirty="0"/>
              <a:t>Specific retention</a:t>
            </a:r>
          </a:p>
        </p:txBody>
      </p:sp>
      <p:sp>
        <p:nvSpPr>
          <p:cNvPr id="3" name="TextBox 2"/>
          <p:cNvSpPr txBox="1"/>
          <p:nvPr/>
        </p:nvSpPr>
        <p:spPr>
          <a:xfrm>
            <a:off x="891218" y="1900990"/>
            <a:ext cx="7158790" cy="2677656"/>
          </a:xfrm>
          <a:prstGeom prst="rect">
            <a:avLst/>
          </a:prstGeom>
          <a:noFill/>
        </p:spPr>
        <p:txBody>
          <a:bodyPr wrap="square" rtlCol="0">
            <a:spAutoFit/>
          </a:bodyPr>
          <a:lstStyle/>
          <a:p>
            <a:pPr algn="just"/>
            <a:r>
              <a:rPr lang="en-US" sz="2400" dirty="0" smtClean="0"/>
              <a:t>The specific retention of an aquifer is the ratio expressed as a percentage of the volume of water it will retain after saturation against the force of gravity to its own volume.</a:t>
            </a:r>
          </a:p>
          <a:p>
            <a:pPr algn="just"/>
            <a:endParaRPr lang="en-US" sz="2400" dirty="0"/>
          </a:p>
          <a:p>
            <a:pPr algn="just"/>
            <a:r>
              <a:rPr lang="en-US" sz="2400" dirty="0" smtClean="0"/>
              <a:t>Specific retention = (Volume of water to be retained)/ Volume of water</a:t>
            </a:r>
            <a:endParaRPr lang="en-US" sz="2400" dirty="0"/>
          </a:p>
        </p:txBody>
      </p:sp>
    </p:spTree>
    <p:extLst>
      <p:ext uri="{BB962C8B-B14F-4D97-AF65-F5344CB8AC3E}">
        <p14:creationId xmlns:p14="http://schemas.microsoft.com/office/powerpoint/2010/main" val="2417715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669" y="1042555"/>
            <a:ext cx="2954655" cy="461665"/>
          </a:xfrm>
          <a:prstGeom prst="rect">
            <a:avLst/>
          </a:prstGeom>
        </p:spPr>
        <p:txBody>
          <a:bodyPr wrap="none">
            <a:spAutoFit/>
          </a:bodyPr>
          <a:lstStyle/>
          <a:p>
            <a:pPr algn="just"/>
            <a:r>
              <a:rPr lang="en-US" sz="2400" b="1" dirty="0"/>
              <a:t>Storage coefficient</a:t>
            </a:r>
          </a:p>
        </p:txBody>
      </p:sp>
      <p:sp>
        <p:nvSpPr>
          <p:cNvPr id="3" name="TextBox 2"/>
          <p:cNvSpPr txBox="1"/>
          <p:nvPr/>
        </p:nvSpPr>
        <p:spPr>
          <a:xfrm>
            <a:off x="1058669" y="2177716"/>
            <a:ext cx="7387390" cy="2677656"/>
          </a:xfrm>
          <a:prstGeom prst="rect">
            <a:avLst/>
          </a:prstGeom>
          <a:noFill/>
        </p:spPr>
        <p:txBody>
          <a:bodyPr wrap="square" rtlCol="0">
            <a:spAutoFit/>
          </a:bodyPr>
          <a:lstStyle/>
          <a:p>
            <a:pPr algn="just"/>
            <a:r>
              <a:rPr lang="en-US" sz="2400" dirty="0" smtClean="0"/>
              <a:t>The water yielding capacity of a confined aquifer can be expressed in terms of its storage coefficient. Storage coefficient is defined as the volume of water that an aquifer releases per unit surface area of aquifer per unit change in the component of head normal to that surface. In most confined aquifers, the value of storage coefficient ranges 0.00005 to 0.005  </a:t>
            </a:r>
            <a:endParaRPr lang="en-US" sz="2400" dirty="0"/>
          </a:p>
        </p:txBody>
      </p:sp>
    </p:spTree>
    <p:extLst>
      <p:ext uri="{BB962C8B-B14F-4D97-AF65-F5344CB8AC3E}">
        <p14:creationId xmlns:p14="http://schemas.microsoft.com/office/powerpoint/2010/main" val="26877745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0203" y="1247774"/>
            <a:ext cx="6732672" cy="4515352"/>
          </a:xfrm>
          <a:prstGeom prst="rect">
            <a:avLst/>
          </a:prstGeom>
        </p:spPr>
      </p:pic>
    </p:spTree>
    <p:extLst>
      <p:ext uri="{BB962C8B-B14F-4D97-AF65-F5344CB8AC3E}">
        <p14:creationId xmlns:p14="http://schemas.microsoft.com/office/powerpoint/2010/main" val="14857705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5255" y="878557"/>
            <a:ext cx="5380872" cy="2750538"/>
          </a:xfrm>
          <a:prstGeom prst="rect">
            <a:avLst/>
          </a:prstGeom>
        </p:spPr>
      </p:pic>
      <p:pic>
        <p:nvPicPr>
          <p:cNvPr id="3" name="Picture 2"/>
          <p:cNvPicPr>
            <a:picLocks noChangeAspect="1"/>
          </p:cNvPicPr>
          <p:nvPr/>
        </p:nvPicPr>
        <p:blipFill>
          <a:blip r:embed="rId3"/>
          <a:stretch>
            <a:fillRect/>
          </a:stretch>
        </p:blipFill>
        <p:spPr>
          <a:xfrm>
            <a:off x="695200" y="4030327"/>
            <a:ext cx="8305684" cy="1853114"/>
          </a:xfrm>
          <a:prstGeom prst="rect">
            <a:avLst/>
          </a:prstGeom>
        </p:spPr>
      </p:pic>
      <p:sp>
        <p:nvSpPr>
          <p:cNvPr id="4" name="TextBox 3"/>
          <p:cNvSpPr txBox="1"/>
          <p:nvPr/>
        </p:nvSpPr>
        <p:spPr>
          <a:xfrm>
            <a:off x="589548" y="509225"/>
            <a:ext cx="5450305" cy="369332"/>
          </a:xfrm>
          <a:prstGeom prst="rect">
            <a:avLst/>
          </a:prstGeom>
          <a:noFill/>
        </p:spPr>
        <p:txBody>
          <a:bodyPr wrap="square" rtlCol="0">
            <a:spAutoFit/>
          </a:bodyPr>
          <a:lstStyle/>
          <a:p>
            <a:r>
              <a:rPr lang="en-US" dirty="0" smtClean="0"/>
              <a:t>Well is represented by</a:t>
            </a:r>
            <a:endParaRPr lang="en-US" dirty="0"/>
          </a:p>
        </p:txBody>
      </p:sp>
    </p:spTree>
    <p:extLst>
      <p:ext uri="{BB962C8B-B14F-4D97-AF65-F5344CB8AC3E}">
        <p14:creationId xmlns:p14="http://schemas.microsoft.com/office/powerpoint/2010/main" val="7462568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893" y="344653"/>
            <a:ext cx="7785215" cy="6236619"/>
          </a:xfrm>
          <a:prstGeom prst="rect">
            <a:avLst/>
          </a:prstGeom>
        </p:spPr>
      </p:pic>
    </p:spTree>
    <p:extLst>
      <p:ext uri="{BB962C8B-B14F-4D97-AF65-F5344CB8AC3E}">
        <p14:creationId xmlns:p14="http://schemas.microsoft.com/office/powerpoint/2010/main" val="26937949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6885"/>
            <a:ext cx="9144000" cy="4585285"/>
          </a:xfrm>
          <a:prstGeom prst="rect">
            <a:avLst/>
          </a:prstGeom>
        </p:spPr>
      </p:pic>
      <p:pic>
        <p:nvPicPr>
          <p:cNvPr id="3" name="Picture 2"/>
          <p:cNvPicPr>
            <a:picLocks noChangeAspect="1"/>
          </p:cNvPicPr>
          <p:nvPr/>
        </p:nvPicPr>
        <p:blipFill>
          <a:blip r:embed="rId3"/>
          <a:stretch>
            <a:fillRect/>
          </a:stretch>
        </p:blipFill>
        <p:spPr>
          <a:xfrm>
            <a:off x="84221" y="4585285"/>
            <a:ext cx="8975558" cy="2069494"/>
          </a:xfrm>
          <a:prstGeom prst="rect">
            <a:avLst/>
          </a:prstGeom>
        </p:spPr>
      </p:pic>
    </p:spTree>
    <p:extLst>
      <p:ext uri="{BB962C8B-B14F-4D97-AF65-F5344CB8AC3E}">
        <p14:creationId xmlns:p14="http://schemas.microsoft.com/office/powerpoint/2010/main" val="32467362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63529"/>
            <a:ext cx="9110856" cy="5389145"/>
          </a:xfrm>
          <a:prstGeom prst="rect">
            <a:avLst/>
          </a:prstGeom>
        </p:spPr>
      </p:pic>
      <p:cxnSp>
        <p:nvCxnSpPr>
          <p:cNvPr id="5" name="Straight Arrow Connector 4"/>
          <p:cNvCxnSpPr/>
          <p:nvPr/>
        </p:nvCxnSpPr>
        <p:spPr>
          <a:xfrm flipH="1" flipV="1">
            <a:off x="8470231" y="1804736"/>
            <a:ext cx="0" cy="131144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7206916" y="2153653"/>
            <a:ext cx="12031" cy="96252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48852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73" y="1201403"/>
            <a:ext cx="8983927" cy="4345154"/>
          </a:xfrm>
          <a:prstGeom prst="rect">
            <a:avLst/>
          </a:prstGeom>
        </p:spPr>
      </p:pic>
    </p:spTree>
    <p:extLst>
      <p:ext uri="{BB962C8B-B14F-4D97-AF65-F5344CB8AC3E}">
        <p14:creationId xmlns:p14="http://schemas.microsoft.com/office/powerpoint/2010/main" val="568903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7400" y="546100"/>
            <a:ext cx="7416800" cy="5632311"/>
          </a:xfrm>
          <a:prstGeom prst="rect">
            <a:avLst/>
          </a:prstGeom>
          <a:noFill/>
        </p:spPr>
        <p:txBody>
          <a:bodyPr wrap="square" rtlCol="0">
            <a:spAutoFit/>
          </a:bodyPr>
          <a:lstStyle/>
          <a:p>
            <a:r>
              <a:rPr lang="en-US" sz="2400" b="1" dirty="0" smtClean="0"/>
              <a:t>Impact:</a:t>
            </a:r>
          </a:p>
          <a:p>
            <a:endParaRPr lang="en-US" sz="2400" b="1" dirty="0"/>
          </a:p>
          <a:p>
            <a:pPr marL="342900" indent="-342900" algn="just">
              <a:buFont typeface="Arial" panose="020B0604020202020204" pitchFamily="34" charset="0"/>
              <a:buChar char="•"/>
            </a:pPr>
            <a:r>
              <a:rPr lang="en-US" sz="2400" dirty="0"/>
              <a:t> </a:t>
            </a:r>
            <a:r>
              <a:rPr lang="en-US" sz="2400" dirty="0" smtClean="0"/>
              <a:t>If the temperature is increased, biological activity increases. An increase of 10 degree is usually sufficient to  double the biological activity</a:t>
            </a:r>
          </a:p>
          <a:p>
            <a:pPr marL="342900" indent="-342900" algn="just">
              <a:buFont typeface="Arial" panose="020B0604020202020204" pitchFamily="34" charset="0"/>
              <a:buChar char="•"/>
            </a:pPr>
            <a:r>
              <a:rPr lang="en-US" sz="2400" dirty="0" smtClean="0"/>
              <a:t>Temperature changes affects the reaction rates and solubility levels of chemicals</a:t>
            </a:r>
          </a:p>
          <a:p>
            <a:pPr marL="342900" indent="-342900" algn="just">
              <a:buFont typeface="Arial" panose="020B0604020202020204" pitchFamily="34" charset="0"/>
              <a:buChar char="•"/>
            </a:pPr>
            <a:r>
              <a:rPr lang="en-US" sz="2400" dirty="0" smtClean="0"/>
              <a:t>Temperature also affects other physical properties of water. The viscosity of water increases with decreasing temperature.</a:t>
            </a:r>
          </a:p>
          <a:p>
            <a:pPr marL="342900" indent="-342900" algn="just">
              <a:buFont typeface="Arial" panose="020B0604020202020204" pitchFamily="34" charset="0"/>
              <a:buChar char="•"/>
            </a:pPr>
            <a:endParaRPr lang="en-US" sz="2400" dirty="0"/>
          </a:p>
          <a:p>
            <a:pPr algn="just"/>
            <a:r>
              <a:rPr lang="en-US" sz="2400" b="1" dirty="0" smtClean="0"/>
              <a:t>Measurement:</a:t>
            </a:r>
          </a:p>
          <a:p>
            <a:pPr algn="just"/>
            <a:endParaRPr lang="en-US" sz="2400" b="1" dirty="0"/>
          </a:p>
          <a:p>
            <a:pPr algn="just"/>
            <a:r>
              <a:rPr lang="en-US" sz="2400" dirty="0" smtClean="0"/>
              <a:t>The measurement of temperature is done with the help of ordinary temperature</a:t>
            </a:r>
            <a:endParaRPr lang="en-US" sz="2400" dirty="0"/>
          </a:p>
        </p:txBody>
      </p:sp>
    </p:spTree>
    <p:extLst>
      <p:ext uri="{BB962C8B-B14F-4D97-AF65-F5344CB8AC3E}">
        <p14:creationId xmlns:p14="http://schemas.microsoft.com/office/powerpoint/2010/main" val="56500062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620000" cy="526297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Problems of groundwater development in Bangladesh:</a:t>
            </a:r>
          </a:p>
          <a:p>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Groundwater is the main source of water supply in urban and rural areas of Bangladesh. Groundwater in Bangladesh is available abundantly, but the available groundwater for drinking purposes has become a problem for the following reasons.</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Arsenic in groundwater</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Excessive dissolved iron</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Salinity in costal areas</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Lowering of groundwater level</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Rock/stony layers in hilly areas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5722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467600" cy="526297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Arsenic in groundwater:</a:t>
            </a:r>
          </a:p>
          <a:p>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concentration of arsenic in drinking water in excess of permissible limit is toxic to human body. According to the WHO guideline value the desirable maximum concentration of arsenic in drinking water would be 0.01 mg/l. In Bangladesh </a:t>
            </a: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maximum acceptable concentration in drinking water is considered to be 0.05 mg/l. Symptoms of arsenic toxicity leading to cancer may occur due to excessive intake of arsenic in the human body over a longer period of time. In Bangladesh the presence of arsenic in groundwater first detected in 1993 at </a:t>
            </a:r>
            <a:r>
              <a:rPr lang="en-US" sz="2400" dirty="0" err="1" smtClean="0">
                <a:latin typeface="Arial" panose="020B0604020202020204" pitchFamily="34" charset="0"/>
                <a:cs typeface="Arial" panose="020B0604020202020204" pitchFamily="34" charset="0"/>
              </a:rPr>
              <a:t>Baroghoria</a:t>
            </a:r>
            <a:r>
              <a:rPr lang="en-US" sz="2400" dirty="0" smtClean="0">
                <a:latin typeface="Arial" panose="020B0604020202020204" pitchFamily="34" charset="0"/>
                <a:cs typeface="Arial" panose="020B0604020202020204" pitchFamily="34" charset="0"/>
              </a:rPr>
              <a:t> union of </a:t>
            </a:r>
            <a:r>
              <a:rPr lang="en-US" sz="2400" dirty="0" err="1" smtClean="0">
                <a:latin typeface="Arial" panose="020B0604020202020204" pitchFamily="34" charset="0"/>
                <a:cs typeface="Arial" panose="020B0604020202020204" pitchFamily="34" charset="0"/>
              </a:rPr>
              <a:t>Capai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Nawabganj</a:t>
            </a:r>
            <a:r>
              <a:rPr lang="en-US" sz="2400" dirty="0" smtClean="0">
                <a:latin typeface="Arial" panose="020B0604020202020204" pitchFamily="34" charset="0"/>
                <a:cs typeface="Arial" panose="020B0604020202020204" pitchFamily="34" charset="0"/>
              </a:rPr>
              <a:t> district. Appreciating the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50601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8200"/>
            <a:ext cx="7620000" cy="563231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gravity of the problem, water sample testing activities started in 1995 by various organizations and agencies. It has been observed that about one in every three shallow tube wells is producing water with arsenic in acceptable limits.</a:t>
            </a:r>
          </a:p>
          <a:p>
            <a:endParaRPr lang="en-US" sz="24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Excessive dissolved iron:</a:t>
            </a:r>
          </a:p>
          <a:p>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Bangladesh the permissible limit of iron in groundwater is 1 mg/l but iron content </a:t>
            </a:r>
            <a:r>
              <a:rPr lang="en-US" sz="2400" dirty="0" err="1" smtClean="0">
                <a:latin typeface="Arial" panose="020B0604020202020204" pitchFamily="34" charset="0"/>
                <a:cs typeface="Arial" panose="020B0604020202020204" pitchFamily="34" charset="0"/>
              </a:rPr>
              <a:t>upto</a:t>
            </a:r>
            <a:r>
              <a:rPr lang="en-US" sz="2400" dirty="0" smtClean="0">
                <a:latin typeface="Arial" panose="020B0604020202020204" pitchFamily="34" charset="0"/>
                <a:cs typeface="Arial" panose="020B0604020202020204" pitchFamily="34" charset="0"/>
              </a:rPr>
              <a:t> 5 mg/l is acceptable for rural </a:t>
            </a:r>
            <a:r>
              <a:rPr lang="en-US" sz="2400" smtClean="0">
                <a:latin typeface="Arial" panose="020B0604020202020204" pitchFamily="34" charset="0"/>
                <a:cs typeface="Arial" panose="020B0604020202020204" pitchFamily="34" charset="0"/>
              </a:rPr>
              <a:t>water supply. </a:t>
            </a:r>
            <a:r>
              <a:rPr lang="en-US" sz="2400" dirty="0" smtClean="0">
                <a:latin typeface="Arial" panose="020B0604020202020204" pitchFamily="34" charset="0"/>
                <a:cs typeface="Arial" panose="020B0604020202020204" pitchFamily="34" charset="0"/>
              </a:rPr>
              <a:t>It has been observed that iron content exceeds this limit in many </a:t>
            </a:r>
            <a:r>
              <a:rPr lang="en-US" sz="2400" dirty="0" err="1" smtClean="0">
                <a:latin typeface="Arial" panose="020B0604020202020204" pitchFamily="34" charset="0"/>
                <a:cs typeface="Arial" panose="020B0604020202020204" pitchFamily="34" charset="0"/>
              </a:rPr>
              <a:t>handpump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tubewells</a:t>
            </a:r>
            <a:r>
              <a:rPr lang="en-US" sz="2400" dirty="0" smtClean="0">
                <a:latin typeface="Arial" panose="020B0604020202020204" pitchFamily="34" charset="0"/>
                <a:cs typeface="Arial" panose="020B0604020202020204" pitchFamily="34" charset="0"/>
              </a:rPr>
              <a:t>. It has been observed from a survey in 1993 1230 unions in Bangladesh have an iron content more than 5mg/l. It may be observed that dissolved iron in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19836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772400" cy="5632311"/>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shallow </a:t>
            </a:r>
            <a:r>
              <a:rPr lang="en-US" sz="2400" dirty="0" err="1" smtClean="0">
                <a:latin typeface="Arial" panose="020B0604020202020204" pitchFamily="34" charset="0"/>
                <a:cs typeface="Arial" panose="020B0604020202020204" pitchFamily="34" charset="0"/>
              </a:rPr>
              <a:t>tubewell</a:t>
            </a:r>
            <a:r>
              <a:rPr lang="en-US" sz="2400" dirty="0" smtClean="0">
                <a:latin typeface="Arial" panose="020B0604020202020204" pitchFamily="34" charset="0"/>
                <a:cs typeface="Arial" panose="020B0604020202020204" pitchFamily="34" charset="0"/>
              </a:rPr>
              <a:t> water in about 67% areas of Bangladesh is in excess of 2 mg/l. However iron content in deep </a:t>
            </a:r>
            <a:r>
              <a:rPr lang="en-US" sz="2400" dirty="0" err="1" smtClean="0">
                <a:latin typeface="Arial" panose="020B0604020202020204" pitchFamily="34" charset="0"/>
                <a:cs typeface="Arial" panose="020B0604020202020204" pitchFamily="34" charset="0"/>
              </a:rPr>
              <a:t>tubewell</a:t>
            </a:r>
            <a:r>
              <a:rPr lang="en-US" sz="2400" dirty="0" smtClean="0">
                <a:latin typeface="Arial" panose="020B0604020202020204" pitchFamily="34" charset="0"/>
                <a:cs typeface="Arial" panose="020B0604020202020204" pitchFamily="34" charset="0"/>
              </a:rPr>
              <a:t> water is comparatively lower. In urban areas iron removal plants have been constructed and in rural areas community-type iron removal units attached to </a:t>
            </a:r>
            <a:r>
              <a:rPr lang="en-US" sz="2400" dirty="0" err="1" smtClean="0">
                <a:latin typeface="Arial" panose="020B0604020202020204" pitchFamily="34" charset="0"/>
                <a:cs typeface="Arial" panose="020B0604020202020204" pitchFamily="34" charset="0"/>
              </a:rPr>
              <a:t>handpumps</a:t>
            </a:r>
            <a:r>
              <a:rPr lang="en-US" sz="2400" dirty="0" smtClean="0">
                <a:latin typeface="Arial" panose="020B0604020202020204" pitchFamily="34" charset="0"/>
                <a:cs typeface="Arial" panose="020B0604020202020204" pitchFamily="34" charset="0"/>
              </a:rPr>
              <a:t> are provided.</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Salinity in coastal areas:</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concentration of dissolved minerals in groundwater is higher than that of surface water. The coastal belt of Bangladesh, extended over 86 </a:t>
            </a:r>
            <a:r>
              <a:rPr lang="en-US" sz="2400" dirty="0" err="1" smtClean="0">
                <a:latin typeface="Arial" panose="020B0604020202020204" pitchFamily="34" charset="0"/>
                <a:cs typeface="Arial" panose="020B0604020202020204" pitchFamily="34" charset="0"/>
              </a:rPr>
              <a:t>upazilas</a:t>
            </a:r>
            <a:r>
              <a:rPr lang="en-US" sz="2400" dirty="0" smtClean="0">
                <a:latin typeface="Arial" panose="020B0604020202020204" pitchFamily="34" charset="0"/>
                <a:cs typeface="Arial" panose="020B0604020202020204" pitchFamily="34" charset="0"/>
              </a:rPr>
              <a:t>, is identified as a problem area where complex hydrological conditions and adverse water quality make water supply difficult as compared to other parts of the country. Unlike other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8527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609600"/>
            <a:ext cx="8153400" cy="6740307"/>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of Bangladesh, groundwater of acceptable quality at relatively shallow depths, which can be easily withdrawn by conventional </a:t>
            </a:r>
            <a:r>
              <a:rPr lang="en-US" sz="2400" dirty="0" err="1" smtClean="0">
                <a:latin typeface="Arial" panose="020B0604020202020204" pitchFamily="34" charset="0"/>
                <a:cs typeface="Arial" panose="020B0604020202020204" pitchFamily="34" charset="0"/>
              </a:rPr>
              <a:t>handpump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tubewells</a:t>
            </a:r>
            <a:r>
              <a:rPr lang="en-US" sz="2400" dirty="0" smtClean="0">
                <a:latin typeface="Arial" panose="020B0604020202020204" pitchFamily="34" charset="0"/>
                <a:cs typeface="Arial" panose="020B0604020202020204" pitchFamily="34" charset="0"/>
              </a:rPr>
              <a:t> is not available in most parts of the coastal area. In some places low salinity water has been found in deep aquifers. Exploratory drillings with borehole logging have been conducted in many places to locate sweet water aquifers. In rural water supply chlorine content </a:t>
            </a:r>
            <a:r>
              <a:rPr lang="en-US" sz="2400" dirty="0" err="1" smtClean="0">
                <a:latin typeface="Arial" panose="020B0604020202020204" pitchFamily="34" charset="0"/>
                <a:cs typeface="Arial" panose="020B0604020202020204" pitchFamily="34" charset="0"/>
              </a:rPr>
              <a:t>upto</a:t>
            </a:r>
            <a:r>
              <a:rPr lang="en-US" sz="2400" dirty="0" smtClean="0">
                <a:latin typeface="Arial" panose="020B0604020202020204" pitchFamily="34" charset="0"/>
                <a:cs typeface="Arial" panose="020B0604020202020204" pitchFamily="34" charset="0"/>
              </a:rPr>
              <a:t> 1000 ppm is acceptable for coastal belts where the normal acceptable limit is 250 ppm</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Lowering of groundwater level:</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Although groundwater in Bangladesh is said to be abundant, a considerable areas of the country faces scarcity of groundwater within suction limit in the dry season</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46421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20000" cy="6001643"/>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Due to the over-exploration of groundwater for irrigation purposes, the water level declines, rendering thousands of suction  mode no.6 </a:t>
            </a:r>
            <a:r>
              <a:rPr lang="en-US" sz="2400" dirty="0" err="1" smtClean="0">
                <a:latin typeface="Arial" panose="020B0604020202020204" pitchFamily="34" charset="0"/>
                <a:cs typeface="Arial" panose="020B0604020202020204" pitchFamily="34" charset="0"/>
              </a:rPr>
              <a:t>tubewells</a:t>
            </a:r>
            <a:r>
              <a:rPr lang="en-US" sz="2400" dirty="0" smtClean="0">
                <a:latin typeface="Arial" panose="020B0604020202020204" pitchFamily="34" charset="0"/>
                <a:cs typeface="Arial" panose="020B0604020202020204" pitchFamily="34" charset="0"/>
              </a:rPr>
              <a:t> inoperable. In the low water table areas the force mode Tara and Tara-II pumps are provided. </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Rocky/stony layers in hilly areas:</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Chittagong Hill Tracts Districts of Bangladesh. Drilling of </a:t>
            </a:r>
            <a:r>
              <a:rPr lang="en-US" sz="2400" dirty="0" err="1" smtClean="0">
                <a:latin typeface="Arial" panose="020B0604020202020204" pitchFamily="34" charset="0"/>
                <a:cs typeface="Arial" panose="020B0604020202020204" pitchFamily="34" charset="0"/>
              </a:rPr>
              <a:t>tubewells</a:t>
            </a:r>
            <a:r>
              <a:rPr lang="en-US" sz="2400" dirty="0" smtClean="0">
                <a:latin typeface="Arial" panose="020B0604020202020204" pitchFamily="34" charset="0"/>
                <a:cs typeface="Arial" panose="020B0604020202020204" pitchFamily="34" charset="0"/>
              </a:rPr>
              <a:t> for water supply </a:t>
            </a:r>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s difficult due to the presence of hard formations in the subsurface. In most cases conventional drilling methods for the installation of </a:t>
            </a:r>
            <a:r>
              <a:rPr lang="en-US" sz="2400" dirty="0" err="1" smtClean="0">
                <a:latin typeface="Arial" panose="020B0604020202020204" pitchFamily="34" charset="0"/>
                <a:cs typeface="Arial" panose="020B0604020202020204" pitchFamily="34" charset="0"/>
              </a:rPr>
              <a:t>handpumps</a:t>
            </a:r>
            <a:r>
              <a:rPr lang="en-US" sz="2400" dirty="0" smtClean="0">
                <a:latin typeface="Arial" panose="020B0604020202020204" pitchFamily="34" charset="0"/>
                <a:cs typeface="Arial" panose="020B0604020202020204" pitchFamily="34" charset="0"/>
              </a:rPr>
              <a:t> cannot penetrate these hard rock formations. These situations also prevails in some part of Chittagong, Cox’s Bazar, Sylhet, in the north of</a:t>
            </a:r>
          </a:p>
          <a:p>
            <a:pPr algn="just"/>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84362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990600"/>
            <a:ext cx="6819900" cy="2308324"/>
          </a:xfrm>
          <a:prstGeom prst="rect">
            <a:avLst/>
          </a:prstGeom>
        </p:spPr>
        <p:txBody>
          <a:bodyPr wrap="square">
            <a:spAutoFit/>
          </a:bodyPr>
          <a:lstStyle/>
          <a:p>
            <a:pPr algn="just"/>
            <a:r>
              <a:rPr lang="en-US" sz="2400" dirty="0" err="1">
                <a:latin typeface="Arial" panose="020B0604020202020204" pitchFamily="34" charset="0"/>
                <a:cs typeface="Arial" panose="020B0604020202020204" pitchFamily="34" charset="0"/>
              </a:rPr>
              <a:t>Mymansing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Netrokona</a:t>
            </a:r>
            <a:r>
              <a:rPr lang="en-US" sz="2400" dirty="0" smtClean="0">
                <a:latin typeface="Arial" panose="020B0604020202020204" pitchFamily="34" charset="0"/>
                <a:cs typeface="Arial" panose="020B0604020202020204" pitchFamily="34" charset="0"/>
              </a:rPr>
              <a:t> and </a:t>
            </a:r>
            <a:r>
              <a:rPr lang="en-US" sz="2400" dirty="0" err="1" smtClean="0">
                <a:latin typeface="Arial" panose="020B0604020202020204" pitchFamily="34" charset="0"/>
                <a:cs typeface="Arial" panose="020B0604020202020204" pitchFamily="34" charset="0"/>
              </a:rPr>
              <a:t>Panchagar</a:t>
            </a:r>
            <a:r>
              <a:rPr lang="en-US" sz="2400" dirty="0" smtClean="0">
                <a:latin typeface="Arial" panose="020B0604020202020204" pitchFamily="34" charset="0"/>
                <a:cs typeface="Arial" panose="020B0604020202020204" pitchFamily="34" charset="0"/>
              </a:rPr>
              <a:t> districts. To overcome the </a:t>
            </a:r>
            <a:r>
              <a:rPr lang="en-US" sz="2400" dirty="0" err="1" smtClean="0">
                <a:latin typeface="Arial" panose="020B0604020202020204" pitchFamily="34" charset="0"/>
                <a:cs typeface="Arial" panose="020B0604020202020204" pitchFamily="34" charset="0"/>
              </a:rPr>
              <a:t>situatuation</a:t>
            </a:r>
            <a:r>
              <a:rPr lang="en-US" sz="2400" dirty="0" smtClean="0">
                <a:latin typeface="Arial" panose="020B0604020202020204" pitchFamily="34" charset="0"/>
                <a:cs typeface="Arial" panose="020B0604020202020204" pitchFamily="34" charset="0"/>
              </a:rPr>
              <a:t> and provide portable water through </a:t>
            </a:r>
            <a:r>
              <a:rPr lang="en-US" sz="2400" dirty="0" err="1" smtClean="0">
                <a:latin typeface="Arial" panose="020B0604020202020204" pitchFamily="34" charset="0"/>
                <a:cs typeface="Arial" panose="020B0604020202020204" pitchFamily="34" charset="0"/>
              </a:rPr>
              <a:t>handpump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tubewells</a:t>
            </a:r>
            <a:r>
              <a:rPr lang="en-US" sz="2400" dirty="0" smtClean="0">
                <a:latin typeface="Arial" panose="020B0604020202020204" pitchFamily="34" charset="0"/>
                <a:cs typeface="Arial" panose="020B0604020202020204" pitchFamily="34" charset="0"/>
              </a:rPr>
              <a:t>, mechanical drilling rings are used. These however increases the installation cost of the water point. </a:t>
            </a:r>
            <a:endParaRPr lang="en-US" sz="2400" dirty="0"/>
          </a:p>
        </p:txBody>
      </p:sp>
    </p:spTree>
    <p:extLst>
      <p:ext uri="{BB962C8B-B14F-4D97-AF65-F5344CB8AC3E}">
        <p14:creationId xmlns:p14="http://schemas.microsoft.com/office/powerpoint/2010/main" val="125627933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30" y="1107657"/>
            <a:ext cx="8883409" cy="4270458"/>
          </a:xfrm>
          <a:prstGeom prst="rect">
            <a:avLst/>
          </a:prstGeom>
        </p:spPr>
      </p:pic>
    </p:spTree>
    <p:extLst>
      <p:ext uri="{BB962C8B-B14F-4D97-AF65-F5344CB8AC3E}">
        <p14:creationId xmlns:p14="http://schemas.microsoft.com/office/powerpoint/2010/main" val="15398462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31231"/>
            <a:ext cx="9081262" cy="3605464"/>
          </a:xfrm>
          <a:prstGeom prst="rect">
            <a:avLst/>
          </a:prstGeom>
        </p:spPr>
      </p:pic>
    </p:spTree>
    <p:extLst>
      <p:ext uri="{BB962C8B-B14F-4D97-AF65-F5344CB8AC3E}">
        <p14:creationId xmlns:p14="http://schemas.microsoft.com/office/powerpoint/2010/main" val="215243109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75" y="1009901"/>
            <a:ext cx="9228775" cy="4536657"/>
          </a:xfrm>
          <a:prstGeom prst="rect">
            <a:avLst/>
          </a:prstGeom>
        </p:spPr>
      </p:pic>
    </p:spTree>
    <p:extLst>
      <p:ext uri="{BB962C8B-B14F-4D97-AF65-F5344CB8AC3E}">
        <p14:creationId xmlns:p14="http://schemas.microsoft.com/office/powerpoint/2010/main" val="43467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 y="825500"/>
            <a:ext cx="7607300" cy="5632311"/>
          </a:xfrm>
          <a:prstGeom prst="rect">
            <a:avLst/>
          </a:prstGeom>
          <a:noFill/>
        </p:spPr>
        <p:txBody>
          <a:bodyPr wrap="square" rtlCol="0">
            <a:spAutoFit/>
          </a:bodyPr>
          <a:lstStyle/>
          <a:p>
            <a:pPr algn="just"/>
            <a:r>
              <a:rPr lang="en-US" sz="2400" b="1" dirty="0" smtClean="0">
                <a:cs typeface="Calibri" panose="020F0502020204030204" pitchFamily="34" charset="0"/>
              </a:rPr>
              <a:t>Turbidity:</a:t>
            </a:r>
          </a:p>
          <a:p>
            <a:pPr algn="just"/>
            <a:endParaRPr lang="en-US" sz="2400" b="1" dirty="0">
              <a:cs typeface="Calibri" panose="020F0502020204030204" pitchFamily="34" charset="0"/>
            </a:endParaRPr>
          </a:p>
          <a:p>
            <a:pPr algn="just"/>
            <a:r>
              <a:rPr lang="en-US" sz="2400" dirty="0" smtClean="0">
                <a:cs typeface="Calibri" panose="020F0502020204030204" pitchFamily="34" charset="0"/>
              </a:rPr>
              <a:t>The colloidal materials present in water interferes with passage of light and thus imparts turbidity to the water.</a:t>
            </a:r>
          </a:p>
          <a:p>
            <a:pPr algn="just"/>
            <a:endParaRPr lang="en-US" sz="2400" dirty="0">
              <a:cs typeface="Calibri" panose="020F0502020204030204" pitchFamily="34" charset="0"/>
            </a:endParaRPr>
          </a:p>
          <a:p>
            <a:pPr algn="just"/>
            <a:r>
              <a:rPr lang="en-US" sz="2400" b="1" dirty="0" smtClean="0">
                <a:cs typeface="Calibri" panose="020F0502020204030204" pitchFamily="34" charset="0"/>
              </a:rPr>
              <a:t>Source:</a:t>
            </a:r>
          </a:p>
          <a:p>
            <a:pPr algn="just"/>
            <a:endParaRPr lang="en-US" sz="2400" b="1" dirty="0">
              <a:cs typeface="Calibri" panose="020F0502020204030204" pitchFamily="34" charset="0"/>
            </a:endParaRPr>
          </a:p>
          <a:p>
            <a:pPr marL="514350" indent="-514350" algn="just">
              <a:buFont typeface="+mj-lt"/>
              <a:buAutoNum type="romanUcPeriod"/>
            </a:pPr>
            <a:r>
              <a:rPr lang="en-US" sz="2400" dirty="0" smtClean="0">
                <a:cs typeface="Calibri" panose="020F0502020204030204" pitchFamily="34" charset="0"/>
              </a:rPr>
              <a:t>Erosion of colloidal material such as clay, silt, rock fragments and metal oxides from the soil.</a:t>
            </a:r>
          </a:p>
          <a:p>
            <a:pPr marL="514350" indent="-514350" algn="just">
              <a:buFont typeface="+mj-lt"/>
              <a:buAutoNum type="romanUcPeriod"/>
            </a:pPr>
            <a:r>
              <a:rPr lang="en-US" sz="2400" dirty="0" smtClean="0">
                <a:cs typeface="Calibri" panose="020F0502020204030204" pitchFamily="34" charset="0"/>
              </a:rPr>
              <a:t>Vegetables fibers and microorganisms may also contribute to the turbidity.</a:t>
            </a:r>
          </a:p>
          <a:p>
            <a:pPr marL="514350" indent="-514350" algn="just">
              <a:buFont typeface="+mj-lt"/>
              <a:buAutoNum type="romanUcPeriod"/>
            </a:pPr>
            <a:r>
              <a:rPr lang="en-US" sz="2400" dirty="0" smtClean="0">
                <a:cs typeface="Calibri" panose="020F0502020204030204" pitchFamily="34" charset="0"/>
              </a:rPr>
              <a:t>Household and industrial waste water may contain a wide variety of turbidity producing material.</a:t>
            </a:r>
          </a:p>
          <a:p>
            <a:pPr algn="just"/>
            <a:endParaRPr lang="en-US" sz="2400" b="1" dirty="0">
              <a:cs typeface="Calibri" panose="020F0502020204030204" pitchFamily="34" charset="0"/>
            </a:endParaRPr>
          </a:p>
          <a:p>
            <a:pPr algn="just"/>
            <a:endParaRPr lang="en-US" sz="2400" b="1" dirty="0">
              <a:cs typeface="Calibri" panose="020F0502020204030204" pitchFamily="34" charset="0"/>
            </a:endParaRPr>
          </a:p>
        </p:txBody>
      </p:sp>
    </p:spTree>
    <p:extLst>
      <p:ext uri="{BB962C8B-B14F-4D97-AF65-F5344CB8AC3E}">
        <p14:creationId xmlns:p14="http://schemas.microsoft.com/office/powerpoint/2010/main" val="261673923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632" y="1419726"/>
            <a:ext cx="7279105" cy="3046988"/>
          </a:xfrm>
          <a:prstGeom prst="rect">
            <a:avLst/>
          </a:prstGeom>
          <a:noFill/>
        </p:spPr>
        <p:txBody>
          <a:bodyPr wrap="square" rtlCol="0">
            <a:spAutoFit/>
          </a:bodyPr>
          <a:lstStyle/>
          <a:p>
            <a:pPr algn="just"/>
            <a:r>
              <a:rPr lang="en-US" sz="2400" b="1" dirty="0" smtClean="0"/>
              <a:t>Storage capacity of the reservoir:</a:t>
            </a:r>
          </a:p>
          <a:p>
            <a:pPr algn="just"/>
            <a:endParaRPr lang="en-US" sz="2400" b="1" dirty="0"/>
          </a:p>
          <a:p>
            <a:pPr algn="just"/>
            <a:r>
              <a:rPr lang="en-US" sz="2400" dirty="0" smtClean="0"/>
              <a:t>Following are the two methods, which are used to compute the storage capacity of reservoir</a:t>
            </a:r>
          </a:p>
          <a:p>
            <a:pPr algn="just"/>
            <a:endParaRPr lang="en-US" sz="2400" dirty="0"/>
          </a:p>
          <a:p>
            <a:pPr marL="342900" indent="-342900" algn="just">
              <a:buFont typeface="+mj-lt"/>
              <a:buAutoNum type="arabicPeriod"/>
            </a:pPr>
            <a:r>
              <a:rPr lang="en-US" sz="2400" dirty="0" smtClean="0"/>
              <a:t>Analytical method</a:t>
            </a:r>
          </a:p>
          <a:p>
            <a:pPr marL="342900" indent="-342900" algn="just">
              <a:buFont typeface="+mj-lt"/>
              <a:buAutoNum type="arabicPeriod"/>
            </a:pPr>
            <a:r>
              <a:rPr lang="en-US" sz="2400" dirty="0" smtClean="0"/>
              <a:t>Graphical or mass curve method</a:t>
            </a:r>
          </a:p>
          <a:p>
            <a:pPr algn="just"/>
            <a:endParaRPr lang="en-US" sz="2400" dirty="0"/>
          </a:p>
        </p:txBody>
      </p:sp>
    </p:spTree>
    <p:extLst>
      <p:ext uri="{BB962C8B-B14F-4D97-AF65-F5344CB8AC3E}">
        <p14:creationId xmlns:p14="http://schemas.microsoft.com/office/powerpoint/2010/main" val="338170322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6432" y="1167064"/>
            <a:ext cx="7495673" cy="4154984"/>
          </a:xfrm>
          <a:prstGeom prst="rect">
            <a:avLst/>
          </a:prstGeom>
          <a:noFill/>
        </p:spPr>
        <p:txBody>
          <a:bodyPr wrap="square" rtlCol="0">
            <a:spAutoFit/>
          </a:bodyPr>
          <a:lstStyle/>
          <a:p>
            <a:pPr algn="just"/>
            <a:r>
              <a:rPr lang="en-US" sz="2400" b="1" dirty="0" err="1" smtClean="0"/>
              <a:t>Tubewell</a:t>
            </a:r>
            <a:r>
              <a:rPr lang="en-US" sz="2400" b="1" dirty="0" smtClean="0"/>
              <a:t> Technology:</a:t>
            </a:r>
          </a:p>
          <a:p>
            <a:pPr algn="just"/>
            <a:endParaRPr lang="en-US" sz="2400" b="1" dirty="0"/>
          </a:p>
          <a:p>
            <a:pPr algn="just"/>
            <a:r>
              <a:rPr lang="en-US" sz="2400" dirty="0" smtClean="0"/>
              <a:t>A large variety of </a:t>
            </a:r>
            <a:r>
              <a:rPr lang="en-US" sz="2400" dirty="0" err="1" smtClean="0"/>
              <a:t>tubewells</a:t>
            </a:r>
            <a:r>
              <a:rPr lang="en-US" sz="2400" dirty="0" smtClean="0"/>
              <a:t> have been designed for abstraction of groundwater and are being used all over the world. The </a:t>
            </a:r>
            <a:r>
              <a:rPr lang="en-US" sz="2400" dirty="0" err="1" smtClean="0"/>
              <a:t>tubewells</a:t>
            </a:r>
            <a:r>
              <a:rPr lang="en-US" sz="2400" dirty="0" smtClean="0"/>
              <a:t> designed and developed, including those being used in Bangladesh, may be grouped under 3 categories:</a:t>
            </a:r>
          </a:p>
          <a:p>
            <a:pPr algn="just"/>
            <a:endParaRPr lang="en-US" sz="2400" dirty="0"/>
          </a:p>
          <a:p>
            <a:pPr marL="285750" indent="-285750" algn="just">
              <a:buFont typeface="Arial" panose="020B0604020202020204" pitchFamily="34" charset="0"/>
              <a:buChar char="•"/>
            </a:pPr>
            <a:r>
              <a:rPr lang="en-US" sz="2400" dirty="0" smtClean="0"/>
              <a:t>Shallow </a:t>
            </a:r>
            <a:r>
              <a:rPr lang="en-US" sz="2400" dirty="0" err="1" smtClean="0"/>
              <a:t>tubewells</a:t>
            </a:r>
            <a:endParaRPr lang="en-US" sz="2400" dirty="0" smtClean="0"/>
          </a:p>
          <a:p>
            <a:pPr marL="285750" indent="-285750" algn="just">
              <a:buFont typeface="Arial" panose="020B0604020202020204" pitchFamily="34" charset="0"/>
              <a:buChar char="•"/>
            </a:pPr>
            <a:r>
              <a:rPr lang="en-US" sz="2400" dirty="0" smtClean="0"/>
              <a:t>Deep-set intermediate technology</a:t>
            </a:r>
          </a:p>
          <a:p>
            <a:pPr marL="285750" indent="-285750" algn="just">
              <a:buFont typeface="Arial" panose="020B0604020202020204" pitchFamily="34" charset="0"/>
              <a:buChar char="•"/>
            </a:pPr>
            <a:r>
              <a:rPr lang="en-US" sz="2400" dirty="0" smtClean="0"/>
              <a:t>Deep </a:t>
            </a:r>
            <a:r>
              <a:rPr lang="en-US" sz="2400" dirty="0" err="1" smtClean="0"/>
              <a:t>tubewells</a:t>
            </a:r>
            <a:endParaRPr lang="en-US" sz="2400" dirty="0"/>
          </a:p>
        </p:txBody>
      </p:sp>
    </p:spTree>
    <p:extLst>
      <p:ext uri="{BB962C8B-B14F-4D97-AF65-F5344CB8AC3E}">
        <p14:creationId xmlns:p14="http://schemas.microsoft.com/office/powerpoint/2010/main" val="15428257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957" y="806116"/>
            <a:ext cx="7038474" cy="4893647"/>
          </a:xfrm>
          <a:prstGeom prst="rect">
            <a:avLst/>
          </a:prstGeom>
          <a:noFill/>
        </p:spPr>
        <p:txBody>
          <a:bodyPr wrap="square" rtlCol="0">
            <a:spAutoFit/>
          </a:bodyPr>
          <a:lstStyle/>
          <a:p>
            <a:pPr algn="just"/>
            <a:r>
              <a:rPr lang="en-US" sz="2400" b="1" dirty="0" smtClean="0"/>
              <a:t>Shallow </a:t>
            </a:r>
            <a:r>
              <a:rPr lang="en-US" sz="2400" b="1" dirty="0" err="1" smtClean="0"/>
              <a:t>tubewell</a:t>
            </a:r>
            <a:r>
              <a:rPr lang="en-US" sz="2400" b="1" dirty="0" smtClean="0"/>
              <a:t> technology:</a:t>
            </a:r>
          </a:p>
          <a:p>
            <a:pPr algn="just"/>
            <a:endParaRPr lang="en-US" sz="2400" b="1" dirty="0"/>
          </a:p>
          <a:p>
            <a:pPr algn="just"/>
            <a:r>
              <a:rPr lang="en-US" sz="2400" dirty="0" smtClean="0"/>
              <a:t>In shallow </a:t>
            </a:r>
            <a:r>
              <a:rPr lang="en-US" sz="2400" dirty="0" err="1" smtClean="0"/>
              <a:t>tubewell</a:t>
            </a:r>
            <a:r>
              <a:rPr lang="en-US" sz="2400" dirty="0" smtClean="0"/>
              <a:t> technology, hand pumps are operated in a suction mode. A suction pump draws water from a shallow depth by creating a vacuum in the suction pipe. The suction </a:t>
            </a:r>
            <a:r>
              <a:rPr lang="en-US" sz="2400" dirty="0" err="1" smtClean="0"/>
              <a:t>handpumps</a:t>
            </a:r>
            <a:r>
              <a:rPr lang="en-US" sz="2400" dirty="0" smtClean="0"/>
              <a:t> can practically extract water from up to a depth of 7.5 m static water level. This category </a:t>
            </a:r>
            <a:r>
              <a:rPr lang="en-US" sz="2400" dirty="0" err="1" smtClean="0"/>
              <a:t>handpumps</a:t>
            </a:r>
            <a:r>
              <a:rPr lang="en-US" sz="2400" dirty="0" smtClean="0"/>
              <a:t> include:</a:t>
            </a:r>
          </a:p>
          <a:p>
            <a:pPr algn="just"/>
            <a:endParaRPr lang="en-US" sz="2400" dirty="0"/>
          </a:p>
          <a:p>
            <a:pPr marL="285750" indent="-285750" algn="just">
              <a:buFont typeface="Arial" panose="020B0604020202020204" pitchFamily="34" charset="0"/>
              <a:buChar char="•"/>
            </a:pPr>
            <a:r>
              <a:rPr lang="en-US" sz="2400" dirty="0" smtClean="0"/>
              <a:t>No. 6 </a:t>
            </a:r>
            <a:r>
              <a:rPr lang="en-US" sz="2400" dirty="0" err="1" smtClean="0"/>
              <a:t>handpump</a:t>
            </a:r>
            <a:r>
              <a:rPr lang="en-US" sz="2400" dirty="0" smtClean="0"/>
              <a:t> </a:t>
            </a:r>
            <a:r>
              <a:rPr lang="en-US" sz="2400" dirty="0" err="1" smtClean="0"/>
              <a:t>tubewell</a:t>
            </a:r>
            <a:endParaRPr lang="en-US" sz="2400" dirty="0" smtClean="0"/>
          </a:p>
          <a:p>
            <a:pPr marL="285750" indent="-285750" algn="just">
              <a:buFont typeface="Arial" panose="020B0604020202020204" pitchFamily="34" charset="0"/>
              <a:buChar char="•"/>
            </a:pPr>
            <a:r>
              <a:rPr lang="en-US" sz="2400" dirty="0" smtClean="0"/>
              <a:t>Rower pump </a:t>
            </a:r>
            <a:r>
              <a:rPr lang="en-US" sz="2400" dirty="0" err="1" smtClean="0"/>
              <a:t>tubewell</a:t>
            </a:r>
            <a:endParaRPr lang="en-US" sz="2400" dirty="0" smtClean="0"/>
          </a:p>
          <a:p>
            <a:pPr marL="285750" indent="-285750" algn="just">
              <a:buFont typeface="Arial" panose="020B0604020202020204" pitchFamily="34" charset="0"/>
              <a:buChar char="•"/>
            </a:pPr>
            <a:r>
              <a:rPr lang="en-US" sz="2400" dirty="0" smtClean="0"/>
              <a:t>Disco pump </a:t>
            </a:r>
            <a:r>
              <a:rPr lang="en-US" sz="2400" dirty="0" err="1" smtClean="0"/>
              <a:t>tubewell</a:t>
            </a:r>
            <a:endParaRPr lang="en-US" sz="2400" dirty="0" smtClean="0"/>
          </a:p>
        </p:txBody>
      </p:sp>
    </p:spTree>
    <p:extLst>
      <p:ext uri="{BB962C8B-B14F-4D97-AF65-F5344CB8AC3E}">
        <p14:creationId xmlns:p14="http://schemas.microsoft.com/office/powerpoint/2010/main" val="6501029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4659"/>
            <a:ext cx="9144000" cy="3384383"/>
          </a:xfrm>
          <a:prstGeom prst="rect">
            <a:avLst/>
          </a:prstGeom>
        </p:spPr>
      </p:pic>
    </p:spTree>
    <p:extLst>
      <p:ext uri="{BB962C8B-B14F-4D97-AF65-F5344CB8AC3E}">
        <p14:creationId xmlns:p14="http://schemas.microsoft.com/office/powerpoint/2010/main" val="36358811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896"/>
            <a:ext cx="5379620" cy="6879896"/>
          </a:xfrm>
          <a:prstGeom prst="rect">
            <a:avLst/>
          </a:prstGeom>
        </p:spPr>
      </p:pic>
      <p:sp>
        <p:nvSpPr>
          <p:cNvPr id="3" name="TextBox 2"/>
          <p:cNvSpPr txBox="1"/>
          <p:nvPr/>
        </p:nvSpPr>
        <p:spPr>
          <a:xfrm>
            <a:off x="4729914" y="540341"/>
            <a:ext cx="4281738" cy="5755422"/>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smtClean="0"/>
              <a:t>The average discharge of the pump is 30-40 </a:t>
            </a:r>
            <a:r>
              <a:rPr lang="en-US" sz="2300" dirty="0" err="1" smtClean="0"/>
              <a:t>litres</a:t>
            </a:r>
            <a:r>
              <a:rPr lang="en-US" sz="2300" dirty="0" smtClean="0"/>
              <a:t>/minute. </a:t>
            </a:r>
          </a:p>
          <a:p>
            <a:pPr algn="just"/>
            <a:endParaRPr lang="en-US" sz="2300" dirty="0" smtClean="0"/>
          </a:p>
          <a:p>
            <a:pPr marL="285750" indent="-285750" algn="just">
              <a:buFont typeface="Arial" panose="020B0604020202020204" pitchFamily="34" charset="0"/>
              <a:buChar char="•"/>
            </a:pPr>
            <a:r>
              <a:rPr lang="en-US" sz="2300" dirty="0" smtClean="0"/>
              <a:t>A No. 6 </a:t>
            </a:r>
            <a:r>
              <a:rPr lang="en-US" sz="2300" dirty="0" err="1" smtClean="0"/>
              <a:t>handpump</a:t>
            </a:r>
            <a:r>
              <a:rPr lang="en-US" sz="2300" dirty="0" smtClean="0"/>
              <a:t>, if installed properly, can serve for 15 to 20 years.</a:t>
            </a:r>
          </a:p>
          <a:p>
            <a:pPr marL="285750" indent="-285750" algn="just">
              <a:buFont typeface="Arial" panose="020B0604020202020204" pitchFamily="34" charset="0"/>
              <a:buChar char="•"/>
            </a:pPr>
            <a:endParaRPr lang="en-US" sz="2300" dirty="0"/>
          </a:p>
          <a:p>
            <a:pPr marL="285750" indent="-285750" algn="just">
              <a:buFont typeface="Arial" panose="020B0604020202020204" pitchFamily="34" charset="0"/>
              <a:buChar char="•"/>
            </a:pPr>
            <a:r>
              <a:rPr lang="en-US" sz="2300" dirty="0" smtClean="0"/>
              <a:t>The general components of a No. 6 </a:t>
            </a:r>
            <a:r>
              <a:rPr lang="en-US" sz="2300" dirty="0" err="1" smtClean="0"/>
              <a:t>handpump</a:t>
            </a:r>
            <a:r>
              <a:rPr lang="en-US" sz="2300" dirty="0" smtClean="0"/>
              <a:t> </a:t>
            </a:r>
            <a:r>
              <a:rPr lang="en-US" sz="2300" dirty="0" err="1" smtClean="0"/>
              <a:t>tubewell</a:t>
            </a:r>
            <a:r>
              <a:rPr lang="en-US" sz="2300" dirty="0" smtClean="0"/>
              <a:t> are</a:t>
            </a:r>
          </a:p>
          <a:p>
            <a:pPr marL="285750" indent="-285750" algn="just">
              <a:buFont typeface="Arial" panose="020B0604020202020204" pitchFamily="34" charset="0"/>
              <a:buChar char="•"/>
            </a:pPr>
            <a:endParaRPr lang="en-US" sz="2300" dirty="0"/>
          </a:p>
          <a:p>
            <a:pPr marL="285750" indent="-285750" algn="just">
              <a:buFont typeface="Wingdings" panose="05000000000000000000" pitchFamily="2" charset="2"/>
              <a:buChar char="Ø"/>
            </a:pPr>
            <a:r>
              <a:rPr lang="en-US" sz="2300" dirty="0" err="1" smtClean="0"/>
              <a:t>Handpump</a:t>
            </a:r>
            <a:endParaRPr lang="en-US" sz="2300" dirty="0" smtClean="0"/>
          </a:p>
          <a:p>
            <a:pPr marL="285750" indent="-285750" algn="just">
              <a:buFont typeface="Wingdings" panose="05000000000000000000" pitchFamily="2" charset="2"/>
              <a:buChar char="Ø"/>
            </a:pPr>
            <a:r>
              <a:rPr lang="en-US" sz="2300" dirty="0" smtClean="0"/>
              <a:t>Blind pipe (rising pipe)</a:t>
            </a:r>
          </a:p>
          <a:p>
            <a:pPr marL="285750" indent="-285750" algn="just">
              <a:buFont typeface="Wingdings" panose="05000000000000000000" pitchFamily="2" charset="2"/>
              <a:buChar char="Ø"/>
            </a:pPr>
            <a:r>
              <a:rPr lang="en-US" sz="2300" dirty="0" smtClean="0"/>
              <a:t>Strainer(screen)</a:t>
            </a:r>
          </a:p>
          <a:p>
            <a:pPr marL="285750" indent="-285750" algn="just">
              <a:buFont typeface="Wingdings" panose="05000000000000000000" pitchFamily="2" charset="2"/>
              <a:buChar char="Ø"/>
            </a:pPr>
            <a:r>
              <a:rPr lang="en-US" sz="2300" dirty="0" smtClean="0"/>
              <a:t>Sand trap</a:t>
            </a:r>
          </a:p>
          <a:p>
            <a:pPr marL="285750" indent="-285750" algn="just">
              <a:buFont typeface="Arial" panose="020B0604020202020204" pitchFamily="34" charset="0"/>
              <a:buChar char="•"/>
            </a:pPr>
            <a:endParaRPr lang="en-US" sz="2300" dirty="0"/>
          </a:p>
          <a:p>
            <a:pPr marL="285750" indent="-285750" algn="just">
              <a:buFont typeface="Arial" panose="020B0604020202020204" pitchFamily="34" charset="0"/>
              <a:buChar char="•"/>
            </a:pPr>
            <a:endParaRPr lang="en-US" sz="2300" dirty="0"/>
          </a:p>
        </p:txBody>
      </p:sp>
    </p:spTree>
    <p:extLst>
      <p:ext uri="{BB962C8B-B14F-4D97-AF65-F5344CB8AC3E}">
        <p14:creationId xmlns:p14="http://schemas.microsoft.com/office/powerpoint/2010/main" val="16727168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3972" y="145882"/>
            <a:ext cx="6422576" cy="6712118"/>
          </a:xfrm>
          <a:prstGeom prst="rect">
            <a:avLst/>
          </a:prstGeom>
        </p:spPr>
      </p:pic>
    </p:spTree>
    <p:extLst>
      <p:ext uri="{BB962C8B-B14F-4D97-AF65-F5344CB8AC3E}">
        <p14:creationId xmlns:p14="http://schemas.microsoft.com/office/powerpoint/2010/main" val="306160452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7527" y="36096"/>
            <a:ext cx="4668505" cy="6868767"/>
          </a:xfrm>
          <a:prstGeom prst="rect">
            <a:avLst/>
          </a:prstGeom>
        </p:spPr>
      </p:pic>
      <p:sp>
        <p:nvSpPr>
          <p:cNvPr id="3" name="TextBox 2"/>
          <p:cNvSpPr txBox="1"/>
          <p:nvPr/>
        </p:nvSpPr>
        <p:spPr>
          <a:xfrm>
            <a:off x="240631" y="630259"/>
            <a:ext cx="4812632" cy="5632311"/>
          </a:xfrm>
          <a:prstGeom prst="rect">
            <a:avLst/>
          </a:prstGeom>
          <a:noFill/>
        </p:spPr>
        <p:txBody>
          <a:bodyPr wrap="square" rtlCol="0">
            <a:spAutoFit/>
          </a:bodyPr>
          <a:lstStyle/>
          <a:p>
            <a:r>
              <a:rPr lang="en-US" sz="2400" b="1" dirty="0" smtClean="0"/>
              <a:t>Rower pump </a:t>
            </a:r>
            <a:r>
              <a:rPr lang="en-US" sz="2400" b="1" dirty="0" err="1" smtClean="0"/>
              <a:t>tubewell</a:t>
            </a:r>
            <a:r>
              <a:rPr lang="en-US" sz="2400" b="1" dirty="0" smtClean="0"/>
              <a:t>:</a:t>
            </a:r>
          </a:p>
          <a:p>
            <a:endParaRPr lang="en-US" sz="2400" b="1" dirty="0"/>
          </a:p>
          <a:p>
            <a:pPr marL="285750" indent="-285750">
              <a:buFont typeface="Arial" panose="020B0604020202020204" pitchFamily="34" charset="0"/>
              <a:buChar char="•"/>
            </a:pPr>
            <a:r>
              <a:rPr lang="en-US" sz="2400" dirty="0" smtClean="0"/>
              <a:t>The rower pump is a manually operated reciprocating pump with a 54 mm diameter PVC pipe as the pump cylinder</a:t>
            </a:r>
          </a:p>
          <a:p>
            <a:pPr marL="285750" indent="-285750">
              <a:buFont typeface="Arial" panose="020B0604020202020204" pitchFamily="34" charset="0"/>
              <a:buChar char="•"/>
            </a:pPr>
            <a:r>
              <a:rPr lang="en-US" sz="2400" dirty="0" smtClean="0"/>
              <a:t>The operation of rower pump is rowing a boat, hence the name rower pump</a:t>
            </a:r>
          </a:p>
          <a:p>
            <a:pPr marL="285750" indent="-285750">
              <a:buFont typeface="Arial" panose="020B0604020202020204" pitchFamily="34" charset="0"/>
              <a:buChar char="•"/>
            </a:pPr>
            <a:r>
              <a:rPr lang="en-US" sz="2400" dirty="0" smtClean="0"/>
              <a:t>In the high water table areas rower pump is used for irrigation purposes and occasionally for domestic water supply</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117498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590" y="1395662"/>
            <a:ext cx="7567863" cy="3416320"/>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Rower pumps can lift water </a:t>
            </a:r>
            <a:r>
              <a:rPr lang="en-US" sz="2400" dirty="0" err="1" smtClean="0"/>
              <a:t>upto</a:t>
            </a:r>
            <a:r>
              <a:rPr lang="en-US" sz="2400" dirty="0" smtClean="0"/>
              <a:t> a maximum suction lift of 8.5 m.</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The discharge capacity is 0.8 </a:t>
            </a:r>
            <a:r>
              <a:rPr lang="en-US" sz="2400" dirty="0" err="1" smtClean="0"/>
              <a:t>lps</a:t>
            </a:r>
            <a:endParaRPr lang="en-US" sz="2400" dirty="0"/>
          </a:p>
          <a:p>
            <a:pPr marL="285750" indent="-285750" algn="just">
              <a:buFont typeface="Arial" panose="020B0604020202020204" pitchFamily="34" charset="0"/>
              <a:buChar char="•"/>
            </a:pPr>
            <a:endParaRPr lang="en-US" sz="2400" dirty="0" smtClean="0"/>
          </a:p>
          <a:p>
            <a:pPr marL="285750" indent="-285750" algn="just">
              <a:buFont typeface="Arial" panose="020B0604020202020204" pitchFamily="34" charset="0"/>
              <a:buChar char="•"/>
            </a:pPr>
            <a:r>
              <a:rPr lang="en-US" sz="2400" dirty="0" smtClean="0"/>
              <a:t>The pump is not very suitable for domestic water supply due to poor sanitary protection</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The life time of rower pump is 3- 5 years</a:t>
            </a:r>
          </a:p>
        </p:txBody>
      </p:sp>
    </p:spTree>
    <p:extLst>
      <p:ext uri="{BB962C8B-B14F-4D97-AF65-F5344CB8AC3E}">
        <p14:creationId xmlns:p14="http://schemas.microsoft.com/office/powerpoint/2010/main" val="19278941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8864" y="0"/>
            <a:ext cx="5005136" cy="6858000"/>
          </a:xfrm>
          <a:prstGeom prst="rect">
            <a:avLst/>
          </a:prstGeom>
        </p:spPr>
      </p:pic>
      <p:sp>
        <p:nvSpPr>
          <p:cNvPr id="3" name="TextBox 2"/>
          <p:cNvSpPr txBox="1"/>
          <p:nvPr/>
        </p:nvSpPr>
        <p:spPr>
          <a:xfrm>
            <a:off x="348916" y="433137"/>
            <a:ext cx="4704347" cy="6740307"/>
          </a:xfrm>
          <a:prstGeom prst="rect">
            <a:avLst/>
          </a:prstGeom>
          <a:noFill/>
        </p:spPr>
        <p:txBody>
          <a:bodyPr wrap="square" rtlCol="0">
            <a:spAutoFit/>
          </a:bodyPr>
          <a:lstStyle/>
          <a:p>
            <a:pPr algn="just"/>
            <a:r>
              <a:rPr lang="en-US" sz="2400" b="1" dirty="0" smtClean="0"/>
              <a:t>Disco pump </a:t>
            </a:r>
            <a:r>
              <a:rPr lang="en-US" sz="2400" b="1" dirty="0" err="1" smtClean="0"/>
              <a:t>tubewell</a:t>
            </a:r>
            <a:r>
              <a:rPr lang="en-US" sz="2400" b="1" dirty="0" smtClean="0"/>
              <a:t>:</a:t>
            </a:r>
            <a:endParaRPr lang="en-US" sz="2400" dirty="0" smtClean="0"/>
          </a:p>
          <a:p>
            <a:pPr algn="just"/>
            <a:endParaRPr lang="en-US" sz="2400" b="1" dirty="0"/>
          </a:p>
          <a:p>
            <a:pPr marL="342900" indent="-342900" algn="just">
              <a:buFont typeface="Arial" panose="020B0604020202020204" pitchFamily="34" charset="0"/>
              <a:buChar char="•"/>
            </a:pPr>
            <a:r>
              <a:rPr lang="en-US" sz="2400" dirty="0" smtClean="0"/>
              <a:t>There are some areas where the water level goes beyond the suction limit for a short duration.</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The lowest level reached such a depth that if the piston of a no. 6 pump is extended to about 3 m, the pump could be kept operational for the whole year. To meet the water supply requirements of these areas the disco pump has been developed locally</a:t>
            </a:r>
          </a:p>
          <a:p>
            <a:pPr algn="just"/>
            <a:endParaRPr lang="en-US" sz="2400" b="1" dirty="0"/>
          </a:p>
          <a:p>
            <a:pPr marL="285750" indent="-285750" algn="just">
              <a:buFont typeface="Arial" panose="020B0604020202020204" pitchFamily="34" charset="0"/>
              <a:buChar char="•"/>
            </a:pPr>
            <a:endParaRPr lang="en-US" sz="2400" b="1" dirty="0"/>
          </a:p>
        </p:txBody>
      </p:sp>
    </p:spTree>
    <p:extLst>
      <p:ext uri="{BB962C8B-B14F-4D97-AF65-F5344CB8AC3E}">
        <p14:creationId xmlns:p14="http://schemas.microsoft.com/office/powerpoint/2010/main" val="3325622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148" y="950495"/>
            <a:ext cx="7567863"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In </a:t>
            </a:r>
            <a:r>
              <a:rPr lang="en-US" sz="2400" dirty="0" err="1" smtClean="0"/>
              <a:t>Gazipur</a:t>
            </a:r>
            <a:r>
              <a:rPr lang="en-US" sz="2400" dirty="0" smtClean="0"/>
              <a:t>, it is known as half cylinder pump</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The 75 mm diameter GI pipe is used as the casing </a:t>
            </a:r>
            <a:r>
              <a:rPr lang="en-US" sz="2400" dirty="0" err="1" smtClean="0"/>
              <a:t>upto</a:t>
            </a:r>
            <a:r>
              <a:rPr lang="en-US" sz="2400" dirty="0" smtClean="0"/>
              <a:t> 3 m below the ground surface.</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The discharge from the pump is equal to that of No. 6 hand pump but requires comparatively more force to raise the water</a:t>
            </a:r>
          </a:p>
          <a:p>
            <a:pPr algn="just"/>
            <a:endParaRPr lang="en-US" sz="2400" dirty="0" smtClean="0"/>
          </a:p>
          <a:p>
            <a:pPr marL="285750" indent="-285750" algn="just">
              <a:buFont typeface="Arial" panose="020B0604020202020204" pitchFamily="34" charset="0"/>
              <a:buChar char="•"/>
            </a:pPr>
            <a:r>
              <a:rPr lang="en-US" sz="2400" dirty="0" smtClean="0"/>
              <a:t>The limitation of the disco pump is that it can only be used where the water level will remain within 10 m from the ground surface</a:t>
            </a:r>
            <a:endParaRPr lang="en-US" sz="2400" dirty="0"/>
          </a:p>
        </p:txBody>
      </p:sp>
    </p:spTree>
    <p:extLst>
      <p:ext uri="{BB962C8B-B14F-4D97-AF65-F5344CB8AC3E}">
        <p14:creationId xmlns:p14="http://schemas.microsoft.com/office/powerpoint/2010/main" val="416610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87183364"/>
              </p:ext>
            </p:extLst>
          </p:nvPr>
        </p:nvGraphicFramePr>
        <p:xfrm>
          <a:off x="330200" y="0"/>
          <a:ext cx="8140700" cy="729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9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863600"/>
            <a:ext cx="7645400" cy="4154984"/>
          </a:xfrm>
          <a:prstGeom prst="rect">
            <a:avLst/>
          </a:prstGeom>
          <a:noFill/>
        </p:spPr>
        <p:txBody>
          <a:bodyPr wrap="square" rtlCol="0">
            <a:spAutoFit/>
          </a:bodyPr>
          <a:lstStyle/>
          <a:p>
            <a:pPr algn="just"/>
            <a:r>
              <a:rPr lang="en-US" sz="2400" dirty="0" smtClean="0"/>
              <a:t>iv. Soaps, detergents and emulsifying agents produce stable colloids that result turbidity</a:t>
            </a:r>
          </a:p>
          <a:p>
            <a:pPr algn="just"/>
            <a:endParaRPr lang="en-US" sz="2400" dirty="0"/>
          </a:p>
          <a:p>
            <a:pPr algn="just"/>
            <a:r>
              <a:rPr lang="en-US" sz="2400" b="1" dirty="0" smtClean="0"/>
              <a:t>Impact:</a:t>
            </a:r>
          </a:p>
          <a:p>
            <a:pPr algn="just"/>
            <a:endParaRPr lang="en-US" sz="2400" b="1" dirty="0"/>
          </a:p>
          <a:p>
            <a:pPr marL="342900" indent="-342900" algn="just">
              <a:buFont typeface="Arial" panose="020B0604020202020204" pitchFamily="34" charset="0"/>
              <a:buChar char="•"/>
            </a:pPr>
            <a:r>
              <a:rPr lang="en-US" sz="2400" dirty="0" smtClean="0"/>
              <a:t>The cloudy appearance developed in water due to turbidity is aesthetically unattractive and it may also be harmful to the consumers.</a:t>
            </a:r>
          </a:p>
          <a:p>
            <a:pPr marL="342900" indent="-342900" algn="just">
              <a:buFont typeface="Arial" panose="020B0604020202020204" pitchFamily="34" charset="0"/>
              <a:buChar char="•"/>
            </a:pPr>
            <a:r>
              <a:rPr lang="en-US" sz="2400" dirty="0" smtClean="0"/>
              <a:t>It also disturbs the disinfection process because the solids may partially shield the organisms from the disinfection</a:t>
            </a:r>
            <a:endParaRPr lang="en-US" sz="2400" dirty="0"/>
          </a:p>
        </p:txBody>
      </p:sp>
    </p:spTree>
    <p:extLst>
      <p:ext uri="{BB962C8B-B14F-4D97-AF65-F5344CB8AC3E}">
        <p14:creationId xmlns:p14="http://schemas.microsoft.com/office/powerpoint/2010/main" val="401291062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115" y="1082841"/>
            <a:ext cx="7652084" cy="4524315"/>
          </a:xfrm>
          <a:prstGeom prst="rect">
            <a:avLst/>
          </a:prstGeom>
          <a:noFill/>
        </p:spPr>
        <p:txBody>
          <a:bodyPr wrap="square" rtlCol="0">
            <a:spAutoFit/>
          </a:bodyPr>
          <a:lstStyle/>
          <a:p>
            <a:pPr algn="just"/>
            <a:r>
              <a:rPr lang="en-US" sz="2400" b="1" dirty="0" smtClean="0"/>
              <a:t>Deep-set intermediate technology:</a:t>
            </a:r>
          </a:p>
          <a:p>
            <a:pPr algn="just"/>
            <a:endParaRPr lang="en-US" sz="2400" b="1" dirty="0"/>
          </a:p>
          <a:p>
            <a:pPr marL="342900" indent="-342900" algn="just">
              <a:buFont typeface="Arial" panose="020B0604020202020204" pitchFamily="34" charset="0"/>
              <a:buChar char="•"/>
            </a:pPr>
            <a:r>
              <a:rPr lang="en-US" sz="2400" dirty="0" smtClean="0"/>
              <a:t>Shallow </a:t>
            </a:r>
            <a:r>
              <a:rPr lang="en-US" sz="2400" dirty="0" err="1" smtClean="0"/>
              <a:t>tubewells</a:t>
            </a:r>
            <a:r>
              <a:rPr lang="en-US" sz="2400" dirty="0" smtClean="0"/>
              <a:t> operated under suction mode are not able to withdraw water in low water table areas.</a:t>
            </a:r>
          </a:p>
          <a:p>
            <a:pPr algn="just"/>
            <a:endParaRPr lang="en-US" sz="2400" dirty="0" smtClean="0"/>
          </a:p>
          <a:p>
            <a:pPr marL="342900" indent="-342900" algn="just">
              <a:buFont typeface="Arial" panose="020B0604020202020204" pitchFamily="34" charset="0"/>
              <a:buChar char="•"/>
            </a:pPr>
            <a:r>
              <a:rPr lang="en-US" sz="2400" dirty="0" smtClean="0"/>
              <a:t>Water can be abstracted from a depth beyond the suction limit using the intermediate technology.</a:t>
            </a:r>
          </a:p>
          <a:p>
            <a:pPr algn="just"/>
            <a:endParaRPr lang="en-US" sz="2400" dirty="0" smtClean="0"/>
          </a:p>
          <a:p>
            <a:pPr marL="342900" indent="-342900" algn="just">
              <a:buFont typeface="Arial" panose="020B0604020202020204" pitchFamily="34" charset="0"/>
              <a:buChar char="•"/>
            </a:pPr>
            <a:r>
              <a:rPr lang="en-US" sz="2400" dirty="0" smtClean="0"/>
              <a:t>Deep set </a:t>
            </a:r>
            <a:r>
              <a:rPr lang="en-US" sz="2400" dirty="0" err="1" smtClean="0"/>
              <a:t>handpumps</a:t>
            </a:r>
            <a:r>
              <a:rPr lang="en-US" sz="2400" dirty="0" smtClean="0"/>
              <a:t> can abstract water from a high as 30 m from the static water level.  </a:t>
            </a:r>
          </a:p>
          <a:p>
            <a:pPr algn="just"/>
            <a:endParaRPr lang="en-US" sz="2400" b="1" dirty="0"/>
          </a:p>
          <a:p>
            <a:pPr algn="just"/>
            <a:r>
              <a:rPr lang="en-US" sz="2400" b="1" dirty="0" smtClean="0"/>
              <a:t> </a:t>
            </a:r>
            <a:endParaRPr lang="en-US" sz="2400" b="1" dirty="0"/>
          </a:p>
        </p:txBody>
      </p:sp>
    </p:spTree>
    <p:extLst>
      <p:ext uri="{BB962C8B-B14F-4D97-AF65-F5344CB8AC3E}">
        <p14:creationId xmlns:p14="http://schemas.microsoft.com/office/powerpoint/2010/main" val="270301331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5189" y="1263315"/>
            <a:ext cx="6701590" cy="3416320"/>
          </a:xfrm>
          <a:prstGeom prst="rect">
            <a:avLst/>
          </a:prstGeom>
          <a:noFill/>
        </p:spPr>
        <p:txBody>
          <a:bodyPr wrap="square" rtlCol="0">
            <a:spAutoFit/>
          </a:bodyPr>
          <a:lstStyle/>
          <a:p>
            <a:pPr algn="just"/>
            <a:r>
              <a:rPr lang="en-US" sz="2400" dirty="0" smtClean="0"/>
              <a:t>Hand pumps in this category include:</a:t>
            </a:r>
          </a:p>
          <a:p>
            <a:pPr algn="just"/>
            <a:endParaRPr lang="en-US" sz="2400" dirty="0"/>
          </a:p>
          <a:p>
            <a:pPr marL="342900" indent="-342900" algn="just">
              <a:buFont typeface="Arial" panose="020B0604020202020204" pitchFamily="34" charset="0"/>
              <a:buChar char="•"/>
            </a:pPr>
            <a:r>
              <a:rPr lang="en-US" sz="2400" dirty="0" smtClean="0"/>
              <a:t>Tara </a:t>
            </a:r>
            <a:r>
              <a:rPr lang="en-US" sz="2400" dirty="0" err="1" smtClean="0"/>
              <a:t>handpump</a:t>
            </a:r>
            <a:r>
              <a:rPr lang="en-US" sz="2400" dirty="0" smtClean="0"/>
              <a:t> </a:t>
            </a:r>
            <a:r>
              <a:rPr lang="en-US" sz="2400" dirty="0" err="1" smtClean="0"/>
              <a:t>tubewell</a:t>
            </a:r>
            <a:endParaRPr lang="en-US" sz="2400" dirty="0" smtClean="0"/>
          </a:p>
          <a:p>
            <a:pPr marL="342900" indent="-342900" algn="just">
              <a:buFont typeface="Arial" panose="020B0604020202020204" pitchFamily="34" charset="0"/>
              <a:buChar char="•"/>
            </a:pPr>
            <a:r>
              <a:rPr lang="en-US" sz="2400" dirty="0" smtClean="0"/>
              <a:t>Moon </a:t>
            </a:r>
            <a:r>
              <a:rPr lang="en-US" sz="2400" dirty="0" err="1" smtClean="0"/>
              <a:t>handpump</a:t>
            </a:r>
            <a:r>
              <a:rPr lang="en-US" sz="2400" dirty="0" smtClean="0"/>
              <a:t> </a:t>
            </a:r>
            <a:r>
              <a:rPr lang="en-US" sz="2400" dirty="0" err="1" smtClean="0"/>
              <a:t>tubewell</a:t>
            </a:r>
            <a:endParaRPr lang="en-US" sz="2400" dirty="0" smtClean="0"/>
          </a:p>
          <a:p>
            <a:pPr marL="342900" indent="-342900" algn="just">
              <a:buFont typeface="Arial" panose="020B0604020202020204" pitchFamily="34" charset="0"/>
              <a:buChar char="•"/>
            </a:pPr>
            <a:r>
              <a:rPr lang="en-US" sz="2400" dirty="0" smtClean="0"/>
              <a:t>Bangla </a:t>
            </a:r>
            <a:r>
              <a:rPr lang="en-US" sz="2400" dirty="0" err="1" smtClean="0"/>
              <a:t>handpump</a:t>
            </a:r>
            <a:r>
              <a:rPr lang="en-US" sz="2400" dirty="0" smtClean="0"/>
              <a:t> </a:t>
            </a:r>
            <a:r>
              <a:rPr lang="en-US" sz="2400" dirty="0" err="1" smtClean="0"/>
              <a:t>tubewell</a:t>
            </a:r>
            <a:endParaRPr lang="en-US" sz="2400" dirty="0" smtClean="0"/>
          </a:p>
          <a:p>
            <a:pPr marL="342900" indent="-342900" algn="just">
              <a:buFont typeface="Arial" panose="020B0604020202020204" pitchFamily="34" charset="0"/>
              <a:buChar char="•"/>
            </a:pPr>
            <a:r>
              <a:rPr lang="en-US" sz="2400" dirty="0" smtClean="0"/>
              <a:t>Mark –II </a:t>
            </a:r>
            <a:r>
              <a:rPr lang="en-US" sz="2400" dirty="0" err="1" smtClean="0"/>
              <a:t>handpump</a:t>
            </a:r>
            <a:r>
              <a:rPr lang="en-US" sz="2400" dirty="0" smtClean="0"/>
              <a:t> </a:t>
            </a:r>
            <a:r>
              <a:rPr lang="en-US" sz="2400" dirty="0" err="1" smtClean="0"/>
              <a:t>tubewell</a:t>
            </a:r>
            <a:endParaRPr lang="en-US" sz="2400" dirty="0" smtClean="0"/>
          </a:p>
          <a:p>
            <a:pPr marL="342900" indent="-342900" algn="just">
              <a:buFont typeface="Arial" panose="020B0604020202020204" pitchFamily="34" charset="0"/>
              <a:buChar char="•"/>
            </a:pPr>
            <a:r>
              <a:rPr lang="en-US" sz="2400" dirty="0" smtClean="0"/>
              <a:t>Other locally produced, improvised deep-set pumps</a:t>
            </a:r>
          </a:p>
          <a:p>
            <a:pPr algn="just"/>
            <a:endParaRPr lang="en-US" sz="2400" dirty="0"/>
          </a:p>
        </p:txBody>
      </p:sp>
    </p:spTree>
    <p:extLst>
      <p:ext uri="{BB962C8B-B14F-4D97-AF65-F5344CB8AC3E}">
        <p14:creationId xmlns:p14="http://schemas.microsoft.com/office/powerpoint/2010/main" val="366306675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5896" y="0"/>
            <a:ext cx="5278104" cy="6858000"/>
          </a:xfrm>
          <a:prstGeom prst="rect">
            <a:avLst/>
          </a:prstGeom>
        </p:spPr>
      </p:pic>
      <p:sp>
        <p:nvSpPr>
          <p:cNvPr id="3" name="TextBox 2"/>
          <p:cNvSpPr txBox="1"/>
          <p:nvPr/>
        </p:nvSpPr>
        <p:spPr>
          <a:xfrm>
            <a:off x="280485" y="797510"/>
            <a:ext cx="3810251" cy="5262979"/>
          </a:xfrm>
          <a:prstGeom prst="rect">
            <a:avLst/>
          </a:prstGeom>
          <a:noFill/>
        </p:spPr>
        <p:txBody>
          <a:bodyPr wrap="square" rtlCol="0">
            <a:spAutoFit/>
          </a:bodyPr>
          <a:lstStyle/>
          <a:p>
            <a:r>
              <a:rPr lang="en-US" sz="2400" b="1" dirty="0" err="1" smtClean="0"/>
              <a:t>Tarahandpump</a:t>
            </a:r>
            <a:r>
              <a:rPr lang="en-US" sz="2400" b="1" dirty="0" smtClean="0"/>
              <a:t> </a:t>
            </a:r>
            <a:r>
              <a:rPr lang="en-US" sz="2400" b="1" dirty="0" err="1" smtClean="0"/>
              <a:t>tubewell</a:t>
            </a:r>
            <a:r>
              <a:rPr lang="en-US" sz="2400" b="1" dirty="0" smtClean="0"/>
              <a:t>:</a:t>
            </a:r>
          </a:p>
          <a:p>
            <a:endParaRPr lang="en-US" sz="2400" b="1" dirty="0"/>
          </a:p>
          <a:p>
            <a:pPr marL="342900" indent="-342900">
              <a:buFont typeface="Arial" panose="020B0604020202020204" pitchFamily="34" charset="0"/>
              <a:buChar char="•"/>
            </a:pPr>
            <a:r>
              <a:rPr lang="en-US" sz="2400" dirty="0"/>
              <a:t>T</a:t>
            </a:r>
            <a:r>
              <a:rPr lang="en-US" sz="2400" dirty="0" smtClean="0"/>
              <a:t>he no.6 </a:t>
            </a:r>
            <a:r>
              <a:rPr lang="en-US" sz="2400" dirty="0" err="1" smtClean="0"/>
              <a:t>handpump</a:t>
            </a:r>
            <a:r>
              <a:rPr lang="en-US" sz="2400" dirty="0" smtClean="0"/>
              <a:t> </a:t>
            </a:r>
            <a:r>
              <a:rPr lang="en-US" sz="2400" dirty="0" err="1" smtClean="0"/>
              <a:t>tubewell</a:t>
            </a:r>
            <a:r>
              <a:rPr lang="en-US" sz="2400" dirty="0" smtClean="0"/>
              <a:t> is inoperable in dry season, to overcome this problem the Tara </a:t>
            </a:r>
            <a:r>
              <a:rPr lang="en-US" sz="2400" dirty="0" err="1" smtClean="0"/>
              <a:t>handpump</a:t>
            </a:r>
            <a:r>
              <a:rPr lang="en-US" sz="2400" dirty="0" smtClean="0"/>
              <a:t> has been developed in Bangladesh by UNICEF, and the UNDP World Bank program, to tap water from </a:t>
            </a:r>
            <a:r>
              <a:rPr lang="en-US" sz="2400" dirty="0" err="1" smtClean="0"/>
              <a:t>upto</a:t>
            </a:r>
            <a:r>
              <a:rPr lang="en-US" sz="2400" dirty="0" smtClean="0"/>
              <a:t> 15 m below the ground surface.</a:t>
            </a:r>
            <a:endParaRPr lang="en-US" sz="2400" dirty="0"/>
          </a:p>
        </p:txBody>
      </p:sp>
    </p:spTree>
    <p:extLst>
      <p:ext uri="{BB962C8B-B14F-4D97-AF65-F5344CB8AC3E}">
        <p14:creationId xmlns:p14="http://schemas.microsoft.com/office/powerpoint/2010/main" val="168019560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06117" y="1130969"/>
                <a:ext cx="7507705"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t>A properly installed and maintained Tara </a:t>
                </a:r>
                <a:r>
                  <a:rPr lang="en-US" sz="2400" dirty="0" err="1" smtClean="0"/>
                  <a:t>handpump</a:t>
                </a:r>
                <a:r>
                  <a:rPr lang="en-US" sz="2400" dirty="0" smtClean="0"/>
                  <a:t> should work about 10 years without major problems</a:t>
                </a:r>
              </a:p>
              <a:p>
                <a:pPr algn="just"/>
                <a:endParaRPr lang="en-US" sz="2400" dirty="0" smtClean="0"/>
              </a:p>
              <a:p>
                <a:pPr marL="342900" indent="-342900" algn="just">
                  <a:buFont typeface="Arial" panose="020B0604020202020204" pitchFamily="34" charset="0"/>
                  <a:buChar char="•"/>
                </a:pPr>
                <a:r>
                  <a:rPr lang="en-US" sz="2400" dirty="0" smtClean="0"/>
                  <a:t>Because of the direct action, the force is to be applied directly by the operator without having any mechanical advantage</a:t>
                </a:r>
              </a:p>
              <a:p>
                <a:pPr algn="just"/>
                <a:endParaRPr lang="en-US" sz="2400" dirty="0" smtClean="0"/>
              </a:p>
              <a:p>
                <a:pPr marL="342900" indent="-342900" algn="just">
                  <a:buFont typeface="Arial" panose="020B0604020202020204" pitchFamily="34" charset="0"/>
                  <a:buChar char="•"/>
                </a:pPr>
                <a:r>
                  <a:rPr lang="en-US" sz="2400" dirty="0" smtClean="0"/>
                  <a:t>Tara </a:t>
                </a:r>
                <a:r>
                  <a:rPr lang="en-US" sz="2400" dirty="0" err="1" smtClean="0"/>
                  <a:t>handpump</a:t>
                </a:r>
                <a:r>
                  <a:rPr lang="en-US" sz="2400" dirty="0" smtClean="0"/>
                  <a:t> provides moderate output max 4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r>
                      <a:rPr lang="en-US" sz="2400" b="0" i="1" smtClean="0">
                        <a:latin typeface="Cambria Math" panose="02040503050406030204" pitchFamily="18" charset="0"/>
                      </a:rPr>
                      <m:t>𝑑𝑎𝑦</m:t>
                    </m:r>
                  </m:oMath>
                </a14:m>
                <a:r>
                  <a:rPr lang="en-US" sz="2400" dirty="0" smtClean="0"/>
                  <a:t> for 7m lift and very low output max 1.5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r>
                      <a:rPr lang="en-US" sz="2400" i="1">
                        <a:latin typeface="Cambria Math" panose="02040503050406030204" pitchFamily="18" charset="0"/>
                      </a:rPr>
                      <m:t>𝑑𝑎𝑦</m:t>
                    </m:r>
                  </m:oMath>
                </a14:m>
                <a:r>
                  <a:rPr lang="en-US" sz="2400" dirty="0"/>
                  <a:t> </a:t>
                </a:r>
                <a:r>
                  <a:rPr lang="en-US" sz="2400" dirty="0" smtClean="0"/>
                  <a:t>for 12 m lift</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06117" y="1130969"/>
                <a:ext cx="7507705" cy="3785652"/>
              </a:xfrm>
              <a:prstGeom prst="rect">
                <a:avLst/>
              </a:prstGeom>
              <a:blipFill rotWithShape="0">
                <a:blip r:embed="rId2"/>
                <a:stretch>
                  <a:fillRect l="-1055" t="-1127" r="-1299" b="-2899"/>
                </a:stretch>
              </a:blipFill>
            </p:spPr>
            <p:txBody>
              <a:bodyPr/>
              <a:lstStyle/>
              <a:p>
                <a:r>
                  <a:rPr lang="en-US">
                    <a:noFill/>
                  </a:rPr>
                  <a:t> </a:t>
                </a:r>
              </a:p>
            </p:txBody>
          </p:sp>
        </mc:Fallback>
      </mc:AlternateContent>
    </p:spTree>
    <p:extLst>
      <p:ext uri="{BB962C8B-B14F-4D97-AF65-F5344CB8AC3E}">
        <p14:creationId xmlns:p14="http://schemas.microsoft.com/office/powerpoint/2010/main" val="342362009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305" y="1010653"/>
            <a:ext cx="7279105" cy="4893647"/>
          </a:xfrm>
          <a:prstGeom prst="rect">
            <a:avLst/>
          </a:prstGeom>
          <a:noFill/>
        </p:spPr>
        <p:txBody>
          <a:bodyPr wrap="square" rtlCol="0">
            <a:spAutoFit/>
          </a:bodyPr>
          <a:lstStyle/>
          <a:p>
            <a:pPr algn="just"/>
            <a:r>
              <a:rPr lang="en-US" sz="2400" b="1" dirty="0" smtClean="0"/>
              <a:t>Tara –II hand pump:</a:t>
            </a:r>
          </a:p>
          <a:p>
            <a:pPr algn="just"/>
            <a:endParaRPr lang="en-US" sz="2400" b="1" dirty="0"/>
          </a:p>
          <a:p>
            <a:pPr marL="342900" indent="-342900" algn="just">
              <a:buFont typeface="Arial" panose="020B0604020202020204" pitchFamily="34" charset="0"/>
              <a:buChar char="•"/>
            </a:pPr>
            <a:r>
              <a:rPr lang="en-US" sz="2400" dirty="0" smtClean="0"/>
              <a:t>In some areas of the country; the water level in dry season goes down below 15m which is the lowest normal functioning range of Tara </a:t>
            </a:r>
            <a:r>
              <a:rPr lang="en-US" sz="2400" dirty="0" err="1" smtClean="0"/>
              <a:t>handpump</a:t>
            </a:r>
            <a:r>
              <a:rPr lang="en-US" sz="2400" dirty="0" smtClean="0"/>
              <a: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In order to withdraw water a deeper aquifer, the standard </a:t>
            </a:r>
            <a:r>
              <a:rPr lang="en-US" sz="2400" dirty="0" err="1" smtClean="0"/>
              <a:t>tara</a:t>
            </a:r>
            <a:r>
              <a:rPr lang="en-US" sz="2400" dirty="0" smtClean="0"/>
              <a:t> pump is modified</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The piston assembly is set at 30 m and all other aspects of the </a:t>
            </a:r>
            <a:r>
              <a:rPr lang="en-US" sz="2400" dirty="0" err="1" smtClean="0"/>
              <a:t>tara</a:t>
            </a:r>
            <a:r>
              <a:rPr lang="en-US" sz="2400" dirty="0" smtClean="0"/>
              <a:t> hand pump is remain the same</a:t>
            </a:r>
            <a:endParaRPr lang="en-US" sz="2400" dirty="0"/>
          </a:p>
        </p:txBody>
      </p:sp>
    </p:spTree>
    <p:extLst>
      <p:ext uri="{BB962C8B-B14F-4D97-AF65-F5344CB8AC3E}">
        <p14:creationId xmlns:p14="http://schemas.microsoft.com/office/powerpoint/2010/main" val="267824424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8233" y="0"/>
            <a:ext cx="5100304" cy="6858000"/>
          </a:xfrm>
          <a:prstGeom prst="rect">
            <a:avLst/>
          </a:prstGeom>
        </p:spPr>
      </p:pic>
      <p:sp>
        <p:nvSpPr>
          <p:cNvPr id="3" name="TextBox 2"/>
          <p:cNvSpPr txBox="1"/>
          <p:nvPr/>
        </p:nvSpPr>
        <p:spPr>
          <a:xfrm>
            <a:off x="445168" y="910532"/>
            <a:ext cx="4511843" cy="3785652"/>
          </a:xfrm>
          <a:prstGeom prst="rect">
            <a:avLst/>
          </a:prstGeom>
          <a:noFill/>
        </p:spPr>
        <p:txBody>
          <a:bodyPr wrap="square" rtlCol="0">
            <a:spAutoFit/>
          </a:bodyPr>
          <a:lstStyle/>
          <a:p>
            <a:r>
              <a:rPr lang="en-US" sz="2400" b="1" dirty="0" smtClean="0"/>
              <a:t>Moon hand pump </a:t>
            </a:r>
            <a:r>
              <a:rPr lang="en-US" sz="2400" b="1" dirty="0" err="1" smtClean="0"/>
              <a:t>tubewell</a:t>
            </a:r>
            <a:r>
              <a:rPr lang="en-US" sz="2400" b="1" dirty="0" smtClean="0"/>
              <a:t>:</a:t>
            </a:r>
          </a:p>
          <a:p>
            <a:endParaRPr lang="en-US" sz="2400" b="1" dirty="0"/>
          </a:p>
          <a:p>
            <a:pPr marL="342900" indent="-342900">
              <a:buFont typeface="Arial" panose="020B0604020202020204" pitchFamily="34" charset="0"/>
              <a:buChar char="•"/>
            </a:pPr>
            <a:r>
              <a:rPr lang="en-US" sz="2400" dirty="0" smtClean="0"/>
              <a:t>The moon hand pump </a:t>
            </a:r>
            <a:r>
              <a:rPr lang="en-US" sz="2400" dirty="0" err="1" smtClean="0"/>
              <a:t>tubewell</a:t>
            </a:r>
            <a:r>
              <a:rPr lang="en-US" sz="2400" dirty="0" smtClean="0"/>
              <a:t> is the modified version of Tara hand pump</a:t>
            </a:r>
          </a:p>
          <a:p>
            <a:pPr marL="342900" indent="-342900">
              <a:buFont typeface="Arial" panose="020B0604020202020204" pitchFamily="34" charset="0"/>
              <a:buChar char="•"/>
            </a:pPr>
            <a:r>
              <a:rPr lang="en-US" sz="2400" dirty="0" smtClean="0"/>
              <a:t>The direct action </a:t>
            </a:r>
            <a:r>
              <a:rPr lang="en-US" sz="2400" dirty="0" err="1" smtClean="0"/>
              <a:t>tara</a:t>
            </a:r>
            <a:r>
              <a:rPr lang="en-US" sz="2400" dirty="0" smtClean="0"/>
              <a:t> hand pump </a:t>
            </a:r>
            <a:r>
              <a:rPr lang="en-US" sz="2400" dirty="0" err="1" smtClean="0"/>
              <a:t>tubewell</a:t>
            </a:r>
            <a:r>
              <a:rPr lang="en-US" sz="2400" dirty="0" smtClean="0"/>
              <a:t> is found to be uncomfortable to the usurers particularly to woman</a:t>
            </a:r>
          </a:p>
          <a:p>
            <a:endParaRPr lang="en-US" sz="2400" dirty="0"/>
          </a:p>
        </p:txBody>
      </p:sp>
    </p:spTree>
    <p:extLst>
      <p:ext uri="{BB962C8B-B14F-4D97-AF65-F5344CB8AC3E}">
        <p14:creationId xmlns:p14="http://schemas.microsoft.com/office/powerpoint/2010/main" val="92037743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673" y="685800"/>
            <a:ext cx="7976938"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Considering this difficulties, the head of the </a:t>
            </a:r>
            <a:r>
              <a:rPr lang="en-US" sz="2400" dirty="0" err="1" smtClean="0"/>
              <a:t>tara</a:t>
            </a:r>
            <a:r>
              <a:rPr lang="en-US" sz="2400" dirty="0" smtClean="0"/>
              <a:t> hand pump </a:t>
            </a:r>
            <a:r>
              <a:rPr lang="en-US" sz="2400" dirty="0" err="1"/>
              <a:t>t</a:t>
            </a:r>
            <a:r>
              <a:rPr lang="en-US" sz="2400" dirty="0" err="1" smtClean="0"/>
              <a:t>ubewell</a:t>
            </a:r>
            <a:r>
              <a:rPr lang="en-US" sz="2400" dirty="0" smtClean="0"/>
              <a:t> has been replaced by that of a no. 6 hand pump to get the advantage of the lever action and PVC pump rod has been replaced by steel rod in the moon pump</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A good number of moon hand pumps have been installed in </a:t>
            </a:r>
            <a:r>
              <a:rPr lang="en-US" sz="2400" dirty="0" err="1" smtClean="0"/>
              <a:t>Naogaon</a:t>
            </a:r>
            <a:r>
              <a:rPr lang="en-US" sz="2400" dirty="0" smtClean="0"/>
              <a:t>, </a:t>
            </a:r>
            <a:r>
              <a:rPr lang="en-US" sz="2400" dirty="0" err="1" smtClean="0"/>
              <a:t>Chapai</a:t>
            </a:r>
            <a:r>
              <a:rPr lang="en-US" sz="2400" dirty="0" smtClean="0"/>
              <a:t> </a:t>
            </a:r>
            <a:r>
              <a:rPr lang="en-US" sz="2400" dirty="0" err="1" smtClean="0"/>
              <a:t>Nawabganj</a:t>
            </a:r>
            <a:r>
              <a:rPr lang="en-US" sz="2400" dirty="0"/>
              <a:t> </a:t>
            </a:r>
            <a:r>
              <a:rPr lang="en-US" sz="2400" dirty="0" smtClean="0"/>
              <a:t>and </a:t>
            </a:r>
            <a:r>
              <a:rPr lang="en-US" sz="2400" dirty="0" err="1" smtClean="0"/>
              <a:t>Manikganj</a:t>
            </a:r>
            <a:r>
              <a:rPr lang="en-US" sz="2400" dirty="0" smtClean="0"/>
              <a:t> under the </a:t>
            </a:r>
            <a:r>
              <a:rPr lang="en-US" sz="2400" dirty="0"/>
              <a:t>D</a:t>
            </a:r>
            <a:r>
              <a:rPr lang="en-US" sz="2400" dirty="0" smtClean="0"/>
              <a:t>utch assisted 18 district town project</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The maximum discharge of a moon hand pump is 0.6 </a:t>
            </a:r>
            <a:r>
              <a:rPr lang="en-US" sz="2400" dirty="0" err="1" smtClean="0"/>
              <a:t>lps</a:t>
            </a:r>
            <a:r>
              <a:rPr lang="en-US" sz="2400" dirty="0" smtClean="0"/>
              <a:t>.</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400" dirty="0" smtClean="0"/>
              <a:t>It is suitable for lifting water </a:t>
            </a:r>
            <a:r>
              <a:rPr lang="en-US" sz="2400" dirty="0" err="1" smtClean="0"/>
              <a:t>upto</a:t>
            </a:r>
            <a:r>
              <a:rPr lang="en-US" sz="2400" dirty="0" smtClean="0"/>
              <a:t> 25 m</a:t>
            </a:r>
            <a:endParaRPr lang="en-US" sz="2400" dirty="0"/>
          </a:p>
        </p:txBody>
      </p:sp>
    </p:spTree>
    <p:extLst>
      <p:ext uri="{BB962C8B-B14F-4D97-AF65-F5344CB8AC3E}">
        <p14:creationId xmlns:p14="http://schemas.microsoft.com/office/powerpoint/2010/main" val="307451881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895" y="830179"/>
            <a:ext cx="7555831" cy="4524315"/>
          </a:xfrm>
          <a:prstGeom prst="rect">
            <a:avLst/>
          </a:prstGeom>
          <a:noFill/>
        </p:spPr>
        <p:txBody>
          <a:bodyPr wrap="square" rtlCol="0">
            <a:spAutoFit/>
          </a:bodyPr>
          <a:lstStyle/>
          <a:p>
            <a:pPr algn="just"/>
            <a:r>
              <a:rPr lang="en-US" sz="2400" b="1" dirty="0" smtClean="0"/>
              <a:t>Bangla </a:t>
            </a:r>
            <a:r>
              <a:rPr lang="en-US" sz="2400" b="1" dirty="0" err="1" smtClean="0"/>
              <a:t>handpump</a:t>
            </a:r>
            <a:r>
              <a:rPr lang="en-US" sz="2400" b="1" dirty="0" smtClean="0"/>
              <a:t> </a:t>
            </a:r>
            <a:r>
              <a:rPr lang="en-US" sz="2400" b="1" dirty="0" err="1" smtClean="0"/>
              <a:t>tubewell</a:t>
            </a:r>
            <a:r>
              <a:rPr lang="en-US" sz="2400" b="1" dirty="0" smtClean="0"/>
              <a:t>:</a:t>
            </a:r>
          </a:p>
          <a:p>
            <a:pPr algn="just"/>
            <a:endParaRPr lang="en-US" sz="2400" b="1" dirty="0"/>
          </a:p>
          <a:p>
            <a:pPr marL="342900" indent="-342900" algn="just">
              <a:buFont typeface="Arial" panose="020B0604020202020204" pitchFamily="34" charset="0"/>
              <a:buChar char="•"/>
            </a:pPr>
            <a:r>
              <a:rPr lang="en-US" sz="2400" dirty="0" smtClean="0"/>
              <a:t>This is a modified version of the moon hand pump</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The difference with the moon pump is that the upper well casing is of smaller diameter PVC pipe.</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The lifting capacity of the pump is limited to 15 m</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A performance evaluation of the </a:t>
            </a:r>
            <a:r>
              <a:rPr lang="en-US" sz="2400" dirty="0" err="1" smtClean="0"/>
              <a:t>bangla</a:t>
            </a:r>
            <a:r>
              <a:rPr lang="en-US" sz="2400" dirty="0" smtClean="0"/>
              <a:t> pump was conducted for a short duration of two years and it was found to be functioning </a:t>
            </a:r>
            <a:r>
              <a:rPr lang="en-US" sz="2400" dirty="0" err="1" smtClean="0"/>
              <a:t>satisfactiory</a:t>
            </a:r>
            <a:r>
              <a:rPr lang="en-US" sz="2400" dirty="0" smtClean="0"/>
              <a:t>.</a:t>
            </a:r>
            <a:endParaRPr lang="en-US" sz="2400" dirty="0"/>
          </a:p>
        </p:txBody>
      </p:sp>
    </p:spTree>
    <p:extLst>
      <p:ext uri="{BB962C8B-B14F-4D97-AF65-F5344CB8AC3E}">
        <p14:creationId xmlns:p14="http://schemas.microsoft.com/office/powerpoint/2010/main" val="73511615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7936" y="0"/>
            <a:ext cx="4596063" cy="6858000"/>
          </a:xfrm>
          <a:prstGeom prst="rect">
            <a:avLst/>
          </a:prstGeom>
        </p:spPr>
      </p:pic>
      <p:sp>
        <p:nvSpPr>
          <p:cNvPr id="3" name="TextBox 2"/>
          <p:cNvSpPr txBox="1"/>
          <p:nvPr/>
        </p:nvSpPr>
        <p:spPr>
          <a:xfrm>
            <a:off x="252663" y="565484"/>
            <a:ext cx="5209674" cy="6001643"/>
          </a:xfrm>
          <a:prstGeom prst="rect">
            <a:avLst/>
          </a:prstGeom>
          <a:noFill/>
        </p:spPr>
        <p:txBody>
          <a:bodyPr wrap="square" rtlCol="0">
            <a:spAutoFit/>
          </a:bodyPr>
          <a:lstStyle/>
          <a:p>
            <a:pPr algn="just"/>
            <a:r>
              <a:rPr lang="en-US" sz="2400" b="1" dirty="0" smtClean="0"/>
              <a:t>Mark –II hand pump:</a:t>
            </a:r>
            <a:endParaRPr lang="en-US" sz="2400" dirty="0" smtClean="0"/>
          </a:p>
          <a:p>
            <a:pPr algn="just"/>
            <a:endParaRPr lang="en-US" sz="2400" b="1" dirty="0"/>
          </a:p>
          <a:p>
            <a:pPr marL="342900" indent="-342900" algn="just">
              <a:buFont typeface="Arial" panose="020B0604020202020204" pitchFamily="34" charset="0"/>
              <a:buChar char="•"/>
            </a:pPr>
            <a:r>
              <a:rPr lang="en-US" sz="2400" dirty="0" smtClean="0"/>
              <a:t>The mark –II </a:t>
            </a:r>
            <a:r>
              <a:rPr lang="en-US" sz="2400" dirty="0" err="1" smtClean="0"/>
              <a:t>handpump</a:t>
            </a:r>
            <a:r>
              <a:rPr lang="en-US" sz="2400" dirty="0" smtClean="0"/>
              <a:t> </a:t>
            </a:r>
            <a:r>
              <a:rPr lang="en-US" sz="2400" dirty="0" err="1" smtClean="0"/>
              <a:t>tubewell</a:t>
            </a:r>
            <a:r>
              <a:rPr lang="en-US" sz="2400" dirty="0" smtClean="0"/>
              <a:t>, widely known as the Indian Mark –II is the most popular </a:t>
            </a:r>
            <a:r>
              <a:rPr lang="en-US" sz="2400" dirty="0" err="1" smtClean="0"/>
              <a:t>tubewell</a:t>
            </a:r>
            <a:r>
              <a:rPr lang="en-US" sz="2400" dirty="0" smtClean="0"/>
              <a:t> in India and widely used in many other countries in the world</a:t>
            </a:r>
          </a:p>
          <a:p>
            <a:pPr marL="342900" indent="-342900" algn="just">
              <a:buFont typeface="Arial" panose="020B0604020202020204" pitchFamily="34" charset="0"/>
              <a:buChar char="•"/>
            </a:pPr>
            <a:r>
              <a:rPr lang="en-US" sz="2400" dirty="0" smtClean="0"/>
              <a:t>It has a deep-set pump capable of lifting water from a depth of over 30 m</a:t>
            </a:r>
          </a:p>
          <a:p>
            <a:pPr marL="342900" indent="-342900" algn="just">
              <a:buFont typeface="Arial" panose="020B0604020202020204" pitchFamily="34" charset="0"/>
              <a:buChar char="•"/>
            </a:pPr>
            <a:r>
              <a:rPr lang="en-US" sz="2400" dirty="0" smtClean="0"/>
              <a:t>Although the Mark-II </a:t>
            </a:r>
            <a:r>
              <a:rPr lang="en-US" sz="2400" dirty="0" err="1" smtClean="0"/>
              <a:t>handpump</a:t>
            </a:r>
            <a:r>
              <a:rPr lang="en-US" sz="2400" dirty="0" smtClean="0"/>
              <a:t> </a:t>
            </a:r>
            <a:r>
              <a:rPr lang="en-US" sz="2400" dirty="0" err="1" smtClean="0"/>
              <a:t>tubewell</a:t>
            </a:r>
            <a:r>
              <a:rPr lang="en-US" sz="2400" dirty="0" smtClean="0"/>
              <a:t> has not yet been installed and familiarized in Bangladesh, it may serve the demand of a robust hand </a:t>
            </a:r>
            <a:r>
              <a:rPr lang="en-US" sz="2400" dirty="0" err="1" smtClean="0"/>
              <a:t>tubewell</a:t>
            </a:r>
            <a:r>
              <a:rPr lang="en-US" sz="2400" dirty="0" smtClean="0"/>
              <a:t> in low water table areas</a:t>
            </a:r>
            <a:endParaRPr lang="en-US" sz="2400" dirty="0"/>
          </a:p>
        </p:txBody>
      </p:sp>
    </p:spTree>
    <p:extLst>
      <p:ext uri="{BB962C8B-B14F-4D97-AF65-F5344CB8AC3E}">
        <p14:creationId xmlns:p14="http://schemas.microsoft.com/office/powerpoint/2010/main" val="86491956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916" y="962527"/>
            <a:ext cx="8783052" cy="4584032"/>
          </a:xfrm>
          <a:prstGeom prst="rect">
            <a:avLst/>
          </a:prstGeom>
        </p:spPr>
      </p:pic>
    </p:spTree>
    <p:extLst>
      <p:ext uri="{BB962C8B-B14F-4D97-AF65-F5344CB8AC3E}">
        <p14:creationId xmlns:p14="http://schemas.microsoft.com/office/powerpoint/2010/main" val="359623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2279953870"/>
                  </p:ext>
                </p:extLst>
              </p:nvPr>
            </p:nvGraphicFramePr>
            <p:xfrm>
              <a:off x="482600" y="444500"/>
              <a:ext cx="8089900" cy="600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 4"/>
              <p:cNvGraphicFramePr/>
              <p:nvPr>
                <p:extLst>
                  <p:ext uri="{D42A27DB-BD31-4B8C-83A1-F6EECF244321}">
                    <p14:modId xmlns:p14="http://schemas.microsoft.com/office/powerpoint/2010/main" val="2279953870"/>
                  </p:ext>
                </p:extLst>
              </p:nvPr>
            </p:nvGraphicFramePr>
            <p:xfrm>
              <a:off x="482600" y="444500"/>
              <a:ext cx="8089900" cy="6001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40759229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884" y="1214685"/>
            <a:ext cx="8807116" cy="3549819"/>
          </a:xfrm>
          <a:prstGeom prst="rect">
            <a:avLst/>
          </a:prstGeom>
        </p:spPr>
      </p:pic>
    </p:spTree>
    <p:extLst>
      <p:ext uri="{BB962C8B-B14F-4D97-AF65-F5344CB8AC3E}">
        <p14:creationId xmlns:p14="http://schemas.microsoft.com/office/powerpoint/2010/main" val="293958525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8168" y="0"/>
            <a:ext cx="5322969" cy="6858000"/>
          </a:xfrm>
          <a:prstGeom prst="rect">
            <a:avLst/>
          </a:prstGeom>
        </p:spPr>
      </p:pic>
    </p:spTree>
    <p:extLst>
      <p:ext uri="{BB962C8B-B14F-4D97-AF65-F5344CB8AC3E}">
        <p14:creationId xmlns:p14="http://schemas.microsoft.com/office/powerpoint/2010/main" val="54622632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21895"/>
            <a:ext cx="7615989" cy="4893647"/>
          </a:xfrm>
          <a:prstGeom prst="rect">
            <a:avLst/>
          </a:prstGeom>
          <a:noFill/>
        </p:spPr>
        <p:txBody>
          <a:bodyPr wrap="square" rtlCol="0">
            <a:spAutoFit/>
          </a:bodyPr>
          <a:lstStyle/>
          <a:p>
            <a:r>
              <a:rPr lang="en-US" sz="2400" b="1" dirty="0" smtClean="0"/>
              <a:t>Very </a:t>
            </a:r>
            <a:r>
              <a:rPr lang="en-US" sz="2400" b="1" dirty="0"/>
              <a:t>s</a:t>
            </a:r>
            <a:r>
              <a:rPr lang="en-US" sz="2400" b="1" dirty="0" smtClean="0"/>
              <a:t>hallow shrouded </a:t>
            </a:r>
            <a:r>
              <a:rPr lang="en-US" sz="2400" b="1" dirty="0" err="1" smtClean="0"/>
              <a:t>tubewell</a:t>
            </a:r>
            <a:r>
              <a:rPr lang="en-US" sz="2400" b="1" dirty="0" smtClean="0"/>
              <a:t> (VSST):</a:t>
            </a:r>
          </a:p>
          <a:p>
            <a:endParaRPr lang="en-US" sz="2400" b="1" dirty="0"/>
          </a:p>
          <a:p>
            <a:pPr marL="342900" indent="-342900">
              <a:buFont typeface="Arial" panose="020B0604020202020204" pitchFamily="34" charset="0"/>
              <a:buChar char="•"/>
            </a:pPr>
            <a:r>
              <a:rPr lang="en-US" sz="2400" dirty="0" smtClean="0"/>
              <a:t>This is a low-cost </a:t>
            </a:r>
            <a:r>
              <a:rPr lang="en-US" sz="2400" dirty="0" err="1" smtClean="0"/>
              <a:t>handpump</a:t>
            </a:r>
            <a:r>
              <a:rPr lang="en-US" sz="2400" dirty="0" smtClean="0"/>
              <a:t> </a:t>
            </a:r>
            <a:r>
              <a:rPr lang="en-US" sz="2400" dirty="0" err="1" smtClean="0"/>
              <a:t>tubewell</a:t>
            </a:r>
            <a:r>
              <a:rPr lang="en-US" sz="2400" dirty="0" smtClean="0"/>
              <a:t> about 8 m in depth with a 2 m strainer shrouded with coarse sand.</a:t>
            </a:r>
          </a:p>
          <a:p>
            <a:endParaRPr lang="en-US" sz="2400" dirty="0" smtClean="0"/>
          </a:p>
          <a:p>
            <a:pPr marL="342900" indent="-342900">
              <a:buFont typeface="Arial" panose="020B0604020202020204" pitchFamily="34" charset="0"/>
              <a:buChar char="•"/>
            </a:pPr>
            <a:r>
              <a:rPr lang="en-US" sz="2400" dirty="0" smtClean="0"/>
              <a:t>It is designed to collect water from very shallow aquifers formed by displacement of saline water by a continuous flow of accumulated fresh water.</a:t>
            </a:r>
          </a:p>
          <a:p>
            <a:endParaRPr lang="en-US" sz="2400" dirty="0" smtClean="0"/>
          </a:p>
          <a:p>
            <a:pPr marL="342900" indent="-342900">
              <a:buFont typeface="Arial" panose="020B0604020202020204" pitchFamily="34" charset="0"/>
              <a:buChar char="•"/>
            </a:pPr>
            <a:r>
              <a:rPr lang="en-US" sz="2400" dirty="0" smtClean="0"/>
              <a:t>A VSST is a convenient method for withdrawal of fresh water in limited quantities.</a:t>
            </a:r>
          </a:p>
          <a:p>
            <a:endParaRPr lang="en-US" sz="2400" dirty="0" smtClean="0"/>
          </a:p>
        </p:txBody>
      </p:sp>
    </p:spTree>
    <p:extLst>
      <p:ext uri="{BB962C8B-B14F-4D97-AF65-F5344CB8AC3E}">
        <p14:creationId xmlns:p14="http://schemas.microsoft.com/office/powerpoint/2010/main" val="144059561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212" y="1402956"/>
            <a:ext cx="7267073" cy="2677656"/>
          </a:xfrm>
          <a:prstGeom prst="rect">
            <a:avLst/>
          </a:prstGeom>
        </p:spPr>
        <p:txBody>
          <a:bodyPr wrap="square">
            <a:spAutoFit/>
          </a:bodyPr>
          <a:lstStyle/>
          <a:p>
            <a:r>
              <a:rPr lang="en-US" sz="2400" b="1" dirty="0"/>
              <a:t>Very shallow shrouded </a:t>
            </a:r>
            <a:r>
              <a:rPr lang="en-US" sz="2400" b="1" dirty="0" err="1"/>
              <a:t>tubewell</a:t>
            </a:r>
            <a:r>
              <a:rPr lang="en-US" sz="2400" b="1" dirty="0"/>
              <a:t> (VSST</a:t>
            </a:r>
            <a:r>
              <a:rPr lang="en-US" sz="2400" b="1" dirty="0" smtClean="0"/>
              <a:t>):</a:t>
            </a:r>
          </a:p>
          <a:p>
            <a:endParaRPr lang="en-US" sz="2400" b="1" dirty="0"/>
          </a:p>
          <a:p>
            <a:pPr marL="342900" indent="-342900">
              <a:buFont typeface="Arial" panose="020B0604020202020204" pitchFamily="34" charset="0"/>
              <a:buChar char="•"/>
            </a:pPr>
            <a:r>
              <a:rPr lang="en-US" sz="2400" dirty="0" smtClean="0"/>
              <a:t>This </a:t>
            </a:r>
            <a:r>
              <a:rPr lang="en-US" sz="2400" dirty="0"/>
              <a:t>system is considered suitable for drinking water supply for settlements where water demand is low.</a:t>
            </a:r>
          </a:p>
          <a:p>
            <a:pPr marL="342900" indent="-342900">
              <a:buFont typeface="Arial" panose="020B0604020202020204" pitchFamily="34" charset="0"/>
              <a:buChar char="•"/>
            </a:pPr>
            <a:r>
              <a:rPr lang="en-US" sz="2400" dirty="0"/>
              <a:t>A VSST is not different from an SST expect in the depth of well</a:t>
            </a:r>
          </a:p>
        </p:txBody>
      </p:sp>
    </p:spTree>
    <p:extLst>
      <p:ext uri="{BB962C8B-B14F-4D97-AF65-F5344CB8AC3E}">
        <p14:creationId xmlns:p14="http://schemas.microsoft.com/office/powerpoint/2010/main" val="327244330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531" y="0"/>
            <a:ext cx="7849101" cy="6778769"/>
          </a:xfrm>
          <a:prstGeom prst="rect">
            <a:avLst/>
          </a:prstGeom>
        </p:spPr>
      </p:pic>
    </p:spTree>
    <p:extLst>
      <p:ext uri="{BB962C8B-B14F-4D97-AF65-F5344CB8AC3E}">
        <p14:creationId xmlns:p14="http://schemas.microsoft.com/office/powerpoint/2010/main" val="48262485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179" y="818147"/>
            <a:ext cx="7952874" cy="4893647"/>
          </a:xfrm>
          <a:prstGeom prst="rect">
            <a:avLst/>
          </a:prstGeom>
          <a:noFill/>
        </p:spPr>
        <p:txBody>
          <a:bodyPr wrap="square" rtlCol="0">
            <a:spAutoFit/>
          </a:bodyPr>
          <a:lstStyle/>
          <a:p>
            <a:r>
              <a:rPr lang="en-US" sz="2400" b="1" dirty="0" smtClean="0"/>
              <a:t>Pond Sand Filter (PSF):</a:t>
            </a:r>
          </a:p>
          <a:p>
            <a:endParaRPr lang="en-US" sz="2400" b="1" dirty="0"/>
          </a:p>
          <a:p>
            <a:pPr marL="342900" indent="-342900">
              <a:buFont typeface="Arial" panose="020B0604020202020204" pitchFamily="34" charset="0"/>
              <a:buChar char="•"/>
            </a:pPr>
            <a:r>
              <a:rPr lang="en-US" sz="2400" dirty="0" smtClean="0"/>
              <a:t>An alternative and popular option of potable water supply in coastal areas in the pond sand filter (PSF).</a:t>
            </a:r>
          </a:p>
          <a:p>
            <a:endParaRPr lang="en-US" sz="2400" dirty="0" smtClean="0"/>
          </a:p>
          <a:p>
            <a:pPr marL="342900" indent="-342900">
              <a:buFont typeface="Arial" panose="020B0604020202020204" pitchFamily="34" charset="0"/>
              <a:buChar char="•"/>
            </a:pPr>
            <a:r>
              <a:rPr lang="en-US" sz="2400" dirty="0" smtClean="0"/>
              <a:t>The water from the pond is pumped by a manually operated hand </a:t>
            </a:r>
            <a:r>
              <a:rPr lang="en-US" sz="2400" dirty="0" err="1" smtClean="0"/>
              <a:t>tubewell</a:t>
            </a:r>
            <a:r>
              <a:rPr lang="en-US" sz="2400" dirty="0" smtClean="0"/>
              <a:t> to feed the filter bed, which is raised from the ground and the treated water is collected through taps</a:t>
            </a:r>
          </a:p>
          <a:p>
            <a:endParaRPr lang="en-US" sz="2400" dirty="0" smtClean="0"/>
          </a:p>
          <a:p>
            <a:pPr marL="342900" indent="-342900">
              <a:buFont typeface="Arial" panose="020B0604020202020204" pitchFamily="34" charset="0"/>
              <a:buChar char="•"/>
            </a:pPr>
            <a:r>
              <a:rPr lang="en-US" sz="2400" dirty="0" smtClean="0"/>
              <a:t>On average the operating period of a PSF between cleaning is usually 2 months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0974103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7197" y="1030523"/>
            <a:ext cx="7902265" cy="4893647"/>
          </a:xfrm>
          <a:prstGeom prst="rect">
            <a:avLst/>
          </a:prstGeom>
        </p:spPr>
        <p:txBody>
          <a:bodyPr wrap="square">
            <a:spAutoFit/>
          </a:bodyPr>
          <a:lstStyle/>
          <a:p>
            <a:r>
              <a:rPr lang="en-US" sz="2400" b="1" dirty="0"/>
              <a:t>Pond Sand Filter (PSF</a:t>
            </a:r>
            <a:r>
              <a:rPr lang="en-US" sz="2400" b="1" dirty="0" smtClean="0"/>
              <a:t>):</a:t>
            </a:r>
          </a:p>
          <a:p>
            <a:endParaRPr lang="en-US" sz="2400" b="1" dirty="0"/>
          </a:p>
          <a:p>
            <a:pPr marL="342900" indent="-342900">
              <a:buFont typeface="Arial" panose="020B0604020202020204" pitchFamily="34" charset="0"/>
              <a:buChar char="•"/>
            </a:pPr>
            <a:r>
              <a:rPr lang="en-US" sz="2400" dirty="0" smtClean="0"/>
              <a:t>The problems encountered are low discharge and difficulties in washing the filter bed</a:t>
            </a:r>
          </a:p>
          <a:p>
            <a:endParaRPr lang="en-US" sz="2400" dirty="0" smtClean="0"/>
          </a:p>
          <a:p>
            <a:pPr marL="342900" indent="-342900">
              <a:buFont typeface="Arial" panose="020B0604020202020204" pitchFamily="34" charset="0"/>
              <a:buChar char="•"/>
            </a:pPr>
            <a:r>
              <a:rPr lang="en-US" sz="2400" dirty="0" smtClean="0"/>
              <a:t>It is very low cost technology with very high efficiency in turbidity and bacterial removal</a:t>
            </a:r>
          </a:p>
          <a:p>
            <a:endParaRPr lang="en-US" sz="2400" dirty="0" smtClean="0"/>
          </a:p>
          <a:p>
            <a:pPr marL="342900" indent="-342900">
              <a:buFont typeface="Arial" panose="020B0604020202020204" pitchFamily="34" charset="0"/>
              <a:buChar char="•"/>
            </a:pPr>
            <a:r>
              <a:rPr lang="en-US" sz="2400" dirty="0" smtClean="0"/>
              <a:t>Though it has a very high bacterial removal efficiency, it may not remove 100% of the pathogens from heavily contaminated surface water.</a:t>
            </a:r>
          </a:p>
          <a:p>
            <a:endParaRPr lang="en-US" sz="2400" b="1" dirty="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169868951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758" y="1165057"/>
            <a:ext cx="8810173" cy="3623511"/>
          </a:xfrm>
          <a:prstGeom prst="rect">
            <a:avLst/>
          </a:prstGeom>
        </p:spPr>
      </p:pic>
    </p:spTree>
    <p:extLst>
      <p:ext uri="{BB962C8B-B14F-4D97-AF65-F5344CB8AC3E}">
        <p14:creationId xmlns:p14="http://schemas.microsoft.com/office/powerpoint/2010/main" val="122315975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09862"/>
            <a:ext cx="9071311" cy="5558590"/>
          </a:xfrm>
          <a:prstGeom prst="rect">
            <a:avLst/>
          </a:prstGeom>
        </p:spPr>
      </p:pic>
    </p:spTree>
    <p:extLst>
      <p:ext uri="{BB962C8B-B14F-4D97-AF65-F5344CB8AC3E}">
        <p14:creationId xmlns:p14="http://schemas.microsoft.com/office/powerpoint/2010/main" val="125845921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831" y="950495"/>
            <a:ext cx="7952874" cy="4893647"/>
          </a:xfrm>
          <a:prstGeom prst="rect">
            <a:avLst/>
          </a:prstGeom>
          <a:noFill/>
        </p:spPr>
        <p:txBody>
          <a:bodyPr wrap="square" rtlCol="0">
            <a:spAutoFit/>
          </a:bodyPr>
          <a:lstStyle/>
          <a:p>
            <a:r>
              <a:rPr lang="en-US" sz="2400" dirty="0" smtClean="0"/>
              <a:t>Small household Filters can be constructed by stacking about 300-450 mm thick well graded sand on a 150-250 mm thick coarse aggregate in a cylindrical container.</a:t>
            </a:r>
          </a:p>
          <a:p>
            <a:endParaRPr lang="en-US" sz="2400" dirty="0"/>
          </a:p>
          <a:p>
            <a:r>
              <a:rPr lang="en-US" sz="2400" dirty="0" smtClean="0"/>
              <a:t>The important characteristics of household filters are</a:t>
            </a:r>
          </a:p>
          <a:p>
            <a:endParaRPr lang="en-US" sz="2400" dirty="0"/>
          </a:p>
          <a:p>
            <a:pPr marL="342900" indent="-342900">
              <a:buFont typeface="Arial" panose="020B0604020202020204" pitchFamily="34" charset="0"/>
              <a:buChar char="•"/>
            </a:pPr>
            <a:r>
              <a:rPr lang="en-US" sz="2400" dirty="0" smtClean="0"/>
              <a:t>Suitable for surface water treatment</a:t>
            </a:r>
          </a:p>
          <a:p>
            <a:pPr marL="342900" indent="-342900">
              <a:buFont typeface="Arial" panose="020B0604020202020204" pitchFamily="34" charset="0"/>
              <a:buChar char="•"/>
            </a:pPr>
            <a:r>
              <a:rPr lang="en-US" sz="2400" dirty="0" smtClean="0"/>
              <a:t>Remove turbidity, </a:t>
            </a:r>
            <a:r>
              <a:rPr lang="en-US" sz="2400" dirty="0" err="1" smtClean="0"/>
              <a:t>colour</a:t>
            </a:r>
            <a:r>
              <a:rPr lang="en-US" sz="2400" dirty="0" smtClean="0"/>
              <a:t> and micro-organisms</a:t>
            </a:r>
          </a:p>
          <a:p>
            <a:pPr marL="342900" indent="-342900">
              <a:buFont typeface="Arial" panose="020B0604020202020204" pitchFamily="34" charset="0"/>
              <a:buChar char="•"/>
            </a:pPr>
            <a:r>
              <a:rPr lang="en-US" sz="2400" dirty="0" smtClean="0"/>
              <a:t>Complete removal of pathogenic micro-organisms is not guaranteed</a:t>
            </a:r>
          </a:p>
          <a:p>
            <a:pPr marL="342900" indent="-342900">
              <a:buFont typeface="Arial" panose="020B0604020202020204" pitchFamily="34" charset="0"/>
              <a:buChar char="•"/>
            </a:pPr>
            <a:r>
              <a:rPr lang="en-US" sz="2400" dirty="0" smtClean="0"/>
              <a:t>Not suitable for high turbid water</a:t>
            </a:r>
          </a:p>
          <a:p>
            <a:pPr marL="342900" indent="-342900">
              <a:buFont typeface="Arial" panose="020B0604020202020204" pitchFamily="34" charset="0"/>
              <a:buChar char="•"/>
            </a:pPr>
            <a:r>
              <a:rPr lang="en-US" sz="2400" dirty="0" smtClean="0"/>
              <a:t>Difficulty in cleaning and keeping the system operational</a:t>
            </a:r>
            <a:endParaRPr lang="en-US" sz="2400" dirty="0"/>
          </a:p>
        </p:txBody>
      </p:sp>
    </p:spTree>
    <p:extLst>
      <p:ext uri="{BB962C8B-B14F-4D97-AF65-F5344CB8AC3E}">
        <p14:creationId xmlns:p14="http://schemas.microsoft.com/office/powerpoint/2010/main" val="208084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700" y="741065"/>
            <a:ext cx="7950200" cy="5962650"/>
          </a:xfrm>
          <a:prstGeom prst="rect">
            <a:avLst/>
          </a:prstGeom>
        </p:spPr>
      </p:pic>
      <p:sp>
        <p:nvSpPr>
          <p:cNvPr id="5" name="TextBox 4"/>
          <p:cNvSpPr txBox="1"/>
          <p:nvPr/>
        </p:nvSpPr>
        <p:spPr>
          <a:xfrm>
            <a:off x="482600" y="279400"/>
            <a:ext cx="3937000" cy="461665"/>
          </a:xfrm>
          <a:prstGeom prst="rect">
            <a:avLst/>
          </a:prstGeom>
          <a:noFill/>
        </p:spPr>
        <p:txBody>
          <a:bodyPr wrap="square" rtlCol="0">
            <a:spAutoFit/>
          </a:bodyPr>
          <a:lstStyle/>
          <a:p>
            <a:r>
              <a:rPr lang="en-US" sz="2400" b="1" dirty="0" smtClean="0"/>
              <a:t>Suspended solids:</a:t>
            </a:r>
            <a:endParaRPr lang="en-US" sz="2400" b="1" dirty="0"/>
          </a:p>
        </p:txBody>
      </p:sp>
    </p:spTree>
    <p:extLst>
      <p:ext uri="{BB962C8B-B14F-4D97-AF65-F5344CB8AC3E}">
        <p14:creationId xmlns:p14="http://schemas.microsoft.com/office/powerpoint/2010/main" val="350108789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98" y="0"/>
            <a:ext cx="8755167" cy="6858000"/>
          </a:xfrm>
          <a:prstGeom prst="rect">
            <a:avLst/>
          </a:prstGeom>
        </p:spPr>
      </p:pic>
    </p:spTree>
    <p:extLst>
      <p:ext uri="{BB962C8B-B14F-4D97-AF65-F5344CB8AC3E}">
        <p14:creationId xmlns:p14="http://schemas.microsoft.com/office/powerpoint/2010/main" val="413342100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242" y="1094874"/>
            <a:ext cx="7122695" cy="4893647"/>
          </a:xfrm>
          <a:prstGeom prst="rect">
            <a:avLst/>
          </a:prstGeom>
          <a:noFill/>
        </p:spPr>
        <p:txBody>
          <a:bodyPr wrap="square" rtlCol="0">
            <a:spAutoFit/>
          </a:bodyPr>
          <a:lstStyle/>
          <a:p>
            <a:pPr algn="just"/>
            <a:r>
              <a:rPr lang="en-US" sz="2400" b="1" dirty="0" smtClean="0"/>
              <a:t>Infiltration well/gallery:</a:t>
            </a:r>
          </a:p>
          <a:p>
            <a:pPr algn="just"/>
            <a:endParaRPr lang="en-US" sz="2400" b="1" dirty="0"/>
          </a:p>
          <a:p>
            <a:pPr marL="342900" indent="-342900" algn="just">
              <a:buFont typeface="Arial" panose="020B0604020202020204" pitchFamily="34" charset="0"/>
              <a:buChar char="•"/>
            </a:pPr>
            <a:r>
              <a:rPr lang="en-US" sz="2400" dirty="0" smtClean="0"/>
              <a:t>Installation of infiltration wells/galleries along banks of rivers and ponds provides clean water for domestic purposes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The main problem encountered with infiltration galleries is the sanitary protection of water. Water without proper sanitary protection becomes soon contaminated.</a:t>
            </a:r>
          </a:p>
          <a:p>
            <a:pPr algn="just"/>
            <a:endParaRPr lang="en-US" sz="2400" dirty="0" smtClean="0"/>
          </a:p>
          <a:p>
            <a:pPr algn="just"/>
            <a:endParaRPr lang="en-US" sz="2400" b="1" dirty="0"/>
          </a:p>
          <a:p>
            <a:pPr algn="just"/>
            <a:endParaRPr lang="en-US" sz="2400" b="1" dirty="0"/>
          </a:p>
        </p:txBody>
      </p:sp>
    </p:spTree>
    <p:extLst>
      <p:ext uri="{BB962C8B-B14F-4D97-AF65-F5344CB8AC3E}">
        <p14:creationId xmlns:p14="http://schemas.microsoft.com/office/powerpoint/2010/main" val="120743585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989" y="986589"/>
            <a:ext cx="7772400" cy="4524315"/>
          </a:xfrm>
          <a:prstGeom prst="rect">
            <a:avLst/>
          </a:prstGeom>
          <a:noFill/>
        </p:spPr>
        <p:txBody>
          <a:bodyPr wrap="square" rtlCol="0">
            <a:spAutoFit/>
          </a:bodyPr>
          <a:lstStyle/>
          <a:p>
            <a:r>
              <a:rPr lang="en-US" sz="2400" b="1" dirty="0" smtClean="0"/>
              <a:t>Rainwater harvesting:</a:t>
            </a:r>
          </a:p>
          <a:p>
            <a:endParaRPr lang="en-US" sz="2400" b="1" dirty="0"/>
          </a:p>
          <a:p>
            <a:pPr marL="342900" indent="-342900">
              <a:buFont typeface="Arial" panose="020B0604020202020204" pitchFamily="34" charset="0"/>
              <a:buChar char="•"/>
            </a:pPr>
            <a:r>
              <a:rPr lang="en-US" sz="2400" dirty="0" smtClean="0"/>
              <a:t>The average annual rainfall in the costal and hilly regions is more than 3000 mm, against an average rainfall of about 2400 mm in Bangladesh</a:t>
            </a:r>
          </a:p>
          <a:p>
            <a:endParaRPr lang="en-US" sz="2400" dirty="0" smtClean="0"/>
          </a:p>
          <a:p>
            <a:pPr marL="342900" indent="-342900">
              <a:buFont typeface="Arial" panose="020B0604020202020204" pitchFamily="34" charset="0"/>
              <a:buChar char="•"/>
            </a:pPr>
            <a:r>
              <a:rPr lang="en-US" sz="2400" dirty="0" smtClean="0"/>
              <a:t>The collection and storage of rainwater is an alternate option of water supply in these areas</a:t>
            </a:r>
          </a:p>
          <a:p>
            <a:endParaRPr lang="en-US" sz="2400" dirty="0" smtClean="0"/>
          </a:p>
          <a:p>
            <a:pPr marL="342900" indent="-342900">
              <a:buFont typeface="Arial" panose="020B0604020202020204" pitchFamily="34" charset="0"/>
              <a:buChar char="•"/>
            </a:pPr>
            <a:r>
              <a:rPr lang="en-US" sz="2400" dirty="0" smtClean="0"/>
              <a:t>Rainwater harvesting is a potential water supply option in the acute arsenic affected areas in Bangladesh</a:t>
            </a:r>
            <a:endParaRPr lang="en-US" sz="2400" dirty="0"/>
          </a:p>
        </p:txBody>
      </p:sp>
    </p:spTree>
    <p:extLst>
      <p:ext uri="{BB962C8B-B14F-4D97-AF65-F5344CB8AC3E}">
        <p14:creationId xmlns:p14="http://schemas.microsoft.com/office/powerpoint/2010/main" val="419194033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337" y="1347537"/>
            <a:ext cx="7471610" cy="3108543"/>
          </a:xfrm>
          <a:prstGeom prst="rect">
            <a:avLst/>
          </a:prstGeom>
          <a:noFill/>
        </p:spPr>
        <p:txBody>
          <a:bodyPr wrap="square" rtlCol="0">
            <a:spAutoFit/>
          </a:bodyPr>
          <a:lstStyle/>
          <a:p>
            <a:pPr algn="just"/>
            <a:r>
              <a:rPr lang="en-US" sz="2800" dirty="0" smtClean="0"/>
              <a:t>The two main constrains in developments of a completely rainwater based water supply system:</a:t>
            </a:r>
          </a:p>
          <a:p>
            <a:pPr algn="just"/>
            <a:endParaRPr lang="en-US" sz="2800" dirty="0"/>
          </a:p>
          <a:p>
            <a:pPr marL="285750" indent="-285750" algn="just">
              <a:buFont typeface="Arial" panose="020B0604020202020204" pitchFamily="34" charset="0"/>
              <a:buChar char="•"/>
            </a:pPr>
            <a:r>
              <a:rPr lang="en-US" sz="2800" dirty="0" smtClean="0"/>
              <a:t>Availability of suitable catchment area</a:t>
            </a:r>
          </a:p>
          <a:p>
            <a:pPr algn="just"/>
            <a:endParaRPr lang="en-US" sz="2800" dirty="0" smtClean="0"/>
          </a:p>
          <a:p>
            <a:pPr marL="285750" indent="-285750" algn="just">
              <a:buFont typeface="Arial" panose="020B0604020202020204" pitchFamily="34" charset="0"/>
              <a:buChar char="•"/>
            </a:pPr>
            <a:r>
              <a:rPr lang="en-US" sz="2800" dirty="0" smtClean="0"/>
              <a:t>The need for larger storage tank</a:t>
            </a:r>
            <a:endParaRPr lang="en-US" sz="2800" dirty="0"/>
          </a:p>
        </p:txBody>
      </p:sp>
    </p:spTree>
    <p:extLst>
      <p:ext uri="{BB962C8B-B14F-4D97-AF65-F5344CB8AC3E}">
        <p14:creationId xmlns:p14="http://schemas.microsoft.com/office/powerpoint/2010/main" val="286728123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76024"/>
            <a:ext cx="9191374" cy="5484144"/>
          </a:xfrm>
          <a:prstGeom prst="rect">
            <a:avLst/>
          </a:prstGeom>
        </p:spPr>
      </p:pic>
    </p:spTree>
    <p:extLst>
      <p:ext uri="{BB962C8B-B14F-4D97-AF65-F5344CB8AC3E}">
        <p14:creationId xmlns:p14="http://schemas.microsoft.com/office/powerpoint/2010/main" val="366102077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50495" y="878305"/>
                <a:ext cx="7303168" cy="3785652"/>
              </a:xfrm>
              <a:prstGeom prst="rect">
                <a:avLst/>
              </a:prstGeom>
              <a:noFill/>
            </p:spPr>
            <p:txBody>
              <a:bodyPr wrap="square" rtlCol="0">
                <a:spAutoFit/>
              </a:bodyPr>
              <a:lstStyle/>
              <a:p>
                <a:r>
                  <a:rPr lang="en-US" sz="2400" dirty="0" smtClean="0"/>
                  <a:t>The available rainwater can be estimated by the equation:</a:t>
                </a:r>
              </a:p>
              <a:p>
                <a:endParaRPr lang="en-US" sz="2400" dirty="0"/>
              </a:p>
              <a:p>
                <a:r>
                  <a:rPr lang="en-US" sz="2400" dirty="0" smtClean="0"/>
                  <a:t>Q= CIA</a:t>
                </a:r>
              </a:p>
              <a:p>
                <a:endParaRPr lang="en-US" sz="2400" dirty="0"/>
              </a:p>
              <a:p>
                <a:r>
                  <a:rPr lang="en-US" sz="2400" dirty="0" smtClean="0"/>
                  <a:t>Where, Q = total quantity of rainwater available in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r>
                      <a:rPr lang="en-US" sz="2400" i="1">
                        <a:latin typeface="Cambria Math" panose="02040503050406030204" pitchFamily="18" charset="0"/>
                      </a:rPr>
                      <m:t>/</m:t>
                    </m:r>
                    <m:r>
                      <a:rPr lang="en-US" sz="2400" b="0" i="1" smtClean="0">
                        <a:latin typeface="Cambria Math" panose="02040503050406030204" pitchFamily="18" charset="0"/>
                      </a:rPr>
                      <m:t>𝑦𝑒𝑎𝑟</m:t>
                    </m:r>
                  </m:oMath>
                </a14:m>
                <a:r>
                  <a:rPr lang="en-US" sz="2400" dirty="0" smtClean="0"/>
                  <a:t> </a:t>
                </a:r>
              </a:p>
              <a:p>
                <a:r>
                  <a:rPr lang="en-US" sz="2400" dirty="0"/>
                  <a:t> </a:t>
                </a:r>
                <a:r>
                  <a:rPr lang="en-US" sz="2400" dirty="0" smtClean="0"/>
                  <a:t>           C = coefficient of available runoff</a:t>
                </a:r>
              </a:p>
              <a:p>
                <a:r>
                  <a:rPr lang="en-US" sz="2400" dirty="0"/>
                  <a:t> </a:t>
                </a:r>
                <a:r>
                  <a:rPr lang="en-US" sz="2400" dirty="0" smtClean="0"/>
                  <a:t>            I = rainfall intensity</a:t>
                </a:r>
              </a:p>
              <a:p>
                <a:r>
                  <a:rPr lang="en-US" sz="2400" dirty="0"/>
                  <a:t> </a:t>
                </a:r>
                <a:r>
                  <a:rPr lang="en-US" sz="2400" dirty="0" smtClean="0"/>
                  <a:t>            A = catchment area in</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smtClean="0"/>
                  <a:t> </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950495" y="878305"/>
                <a:ext cx="7303168" cy="3785652"/>
              </a:xfrm>
              <a:prstGeom prst="rect">
                <a:avLst/>
              </a:prstGeom>
              <a:blipFill rotWithShape="0">
                <a:blip r:embed="rId2"/>
                <a:stretch>
                  <a:fillRect l="-1336" t="-1127" b="-2899"/>
                </a:stretch>
              </a:blipFill>
            </p:spPr>
            <p:txBody>
              <a:bodyPr/>
              <a:lstStyle/>
              <a:p>
                <a:r>
                  <a:rPr lang="en-US">
                    <a:noFill/>
                  </a:rPr>
                  <a:t> </a:t>
                </a:r>
              </a:p>
            </p:txBody>
          </p:sp>
        </mc:Fallback>
      </mc:AlternateContent>
    </p:spTree>
    <p:extLst>
      <p:ext uri="{BB962C8B-B14F-4D97-AF65-F5344CB8AC3E}">
        <p14:creationId xmlns:p14="http://schemas.microsoft.com/office/powerpoint/2010/main" val="337545186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862" y="733926"/>
            <a:ext cx="8073189" cy="5632311"/>
          </a:xfrm>
          <a:prstGeom prst="rect">
            <a:avLst/>
          </a:prstGeom>
          <a:noFill/>
        </p:spPr>
        <p:txBody>
          <a:bodyPr wrap="square" rtlCol="0">
            <a:spAutoFit/>
          </a:bodyPr>
          <a:lstStyle/>
          <a:p>
            <a:pPr algn="just"/>
            <a:r>
              <a:rPr lang="en-US" sz="2400" dirty="0" smtClean="0"/>
              <a:t>The minimum catchment area A required for the collection of rainwater for N number of people supplied with q </a:t>
            </a:r>
            <a:r>
              <a:rPr lang="en-US" sz="2400" dirty="0" err="1" smtClean="0"/>
              <a:t>litres</a:t>
            </a:r>
            <a:r>
              <a:rPr lang="en-US" sz="2400" dirty="0" smtClean="0"/>
              <a:t> per capita per day of water can be derived from this equation</a:t>
            </a:r>
          </a:p>
          <a:p>
            <a:pPr algn="just"/>
            <a:endParaRPr lang="en-US" sz="2400" dirty="0"/>
          </a:p>
          <a:p>
            <a:pPr algn="just"/>
            <a:r>
              <a:rPr lang="en-US" sz="2400" dirty="0" smtClean="0"/>
              <a:t>A= 0.365 q N /(CI)</a:t>
            </a:r>
          </a:p>
          <a:p>
            <a:pPr algn="just"/>
            <a:endParaRPr lang="en-US" sz="2400" dirty="0"/>
          </a:p>
          <a:p>
            <a:pPr algn="just"/>
            <a:r>
              <a:rPr lang="en-US" sz="2400" dirty="0" smtClean="0"/>
              <a:t>About 25 % of the rainwater may be assumed to be lost by evaporation and by washing the catchment area. The catchment area is usually washed using first rain, which produces inferior quality rainwater. For an average annual rainfall of 2.4 m/</a:t>
            </a:r>
            <a:r>
              <a:rPr lang="en-US" sz="2400" dirty="0" err="1" smtClean="0"/>
              <a:t>yr</a:t>
            </a:r>
            <a:r>
              <a:rPr lang="en-US" sz="2400" dirty="0" smtClean="0"/>
              <a:t>, and a coefficient of runoff  0f 0.75. equation can be written in the following form</a:t>
            </a:r>
          </a:p>
          <a:p>
            <a:pPr algn="just"/>
            <a:endParaRPr lang="en-US" sz="2400" dirty="0"/>
          </a:p>
          <a:p>
            <a:pPr algn="just"/>
            <a:r>
              <a:rPr lang="en-US" sz="2400" dirty="0" smtClean="0"/>
              <a:t>A = 0.203 q N</a:t>
            </a:r>
            <a:endParaRPr lang="en-US" sz="2400" dirty="0"/>
          </a:p>
        </p:txBody>
      </p:sp>
    </p:spTree>
    <p:extLst>
      <p:ext uri="{BB962C8B-B14F-4D97-AF65-F5344CB8AC3E}">
        <p14:creationId xmlns:p14="http://schemas.microsoft.com/office/powerpoint/2010/main" val="242556198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547" y="1046748"/>
            <a:ext cx="8109285" cy="4524315"/>
          </a:xfrm>
          <a:prstGeom prst="rect">
            <a:avLst/>
          </a:prstGeom>
          <a:noFill/>
        </p:spPr>
        <p:txBody>
          <a:bodyPr wrap="square" rtlCol="0">
            <a:spAutoFit/>
          </a:bodyPr>
          <a:lstStyle/>
          <a:p>
            <a:pPr algn="just"/>
            <a:r>
              <a:rPr lang="en-US" sz="2400" dirty="0" smtClean="0"/>
              <a:t>The minimum volume of the storage rainwater tank V, required for rainwater can be computed by the equation</a:t>
            </a:r>
          </a:p>
          <a:p>
            <a:pPr algn="just"/>
            <a:endParaRPr lang="en-US" sz="2400" dirty="0"/>
          </a:p>
          <a:p>
            <a:pPr algn="just"/>
            <a:r>
              <a:rPr lang="en-US" sz="2400" dirty="0" smtClean="0"/>
              <a:t>V = 0.365 f q N</a:t>
            </a:r>
          </a:p>
          <a:p>
            <a:pPr algn="just"/>
            <a:endParaRPr lang="en-US" sz="2400" dirty="0"/>
          </a:p>
          <a:p>
            <a:pPr algn="just"/>
            <a:r>
              <a:rPr lang="en-US" sz="2400" dirty="0" smtClean="0"/>
              <a:t>However, if only drinking and cooking water is harvested, the sizes of the storage tank and the catchment area would be smaller and within an affordable range for a family. Substituting f =0,4 in equation the minimum volume of storage tank required for rainwater becomes</a:t>
            </a:r>
          </a:p>
          <a:p>
            <a:pPr algn="just"/>
            <a:endParaRPr lang="en-US" sz="2400" dirty="0"/>
          </a:p>
          <a:p>
            <a:pPr algn="just"/>
            <a:r>
              <a:rPr lang="en-US" sz="2400" dirty="0" smtClean="0"/>
              <a:t>V = 0.146 q N</a:t>
            </a:r>
            <a:endParaRPr lang="en-US" sz="2400" dirty="0"/>
          </a:p>
        </p:txBody>
      </p:sp>
    </p:spTree>
    <p:extLst>
      <p:ext uri="{BB962C8B-B14F-4D97-AF65-F5344CB8AC3E}">
        <p14:creationId xmlns:p14="http://schemas.microsoft.com/office/powerpoint/2010/main" val="141841255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579" y="1371600"/>
            <a:ext cx="8013032" cy="3046988"/>
          </a:xfrm>
          <a:prstGeom prst="rect">
            <a:avLst/>
          </a:prstGeom>
          <a:noFill/>
        </p:spPr>
        <p:txBody>
          <a:bodyPr wrap="square" rtlCol="0">
            <a:spAutoFit/>
          </a:bodyPr>
          <a:lstStyle/>
          <a:p>
            <a:pPr algn="just"/>
            <a:r>
              <a:rPr lang="en-US" sz="2400" b="1" dirty="0" smtClean="0"/>
              <a:t>Design, construction and maintenance of </a:t>
            </a:r>
            <a:r>
              <a:rPr lang="en-US" sz="2400" b="1" dirty="0" err="1" smtClean="0"/>
              <a:t>tubewells</a:t>
            </a:r>
            <a:r>
              <a:rPr lang="en-US" sz="2400" b="1" dirty="0" smtClean="0"/>
              <a:t>:</a:t>
            </a:r>
          </a:p>
          <a:p>
            <a:pPr algn="just"/>
            <a:endParaRPr lang="en-US" sz="2400" b="1" dirty="0"/>
          </a:p>
          <a:p>
            <a:pPr algn="just"/>
            <a:r>
              <a:rPr lang="en-US" sz="2400" dirty="0" smtClean="0"/>
              <a:t>The design of </a:t>
            </a:r>
            <a:r>
              <a:rPr lang="en-US" sz="2400" dirty="0" err="1" smtClean="0"/>
              <a:t>tubewells</a:t>
            </a:r>
            <a:r>
              <a:rPr lang="en-US" sz="2400" dirty="0" smtClean="0"/>
              <a:t> mainly involves the selection of length, diameter, and slot opening of the screen and design of the shroud materials, on the basis of the available aquifer characteristics.</a:t>
            </a:r>
          </a:p>
          <a:p>
            <a:pPr algn="just"/>
            <a:endParaRPr lang="en-US" sz="2400" dirty="0"/>
          </a:p>
          <a:p>
            <a:pPr algn="just"/>
            <a:endParaRPr lang="en-US" sz="2400" dirty="0"/>
          </a:p>
        </p:txBody>
      </p:sp>
    </p:spTree>
    <p:extLst>
      <p:ext uri="{BB962C8B-B14F-4D97-AF65-F5344CB8AC3E}">
        <p14:creationId xmlns:p14="http://schemas.microsoft.com/office/powerpoint/2010/main" val="29405092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790" y="1564355"/>
            <a:ext cx="8578425" cy="3085409"/>
          </a:xfrm>
          <a:prstGeom prst="rect">
            <a:avLst/>
          </a:prstGeom>
        </p:spPr>
      </p:pic>
    </p:spTree>
    <p:extLst>
      <p:ext uri="{BB962C8B-B14F-4D97-AF65-F5344CB8AC3E}">
        <p14:creationId xmlns:p14="http://schemas.microsoft.com/office/powerpoint/2010/main" val="252668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850900"/>
            <a:ext cx="7569200" cy="5262979"/>
          </a:xfrm>
          <a:prstGeom prst="rect">
            <a:avLst/>
          </a:prstGeom>
          <a:noFill/>
        </p:spPr>
        <p:txBody>
          <a:bodyPr wrap="square" rtlCol="0">
            <a:spAutoFit/>
          </a:bodyPr>
          <a:lstStyle/>
          <a:p>
            <a:r>
              <a:rPr lang="en-US" sz="2400" b="1" dirty="0" smtClean="0"/>
              <a:t>Source:</a:t>
            </a:r>
          </a:p>
          <a:p>
            <a:endParaRPr lang="en-US" sz="2400" b="1" dirty="0"/>
          </a:p>
          <a:p>
            <a:pPr marL="514350" indent="-514350">
              <a:buFont typeface="+mj-lt"/>
              <a:buAutoNum type="romanUcPeriod"/>
            </a:pPr>
            <a:r>
              <a:rPr lang="en-US" sz="2400" dirty="0" smtClean="0"/>
              <a:t>Inorganic solids such as clay, silt and other soil constituents</a:t>
            </a:r>
          </a:p>
          <a:p>
            <a:pPr marL="514350" indent="-514350">
              <a:buFont typeface="+mj-lt"/>
              <a:buAutoNum type="romanUcPeriod"/>
            </a:pPr>
            <a:r>
              <a:rPr lang="en-US" sz="2400" dirty="0" smtClean="0"/>
              <a:t>Organic material such as plant, fibers and biological solids such as algal cells. Bacteria etc.</a:t>
            </a:r>
          </a:p>
          <a:p>
            <a:pPr marL="514350" indent="-514350">
              <a:buFont typeface="+mj-lt"/>
              <a:buAutoNum type="romanUcPeriod"/>
            </a:pPr>
            <a:r>
              <a:rPr lang="en-US" sz="2400" dirty="0" smtClean="0"/>
              <a:t>Industrial waste, domestic waste, oils greases </a:t>
            </a:r>
            <a:r>
              <a:rPr lang="en-US" sz="2400" dirty="0" err="1" smtClean="0"/>
              <a:t>etc</a:t>
            </a:r>
            <a:endParaRPr lang="en-US" sz="2400" dirty="0"/>
          </a:p>
          <a:p>
            <a:endParaRPr lang="en-US" sz="2400" b="1" dirty="0" smtClean="0"/>
          </a:p>
          <a:p>
            <a:r>
              <a:rPr lang="en-US" sz="2400" b="1" dirty="0" smtClean="0"/>
              <a:t>Measurement:</a:t>
            </a:r>
          </a:p>
          <a:p>
            <a:endParaRPr lang="en-US" sz="2400" b="1" dirty="0"/>
          </a:p>
          <a:p>
            <a:r>
              <a:rPr lang="en-US" sz="2400" dirty="0" smtClean="0"/>
              <a:t>There are several tests available for measuring solids. Most are gravimetric tests involving the mass of residue.</a:t>
            </a:r>
          </a:p>
          <a:p>
            <a:endParaRPr lang="en-US" sz="2400" b="1" dirty="0"/>
          </a:p>
        </p:txBody>
      </p:sp>
    </p:spTree>
    <p:extLst>
      <p:ext uri="{BB962C8B-B14F-4D97-AF65-F5344CB8AC3E}">
        <p14:creationId xmlns:p14="http://schemas.microsoft.com/office/powerpoint/2010/main" val="255321303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324" y="553453"/>
            <a:ext cx="8373979" cy="6026893"/>
          </a:xfrm>
          <a:prstGeom prst="rect">
            <a:avLst/>
          </a:prstGeom>
        </p:spPr>
      </p:pic>
    </p:spTree>
    <p:extLst>
      <p:ext uri="{BB962C8B-B14F-4D97-AF65-F5344CB8AC3E}">
        <p14:creationId xmlns:p14="http://schemas.microsoft.com/office/powerpoint/2010/main" val="197064698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820" y="1512970"/>
            <a:ext cx="8587519" cy="3127723"/>
          </a:xfrm>
          <a:prstGeom prst="rect">
            <a:avLst/>
          </a:prstGeom>
        </p:spPr>
      </p:pic>
    </p:spTree>
    <p:extLst>
      <p:ext uri="{BB962C8B-B14F-4D97-AF65-F5344CB8AC3E}">
        <p14:creationId xmlns:p14="http://schemas.microsoft.com/office/powerpoint/2010/main" val="112600591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3828" y="3920289"/>
            <a:ext cx="28575" cy="76200"/>
          </a:xfrm>
          <a:prstGeom prst="rect">
            <a:avLst/>
          </a:prstGeom>
        </p:spPr>
      </p:pic>
      <p:pic>
        <p:nvPicPr>
          <p:cNvPr id="3" name="Picture 2"/>
          <p:cNvPicPr>
            <a:picLocks noChangeAspect="1"/>
          </p:cNvPicPr>
          <p:nvPr/>
        </p:nvPicPr>
        <p:blipFill>
          <a:blip r:embed="rId3"/>
          <a:stretch>
            <a:fillRect/>
          </a:stretch>
        </p:blipFill>
        <p:spPr>
          <a:xfrm>
            <a:off x="144379" y="1789697"/>
            <a:ext cx="8888814" cy="2716446"/>
          </a:xfrm>
          <a:prstGeom prst="rect">
            <a:avLst/>
          </a:prstGeom>
        </p:spPr>
      </p:pic>
    </p:spTree>
    <p:extLst>
      <p:ext uri="{BB962C8B-B14F-4D97-AF65-F5344CB8AC3E}">
        <p14:creationId xmlns:p14="http://schemas.microsoft.com/office/powerpoint/2010/main" val="316699391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614" y="1449554"/>
            <a:ext cx="8630369" cy="2352425"/>
          </a:xfrm>
          <a:prstGeom prst="rect">
            <a:avLst/>
          </a:prstGeom>
        </p:spPr>
      </p:pic>
    </p:spTree>
    <p:extLst>
      <p:ext uri="{BB962C8B-B14F-4D97-AF65-F5344CB8AC3E}">
        <p14:creationId xmlns:p14="http://schemas.microsoft.com/office/powerpoint/2010/main" val="98349383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497" y="1635041"/>
            <a:ext cx="8960282" cy="3237749"/>
          </a:xfrm>
          <a:prstGeom prst="rect">
            <a:avLst/>
          </a:prstGeom>
        </p:spPr>
      </p:pic>
    </p:spTree>
    <p:extLst>
      <p:ext uri="{BB962C8B-B14F-4D97-AF65-F5344CB8AC3E}">
        <p14:creationId xmlns:p14="http://schemas.microsoft.com/office/powerpoint/2010/main" val="293797439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68102"/>
            <a:ext cx="9252701" cy="3765634"/>
          </a:xfrm>
          <a:prstGeom prst="rect">
            <a:avLst/>
          </a:prstGeom>
        </p:spPr>
      </p:pic>
    </p:spTree>
    <p:extLst>
      <p:ext uri="{BB962C8B-B14F-4D97-AF65-F5344CB8AC3E}">
        <p14:creationId xmlns:p14="http://schemas.microsoft.com/office/powerpoint/2010/main" val="343780194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54243" y="1251284"/>
                <a:ext cx="7591926" cy="1938992"/>
              </a:xfrm>
              <a:prstGeom prst="rect">
                <a:avLst/>
              </a:prstGeom>
              <a:noFill/>
            </p:spPr>
            <p:txBody>
              <a:bodyPr wrap="square" rtlCol="0">
                <a:spAutoFit/>
              </a:bodyPr>
              <a:lstStyle/>
              <a:p>
                <a:pPr algn="just"/>
                <a:r>
                  <a:rPr lang="en-US" sz="2400" dirty="0" smtClean="0"/>
                  <a:t>In case of shallow and very shallow shrouded </a:t>
                </a:r>
                <a:r>
                  <a:rPr lang="en-US" sz="2400" dirty="0" err="1" smtClean="0"/>
                  <a:t>tubewells</a:t>
                </a:r>
                <a:r>
                  <a:rPr lang="en-US" sz="2400" dirty="0" smtClean="0"/>
                  <a:t> a shrouding sand having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10 </m:t>
                        </m:r>
                      </m:sub>
                    </m:sSub>
                  </m:oMath>
                </a14:m>
                <a:r>
                  <a:rPr lang="en-US" sz="2400" dirty="0" smtClean="0"/>
                  <a:t> size or 90% retention size of 0.008 inches. Fineness modulus of 1.6 and uniformity coefficient 0f 1.5 is performing well in case of No. 8 (0.008 inch) slot screen in Bangladesh</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54243" y="1251284"/>
                <a:ext cx="7591926" cy="1938992"/>
              </a:xfrm>
              <a:prstGeom prst="rect">
                <a:avLst/>
              </a:prstGeom>
              <a:blipFill rotWithShape="0">
                <a:blip r:embed="rId2"/>
                <a:stretch>
                  <a:fillRect l="-1204" t="-2201" r="-1204" b="-6604"/>
                </a:stretch>
              </a:blipFill>
            </p:spPr>
            <p:txBody>
              <a:bodyPr/>
              <a:lstStyle/>
              <a:p>
                <a:r>
                  <a:rPr lang="en-US">
                    <a:noFill/>
                  </a:rPr>
                  <a:t> </a:t>
                </a:r>
              </a:p>
            </p:txBody>
          </p:sp>
        </mc:Fallback>
      </mc:AlternateContent>
    </p:spTree>
    <p:extLst>
      <p:ext uri="{BB962C8B-B14F-4D97-AF65-F5344CB8AC3E}">
        <p14:creationId xmlns:p14="http://schemas.microsoft.com/office/powerpoint/2010/main" val="328939956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706" y="1576136"/>
            <a:ext cx="7351294" cy="2431435"/>
          </a:xfrm>
          <a:prstGeom prst="rect">
            <a:avLst/>
          </a:prstGeom>
          <a:noFill/>
        </p:spPr>
        <p:txBody>
          <a:bodyPr wrap="square" rtlCol="0">
            <a:spAutoFit/>
          </a:bodyPr>
          <a:lstStyle/>
          <a:p>
            <a:r>
              <a:rPr lang="en-US" sz="3200" b="1" dirty="0" smtClean="0"/>
              <a:t>Sinking of </a:t>
            </a:r>
            <a:r>
              <a:rPr lang="en-US" sz="3200" b="1" dirty="0" err="1" smtClean="0"/>
              <a:t>handpump</a:t>
            </a:r>
            <a:r>
              <a:rPr lang="en-US" sz="3200" b="1" dirty="0" smtClean="0"/>
              <a:t> </a:t>
            </a:r>
            <a:r>
              <a:rPr lang="en-US" sz="3200" b="1" dirty="0" err="1" smtClean="0"/>
              <a:t>tubewells</a:t>
            </a:r>
            <a:r>
              <a:rPr lang="en-US" sz="3200" b="1" dirty="0" smtClean="0"/>
              <a:t>:</a:t>
            </a:r>
          </a:p>
          <a:p>
            <a:endParaRPr lang="en-US" sz="3200" b="1" dirty="0"/>
          </a:p>
          <a:p>
            <a:pPr marL="285750" indent="-285750">
              <a:buFont typeface="Arial" panose="020B0604020202020204" pitchFamily="34" charset="0"/>
              <a:buChar char="•"/>
            </a:pPr>
            <a:r>
              <a:rPr lang="en-US" sz="3200" dirty="0" err="1" smtClean="0"/>
              <a:t>Sludger</a:t>
            </a:r>
            <a:r>
              <a:rPr lang="en-US" sz="3200" dirty="0" smtClean="0"/>
              <a:t> method</a:t>
            </a:r>
          </a:p>
          <a:p>
            <a:pPr marL="285750" indent="-285750">
              <a:buFont typeface="Arial" panose="020B0604020202020204" pitchFamily="34" charset="0"/>
              <a:buChar char="•"/>
            </a:pPr>
            <a:r>
              <a:rPr lang="en-US" sz="3200" dirty="0" smtClean="0"/>
              <a:t>Rotary drilling method</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93039904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14400" y="685800"/>
                <a:ext cx="7162800" cy="6272871"/>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Design of distribution system:</a:t>
                </a:r>
              </a:p>
              <a:p>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Hazen Williams equation can conveniently be used for a hydraulic design of the branched or looped network. The equation can be written in the form of:</a:t>
                </a:r>
              </a:p>
              <a:p>
                <a:endParaRPr lang="en-US" sz="2400" dirty="0" smtClean="0">
                  <a:latin typeface="Arial" panose="020B0604020202020204" pitchFamily="34" charset="0"/>
                  <a:cs typeface="Arial" panose="020B0604020202020204" pitchFamily="34" charset="0"/>
                </a:endParaRPr>
              </a:p>
              <a:p>
                <a14:m>
                  <m:oMath xmlns:m="http://schemas.openxmlformats.org/officeDocument/2006/math">
                    <m:r>
                      <a:rPr lang="en-US" sz="2400" b="1" i="1" smtClean="0">
                        <a:solidFill>
                          <a:schemeClr val="tx1"/>
                        </a:solidFill>
                        <a:latin typeface="Cambria Math" panose="02040503050406030204" pitchFamily="18" charset="0"/>
                        <a:cs typeface="Arial" panose="020B0604020202020204" pitchFamily="34" charset="0"/>
                      </a:rPr>
                      <m:t>𝑸</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𝟑</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𝟕</m:t>
                    </m:r>
                    <m:r>
                      <a:rPr lang="en-US" sz="2400" b="1" i="1" smtClean="0">
                        <a:solidFill>
                          <a:schemeClr val="tx1"/>
                        </a:solidFill>
                        <a:latin typeface="Cambria Math" panose="02040503050406030204" pitchFamily="18" charset="0"/>
                        <a:cs typeface="Arial" panose="020B0604020202020204" pitchFamily="34" charset="0"/>
                      </a:rPr>
                      <m:t>∗</m:t>
                    </m:r>
                    <m:sSup>
                      <m:sSupPr>
                        <m:ctrlPr>
                          <a:rPr lang="en-US" sz="2400" b="1" i="1" smtClean="0">
                            <a:solidFill>
                              <a:schemeClr val="tx1"/>
                            </a:solidFill>
                            <a:latin typeface="Cambria Math" panose="02040503050406030204" pitchFamily="18" charset="0"/>
                            <a:cs typeface="Arial" panose="020B0604020202020204" pitchFamily="34" charset="0"/>
                          </a:rPr>
                        </m:ctrlPr>
                      </m:sSupPr>
                      <m:e>
                        <m:r>
                          <a:rPr lang="en-US" sz="2400" b="1" i="1" smtClean="0">
                            <a:solidFill>
                              <a:schemeClr val="tx1"/>
                            </a:solidFill>
                            <a:latin typeface="Cambria Math" panose="02040503050406030204" pitchFamily="18" charset="0"/>
                            <a:cs typeface="Arial" panose="020B0604020202020204" pitchFamily="34" charset="0"/>
                          </a:rPr>
                          <m:t>𝟏𝟎</m:t>
                        </m:r>
                      </m:e>
                      <m:sup>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𝟔</m:t>
                        </m:r>
                      </m:sup>
                    </m:sSup>
                    <m:r>
                      <a:rPr lang="en-US" sz="2400" b="1" i="1" smtClean="0">
                        <a:solidFill>
                          <a:schemeClr val="tx1"/>
                        </a:solidFill>
                        <a:latin typeface="Cambria Math" panose="02040503050406030204" pitchFamily="18" charset="0"/>
                        <a:cs typeface="Arial" panose="020B0604020202020204" pitchFamily="34" charset="0"/>
                      </a:rPr>
                      <m:t> </m:t>
                    </m:r>
                    <m:r>
                      <a:rPr lang="en-US" sz="2400" b="1" i="1" smtClean="0">
                        <a:solidFill>
                          <a:schemeClr val="tx1"/>
                        </a:solidFill>
                        <a:latin typeface="Cambria Math" panose="02040503050406030204" pitchFamily="18" charset="0"/>
                        <a:cs typeface="Arial" panose="020B0604020202020204" pitchFamily="34" charset="0"/>
                      </a:rPr>
                      <m:t>𝑪</m:t>
                    </m:r>
                    <m:sSup>
                      <m:sSupPr>
                        <m:ctrlPr>
                          <a:rPr lang="en-US" sz="2400" b="1" i="1" smtClean="0">
                            <a:solidFill>
                              <a:schemeClr val="tx1"/>
                            </a:solidFill>
                            <a:latin typeface="Cambria Math" panose="02040503050406030204" pitchFamily="18" charset="0"/>
                            <a:cs typeface="Arial" panose="020B0604020202020204" pitchFamily="34" charset="0"/>
                          </a:rPr>
                        </m:ctrlPr>
                      </m:sSupPr>
                      <m:e>
                        <m:r>
                          <a:rPr lang="en-US" sz="2400" b="1" i="1" smtClean="0">
                            <a:solidFill>
                              <a:schemeClr val="tx1"/>
                            </a:solidFill>
                            <a:latin typeface="Cambria Math" panose="02040503050406030204" pitchFamily="18" charset="0"/>
                            <a:cs typeface="Arial" panose="020B0604020202020204" pitchFamily="34" charset="0"/>
                          </a:rPr>
                          <m:t>𝑫</m:t>
                        </m:r>
                      </m:e>
                      <m:sup>
                        <m:r>
                          <a:rPr lang="en-US" sz="2400" b="1" i="1" smtClean="0">
                            <a:solidFill>
                              <a:schemeClr val="tx1"/>
                            </a:solidFill>
                            <a:latin typeface="Cambria Math" panose="02040503050406030204" pitchFamily="18" charset="0"/>
                            <a:cs typeface="Arial" panose="020B0604020202020204" pitchFamily="34" charset="0"/>
                          </a:rPr>
                          <m:t>𝟐</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𝟔𝟑</m:t>
                        </m:r>
                      </m:sup>
                    </m:sSup>
                    <m:sSup>
                      <m:sSupPr>
                        <m:ctrlPr>
                          <a:rPr lang="en-US" sz="2400" b="1" i="1" smtClean="0">
                            <a:solidFill>
                              <a:schemeClr val="tx1"/>
                            </a:solidFill>
                            <a:latin typeface="Cambria Math" panose="02040503050406030204" pitchFamily="18" charset="0"/>
                            <a:cs typeface="Arial" panose="020B0604020202020204" pitchFamily="34" charset="0"/>
                          </a:rPr>
                        </m:ctrlPr>
                      </m:sSupPr>
                      <m:e>
                        <m:d>
                          <m:dPr>
                            <m:ctrlPr>
                              <a:rPr lang="en-US" sz="2400" b="1" i="1" smtClean="0">
                                <a:solidFill>
                                  <a:schemeClr val="tx1"/>
                                </a:solidFill>
                                <a:latin typeface="Cambria Math" panose="02040503050406030204" pitchFamily="18" charset="0"/>
                                <a:cs typeface="Arial" panose="020B0604020202020204" pitchFamily="34" charset="0"/>
                              </a:rPr>
                            </m:ctrlPr>
                          </m:dPr>
                          <m:e>
                            <m:f>
                              <m:fPr>
                                <m:ctrlPr>
                                  <a:rPr lang="en-US" sz="2400" b="1" i="1" smtClean="0">
                                    <a:solidFill>
                                      <a:schemeClr val="tx1"/>
                                    </a:solidFill>
                                    <a:latin typeface="Cambria Math" panose="02040503050406030204" pitchFamily="18" charset="0"/>
                                    <a:cs typeface="Arial" panose="020B0604020202020204" pitchFamily="34" charset="0"/>
                                  </a:rPr>
                                </m:ctrlPr>
                              </m:fPr>
                              <m:num>
                                <m:r>
                                  <a:rPr lang="en-US" sz="2400" b="1" i="1" smtClean="0">
                                    <a:solidFill>
                                      <a:schemeClr val="tx1"/>
                                    </a:solidFill>
                                    <a:latin typeface="Cambria Math" panose="02040503050406030204" pitchFamily="18" charset="0"/>
                                    <a:cs typeface="Arial" panose="020B0604020202020204" pitchFamily="34" charset="0"/>
                                  </a:rPr>
                                  <m:t>𝑯</m:t>
                                </m:r>
                              </m:num>
                              <m:den>
                                <m:r>
                                  <a:rPr lang="en-US" sz="2400" b="1" i="1" smtClean="0">
                                    <a:solidFill>
                                      <a:schemeClr val="tx1"/>
                                    </a:solidFill>
                                    <a:latin typeface="Cambria Math" panose="02040503050406030204" pitchFamily="18" charset="0"/>
                                    <a:cs typeface="Arial" panose="020B0604020202020204" pitchFamily="34" charset="0"/>
                                  </a:rPr>
                                  <m:t>𝑳</m:t>
                                </m:r>
                              </m:den>
                            </m:f>
                          </m:e>
                        </m:d>
                      </m:e>
                      <m:sup>
                        <m:r>
                          <a:rPr lang="en-US" sz="2400" b="1" i="1" smtClean="0">
                            <a:solidFill>
                              <a:schemeClr val="tx1"/>
                            </a:solidFill>
                            <a:latin typeface="Cambria Math" panose="02040503050406030204" pitchFamily="18" charset="0"/>
                            <a:cs typeface="Arial" panose="020B0604020202020204" pitchFamily="34" charset="0"/>
                          </a:rPr>
                          <m:t>𝟎</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𝟓𝟒</m:t>
                        </m:r>
                      </m:sup>
                    </m:sSup>
                    <m:r>
                      <a:rPr lang="en-US" sz="2400" b="0" i="0" smtClean="0">
                        <a:solidFill>
                          <a:schemeClr val="tx1"/>
                        </a:solidFill>
                        <a:latin typeface="Cambria Math" panose="02040503050406030204" pitchFamily="18" charset="0"/>
                        <a:cs typeface="Arial" panose="020B0604020202020204" pitchFamily="34" charset="0"/>
                      </a:rPr>
                      <m:t> </m:t>
                    </m:r>
                  </m:oMath>
                </a14:m>
                <a:r>
                  <a:rPr lang="en-US" sz="2400" b="0" dirty="0" smtClean="0">
                    <a:latin typeface="Arial" panose="020B0604020202020204" pitchFamily="34" charset="0"/>
                    <a:cs typeface="Arial" panose="020B0604020202020204" pitchFamily="34" charset="0"/>
                  </a:rPr>
                  <a:t>…………………(1)</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Where, Q= Flow </a:t>
                </a:r>
                <a:r>
                  <a:rPr lang="en-US" sz="2400" dirty="0" err="1" smtClean="0">
                    <a:latin typeface="Arial" panose="020B0604020202020204" pitchFamily="34" charset="0"/>
                    <a:cs typeface="Arial" panose="020B0604020202020204" pitchFamily="34" charset="0"/>
                  </a:rPr>
                  <a:t>lps</a:t>
                </a:r>
                <a:r>
                  <a:rPr lang="en-US" sz="24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 roughness coefficient (100-140 for rough to smooth pipes)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D= diameter, in m</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H= head loss in m</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L= length of pipe in m</a:t>
                </a:r>
              </a:p>
              <a:p>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14400" y="685800"/>
                <a:ext cx="7162800" cy="6272871"/>
              </a:xfrm>
              <a:prstGeom prst="rect">
                <a:avLst/>
              </a:prstGeom>
              <a:blipFill rotWithShape="0">
                <a:blip r:embed="rId2"/>
                <a:stretch>
                  <a:fillRect l="-1277" t="-680" r="-340"/>
                </a:stretch>
              </a:blipFill>
            </p:spPr>
            <p:txBody>
              <a:bodyPr/>
              <a:lstStyle/>
              <a:p>
                <a:r>
                  <a:rPr lang="en-US">
                    <a:noFill/>
                  </a:rPr>
                  <a:t> </a:t>
                </a:r>
              </a:p>
            </p:txBody>
          </p:sp>
        </mc:Fallback>
      </mc:AlternateContent>
    </p:spTree>
    <p:extLst>
      <p:ext uri="{BB962C8B-B14F-4D97-AF65-F5344CB8AC3E}">
        <p14:creationId xmlns:p14="http://schemas.microsoft.com/office/powerpoint/2010/main" val="19148376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30941" y="1033922"/>
                <a:ext cx="6705600" cy="2752548"/>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For a definite value of C the equation can be written as</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f>
                      <m:fPr>
                        <m:ctrlPr>
                          <a:rPr lang="en-US" sz="2400" b="1" i="1" smtClean="0">
                            <a:latin typeface="Cambria Math" panose="02040503050406030204" pitchFamily="18" charset="0"/>
                            <a:cs typeface="Arial" panose="020B0604020202020204" pitchFamily="34" charset="0"/>
                          </a:rPr>
                        </m:ctrlPr>
                      </m:fPr>
                      <m:num>
                        <m:r>
                          <a:rPr lang="en-US" sz="2400" b="1" i="1" smtClean="0">
                            <a:latin typeface="Cambria Math" panose="02040503050406030204" pitchFamily="18" charset="0"/>
                            <a:cs typeface="Arial" panose="020B0604020202020204" pitchFamily="34" charset="0"/>
                          </a:rPr>
                          <m:t>𝑯</m:t>
                        </m:r>
                      </m:num>
                      <m:den>
                        <m:r>
                          <a:rPr lang="en-US" sz="2400" b="1" i="1" smtClean="0">
                            <a:latin typeface="Cambria Math" panose="02040503050406030204" pitchFamily="18" charset="0"/>
                            <a:cs typeface="Arial" panose="020B0604020202020204" pitchFamily="34" charset="0"/>
                          </a:rPr>
                          <m:t>𝑳</m:t>
                        </m:r>
                      </m:den>
                    </m:f>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𝟏</m:t>
                    </m:r>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𝟑𝟗</m:t>
                    </m:r>
                    <m:r>
                      <a:rPr lang="en-US" sz="2400" b="1" i="1" smtClean="0">
                        <a:latin typeface="Cambria Math" panose="02040503050406030204" pitchFamily="18" charset="0"/>
                        <a:cs typeface="Arial" panose="020B0604020202020204" pitchFamily="34" charset="0"/>
                      </a:rPr>
                      <m:t> ×</m:t>
                    </m:r>
                    <m:f>
                      <m:fPr>
                        <m:ctrlPr>
                          <a:rPr lang="en-US" sz="2400" b="1" i="1" smtClean="0">
                            <a:latin typeface="Cambria Math" panose="02040503050406030204" pitchFamily="18" charset="0"/>
                            <a:ea typeface="Cambria Math" panose="02040503050406030204" pitchFamily="18" charset="0"/>
                            <a:cs typeface="Arial" panose="020B0604020202020204" pitchFamily="34" charset="0"/>
                          </a:rPr>
                        </m:ctrlPr>
                      </m:fPr>
                      <m:num>
                        <m:sSup>
                          <m:sSupPr>
                            <m:ctrlPr>
                              <a:rPr lang="en-US" sz="2400" b="1"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1" i="1" smtClean="0">
                                <a:latin typeface="Cambria Math" panose="02040503050406030204" pitchFamily="18" charset="0"/>
                                <a:ea typeface="Cambria Math" panose="02040503050406030204" pitchFamily="18" charset="0"/>
                                <a:cs typeface="Arial" panose="020B0604020202020204" pitchFamily="34" charset="0"/>
                              </a:rPr>
                              <m:t>𝟏𝟎</m:t>
                            </m:r>
                          </m:e>
                          <m:sup>
                            <m:r>
                              <a:rPr lang="en-US" sz="2400" b="1" i="1" smtClean="0">
                                <a:latin typeface="Cambria Math" panose="02040503050406030204" pitchFamily="18" charset="0"/>
                                <a:ea typeface="Cambria Math" panose="02040503050406030204" pitchFamily="18" charset="0"/>
                                <a:cs typeface="Arial" panose="020B0604020202020204" pitchFamily="34" charset="0"/>
                              </a:rPr>
                              <m:t>𝟔</m:t>
                            </m:r>
                          </m:sup>
                        </m:sSup>
                        <m:sSup>
                          <m:sSupPr>
                            <m:ctrlPr>
                              <a:rPr lang="en-US" sz="2400" b="1"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1" i="1" smtClean="0">
                                <a:latin typeface="Cambria Math" panose="02040503050406030204" pitchFamily="18" charset="0"/>
                                <a:ea typeface="Cambria Math" panose="02040503050406030204" pitchFamily="18" charset="0"/>
                                <a:cs typeface="Arial" panose="020B0604020202020204" pitchFamily="34" charset="0"/>
                              </a:rPr>
                              <m:t>𝑸</m:t>
                            </m:r>
                          </m:e>
                          <m:sup>
                            <m:r>
                              <a:rPr lang="en-US" sz="2400" b="1" i="1" smtClean="0">
                                <a:latin typeface="Cambria Math" panose="02040503050406030204" pitchFamily="18" charset="0"/>
                                <a:ea typeface="Cambria Math" panose="02040503050406030204" pitchFamily="18" charset="0"/>
                                <a:cs typeface="Arial" panose="020B0604020202020204" pitchFamily="34" charset="0"/>
                              </a:rPr>
                              <m:t>𝟏</m:t>
                            </m:r>
                            <m:r>
                              <a:rPr lang="en-US" sz="2400" b="1" i="1" smtClean="0">
                                <a:latin typeface="Cambria Math" panose="02040503050406030204" pitchFamily="18" charset="0"/>
                                <a:ea typeface="Cambria Math" panose="02040503050406030204" pitchFamily="18" charset="0"/>
                                <a:cs typeface="Arial" panose="020B0604020202020204" pitchFamily="34" charset="0"/>
                              </a:rPr>
                              <m:t>.</m:t>
                            </m:r>
                            <m:r>
                              <a:rPr lang="en-US" sz="2400" b="1" i="1" smtClean="0">
                                <a:latin typeface="Cambria Math" panose="02040503050406030204" pitchFamily="18" charset="0"/>
                                <a:ea typeface="Cambria Math" panose="02040503050406030204" pitchFamily="18" charset="0"/>
                                <a:cs typeface="Arial" panose="020B0604020202020204" pitchFamily="34" charset="0"/>
                              </a:rPr>
                              <m:t>𝟖𝟓</m:t>
                            </m:r>
                          </m:sup>
                        </m:sSup>
                      </m:num>
                      <m:den>
                        <m:sSup>
                          <m:sSupPr>
                            <m:ctrlPr>
                              <a:rPr lang="en-US" sz="2400" b="1"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1" i="1" smtClean="0">
                                <a:latin typeface="Cambria Math" panose="02040503050406030204" pitchFamily="18" charset="0"/>
                                <a:ea typeface="Cambria Math" panose="02040503050406030204" pitchFamily="18" charset="0"/>
                                <a:cs typeface="Arial" panose="020B0604020202020204" pitchFamily="34" charset="0"/>
                              </a:rPr>
                              <m:t>𝑫</m:t>
                            </m:r>
                          </m:e>
                          <m:sup>
                            <m:r>
                              <a:rPr lang="en-US" sz="2400" b="1" i="1" smtClean="0">
                                <a:latin typeface="Cambria Math" panose="02040503050406030204" pitchFamily="18" charset="0"/>
                                <a:ea typeface="Cambria Math" panose="02040503050406030204" pitchFamily="18" charset="0"/>
                                <a:cs typeface="Arial" panose="020B0604020202020204" pitchFamily="34" charset="0"/>
                              </a:rPr>
                              <m:t>𝟒</m:t>
                            </m:r>
                            <m:r>
                              <a:rPr lang="en-US" sz="2400" b="1" i="1" smtClean="0">
                                <a:latin typeface="Cambria Math" panose="02040503050406030204" pitchFamily="18" charset="0"/>
                                <a:ea typeface="Cambria Math" panose="02040503050406030204" pitchFamily="18" charset="0"/>
                                <a:cs typeface="Arial" panose="020B0604020202020204" pitchFamily="34" charset="0"/>
                              </a:rPr>
                              <m:t>.</m:t>
                            </m:r>
                            <m:r>
                              <a:rPr lang="en-US" sz="2400" b="1" i="1" smtClean="0">
                                <a:latin typeface="Cambria Math" panose="02040503050406030204" pitchFamily="18" charset="0"/>
                                <a:ea typeface="Cambria Math" panose="02040503050406030204" pitchFamily="18" charset="0"/>
                                <a:cs typeface="Arial" panose="020B0604020202020204" pitchFamily="34" charset="0"/>
                              </a:rPr>
                              <m:t>𝟖𝟕</m:t>
                            </m:r>
                          </m:sup>
                        </m:sSup>
                      </m:den>
                    </m:f>
                    <m:r>
                      <a:rPr lang="en-US" sz="2400" b="1" i="1" smtClean="0">
                        <a:latin typeface="Cambria Math" panose="02040503050406030204" pitchFamily="18" charset="0"/>
                        <a:ea typeface="Cambria Math" panose="02040503050406030204" pitchFamily="18" charset="0"/>
                        <a:cs typeface="Arial" panose="020B0604020202020204" pitchFamily="34" charset="0"/>
                      </a:rPr>
                      <m:t>  </m:t>
                    </m:r>
                  </m:oMath>
                </a14:m>
                <a:r>
                  <a:rPr lang="en-US" sz="2400" b="1" i="1"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……..(2)</a:t>
                </a:r>
              </a:p>
              <a:p>
                <a:pPr algn="just"/>
                <a:endParaRPr lang="en-US" sz="2400" i="1" dirty="0" smtClean="0">
                  <a:latin typeface="Cambria Math" panose="02040503050406030204" pitchFamily="18" charset="0"/>
                  <a:cs typeface="Arial" panose="020B0604020202020204" pitchFamily="34" charset="0"/>
                </a:endParaRPr>
              </a:p>
              <a:p>
                <a:pPr algn="just"/>
                <a14:m>
                  <m:oMath xmlns:m="http://schemas.openxmlformats.org/officeDocument/2006/math">
                    <m:f>
                      <m:fPr>
                        <m:ctrlPr>
                          <a:rPr lang="en-US" sz="2400" b="1" i="1">
                            <a:latin typeface="Cambria Math" panose="02040503050406030204" pitchFamily="18" charset="0"/>
                            <a:cs typeface="Arial" panose="020B0604020202020204" pitchFamily="34" charset="0"/>
                          </a:rPr>
                        </m:ctrlPr>
                      </m:fPr>
                      <m:num>
                        <m:r>
                          <a:rPr lang="en-US" sz="2400" b="1" i="1">
                            <a:latin typeface="Cambria Math" panose="02040503050406030204" pitchFamily="18" charset="0"/>
                            <a:cs typeface="Arial" panose="020B0604020202020204" pitchFamily="34" charset="0"/>
                          </a:rPr>
                          <m:t>𝑯</m:t>
                        </m:r>
                      </m:num>
                      <m:den>
                        <m:r>
                          <a:rPr lang="en-US" sz="2400" b="1" i="1">
                            <a:latin typeface="Cambria Math" panose="02040503050406030204" pitchFamily="18" charset="0"/>
                            <a:cs typeface="Arial" panose="020B0604020202020204" pitchFamily="34" charset="0"/>
                          </a:rPr>
                          <m:t>𝑳</m:t>
                        </m:r>
                      </m:den>
                    </m:f>
                    <m:r>
                      <a:rPr lang="en-US" sz="2400" b="1" i="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𝟏</m:t>
                    </m:r>
                    <m:r>
                      <a:rPr lang="en-US" sz="2400" b="1" i="1">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𝟓</m:t>
                    </m:r>
                    <m:r>
                      <a:rPr lang="en-US" sz="2400" b="1" i="1">
                        <a:latin typeface="Cambria Math" panose="02040503050406030204" pitchFamily="18" charset="0"/>
                        <a:cs typeface="Arial" panose="020B0604020202020204" pitchFamily="34" charset="0"/>
                      </a:rPr>
                      <m:t>𝟗</m:t>
                    </m:r>
                    <m:r>
                      <a:rPr lang="en-US" sz="2400" b="1" i="1">
                        <a:latin typeface="Cambria Math" panose="02040503050406030204" pitchFamily="18" charset="0"/>
                        <a:cs typeface="Arial" panose="020B0604020202020204" pitchFamily="34" charset="0"/>
                      </a:rPr>
                      <m:t> ×</m:t>
                    </m:r>
                    <m:f>
                      <m:fPr>
                        <m:ctrlPr>
                          <a:rPr lang="en-US" sz="2400" b="1" i="1">
                            <a:latin typeface="Cambria Math" panose="02040503050406030204" pitchFamily="18" charset="0"/>
                            <a:ea typeface="Cambria Math" panose="02040503050406030204" pitchFamily="18" charset="0"/>
                            <a:cs typeface="Arial" panose="020B0604020202020204" pitchFamily="34" charset="0"/>
                          </a:rPr>
                        </m:ctrlPr>
                      </m:fPr>
                      <m:num>
                        <m:sSup>
                          <m:sSupPr>
                            <m:ctrlPr>
                              <a:rPr lang="en-US" sz="2400" b="1" i="1">
                                <a:latin typeface="Cambria Math" panose="02040503050406030204" pitchFamily="18" charset="0"/>
                                <a:ea typeface="Cambria Math" panose="02040503050406030204" pitchFamily="18" charset="0"/>
                                <a:cs typeface="Arial" panose="020B0604020202020204" pitchFamily="34" charset="0"/>
                              </a:rPr>
                            </m:ctrlPr>
                          </m:sSupPr>
                          <m:e>
                            <m:r>
                              <a:rPr lang="en-US" sz="2400" b="1" i="1">
                                <a:latin typeface="Cambria Math" panose="02040503050406030204" pitchFamily="18" charset="0"/>
                                <a:ea typeface="Cambria Math" panose="02040503050406030204" pitchFamily="18" charset="0"/>
                                <a:cs typeface="Arial" panose="020B0604020202020204" pitchFamily="34" charset="0"/>
                              </a:rPr>
                              <m:t>𝟏𝟎</m:t>
                            </m:r>
                          </m:e>
                          <m:sup>
                            <m:r>
                              <a:rPr lang="en-US" sz="2400" b="1" i="1">
                                <a:latin typeface="Cambria Math" panose="02040503050406030204" pitchFamily="18" charset="0"/>
                                <a:ea typeface="Cambria Math" panose="02040503050406030204" pitchFamily="18" charset="0"/>
                                <a:cs typeface="Arial" panose="020B0604020202020204" pitchFamily="34" charset="0"/>
                              </a:rPr>
                              <m:t>𝟔</m:t>
                            </m:r>
                          </m:sup>
                        </m:sSup>
                        <m:sSup>
                          <m:sSupPr>
                            <m:ctrlPr>
                              <a:rPr lang="en-US" sz="2400" b="1" i="1">
                                <a:latin typeface="Cambria Math" panose="02040503050406030204" pitchFamily="18" charset="0"/>
                                <a:ea typeface="Cambria Math" panose="02040503050406030204" pitchFamily="18" charset="0"/>
                                <a:cs typeface="Arial" panose="020B0604020202020204" pitchFamily="34" charset="0"/>
                              </a:rPr>
                            </m:ctrlPr>
                          </m:sSupPr>
                          <m:e>
                            <m:r>
                              <a:rPr lang="en-US" sz="2400" b="1" i="1">
                                <a:latin typeface="Cambria Math" panose="02040503050406030204" pitchFamily="18" charset="0"/>
                                <a:ea typeface="Cambria Math" panose="02040503050406030204" pitchFamily="18" charset="0"/>
                                <a:cs typeface="Arial" panose="020B0604020202020204" pitchFamily="34" charset="0"/>
                              </a:rPr>
                              <m:t>𝑸</m:t>
                            </m:r>
                          </m:e>
                          <m:sup>
                            <m:r>
                              <a:rPr lang="en-US" sz="2400" b="1" i="1">
                                <a:latin typeface="Cambria Math" panose="02040503050406030204" pitchFamily="18" charset="0"/>
                                <a:ea typeface="Cambria Math" panose="02040503050406030204" pitchFamily="18" charset="0"/>
                                <a:cs typeface="Arial" panose="020B0604020202020204" pitchFamily="34" charset="0"/>
                              </a:rPr>
                              <m:t>𝟏</m:t>
                            </m:r>
                            <m:r>
                              <a:rPr lang="en-US" sz="2400" b="1" i="1">
                                <a:latin typeface="Cambria Math" panose="02040503050406030204" pitchFamily="18" charset="0"/>
                                <a:ea typeface="Cambria Math" panose="02040503050406030204" pitchFamily="18" charset="0"/>
                                <a:cs typeface="Arial" panose="020B0604020202020204" pitchFamily="34" charset="0"/>
                              </a:rPr>
                              <m:t>.</m:t>
                            </m:r>
                            <m:r>
                              <a:rPr lang="en-US" sz="2400" b="1" i="1">
                                <a:latin typeface="Cambria Math" panose="02040503050406030204" pitchFamily="18" charset="0"/>
                                <a:ea typeface="Cambria Math" panose="02040503050406030204" pitchFamily="18" charset="0"/>
                                <a:cs typeface="Arial" panose="020B0604020202020204" pitchFamily="34" charset="0"/>
                              </a:rPr>
                              <m:t>𝟖𝟓</m:t>
                            </m:r>
                          </m:sup>
                        </m:sSup>
                      </m:num>
                      <m:den>
                        <m:sSup>
                          <m:sSupPr>
                            <m:ctrlPr>
                              <a:rPr lang="en-US" sz="2400" b="1" i="1">
                                <a:latin typeface="Cambria Math" panose="02040503050406030204" pitchFamily="18" charset="0"/>
                                <a:ea typeface="Cambria Math" panose="02040503050406030204" pitchFamily="18" charset="0"/>
                                <a:cs typeface="Arial" panose="020B0604020202020204" pitchFamily="34" charset="0"/>
                              </a:rPr>
                            </m:ctrlPr>
                          </m:sSupPr>
                          <m:e>
                            <m:r>
                              <a:rPr lang="en-US" sz="2400" b="1" i="1">
                                <a:latin typeface="Cambria Math" panose="02040503050406030204" pitchFamily="18" charset="0"/>
                                <a:ea typeface="Cambria Math" panose="02040503050406030204" pitchFamily="18" charset="0"/>
                                <a:cs typeface="Arial" panose="020B0604020202020204" pitchFamily="34" charset="0"/>
                              </a:rPr>
                              <m:t>𝑫</m:t>
                            </m:r>
                          </m:e>
                          <m:sup>
                            <m:r>
                              <a:rPr lang="en-US" sz="2400" b="1" i="1">
                                <a:latin typeface="Cambria Math" panose="02040503050406030204" pitchFamily="18" charset="0"/>
                                <a:ea typeface="Cambria Math" panose="02040503050406030204" pitchFamily="18" charset="0"/>
                                <a:cs typeface="Arial" panose="020B0604020202020204" pitchFamily="34" charset="0"/>
                              </a:rPr>
                              <m:t>𝟒</m:t>
                            </m:r>
                            <m:r>
                              <a:rPr lang="en-US" sz="2400" b="1" i="1">
                                <a:latin typeface="Cambria Math" panose="02040503050406030204" pitchFamily="18" charset="0"/>
                                <a:ea typeface="Cambria Math" panose="02040503050406030204" pitchFamily="18" charset="0"/>
                                <a:cs typeface="Arial" panose="020B0604020202020204" pitchFamily="34" charset="0"/>
                              </a:rPr>
                              <m:t>.</m:t>
                            </m:r>
                            <m:r>
                              <a:rPr lang="en-US" sz="2400" b="1" i="1">
                                <a:latin typeface="Cambria Math" panose="02040503050406030204" pitchFamily="18" charset="0"/>
                                <a:ea typeface="Cambria Math" panose="02040503050406030204" pitchFamily="18" charset="0"/>
                                <a:cs typeface="Arial" panose="020B0604020202020204" pitchFamily="34" charset="0"/>
                              </a:rPr>
                              <m:t>𝟖𝟕</m:t>
                            </m:r>
                          </m:sup>
                        </m:sSup>
                      </m:den>
                    </m:f>
                  </m:oMath>
                </a14:m>
                <a:r>
                  <a:rPr lang="en-US" sz="2400" dirty="0" smtClean="0">
                    <a:latin typeface="Arial" panose="020B0604020202020204" pitchFamily="34" charset="0"/>
                    <a:cs typeface="Arial" panose="020B0604020202020204" pitchFamily="34" charset="0"/>
                  </a:rPr>
                  <a:t>………….(3)</a:t>
                </a:r>
              </a:p>
            </p:txBody>
          </p:sp>
        </mc:Choice>
        <mc:Fallback xmlns="">
          <p:sp>
            <p:nvSpPr>
              <p:cNvPr id="2" name="TextBox 1"/>
              <p:cNvSpPr txBox="1">
                <a:spLocks noRot="1" noChangeAspect="1" noMove="1" noResize="1" noEditPoints="1" noAdjustHandles="1" noChangeArrowheads="1" noChangeShapeType="1" noTextEdit="1"/>
              </p:cNvSpPr>
              <p:nvPr/>
            </p:nvSpPr>
            <p:spPr>
              <a:xfrm>
                <a:off x="1030941" y="1033922"/>
                <a:ext cx="6705600" cy="2752548"/>
              </a:xfrm>
              <a:prstGeom prst="rect">
                <a:avLst/>
              </a:prstGeom>
              <a:blipFill rotWithShape="0">
                <a:blip r:embed="rId2"/>
                <a:stretch>
                  <a:fillRect l="-1364" t="-1552" r="-1455" b="-1330"/>
                </a:stretch>
              </a:blipFill>
            </p:spPr>
            <p:txBody>
              <a:bodyPr/>
              <a:lstStyle/>
              <a:p>
                <a:r>
                  <a:rPr lang="en-US">
                    <a:noFill/>
                  </a:rPr>
                  <a:t> </a:t>
                </a:r>
              </a:p>
            </p:txBody>
          </p:sp>
        </mc:Fallback>
      </mc:AlternateContent>
      <p:sp>
        <p:nvSpPr>
          <p:cNvPr id="3" name="TextBox 2"/>
          <p:cNvSpPr txBox="1"/>
          <p:nvPr/>
        </p:nvSpPr>
        <p:spPr>
          <a:xfrm>
            <a:off x="6248400" y="2334750"/>
            <a:ext cx="1676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For C=130</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6248400" y="3149186"/>
            <a:ext cx="19812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For C=120</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1066800" y="4343400"/>
            <a:ext cx="6858000" cy="1569660"/>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The process involved in the design is to make a pipe layout, assume the pipe size then work out the terminal pressure head which could be made available the end of each pipe section when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594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400" y="1028700"/>
            <a:ext cx="6896100" cy="4154984"/>
          </a:xfrm>
          <a:prstGeom prst="rect">
            <a:avLst/>
          </a:prstGeom>
          <a:noFill/>
        </p:spPr>
        <p:txBody>
          <a:bodyPr wrap="square" rtlCol="0">
            <a:spAutoFit/>
          </a:bodyPr>
          <a:lstStyle/>
          <a:p>
            <a:r>
              <a:rPr lang="en-US" sz="2400" b="1" dirty="0" smtClean="0">
                <a:solidFill>
                  <a:srgbClr val="002060"/>
                </a:solidFill>
              </a:rPr>
              <a:t>Chemical water quality parameter:</a:t>
            </a:r>
          </a:p>
          <a:p>
            <a:endParaRPr lang="en-US" sz="2400" b="1" dirty="0">
              <a:solidFill>
                <a:srgbClr val="002060"/>
              </a:solidFill>
            </a:endParaRPr>
          </a:p>
          <a:p>
            <a:pPr marL="342900" indent="-342900">
              <a:buFont typeface="Arial" panose="020B0604020202020204" pitchFamily="34" charset="0"/>
              <a:buChar char="•"/>
            </a:pPr>
            <a:r>
              <a:rPr lang="en-US" sz="2400" dirty="0" smtClean="0">
                <a:solidFill>
                  <a:srgbClr val="002060"/>
                </a:solidFill>
              </a:rPr>
              <a:t>pH</a:t>
            </a:r>
          </a:p>
          <a:p>
            <a:pPr marL="342900" indent="-342900">
              <a:buFont typeface="Arial" panose="020B0604020202020204" pitchFamily="34" charset="0"/>
              <a:buChar char="•"/>
            </a:pPr>
            <a:r>
              <a:rPr lang="en-US" sz="2400" dirty="0" smtClean="0">
                <a:solidFill>
                  <a:srgbClr val="002060"/>
                </a:solidFill>
              </a:rPr>
              <a:t>Alkalinity</a:t>
            </a:r>
          </a:p>
          <a:p>
            <a:pPr marL="342900" indent="-342900">
              <a:buFont typeface="Arial" panose="020B0604020202020204" pitchFamily="34" charset="0"/>
              <a:buChar char="•"/>
            </a:pPr>
            <a:r>
              <a:rPr lang="en-US" sz="2400" dirty="0" smtClean="0">
                <a:solidFill>
                  <a:srgbClr val="002060"/>
                </a:solidFill>
              </a:rPr>
              <a:t>Acidity</a:t>
            </a:r>
          </a:p>
          <a:p>
            <a:pPr marL="342900" indent="-342900">
              <a:buFont typeface="Arial" panose="020B0604020202020204" pitchFamily="34" charset="0"/>
              <a:buChar char="•"/>
            </a:pPr>
            <a:r>
              <a:rPr lang="en-US" sz="2400" dirty="0" smtClean="0">
                <a:solidFill>
                  <a:srgbClr val="002060"/>
                </a:solidFill>
              </a:rPr>
              <a:t>Total solids</a:t>
            </a:r>
          </a:p>
          <a:p>
            <a:pPr marL="342900" indent="-342900">
              <a:buFont typeface="Arial" panose="020B0604020202020204" pitchFamily="34" charset="0"/>
              <a:buChar char="•"/>
            </a:pPr>
            <a:r>
              <a:rPr lang="en-US" sz="2400" dirty="0" smtClean="0">
                <a:solidFill>
                  <a:srgbClr val="002060"/>
                </a:solidFill>
              </a:rPr>
              <a:t>Hardness</a:t>
            </a:r>
          </a:p>
          <a:p>
            <a:pPr marL="342900" indent="-342900">
              <a:buFont typeface="Arial" panose="020B0604020202020204" pitchFamily="34" charset="0"/>
              <a:buChar char="•"/>
            </a:pPr>
            <a:r>
              <a:rPr lang="en-US" sz="2400" dirty="0" smtClean="0">
                <a:solidFill>
                  <a:srgbClr val="002060"/>
                </a:solidFill>
              </a:rPr>
              <a:t>Chlorides</a:t>
            </a:r>
          </a:p>
          <a:p>
            <a:pPr marL="342900" indent="-342900">
              <a:buFont typeface="Arial" panose="020B0604020202020204" pitchFamily="34" charset="0"/>
              <a:buChar char="•"/>
            </a:pPr>
            <a:r>
              <a:rPr lang="en-US" sz="2400" dirty="0" smtClean="0">
                <a:solidFill>
                  <a:srgbClr val="002060"/>
                </a:solidFill>
              </a:rPr>
              <a:t>Dissolved gases</a:t>
            </a:r>
          </a:p>
          <a:p>
            <a:pPr marL="342900" indent="-342900">
              <a:buFont typeface="Arial" panose="020B0604020202020204" pitchFamily="34" charset="0"/>
              <a:buChar char="•"/>
            </a:pPr>
            <a:r>
              <a:rPr lang="en-US" sz="2400" dirty="0" smtClean="0">
                <a:solidFill>
                  <a:srgbClr val="002060"/>
                </a:solidFill>
              </a:rPr>
              <a:t>Metals</a:t>
            </a:r>
          </a:p>
          <a:p>
            <a:pPr marL="342900" indent="-342900">
              <a:buFont typeface="Arial" panose="020B0604020202020204" pitchFamily="34" charset="0"/>
              <a:buChar char="•"/>
            </a:pPr>
            <a:r>
              <a:rPr lang="en-US" sz="2400" dirty="0" smtClean="0">
                <a:solidFill>
                  <a:srgbClr val="002060"/>
                </a:solidFill>
              </a:rPr>
              <a:t>Nitrates and its compounds</a:t>
            </a:r>
            <a:endParaRPr lang="en-US" sz="2400" dirty="0">
              <a:solidFill>
                <a:srgbClr val="002060"/>
              </a:solidFill>
            </a:endParaRPr>
          </a:p>
        </p:txBody>
      </p:sp>
    </p:spTree>
    <p:extLst>
      <p:ext uri="{BB962C8B-B14F-4D97-AF65-F5344CB8AC3E}">
        <p14:creationId xmlns:p14="http://schemas.microsoft.com/office/powerpoint/2010/main" val="257416091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6934200" cy="526297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discharging the peak flow. The available pressure heads are checked to see if they correspond to permissible residual pressure heads. If not the pipe size is changed and the system is reinvestigated until satisfactory conditions are obtained</a:t>
            </a:r>
            <a:r>
              <a:rPr lang="en-US" sz="2400" dirty="0" smtClean="0">
                <a:latin typeface="Arial" panose="020B0604020202020204" pitchFamily="34" charset="0"/>
                <a:cs typeface="Arial" panose="020B0604020202020204" pitchFamily="34" charset="0"/>
              </a:rPr>
              <a:t>.</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Branched network:</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following design procedure may be adopted for branched network:</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1) Collect / prepare a map of the area to be served with roads, streets and other features and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082897"/>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8001000" cy="526297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make a layout of mains, sub-mains and branches including location of valve and other </a:t>
            </a:r>
            <a:r>
              <a:rPr lang="en-US" sz="2400" dirty="0" smtClean="0">
                <a:latin typeface="Arial" panose="020B0604020202020204" pitchFamily="34" charset="0"/>
                <a:cs typeface="Arial" panose="020B0604020202020204" pitchFamily="34" charset="0"/>
              </a:rPr>
              <a:t>appurtenances/</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2)Estimate the peak flow at different points and determine the quantity flowing through each section of the pipe. Peak flow = average daily flow x peck factor</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3)Assume pipe sizes of all the pipes in the network(to calculate the approximate pipe size the velocity may be assumed to be round 1m/s.</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4) Calculate the frictional head loss per unit length of pipe and then multiply by pipe length of pipe to find the total head loss</a:t>
            </a:r>
          </a:p>
        </p:txBody>
      </p:sp>
    </p:spTree>
    <p:extLst>
      <p:ext uri="{BB962C8B-B14F-4D97-AF65-F5344CB8AC3E}">
        <p14:creationId xmlns:p14="http://schemas.microsoft.com/office/powerpoint/2010/main" val="397812275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467600" cy="6001643"/>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5) Determine the terminal pressure head taking the change in the elevation of the pipe into account.</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6) In case of a difference computed terminal pressure and the permissible pressure head revise the pipe size.</a:t>
            </a:r>
          </a:p>
          <a:p>
            <a:pPr algn="just"/>
            <a:endParaRPr lang="en-US" sz="2400" dirty="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Looped Network:</a:t>
            </a:r>
          </a:p>
          <a:p>
            <a:pPr algn="just"/>
            <a:endParaRPr lang="en-US" sz="2400" b="1"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any looped pipe network two condition must be satisfied.</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1) The flow entering in a junction  must equal the flow leaving it.</a:t>
            </a:r>
          </a:p>
          <a:p>
            <a:pPr algn="just"/>
            <a:r>
              <a:rPr lang="en-US" sz="2400" dirty="0" smtClean="0">
                <a:latin typeface="Arial" panose="020B0604020202020204" pitchFamily="34" charset="0"/>
                <a:cs typeface="Arial" panose="020B0604020202020204" pitchFamily="34" charset="0"/>
              </a:rPr>
              <a:t>2) The algebraic sum of the pressure drop(head loss) around any closed group must be zero.</a:t>
            </a:r>
          </a:p>
        </p:txBody>
      </p:sp>
    </p:spTree>
    <p:extLst>
      <p:ext uri="{BB962C8B-B14F-4D97-AF65-F5344CB8AC3E}">
        <p14:creationId xmlns:p14="http://schemas.microsoft.com/office/powerpoint/2010/main" val="166121942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09600" y="685800"/>
                <a:ext cx="8001000" cy="6001643"/>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Pipe network problems in water distribution systems are usually solved by methods of successive approximation</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equation is </a:t>
                </a:r>
                <a14:m>
                  <m:oMath xmlns:m="http://schemas.openxmlformats.org/officeDocument/2006/math">
                    <m:r>
                      <a:rPr lang="en-US" sz="2400" b="0" i="0" smtClean="0">
                        <a:latin typeface="Cambria Math" panose="02040503050406030204" pitchFamily="18" charset="0"/>
                        <a:cs typeface="Arial" panose="020B0604020202020204" pitchFamily="34" charset="0"/>
                      </a:rPr>
                      <m:t>      </m:t>
                    </m:r>
                    <m:r>
                      <a:rPr lang="en-US" sz="2400" b="1" i="1" smtClean="0">
                        <a:latin typeface="Cambria Math" panose="02040503050406030204" pitchFamily="18" charset="0"/>
                        <a:cs typeface="Arial" panose="020B0604020202020204" pitchFamily="34" charset="0"/>
                      </a:rPr>
                      <m:t>𝑯</m:t>
                    </m:r>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𝒌</m:t>
                    </m:r>
                    <m:sSup>
                      <m:sSupPr>
                        <m:ctrlPr>
                          <a:rPr lang="en-US" sz="2400" b="1" i="1" smtClean="0">
                            <a:latin typeface="Cambria Math" panose="02040503050406030204" pitchFamily="18" charset="0"/>
                            <a:cs typeface="Arial" panose="020B0604020202020204" pitchFamily="34" charset="0"/>
                          </a:rPr>
                        </m:ctrlPr>
                      </m:sSupPr>
                      <m:e>
                        <m:r>
                          <a:rPr lang="en-US" sz="2400" b="1" i="1" smtClean="0">
                            <a:latin typeface="Cambria Math" panose="02040503050406030204" pitchFamily="18" charset="0"/>
                            <a:cs typeface="Arial" panose="020B0604020202020204" pitchFamily="34" charset="0"/>
                          </a:rPr>
                          <m:t>𝑸</m:t>
                        </m:r>
                      </m:e>
                      <m:sup>
                        <m:r>
                          <a:rPr lang="en-US" sz="2400" b="1" i="1" smtClean="0">
                            <a:latin typeface="Cambria Math" panose="02040503050406030204" pitchFamily="18" charset="0"/>
                            <a:cs typeface="Arial" panose="020B0604020202020204" pitchFamily="34" charset="0"/>
                          </a:rPr>
                          <m:t>𝒙</m:t>
                        </m:r>
                      </m:sup>
                    </m:sSup>
                  </m:oMath>
                </a14:m>
                <a:r>
                  <a:rPr lang="en-US" sz="2400" b="0" dirty="0" smtClean="0">
                    <a:latin typeface="Arial" panose="020B0604020202020204" pitchFamily="34" charset="0"/>
                    <a:cs typeface="Arial" panose="020B0604020202020204" pitchFamily="34" charset="0"/>
                  </a:rPr>
                  <a:t>……………..(4)</a:t>
                </a:r>
              </a:p>
              <a:p>
                <a:pPr algn="just"/>
                <a:r>
                  <a:rPr lang="en-US" sz="2400" dirty="0" smtClean="0">
                    <a:latin typeface="Arial" panose="020B0604020202020204" pitchFamily="34" charset="0"/>
                    <a:cs typeface="Arial" panose="020B0604020202020204" pitchFamily="34" charset="0"/>
                  </a:rPr>
                  <a:t>In which k is the constant developing on the length, diameter, and roughness of the pipe as well as the fluid property, x is the component equal to 1.85 for Hazen Williams’ equation and 2 for the Manning equation</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Hardy Cross developed a method of successive approximation in which circuits are balanced, distribution of flow is determined and the above two conditions of flow is satisfied . The solutions for pipe network problems suggested by Hardy Cross requires that the flow in each pipe be assumed so that the principle of continuity is satisfied at each junction. A correction </a:t>
                </a:r>
                <a:r>
                  <a:rPr lang="el-GR" sz="2400" dirty="0" smtClean="0">
                    <a:latin typeface="Arial" panose="020B0604020202020204" pitchFamily="34" charset="0"/>
                    <a:cs typeface="Arial" panose="020B0604020202020204" pitchFamily="34" charset="0"/>
                  </a:rPr>
                  <a:t>Δ</a:t>
                </a:r>
                <a:r>
                  <a:rPr lang="en-US" sz="2400" dirty="0" smtClean="0">
                    <a:latin typeface="Arial" panose="020B0604020202020204" pitchFamily="34" charset="0"/>
                    <a:cs typeface="Arial" panose="020B0604020202020204" pitchFamily="34" charset="0"/>
                  </a:rPr>
                  <a:t>, to the assumed </a:t>
                </a:r>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09600" y="685800"/>
                <a:ext cx="8001000" cy="6001643"/>
              </a:xfrm>
              <a:prstGeom prst="rect">
                <a:avLst/>
              </a:prstGeom>
              <a:blipFill rotWithShape="0">
                <a:blip r:embed="rId2"/>
                <a:stretch>
                  <a:fillRect l="-1142" t="-711" r="-1066" b="-1423"/>
                </a:stretch>
              </a:blipFill>
            </p:spPr>
            <p:txBody>
              <a:bodyPr/>
              <a:lstStyle/>
              <a:p>
                <a:r>
                  <a:rPr lang="en-US">
                    <a:noFill/>
                  </a:rPr>
                  <a:t> </a:t>
                </a:r>
              </a:p>
            </p:txBody>
          </p:sp>
        </mc:Fallback>
      </mc:AlternateContent>
    </p:spTree>
    <p:extLst>
      <p:ext uri="{BB962C8B-B14F-4D97-AF65-F5344CB8AC3E}">
        <p14:creationId xmlns:p14="http://schemas.microsoft.com/office/powerpoint/2010/main" val="209845218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66800" y="914400"/>
                <a:ext cx="7467600" cy="5262979"/>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flow is computed successively for each pipe loop in the network until the correction is reduced to an acceptable value. If </a:t>
                </a:r>
                <a:r>
                  <a:rPr lang="en-US" sz="2400" dirty="0" err="1" smtClean="0">
                    <a:latin typeface="Arial" panose="020B0604020202020204" pitchFamily="34" charset="0"/>
                    <a:cs typeface="Arial" panose="020B0604020202020204" pitchFamily="34" charset="0"/>
                  </a:rPr>
                  <a:t>Qa</a:t>
                </a:r>
                <a:r>
                  <a:rPr lang="en-US" sz="2400" dirty="0" smtClean="0">
                    <a:latin typeface="Arial" panose="020B0604020202020204" pitchFamily="34" charset="0"/>
                    <a:cs typeface="Arial" panose="020B0604020202020204" pitchFamily="34" charset="0"/>
                  </a:rPr>
                  <a:t> is the assumed flow and Q  is the actual flow, then the correction is</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r>
                      <a:rPr lang="en-US" sz="2400" b="0" i="1" smtClean="0">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𝑄</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𝑄</m:t>
                        </m:r>
                      </m:e>
                      <m:sub>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m:t>
                        </m:r>
                      </m:sub>
                    </m:sSub>
                  </m:oMath>
                </a14:m>
                <a:r>
                  <a:rPr lang="en-US" sz="2400" dirty="0" smtClean="0">
                    <a:latin typeface="Arial" panose="020B0604020202020204" pitchFamily="34" charset="0"/>
                    <a:cs typeface="Arial" panose="020B0604020202020204" pitchFamily="34" charset="0"/>
                  </a:rPr>
                  <a:t>   i.e</a:t>
                </a:r>
              </a:p>
              <a:p>
                <a:pPr algn="just"/>
                <a14:m>
                  <m:oMath xmlns:m="http://schemas.openxmlformats.org/officeDocument/2006/math">
                    <m:r>
                      <a:rPr lang="en-US" sz="2400" i="1">
                        <a:latin typeface="Cambria Math" panose="02040503050406030204" pitchFamily="18" charset="0"/>
                        <a:cs typeface="Arial" panose="020B0604020202020204" pitchFamily="34" charset="0"/>
                      </a:rPr>
                      <m:t>𝑄</m:t>
                    </m:r>
                    <m:r>
                      <a:rPr lang="en-US" sz="2400" b="0" i="1" smtClean="0">
                        <a:latin typeface="Cambria Math" panose="02040503050406030204" pitchFamily="18" charset="0"/>
                        <a:cs typeface="Arial" panose="020B0604020202020204" pitchFamily="34" charset="0"/>
                      </a:rPr>
                      <m:t>=</m:t>
                    </m:r>
                    <m:sSub>
                      <m:sSubPr>
                        <m:ctrlPr>
                          <a:rPr lang="en-US" sz="2400" i="1" smtClean="0">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𝑄</m:t>
                        </m:r>
                      </m:e>
                      <m:sub>
                        <m:r>
                          <a:rPr lang="en-US" sz="2400" i="1">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 </m:t>
                        </m:r>
                      </m:sub>
                    </m:sSub>
                    <m:r>
                      <a:rPr lang="en-US" sz="2400" b="0" i="0" smtClean="0">
                        <a:latin typeface="Cambria Math" panose="02040503050406030204" pitchFamily="18" charset="0"/>
                        <a:cs typeface="Arial" panose="020B0604020202020204" pitchFamily="34" charset="0"/>
                      </a:rPr>
                      <m:t>+</m:t>
                    </m:r>
                    <m:r>
                      <m:rPr>
                        <m:nor/>
                      </m:rPr>
                      <a:rPr lang="en-US" sz="2400" b="0" i="0" smtClean="0">
                        <a:latin typeface="Cambria Math" panose="02040503050406030204" pitchFamily="18" charset="0"/>
                        <a:cs typeface="Arial" panose="020B0604020202020204" pitchFamily="34" charset="0"/>
                      </a:rPr>
                      <m:t>  </m:t>
                    </m:r>
                    <m:r>
                      <m:rPr>
                        <m:nor/>
                      </m:rPr>
                      <a:rPr lang="el-GR" sz="2400" dirty="0">
                        <a:latin typeface="Arial" panose="020B0604020202020204" pitchFamily="34" charset="0"/>
                        <a:cs typeface="Arial" panose="020B0604020202020204" pitchFamily="34" charset="0"/>
                      </a:rPr>
                      <m:t>Δ</m:t>
                    </m:r>
                  </m:oMath>
                </a14:m>
                <a:r>
                  <a:rPr lang="en-US" sz="2400" dirty="0" smtClean="0">
                    <a:latin typeface="Arial" panose="020B0604020202020204" pitchFamily="34" charset="0"/>
                    <a:cs typeface="Arial" panose="020B0604020202020204" pitchFamily="34" charset="0"/>
                  </a:rPr>
                  <a:t>………………….(5)</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Inserting the value of Q from equation (5) and applying the condition that the head loss around any closed loop is zero the head loss equation (4 ) gives</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r>
                      <a:rPr lang="en-US" sz="2400" i="1">
                        <a:latin typeface="Cambria Math" panose="02040503050406030204" pitchFamily="18" charset="0"/>
                        <a:cs typeface="Arial" panose="020B0604020202020204" pitchFamily="34" charset="0"/>
                      </a:rPr>
                      <m:t>0=</m:t>
                    </m:r>
                    <m:r>
                      <m:rPr>
                        <m:nor/>
                      </m:rPr>
                      <a:rPr lang="en-US" sz="2400" dirty="0">
                        <a:latin typeface="Arial" panose="020B0604020202020204" pitchFamily="34" charset="0"/>
                        <a:cs typeface="Arial" panose="020B0604020202020204" pitchFamily="34" charset="0"/>
                      </a:rPr>
                      <m:t>∑</m:t>
                    </m:r>
                    <m:r>
                      <a:rPr lang="en-US" sz="2400" i="1">
                        <a:latin typeface="Cambria Math" panose="02040503050406030204" pitchFamily="18" charset="0"/>
                        <a:cs typeface="Arial" panose="020B0604020202020204" pitchFamily="34" charset="0"/>
                      </a:rPr>
                      <m:t>𝑘</m:t>
                    </m:r>
                    <m:sSup>
                      <m:sSupPr>
                        <m:ctrlPr>
                          <a:rPr lang="en-US" sz="2400" i="1">
                            <a:latin typeface="Cambria Math" panose="02040503050406030204" pitchFamily="18" charset="0"/>
                            <a:cs typeface="Arial" panose="020B0604020202020204" pitchFamily="34" charset="0"/>
                          </a:rPr>
                        </m:ctrlPr>
                      </m:sSupPr>
                      <m:e>
                        <m:sSub>
                          <m:sSubPr>
                            <m:ctrlPr>
                              <a:rPr lang="en-US" sz="2400" i="1">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𝑄</m:t>
                            </m:r>
                          </m:e>
                          <m:sub>
                            <m:r>
                              <a:rPr lang="en-US" sz="2400" i="1">
                                <a:latin typeface="Cambria Math" panose="02040503050406030204" pitchFamily="18" charset="0"/>
                                <a:cs typeface="Arial" panose="020B0604020202020204" pitchFamily="34" charset="0"/>
                              </a:rPr>
                              <m:t>𝑎</m:t>
                            </m:r>
                            <m:r>
                              <a:rPr lang="en-US" sz="2400" i="1">
                                <a:latin typeface="Cambria Math" panose="02040503050406030204" pitchFamily="18" charset="0"/>
                                <a:cs typeface="Arial" panose="020B0604020202020204" pitchFamily="34" charset="0"/>
                              </a:rPr>
                              <m:t>   </m:t>
                            </m:r>
                          </m:sub>
                        </m:sSub>
                        <m:r>
                          <a:rPr lang="en-US" sz="2400">
                            <a:latin typeface="Cambria Math" panose="02040503050406030204" pitchFamily="18" charset="0"/>
                            <a:cs typeface="Arial" panose="020B0604020202020204" pitchFamily="34" charset="0"/>
                          </a:rPr>
                          <m:t>+</m:t>
                        </m:r>
                        <m:r>
                          <m:rPr>
                            <m:nor/>
                          </m:rPr>
                          <a:rPr lang="en-US" sz="2400">
                            <a:latin typeface="Cambria Math" panose="02040503050406030204" pitchFamily="18" charset="0"/>
                            <a:cs typeface="Arial" panose="020B0604020202020204" pitchFamily="34" charset="0"/>
                          </a:rPr>
                          <m:t>  </m:t>
                        </m:r>
                        <m:r>
                          <m:rPr>
                            <m:nor/>
                          </m:rPr>
                          <a:rPr lang="el-GR" sz="2400" dirty="0">
                            <a:latin typeface="Arial" panose="020B0604020202020204" pitchFamily="34" charset="0"/>
                            <a:cs typeface="Arial" panose="020B0604020202020204" pitchFamily="34" charset="0"/>
                          </a:rPr>
                          <m:t>Δ</m:t>
                        </m:r>
                        <m:r>
                          <m:rPr>
                            <m:nor/>
                          </m:rPr>
                          <a:rPr lang="en-US" sz="2400" b="0" i="0" dirty="0" smtClean="0">
                            <a:latin typeface="Arial" panose="020B0604020202020204" pitchFamily="34" charset="0"/>
                            <a:cs typeface="Arial" panose="020B0604020202020204" pitchFamily="34" charset="0"/>
                          </a:rPr>
                          <m:t>)</m:t>
                        </m:r>
                      </m:e>
                      <m:sup>
                        <m:r>
                          <a:rPr lang="en-US" sz="2400" i="1">
                            <a:latin typeface="Cambria Math" panose="02040503050406030204" pitchFamily="18" charset="0"/>
                            <a:cs typeface="Arial" panose="020B0604020202020204" pitchFamily="34" charset="0"/>
                          </a:rPr>
                          <m:t>𝑥</m:t>
                        </m:r>
                      </m:sup>
                    </m:sSup>
                  </m:oMath>
                </a14:m>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66800" y="914400"/>
                <a:ext cx="7467600" cy="5262979"/>
              </a:xfrm>
              <a:prstGeom prst="rect">
                <a:avLst/>
              </a:prstGeom>
              <a:blipFill rotWithShape="0">
                <a:blip r:embed="rId2"/>
                <a:stretch>
                  <a:fillRect l="-1224" t="-811" r="-1224"/>
                </a:stretch>
              </a:blipFill>
            </p:spPr>
            <p:txBody>
              <a:bodyPr/>
              <a:lstStyle/>
              <a:p>
                <a:r>
                  <a:rPr lang="en-US">
                    <a:noFill/>
                  </a:rPr>
                  <a:t> </a:t>
                </a:r>
              </a:p>
            </p:txBody>
          </p:sp>
        </mc:Fallback>
      </mc:AlternateContent>
    </p:spTree>
    <p:extLst>
      <p:ext uri="{BB962C8B-B14F-4D97-AF65-F5344CB8AC3E}">
        <p14:creationId xmlns:p14="http://schemas.microsoft.com/office/powerpoint/2010/main" val="118683152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3400" y="533400"/>
                <a:ext cx="8001000" cy="6144182"/>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Expanding the equation</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𝒌</m:t>
                    </m:r>
                    <m:sSup>
                      <m:sSupPr>
                        <m:ctrlPr>
                          <a:rPr lang="en-US" sz="2400" b="1" i="1">
                            <a:latin typeface="Cambria Math" panose="02040503050406030204" pitchFamily="18" charset="0"/>
                            <a:cs typeface="Arial" panose="020B0604020202020204" pitchFamily="34" charset="0"/>
                          </a:rPr>
                        </m:ctrlPr>
                      </m:sSupPr>
                      <m:e>
                        <m:sSub>
                          <m:sSubPr>
                            <m:ctrlPr>
                              <a:rPr lang="en-US" sz="2400" b="1" i="1" smtClean="0">
                                <a:latin typeface="Cambria Math" panose="02040503050406030204" pitchFamily="18" charset="0"/>
                                <a:cs typeface="Arial" panose="020B0604020202020204" pitchFamily="34" charset="0"/>
                              </a:rPr>
                            </m:ctrlPr>
                          </m:sSubPr>
                          <m:e>
                            <m:r>
                              <a:rPr lang="en-US" sz="2400" b="1" i="1" smtClean="0">
                                <a:latin typeface="Cambria Math" panose="02040503050406030204" pitchFamily="18" charset="0"/>
                                <a:cs typeface="Arial" panose="020B0604020202020204" pitchFamily="34" charset="0"/>
                              </a:rPr>
                              <m:t>𝑸</m:t>
                            </m:r>
                          </m:e>
                          <m:sub>
                            <m:r>
                              <a:rPr lang="en-US" sz="2400" b="1" i="1" smtClean="0">
                                <a:latin typeface="Cambria Math" panose="02040503050406030204" pitchFamily="18" charset="0"/>
                                <a:cs typeface="Arial" panose="020B0604020202020204" pitchFamily="34" charset="0"/>
                              </a:rPr>
                              <m:t>𝒂</m:t>
                            </m:r>
                          </m:sub>
                        </m:sSub>
                      </m:e>
                      <m:sup>
                        <m:r>
                          <a:rPr lang="en-US" sz="2400" b="1" i="1">
                            <a:latin typeface="Cambria Math" panose="02040503050406030204" pitchFamily="18" charset="0"/>
                            <a:cs typeface="Arial" panose="020B0604020202020204" pitchFamily="34" charset="0"/>
                          </a:rPr>
                          <m:t>𝒙</m:t>
                        </m:r>
                        <m:r>
                          <a:rPr lang="en-US" sz="2400" b="1" i="1" smtClean="0">
                            <a:latin typeface="Cambria Math" panose="02040503050406030204" pitchFamily="18" charset="0"/>
                            <a:cs typeface="Arial" panose="020B0604020202020204" pitchFamily="34" charset="0"/>
                          </a:rPr>
                          <m:t> </m:t>
                        </m:r>
                      </m:sup>
                    </m:sSup>
                    <m:r>
                      <a:rPr lang="en-US" sz="2400" b="1" i="0"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𝐱</m:t>
                    </m:r>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𝒌</m:t>
                    </m:r>
                    <m:sSubSup>
                      <m:sSubSupPr>
                        <m:ctrlPr>
                          <a:rPr lang="en-US" sz="2400" b="1" i="1" smtClean="0">
                            <a:latin typeface="Cambria Math" panose="02040503050406030204" pitchFamily="18" charset="0"/>
                            <a:cs typeface="Arial" panose="020B0604020202020204" pitchFamily="34" charset="0"/>
                          </a:rPr>
                        </m:ctrlPr>
                      </m:sSubSupPr>
                      <m:e>
                        <m:r>
                          <a:rPr lang="en-US" sz="2400" b="1" i="1" smtClean="0">
                            <a:latin typeface="Cambria Math" panose="02040503050406030204" pitchFamily="18" charset="0"/>
                            <a:cs typeface="Arial" panose="020B0604020202020204" pitchFamily="34" charset="0"/>
                          </a:rPr>
                          <m:t>𝑸</m:t>
                        </m:r>
                        <m:r>
                          <a:rPr lang="en-US" sz="2400" b="1" i="1" smtClean="0">
                            <a:latin typeface="Cambria Math" panose="02040503050406030204" pitchFamily="18" charset="0"/>
                            <a:cs typeface="Arial" panose="020B0604020202020204" pitchFamily="34" charset="0"/>
                          </a:rPr>
                          <m:t> </m:t>
                        </m:r>
                      </m:e>
                      <m:sub>
                        <m:r>
                          <a:rPr lang="en-US" sz="2400" b="1" i="1" smtClean="0">
                            <a:latin typeface="Cambria Math" panose="02040503050406030204" pitchFamily="18" charset="0"/>
                            <a:cs typeface="Arial" panose="020B0604020202020204" pitchFamily="34" charset="0"/>
                          </a:rPr>
                          <m:t>𝒂</m:t>
                        </m:r>
                        <m:r>
                          <a:rPr lang="en-US" sz="2400" b="1" i="1" smtClean="0">
                            <a:latin typeface="Cambria Math" panose="02040503050406030204" pitchFamily="18" charset="0"/>
                            <a:cs typeface="Arial" panose="020B0604020202020204" pitchFamily="34" charset="0"/>
                          </a:rPr>
                          <m:t>    </m:t>
                        </m:r>
                      </m:sub>
                      <m:sup>
                        <m:r>
                          <a:rPr lang="en-US" sz="2400" b="1" i="1" smtClean="0">
                            <a:latin typeface="Cambria Math" panose="02040503050406030204" pitchFamily="18" charset="0"/>
                            <a:cs typeface="Arial" panose="020B0604020202020204" pitchFamily="34" charset="0"/>
                          </a:rPr>
                          <m:t>𝒙</m:t>
                        </m:r>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𝟏</m:t>
                        </m:r>
                      </m:sup>
                    </m:sSubSup>
                    <m:r>
                      <a:rPr lang="en-US" sz="2400" b="1" i="0" smtClean="0">
                        <a:latin typeface="Cambria Math" panose="02040503050406030204" pitchFamily="18" charset="0"/>
                        <a:cs typeface="Arial" panose="020B0604020202020204" pitchFamily="34" charset="0"/>
                      </a:rPr>
                      <m:t>+ </m:t>
                    </m:r>
                    <m:f>
                      <m:fPr>
                        <m:ctrlPr>
                          <a:rPr lang="en-US" sz="2400" b="1" i="1" smtClean="0">
                            <a:latin typeface="Cambria Math" panose="02040503050406030204" pitchFamily="18" charset="0"/>
                            <a:cs typeface="Arial" panose="020B0604020202020204" pitchFamily="34" charset="0"/>
                          </a:rPr>
                        </m:ctrlPr>
                      </m:fPr>
                      <m:num>
                        <m:r>
                          <a:rPr lang="en-US" sz="2400" b="1" i="1" smtClean="0">
                            <a:latin typeface="Cambria Math" panose="02040503050406030204" pitchFamily="18" charset="0"/>
                            <a:cs typeface="Arial" panose="020B0604020202020204" pitchFamily="34" charset="0"/>
                          </a:rPr>
                          <m:t>𝒙</m:t>
                        </m:r>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𝟏</m:t>
                        </m:r>
                      </m:num>
                      <m:den>
                        <m:r>
                          <a:rPr lang="en-US" sz="2400" b="1" i="1" smtClean="0">
                            <a:latin typeface="Cambria Math" panose="02040503050406030204" pitchFamily="18" charset="0"/>
                            <a:cs typeface="Arial" panose="020B0604020202020204" pitchFamily="34" charset="0"/>
                          </a:rPr>
                          <m:t>𝟐</m:t>
                        </m:r>
                      </m:den>
                    </m:f>
                    <m:r>
                      <a:rPr lang="en-US" sz="2400" b="1" i="1"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𝒌</m:t>
                    </m:r>
                    <m:sSup>
                      <m:sSupPr>
                        <m:ctrlPr>
                          <a:rPr lang="el-GR" sz="2400" b="1" i="1" dirty="0" smtClean="0">
                            <a:latin typeface="Cambria Math" panose="02040503050406030204" pitchFamily="18" charset="0"/>
                            <a:cs typeface="Arial" panose="020B0604020202020204" pitchFamily="34" charset="0"/>
                          </a:rPr>
                        </m:ctrlPr>
                      </m:sSupPr>
                      <m:e>
                        <m:r>
                          <m:rPr>
                            <m:nor/>
                          </m:rPr>
                          <a:rPr lang="el-GR" sz="2400" b="1" dirty="0">
                            <a:latin typeface="Arial" panose="020B0604020202020204" pitchFamily="34" charset="0"/>
                            <a:cs typeface="Arial" panose="020B0604020202020204" pitchFamily="34" charset="0"/>
                          </a:rPr>
                          <m:t>Δ</m:t>
                        </m:r>
                      </m:e>
                      <m:sup>
                        <m:r>
                          <a:rPr lang="en-US" sz="2400" b="1" i="1" dirty="0" smtClean="0">
                            <a:latin typeface="Cambria Math" panose="02040503050406030204" pitchFamily="18" charset="0"/>
                            <a:cs typeface="Arial" panose="020B0604020202020204" pitchFamily="34" charset="0"/>
                          </a:rPr>
                          <m:t>𝟐</m:t>
                        </m:r>
                      </m:sup>
                    </m:sSup>
                    <m:sSubSup>
                      <m:sSubSupPr>
                        <m:ctrlPr>
                          <a:rPr lang="en-US" sz="2400" b="1" i="1">
                            <a:latin typeface="Cambria Math" panose="02040503050406030204" pitchFamily="18" charset="0"/>
                            <a:cs typeface="Arial" panose="020B0604020202020204" pitchFamily="34" charset="0"/>
                          </a:rPr>
                        </m:ctrlPr>
                      </m:sSubSupPr>
                      <m:e>
                        <m:r>
                          <a:rPr lang="en-US" sz="2400" b="1" i="1">
                            <a:latin typeface="Cambria Math" panose="02040503050406030204" pitchFamily="18" charset="0"/>
                            <a:cs typeface="Arial" panose="020B0604020202020204" pitchFamily="34" charset="0"/>
                          </a:rPr>
                          <m:t>𝑸</m:t>
                        </m:r>
                        <m:r>
                          <a:rPr lang="en-US" sz="2400" b="1" i="1">
                            <a:latin typeface="Cambria Math" panose="02040503050406030204" pitchFamily="18" charset="0"/>
                            <a:cs typeface="Arial" panose="020B0604020202020204" pitchFamily="34" charset="0"/>
                          </a:rPr>
                          <m:t> </m:t>
                        </m:r>
                      </m:e>
                      <m:sub>
                        <m:r>
                          <a:rPr lang="en-US" sz="2400" b="1" i="1">
                            <a:latin typeface="Cambria Math" panose="02040503050406030204" pitchFamily="18" charset="0"/>
                            <a:cs typeface="Arial" panose="020B0604020202020204" pitchFamily="34" charset="0"/>
                          </a:rPr>
                          <m:t>𝒂</m:t>
                        </m:r>
                        <m:r>
                          <a:rPr lang="en-US" sz="2400" b="1" i="1">
                            <a:latin typeface="Cambria Math" panose="02040503050406030204" pitchFamily="18" charset="0"/>
                            <a:cs typeface="Arial" panose="020B0604020202020204" pitchFamily="34" charset="0"/>
                          </a:rPr>
                          <m:t>    </m:t>
                        </m:r>
                      </m:sub>
                      <m:sup>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𝟐</m:t>
                        </m:r>
                      </m:sup>
                    </m:sSubSup>
                  </m:oMath>
                </a14:m>
                <a:r>
                  <a:rPr lang="en-US" sz="2400" b="1" dirty="0" smtClean="0">
                    <a:latin typeface="Arial" panose="020B0604020202020204" pitchFamily="34" charset="0"/>
                    <a:cs typeface="Arial" panose="020B0604020202020204" pitchFamily="34" charset="0"/>
                  </a:rPr>
                  <a:t>+……+ =0</a:t>
                </a:r>
                <a:r>
                  <a:rPr lang="en-US" sz="2400" dirty="0" smtClean="0">
                    <a:latin typeface="Arial" panose="020B0604020202020204" pitchFamily="34" charset="0"/>
                    <a:cs typeface="Arial" panose="020B0604020202020204" pitchFamily="34" charset="0"/>
                  </a:rPr>
                  <a:t>........(7)</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If </a:t>
                </a:r>
                <a:r>
                  <a:rPr lang="el-GR" sz="2400" dirty="0" smtClean="0">
                    <a:latin typeface="Arial" panose="020B0604020202020204" pitchFamily="34" charset="0"/>
                    <a:cs typeface="Arial" panose="020B0604020202020204" pitchFamily="34" charset="0"/>
                  </a:rPr>
                  <a:t>Δ</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is small compared to Q the third and all successive and all successive terms of the equation (7) may be neglected, hence </a:t>
                </a:r>
              </a:p>
              <a:p>
                <a:pPr algn="just"/>
                <a:endParaRPr lang="en-US" sz="2400" dirty="0">
                  <a:latin typeface="Arial" panose="020B0604020202020204" pitchFamily="34" charset="0"/>
                  <a:cs typeface="Arial" panose="020B0604020202020204" pitchFamily="34" charset="0"/>
                </a:endParaRPr>
              </a:p>
              <a:p>
                <a:pPr algn="just"/>
                <a14:m>
                  <m:oMath xmlns:m="http://schemas.openxmlformats.org/officeDocument/2006/math">
                    <m:r>
                      <a:rPr lang="en-US" sz="2400" b="1" i="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𝒌</m:t>
                    </m:r>
                    <m:sSup>
                      <m:sSupPr>
                        <m:ctrlPr>
                          <a:rPr lang="en-US" sz="2400" b="1" i="1">
                            <a:latin typeface="Cambria Math" panose="02040503050406030204" pitchFamily="18" charset="0"/>
                            <a:cs typeface="Arial" panose="020B0604020202020204" pitchFamily="34" charset="0"/>
                          </a:rPr>
                        </m:ctrlPr>
                      </m:sSupPr>
                      <m:e>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e>
                      <m:sup>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 </m:t>
                        </m:r>
                      </m:sup>
                    </m:sSup>
                    <m:r>
                      <a:rPr lang="en-US" sz="2400" b="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𝒌</m:t>
                    </m:r>
                    <m:sSubSup>
                      <m:sSubSupPr>
                        <m:ctrlPr>
                          <a:rPr lang="en-US" sz="2400" b="1" i="1">
                            <a:latin typeface="Cambria Math" panose="02040503050406030204" pitchFamily="18" charset="0"/>
                            <a:cs typeface="Arial" panose="020B0604020202020204" pitchFamily="34" charset="0"/>
                          </a:rPr>
                        </m:ctrlPr>
                      </m:sSubSupPr>
                      <m:e>
                        <m:r>
                          <a:rPr lang="en-US" sz="2400" b="1" i="1">
                            <a:latin typeface="Cambria Math" panose="02040503050406030204" pitchFamily="18" charset="0"/>
                            <a:cs typeface="Arial" panose="020B0604020202020204" pitchFamily="34" charset="0"/>
                          </a:rPr>
                          <m:t>𝑸</m:t>
                        </m:r>
                        <m:r>
                          <a:rPr lang="en-US" sz="2400" b="1" i="1">
                            <a:latin typeface="Cambria Math" panose="02040503050406030204" pitchFamily="18" charset="0"/>
                            <a:cs typeface="Arial" panose="020B0604020202020204" pitchFamily="34" charset="0"/>
                          </a:rPr>
                          <m:t> </m:t>
                        </m:r>
                      </m:e>
                      <m:sub>
                        <m:r>
                          <a:rPr lang="en-US" sz="2400" b="1" i="1">
                            <a:latin typeface="Cambria Math" panose="02040503050406030204" pitchFamily="18" charset="0"/>
                            <a:cs typeface="Arial" panose="020B0604020202020204" pitchFamily="34" charset="0"/>
                          </a:rPr>
                          <m:t>𝒂</m:t>
                        </m:r>
                        <m:r>
                          <a:rPr lang="en-US" sz="2400" b="1" i="1">
                            <a:latin typeface="Cambria Math" panose="02040503050406030204" pitchFamily="18" charset="0"/>
                            <a:cs typeface="Arial" panose="020B0604020202020204" pitchFamily="34" charset="0"/>
                          </a:rPr>
                          <m:t>    </m:t>
                        </m:r>
                      </m:sub>
                      <m:sup>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𝟏</m:t>
                        </m:r>
                      </m:sup>
                    </m:sSubSup>
                  </m:oMath>
                </a14:m>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0</a:t>
                </a:r>
                <a:r>
                  <a:rPr lang="en-US" sz="2400" dirty="0" smtClean="0">
                    <a:latin typeface="Arial" panose="020B0604020202020204" pitchFamily="34" charset="0"/>
                    <a:cs typeface="Arial" panose="020B0604020202020204" pitchFamily="34" charset="0"/>
                  </a:rPr>
                  <a:t>…………………..(8)</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Solving equation (8) for </a:t>
                </a:r>
                <a14:m>
                  <m:oMath xmlns:m="http://schemas.openxmlformats.org/officeDocument/2006/math">
                    <m:r>
                      <m:rPr>
                        <m:nor/>
                      </m:rPr>
                      <a:rPr lang="el-GR" sz="2400" dirty="0">
                        <a:latin typeface="Arial" panose="020B0604020202020204" pitchFamily="34" charset="0"/>
                        <a:cs typeface="Arial" panose="020B0604020202020204" pitchFamily="34" charset="0"/>
                      </a:rPr>
                      <m:t>Δ</m:t>
                    </m:r>
                  </m:oMath>
                </a14:m>
                <a:endParaRPr lang="en-US" sz="2400" dirty="0" smtClean="0">
                  <a:latin typeface="Arial" panose="020B0604020202020204" pitchFamily="34" charset="0"/>
                  <a:cs typeface="Arial" panose="020B0604020202020204" pitchFamily="34" charset="0"/>
                </a:endParaRPr>
              </a:p>
              <a:p>
                <a:pPr algn="just"/>
                <a14:m>
                  <m:oMath xmlns:m="http://schemas.openxmlformats.org/officeDocument/2006/math">
                    <m:r>
                      <m:rPr>
                        <m:nor/>
                      </m:rPr>
                      <a:rPr lang="en-US" sz="2400" b="1" i="0" dirty="0" smtClean="0">
                        <a:latin typeface="Arial" panose="020B0604020202020204" pitchFamily="34" charset="0"/>
                        <a:cs typeface="Arial" panose="020B0604020202020204" pitchFamily="34" charset="0"/>
                      </a:rPr>
                      <m:t>                       </m:t>
                    </m:r>
                    <m:r>
                      <m:rPr>
                        <m:nor/>
                      </m:rPr>
                      <a:rPr lang="el-GR" sz="2400" b="1" dirty="0">
                        <a:latin typeface="Arial" panose="020B0604020202020204" pitchFamily="34" charset="0"/>
                        <a:cs typeface="Arial" panose="020B0604020202020204" pitchFamily="34" charset="0"/>
                      </a:rPr>
                      <m:t>Δ</m:t>
                    </m:r>
                  </m:oMath>
                </a14:m>
                <a:r>
                  <a:rPr lang="en-US" sz="2400" b="1" dirty="0" smtClean="0">
                    <a:latin typeface="Arial" panose="020B0604020202020204" pitchFamily="34" charset="0"/>
                    <a:cs typeface="Arial" panose="020B0604020202020204" pitchFamily="34" charset="0"/>
                  </a:rPr>
                  <a:t>= </a:t>
                </a:r>
                <a14:m>
                  <m:oMath xmlns:m="http://schemas.openxmlformats.org/officeDocument/2006/math">
                    <m:r>
                      <a:rPr lang="en-US" sz="2400" b="1" i="0" smtClean="0">
                        <a:latin typeface="Cambria Math" panose="02040503050406030204" pitchFamily="18" charset="0"/>
                        <a:cs typeface="Arial" panose="020B0604020202020204" pitchFamily="34" charset="0"/>
                      </a:rPr>
                      <m:t>−</m:t>
                    </m:r>
                    <m:r>
                      <a:rPr lang="en-US" sz="2400" b="1"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𝐤</m:t>
                    </m:r>
                    <m:sSup>
                      <m:sSupPr>
                        <m:ctrlPr>
                          <a:rPr lang="en-US" sz="2400" b="1" i="1">
                            <a:latin typeface="Cambria Math" panose="02040503050406030204" pitchFamily="18" charset="0"/>
                            <a:cs typeface="Arial" panose="020B0604020202020204" pitchFamily="34" charset="0"/>
                          </a:rPr>
                        </m:ctrlPr>
                      </m:sSupPr>
                      <m:e>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e>
                      <m:sup>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 </m:t>
                        </m:r>
                      </m:sup>
                    </m:sSup>
                    <m:r>
                      <a:rPr lang="en-US" sz="2400" b="1" i="0" smtClean="0">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𝒌</m:t>
                    </m:r>
                    <m:sSubSup>
                      <m:sSubSupPr>
                        <m:ctrlPr>
                          <a:rPr lang="en-US" sz="2400" b="1" i="1">
                            <a:latin typeface="Cambria Math" panose="02040503050406030204" pitchFamily="18" charset="0"/>
                            <a:cs typeface="Arial" panose="020B0604020202020204" pitchFamily="34" charset="0"/>
                          </a:rPr>
                        </m:ctrlPr>
                      </m:sSubSupPr>
                      <m:e>
                        <m:r>
                          <a:rPr lang="en-US" sz="2400" b="1" i="1">
                            <a:latin typeface="Cambria Math" panose="02040503050406030204" pitchFamily="18" charset="0"/>
                            <a:cs typeface="Arial" panose="020B0604020202020204" pitchFamily="34" charset="0"/>
                          </a:rPr>
                          <m:t>𝑸</m:t>
                        </m:r>
                        <m:r>
                          <a:rPr lang="en-US" sz="2400" b="1" i="1">
                            <a:latin typeface="Cambria Math" panose="02040503050406030204" pitchFamily="18" charset="0"/>
                            <a:cs typeface="Arial" panose="020B0604020202020204" pitchFamily="34" charset="0"/>
                          </a:rPr>
                          <m:t> </m:t>
                        </m:r>
                      </m:e>
                      <m:sub>
                        <m:r>
                          <a:rPr lang="en-US" sz="2400" b="1" i="1">
                            <a:latin typeface="Cambria Math" panose="02040503050406030204" pitchFamily="18" charset="0"/>
                            <a:cs typeface="Arial" panose="020B0604020202020204" pitchFamily="34" charset="0"/>
                          </a:rPr>
                          <m:t>𝒂</m:t>
                        </m:r>
                        <m:r>
                          <a:rPr lang="en-US" sz="2400" b="1" i="1">
                            <a:latin typeface="Cambria Math" panose="02040503050406030204" pitchFamily="18" charset="0"/>
                            <a:cs typeface="Arial" panose="020B0604020202020204" pitchFamily="34" charset="0"/>
                          </a:rPr>
                          <m:t>    </m:t>
                        </m:r>
                      </m:sub>
                      <m:sup>
                        <m:r>
                          <a:rPr lang="en-US" sz="2400" b="1" i="1">
                            <a:latin typeface="Cambria Math" panose="02040503050406030204" pitchFamily="18" charset="0"/>
                            <a:cs typeface="Arial" panose="020B0604020202020204" pitchFamily="34" charset="0"/>
                          </a:rPr>
                          <m:t>𝒙</m:t>
                        </m:r>
                        <m:r>
                          <a:rPr lang="en-US" sz="2400" b="1" i="1">
                            <a:latin typeface="Cambria Math" panose="02040503050406030204" pitchFamily="18" charset="0"/>
                            <a:cs typeface="Arial" panose="020B0604020202020204" pitchFamily="34" charset="0"/>
                          </a:rPr>
                          <m:t>−</m:t>
                        </m:r>
                        <m:r>
                          <a:rPr lang="en-US" sz="2400" b="1" i="1">
                            <a:latin typeface="Cambria Math" panose="02040503050406030204" pitchFamily="18" charset="0"/>
                            <a:cs typeface="Arial" panose="020B0604020202020204" pitchFamily="34" charset="0"/>
                          </a:rPr>
                          <m:t>𝟏</m:t>
                        </m:r>
                      </m:sup>
                    </m:sSubSup>
                  </m:oMath>
                </a14:m>
                <a:r>
                  <a:rPr lang="en-US" sz="2400" dirty="0" smtClean="0">
                    <a:latin typeface="Arial" panose="020B0604020202020204" pitchFamily="34" charset="0"/>
                    <a:cs typeface="Arial" panose="020B0604020202020204" pitchFamily="34" charset="0"/>
                  </a:rPr>
                  <a:t> or</a:t>
                </a:r>
              </a:p>
              <a:p>
                <a:pPr algn="just"/>
                <a14:m>
                  <m:oMathPara xmlns:m="http://schemas.openxmlformats.org/officeDocument/2006/math">
                    <m:oMathParaPr>
                      <m:jc m:val="centerGroup"/>
                    </m:oMathParaPr>
                    <m:oMath xmlns:m="http://schemas.openxmlformats.org/officeDocument/2006/math">
                      <m:r>
                        <m:rPr>
                          <m:nor/>
                        </m:rPr>
                        <a:rPr lang="el-GR" sz="2400" b="1" dirty="0">
                          <a:latin typeface="Arial" panose="020B0604020202020204" pitchFamily="34" charset="0"/>
                          <a:cs typeface="Arial" panose="020B0604020202020204" pitchFamily="34" charset="0"/>
                        </a:rPr>
                        <m:t>Δ</m:t>
                      </m:r>
                      <m:r>
                        <m:rPr>
                          <m:nor/>
                        </m:rPr>
                        <a:rPr lang="en-US" sz="2400" b="1" i="0" dirty="0" smtClean="0">
                          <a:latin typeface="Arial" panose="020B0604020202020204" pitchFamily="34" charset="0"/>
                          <a:cs typeface="Arial" panose="020B0604020202020204" pitchFamily="34" charset="0"/>
                        </a:rPr>
                        <m:t>=</m:t>
                      </m:r>
                      <m:r>
                        <a:rPr lang="en-US" sz="2400" b="1" i="1" dirty="0" smtClean="0">
                          <a:latin typeface="Cambria Math" panose="02040503050406030204" pitchFamily="18" charset="0"/>
                          <a:cs typeface="Arial" panose="020B0604020202020204" pitchFamily="34" charset="0"/>
                        </a:rPr>
                        <m:t>−</m:t>
                      </m:r>
                      <m:f>
                        <m:fPr>
                          <m:ctrlPr>
                            <a:rPr lang="en-US" sz="2400" b="1" i="1" dirty="0" smtClean="0">
                              <a:latin typeface="Cambria Math" panose="02040503050406030204" pitchFamily="18" charset="0"/>
                              <a:cs typeface="Arial" panose="020B0604020202020204" pitchFamily="34" charset="0"/>
                            </a:rPr>
                          </m:ctrlPr>
                        </m:fPr>
                        <m:num>
                          <m:r>
                            <a:rPr lang="en-US" sz="2400" b="1" i="1" dirty="0" smtClean="0">
                              <a:latin typeface="Cambria Math" panose="02040503050406030204" pitchFamily="18" charset="0"/>
                              <a:cs typeface="Arial" panose="020B0604020202020204" pitchFamily="34" charset="0"/>
                            </a:rPr>
                            <m:t>∑</m:t>
                          </m:r>
                          <m:r>
                            <a:rPr lang="en-US" sz="2400" b="1" i="1" dirty="0" smtClean="0">
                              <a:latin typeface="Cambria Math" panose="02040503050406030204" pitchFamily="18" charset="0"/>
                              <a:cs typeface="Arial" panose="020B0604020202020204" pitchFamily="34" charset="0"/>
                            </a:rPr>
                            <m:t>𝑯</m:t>
                          </m:r>
                        </m:num>
                        <m:den>
                          <m:f>
                            <m:fPr>
                              <m:ctrlPr>
                                <a:rPr lang="en-US" sz="2400" b="1" i="1" dirty="0" smtClean="0">
                                  <a:latin typeface="Cambria Math" panose="02040503050406030204" pitchFamily="18" charset="0"/>
                                  <a:cs typeface="Arial" panose="020B0604020202020204" pitchFamily="34" charset="0"/>
                                </a:rPr>
                              </m:ctrlPr>
                            </m:fPr>
                            <m:num>
                              <m:r>
                                <a:rPr lang="en-US" sz="2400" b="1" i="1" dirty="0" smtClean="0">
                                  <a:latin typeface="Cambria Math" panose="02040503050406030204" pitchFamily="18" charset="0"/>
                                  <a:cs typeface="Arial" panose="020B0604020202020204" pitchFamily="34" charset="0"/>
                                </a:rPr>
                                <m:t>𝒙</m:t>
                              </m:r>
                              <m:r>
                                <a:rPr lang="en-US" sz="2400" b="1" i="1" dirty="0" smtClean="0">
                                  <a:latin typeface="Cambria Math" panose="02040503050406030204" pitchFamily="18" charset="0"/>
                                  <a:cs typeface="Arial" panose="020B0604020202020204" pitchFamily="34" charset="0"/>
                                </a:rPr>
                                <m:t>∑</m:t>
                              </m:r>
                              <m:r>
                                <a:rPr lang="en-US" sz="2400" b="1" i="1" dirty="0" smtClean="0">
                                  <a:latin typeface="Cambria Math" panose="02040503050406030204" pitchFamily="18" charset="0"/>
                                  <a:cs typeface="Arial" panose="020B0604020202020204" pitchFamily="34" charset="0"/>
                                </a:rPr>
                                <m:t>𝑯</m:t>
                              </m:r>
                            </m:num>
                            <m:den>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den>
                          </m:f>
                        </m:den>
                      </m:f>
                      <m:r>
                        <a:rPr lang="en-US" sz="2400" b="0" i="0" dirty="0" smtClean="0">
                          <a:latin typeface="Cambria Math" panose="02040503050406030204" pitchFamily="18" charset="0"/>
                          <a:cs typeface="Arial" panose="020B0604020202020204" pitchFamily="34" charset="0"/>
                        </a:rPr>
                        <m:t> …………………</m:t>
                      </m:r>
                      <m:d>
                        <m:dPr>
                          <m:ctrlPr>
                            <a:rPr lang="en-US" sz="2400" b="0" i="1" dirty="0" smtClean="0">
                              <a:latin typeface="Cambria Math" panose="02040503050406030204" pitchFamily="18" charset="0"/>
                              <a:cs typeface="Arial" panose="020B0604020202020204" pitchFamily="34" charset="0"/>
                            </a:rPr>
                          </m:ctrlPr>
                        </m:dPr>
                        <m:e>
                          <m:r>
                            <a:rPr lang="en-US" sz="2400" b="0" i="0" dirty="0" smtClean="0">
                              <a:latin typeface="Cambria Math" panose="02040503050406030204" pitchFamily="18" charset="0"/>
                              <a:cs typeface="Arial" panose="020B0604020202020204" pitchFamily="34" charset="0"/>
                            </a:rPr>
                            <m:t>9</m:t>
                          </m:r>
                        </m:e>
                      </m:d>
                    </m:oMath>
                  </m:oMathPara>
                </a14:m>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400" y="533400"/>
                <a:ext cx="8001000" cy="6144182"/>
              </a:xfrm>
              <a:prstGeom prst="rect">
                <a:avLst/>
              </a:prstGeom>
              <a:blipFill rotWithShape="0">
                <a:blip r:embed="rId2"/>
                <a:stretch>
                  <a:fillRect l="-1220" t="-695" r="-1143"/>
                </a:stretch>
              </a:blipFill>
            </p:spPr>
            <p:txBody>
              <a:bodyPr/>
              <a:lstStyle/>
              <a:p>
                <a:r>
                  <a:rPr lang="en-US">
                    <a:noFill/>
                  </a:rPr>
                  <a:t> </a:t>
                </a:r>
              </a:p>
            </p:txBody>
          </p:sp>
        </mc:Fallback>
      </mc:AlternateContent>
    </p:spTree>
    <p:extLst>
      <p:ext uri="{BB962C8B-B14F-4D97-AF65-F5344CB8AC3E}">
        <p14:creationId xmlns:p14="http://schemas.microsoft.com/office/powerpoint/2010/main" val="58186865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71800" y="838200"/>
            <a:ext cx="43434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7315200" y="838200"/>
            <a:ext cx="0" cy="18288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2971800" y="2667000"/>
            <a:ext cx="43434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971800" y="838200"/>
            <a:ext cx="0" cy="18288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1981200" y="838200"/>
            <a:ext cx="990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590800" y="1447800"/>
            <a:ext cx="0"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4572000" y="1143000"/>
            <a:ext cx="1066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7620000" y="1219200"/>
            <a:ext cx="0"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4381500" y="3048000"/>
            <a:ext cx="1562100" cy="31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086099" y="424045"/>
            <a:ext cx="533400" cy="369332"/>
          </a:xfrm>
          <a:prstGeom prst="rect">
            <a:avLst/>
          </a:prstGeom>
          <a:noFill/>
        </p:spPr>
        <p:txBody>
          <a:bodyPr wrap="square" rtlCol="0">
            <a:spAutoFit/>
          </a:bodyPr>
          <a:lstStyle/>
          <a:p>
            <a:endParaRPr lang="en-US" dirty="0"/>
          </a:p>
        </p:txBody>
      </p:sp>
      <p:sp>
        <p:nvSpPr>
          <p:cNvPr id="31" name="TextBox 30"/>
          <p:cNvSpPr txBox="1"/>
          <p:nvPr/>
        </p:nvSpPr>
        <p:spPr>
          <a:xfrm>
            <a:off x="2476500" y="508321"/>
            <a:ext cx="533400" cy="369332"/>
          </a:xfrm>
          <a:prstGeom prst="rect">
            <a:avLst/>
          </a:prstGeom>
          <a:noFill/>
        </p:spPr>
        <p:txBody>
          <a:bodyPr wrap="square" rtlCol="0">
            <a:spAutoFit/>
          </a:bodyPr>
          <a:lstStyle/>
          <a:p>
            <a:endParaRPr lang="en-US" dirty="0"/>
          </a:p>
        </p:txBody>
      </p:sp>
      <p:sp>
        <p:nvSpPr>
          <p:cNvPr id="32" name="TextBox 31"/>
          <p:cNvSpPr txBox="1"/>
          <p:nvPr/>
        </p:nvSpPr>
        <p:spPr>
          <a:xfrm>
            <a:off x="2628900" y="468870"/>
            <a:ext cx="533400" cy="369332"/>
          </a:xfrm>
          <a:prstGeom prst="rect">
            <a:avLst/>
          </a:prstGeom>
          <a:noFill/>
        </p:spPr>
        <p:txBody>
          <a:bodyPr wrap="square" rtlCol="0">
            <a:spAutoFit/>
          </a:bodyPr>
          <a:lstStyle/>
          <a:p>
            <a:r>
              <a:rPr lang="en-US" dirty="0" smtClean="0"/>
              <a:t>a</a:t>
            </a:r>
            <a:endParaRPr lang="en-US" dirty="0"/>
          </a:p>
        </p:txBody>
      </p:sp>
      <p:sp>
        <p:nvSpPr>
          <p:cNvPr id="38" name="TextBox 37"/>
          <p:cNvSpPr txBox="1"/>
          <p:nvPr/>
        </p:nvSpPr>
        <p:spPr>
          <a:xfrm>
            <a:off x="1409701" y="653536"/>
            <a:ext cx="533400" cy="369332"/>
          </a:xfrm>
          <a:prstGeom prst="rect">
            <a:avLst/>
          </a:prstGeom>
          <a:noFill/>
        </p:spPr>
        <p:txBody>
          <a:bodyPr wrap="square" rtlCol="0">
            <a:spAutoFit/>
          </a:bodyPr>
          <a:lstStyle/>
          <a:p>
            <a:r>
              <a:rPr lang="en-US" dirty="0" smtClean="0"/>
              <a:t>Q</a:t>
            </a:r>
            <a:endParaRPr lang="en-US" dirty="0"/>
          </a:p>
        </p:txBody>
      </p:sp>
      <p:sp>
        <p:nvSpPr>
          <p:cNvPr id="39" name="TextBox 38"/>
          <p:cNvSpPr txBox="1"/>
          <p:nvPr/>
        </p:nvSpPr>
        <p:spPr>
          <a:xfrm>
            <a:off x="4895850" y="2209800"/>
            <a:ext cx="838200" cy="369332"/>
          </a:xfrm>
          <a:prstGeom prst="rect">
            <a:avLst/>
          </a:prstGeom>
          <a:noFill/>
        </p:spPr>
        <p:txBody>
          <a:bodyPr wrap="square" rtlCol="0">
            <a:spAutoFit/>
          </a:bodyPr>
          <a:lstStyle/>
          <a:p>
            <a:r>
              <a:rPr lang="en-US" dirty="0" err="1" smtClean="0"/>
              <a:t>Qadc</a:t>
            </a:r>
            <a:endParaRPr lang="en-US" dirty="0"/>
          </a:p>
        </p:txBody>
      </p:sp>
      <p:sp>
        <p:nvSpPr>
          <p:cNvPr id="40" name="TextBox 39"/>
          <p:cNvSpPr txBox="1"/>
          <p:nvPr/>
        </p:nvSpPr>
        <p:spPr>
          <a:xfrm>
            <a:off x="3314700" y="1866900"/>
            <a:ext cx="838200" cy="369332"/>
          </a:xfrm>
          <a:prstGeom prst="rect">
            <a:avLst/>
          </a:prstGeom>
          <a:noFill/>
        </p:spPr>
        <p:txBody>
          <a:bodyPr wrap="square" rtlCol="0">
            <a:spAutoFit/>
          </a:bodyPr>
          <a:lstStyle/>
          <a:p>
            <a:r>
              <a:rPr lang="en-US" dirty="0" err="1" smtClean="0"/>
              <a:t>Qadc</a:t>
            </a:r>
            <a:endParaRPr lang="en-US" dirty="0"/>
          </a:p>
        </p:txBody>
      </p:sp>
      <p:sp>
        <p:nvSpPr>
          <p:cNvPr id="42" name="TextBox 41"/>
          <p:cNvSpPr txBox="1"/>
          <p:nvPr/>
        </p:nvSpPr>
        <p:spPr>
          <a:xfrm>
            <a:off x="4724400" y="403413"/>
            <a:ext cx="838200" cy="369332"/>
          </a:xfrm>
          <a:prstGeom prst="rect">
            <a:avLst/>
          </a:prstGeom>
          <a:noFill/>
        </p:spPr>
        <p:txBody>
          <a:bodyPr wrap="square" rtlCol="0">
            <a:spAutoFit/>
          </a:bodyPr>
          <a:lstStyle/>
          <a:p>
            <a:r>
              <a:rPr lang="en-US" dirty="0" err="1" smtClean="0"/>
              <a:t>Qabc</a:t>
            </a:r>
            <a:endParaRPr lang="en-US" dirty="0"/>
          </a:p>
        </p:txBody>
      </p:sp>
      <p:sp>
        <p:nvSpPr>
          <p:cNvPr id="43" name="TextBox 42"/>
          <p:cNvSpPr txBox="1"/>
          <p:nvPr/>
        </p:nvSpPr>
        <p:spPr>
          <a:xfrm>
            <a:off x="7620000" y="1497568"/>
            <a:ext cx="838200" cy="369332"/>
          </a:xfrm>
          <a:prstGeom prst="rect">
            <a:avLst/>
          </a:prstGeom>
          <a:noFill/>
        </p:spPr>
        <p:txBody>
          <a:bodyPr wrap="square" rtlCol="0">
            <a:spAutoFit/>
          </a:bodyPr>
          <a:lstStyle/>
          <a:p>
            <a:r>
              <a:rPr lang="en-US" dirty="0" err="1" smtClean="0"/>
              <a:t>Qabc</a:t>
            </a:r>
            <a:endParaRPr lang="en-US" dirty="0"/>
          </a:p>
        </p:txBody>
      </p:sp>
      <p:cxnSp>
        <p:nvCxnSpPr>
          <p:cNvPr id="44" name="Straight Arrow Connector 43"/>
          <p:cNvCxnSpPr/>
          <p:nvPr/>
        </p:nvCxnSpPr>
        <p:spPr>
          <a:xfrm>
            <a:off x="7373471" y="2667000"/>
            <a:ext cx="990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2590800" y="2410615"/>
            <a:ext cx="533400" cy="369332"/>
          </a:xfrm>
          <a:prstGeom prst="rect">
            <a:avLst/>
          </a:prstGeom>
          <a:noFill/>
        </p:spPr>
        <p:txBody>
          <a:bodyPr wrap="square" rtlCol="0">
            <a:spAutoFit/>
          </a:bodyPr>
          <a:lstStyle/>
          <a:p>
            <a:r>
              <a:rPr lang="en-US" dirty="0"/>
              <a:t>d</a:t>
            </a:r>
          </a:p>
        </p:txBody>
      </p:sp>
      <p:sp>
        <p:nvSpPr>
          <p:cNvPr id="46" name="TextBox 45"/>
          <p:cNvSpPr txBox="1"/>
          <p:nvPr/>
        </p:nvSpPr>
        <p:spPr>
          <a:xfrm>
            <a:off x="7307355" y="2641228"/>
            <a:ext cx="533400" cy="369332"/>
          </a:xfrm>
          <a:prstGeom prst="rect">
            <a:avLst/>
          </a:prstGeom>
          <a:noFill/>
        </p:spPr>
        <p:txBody>
          <a:bodyPr wrap="square" rtlCol="0">
            <a:spAutoFit/>
          </a:bodyPr>
          <a:lstStyle/>
          <a:p>
            <a:r>
              <a:rPr lang="en-US" dirty="0"/>
              <a:t>c</a:t>
            </a:r>
          </a:p>
        </p:txBody>
      </p:sp>
      <p:sp>
        <p:nvSpPr>
          <p:cNvPr id="47" name="TextBox 46"/>
          <p:cNvSpPr txBox="1"/>
          <p:nvPr/>
        </p:nvSpPr>
        <p:spPr>
          <a:xfrm>
            <a:off x="7284943" y="653536"/>
            <a:ext cx="533400" cy="369332"/>
          </a:xfrm>
          <a:prstGeom prst="rect">
            <a:avLst/>
          </a:prstGeom>
          <a:noFill/>
        </p:spPr>
        <p:txBody>
          <a:bodyPr wrap="square" rtlCol="0">
            <a:spAutoFit/>
          </a:bodyPr>
          <a:lstStyle/>
          <a:p>
            <a:r>
              <a:rPr lang="en-US" dirty="0"/>
              <a:t>b</a:t>
            </a:r>
          </a:p>
        </p:txBody>
      </p:sp>
      <p:sp>
        <p:nvSpPr>
          <p:cNvPr id="48" name="TextBox 47"/>
          <p:cNvSpPr txBox="1"/>
          <p:nvPr/>
        </p:nvSpPr>
        <p:spPr>
          <a:xfrm>
            <a:off x="8343899" y="2482334"/>
            <a:ext cx="533400" cy="369332"/>
          </a:xfrm>
          <a:prstGeom prst="rect">
            <a:avLst/>
          </a:prstGeom>
          <a:noFill/>
        </p:spPr>
        <p:txBody>
          <a:bodyPr wrap="square" rtlCol="0">
            <a:spAutoFit/>
          </a:bodyPr>
          <a:lstStyle/>
          <a:p>
            <a:r>
              <a:rPr lang="en-US" dirty="0" smtClean="0"/>
              <a:t>Q</a:t>
            </a:r>
            <a:endParaRPr lang="en-US" dirty="0"/>
          </a:p>
        </p:txBody>
      </p:sp>
      <p:sp>
        <p:nvSpPr>
          <p:cNvPr id="49" name="TextBox 48"/>
          <p:cNvSpPr txBox="1"/>
          <p:nvPr/>
        </p:nvSpPr>
        <p:spPr>
          <a:xfrm>
            <a:off x="1814512" y="3263250"/>
            <a:ext cx="6696075" cy="369332"/>
          </a:xfrm>
          <a:prstGeom prst="rect">
            <a:avLst/>
          </a:prstGeom>
          <a:noFill/>
        </p:spPr>
        <p:txBody>
          <a:bodyPr wrap="square" rtlCol="0">
            <a:spAutoFit/>
          </a:bodyPr>
          <a:lstStyle/>
          <a:p>
            <a:r>
              <a:rPr lang="en-US" dirty="0" smtClean="0"/>
              <a:t>        Fig: A looped network for flow analysis</a:t>
            </a:r>
            <a:endParaRPr lang="en-US" dirty="0"/>
          </a:p>
        </p:txBody>
      </p:sp>
      <mc:AlternateContent xmlns:mc="http://schemas.openxmlformats.org/markup-compatibility/2006" xmlns:a14="http://schemas.microsoft.com/office/drawing/2010/main">
        <mc:Choice Requires="a14">
          <p:sp>
            <p:nvSpPr>
              <p:cNvPr id="50" name="TextBox 49"/>
              <p:cNvSpPr txBox="1"/>
              <p:nvPr/>
            </p:nvSpPr>
            <p:spPr>
              <a:xfrm>
                <a:off x="609600" y="3757527"/>
                <a:ext cx="8000999" cy="2536079"/>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Consider the simple loop shown in figure . The arrowheads showing the assumed direction of flow and head loss , the correction </a:t>
                </a:r>
                <a:r>
                  <a:rPr lang="el-GR" sz="2400" dirty="0" smtClean="0">
                    <a:latin typeface="Arial" panose="020B0604020202020204" pitchFamily="34" charset="0"/>
                    <a:cs typeface="Arial" panose="020B0604020202020204" pitchFamily="34" charset="0"/>
                  </a:rPr>
                  <a:t>Δ</a:t>
                </a:r>
                <a:r>
                  <a:rPr lang="en-US" sz="2400" dirty="0" smtClean="0">
                    <a:latin typeface="Arial" panose="020B0604020202020204" pitchFamily="34" charset="0"/>
                    <a:cs typeface="Arial" panose="020B0604020202020204" pitchFamily="34" charset="0"/>
                  </a:rPr>
                  <a:t> can be calculated  by</a:t>
                </a:r>
              </a:p>
              <a:p>
                <a:pPr algn="just"/>
                <a:endParaRPr lang="en-US" sz="2400" dirty="0" smtClean="0">
                  <a:latin typeface="Arial" panose="020B0604020202020204" pitchFamily="34" charset="0"/>
                  <a:cs typeface="Arial" panose="020B0604020202020204" pitchFamily="34" charset="0"/>
                </a:endParaRPr>
              </a:p>
              <a:p>
                <a:pPr algn="just"/>
                <a14:m>
                  <m:oMath xmlns:m="http://schemas.openxmlformats.org/officeDocument/2006/math">
                    <m:r>
                      <m:rPr>
                        <m:nor/>
                      </m:rPr>
                      <a:rPr lang="el-GR" sz="2400" b="1" dirty="0">
                        <a:latin typeface="Arial" panose="020B0604020202020204" pitchFamily="34" charset="0"/>
                        <a:cs typeface="Arial" panose="020B0604020202020204" pitchFamily="34" charset="0"/>
                      </a:rPr>
                      <m:t>Δ</m:t>
                    </m:r>
                    <m:r>
                      <m:rPr>
                        <m:nor/>
                      </m:rPr>
                      <a:rPr lang="en-US" sz="2400" b="1" i="0" dirty="0" smtClean="0">
                        <a:latin typeface="Arial" panose="020B0604020202020204" pitchFamily="34" charset="0"/>
                        <a:cs typeface="Arial" panose="020B0604020202020204" pitchFamily="34" charset="0"/>
                      </a:rPr>
                      <m:t>= −</m:t>
                    </m:r>
                    <m:d>
                      <m:dPr>
                        <m:begChr m:val="["/>
                        <m:endChr m:val="]"/>
                        <m:ctrlPr>
                          <a:rPr lang="en-US" sz="2400" b="1" i="1" dirty="0" smtClean="0">
                            <a:latin typeface="Cambria Math" panose="02040503050406030204" pitchFamily="18" charset="0"/>
                            <a:cs typeface="Arial" panose="020B0604020202020204" pitchFamily="34" charset="0"/>
                          </a:rPr>
                        </m:ctrlPr>
                      </m:dPr>
                      <m:e>
                        <m:d>
                          <m:dPr>
                            <m:ctrlPr>
                              <a:rPr lang="en-US" sz="2400" b="1" i="1" dirty="0" smtClean="0">
                                <a:latin typeface="Cambria Math" panose="02040503050406030204" pitchFamily="18" charset="0"/>
                                <a:cs typeface="Arial" panose="020B0604020202020204" pitchFamily="34" charset="0"/>
                              </a:rPr>
                            </m:ctrlPr>
                          </m:dPr>
                          <m:e>
                            <m:sSub>
                              <m:sSubPr>
                                <m:ctrlPr>
                                  <a:rPr lang="en-US" sz="2400" b="1" i="1" dirty="0" smtClean="0">
                                    <a:latin typeface="Cambria Math" panose="02040503050406030204" pitchFamily="18" charset="0"/>
                                    <a:cs typeface="Arial" panose="020B0604020202020204" pitchFamily="34" charset="0"/>
                                  </a:rPr>
                                </m:ctrlPr>
                              </m:sSubPr>
                              <m:e>
                                <m:r>
                                  <a:rPr lang="en-US" sz="2400" b="1" i="1" dirty="0" smtClean="0">
                                    <a:latin typeface="Cambria Math" panose="02040503050406030204" pitchFamily="18" charset="0"/>
                                    <a:cs typeface="Arial" panose="020B0604020202020204" pitchFamily="34" charset="0"/>
                                  </a:rPr>
                                  <m:t>𝑯</m:t>
                                </m:r>
                              </m:e>
                              <m:sub>
                                <m:r>
                                  <a:rPr lang="en-US" sz="2400" b="1" i="1" dirty="0" smtClean="0">
                                    <a:latin typeface="Cambria Math" panose="02040503050406030204" pitchFamily="18" charset="0"/>
                                    <a:cs typeface="Arial" panose="020B0604020202020204" pitchFamily="34" charset="0"/>
                                  </a:rPr>
                                  <m:t>𝒂𝒃</m:t>
                                </m:r>
                              </m:sub>
                            </m:sSub>
                            <m:r>
                              <a:rPr lang="en-US" sz="2400" b="1" i="1" dirty="0" smtClean="0">
                                <a:latin typeface="Cambria Math" panose="02040503050406030204" pitchFamily="18" charset="0"/>
                                <a:cs typeface="Arial" panose="020B0604020202020204" pitchFamily="34" charset="0"/>
                              </a:rPr>
                              <m:t>+</m:t>
                            </m:r>
                            <m:sSub>
                              <m:sSubPr>
                                <m:ctrlPr>
                                  <a:rPr lang="en-US" sz="2400" b="1" i="1" dirty="0" smtClean="0">
                                    <a:latin typeface="Cambria Math" panose="02040503050406030204" pitchFamily="18" charset="0"/>
                                    <a:cs typeface="Arial" panose="020B0604020202020204" pitchFamily="34" charset="0"/>
                                  </a:rPr>
                                </m:ctrlPr>
                              </m:sSubPr>
                              <m:e>
                                <m:r>
                                  <a:rPr lang="en-US" sz="2400" b="1" i="1" dirty="0" smtClean="0">
                                    <a:latin typeface="Cambria Math" panose="02040503050406030204" pitchFamily="18" charset="0"/>
                                    <a:cs typeface="Arial" panose="020B0604020202020204" pitchFamily="34" charset="0"/>
                                  </a:rPr>
                                  <m:t>𝑯</m:t>
                                </m:r>
                              </m:e>
                              <m:sub>
                                <m:r>
                                  <a:rPr lang="en-US" sz="2400" b="1" i="1" dirty="0" smtClean="0">
                                    <a:latin typeface="Cambria Math" panose="02040503050406030204" pitchFamily="18" charset="0"/>
                                    <a:cs typeface="Arial" panose="020B0604020202020204" pitchFamily="34" charset="0"/>
                                  </a:rPr>
                                  <m:t>𝒃𝒄</m:t>
                                </m:r>
                              </m:sub>
                            </m:sSub>
                          </m:e>
                        </m:d>
                        <m:r>
                          <a:rPr lang="en-US" sz="2400" b="1" i="1" dirty="0" smtClean="0">
                            <a:latin typeface="Cambria Math" panose="02040503050406030204" pitchFamily="18" charset="0"/>
                            <a:cs typeface="Arial" panose="020B0604020202020204" pitchFamily="34" charset="0"/>
                          </a:rPr>
                          <m:t>−</m:t>
                        </m:r>
                        <m:d>
                          <m:dPr>
                            <m:ctrlPr>
                              <a:rPr lang="en-US" sz="2400" b="1" i="1" dirty="0" smtClean="0">
                                <a:latin typeface="Cambria Math" panose="02040503050406030204" pitchFamily="18" charset="0"/>
                                <a:cs typeface="Arial" panose="020B0604020202020204" pitchFamily="34" charset="0"/>
                              </a:rPr>
                            </m:ctrlPr>
                          </m:dPr>
                          <m:e>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𝑯</m:t>
                                </m:r>
                              </m:e>
                              <m:sub>
                                <m:r>
                                  <a:rPr lang="en-US" sz="2400" b="1" i="1" dirty="0" smtClean="0">
                                    <a:latin typeface="Cambria Math" panose="02040503050406030204" pitchFamily="18" charset="0"/>
                                    <a:cs typeface="Arial" panose="020B0604020202020204" pitchFamily="34" charset="0"/>
                                  </a:rPr>
                                  <m:t>𝒂𝒅</m:t>
                                </m:r>
                              </m:sub>
                            </m:sSub>
                            <m:r>
                              <a:rPr lang="en-US" sz="2400" b="1" i="1" dirty="0">
                                <a:latin typeface="Cambria Math" panose="02040503050406030204" pitchFamily="18" charset="0"/>
                                <a:cs typeface="Arial" panose="020B0604020202020204" pitchFamily="34" charset="0"/>
                              </a:rPr>
                              <m:t>+</m:t>
                            </m:r>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𝑯</m:t>
                                </m:r>
                              </m:e>
                              <m:sub>
                                <m:r>
                                  <a:rPr lang="en-US" sz="2400" b="1" i="1" dirty="0" smtClean="0">
                                    <a:latin typeface="Cambria Math" panose="02040503050406030204" pitchFamily="18" charset="0"/>
                                    <a:cs typeface="Arial" panose="020B0604020202020204" pitchFamily="34" charset="0"/>
                                  </a:rPr>
                                  <m:t>𝒅𝒄</m:t>
                                </m:r>
                              </m:sub>
                            </m:sSub>
                          </m:e>
                        </m:d>
                      </m:e>
                    </m:d>
                    <m:r>
                      <a:rPr lang="en-US" sz="2400" b="1" i="1" dirty="0" smtClean="0">
                        <a:latin typeface="Cambria Math" panose="02040503050406030204" pitchFamily="18" charset="0"/>
                        <a:cs typeface="Arial" panose="020B0604020202020204" pitchFamily="34" charset="0"/>
                      </a:rPr>
                      <m:t>/</m:t>
                    </m:r>
                    <m:r>
                      <a:rPr lang="en-US" sz="2400" b="1" i="1" dirty="0" smtClean="0">
                        <a:latin typeface="Cambria Math" panose="02040503050406030204" pitchFamily="18" charset="0"/>
                        <a:cs typeface="Arial" panose="020B0604020202020204" pitchFamily="34" charset="0"/>
                      </a:rPr>
                      <m:t>𝒙</m:t>
                    </m:r>
                    <m:r>
                      <a:rPr lang="en-US" sz="2400" b="1" i="1" dirty="0" smtClean="0">
                        <a:latin typeface="Cambria Math" panose="02040503050406030204" pitchFamily="18" charset="0"/>
                        <a:cs typeface="Arial" panose="020B0604020202020204" pitchFamily="34" charset="0"/>
                      </a:rPr>
                      <m:t>[</m:t>
                    </m:r>
                    <m:f>
                      <m:fPr>
                        <m:ctrlPr>
                          <a:rPr lang="en-US" sz="2400" b="1" i="1" dirty="0" smtClean="0">
                            <a:latin typeface="Cambria Math" panose="02040503050406030204" pitchFamily="18" charset="0"/>
                            <a:cs typeface="Arial" panose="020B0604020202020204" pitchFamily="34" charset="0"/>
                          </a:rPr>
                        </m:ctrlPr>
                      </m:fPr>
                      <m:num>
                        <m:d>
                          <m:dPr>
                            <m:ctrlPr>
                              <a:rPr lang="en-US" sz="2400" b="1" i="1" dirty="0">
                                <a:latin typeface="Cambria Math" panose="02040503050406030204" pitchFamily="18" charset="0"/>
                                <a:cs typeface="Arial" panose="020B0604020202020204" pitchFamily="34" charset="0"/>
                              </a:rPr>
                            </m:ctrlPr>
                          </m:dPr>
                          <m:e>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𝑯</m:t>
                                </m:r>
                              </m:e>
                              <m:sub>
                                <m:r>
                                  <a:rPr lang="en-US" sz="2400" b="1" i="1" dirty="0">
                                    <a:latin typeface="Cambria Math" panose="02040503050406030204" pitchFamily="18" charset="0"/>
                                    <a:cs typeface="Arial" panose="020B0604020202020204" pitchFamily="34" charset="0"/>
                                  </a:rPr>
                                  <m:t>𝒂𝒃</m:t>
                                </m:r>
                              </m:sub>
                            </m:sSub>
                            <m:r>
                              <a:rPr lang="en-US" sz="2400" b="1" i="1" dirty="0">
                                <a:latin typeface="Cambria Math" panose="02040503050406030204" pitchFamily="18" charset="0"/>
                                <a:cs typeface="Arial" panose="020B0604020202020204" pitchFamily="34" charset="0"/>
                              </a:rPr>
                              <m:t>+</m:t>
                            </m:r>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𝑯</m:t>
                                </m:r>
                              </m:e>
                              <m:sub>
                                <m:r>
                                  <a:rPr lang="en-US" sz="2400" b="1" i="1" dirty="0">
                                    <a:latin typeface="Cambria Math" panose="02040503050406030204" pitchFamily="18" charset="0"/>
                                    <a:cs typeface="Arial" panose="020B0604020202020204" pitchFamily="34" charset="0"/>
                                  </a:rPr>
                                  <m:t>𝒃𝒄</m:t>
                                </m:r>
                              </m:sub>
                            </m:sSub>
                          </m:e>
                        </m:d>
                      </m:num>
                      <m:den>
                        <m:sSub>
                          <m:sSubPr>
                            <m:ctrlPr>
                              <a:rPr lang="en-US" sz="2400" b="1" i="1" dirty="0" smtClean="0">
                                <a:latin typeface="Cambria Math" panose="02040503050406030204" pitchFamily="18" charset="0"/>
                                <a:cs typeface="Arial" panose="020B0604020202020204" pitchFamily="34" charset="0"/>
                              </a:rPr>
                            </m:ctrlPr>
                          </m:sSubPr>
                          <m:e>
                            <m:r>
                              <a:rPr lang="en-US" sz="2400" b="1" i="1" dirty="0" smtClean="0">
                                <a:latin typeface="Cambria Math" panose="02040503050406030204" pitchFamily="18" charset="0"/>
                                <a:cs typeface="Arial" panose="020B0604020202020204" pitchFamily="34" charset="0"/>
                              </a:rPr>
                              <m:t>𝑸</m:t>
                            </m:r>
                          </m:e>
                          <m:sub>
                            <m:r>
                              <a:rPr lang="en-US" sz="2400" b="1" i="1" dirty="0" smtClean="0">
                                <a:latin typeface="Cambria Math" panose="02040503050406030204" pitchFamily="18" charset="0"/>
                                <a:cs typeface="Arial" panose="020B0604020202020204" pitchFamily="34" charset="0"/>
                              </a:rPr>
                              <m:t>𝒂𝒃𝒄</m:t>
                            </m:r>
                          </m:sub>
                        </m:sSub>
                      </m:den>
                    </m:f>
                    <m:r>
                      <a:rPr lang="en-US" sz="2400" b="1" i="1" dirty="0" smtClean="0">
                        <a:latin typeface="Cambria Math" panose="02040503050406030204" pitchFamily="18" charset="0"/>
                        <a:cs typeface="Arial" panose="020B0604020202020204" pitchFamily="34" charset="0"/>
                      </a:rPr>
                      <m:t>+</m:t>
                    </m:r>
                    <m:f>
                      <m:fPr>
                        <m:ctrlPr>
                          <a:rPr lang="en-US" sz="2400" b="1" i="1" dirty="0">
                            <a:latin typeface="Cambria Math" panose="02040503050406030204" pitchFamily="18" charset="0"/>
                            <a:cs typeface="Arial" panose="020B0604020202020204" pitchFamily="34" charset="0"/>
                          </a:rPr>
                        </m:ctrlPr>
                      </m:fPr>
                      <m:num>
                        <m:d>
                          <m:dPr>
                            <m:ctrlPr>
                              <a:rPr lang="en-US" sz="2400" b="1" i="1" dirty="0">
                                <a:latin typeface="Cambria Math" panose="02040503050406030204" pitchFamily="18" charset="0"/>
                                <a:cs typeface="Arial" panose="020B0604020202020204" pitchFamily="34" charset="0"/>
                              </a:rPr>
                            </m:ctrlPr>
                          </m:dPr>
                          <m:e>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𝑯</m:t>
                                </m:r>
                              </m:e>
                              <m:sub>
                                <m:r>
                                  <a:rPr lang="en-US" sz="2400" b="1" i="1" dirty="0" smtClean="0">
                                    <a:latin typeface="Cambria Math" panose="02040503050406030204" pitchFamily="18" charset="0"/>
                                    <a:cs typeface="Arial" panose="020B0604020202020204" pitchFamily="34" charset="0"/>
                                  </a:rPr>
                                  <m:t>𝒂𝒅</m:t>
                                </m:r>
                              </m:sub>
                            </m:sSub>
                            <m:r>
                              <a:rPr lang="en-US" sz="2400" b="1" i="1" dirty="0">
                                <a:latin typeface="Cambria Math" panose="02040503050406030204" pitchFamily="18" charset="0"/>
                                <a:cs typeface="Arial" panose="020B0604020202020204" pitchFamily="34" charset="0"/>
                              </a:rPr>
                              <m:t>+</m:t>
                            </m:r>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𝑯</m:t>
                                </m:r>
                              </m:e>
                              <m:sub>
                                <m:r>
                                  <a:rPr lang="en-US" sz="2400" b="1" i="1" dirty="0" smtClean="0">
                                    <a:latin typeface="Cambria Math" panose="02040503050406030204" pitchFamily="18" charset="0"/>
                                    <a:cs typeface="Arial" panose="020B0604020202020204" pitchFamily="34" charset="0"/>
                                  </a:rPr>
                                  <m:t>𝒅𝒄</m:t>
                                </m:r>
                              </m:sub>
                            </m:sSub>
                          </m:e>
                        </m:d>
                      </m:num>
                      <m:den>
                        <m:sSub>
                          <m:sSubPr>
                            <m:ctrlPr>
                              <a:rPr lang="en-US" sz="2400" b="1" i="1" dirty="0">
                                <a:latin typeface="Cambria Math" panose="02040503050406030204" pitchFamily="18" charset="0"/>
                                <a:cs typeface="Arial" panose="020B0604020202020204" pitchFamily="34" charset="0"/>
                              </a:rPr>
                            </m:ctrlPr>
                          </m:sSubPr>
                          <m:e>
                            <m:r>
                              <a:rPr lang="en-US" sz="2400" b="1" i="1" dirty="0">
                                <a:latin typeface="Cambria Math" panose="02040503050406030204" pitchFamily="18" charset="0"/>
                                <a:cs typeface="Arial" panose="020B0604020202020204" pitchFamily="34" charset="0"/>
                              </a:rPr>
                              <m:t>𝑸</m:t>
                            </m:r>
                          </m:e>
                          <m:sub>
                            <m:r>
                              <a:rPr lang="en-US" sz="2400" b="1" i="1" dirty="0">
                                <a:latin typeface="Cambria Math" panose="02040503050406030204" pitchFamily="18" charset="0"/>
                                <a:cs typeface="Arial" panose="020B0604020202020204" pitchFamily="34" charset="0"/>
                              </a:rPr>
                              <m:t>𝒂</m:t>
                            </m:r>
                            <m:r>
                              <a:rPr lang="en-US" sz="2400" b="1" i="1" dirty="0" smtClean="0">
                                <a:latin typeface="Cambria Math" panose="02040503050406030204" pitchFamily="18" charset="0"/>
                                <a:cs typeface="Arial" panose="020B0604020202020204" pitchFamily="34" charset="0"/>
                              </a:rPr>
                              <m:t>𝒅</m:t>
                            </m:r>
                            <m:r>
                              <a:rPr lang="en-US" sz="2400" b="1" i="1" dirty="0">
                                <a:latin typeface="Cambria Math" panose="02040503050406030204" pitchFamily="18" charset="0"/>
                                <a:cs typeface="Arial" panose="020B0604020202020204" pitchFamily="34" charset="0"/>
                              </a:rPr>
                              <m:t>𝒄</m:t>
                            </m:r>
                          </m:sub>
                        </m:sSub>
                      </m:den>
                    </m:f>
                  </m:oMath>
                </a14:m>
                <a:r>
                  <a:rPr lang="en-US" sz="2400" b="1" dirty="0" smtClean="0">
                    <a:latin typeface="Arial" panose="020B0604020202020204" pitchFamily="34" charset="0"/>
                    <a:cs typeface="Arial" panose="020B0604020202020204" pitchFamily="34" charset="0"/>
                  </a:rPr>
                  <a:t>]</a:t>
                </a:r>
              </a:p>
              <a:p>
                <a:pPr algn="just"/>
                <a:endParaRPr lang="en-US" sz="2400" dirty="0">
                  <a:latin typeface="Arial" panose="020B0604020202020204" pitchFamily="34" charset="0"/>
                  <a:cs typeface="Arial" panose="020B060402020202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09600" y="3757527"/>
                <a:ext cx="8000999" cy="2536079"/>
              </a:xfrm>
              <a:prstGeom prst="rect">
                <a:avLst/>
              </a:prstGeom>
              <a:blipFill rotWithShape="0">
                <a:blip r:embed="rId2"/>
                <a:stretch>
                  <a:fillRect l="-1143" t="-1683" r="-1143"/>
                </a:stretch>
              </a:blipFill>
            </p:spPr>
            <p:txBody>
              <a:bodyPr/>
              <a:lstStyle/>
              <a:p>
                <a:r>
                  <a:rPr lang="en-US">
                    <a:noFill/>
                  </a:rPr>
                  <a:t> </a:t>
                </a:r>
              </a:p>
            </p:txBody>
          </p:sp>
        </mc:Fallback>
      </mc:AlternateContent>
    </p:spTree>
    <p:extLst>
      <p:ext uri="{BB962C8B-B14F-4D97-AF65-F5344CB8AC3E}">
        <p14:creationId xmlns:p14="http://schemas.microsoft.com/office/powerpoint/2010/main" val="3148072172"/>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086600" cy="6740307"/>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The procedure for the Hardy Cross Method of pipe network analysis is given below.</a:t>
            </a:r>
          </a:p>
          <a:p>
            <a:pPr algn="just"/>
            <a:endParaRPr lang="en-US" sz="2400" dirty="0">
              <a:latin typeface="Arial" panose="020B0604020202020204" pitchFamily="34" charset="0"/>
              <a:cs typeface="Arial" panose="020B0604020202020204" pitchFamily="34" charset="0"/>
            </a:endParaRPr>
          </a:p>
          <a:p>
            <a:pPr marL="457200" indent="-457200" algn="just">
              <a:buFont typeface="+mj-lt"/>
              <a:buAutoNum type="arabicParenR"/>
            </a:pPr>
            <a:r>
              <a:rPr lang="en-US" sz="2400" dirty="0" smtClean="0">
                <a:latin typeface="Arial" panose="020B0604020202020204" pitchFamily="34" charset="0"/>
                <a:cs typeface="Arial" panose="020B0604020202020204" pitchFamily="34" charset="0"/>
              </a:rPr>
              <a:t>Carefully examine the network and assume reasonable rates of flow in each pipe such that inflow  equals outflow in each junction</a:t>
            </a:r>
          </a:p>
          <a:p>
            <a:pPr marL="457200" indent="-457200" algn="just">
              <a:buFont typeface="+mj-lt"/>
              <a:buAutoNum type="arabicParenR"/>
            </a:pPr>
            <a:r>
              <a:rPr lang="en-US" sz="2400" dirty="0" smtClean="0">
                <a:latin typeface="Arial" panose="020B0604020202020204" pitchFamily="34" charset="0"/>
                <a:cs typeface="Arial" panose="020B0604020202020204" pitchFamily="34" charset="0"/>
              </a:rPr>
              <a:t>In each loop, determine the head loss, H and H/Q for all pipes</a:t>
            </a:r>
          </a:p>
          <a:p>
            <a:pPr marL="457200" indent="-457200" algn="just">
              <a:buFont typeface="+mj-lt"/>
              <a:buAutoNum type="arabicParenR"/>
            </a:pPr>
            <a:r>
              <a:rPr lang="en-US" sz="2400" dirty="0" smtClean="0">
                <a:latin typeface="Arial" panose="020B0604020202020204" pitchFamily="34" charset="0"/>
                <a:cs typeface="Arial" panose="020B0604020202020204" pitchFamily="34" charset="0"/>
              </a:rPr>
              <a:t>With due attention  to sign compute the total head loss around each circuit</a:t>
            </a:r>
          </a:p>
          <a:p>
            <a:pPr marL="457200" indent="-457200" algn="just">
              <a:buFont typeface="+mj-lt"/>
              <a:buAutoNum type="arabicParenR"/>
            </a:pPr>
            <a:r>
              <a:rPr lang="en-US" sz="2400" dirty="0" smtClean="0">
                <a:latin typeface="Arial" panose="020B0604020202020204" pitchFamily="34" charset="0"/>
                <a:cs typeface="Arial" panose="020B0604020202020204" pitchFamily="34" charset="0"/>
              </a:rPr>
              <a:t>Compute ∑H/Q for the same circuit without giving any consideration to sign</a:t>
            </a:r>
          </a:p>
          <a:p>
            <a:pPr marL="457200" indent="-457200" algn="just">
              <a:buFont typeface="+mj-lt"/>
              <a:buAutoNum type="arabicParenR"/>
            </a:pPr>
            <a:r>
              <a:rPr lang="en-US" sz="2400" dirty="0" smtClean="0">
                <a:latin typeface="Arial" panose="020B0604020202020204" pitchFamily="34" charset="0"/>
                <a:cs typeface="Arial" panose="020B0604020202020204" pitchFamily="34" charset="0"/>
              </a:rPr>
              <a:t>The correction </a:t>
            </a:r>
            <a:r>
              <a:rPr lang="el-GR" sz="2400" dirty="0" smtClean="0">
                <a:latin typeface="Arial" panose="020B0604020202020204" pitchFamily="34" charset="0"/>
                <a:cs typeface="Arial" panose="020B0604020202020204" pitchFamily="34" charset="0"/>
              </a:rPr>
              <a:t>Δ</a:t>
            </a:r>
            <a:r>
              <a:rPr lang="en-US" sz="2400" dirty="0" smtClean="0">
                <a:latin typeface="Arial" panose="020B0604020202020204" pitchFamily="34" charset="0"/>
                <a:cs typeface="Arial" panose="020B0604020202020204" pitchFamily="34" charset="0"/>
              </a:rPr>
              <a:t> is computed for each loop by the equation (9). The minus sign may be disregarded if the correction so obtained is made by inspection.</a:t>
            </a: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31344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7162800" cy="4893647"/>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6) Apply the correction to each pipe in each loop. When the sign of </a:t>
            </a:r>
            <a:r>
              <a:rPr lang="el-GR" sz="2400" dirty="0" smtClean="0">
                <a:latin typeface="Arial" panose="020B0604020202020204" pitchFamily="34" charset="0"/>
                <a:cs typeface="Arial" panose="020B0604020202020204" pitchFamily="34" charset="0"/>
              </a:rPr>
              <a:t>Δ</a:t>
            </a:r>
            <a:r>
              <a:rPr lang="en-US" sz="2400" dirty="0" smtClean="0">
                <a:latin typeface="Arial" panose="020B0604020202020204" pitchFamily="34" charset="0"/>
                <a:cs typeface="Arial" panose="020B0604020202020204" pitchFamily="34" charset="0"/>
              </a:rPr>
              <a:t> is negative decrease the clockwise flow and increase the counterclockwise flow. When the sign is positive there will be vice versa. Pipes that are common to two loops require double correction</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7) With adjusted flows repeat the procedure for the second approximation. The procedure is continued until the desired accuracy is attained.</a:t>
            </a:r>
          </a:p>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5262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7924800" cy="1569660"/>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Example 1: </a:t>
            </a:r>
            <a:r>
              <a:rPr lang="en-US" sz="2400" dirty="0" smtClean="0">
                <a:latin typeface="Arial" panose="020B0604020202020204" pitchFamily="34" charset="0"/>
                <a:cs typeface="Arial" panose="020B0604020202020204" pitchFamily="34" charset="0"/>
              </a:rPr>
              <a:t> Calculate the flow in each of the pipes in the following pipe network.</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cxnSp>
        <p:nvCxnSpPr>
          <p:cNvPr id="4" name="Straight Connector 3"/>
          <p:cNvCxnSpPr/>
          <p:nvPr/>
        </p:nvCxnSpPr>
        <p:spPr>
          <a:xfrm>
            <a:off x="2514600" y="2209800"/>
            <a:ext cx="39624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6477000" y="2209800"/>
            <a:ext cx="0" cy="17526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514600" y="3962400"/>
            <a:ext cx="39624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514600" y="2209800"/>
            <a:ext cx="0" cy="17526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24000" y="2215119"/>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77000" y="2209800"/>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77000" y="3949790"/>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7599" y="3730154"/>
            <a:ext cx="1143001" cy="369332"/>
          </a:xfrm>
          <a:prstGeom prst="rect">
            <a:avLst/>
          </a:prstGeom>
          <a:noFill/>
        </p:spPr>
        <p:txBody>
          <a:bodyPr wrap="square" rtlCol="0">
            <a:spAutoFit/>
          </a:bodyPr>
          <a:lstStyle/>
          <a:p>
            <a:r>
              <a:rPr lang="en-US" dirty="0" smtClean="0"/>
              <a:t>12 </a:t>
            </a:r>
            <a:r>
              <a:rPr lang="en-US" dirty="0" err="1" smtClean="0"/>
              <a:t>lps</a:t>
            </a:r>
            <a:endParaRPr lang="en-US" dirty="0"/>
          </a:p>
        </p:txBody>
      </p:sp>
      <p:sp>
        <p:nvSpPr>
          <p:cNvPr id="20" name="TextBox 19"/>
          <p:cNvSpPr txBox="1"/>
          <p:nvPr/>
        </p:nvSpPr>
        <p:spPr>
          <a:xfrm>
            <a:off x="7467600" y="1993731"/>
            <a:ext cx="1143001" cy="369332"/>
          </a:xfrm>
          <a:prstGeom prst="rect">
            <a:avLst/>
          </a:prstGeom>
          <a:noFill/>
        </p:spPr>
        <p:txBody>
          <a:bodyPr wrap="square" rtlCol="0">
            <a:spAutoFit/>
          </a:bodyPr>
          <a:lstStyle/>
          <a:p>
            <a:r>
              <a:rPr lang="en-US" dirty="0" smtClean="0"/>
              <a:t>12 </a:t>
            </a:r>
            <a:r>
              <a:rPr lang="en-US" dirty="0" err="1" smtClean="0"/>
              <a:t>lps</a:t>
            </a:r>
            <a:endParaRPr lang="en-US" dirty="0"/>
          </a:p>
        </p:txBody>
      </p:sp>
      <p:sp>
        <p:nvSpPr>
          <p:cNvPr id="21" name="TextBox 20"/>
          <p:cNvSpPr txBox="1"/>
          <p:nvPr/>
        </p:nvSpPr>
        <p:spPr>
          <a:xfrm>
            <a:off x="3574666" y="4095004"/>
            <a:ext cx="2263595" cy="369332"/>
          </a:xfrm>
          <a:prstGeom prst="rect">
            <a:avLst/>
          </a:prstGeom>
          <a:noFill/>
        </p:spPr>
        <p:txBody>
          <a:bodyPr wrap="square" rtlCol="0">
            <a:spAutoFit/>
          </a:bodyPr>
          <a:lstStyle/>
          <a:p>
            <a:r>
              <a:rPr lang="en-US" dirty="0"/>
              <a:t>800 m- </a:t>
            </a:r>
            <a:r>
              <a:rPr lang="en-US" dirty="0" smtClean="0"/>
              <a:t>150 </a:t>
            </a:r>
            <a:r>
              <a:rPr lang="en-US" dirty="0"/>
              <a:t>mm </a:t>
            </a:r>
            <a:r>
              <a:rPr lang="en-US" dirty="0" err="1"/>
              <a:t>dia</a:t>
            </a:r>
            <a:endParaRPr lang="en-US" dirty="0"/>
          </a:p>
        </p:txBody>
      </p:sp>
      <p:sp>
        <p:nvSpPr>
          <p:cNvPr id="22" name="TextBox 21"/>
          <p:cNvSpPr txBox="1"/>
          <p:nvPr/>
        </p:nvSpPr>
        <p:spPr>
          <a:xfrm>
            <a:off x="2259104" y="1809065"/>
            <a:ext cx="1143001" cy="369332"/>
          </a:xfrm>
          <a:prstGeom prst="rect">
            <a:avLst/>
          </a:prstGeom>
          <a:noFill/>
        </p:spPr>
        <p:txBody>
          <a:bodyPr wrap="square" rtlCol="0">
            <a:spAutoFit/>
          </a:bodyPr>
          <a:lstStyle/>
          <a:p>
            <a:r>
              <a:rPr lang="en-US" dirty="0"/>
              <a:t>A</a:t>
            </a:r>
          </a:p>
        </p:txBody>
      </p:sp>
      <p:sp>
        <p:nvSpPr>
          <p:cNvPr id="23" name="TextBox 22"/>
          <p:cNvSpPr txBox="1"/>
          <p:nvPr/>
        </p:nvSpPr>
        <p:spPr>
          <a:xfrm>
            <a:off x="6275292" y="1824767"/>
            <a:ext cx="1169895" cy="369332"/>
          </a:xfrm>
          <a:prstGeom prst="rect">
            <a:avLst/>
          </a:prstGeom>
          <a:noFill/>
        </p:spPr>
        <p:txBody>
          <a:bodyPr wrap="square" rtlCol="0">
            <a:spAutoFit/>
          </a:bodyPr>
          <a:lstStyle/>
          <a:p>
            <a:r>
              <a:rPr lang="en-US" dirty="0" smtClean="0"/>
              <a:t>B</a:t>
            </a:r>
            <a:endParaRPr lang="en-US" dirty="0"/>
          </a:p>
        </p:txBody>
      </p:sp>
      <p:sp>
        <p:nvSpPr>
          <p:cNvPr id="24" name="TextBox 23"/>
          <p:cNvSpPr txBox="1"/>
          <p:nvPr/>
        </p:nvSpPr>
        <p:spPr>
          <a:xfrm>
            <a:off x="2259104" y="4099486"/>
            <a:ext cx="1143001"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6096000" y="3975009"/>
            <a:ext cx="1143001" cy="369332"/>
          </a:xfrm>
          <a:prstGeom prst="rect">
            <a:avLst/>
          </a:prstGeom>
          <a:noFill/>
        </p:spPr>
        <p:txBody>
          <a:bodyPr wrap="square" rtlCol="0">
            <a:spAutoFit/>
          </a:bodyPr>
          <a:lstStyle/>
          <a:p>
            <a:r>
              <a:rPr lang="en-US" dirty="0"/>
              <a:t> </a:t>
            </a:r>
            <a:r>
              <a:rPr lang="en-US" dirty="0" smtClean="0"/>
              <a:t>  C</a:t>
            </a:r>
            <a:endParaRPr lang="en-US" dirty="0"/>
          </a:p>
        </p:txBody>
      </p:sp>
      <p:sp>
        <p:nvSpPr>
          <p:cNvPr id="26" name="TextBox 25"/>
          <p:cNvSpPr txBox="1"/>
          <p:nvPr/>
        </p:nvSpPr>
        <p:spPr>
          <a:xfrm>
            <a:off x="849404" y="2177534"/>
            <a:ext cx="1143001" cy="369332"/>
          </a:xfrm>
          <a:prstGeom prst="rect">
            <a:avLst/>
          </a:prstGeom>
          <a:noFill/>
        </p:spPr>
        <p:txBody>
          <a:bodyPr wrap="square" rtlCol="0">
            <a:spAutoFit/>
          </a:bodyPr>
          <a:lstStyle/>
          <a:p>
            <a:r>
              <a:rPr lang="en-US" dirty="0" smtClean="0"/>
              <a:t>45 </a:t>
            </a:r>
            <a:r>
              <a:rPr lang="en-US" dirty="0" err="1" smtClean="0"/>
              <a:t>lps</a:t>
            </a:r>
            <a:endParaRPr lang="en-US" dirty="0"/>
          </a:p>
        </p:txBody>
      </p:sp>
      <p:sp>
        <p:nvSpPr>
          <p:cNvPr id="27" name="TextBox 26"/>
          <p:cNvSpPr txBox="1"/>
          <p:nvPr/>
        </p:nvSpPr>
        <p:spPr>
          <a:xfrm>
            <a:off x="6499412" y="2662553"/>
            <a:ext cx="1181100" cy="923330"/>
          </a:xfrm>
          <a:prstGeom prst="rect">
            <a:avLst/>
          </a:prstGeom>
          <a:noFill/>
        </p:spPr>
        <p:txBody>
          <a:bodyPr wrap="square" rtlCol="0">
            <a:spAutoFit/>
          </a:bodyPr>
          <a:lstStyle/>
          <a:p>
            <a:r>
              <a:rPr lang="en-US" dirty="0" smtClean="0"/>
              <a:t>400 </a:t>
            </a:r>
            <a:r>
              <a:rPr lang="en-US" dirty="0"/>
              <a:t>m- 150 mm </a:t>
            </a:r>
            <a:r>
              <a:rPr lang="en-US" dirty="0" err="1"/>
              <a:t>dia</a:t>
            </a:r>
            <a:endParaRPr lang="en-US" dirty="0"/>
          </a:p>
        </p:txBody>
      </p:sp>
      <p:sp>
        <p:nvSpPr>
          <p:cNvPr id="28" name="TextBox 27"/>
          <p:cNvSpPr txBox="1"/>
          <p:nvPr/>
        </p:nvSpPr>
        <p:spPr>
          <a:xfrm>
            <a:off x="3450286" y="2241204"/>
            <a:ext cx="2264714" cy="369332"/>
          </a:xfrm>
          <a:prstGeom prst="rect">
            <a:avLst/>
          </a:prstGeom>
          <a:noFill/>
        </p:spPr>
        <p:txBody>
          <a:bodyPr wrap="square" rtlCol="0">
            <a:spAutoFit/>
          </a:bodyPr>
          <a:lstStyle/>
          <a:p>
            <a:r>
              <a:rPr lang="en-US" dirty="0" smtClean="0"/>
              <a:t>800 m- 200 mm </a:t>
            </a:r>
            <a:r>
              <a:rPr lang="en-US" dirty="0" err="1" smtClean="0"/>
              <a:t>dia</a:t>
            </a:r>
            <a:endParaRPr lang="en-US" dirty="0"/>
          </a:p>
        </p:txBody>
      </p:sp>
    </p:spTree>
    <p:extLst>
      <p:ext uri="{BB962C8B-B14F-4D97-AF65-F5344CB8AC3E}">
        <p14:creationId xmlns:p14="http://schemas.microsoft.com/office/powerpoint/2010/main" val="82180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84200"/>
            <a:ext cx="7734300" cy="2308324"/>
          </a:xfrm>
          <a:prstGeom prst="rect">
            <a:avLst/>
          </a:prstGeom>
          <a:noFill/>
        </p:spPr>
        <p:txBody>
          <a:bodyPr wrap="square" rtlCol="0">
            <a:spAutoFit/>
          </a:bodyPr>
          <a:lstStyle/>
          <a:p>
            <a:pPr marL="457200" indent="-457200" algn="just">
              <a:buAutoNum type="arabicParenR"/>
            </a:pPr>
            <a:r>
              <a:rPr lang="en-US" sz="2400" b="1" dirty="0" smtClean="0"/>
              <a:t>pH:</a:t>
            </a:r>
          </a:p>
          <a:p>
            <a:pPr marL="457200" indent="-457200" algn="just">
              <a:buAutoNum type="arabicParenR"/>
            </a:pPr>
            <a:endParaRPr lang="en-US" sz="2400" b="1" dirty="0"/>
          </a:p>
          <a:p>
            <a:pPr algn="just"/>
            <a:r>
              <a:rPr lang="en-US" sz="2400" dirty="0" smtClean="0"/>
              <a:t>The acidity or alkalinity of water is measured in terms of its pH value or H-ion concentration</a:t>
            </a:r>
          </a:p>
          <a:p>
            <a:pPr algn="just"/>
            <a:endParaRPr lang="en-US" sz="2400" dirty="0"/>
          </a:p>
          <a:p>
            <a:pPr algn="just"/>
            <a:r>
              <a:rPr lang="en-US" sz="2400" dirty="0" smtClean="0"/>
              <a:t> </a:t>
            </a:r>
          </a:p>
        </p:txBody>
      </p:sp>
      <p:pic>
        <p:nvPicPr>
          <p:cNvPr id="5" name="Picture 4"/>
          <p:cNvPicPr>
            <a:picLocks noChangeAspect="1"/>
          </p:cNvPicPr>
          <p:nvPr/>
        </p:nvPicPr>
        <p:blipFill>
          <a:blip r:embed="rId2"/>
          <a:stretch>
            <a:fillRect/>
          </a:stretch>
        </p:blipFill>
        <p:spPr>
          <a:xfrm>
            <a:off x="1549789" y="2584450"/>
            <a:ext cx="6311122" cy="3092450"/>
          </a:xfrm>
          <a:prstGeom prst="rect">
            <a:avLst/>
          </a:prstGeom>
        </p:spPr>
      </p:pic>
    </p:spTree>
    <p:extLst>
      <p:ext uri="{BB962C8B-B14F-4D97-AF65-F5344CB8AC3E}">
        <p14:creationId xmlns:p14="http://schemas.microsoft.com/office/powerpoint/2010/main" val="162365261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3400" y="533400"/>
                <a:ext cx="7391400" cy="193899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Solution: </a:t>
                </a:r>
                <a:r>
                  <a:rPr lang="en-US" sz="2400" dirty="0" smtClean="0">
                    <a:latin typeface="Arial" panose="020B0604020202020204" pitchFamily="34" charset="0"/>
                    <a:cs typeface="Arial" panose="020B0604020202020204" pitchFamily="34" charset="0"/>
                  </a:rPr>
                  <a:t>First trial with assumed flow </a:t>
                </a:r>
                <a14:m>
                  <m:oMath xmlns:m="http://schemas.openxmlformats.org/officeDocument/2006/math">
                    <m:sSub>
                      <m:sSubPr>
                        <m:ctrlPr>
                          <a:rPr lang="en-US" sz="240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𝑄</m:t>
                        </m:r>
                      </m:e>
                      <m:sub>
                        <m:r>
                          <a:rPr lang="en-US" sz="2400" b="0" i="1" smtClean="0">
                            <a:latin typeface="Cambria Math" panose="02040503050406030204" pitchFamily="18" charset="0"/>
                            <a:cs typeface="Arial" panose="020B0604020202020204" pitchFamily="34" charset="0"/>
                          </a:rPr>
                          <m:t>𝑜</m:t>
                        </m:r>
                      </m:sub>
                    </m:sSub>
                  </m:oMath>
                </a14:m>
                <a:r>
                  <a:rPr lang="en-US" sz="2400" b="1" dirty="0" smtClean="0">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Step 1</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400" y="533400"/>
                <a:ext cx="7391400" cy="1938992"/>
              </a:xfrm>
              <a:prstGeom prst="rect">
                <a:avLst/>
              </a:prstGeom>
              <a:blipFill rotWithShape="0">
                <a:blip r:embed="rId2"/>
                <a:stretch>
                  <a:fillRect l="-1320" t="-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304800" y="1676400"/>
              <a:ext cx="8229599" cy="3623229"/>
            </p:xfrm>
            <a:graphic>
              <a:graphicData uri="http://schemas.openxmlformats.org/drawingml/2006/table">
                <a:tbl>
                  <a:tblPr firstRow="1" bandRow="1">
                    <a:tableStyleId>{5940675A-B579-460E-94D1-54222C63F5DA}</a:tableStyleId>
                  </a:tblPr>
                  <a:tblGrid>
                    <a:gridCol w="799448"/>
                    <a:gridCol w="1029352"/>
                    <a:gridCol w="762000"/>
                    <a:gridCol w="914400"/>
                    <a:gridCol w="1066800"/>
                    <a:gridCol w="1066800"/>
                    <a:gridCol w="934429"/>
                    <a:gridCol w="741970"/>
                    <a:gridCol w="914400"/>
                  </a:tblGrid>
                  <a:tr h="894945">
                    <a:tc>
                      <a:txBody>
                        <a:bodyPr/>
                        <a:lstStyle/>
                        <a:p>
                          <a:pPr algn="ctr"/>
                          <a:r>
                            <a:rPr lang="en-US" dirty="0" smtClean="0"/>
                            <a:t>Pipe</a:t>
                          </a:r>
                          <a:endParaRPr lang="en-US" dirty="0"/>
                        </a:p>
                      </a:txBody>
                      <a:tcPr/>
                    </a:tc>
                    <a:tc>
                      <a:txBody>
                        <a:bodyPr/>
                        <a:lstStyle/>
                        <a:p>
                          <a:pPr algn="ctr"/>
                          <a:r>
                            <a:rPr lang="en-US" dirty="0" smtClean="0"/>
                            <a:t>Length</a:t>
                          </a:r>
                          <a:r>
                            <a:rPr lang="en-US" baseline="0" dirty="0" smtClean="0"/>
                            <a:t> </a:t>
                          </a:r>
                        </a:p>
                        <a:p>
                          <a:pPr algn="ctr"/>
                          <a:r>
                            <a:rPr lang="en-US" baseline="0" dirty="0" smtClean="0"/>
                            <a:t>m</a:t>
                          </a:r>
                          <a:endParaRPr lang="en-US" dirty="0"/>
                        </a:p>
                      </a:txBody>
                      <a:tcPr/>
                    </a:tc>
                    <a:tc>
                      <a:txBody>
                        <a:bodyPr/>
                        <a:lstStyle/>
                        <a:p>
                          <a:pPr algn="ctr"/>
                          <a:r>
                            <a:rPr lang="en-US" dirty="0" err="1" smtClean="0"/>
                            <a:t>Dia</a:t>
                          </a:r>
                          <a:endParaRPr lang="en-US" dirty="0" smtClean="0"/>
                        </a:p>
                        <a:p>
                          <a:pPr algn="ctr"/>
                          <a:r>
                            <a:rPr lang="en-US" dirty="0" smtClean="0"/>
                            <a:t>mm</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𝑄</m:t>
                                    </m:r>
                                  </m:e>
                                  <m:sub>
                                    <m:r>
                                      <a:rPr lang="en-US" sz="1800" b="0" i="1" smtClean="0">
                                        <a:latin typeface="Cambria Math" panose="02040503050406030204" pitchFamily="18" charset="0"/>
                                        <a:cs typeface="Arial" panose="020B0604020202020204" pitchFamily="34" charset="0"/>
                                      </a:rPr>
                                      <m:t>𝑜</m:t>
                                    </m:r>
                                  </m:sub>
                                </m:sSub>
                              </m:oMath>
                            </m:oMathPara>
                          </a14:m>
                          <a:endParaRPr lang="en-US" dirty="0" smtClean="0"/>
                        </a:p>
                        <a:p>
                          <a:pPr algn="ctr"/>
                          <a:r>
                            <a:rPr lang="en-US" dirty="0" err="1" smtClean="0"/>
                            <a:t>lps</a:t>
                          </a:r>
                          <a:endParaRPr lang="en-US" dirty="0"/>
                        </a:p>
                      </a:txBody>
                      <a:tcPr/>
                    </a:tc>
                    <a:tc>
                      <a:txBody>
                        <a:bodyPr/>
                        <a:lstStyle/>
                        <a:p>
                          <a:pPr algn="ctr"/>
                          <a:r>
                            <a:rPr lang="en-US" dirty="0" smtClean="0"/>
                            <a:t>Ho/L</a:t>
                          </a:r>
                        </a:p>
                        <a:p>
                          <a:pPr algn="ctr"/>
                          <a:r>
                            <a:rPr lang="en-US" dirty="0" smtClean="0"/>
                            <a:t>mm</a:t>
                          </a:r>
                          <a:endParaRPr lang="en-US" dirty="0"/>
                        </a:p>
                      </a:txBody>
                      <a:tcPr/>
                    </a:tc>
                    <a:tc>
                      <a:txBody>
                        <a:bodyPr/>
                        <a:lstStyle/>
                        <a:p>
                          <a:pPr algn="ctr"/>
                          <a:r>
                            <a:rPr lang="en-US" dirty="0" smtClean="0"/>
                            <a:t>Ho</a:t>
                          </a:r>
                        </a:p>
                        <a:p>
                          <a:pPr algn="ctr"/>
                          <a:r>
                            <a:rPr lang="en-US" dirty="0" smtClean="0"/>
                            <a:t>m</a:t>
                          </a:r>
                          <a:endParaRPr lang="en-US" dirty="0"/>
                        </a:p>
                      </a:txBody>
                      <a:tcPr/>
                    </a:tc>
                    <a:tc>
                      <a:txBody>
                        <a:bodyPr/>
                        <a:lstStyle/>
                        <a:p>
                          <a:pPr algn="ctr"/>
                          <a:r>
                            <a:rPr lang="en-US" dirty="0" smtClean="0"/>
                            <a:t>Ho/</a:t>
                          </a:r>
                          <a:r>
                            <a:rPr lang="en-US" dirty="0" err="1" smtClean="0"/>
                            <a:t>Qo</a:t>
                          </a:r>
                          <a:endParaRPr lang="en-US" dirty="0"/>
                        </a:p>
                      </a:txBody>
                      <a:tcPr/>
                    </a:tc>
                    <a:tc>
                      <a:txBody>
                        <a:bodyPr/>
                        <a:lstStyle/>
                        <a:p>
                          <a:pPr algn="ctr"/>
                          <a:r>
                            <a:rPr lang="el-GR" sz="1800" dirty="0" smtClean="0">
                              <a:latin typeface="Arial" panose="020B0604020202020204" pitchFamily="34" charset="0"/>
                              <a:cs typeface="Arial" panose="020B0604020202020204" pitchFamily="34" charset="0"/>
                            </a:rPr>
                            <a:t>Δ</a:t>
                          </a:r>
                          <a:endParaRPr lang="en-US" sz="1800" dirty="0" smtClean="0">
                            <a:latin typeface="Arial" panose="020B0604020202020204" pitchFamily="34" charset="0"/>
                            <a:cs typeface="Arial" panose="020B0604020202020204" pitchFamily="34" charset="0"/>
                          </a:endParaRPr>
                        </a:p>
                        <a:p>
                          <a:pPr algn="ctr"/>
                          <a:r>
                            <a:rPr lang="en-US" sz="1800" dirty="0" err="1" smtClean="0">
                              <a:latin typeface="Arial" panose="020B0604020202020204" pitchFamily="34" charset="0"/>
                              <a:cs typeface="Arial" panose="020B0604020202020204" pitchFamily="34" charset="0"/>
                            </a:rPr>
                            <a:t>lps</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𝑄</m:t>
                                    </m:r>
                                  </m:e>
                                  <m:sub>
                                    <m:r>
                                      <a:rPr lang="en-US" sz="1800" b="0" i="1" smtClean="0">
                                        <a:latin typeface="Cambria Math" panose="02040503050406030204" pitchFamily="18" charset="0"/>
                                        <a:cs typeface="Arial" panose="020B0604020202020204" pitchFamily="34" charset="0"/>
                                      </a:rPr>
                                      <m:t>1 </m:t>
                                    </m:r>
                                  </m:sub>
                                </m:sSub>
                              </m:oMath>
                            </m:oMathPara>
                          </a14:m>
                          <a:endParaRPr lang="en-US" dirty="0" smtClean="0"/>
                        </a:p>
                        <a:p>
                          <a:pPr algn="ctr"/>
                          <a:r>
                            <a:rPr lang="en-US" dirty="0" err="1" smtClean="0"/>
                            <a:t>lps</a:t>
                          </a:r>
                          <a:endParaRPr lang="en-US" dirty="0"/>
                        </a:p>
                      </a:txBody>
                      <a:tcPr/>
                    </a:tc>
                  </a:tr>
                  <a:tr h="522051">
                    <a:tc>
                      <a:txBody>
                        <a:bodyPr/>
                        <a:lstStyle/>
                        <a:p>
                          <a:r>
                            <a:rPr lang="en-US" dirty="0" smtClean="0"/>
                            <a:t>AB</a:t>
                          </a:r>
                          <a:endParaRPr lang="en-US" dirty="0"/>
                        </a:p>
                      </a:txBody>
                      <a:tcPr/>
                    </a:tc>
                    <a:tc>
                      <a:txBody>
                        <a:bodyPr/>
                        <a:lstStyle/>
                        <a:p>
                          <a:r>
                            <a:rPr lang="en-US" dirty="0" smtClean="0"/>
                            <a:t>800</a:t>
                          </a:r>
                          <a:endParaRPr lang="en-US" dirty="0"/>
                        </a:p>
                      </a:txBody>
                      <a:tcPr/>
                    </a:tc>
                    <a:tc>
                      <a:txBody>
                        <a:bodyPr/>
                        <a:lstStyle/>
                        <a:p>
                          <a:r>
                            <a:rPr lang="en-US" dirty="0" smtClean="0"/>
                            <a:t>200</a:t>
                          </a:r>
                          <a:endParaRPr lang="en-US" dirty="0"/>
                        </a:p>
                      </a:txBody>
                      <a:tcPr/>
                    </a:tc>
                    <a:tc>
                      <a:txBody>
                        <a:bodyPr/>
                        <a:lstStyle/>
                        <a:p>
                          <a:r>
                            <a:rPr lang="en-US" dirty="0" smtClean="0"/>
                            <a:t>+25</a:t>
                          </a:r>
                          <a:endParaRPr lang="en-US" dirty="0"/>
                        </a:p>
                      </a:txBody>
                      <a:tcPr/>
                    </a:tc>
                    <a:tc>
                      <a:txBody>
                        <a:bodyPr/>
                        <a:lstStyle/>
                        <a:p>
                          <a:r>
                            <a:rPr lang="en-US" dirty="0" smtClean="0"/>
                            <a:t>0.0038</a:t>
                          </a:r>
                          <a:endParaRPr lang="en-US" dirty="0"/>
                        </a:p>
                      </a:txBody>
                      <a:tcPr/>
                    </a:tc>
                    <a:tc>
                      <a:txBody>
                        <a:bodyPr/>
                        <a:lstStyle/>
                        <a:p>
                          <a:r>
                            <a:rPr lang="en-US" dirty="0" smtClean="0"/>
                            <a:t>+3.04</a:t>
                          </a:r>
                          <a:endParaRPr lang="en-US" dirty="0"/>
                        </a:p>
                      </a:txBody>
                      <a:tcPr/>
                    </a:tc>
                    <a:tc>
                      <a:txBody>
                        <a:bodyPr/>
                        <a:lstStyle/>
                        <a:p>
                          <a:r>
                            <a:rPr lang="en-US" dirty="0" smtClean="0"/>
                            <a:t>0.1216</a:t>
                          </a:r>
                          <a:endParaRPr lang="en-US" dirty="0"/>
                        </a:p>
                      </a:txBody>
                      <a:tcPr/>
                    </a:tc>
                    <a:tc>
                      <a:txBody>
                        <a:bodyPr/>
                        <a:lstStyle/>
                        <a:p>
                          <a:r>
                            <a:rPr lang="en-US" dirty="0" smtClean="0"/>
                            <a:t>0.54</a:t>
                          </a:r>
                          <a:endParaRPr lang="en-US" dirty="0"/>
                        </a:p>
                      </a:txBody>
                      <a:tcPr/>
                    </a:tc>
                    <a:tc>
                      <a:txBody>
                        <a:bodyPr/>
                        <a:lstStyle/>
                        <a:p>
                          <a:r>
                            <a:rPr lang="en-US" dirty="0" smtClean="0"/>
                            <a:t>25.54</a:t>
                          </a:r>
                          <a:endParaRPr lang="en-US" dirty="0"/>
                        </a:p>
                      </a:txBody>
                      <a:tcPr/>
                    </a:tc>
                  </a:tr>
                  <a:tr h="522051">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p>
                      </a:txBody>
                      <a:tcPr/>
                    </a:tc>
                    <a:tc>
                      <a:txBody>
                        <a:bodyPr/>
                        <a:lstStyle/>
                        <a:p>
                          <a:r>
                            <a:rPr lang="en-US" dirty="0" smtClean="0"/>
                            <a:t>+13</a:t>
                          </a:r>
                          <a:endParaRPr lang="en-US" dirty="0"/>
                        </a:p>
                      </a:txBody>
                      <a:tcPr/>
                    </a:tc>
                    <a:tc>
                      <a:txBody>
                        <a:bodyPr/>
                        <a:lstStyle/>
                        <a:p>
                          <a:r>
                            <a:rPr lang="en-US" dirty="0" smtClean="0"/>
                            <a:t>0.0046</a:t>
                          </a:r>
                          <a:endParaRPr lang="en-US" dirty="0"/>
                        </a:p>
                      </a:txBody>
                      <a:tcPr/>
                    </a:tc>
                    <a:tc>
                      <a:txBody>
                        <a:bodyPr/>
                        <a:lstStyle/>
                        <a:p>
                          <a:r>
                            <a:rPr lang="en-US" dirty="0" smtClean="0"/>
                            <a:t>+1.84</a:t>
                          </a:r>
                          <a:endParaRPr lang="en-US" dirty="0"/>
                        </a:p>
                      </a:txBody>
                      <a:tcPr/>
                    </a:tc>
                    <a:tc>
                      <a:txBody>
                        <a:bodyPr/>
                        <a:lstStyle/>
                        <a:p>
                          <a:r>
                            <a:rPr lang="en-US" dirty="0" smtClean="0"/>
                            <a:t>0.142</a:t>
                          </a:r>
                          <a:endParaRPr lang="en-US" dirty="0"/>
                        </a:p>
                      </a:txBody>
                      <a:tcPr/>
                    </a:tc>
                    <a:tc>
                      <a:txBody>
                        <a:bodyPr/>
                        <a:lstStyle/>
                        <a:p>
                          <a:r>
                            <a:rPr lang="en-US" smtClean="0"/>
                            <a:t>0.54</a:t>
                          </a:r>
                          <a:endParaRPr lang="en-US" dirty="0"/>
                        </a:p>
                      </a:txBody>
                      <a:tcPr/>
                    </a:tc>
                    <a:tc>
                      <a:txBody>
                        <a:bodyPr/>
                        <a:lstStyle/>
                        <a:p>
                          <a:r>
                            <a:rPr lang="en-US" dirty="0" smtClean="0"/>
                            <a:t>13.54</a:t>
                          </a:r>
                          <a:endParaRPr lang="en-US" dirty="0"/>
                        </a:p>
                      </a:txBody>
                      <a:tcPr/>
                    </a:tc>
                  </a:tr>
                  <a:tr h="522051">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-20</a:t>
                          </a:r>
                          <a:endParaRPr lang="en-US" dirty="0"/>
                        </a:p>
                      </a:txBody>
                      <a:tcPr/>
                    </a:tc>
                    <a:tc>
                      <a:txBody>
                        <a:bodyPr/>
                        <a:lstStyle/>
                        <a:p>
                          <a:r>
                            <a:rPr lang="en-US" dirty="0" smtClean="0"/>
                            <a:t>0.0102</a:t>
                          </a:r>
                          <a:endParaRPr lang="en-US" dirty="0"/>
                        </a:p>
                      </a:txBody>
                      <a:tcPr/>
                    </a:tc>
                    <a:tc>
                      <a:txBody>
                        <a:bodyPr/>
                        <a:lstStyle/>
                        <a:p>
                          <a:r>
                            <a:rPr lang="en-US" dirty="0" smtClean="0"/>
                            <a:t>-4.08</a:t>
                          </a:r>
                          <a:endParaRPr lang="en-US" dirty="0"/>
                        </a:p>
                      </a:txBody>
                      <a:tcPr/>
                    </a:tc>
                    <a:tc>
                      <a:txBody>
                        <a:bodyPr/>
                        <a:lstStyle/>
                        <a:p>
                          <a:r>
                            <a:rPr lang="en-US" dirty="0" smtClean="0"/>
                            <a:t>0.204</a:t>
                          </a:r>
                          <a:endParaRPr lang="en-US" dirty="0"/>
                        </a:p>
                      </a:txBody>
                      <a:tcPr/>
                    </a:tc>
                    <a:tc>
                      <a:txBody>
                        <a:bodyPr/>
                        <a:lstStyle/>
                        <a:p>
                          <a:r>
                            <a:rPr lang="en-US" smtClean="0"/>
                            <a:t>0.54</a:t>
                          </a:r>
                          <a:endParaRPr lang="en-US" dirty="0"/>
                        </a:p>
                      </a:txBody>
                      <a:tcPr/>
                    </a:tc>
                    <a:tc>
                      <a:txBody>
                        <a:bodyPr/>
                        <a:lstStyle/>
                        <a:p>
                          <a:r>
                            <a:rPr lang="en-US" dirty="0" smtClean="0"/>
                            <a:t>-19.46</a:t>
                          </a:r>
                          <a:endParaRPr lang="en-US" dirty="0"/>
                        </a:p>
                      </a:txBody>
                      <a:tcPr/>
                    </a:tc>
                  </a:tr>
                  <a:tr h="522051">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-1.44</a:t>
                          </a:r>
                          <a:endParaRPr lang="en-US" dirty="0"/>
                        </a:p>
                      </a:txBody>
                      <a:tcPr/>
                    </a:tc>
                    <a:tc>
                      <a:txBody>
                        <a:bodyPr/>
                        <a:lstStyle/>
                        <a:p>
                          <a:r>
                            <a:rPr lang="en-US" dirty="0" smtClean="0"/>
                            <a:t>0.18</a:t>
                          </a:r>
                          <a:endParaRPr lang="en-US" dirty="0"/>
                        </a:p>
                      </a:txBody>
                      <a:tcPr/>
                    </a:tc>
                    <a:tc>
                      <a:txBody>
                        <a:bodyPr/>
                        <a:lstStyle/>
                        <a:p>
                          <a:r>
                            <a:rPr lang="en-US" smtClean="0"/>
                            <a:t>0.54</a:t>
                          </a:r>
                          <a:endParaRPr lang="en-US" dirty="0"/>
                        </a:p>
                      </a:txBody>
                      <a:tcPr/>
                    </a:tc>
                    <a:tc>
                      <a:txBody>
                        <a:bodyPr/>
                        <a:lstStyle/>
                        <a:p>
                          <a:r>
                            <a:rPr lang="en-US" dirty="0" smtClean="0"/>
                            <a:t>-7.46</a:t>
                          </a:r>
                          <a:endParaRPr lang="en-US" dirty="0"/>
                        </a:p>
                      </a:txBody>
                      <a:tcPr/>
                    </a:tc>
                  </a:tr>
                  <a:tr h="52205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Sum= -0.64</a:t>
                          </a:r>
                          <a:endParaRPr lang="en-US" dirty="0"/>
                        </a:p>
                      </a:txBody>
                      <a:tcPr/>
                    </a:tc>
                    <a:tc>
                      <a:txBody>
                        <a:bodyPr/>
                        <a:lstStyle/>
                        <a:p>
                          <a:r>
                            <a:rPr lang="en-US" dirty="0" smtClean="0"/>
                            <a:t>Sum= 0.647</a:t>
                          </a:r>
                          <a:endParaRPr lang="en-US" dirty="0"/>
                        </a:p>
                      </a:txBody>
                      <a:tcPr/>
                    </a:tc>
                    <a:tc>
                      <a:txBody>
                        <a:bodyPr/>
                        <a:lstStyle/>
                        <a:p>
                          <a:endParaRPr lang="en-US" dirty="0"/>
                        </a:p>
                      </a:txBody>
                      <a:tcPr/>
                    </a:tc>
                    <a:tc>
                      <a:txBody>
                        <a:bodyPr/>
                        <a:lstStyle/>
                        <a:p>
                          <a:endParaRPr lang="en-US" dirty="0"/>
                        </a:p>
                      </a:txBody>
                      <a:tcPr/>
                    </a:tc>
                  </a:tr>
                </a:tbl>
              </a:graphicData>
            </a:graphic>
          </p:graphicFrame>
        </mc:Choice>
        <mc:Fallback xmlns="">
          <p:graphicFrame>
            <p:nvGraphicFramePr>
              <p:cNvPr id="3" name="Table 2"/>
              <p:cNvGraphicFramePr>
                <a:graphicFrameLocks noGrp="1"/>
              </p:cNvGraphicFramePr>
              <p:nvPr>
                <p:extLst/>
              </p:nvPr>
            </p:nvGraphicFramePr>
            <p:xfrm>
              <a:off x="304800" y="1676400"/>
              <a:ext cx="8229599" cy="3623229"/>
            </p:xfrm>
            <a:graphic>
              <a:graphicData uri="http://schemas.openxmlformats.org/drawingml/2006/table">
                <a:tbl>
                  <a:tblPr firstRow="1" bandRow="1">
                    <a:tableStyleId>{5940675A-B579-460E-94D1-54222C63F5DA}</a:tableStyleId>
                  </a:tblPr>
                  <a:tblGrid>
                    <a:gridCol w="799448"/>
                    <a:gridCol w="1029352"/>
                    <a:gridCol w="762000"/>
                    <a:gridCol w="914400"/>
                    <a:gridCol w="1066800"/>
                    <a:gridCol w="1066800"/>
                    <a:gridCol w="934429"/>
                    <a:gridCol w="741970"/>
                    <a:gridCol w="914400"/>
                  </a:tblGrid>
                  <a:tr h="894945">
                    <a:tc>
                      <a:txBody>
                        <a:bodyPr/>
                        <a:lstStyle/>
                        <a:p>
                          <a:pPr algn="ctr"/>
                          <a:r>
                            <a:rPr lang="en-US" dirty="0" smtClean="0"/>
                            <a:t>Pipe</a:t>
                          </a:r>
                          <a:endParaRPr lang="en-US" dirty="0"/>
                        </a:p>
                      </a:txBody>
                      <a:tcPr/>
                    </a:tc>
                    <a:tc>
                      <a:txBody>
                        <a:bodyPr/>
                        <a:lstStyle/>
                        <a:p>
                          <a:pPr algn="ctr"/>
                          <a:r>
                            <a:rPr lang="en-US" dirty="0" smtClean="0"/>
                            <a:t>Length</a:t>
                          </a:r>
                          <a:r>
                            <a:rPr lang="en-US" baseline="0" dirty="0" smtClean="0"/>
                            <a:t> </a:t>
                          </a:r>
                        </a:p>
                        <a:p>
                          <a:pPr algn="ctr"/>
                          <a:r>
                            <a:rPr lang="en-US" baseline="0" dirty="0" smtClean="0"/>
                            <a:t>m</a:t>
                          </a:r>
                          <a:endParaRPr lang="en-US" dirty="0"/>
                        </a:p>
                      </a:txBody>
                      <a:tcPr/>
                    </a:tc>
                    <a:tc>
                      <a:txBody>
                        <a:bodyPr/>
                        <a:lstStyle/>
                        <a:p>
                          <a:pPr algn="ctr"/>
                          <a:r>
                            <a:rPr lang="en-US" dirty="0" err="1" smtClean="0"/>
                            <a:t>Dia</a:t>
                          </a:r>
                          <a:endParaRPr lang="en-US" dirty="0" smtClean="0"/>
                        </a:p>
                        <a:p>
                          <a:pPr algn="ctr"/>
                          <a:r>
                            <a:rPr lang="en-US" dirty="0" smtClean="0"/>
                            <a:t>mm</a:t>
                          </a:r>
                          <a:endParaRPr lang="en-US" dirty="0"/>
                        </a:p>
                      </a:txBody>
                      <a:tcPr/>
                    </a:tc>
                    <a:tc>
                      <a:txBody>
                        <a:bodyPr/>
                        <a:lstStyle/>
                        <a:p>
                          <a:endParaRPr lang="en-US"/>
                        </a:p>
                      </a:txBody>
                      <a:tcPr>
                        <a:blipFill rotWithShape="0">
                          <a:blip r:embed="rId3"/>
                          <a:stretch>
                            <a:fillRect l="-284667" t="-3401" r="-518667" b="-314966"/>
                          </a:stretch>
                        </a:blipFill>
                      </a:tcPr>
                    </a:tc>
                    <a:tc>
                      <a:txBody>
                        <a:bodyPr/>
                        <a:lstStyle/>
                        <a:p>
                          <a:pPr algn="ctr"/>
                          <a:r>
                            <a:rPr lang="en-US" dirty="0" smtClean="0"/>
                            <a:t>Ho/L</a:t>
                          </a:r>
                        </a:p>
                        <a:p>
                          <a:pPr algn="ctr"/>
                          <a:r>
                            <a:rPr lang="en-US" dirty="0" smtClean="0"/>
                            <a:t>mm</a:t>
                          </a:r>
                          <a:endParaRPr lang="en-US" dirty="0"/>
                        </a:p>
                      </a:txBody>
                      <a:tcPr/>
                    </a:tc>
                    <a:tc>
                      <a:txBody>
                        <a:bodyPr/>
                        <a:lstStyle/>
                        <a:p>
                          <a:pPr algn="ctr"/>
                          <a:r>
                            <a:rPr lang="en-US" dirty="0" smtClean="0"/>
                            <a:t>Ho</a:t>
                          </a:r>
                        </a:p>
                        <a:p>
                          <a:pPr algn="ctr"/>
                          <a:r>
                            <a:rPr lang="en-US" dirty="0" smtClean="0"/>
                            <a:t>m</a:t>
                          </a:r>
                          <a:endParaRPr lang="en-US" dirty="0"/>
                        </a:p>
                      </a:txBody>
                      <a:tcPr/>
                    </a:tc>
                    <a:tc>
                      <a:txBody>
                        <a:bodyPr/>
                        <a:lstStyle/>
                        <a:p>
                          <a:pPr algn="ctr"/>
                          <a:r>
                            <a:rPr lang="en-US" dirty="0" smtClean="0"/>
                            <a:t>Ho/</a:t>
                          </a:r>
                          <a:r>
                            <a:rPr lang="en-US" dirty="0" err="1" smtClean="0"/>
                            <a:t>Qo</a:t>
                          </a:r>
                          <a:endParaRPr lang="en-US" dirty="0"/>
                        </a:p>
                      </a:txBody>
                      <a:tcPr/>
                    </a:tc>
                    <a:tc>
                      <a:txBody>
                        <a:bodyPr/>
                        <a:lstStyle/>
                        <a:p>
                          <a:pPr algn="ctr"/>
                          <a:r>
                            <a:rPr lang="el-GR" sz="1800" dirty="0" smtClean="0">
                              <a:latin typeface="Arial" panose="020B0604020202020204" pitchFamily="34" charset="0"/>
                              <a:cs typeface="Arial" panose="020B0604020202020204" pitchFamily="34" charset="0"/>
                            </a:rPr>
                            <a:t>Δ</a:t>
                          </a:r>
                          <a:endParaRPr lang="en-US" sz="1800" dirty="0" smtClean="0">
                            <a:latin typeface="Arial" panose="020B0604020202020204" pitchFamily="34" charset="0"/>
                            <a:cs typeface="Arial" panose="020B0604020202020204" pitchFamily="34" charset="0"/>
                          </a:endParaRPr>
                        </a:p>
                        <a:p>
                          <a:pPr algn="ctr"/>
                          <a:r>
                            <a:rPr lang="en-US" sz="1800" dirty="0" err="1" smtClean="0">
                              <a:latin typeface="Arial" panose="020B0604020202020204" pitchFamily="34" charset="0"/>
                              <a:cs typeface="Arial" panose="020B0604020202020204" pitchFamily="34" charset="0"/>
                            </a:rPr>
                            <a:t>lps</a:t>
                          </a:r>
                          <a:endParaRPr lang="en-US" dirty="0"/>
                        </a:p>
                      </a:txBody>
                      <a:tcPr/>
                    </a:tc>
                    <a:tc>
                      <a:txBody>
                        <a:bodyPr/>
                        <a:lstStyle/>
                        <a:p>
                          <a:endParaRPr lang="en-US"/>
                        </a:p>
                      </a:txBody>
                      <a:tcPr>
                        <a:blipFill rotWithShape="0">
                          <a:blip r:embed="rId3"/>
                          <a:stretch>
                            <a:fillRect l="-801333" t="-3401" r="-2000" b="-314966"/>
                          </a:stretch>
                        </a:blipFill>
                      </a:tcPr>
                    </a:tc>
                  </a:tr>
                  <a:tr h="522051">
                    <a:tc>
                      <a:txBody>
                        <a:bodyPr/>
                        <a:lstStyle/>
                        <a:p>
                          <a:r>
                            <a:rPr lang="en-US" dirty="0" smtClean="0"/>
                            <a:t>AB</a:t>
                          </a:r>
                          <a:endParaRPr lang="en-US" dirty="0"/>
                        </a:p>
                      </a:txBody>
                      <a:tcPr/>
                    </a:tc>
                    <a:tc>
                      <a:txBody>
                        <a:bodyPr/>
                        <a:lstStyle/>
                        <a:p>
                          <a:r>
                            <a:rPr lang="en-US" dirty="0" smtClean="0"/>
                            <a:t>800</a:t>
                          </a:r>
                          <a:endParaRPr lang="en-US" dirty="0"/>
                        </a:p>
                      </a:txBody>
                      <a:tcPr/>
                    </a:tc>
                    <a:tc>
                      <a:txBody>
                        <a:bodyPr/>
                        <a:lstStyle/>
                        <a:p>
                          <a:r>
                            <a:rPr lang="en-US" dirty="0" smtClean="0"/>
                            <a:t>200</a:t>
                          </a:r>
                          <a:endParaRPr lang="en-US" dirty="0"/>
                        </a:p>
                      </a:txBody>
                      <a:tcPr/>
                    </a:tc>
                    <a:tc>
                      <a:txBody>
                        <a:bodyPr/>
                        <a:lstStyle/>
                        <a:p>
                          <a:r>
                            <a:rPr lang="en-US" dirty="0" smtClean="0"/>
                            <a:t>+25</a:t>
                          </a:r>
                          <a:endParaRPr lang="en-US" dirty="0"/>
                        </a:p>
                      </a:txBody>
                      <a:tcPr/>
                    </a:tc>
                    <a:tc>
                      <a:txBody>
                        <a:bodyPr/>
                        <a:lstStyle/>
                        <a:p>
                          <a:r>
                            <a:rPr lang="en-US" dirty="0" smtClean="0"/>
                            <a:t>0.0038</a:t>
                          </a:r>
                          <a:endParaRPr lang="en-US" dirty="0"/>
                        </a:p>
                      </a:txBody>
                      <a:tcPr/>
                    </a:tc>
                    <a:tc>
                      <a:txBody>
                        <a:bodyPr/>
                        <a:lstStyle/>
                        <a:p>
                          <a:r>
                            <a:rPr lang="en-US" dirty="0" smtClean="0"/>
                            <a:t>+3.04</a:t>
                          </a:r>
                          <a:endParaRPr lang="en-US" dirty="0"/>
                        </a:p>
                      </a:txBody>
                      <a:tcPr/>
                    </a:tc>
                    <a:tc>
                      <a:txBody>
                        <a:bodyPr/>
                        <a:lstStyle/>
                        <a:p>
                          <a:r>
                            <a:rPr lang="en-US" dirty="0" smtClean="0"/>
                            <a:t>0.1216</a:t>
                          </a:r>
                          <a:endParaRPr lang="en-US" dirty="0"/>
                        </a:p>
                      </a:txBody>
                      <a:tcPr/>
                    </a:tc>
                    <a:tc>
                      <a:txBody>
                        <a:bodyPr/>
                        <a:lstStyle/>
                        <a:p>
                          <a:r>
                            <a:rPr lang="en-US" dirty="0" smtClean="0"/>
                            <a:t>0.54</a:t>
                          </a:r>
                          <a:endParaRPr lang="en-US" dirty="0"/>
                        </a:p>
                      </a:txBody>
                      <a:tcPr/>
                    </a:tc>
                    <a:tc>
                      <a:txBody>
                        <a:bodyPr/>
                        <a:lstStyle/>
                        <a:p>
                          <a:r>
                            <a:rPr lang="en-US" dirty="0" smtClean="0"/>
                            <a:t>25.54</a:t>
                          </a:r>
                          <a:endParaRPr lang="en-US" dirty="0"/>
                        </a:p>
                      </a:txBody>
                      <a:tcPr/>
                    </a:tc>
                  </a:tr>
                  <a:tr h="522051">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p>
                      </a:txBody>
                      <a:tcPr/>
                    </a:tc>
                    <a:tc>
                      <a:txBody>
                        <a:bodyPr/>
                        <a:lstStyle/>
                        <a:p>
                          <a:r>
                            <a:rPr lang="en-US" dirty="0" smtClean="0"/>
                            <a:t>+13</a:t>
                          </a:r>
                          <a:endParaRPr lang="en-US" dirty="0"/>
                        </a:p>
                      </a:txBody>
                      <a:tcPr/>
                    </a:tc>
                    <a:tc>
                      <a:txBody>
                        <a:bodyPr/>
                        <a:lstStyle/>
                        <a:p>
                          <a:r>
                            <a:rPr lang="en-US" dirty="0" smtClean="0"/>
                            <a:t>0.0046</a:t>
                          </a:r>
                          <a:endParaRPr lang="en-US" dirty="0"/>
                        </a:p>
                      </a:txBody>
                      <a:tcPr/>
                    </a:tc>
                    <a:tc>
                      <a:txBody>
                        <a:bodyPr/>
                        <a:lstStyle/>
                        <a:p>
                          <a:r>
                            <a:rPr lang="en-US" dirty="0" smtClean="0"/>
                            <a:t>+1.84</a:t>
                          </a:r>
                          <a:endParaRPr lang="en-US" dirty="0"/>
                        </a:p>
                      </a:txBody>
                      <a:tcPr/>
                    </a:tc>
                    <a:tc>
                      <a:txBody>
                        <a:bodyPr/>
                        <a:lstStyle/>
                        <a:p>
                          <a:r>
                            <a:rPr lang="en-US" dirty="0" smtClean="0"/>
                            <a:t>0.142</a:t>
                          </a:r>
                          <a:endParaRPr lang="en-US" dirty="0"/>
                        </a:p>
                      </a:txBody>
                      <a:tcPr/>
                    </a:tc>
                    <a:tc>
                      <a:txBody>
                        <a:bodyPr/>
                        <a:lstStyle/>
                        <a:p>
                          <a:r>
                            <a:rPr lang="en-US" smtClean="0"/>
                            <a:t>0.54</a:t>
                          </a:r>
                          <a:endParaRPr lang="en-US" dirty="0"/>
                        </a:p>
                      </a:txBody>
                      <a:tcPr/>
                    </a:tc>
                    <a:tc>
                      <a:txBody>
                        <a:bodyPr/>
                        <a:lstStyle/>
                        <a:p>
                          <a:r>
                            <a:rPr lang="en-US" dirty="0" smtClean="0"/>
                            <a:t>13.54</a:t>
                          </a:r>
                          <a:endParaRPr lang="en-US" dirty="0"/>
                        </a:p>
                      </a:txBody>
                      <a:tcPr/>
                    </a:tc>
                  </a:tr>
                  <a:tr h="522051">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-20</a:t>
                          </a:r>
                          <a:endParaRPr lang="en-US" dirty="0"/>
                        </a:p>
                      </a:txBody>
                      <a:tcPr/>
                    </a:tc>
                    <a:tc>
                      <a:txBody>
                        <a:bodyPr/>
                        <a:lstStyle/>
                        <a:p>
                          <a:r>
                            <a:rPr lang="en-US" dirty="0" smtClean="0"/>
                            <a:t>0.0102</a:t>
                          </a:r>
                          <a:endParaRPr lang="en-US" dirty="0"/>
                        </a:p>
                      </a:txBody>
                      <a:tcPr/>
                    </a:tc>
                    <a:tc>
                      <a:txBody>
                        <a:bodyPr/>
                        <a:lstStyle/>
                        <a:p>
                          <a:r>
                            <a:rPr lang="en-US" dirty="0" smtClean="0"/>
                            <a:t>-4.08</a:t>
                          </a:r>
                          <a:endParaRPr lang="en-US" dirty="0"/>
                        </a:p>
                      </a:txBody>
                      <a:tcPr/>
                    </a:tc>
                    <a:tc>
                      <a:txBody>
                        <a:bodyPr/>
                        <a:lstStyle/>
                        <a:p>
                          <a:r>
                            <a:rPr lang="en-US" dirty="0" smtClean="0"/>
                            <a:t>0.204</a:t>
                          </a:r>
                          <a:endParaRPr lang="en-US" dirty="0"/>
                        </a:p>
                      </a:txBody>
                      <a:tcPr/>
                    </a:tc>
                    <a:tc>
                      <a:txBody>
                        <a:bodyPr/>
                        <a:lstStyle/>
                        <a:p>
                          <a:r>
                            <a:rPr lang="en-US" smtClean="0"/>
                            <a:t>0.54</a:t>
                          </a:r>
                          <a:endParaRPr lang="en-US" dirty="0"/>
                        </a:p>
                      </a:txBody>
                      <a:tcPr/>
                    </a:tc>
                    <a:tc>
                      <a:txBody>
                        <a:bodyPr/>
                        <a:lstStyle/>
                        <a:p>
                          <a:r>
                            <a:rPr lang="en-US" dirty="0" smtClean="0"/>
                            <a:t>-19.46</a:t>
                          </a:r>
                          <a:endParaRPr lang="en-US" dirty="0"/>
                        </a:p>
                      </a:txBody>
                      <a:tcPr/>
                    </a:tc>
                  </a:tr>
                  <a:tr h="522051">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-1.44</a:t>
                          </a:r>
                          <a:endParaRPr lang="en-US" dirty="0"/>
                        </a:p>
                      </a:txBody>
                      <a:tcPr/>
                    </a:tc>
                    <a:tc>
                      <a:txBody>
                        <a:bodyPr/>
                        <a:lstStyle/>
                        <a:p>
                          <a:r>
                            <a:rPr lang="en-US" dirty="0" smtClean="0"/>
                            <a:t>0.18</a:t>
                          </a:r>
                          <a:endParaRPr lang="en-US" dirty="0"/>
                        </a:p>
                      </a:txBody>
                      <a:tcPr/>
                    </a:tc>
                    <a:tc>
                      <a:txBody>
                        <a:bodyPr/>
                        <a:lstStyle/>
                        <a:p>
                          <a:r>
                            <a:rPr lang="en-US" smtClean="0"/>
                            <a:t>0.54</a:t>
                          </a:r>
                          <a:endParaRPr lang="en-US" dirty="0"/>
                        </a:p>
                      </a:txBody>
                      <a:tcPr/>
                    </a:tc>
                    <a:tc>
                      <a:txBody>
                        <a:bodyPr/>
                        <a:lstStyle/>
                        <a:p>
                          <a:r>
                            <a:rPr lang="en-US" dirty="0" smtClean="0"/>
                            <a:t>-7.46</a:t>
                          </a:r>
                          <a:endParaRPr lang="en-US" dirty="0"/>
                        </a:p>
                      </a:txBody>
                      <a:tcPr/>
                    </a:tc>
                  </a:tr>
                  <a:tr h="64008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Sum= -0.64</a:t>
                          </a:r>
                          <a:endParaRPr lang="en-US" dirty="0"/>
                        </a:p>
                      </a:txBody>
                      <a:tcPr/>
                    </a:tc>
                    <a:tc>
                      <a:txBody>
                        <a:bodyPr/>
                        <a:lstStyle/>
                        <a:p>
                          <a:r>
                            <a:rPr lang="en-US" dirty="0" smtClean="0"/>
                            <a:t>Sum= 0.647</a:t>
                          </a:r>
                          <a:endParaRPr lang="en-US" dirty="0"/>
                        </a:p>
                      </a:txBody>
                      <a:tcPr/>
                    </a:tc>
                    <a:tc>
                      <a:txBody>
                        <a:bodyPr/>
                        <a:lstStyle/>
                        <a:p>
                          <a:endParaRPr lang="en-US" dirty="0"/>
                        </a:p>
                      </a:txBody>
                      <a:tcPr/>
                    </a:tc>
                    <a:tc>
                      <a:txBody>
                        <a:bodyPr/>
                        <a:lstStyle/>
                        <a:p>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2286000" y="5562600"/>
                <a:ext cx="5250027" cy="951927"/>
              </a:xfrm>
              <a:prstGeom prst="rect">
                <a:avLst/>
              </a:prstGeom>
            </p:spPr>
            <p:txBody>
              <a:bodyPr wrap="none">
                <a:spAutoFit/>
              </a:bodyPr>
              <a:lstStyle/>
              <a:p>
                <a14:m>
                  <m:oMath xmlns:m="http://schemas.openxmlformats.org/officeDocument/2006/math">
                    <m:r>
                      <m:rPr>
                        <m:nor/>
                      </m:rPr>
                      <a:rPr lang="el-GR" sz="2800" b="1" dirty="0">
                        <a:latin typeface="Arial" panose="020B0604020202020204" pitchFamily="34" charset="0"/>
                        <a:cs typeface="Arial" panose="020B0604020202020204" pitchFamily="34" charset="0"/>
                      </a:rPr>
                      <m:t>Δ</m:t>
                    </m:r>
                    <m:r>
                      <m:rPr>
                        <m:nor/>
                      </m:rPr>
                      <a:rPr lang="en-US" sz="2800" b="1" dirty="0">
                        <a:latin typeface="Arial" panose="020B0604020202020204" pitchFamily="34" charset="0"/>
                        <a:cs typeface="Arial" panose="020B0604020202020204" pitchFamily="34" charset="0"/>
                      </a:rPr>
                      <m:t>=</m:t>
                    </m:r>
                    <m:r>
                      <a:rPr lang="en-US" sz="2800" b="1" i="1" dirty="0">
                        <a:latin typeface="Cambria Math" panose="02040503050406030204" pitchFamily="18" charset="0"/>
                        <a:cs typeface="Arial" panose="020B0604020202020204" pitchFamily="34" charset="0"/>
                      </a:rPr>
                      <m:t>−</m:t>
                    </m:r>
                    <m:f>
                      <m:fPr>
                        <m:ctrlPr>
                          <a:rPr lang="en-US" sz="2800" b="1" i="1" dirty="0">
                            <a:latin typeface="Cambria Math" panose="02040503050406030204" pitchFamily="18" charset="0"/>
                            <a:cs typeface="Arial" panose="020B0604020202020204" pitchFamily="34" charset="0"/>
                          </a:rPr>
                        </m:ctrlPr>
                      </m:fPr>
                      <m:num>
                        <m:r>
                          <a:rPr lang="en-US" sz="2800" b="1" i="1" dirty="0">
                            <a:latin typeface="Cambria Math" panose="02040503050406030204" pitchFamily="18" charset="0"/>
                            <a:cs typeface="Arial" panose="020B0604020202020204" pitchFamily="34" charset="0"/>
                          </a:rPr>
                          <m:t>∑</m:t>
                        </m:r>
                        <m:r>
                          <a:rPr lang="en-US" sz="2800" b="1" i="1" dirty="0">
                            <a:latin typeface="Cambria Math" panose="02040503050406030204" pitchFamily="18" charset="0"/>
                            <a:cs typeface="Arial" panose="020B0604020202020204" pitchFamily="34" charset="0"/>
                          </a:rPr>
                          <m:t>𝑯</m:t>
                        </m:r>
                      </m:num>
                      <m:den>
                        <m:f>
                          <m:fPr>
                            <m:ctrlPr>
                              <a:rPr lang="en-US" sz="2800" b="1" i="1" dirty="0">
                                <a:latin typeface="Cambria Math" panose="02040503050406030204" pitchFamily="18" charset="0"/>
                                <a:cs typeface="Arial" panose="020B0604020202020204" pitchFamily="34" charset="0"/>
                              </a:rPr>
                            </m:ctrlPr>
                          </m:fPr>
                          <m:num>
                            <m:r>
                              <a:rPr lang="en-US" sz="2800" b="1" i="1" dirty="0">
                                <a:latin typeface="Cambria Math" panose="02040503050406030204" pitchFamily="18" charset="0"/>
                                <a:cs typeface="Arial" panose="020B0604020202020204" pitchFamily="34" charset="0"/>
                              </a:rPr>
                              <m:t>𝒙</m:t>
                            </m:r>
                            <m:r>
                              <a:rPr lang="en-US" sz="2800" b="1" i="1" dirty="0">
                                <a:latin typeface="Cambria Math" panose="02040503050406030204" pitchFamily="18" charset="0"/>
                                <a:cs typeface="Arial" panose="020B0604020202020204" pitchFamily="34" charset="0"/>
                              </a:rPr>
                              <m:t>∑</m:t>
                            </m:r>
                            <m:r>
                              <a:rPr lang="en-US" sz="2800" b="1" i="1" dirty="0">
                                <a:latin typeface="Cambria Math" panose="02040503050406030204" pitchFamily="18" charset="0"/>
                                <a:cs typeface="Arial" panose="020B0604020202020204" pitchFamily="34" charset="0"/>
                              </a:rPr>
                              <m:t>𝑯</m:t>
                            </m:r>
                          </m:num>
                          <m:den>
                            <m:sSub>
                              <m:sSubPr>
                                <m:ctrlPr>
                                  <a:rPr lang="en-US" sz="2800" b="1" i="1">
                                    <a:latin typeface="Cambria Math" panose="02040503050406030204" pitchFamily="18" charset="0"/>
                                    <a:cs typeface="Arial" panose="020B0604020202020204" pitchFamily="34" charset="0"/>
                                  </a:rPr>
                                </m:ctrlPr>
                              </m:sSubPr>
                              <m:e>
                                <m:r>
                                  <a:rPr lang="en-US" sz="2800" b="1" i="1">
                                    <a:latin typeface="Cambria Math" panose="02040503050406030204" pitchFamily="18" charset="0"/>
                                    <a:cs typeface="Arial" panose="020B0604020202020204" pitchFamily="34" charset="0"/>
                                  </a:rPr>
                                  <m:t>𝑸</m:t>
                                </m:r>
                              </m:e>
                              <m:sub>
                                <m:r>
                                  <a:rPr lang="en-US" sz="2800" b="1" i="1">
                                    <a:latin typeface="Cambria Math" panose="02040503050406030204" pitchFamily="18" charset="0"/>
                                    <a:cs typeface="Arial" panose="020B0604020202020204" pitchFamily="34" charset="0"/>
                                  </a:rPr>
                                  <m:t>𝒂</m:t>
                                </m:r>
                              </m:sub>
                            </m:sSub>
                          </m:den>
                        </m:f>
                      </m:den>
                    </m:f>
                  </m:oMath>
                </a14:m>
                <a:r>
                  <a:rPr lang="en-US" sz="2800" dirty="0" smtClean="0"/>
                  <a:t> =</a:t>
                </a:r>
                <a:r>
                  <a:rPr lang="en-US" sz="2400" dirty="0" smtClean="0"/>
                  <a:t>0.64/(1.85*0.647) = 0.54</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286000" y="5562600"/>
                <a:ext cx="5250027" cy="95192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26985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467600" cy="120032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Step 2:</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197308982"/>
                  </p:ext>
                </p:extLst>
              </p:nvPr>
            </p:nvGraphicFramePr>
            <p:xfrm>
              <a:off x="381000" y="1447800"/>
              <a:ext cx="8229599" cy="3623229"/>
            </p:xfrm>
            <a:graphic>
              <a:graphicData uri="http://schemas.openxmlformats.org/drawingml/2006/table">
                <a:tbl>
                  <a:tblPr firstRow="1" bandRow="1">
                    <a:tableStyleId>{5940675A-B579-460E-94D1-54222C63F5DA}</a:tableStyleId>
                  </a:tblPr>
                  <a:tblGrid>
                    <a:gridCol w="799448"/>
                    <a:gridCol w="1029352"/>
                    <a:gridCol w="762000"/>
                    <a:gridCol w="914400"/>
                    <a:gridCol w="1066800"/>
                    <a:gridCol w="1066800"/>
                    <a:gridCol w="934429"/>
                    <a:gridCol w="741970"/>
                    <a:gridCol w="914400"/>
                  </a:tblGrid>
                  <a:tr h="894945">
                    <a:tc>
                      <a:txBody>
                        <a:bodyPr/>
                        <a:lstStyle/>
                        <a:p>
                          <a:pPr algn="ctr"/>
                          <a:r>
                            <a:rPr lang="en-US" dirty="0" smtClean="0"/>
                            <a:t>Pipe</a:t>
                          </a:r>
                          <a:endParaRPr lang="en-US" dirty="0"/>
                        </a:p>
                      </a:txBody>
                      <a:tcPr/>
                    </a:tc>
                    <a:tc>
                      <a:txBody>
                        <a:bodyPr/>
                        <a:lstStyle/>
                        <a:p>
                          <a:pPr algn="ctr"/>
                          <a:r>
                            <a:rPr lang="en-US" dirty="0" smtClean="0"/>
                            <a:t>Length</a:t>
                          </a:r>
                          <a:r>
                            <a:rPr lang="en-US" baseline="0" dirty="0" smtClean="0"/>
                            <a:t> </a:t>
                          </a:r>
                        </a:p>
                        <a:p>
                          <a:pPr algn="ctr"/>
                          <a:r>
                            <a:rPr lang="en-US" baseline="0" dirty="0" smtClean="0"/>
                            <a:t>m</a:t>
                          </a:r>
                          <a:endParaRPr lang="en-US" dirty="0"/>
                        </a:p>
                      </a:txBody>
                      <a:tcPr/>
                    </a:tc>
                    <a:tc>
                      <a:txBody>
                        <a:bodyPr/>
                        <a:lstStyle/>
                        <a:p>
                          <a:pPr algn="ctr"/>
                          <a:r>
                            <a:rPr lang="en-US" dirty="0" err="1" smtClean="0"/>
                            <a:t>Dia</a:t>
                          </a:r>
                          <a:endParaRPr lang="en-US" dirty="0" smtClean="0"/>
                        </a:p>
                        <a:p>
                          <a:pPr algn="ctr"/>
                          <a:r>
                            <a:rPr lang="en-US" dirty="0" smtClean="0"/>
                            <a:t>mm</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𝑄</m:t>
                                    </m:r>
                                  </m:e>
                                  <m:sub>
                                    <m:r>
                                      <a:rPr lang="en-US" sz="1800" b="0" i="1" smtClean="0">
                                        <a:latin typeface="Cambria Math" panose="02040503050406030204" pitchFamily="18" charset="0"/>
                                        <a:cs typeface="Arial" panose="020B0604020202020204" pitchFamily="34" charset="0"/>
                                      </a:rPr>
                                      <m:t>𝑜</m:t>
                                    </m:r>
                                  </m:sub>
                                </m:sSub>
                              </m:oMath>
                            </m:oMathPara>
                          </a14:m>
                          <a:endParaRPr lang="en-US" dirty="0" smtClean="0"/>
                        </a:p>
                        <a:p>
                          <a:pPr algn="ctr"/>
                          <a:r>
                            <a:rPr lang="en-US" dirty="0" err="1" smtClean="0"/>
                            <a:t>lps</a:t>
                          </a:r>
                          <a:endParaRPr lang="en-US" dirty="0"/>
                        </a:p>
                      </a:txBody>
                      <a:tcPr/>
                    </a:tc>
                    <a:tc>
                      <a:txBody>
                        <a:bodyPr/>
                        <a:lstStyle/>
                        <a:p>
                          <a:pPr algn="ctr"/>
                          <a:r>
                            <a:rPr lang="en-US" dirty="0" smtClean="0"/>
                            <a:t>Ho/L</a:t>
                          </a:r>
                        </a:p>
                        <a:p>
                          <a:pPr algn="ctr"/>
                          <a:r>
                            <a:rPr lang="en-US" dirty="0" smtClean="0"/>
                            <a:t>mm</a:t>
                          </a:r>
                          <a:endParaRPr lang="en-US" dirty="0"/>
                        </a:p>
                      </a:txBody>
                      <a:tcPr/>
                    </a:tc>
                    <a:tc>
                      <a:txBody>
                        <a:bodyPr/>
                        <a:lstStyle/>
                        <a:p>
                          <a:pPr algn="ctr"/>
                          <a:r>
                            <a:rPr lang="en-US" dirty="0" smtClean="0"/>
                            <a:t>Ho</a:t>
                          </a:r>
                        </a:p>
                        <a:p>
                          <a:pPr algn="ctr"/>
                          <a:r>
                            <a:rPr lang="en-US" dirty="0" smtClean="0"/>
                            <a:t>m</a:t>
                          </a:r>
                          <a:endParaRPr lang="en-US" dirty="0"/>
                        </a:p>
                      </a:txBody>
                      <a:tcPr/>
                    </a:tc>
                    <a:tc>
                      <a:txBody>
                        <a:bodyPr/>
                        <a:lstStyle/>
                        <a:p>
                          <a:pPr algn="ctr"/>
                          <a:r>
                            <a:rPr lang="en-US" dirty="0" smtClean="0"/>
                            <a:t>Ho/</a:t>
                          </a:r>
                          <a:r>
                            <a:rPr lang="en-US" dirty="0" err="1" smtClean="0"/>
                            <a:t>Qo</a:t>
                          </a:r>
                          <a:endParaRPr lang="en-US" dirty="0"/>
                        </a:p>
                      </a:txBody>
                      <a:tcPr/>
                    </a:tc>
                    <a:tc>
                      <a:txBody>
                        <a:bodyPr/>
                        <a:lstStyle/>
                        <a:p>
                          <a:pPr algn="ctr"/>
                          <a:r>
                            <a:rPr lang="el-GR" sz="1800" dirty="0" smtClean="0">
                              <a:latin typeface="Arial" panose="020B0604020202020204" pitchFamily="34" charset="0"/>
                              <a:cs typeface="Arial" panose="020B0604020202020204" pitchFamily="34" charset="0"/>
                            </a:rPr>
                            <a:t>Δ</a:t>
                          </a:r>
                          <a:endParaRPr lang="en-US" sz="1800" dirty="0" smtClean="0">
                            <a:latin typeface="Arial" panose="020B0604020202020204" pitchFamily="34" charset="0"/>
                            <a:cs typeface="Arial" panose="020B0604020202020204" pitchFamily="34" charset="0"/>
                          </a:endParaRPr>
                        </a:p>
                        <a:p>
                          <a:pPr algn="ctr"/>
                          <a:r>
                            <a:rPr lang="en-US" sz="1800" dirty="0" err="1" smtClean="0">
                              <a:latin typeface="Arial" panose="020B0604020202020204" pitchFamily="34" charset="0"/>
                              <a:cs typeface="Arial" panose="020B0604020202020204" pitchFamily="34" charset="0"/>
                            </a:rPr>
                            <a:t>lps</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𝑄</m:t>
                                    </m:r>
                                  </m:e>
                                  <m:sub>
                                    <m:r>
                                      <a:rPr lang="en-US" sz="1800" b="0" i="1" smtClean="0">
                                        <a:latin typeface="Cambria Math" panose="02040503050406030204" pitchFamily="18" charset="0"/>
                                        <a:cs typeface="Arial" panose="020B0604020202020204" pitchFamily="34" charset="0"/>
                                      </a:rPr>
                                      <m:t>1 </m:t>
                                    </m:r>
                                  </m:sub>
                                </m:sSub>
                              </m:oMath>
                            </m:oMathPara>
                          </a14:m>
                          <a:endParaRPr lang="en-US" dirty="0" smtClean="0"/>
                        </a:p>
                        <a:p>
                          <a:pPr algn="ctr"/>
                          <a:r>
                            <a:rPr lang="en-US" dirty="0" err="1" smtClean="0"/>
                            <a:t>lps</a:t>
                          </a:r>
                          <a:endParaRPr lang="en-US" dirty="0"/>
                        </a:p>
                      </a:txBody>
                      <a:tcPr/>
                    </a:tc>
                  </a:tr>
                  <a:tr h="522051">
                    <a:tc>
                      <a:txBody>
                        <a:bodyPr/>
                        <a:lstStyle/>
                        <a:p>
                          <a:r>
                            <a:rPr lang="en-US" dirty="0" smtClean="0"/>
                            <a:t>AB</a:t>
                          </a:r>
                          <a:endParaRPr lang="en-US" dirty="0"/>
                        </a:p>
                      </a:txBody>
                      <a:tcPr/>
                    </a:tc>
                    <a:tc>
                      <a:txBody>
                        <a:bodyPr/>
                        <a:lstStyle/>
                        <a:p>
                          <a:r>
                            <a:rPr lang="en-US" dirty="0" smtClean="0"/>
                            <a:t>800</a:t>
                          </a:r>
                          <a:endParaRPr lang="en-US" dirty="0"/>
                        </a:p>
                      </a:txBody>
                      <a:tcPr/>
                    </a:tc>
                    <a:tc>
                      <a:txBody>
                        <a:bodyPr/>
                        <a:lstStyle/>
                        <a:p>
                          <a:r>
                            <a:rPr lang="en-US" dirty="0" smtClean="0"/>
                            <a:t>200</a:t>
                          </a:r>
                          <a:endParaRPr lang="en-US" dirty="0"/>
                        </a:p>
                      </a:txBody>
                      <a:tcPr/>
                    </a:tc>
                    <a:tc>
                      <a:txBody>
                        <a:bodyPr/>
                        <a:lstStyle/>
                        <a:p>
                          <a:r>
                            <a:rPr lang="en-US" dirty="0" smtClean="0"/>
                            <a:t>25.54</a:t>
                          </a:r>
                          <a:endParaRPr lang="en-US" dirty="0"/>
                        </a:p>
                      </a:txBody>
                      <a:tcPr/>
                    </a:tc>
                    <a:tc>
                      <a:txBody>
                        <a:bodyPr/>
                        <a:lstStyle/>
                        <a:p>
                          <a:r>
                            <a:rPr lang="en-US" dirty="0" smtClean="0"/>
                            <a:t>0.0039</a:t>
                          </a:r>
                          <a:endParaRPr lang="en-US" dirty="0"/>
                        </a:p>
                      </a:txBody>
                      <a:tcPr/>
                    </a:tc>
                    <a:tc>
                      <a:txBody>
                        <a:bodyPr/>
                        <a:lstStyle/>
                        <a:p>
                          <a:r>
                            <a:rPr lang="en-US" dirty="0" smtClean="0"/>
                            <a:t>+3.12</a:t>
                          </a:r>
                          <a:endParaRPr lang="en-US" dirty="0"/>
                        </a:p>
                      </a:txBody>
                      <a:tcPr/>
                    </a:tc>
                    <a:tc>
                      <a:txBody>
                        <a:bodyPr/>
                        <a:lstStyle/>
                        <a:p>
                          <a:r>
                            <a:rPr lang="en-US" dirty="0" smtClean="0"/>
                            <a:t>0.122</a:t>
                          </a:r>
                          <a:endParaRPr lang="en-US" dirty="0"/>
                        </a:p>
                      </a:txBody>
                      <a:tcPr/>
                    </a:tc>
                    <a:tc>
                      <a:txBody>
                        <a:bodyPr/>
                        <a:lstStyle/>
                        <a:p>
                          <a:r>
                            <a:rPr lang="en-US" dirty="0" smtClean="0"/>
                            <a:t>0.12</a:t>
                          </a:r>
                          <a:endParaRPr lang="en-US" dirty="0"/>
                        </a:p>
                      </a:txBody>
                      <a:tcPr/>
                    </a:tc>
                    <a:tc>
                      <a:txBody>
                        <a:bodyPr/>
                        <a:lstStyle/>
                        <a:p>
                          <a:r>
                            <a:rPr lang="en-US" dirty="0" smtClean="0"/>
                            <a:t>25.66</a:t>
                          </a:r>
                          <a:endParaRPr lang="en-US" dirty="0"/>
                        </a:p>
                      </a:txBody>
                      <a:tcPr/>
                    </a:tc>
                  </a:tr>
                  <a:tr h="522051">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p>
                      </a:txBody>
                      <a:tcPr/>
                    </a:tc>
                    <a:tc>
                      <a:txBody>
                        <a:bodyPr/>
                        <a:lstStyle/>
                        <a:p>
                          <a:r>
                            <a:rPr lang="en-US" dirty="0" smtClean="0"/>
                            <a:t>13.54</a:t>
                          </a:r>
                          <a:endParaRPr lang="en-US" dirty="0"/>
                        </a:p>
                      </a:txBody>
                      <a:tcPr/>
                    </a:tc>
                    <a:tc>
                      <a:txBody>
                        <a:bodyPr/>
                        <a:lstStyle/>
                        <a:p>
                          <a:r>
                            <a:rPr lang="en-US" dirty="0" smtClean="0"/>
                            <a:t>0.0049</a:t>
                          </a:r>
                          <a:endParaRPr lang="en-US" dirty="0"/>
                        </a:p>
                      </a:txBody>
                      <a:tcPr/>
                    </a:tc>
                    <a:tc>
                      <a:txBody>
                        <a:bodyPr/>
                        <a:lstStyle/>
                        <a:p>
                          <a:r>
                            <a:rPr lang="en-US" dirty="0" smtClean="0"/>
                            <a:t>+1.96</a:t>
                          </a:r>
                          <a:endParaRPr lang="en-US" dirty="0"/>
                        </a:p>
                      </a:txBody>
                      <a:tcPr/>
                    </a:tc>
                    <a:tc>
                      <a:txBody>
                        <a:bodyPr/>
                        <a:lstStyle/>
                        <a:p>
                          <a:r>
                            <a:rPr lang="en-US" dirty="0" smtClean="0"/>
                            <a:t>0.145</a:t>
                          </a:r>
                          <a:endParaRPr lang="en-US" dirty="0"/>
                        </a:p>
                      </a:txBody>
                      <a:tcPr/>
                    </a:tc>
                    <a:tc>
                      <a:txBody>
                        <a:bodyPr/>
                        <a:lstStyle/>
                        <a:p>
                          <a:r>
                            <a:rPr lang="en-US" smtClean="0"/>
                            <a:t>0.12</a:t>
                          </a:r>
                          <a:endParaRPr lang="en-US" dirty="0"/>
                        </a:p>
                      </a:txBody>
                      <a:tcPr/>
                    </a:tc>
                    <a:tc>
                      <a:txBody>
                        <a:bodyPr/>
                        <a:lstStyle/>
                        <a:p>
                          <a:r>
                            <a:rPr lang="en-US" dirty="0" smtClean="0"/>
                            <a:t>13.66</a:t>
                          </a:r>
                          <a:endParaRPr lang="en-US" dirty="0"/>
                        </a:p>
                      </a:txBody>
                      <a:tcPr/>
                    </a:tc>
                  </a:tr>
                  <a:tr h="522051">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-19.46</a:t>
                          </a:r>
                          <a:endParaRPr lang="en-US" dirty="0"/>
                        </a:p>
                      </a:txBody>
                      <a:tcPr/>
                    </a:tc>
                    <a:tc>
                      <a:txBody>
                        <a:bodyPr/>
                        <a:lstStyle/>
                        <a:p>
                          <a:r>
                            <a:rPr lang="en-US" dirty="0" smtClean="0"/>
                            <a:t>0.0097</a:t>
                          </a:r>
                          <a:endParaRPr lang="en-US" dirty="0"/>
                        </a:p>
                      </a:txBody>
                      <a:tcPr/>
                    </a:tc>
                    <a:tc>
                      <a:txBody>
                        <a:bodyPr/>
                        <a:lstStyle/>
                        <a:p>
                          <a:r>
                            <a:rPr lang="en-US" dirty="0" smtClean="0"/>
                            <a:t>-3.88</a:t>
                          </a:r>
                          <a:endParaRPr lang="en-US" dirty="0"/>
                        </a:p>
                      </a:txBody>
                      <a:tcPr/>
                    </a:tc>
                    <a:tc>
                      <a:txBody>
                        <a:bodyPr/>
                        <a:lstStyle/>
                        <a:p>
                          <a:r>
                            <a:rPr lang="en-US" dirty="0" smtClean="0"/>
                            <a:t>0.2</a:t>
                          </a:r>
                          <a:endParaRPr lang="en-US" dirty="0"/>
                        </a:p>
                      </a:txBody>
                      <a:tcPr/>
                    </a:tc>
                    <a:tc>
                      <a:txBody>
                        <a:bodyPr/>
                        <a:lstStyle/>
                        <a:p>
                          <a:r>
                            <a:rPr lang="en-US" smtClean="0"/>
                            <a:t>0.12</a:t>
                          </a:r>
                          <a:endParaRPr lang="en-US" dirty="0"/>
                        </a:p>
                      </a:txBody>
                      <a:tcPr/>
                    </a:tc>
                    <a:tc>
                      <a:txBody>
                        <a:bodyPr/>
                        <a:lstStyle/>
                        <a:p>
                          <a:r>
                            <a:rPr lang="en-US" dirty="0" smtClean="0"/>
                            <a:t>-</a:t>
                          </a:r>
                          <a:r>
                            <a:rPr lang="en-US" dirty="0" smtClean="0"/>
                            <a:t>19.34</a:t>
                          </a:r>
                          <a:endParaRPr lang="en-US" dirty="0"/>
                        </a:p>
                      </a:txBody>
                      <a:tcPr/>
                    </a:tc>
                  </a:tr>
                  <a:tr h="522051">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-7.46</a:t>
                          </a:r>
                          <a:endParaRPr lang="en-US" dirty="0"/>
                        </a:p>
                      </a:txBody>
                      <a:tcPr/>
                    </a:tc>
                    <a:tc>
                      <a:txBody>
                        <a:bodyPr/>
                        <a:lstStyle/>
                        <a:p>
                          <a:r>
                            <a:rPr lang="en-US" dirty="0" smtClean="0"/>
                            <a:t>0.0017</a:t>
                          </a:r>
                          <a:endParaRPr lang="en-US" dirty="0"/>
                        </a:p>
                      </a:txBody>
                      <a:tcPr/>
                    </a:tc>
                    <a:tc>
                      <a:txBody>
                        <a:bodyPr/>
                        <a:lstStyle/>
                        <a:p>
                          <a:r>
                            <a:rPr lang="en-US" dirty="0" smtClean="0"/>
                            <a:t>-1.36</a:t>
                          </a:r>
                          <a:endParaRPr lang="en-US" dirty="0"/>
                        </a:p>
                      </a:txBody>
                      <a:tcPr/>
                    </a:tc>
                    <a:tc>
                      <a:txBody>
                        <a:bodyPr/>
                        <a:lstStyle/>
                        <a:p>
                          <a:r>
                            <a:rPr lang="en-US" dirty="0" smtClean="0"/>
                            <a:t>0.18</a:t>
                          </a:r>
                          <a:endParaRPr lang="en-US" dirty="0"/>
                        </a:p>
                      </a:txBody>
                      <a:tcPr/>
                    </a:tc>
                    <a:tc>
                      <a:txBody>
                        <a:bodyPr/>
                        <a:lstStyle/>
                        <a:p>
                          <a:r>
                            <a:rPr lang="en-US" dirty="0" smtClean="0"/>
                            <a:t>0.12</a:t>
                          </a:r>
                          <a:endParaRPr lang="en-US" dirty="0"/>
                        </a:p>
                      </a:txBody>
                      <a:tcPr/>
                    </a:tc>
                    <a:tc>
                      <a:txBody>
                        <a:bodyPr/>
                        <a:lstStyle/>
                        <a:p>
                          <a:r>
                            <a:rPr lang="en-US" dirty="0" smtClean="0"/>
                            <a:t>-</a:t>
                          </a:r>
                          <a:r>
                            <a:rPr lang="en-US" dirty="0" smtClean="0"/>
                            <a:t>7.34</a:t>
                          </a:r>
                          <a:endParaRPr lang="en-US" dirty="0"/>
                        </a:p>
                      </a:txBody>
                      <a:tcPr/>
                    </a:tc>
                  </a:tr>
                  <a:tr h="52205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Sum= </a:t>
                          </a:r>
                          <a:r>
                            <a:rPr lang="en-US" baseline="0" dirty="0" smtClean="0"/>
                            <a:t>  -</a:t>
                          </a:r>
                          <a:r>
                            <a:rPr lang="en-US" dirty="0" smtClean="0"/>
                            <a:t>0.14</a:t>
                          </a:r>
                          <a:endParaRPr lang="en-US" dirty="0"/>
                        </a:p>
                      </a:txBody>
                      <a:tcPr/>
                    </a:tc>
                    <a:tc>
                      <a:txBody>
                        <a:bodyPr/>
                        <a:lstStyle/>
                        <a:p>
                          <a:r>
                            <a:rPr lang="en-US" dirty="0" smtClean="0"/>
                            <a:t>Sum= 0.649</a:t>
                          </a:r>
                          <a:endParaRPr lang="en-US" dirty="0"/>
                        </a:p>
                      </a:txBody>
                      <a:tcPr/>
                    </a:tc>
                    <a:tc>
                      <a:txBody>
                        <a:bodyPr/>
                        <a:lstStyle/>
                        <a:p>
                          <a:endParaRPr lang="en-US" dirty="0"/>
                        </a:p>
                      </a:txBody>
                      <a:tcPr/>
                    </a:tc>
                    <a:tc>
                      <a:txBody>
                        <a:bodyPr/>
                        <a:lstStyle/>
                        <a:p>
                          <a:endParaRPr lang="en-US" dirty="0"/>
                        </a:p>
                      </a:txBody>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197308982"/>
                  </p:ext>
                </p:extLst>
              </p:nvPr>
            </p:nvGraphicFramePr>
            <p:xfrm>
              <a:off x="381000" y="1447800"/>
              <a:ext cx="8229599" cy="3623229"/>
            </p:xfrm>
            <a:graphic>
              <a:graphicData uri="http://schemas.openxmlformats.org/drawingml/2006/table">
                <a:tbl>
                  <a:tblPr firstRow="1" bandRow="1">
                    <a:tableStyleId>{5940675A-B579-460E-94D1-54222C63F5DA}</a:tableStyleId>
                  </a:tblPr>
                  <a:tblGrid>
                    <a:gridCol w="799448"/>
                    <a:gridCol w="1029352"/>
                    <a:gridCol w="762000"/>
                    <a:gridCol w="914400"/>
                    <a:gridCol w="1066800"/>
                    <a:gridCol w="1066800"/>
                    <a:gridCol w="934429"/>
                    <a:gridCol w="741970"/>
                    <a:gridCol w="914400"/>
                  </a:tblGrid>
                  <a:tr h="894945">
                    <a:tc>
                      <a:txBody>
                        <a:bodyPr/>
                        <a:lstStyle/>
                        <a:p>
                          <a:pPr algn="ctr"/>
                          <a:r>
                            <a:rPr lang="en-US" dirty="0" smtClean="0"/>
                            <a:t>Pipe</a:t>
                          </a:r>
                          <a:endParaRPr lang="en-US" dirty="0"/>
                        </a:p>
                      </a:txBody>
                      <a:tcPr/>
                    </a:tc>
                    <a:tc>
                      <a:txBody>
                        <a:bodyPr/>
                        <a:lstStyle/>
                        <a:p>
                          <a:pPr algn="ctr"/>
                          <a:r>
                            <a:rPr lang="en-US" dirty="0" smtClean="0"/>
                            <a:t>Length</a:t>
                          </a:r>
                          <a:r>
                            <a:rPr lang="en-US" baseline="0" dirty="0" smtClean="0"/>
                            <a:t> </a:t>
                          </a:r>
                        </a:p>
                        <a:p>
                          <a:pPr algn="ctr"/>
                          <a:r>
                            <a:rPr lang="en-US" baseline="0" dirty="0" smtClean="0"/>
                            <a:t>m</a:t>
                          </a:r>
                          <a:endParaRPr lang="en-US" dirty="0"/>
                        </a:p>
                      </a:txBody>
                      <a:tcPr/>
                    </a:tc>
                    <a:tc>
                      <a:txBody>
                        <a:bodyPr/>
                        <a:lstStyle/>
                        <a:p>
                          <a:pPr algn="ctr"/>
                          <a:r>
                            <a:rPr lang="en-US" dirty="0" err="1" smtClean="0"/>
                            <a:t>Dia</a:t>
                          </a:r>
                          <a:endParaRPr lang="en-US" dirty="0" smtClean="0"/>
                        </a:p>
                        <a:p>
                          <a:pPr algn="ctr"/>
                          <a:r>
                            <a:rPr lang="en-US" dirty="0" smtClean="0"/>
                            <a:t>mm</a:t>
                          </a:r>
                          <a:endParaRPr lang="en-US" dirty="0"/>
                        </a:p>
                      </a:txBody>
                      <a:tcPr/>
                    </a:tc>
                    <a:tc>
                      <a:txBody>
                        <a:bodyPr/>
                        <a:lstStyle/>
                        <a:p>
                          <a:endParaRPr lang="en-US"/>
                        </a:p>
                      </a:txBody>
                      <a:tcPr>
                        <a:blipFill rotWithShape="0">
                          <a:blip r:embed="rId2"/>
                          <a:stretch>
                            <a:fillRect l="-284000" t="-3401" r="-518667" b="-315646"/>
                          </a:stretch>
                        </a:blipFill>
                      </a:tcPr>
                    </a:tc>
                    <a:tc>
                      <a:txBody>
                        <a:bodyPr/>
                        <a:lstStyle/>
                        <a:p>
                          <a:pPr algn="ctr"/>
                          <a:r>
                            <a:rPr lang="en-US" dirty="0" smtClean="0"/>
                            <a:t>Ho/L</a:t>
                          </a:r>
                        </a:p>
                        <a:p>
                          <a:pPr algn="ctr"/>
                          <a:r>
                            <a:rPr lang="en-US" dirty="0" smtClean="0"/>
                            <a:t>mm</a:t>
                          </a:r>
                          <a:endParaRPr lang="en-US" dirty="0"/>
                        </a:p>
                      </a:txBody>
                      <a:tcPr/>
                    </a:tc>
                    <a:tc>
                      <a:txBody>
                        <a:bodyPr/>
                        <a:lstStyle/>
                        <a:p>
                          <a:pPr algn="ctr"/>
                          <a:r>
                            <a:rPr lang="en-US" dirty="0" smtClean="0"/>
                            <a:t>Ho</a:t>
                          </a:r>
                        </a:p>
                        <a:p>
                          <a:pPr algn="ctr"/>
                          <a:r>
                            <a:rPr lang="en-US" dirty="0" smtClean="0"/>
                            <a:t>m</a:t>
                          </a:r>
                          <a:endParaRPr lang="en-US" dirty="0"/>
                        </a:p>
                      </a:txBody>
                      <a:tcPr/>
                    </a:tc>
                    <a:tc>
                      <a:txBody>
                        <a:bodyPr/>
                        <a:lstStyle/>
                        <a:p>
                          <a:pPr algn="ctr"/>
                          <a:r>
                            <a:rPr lang="en-US" dirty="0" smtClean="0"/>
                            <a:t>Ho/</a:t>
                          </a:r>
                          <a:r>
                            <a:rPr lang="en-US" dirty="0" err="1" smtClean="0"/>
                            <a:t>Qo</a:t>
                          </a:r>
                          <a:endParaRPr lang="en-US" dirty="0"/>
                        </a:p>
                      </a:txBody>
                      <a:tcPr/>
                    </a:tc>
                    <a:tc>
                      <a:txBody>
                        <a:bodyPr/>
                        <a:lstStyle/>
                        <a:p>
                          <a:pPr algn="ctr"/>
                          <a:r>
                            <a:rPr lang="el-GR" sz="1800" dirty="0" smtClean="0">
                              <a:latin typeface="Arial" panose="020B0604020202020204" pitchFamily="34" charset="0"/>
                              <a:cs typeface="Arial" panose="020B0604020202020204" pitchFamily="34" charset="0"/>
                            </a:rPr>
                            <a:t>Δ</a:t>
                          </a:r>
                          <a:endParaRPr lang="en-US" sz="1800" dirty="0" smtClean="0">
                            <a:latin typeface="Arial" panose="020B0604020202020204" pitchFamily="34" charset="0"/>
                            <a:cs typeface="Arial" panose="020B0604020202020204" pitchFamily="34" charset="0"/>
                          </a:endParaRPr>
                        </a:p>
                        <a:p>
                          <a:pPr algn="ctr"/>
                          <a:r>
                            <a:rPr lang="en-US" sz="1800" dirty="0" err="1" smtClean="0">
                              <a:latin typeface="Arial" panose="020B0604020202020204" pitchFamily="34" charset="0"/>
                              <a:cs typeface="Arial" panose="020B0604020202020204" pitchFamily="34" charset="0"/>
                            </a:rPr>
                            <a:t>lps</a:t>
                          </a:r>
                          <a:endParaRPr lang="en-US" dirty="0"/>
                        </a:p>
                      </a:txBody>
                      <a:tcPr/>
                    </a:tc>
                    <a:tc>
                      <a:txBody>
                        <a:bodyPr/>
                        <a:lstStyle/>
                        <a:p>
                          <a:endParaRPr lang="en-US"/>
                        </a:p>
                      </a:txBody>
                      <a:tcPr>
                        <a:blipFill rotWithShape="0">
                          <a:blip r:embed="rId2"/>
                          <a:stretch>
                            <a:fillRect l="-801333" t="-3401" r="-1333" b="-315646"/>
                          </a:stretch>
                        </a:blipFill>
                      </a:tcPr>
                    </a:tc>
                  </a:tr>
                  <a:tr h="522051">
                    <a:tc>
                      <a:txBody>
                        <a:bodyPr/>
                        <a:lstStyle/>
                        <a:p>
                          <a:r>
                            <a:rPr lang="en-US" dirty="0" smtClean="0"/>
                            <a:t>AB</a:t>
                          </a:r>
                          <a:endParaRPr lang="en-US" dirty="0"/>
                        </a:p>
                      </a:txBody>
                      <a:tcPr/>
                    </a:tc>
                    <a:tc>
                      <a:txBody>
                        <a:bodyPr/>
                        <a:lstStyle/>
                        <a:p>
                          <a:r>
                            <a:rPr lang="en-US" dirty="0" smtClean="0"/>
                            <a:t>800</a:t>
                          </a:r>
                          <a:endParaRPr lang="en-US" dirty="0"/>
                        </a:p>
                      </a:txBody>
                      <a:tcPr/>
                    </a:tc>
                    <a:tc>
                      <a:txBody>
                        <a:bodyPr/>
                        <a:lstStyle/>
                        <a:p>
                          <a:r>
                            <a:rPr lang="en-US" dirty="0" smtClean="0"/>
                            <a:t>200</a:t>
                          </a:r>
                          <a:endParaRPr lang="en-US" dirty="0"/>
                        </a:p>
                      </a:txBody>
                      <a:tcPr/>
                    </a:tc>
                    <a:tc>
                      <a:txBody>
                        <a:bodyPr/>
                        <a:lstStyle/>
                        <a:p>
                          <a:r>
                            <a:rPr lang="en-US" dirty="0" smtClean="0"/>
                            <a:t>25.54</a:t>
                          </a:r>
                          <a:endParaRPr lang="en-US" dirty="0"/>
                        </a:p>
                      </a:txBody>
                      <a:tcPr/>
                    </a:tc>
                    <a:tc>
                      <a:txBody>
                        <a:bodyPr/>
                        <a:lstStyle/>
                        <a:p>
                          <a:r>
                            <a:rPr lang="en-US" dirty="0" smtClean="0"/>
                            <a:t>0.0039</a:t>
                          </a:r>
                          <a:endParaRPr lang="en-US" dirty="0"/>
                        </a:p>
                      </a:txBody>
                      <a:tcPr/>
                    </a:tc>
                    <a:tc>
                      <a:txBody>
                        <a:bodyPr/>
                        <a:lstStyle/>
                        <a:p>
                          <a:r>
                            <a:rPr lang="en-US" dirty="0" smtClean="0"/>
                            <a:t>+3.12</a:t>
                          </a:r>
                          <a:endParaRPr lang="en-US" dirty="0"/>
                        </a:p>
                      </a:txBody>
                      <a:tcPr/>
                    </a:tc>
                    <a:tc>
                      <a:txBody>
                        <a:bodyPr/>
                        <a:lstStyle/>
                        <a:p>
                          <a:r>
                            <a:rPr lang="en-US" dirty="0" smtClean="0"/>
                            <a:t>0.122</a:t>
                          </a:r>
                          <a:endParaRPr lang="en-US" dirty="0"/>
                        </a:p>
                      </a:txBody>
                      <a:tcPr/>
                    </a:tc>
                    <a:tc>
                      <a:txBody>
                        <a:bodyPr/>
                        <a:lstStyle/>
                        <a:p>
                          <a:r>
                            <a:rPr lang="en-US" dirty="0" smtClean="0"/>
                            <a:t>0.12</a:t>
                          </a:r>
                          <a:endParaRPr lang="en-US" dirty="0"/>
                        </a:p>
                      </a:txBody>
                      <a:tcPr/>
                    </a:tc>
                    <a:tc>
                      <a:txBody>
                        <a:bodyPr/>
                        <a:lstStyle/>
                        <a:p>
                          <a:r>
                            <a:rPr lang="en-US" dirty="0" smtClean="0"/>
                            <a:t>25.66</a:t>
                          </a:r>
                          <a:endParaRPr lang="en-US" dirty="0"/>
                        </a:p>
                      </a:txBody>
                      <a:tcPr/>
                    </a:tc>
                  </a:tr>
                  <a:tr h="522051">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p>
                      </a:txBody>
                      <a:tcPr/>
                    </a:tc>
                    <a:tc>
                      <a:txBody>
                        <a:bodyPr/>
                        <a:lstStyle/>
                        <a:p>
                          <a:r>
                            <a:rPr lang="en-US" dirty="0" smtClean="0"/>
                            <a:t>13.54</a:t>
                          </a:r>
                          <a:endParaRPr lang="en-US" dirty="0"/>
                        </a:p>
                      </a:txBody>
                      <a:tcPr/>
                    </a:tc>
                    <a:tc>
                      <a:txBody>
                        <a:bodyPr/>
                        <a:lstStyle/>
                        <a:p>
                          <a:r>
                            <a:rPr lang="en-US" dirty="0" smtClean="0"/>
                            <a:t>0.0049</a:t>
                          </a:r>
                          <a:endParaRPr lang="en-US" dirty="0"/>
                        </a:p>
                      </a:txBody>
                      <a:tcPr/>
                    </a:tc>
                    <a:tc>
                      <a:txBody>
                        <a:bodyPr/>
                        <a:lstStyle/>
                        <a:p>
                          <a:r>
                            <a:rPr lang="en-US" dirty="0" smtClean="0"/>
                            <a:t>+1.96</a:t>
                          </a:r>
                          <a:endParaRPr lang="en-US" dirty="0"/>
                        </a:p>
                      </a:txBody>
                      <a:tcPr/>
                    </a:tc>
                    <a:tc>
                      <a:txBody>
                        <a:bodyPr/>
                        <a:lstStyle/>
                        <a:p>
                          <a:r>
                            <a:rPr lang="en-US" dirty="0" smtClean="0"/>
                            <a:t>0.145</a:t>
                          </a:r>
                          <a:endParaRPr lang="en-US" dirty="0"/>
                        </a:p>
                      </a:txBody>
                      <a:tcPr/>
                    </a:tc>
                    <a:tc>
                      <a:txBody>
                        <a:bodyPr/>
                        <a:lstStyle/>
                        <a:p>
                          <a:r>
                            <a:rPr lang="en-US" smtClean="0"/>
                            <a:t>0.12</a:t>
                          </a:r>
                          <a:endParaRPr lang="en-US" dirty="0"/>
                        </a:p>
                      </a:txBody>
                      <a:tcPr/>
                    </a:tc>
                    <a:tc>
                      <a:txBody>
                        <a:bodyPr/>
                        <a:lstStyle/>
                        <a:p>
                          <a:r>
                            <a:rPr lang="en-US" dirty="0" smtClean="0"/>
                            <a:t>13.66</a:t>
                          </a:r>
                          <a:endParaRPr lang="en-US" dirty="0"/>
                        </a:p>
                      </a:txBody>
                      <a:tcPr/>
                    </a:tc>
                  </a:tr>
                  <a:tr h="522051">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-19.46</a:t>
                          </a:r>
                          <a:endParaRPr lang="en-US" dirty="0"/>
                        </a:p>
                      </a:txBody>
                      <a:tcPr/>
                    </a:tc>
                    <a:tc>
                      <a:txBody>
                        <a:bodyPr/>
                        <a:lstStyle/>
                        <a:p>
                          <a:r>
                            <a:rPr lang="en-US" dirty="0" smtClean="0"/>
                            <a:t>0.0097</a:t>
                          </a:r>
                          <a:endParaRPr lang="en-US" dirty="0"/>
                        </a:p>
                      </a:txBody>
                      <a:tcPr/>
                    </a:tc>
                    <a:tc>
                      <a:txBody>
                        <a:bodyPr/>
                        <a:lstStyle/>
                        <a:p>
                          <a:r>
                            <a:rPr lang="en-US" dirty="0" smtClean="0"/>
                            <a:t>-3.88</a:t>
                          </a:r>
                          <a:endParaRPr lang="en-US" dirty="0"/>
                        </a:p>
                      </a:txBody>
                      <a:tcPr/>
                    </a:tc>
                    <a:tc>
                      <a:txBody>
                        <a:bodyPr/>
                        <a:lstStyle/>
                        <a:p>
                          <a:r>
                            <a:rPr lang="en-US" dirty="0" smtClean="0"/>
                            <a:t>0.2</a:t>
                          </a:r>
                          <a:endParaRPr lang="en-US" dirty="0"/>
                        </a:p>
                      </a:txBody>
                      <a:tcPr/>
                    </a:tc>
                    <a:tc>
                      <a:txBody>
                        <a:bodyPr/>
                        <a:lstStyle/>
                        <a:p>
                          <a:r>
                            <a:rPr lang="en-US" smtClean="0"/>
                            <a:t>0.12</a:t>
                          </a:r>
                          <a:endParaRPr lang="en-US" dirty="0"/>
                        </a:p>
                      </a:txBody>
                      <a:tcPr/>
                    </a:tc>
                    <a:tc>
                      <a:txBody>
                        <a:bodyPr/>
                        <a:lstStyle/>
                        <a:p>
                          <a:r>
                            <a:rPr lang="en-US" dirty="0" smtClean="0"/>
                            <a:t>-</a:t>
                          </a:r>
                          <a:r>
                            <a:rPr lang="en-US" dirty="0" smtClean="0"/>
                            <a:t>19.34</a:t>
                          </a:r>
                          <a:endParaRPr lang="en-US" dirty="0"/>
                        </a:p>
                      </a:txBody>
                      <a:tcPr/>
                    </a:tc>
                  </a:tr>
                  <a:tr h="522051">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-7.46</a:t>
                          </a:r>
                          <a:endParaRPr lang="en-US" dirty="0"/>
                        </a:p>
                      </a:txBody>
                      <a:tcPr/>
                    </a:tc>
                    <a:tc>
                      <a:txBody>
                        <a:bodyPr/>
                        <a:lstStyle/>
                        <a:p>
                          <a:r>
                            <a:rPr lang="en-US" dirty="0" smtClean="0"/>
                            <a:t>0.0017</a:t>
                          </a:r>
                          <a:endParaRPr lang="en-US" dirty="0"/>
                        </a:p>
                      </a:txBody>
                      <a:tcPr/>
                    </a:tc>
                    <a:tc>
                      <a:txBody>
                        <a:bodyPr/>
                        <a:lstStyle/>
                        <a:p>
                          <a:r>
                            <a:rPr lang="en-US" dirty="0" smtClean="0"/>
                            <a:t>-1.36</a:t>
                          </a:r>
                          <a:endParaRPr lang="en-US" dirty="0"/>
                        </a:p>
                      </a:txBody>
                      <a:tcPr/>
                    </a:tc>
                    <a:tc>
                      <a:txBody>
                        <a:bodyPr/>
                        <a:lstStyle/>
                        <a:p>
                          <a:r>
                            <a:rPr lang="en-US" dirty="0" smtClean="0"/>
                            <a:t>0.18</a:t>
                          </a:r>
                          <a:endParaRPr lang="en-US" dirty="0"/>
                        </a:p>
                      </a:txBody>
                      <a:tcPr/>
                    </a:tc>
                    <a:tc>
                      <a:txBody>
                        <a:bodyPr/>
                        <a:lstStyle/>
                        <a:p>
                          <a:r>
                            <a:rPr lang="en-US" dirty="0" smtClean="0"/>
                            <a:t>0.12</a:t>
                          </a:r>
                          <a:endParaRPr lang="en-US" dirty="0"/>
                        </a:p>
                      </a:txBody>
                      <a:tcPr/>
                    </a:tc>
                    <a:tc>
                      <a:txBody>
                        <a:bodyPr/>
                        <a:lstStyle/>
                        <a:p>
                          <a:r>
                            <a:rPr lang="en-US" dirty="0" smtClean="0"/>
                            <a:t>-</a:t>
                          </a:r>
                          <a:r>
                            <a:rPr lang="en-US" dirty="0" smtClean="0"/>
                            <a:t>7.34</a:t>
                          </a:r>
                          <a:endParaRPr lang="en-US" dirty="0"/>
                        </a:p>
                      </a:txBody>
                      <a:tcPr/>
                    </a:tc>
                  </a:tr>
                  <a:tr h="64008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Sum= </a:t>
                          </a:r>
                          <a:r>
                            <a:rPr lang="en-US" baseline="0" dirty="0" smtClean="0"/>
                            <a:t>  -</a:t>
                          </a:r>
                          <a:r>
                            <a:rPr lang="en-US" dirty="0" smtClean="0"/>
                            <a:t>0.14</a:t>
                          </a:r>
                          <a:endParaRPr lang="en-US" dirty="0"/>
                        </a:p>
                      </a:txBody>
                      <a:tcPr/>
                    </a:tc>
                    <a:tc>
                      <a:txBody>
                        <a:bodyPr/>
                        <a:lstStyle/>
                        <a:p>
                          <a:r>
                            <a:rPr lang="en-US" dirty="0" smtClean="0"/>
                            <a:t>Sum= 0.649</a:t>
                          </a:r>
                          <a:endParaRPr lang="en-US" dirty="0"/>
                        </a:p>
                      </a:txBody>
                      <a:tcPr/>
                    </a:tc>
                    <a:tc>
                      <a:txBody>
                        <a:bodyPr/>
                        <a:lstStyle/>
                        <a:p>
                          <a:endParaRPr lang="en-US" dirty="0"/>
                        </a:p>
                      </a:txBody>
                      <a:tcPr/>
                    </a:tc>
                    <a:tc>
                      <a:txBody>
                        <a:bodyPr/>
                        <a:lstStyle/>
                        <a:p>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2133600" y="5486400"/>
                <a:ext cx="5201937" cy="951927"/>
              </a:xfrm>
              <a:prstGeom prst="rect">
                <a:avLst/>
              </a:prstGeom>
            </p:spPr>
            <p:txBody>
              <a:bodyPr wrap="none">
                <a:spAutoFit/>
              </a:bodyPr>
              <a:lstStyle/>
              <a:p>
                <a14:m>
                  <m:oMath xmlns:m="http://schemas.openxmlformats.org/officeDocument/2006/math">
                    <m:r>
                      <m:rPr>
                        <m:nor/>
                      </m:rPr>
                      <a:rPr lang="el-GR" sz="2800" b="1" dirty="0">
                        <a:latin typeface="Arial" panose="020B0604020202020204" pitchFamily="34" charset="0"/>
                        <a:cs typeface="Arial" panose="020B0604020202020204" pitchFamily="34" charset="0"/>
                      </a:rPr>
                      <m:t>Δ</m:t>
                    </m:r>
                    <m:r>
                      <m:rPr>
                        <m:nor/>
                      </m:rPr>
                      <a:rPr lang="en-US" sz="2800" b="1" dirty="0">
                        <a:latin typeface="Arial" panose="020B0604020202020204" pitchFamily="34" charset="0"/>
                        <a:cs typeface="Arial" panose="020B0604020202020204" pitchFamily="34" charset="0"/>
                      </a:rPr>
                      <m:t>=</m:t>
                    </m:r>
                    <m:r>
                      <a:rPr lang="en-US" sz="2800" b="1" i="1" dirty="0">
                        <a:latin typeface="Cambria Math" panose="02040503050406030204" pitchFamily="18" charset="0"/>
                        <a:cs typeface="Arial" panose="020B0604020202020204" pitchFamily="34" charset="0"/>
                      </a:rPr>
                      <m:t>−</m:t>
                    </m:r>
                    <m:f>
                      <m:fPr>
                        <m:ctrlPr>
                          <a:rPr lang="en-US" sz="2800" b="1" i="1" dirty="0">
                            <a:latin typeface="Cambria Math" panose="02040503050406030204" pitchFamily="18" charset="0"/>
                            <a:cs typeface="Arial" panose="020B0604020202020204" pitchFamily="34" charset="0"/>
                          </a:rPr>
                        </m:ctrlPr>
                      </m:fPr>
                      <m:num>
                        <m:r>
                          <a:rPr lang="en-US" sz="2800" b="1" i="1" dirty="0">
                            <a:latin typeface="Cambria Math" panose="02040503050406030204" pitchFamily="18" charset="0"/>
                            <a:cs typeface="Arial" panose="020B0604020202020204" pitchFamily="34" charset="0"/>
                          </a:rPr>
                          <m:t>∑</m:t>
                        </m:r>
                        <m:r>
                          <a:rPr lang="en-US" sz="2800" b="1" i="1" dirty="0">
                            <a:latin typeface="Cambria Math" panose="02040503050406030204" pitchFamily="18" charset="0"/>
                            <a:cs typeface="Arial" panose="020B0604020202020204" pitchFamily="34" charset="0"/>
                          </a:rPr>
                          <m:t>𝑯</m:t>
                        </m:r>
                      </m:num>
                      <m:den>
                        <m:f>
                          <m:fPr>
                            <m:ctrlPr>
                              <a:rPr lang="en-US" sz="2800" b="1" i="1" dirty="0">
                                <a:latin typeface="Cambria Math" panose="02040503050406030204" pitchFamily="18" charset="0"/>
                                <a:cs typeface="Arial" panose="020B0604020202020204" pitchFamily="34" charset="0"/>
                              </a:rPr>
                            </m:ctrlPr>
                          </m:fPr>
                          <m:num>
                            <m:r>
                              <a:rPr lang="en-US" sz="2800" b="1" i="1" dirty="0">
                                <a:latin typeface="Cambria Math" panose="02040503050406030204" pitchFamily="18" charset="0"/>
                                <a:cs typeface="Arial" panose="020B0604020202020204" pitchFamily="34" charset="0"/>
                              </a:rPr>
                              <m:t>𝒙</m:t>
                            </m:r>
                            <m:r>
                              <a:rPr lang="en-US" sz="2800" b="1" i="1" dirty="0">
                                <a:latin typeface="Cambria Math" panose="02040503050406030204" pitchFamily="18" charset="0"/>
                                <a:cs typeface="Arial" panose="020B0604020202020204" pitchFamily="34" charset="0"/>
                              </a:rPr>
                              <m:t>∑</m:t>
                            </m:r>
                            <m:r>
                              <a:rPr lang="en-US" sz="2800" b="1" i="1" dirty="0">
                                <a:latin typeface="Cambria Math" panose="02040503050406030204" pitchFamily="18" charset="0"/>
                                <a:cs typeface="Arial" panose="020B0604020202020204" pitchFamily="34" charset="0"/>
                              </a:rPr>
                              <m:t>𝑯</m:t>
                            </m:r>
                          </m:num>
                          <m:den>
                            <m:sSub>
                              <m:sSubPr>
                                <m:ctrlPr>
                                  <a:rPr lang="en-US" sz="2800" b="1" i="1">
                                    <a:latin typeface="Cambria Math" panose="02040503050406030204" pitchFamily="18" charset="0"/>
                                    <a:cs typeface="Arial" panose="020B0604020202020204" pitchFamily="34" charset="0"/>
                                  </a:rPr>
                                </m:ctrlPr>
                              </m:sSubPr>
                              <m:e>
                                <m:r>
                                  <a:rPr lang="en-US" sz="2800" b="1" i="1">
                                    <a:latin typeface="Cambria Math" panose="02040503050406030204" pitchFamily="18" charset="0"/>
                                    <a:cs typeface="Arial" panose="020B0604020202020204" pitchFamily="34" charset="0"/>
                                  </a:rPr>
                                  <m:t>𝑸</m:t>
                                </m:r>
                              </m:e>
                              <m:sub>
                                <m:r>
                                  <a:rPr lang="en-US" sz="2800" b="1" i="1">
                                    <a:latin typeface="Cambria Math" panose="02040503050406030204" pitchFamily="18" charset="0"/>
                                    <a:cs typeface="Arial" panose="020B0604020202020204" pitchFamily="34" charset="0"/>
                                  </a:rPr>
                                  <m:t>𝒂</m:t>
                                </m:r>
                              </m:sub>
                            </m:sSub>
                          </m:den>
                        </m:f>
                      </m:den>
                    </m:f>
                  </m:oMath>
                </a14:m>
                <a:r>
                  <a:rPr lang="en-US" sz="28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0.14</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1.85*0.649)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0.12</a:t>
                </a:r>
                <a:endParaRPr lang="en-US" sz="2800" dirty="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33600" y="5486400"/>
                <a:ext cx="5201937" cy="951927"/>
              </a:xfrm>
              <a:prstGeom prst="rect">
                <a:avLst/>
              </a:prstGeom>
              <a:blipFill rotWithShape="0">
                <a:blip r:embed="rId3"/>
                <a:stretch>
                  <a:fillRect r="-938"/>
                </a:stretch>
              </a:blipFill>
            </p:spPr>
            <p:txBody>
              <a:bodyPr/>
              <a:lstStyle/>
              <a:p>
                <a:r>
                  <a:rPr lang="en-US">
                    <a:noFill/>
                  </a:rPr>
                  <a:t> </a:t>
                </a:r>
              </a:p>
            </p:txBody>
          </p:sp>
        </mc:Fallback>
      </mc:AlternateContent>
    </p:spTree>
    <p:extLst>
      <p:ext uri="{BB962C8B-B14F-4D97-AF65-F5344CB8AC3E}">
        <p14:creationId xmlns:p14="http://schemas.microsoft.com/office/powerpoint/2010/main" val="400738148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1"/>
            <a:ext cx="7696200" cy="830997"/>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Example </a:t>
            </a:r>
            <a:r>
              <a:rPr lang="en-US" sz="2400" b="1" dirty="0" smtClean="0">
                <a:latin typeface="Arial" panose="020B0604020202020204" pitchFamily="34" charset="0"/>
                <a:cs typeface="Arial" panose="020B0604020202020204" pitchFamily="34" charset="0"/>
              </a:rPr>
              <a:t>2: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Calculate the flow in each of the pipes in the following pipe network</a:t>
            </a:r>
            <a:r>
              <a:rPr lang="en-US" sz="2400" dirty="0" smtClean="0">
                <a:latin typeface="Arial" panose="020B0604020202020204" pitchFamily="34" charset="0"/>
                <a:cs typeface="Arial" panose="020B0604020202020204" pitchFamily="34" charset="0"/>
              </a:rPr>
              <a:t>.</a:t>
            </a:r>
          </a:p>
        </p:txBody>
      </p:sp>
      <p:cxnSp>
        <p:nvCxnSpPr>
          <p:cNvPr id="4" name="Straight Connector 3"/>
          <p:cNvCxnSpPr/>
          <p:nvPr/>
        </p:nvCxnSpPr>
        <p:spPr>
          <a:xfrm>
            <a:off x="2514600" y="2286000"/>
            <a:ext cx="39624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6477000" y="2286000"/>
            <a:ext cx="0" cy="1600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514600" y="3886200"/>
            <a:ext cx="39624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514600" y="2286000"/>
            <a:ext cx="0" cy="1600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514600" y="3886200"/>
            <a:ext cx="0" cy="15240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514600" y="5410200"/>
            <a:ext cx="39624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481482" y="3886200"/>
            <a:ext cx="0" cy="152400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477000" y="2290482"/>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77000" y="38862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92688" y="5401235"/>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524000" y="3886200"/>
            <a:ext cx="974913" cy="4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524000" y="5401235"/>
            <a:ext cx="9659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14934" y="2073551"/>
            <a:ext cx="1143001" cy="369332"/>
          </a:xfrm>
          <a:prstGeom prst="rect">
            <a:avLst/>
          </a:prstGeom>
          <a:noFill/>
        </p:spPr>
        <p:txBody>
          <a:bodyPr wrap="square" rtlCol="0">
            <a:spAutoFit/>
          </a:bodyPr>
          <a:lstStyle/>
          <a:p>
            <a:r>
              <a:rPr lang="en-US" dirty="0" smtClean="0"/>
              <a:t>45 </a:t>
            </a:r>
            <a:r>
              <a:rPr lang="en-US" dirty="0" err="1" smtClean="0"/>
              <a:t>lps</a:t>
            </a:r>
            <a:endParaRPr lang="en-US" dirty="0"/>
          </a:p>
        </p:txBody>
      </p:sp>
      <p:cxnSp>
        <p:nvCxnSpPr>
          <p:cNvPr id="44" name="Straight Arrow Connector 43"/>
          <p:cNvCxnSpPr/>
          <p:nvPr/>
        </p:nvCxnSpPr>
        <p:spPr>
          <a:xfrm>
            <a:off x="1676400" y="22860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5801" y="3685847"/>
            <a:ext cx="1143001" cy="369332"/>
          </a:xfrm>
          <a:prstGeom prst="rect">
            <a:avLst/>
          </a:prstGeom>
          <a:noFill/>
        </p:spPr>
        <p:txBody>
          <a:bodyPr wrap="square" rtlCol="0">
            <a:spAutoFit/>
          </a:bodyPr>
          <a:lstStyle/>
          <a:p>
            <a:r>
              <a:rPr lang="en-US" dirty="0"/>
              <a:t>4</a:t>
            </a:r>
            <a:r>
              <a:rPr lang="en-US" dirty="0" smtClean="0"/>
              <a:t> </a:t>
            </a:r>
            <a:r>
              <a:rPr lang="en-US" dirty="0" err="1" smtClean="0"/>
              <a:t>lps</a:t>
            </a:r>
            <a:endParaRPr lang="en-US" dirty="0"/>
          </a:p>
        </p:txBody>
      </p:sp>
      <p:sp>
        <p:nvSpPr>
          <p:cNvPr id="46" name="TextBox 45"/>
          <p:cNvSpPr txBox="1"/>
          <p:nvPr/>
        </p:nvSpPr>
        <p:spPr>
          <a:xfrm>
            <a:off x="685800" y="5149334"/>
            <a:ext cx="1143001" cy="369332"/>
          </a:xfrm>
          <a:prstGeom prst="rect">
            <a:avLst/>
          </a:prstGeom>
          <a:noFill/>
        </p:spPr>
        <p:txBody>
          <a:bodyPr wrap="square" rtlCol="0">
            <a:spAutoFit/>
          </a:bodyPr>
          <a:lstStyle/>
          <a:p>
            <a:r>
              <a:rPr lang="en-US" dirty="0"/>
              <a:t>5</a:t>
            </a:r>
            <a:r>
              <a:rPr lang="en-US" dirty="0" smtClean="0"/>
              <a:t> </a:t>
            </a:r>
            <a:r>
              <a:rPr lang="en-US" dirty="0" err="1" smtClean="0"/>
              <a:t>lps</a:t>
            </a:r>
            <a:endParaRPr lang="en-US" dirty="0"/>
          </a:p>
        </p:txBody>
      </p:sp>
      <p:sp>
        <p:nvSpPr>
          <p:cNvPr id="47" name="TextBox 46"/>
          <p:cNvSpPr txBox="1"/>
          <p:nvPr/>
        </p:nvSpPr>
        <p:spPr>
          <a:xfrm>
            <a:off x="7467600" y="2073551"/>
            <a:ext cx="1143001" cy="369332"/>
          </a:xfrm>
          <a:prstGeom prst="rect">
            <a:avLst/>
          </a:prstGeom>
          <a:noFill/>
        </p:spPr>
        <p:txBody>
          <a:bodyPr wrap="square" rtlCol="0">
            <a:spAutoFit/>
          </a:bodyPr>
          <a:lstStyle/>
          <a:p>
            <a:r>
              <a:rPr lang="en-US" dirty="0" smtClean="0"/>
              <a:t>12 </a:t>
            </a:r>
            <a:r>
              <a:rPr lang="en-US" dirty="0" err="1" smtClean="0"/>
              <a:t>lps</a:t>
            </a:r>
            <a:endParaRPr lang="en-US" dirty="0"/>
          </a:p>
        </p:txBody>
      </p:sp>
      <p:sp>
        <p:nvSpPr>
          <p:cNvPr id="48" name="TextBox 47"/>
          <p:cNvSpPr txBox="1"/>
          <p:nvPr/>
        </p:nvSpPr>
        <p:spPr>
          <a:xfrm>
            <a:off x="7472083" y="3676438"/>
            <a:ext cx="1143001" cy="369332"/>
          </a:xfrm>
          <a:prstGeom prst="rect">
            <a:avLst/>
          </a:prstGeom>
          <a:noFill/>
        </p:spPr>
        <p:txBody>
          <a:bodyPr wrap="square" rtlCol="0">
            <a:spAutoFit/>
          </a:bodyPr>
          <a:lstStyle/>
          <a:p>
            <a:r>
              <a:rPr lang="en-US" dirty="0" smtClean="0"/>
              <a:t>12 </a:t>
            </a:r>
            <a:r>
              <a:rPr lang="en-US" dirty="0" err="1" smtClean="0"/>
              <a:t>lps</a:t>
            </a:r>
            <a:endParaRPr lang="en-US" dirty="0"/>
          </a:p>
        </p:txBody>
      </p:sp>
      <p:sp>
        <p:nvSpPr>
          <p:cNvPr id="49" name="TextBox 48"/>
          <p:cNvSpPr txBox="1"/>
          <p:nvPr/>
        </p:nvSpPr>
        <p:spPr>
          <a:xfrm>
            <a:off x="7404848" y="5216569"/>
            <a:ext cx="1143001" cy="369332"/>
          </a:xfrm>
          <a:prstGeom prst="rect">
            <a:avLst/>
          </a:prstGeom>
          <a:noFill/>
        </p:spPr>
        <p:txBody>
          <a:bodyPr wrap="square" rtlCol="0">
            <a:spAutoFit/>
          </a:bodyPr>
          <a:lstStyle/>
          <a:p>
            <a:r>
              <a:rPr lang="en-US" dirty="0" smtClean="0"/>
              <a:t>12 </a:t>
            </a:r>
            <a:r>
              <a:rPr lang="en-US" dirty="0" err="1" smtClean="0"/>
              <a:t>lps</a:t>
            </a:r>
            <a:endParaRPr lang="en-US" dirty="0"/>
          </a:p>
        </p:txBody>
      </p:sp>
      <p:sp>
        <p:nvSpPr>
          <p:cNvPr id="50" name="TextBox 49"/>
          <p:cNvSpPr txBox="1"/>
          <p:nvPr/>
        </p:nvSpPr>
        <p:spPr>
          <a:xfrm>
            <a:off x="3472141" y="1756656"/>
            <a:ext cx="2381252" cy="369332"/>
          </a:xfrm>
          <a:prstGeom prst="rect">
            <a:avLst/>
          </a:prstGeom>
          <a:noFill/>
        </p:spPr>
        <p:txBody>
          <a:bodyPr wrap="square" rtlCol="0">
            <a:spAutoFit/>
          </a:bodyPr>
          <a:lstStyle/>
          <a:p>
            <a:r>
              <a:rPr lang="en-US" dirty="0" smtClean="0"/>
              <a:t>800 m-200 mm </a:t>
            </a:r>
            <a:r>
              <a:rPr lang="en-US" dirty="0" err="1" smtClean="0"/>
              <a:t>dia</a:t>
            </a:r>
            <a:endParaRPr lang="en-US" dirty="0"/>
          </a:p>
        </p:txBody>
      </p:sp>
      <p:sp>
        <p:nvSpPr>
          <p:cNvPr id="51" name="TextBox 50"/>
          <p:cNvSpPr txBox="1"/>
          <p:nvPr/>
        </p:nvSpPr>
        <p:spPr>
          <a:xfrm>
            <a:off x="3505201" y="3465321"/>
            <a:ext cx="2381252" cy="369332"/>
          </a:xfrm>
          <a:prstGeom prst="rect">
            <a:avLst/>
          </a:prstGeom>
          <a:noFill/>
        </p:spPr>
        <p:txBody>
          <a:bodyPr wrap="square" rtlCol="0">
            <a:spAutoFit/>
          </a:bodyPr>
          <a:lstStyle/>
          <a:p>
            <a:r>
              <a:rPr lang="en-US" dirty="0" smtClean="0"/>
              <a:t>800 m-150 mm </a:t>
            </a:r>
            <a:r>
              <a:rPr lang="en-US" dirty="0" err="1" smtClean="0"/>
              <a:t>dia</a:t>
            </a:r>
            <a:endParaRPr lang="en-US" dirty="0"/>
          </a:p>
        </p:txBody>
      </p:sp>
      <p:sp>
        <p:nvSpPr>
          <p:cNvPr id="52" name="TextBox 51"/>
          <p:cNvSpPr txBox="1"/>
          <p:nvPr/>
        </p:nvSpPr>
        <p:spPr>
          <a:xfrm>
            <a:off x="3505201" y="4847237"/>
            <a:ext cx="2381252" cy="369332"/>
          </a:xfrm>
          <a:prstGeom prst="rect">
            <a:avLst/>
          </a:prstGeom>
          <a:noFill/>
        </p:spPr>
        <p:txBody>
          <a:bodyPr wrap="square" rtlCol="0">
            <a:spAutoFit/>
          </a:bodyPr>
          <a:lstStyle/>
          <a:p>
            <a:r>
              <a:rPr lang="en-US" dirty="0" smtClean="0"/>
              <a:t>800 m-100 mm </a:t>
            </a:r>
            <a:r>
              <a:rPr lang="en-US" dirty="0" err="1" smtClean="0"/>
              <a:t>dia</a:t>
            </a:r>
            <a:endParaRPr lang="en-US" dirty="0"/>
          </a:p>
        </p:txBody>
      </p:sp>
      <p:sp>
        <p:nvSpPr>
          <p:cNvPr id="53" name="TextBox 52"/>
          <p:cNvSpPr txBox="1"/>
          <p:nvPr/>
        </p:nvSpPr>
        <p:spPr>
          <a:xfrm>
            <a:off x="6492688" y="2851649"/>
            <a:ext cx="2381252" cy="369332"/>
          </a:xfrm>
          <a:prstGeom prst="rect">
            <a:avLst/>
          </a:prstGeom>
          <a:noFill/>
        </p:spPr>
        <p:txBody>
          <a:bodyPr wrap="square" rtlCol="0">
            <a:spAutoFit/>
          </a:bodyPr>
          <a:lstStyle/>
          <a:p>
            <a:r>
              <a:rPr lang="en-US" dirty="0" smtClean="0"/>
              <a:t>400 m-150 mm </a:t>
            </a:r>
            <a:r>
              <a:rPr lang="en-US" dirty="0" err="1" smtClean="0"/>
              <a:t>dia</a:t>
            </a:r>
            <a:endParaRPr lang="en-US" dirty="0"/>
          </a:p>
        </p:txBody>
      </p:sp>
      <p:sp>
        <p:nvSpPr>
          <p:cNvPr id="54" name="TextBox 53"/>
          <p:cNvSpPr txBox="1"/>
          <p:nvPr/>
        </p:nvSpPr>
        <p:spPr>
          <a:xfrm>
            <a:off x="6492688" y="4391780"/>
            <a:ext cx="2381252" cy="369332"/>
          </a:xfrm>
          <a:prstGeom prst="rect">
            <a:avLst/>
          </a:prstGeom>
          <a:noFill/>
        </p:spPr>
        <p:txBody>
          <a:bodyPr wrap="square" rtlCol="0">
            <a:spAutoFit/>
          </a:bodyPr>
          <a:lstStyle/>
          <a:p>
            <a:r>
              <a:rPr lang="en-US" dirty="0" smtClean="0"/>
              <a:t>400 m-100 mm </a:t>
            </a:r>
            <a:r>
              <a:rPr lang="en-US" dirty="0" err="1" smtClean="0"/>
              <a:t>dia</a:t>
            </a:r>
            <a:endParaRPr lang="en-US" dirty="0"/>
          </a:p>
        </p:txBody>
      </p:sp>
      <p:sp>
        <p:nvSpPr>
          <p:cNvPr id="55" name="TextBox 54"/>
          <p:cNvSpPr txBox="1"/>
          <p:nvPr/>
        </p:nvSpPr>
        <p:spPr>
          <a:xfrm>
            <a:off x="2591920" y="2902358"/>
            <a:ext cx="2381252" cy="369332"/>
          </a:xfrm>
          <a:prstGeom prst="rect">
            <a:avLst/>
          </a:prstGeom>
          <a:noFill/>
        </p:spPr>
        <p:txBody>
          <a:bodyPr wrap="square" rtlCol="0">
            <a:spAutoFit/>
          </a:bodyPr>
          <a:lstStyle/>
          <a:p>
            <a:r>
              <a:rPr lang="en-US" dirty="0" smtClean="0"/>
              <a:t>400 m-150 mm </a:t>
            </a:r>
            <a:r>
              <a:rPr lang="en-US" dirty="0" err="1" smtClean="0"/>
              <a:t>dia</a:t>
            </a:r>
            <a:endParaRPr lang="en-US" dirty="0"/>
          </a:p>
        </p:txBody>
      </p:sp>
      <p:sp>
        <p:nvSpPr>
          <p:cNvPr id="56" name="TextBox 55"/>
          <p:cNvSpPr txBox="1"/>
          <p:nvPr/>
        </p:nvSpPr>
        <p:spPr>
          <a:xfrm>
            <a:off x="2591920" y="4411986"/>
            <a:ext cx="2381252" cy="369332"/>
          </a:xfrm>
          <a:prstGeom prst="rect">
            <a:avLst/>
          </a:prstGeom>
          <a:noFill/>
        </p:spPr>
        <p:txBody>
          <a:bodyPr wrap="square" rtlCol="0">
            <a:spAutoFit/>
          </a:bodyPr>
          <a:lstStyle/>
          <a:p>
            <a:r>
              <a:rPr lang="en-US" dirty="0" smtClean="0"/>
              <a:t>400 m-100 mm </a:t>
            </a:r>
            <a:r>
              <a:rPr lang="en-US" dirty="0" err="1" smtClean="0"/>
              <a:t>dia</a:t>
            </a:r>
            <a:endParaRPr lang="en-US" dirty="0"/>
          </a:p>
        </p:txBody>
      </p:sp>
      <p:sp>
        <p:nvSpPr>
          <p:cNvPr id="57" name="TextBox 56"/>
          <p:cNvSpPr txBox="1"/>
          <p:nvPr/>
        </p:nvSpPr>
        <p:spPr>
          <a:xfrm>
            <a:off x="3843620" y="2322587"/>
            <a:ext cx="1129552" cy="369332"/>
          </a:xfrm>
          <a:prstGeom prst="rect">
            <a:avLst/>
          </a:prstGeom>
          <a:noFill/>
        </p:spPr>
        <p:txBody>
          <a:bodyPr wrap="square" rtlCol="0">
            <a:spAutoFit/>
          </a:bodyPr>
          <a:lstStyle/>
          <a:p>
            <a:r>
              <a:rPr lang="en-US" dirty="0" smtClean="0"/>
              <a:t>Circuit-1</a:t>
            </a:r>
            <a:endParaRPr lang="en-US" dirty="0"/>
          </a:p>
        </p:txBody>
      </p:sp>
      <p:sp>
        <p:nvSpPr>
          <p:cNvPr id="58" name="TextBox 57"/>
          <p:cNvSpPr txBox="1"/>
          <p:nvPr/>
        </p:nvSpPr>
        <p:spPr>
          <a:xfrm>
            <a:off x="3843620" y="3900572"/>
            <a:ext cx="1129552" cy="369332"/>
          </a:xfrm>
          <a:prstGeom prst="rect">
            <a:avLst/>
          </a:prstGeom>
          <a:noFill/>
        </p:spPr>
        <p:txBody>
          <a:bodyPr wrap="square" rtlCol="0">
            <a:spAutoFit/>
          </a:bodyPr>
          <a:lstStyle/>
          <a:p>
            <a:r>
              <a:rPr lang="en-US" dirty="0" smtClean="0"/>
              <a:t>Circuit-2</a:t>
            </a:r>
            <a:endParaRPr lang="en-US" dirty="0"/>
          </a:p>
        </p:txBody>
      </p:sp>
      <p:sp>
        <p:nvSpPr>
          <p:cNvPr id="59" name="TextBox 58"/>
          <p:cNvSpPr txBox="1"/>
          <p:nvPr/>
        </p:nvSpPr>
        <p:spPr>
          <a:xfrm>
            <a:off x="2387411" y="1936838"/>
            <a:ext cx="589430" cy="369332"/>
          </a:xfrm>
          <a:prstGeom prst="rect">
            <a:avLst/>
          </a:prstGeom>
          <a:noFill/>
        </p:spPr>
        <p:txBody>
          <a:bodyPr wrap="square" rtlCol="0">
            <a:spAutoFit/>
          </a:bodyPr>
          <a:lstStyle/>
          <a:p>
            <a:r>
              <a:rPr lang="en-US" dirty="0"/>
              <a:t>A</a:t>
            </a:r>
          </a:p>
        </p:txBody>
      </p:sp>
      <p:sp>
        <p:nvSpPr>
          <p:cNvPr id="60" name="TextBox 59"/>
          <p:cNvSpPr txBox="1"/>
          <p:nvPr/>
        </p:nvSpPr>
        <p:spPr>
          <a:xfrm>
            <a:off x="6382870" y="1939773"/>
            <a:ext cx="589430" cy="369332"/>
          </a:xfrm>
          <a:prstGeom prst="rect">
            <a:avLst/>
          </a:prstGeom>
          <a:noFill/>
        </p:spPr>
        <p:txBody>
          <a:bodyPr wrap="square" rtlCol="0">
            <a:spAutoFit/>
          </a:bodyPr>
          <a:lstStyle/>
          <a:p>
            <a:r>
              <a:rPr lang="en-US" dirty="0"/>
              <a:t>B</a:t>
            </a:r>
          </a:p>
        </p:txBody>
      </p:sp>
      <p:sp>
        <p:nvSpPr>
          <p:cNvPr id="61" name="TextBox 60"/>
          <p:cNvSpPr txBox="1"/>
          <p:nvPr/>
        </p:nvSpPr>
        <p:spPr>
          <a:xfrm>
            <a:off x="2204198" y="3575583"/>
            <a:ext cx="589430" cy="369332"/>
          </a:xfrm>
          <a:prstGeom prst="rect">
            <a:avLst/>
          </a:prstGeom>
          <a:noFill/>
        </p:spPr>
        <p:txBody>
          <a:bodyPr wrap="square" rtlCol="0">
            <a:spAutoFit/>
          </a:bodyPr>
          <a:lstStyle/>
          <a:p>
            <a:r>
              <a:rPr lang="en-US" dirty="0" smtClean="0"/>
              <a:t>D</a:t>
            </a:r>
            <a:endParaRPr lang="en-US" dirty="0"/>
          </a:p>
        </p:txBody>
      </p:sp>
      <p:sp>
        <p:nvSpPr>
          <p:cNvPr id="62" name="TextBox 61"/>
          <p:cNvSpPr txBox="1"/>
          <p:nvPr/>
        </p:nvSpPr>
        <p:spPr>
          <a:xfrm>
            <a:off x="6472518" y="3541894"/>
            <a:ext cx="589430" cy="369332"/>
          </a:xfrm>
          <a:prstGeom prst="rect">
            <a:avLst/>
          </a:prstGeom>
          <a:noFill/>
        </p:spPr>
        <p:txBody>
          <a:bodyPr wrap="square" rtlCol="0">
            <a:spAutoFit/>
          </a:bodyPr>
          <a:lstStyle/>
          <a:p>
            <a:r>
              <a:rPr lang="en-US" dirty="0"/>
              <a:t>C</a:t>
            </a:r>
          </a:p>
        </p:txBody>
      </p:sp>
      <p:sp>
        <p:nvSpPr>
          <p:cNvPr id="63" name="TextBox 62"/>
          <p:cNvSpPr txBox="1"/>
          <p:nvPr/>
        </p:nvSpPr>
        <p:spPr>
          <a:xfrm>
            <a:off x="2179543" y="5073828"/>
            <a:ext cx="589430" cy="369332"/>
          </a:xfrm>
          <a:prstGeom prst="rect">
            <a:avLst/>
          </a:prstGeom>
          <a:noFill/>
        </p:spPr>
        <p:txBody>
          <a:bodyPr wrap="square" rtlCol="0">
            <a:spAutoFit/>
          </a:bodyPr>
          <a:lstStyle/>
          <a:p>
            <a:r>
              <a:rPr lang="en-US" dirty="0"/>
              <a:t>E</a:t>
            </a:r>
          </a:p>
        </p:txBody>
      </p:sp>
      <p:sp>
        <p:nvSpPr>
          <p:cNvPr id="64" name="TextBox 63"/>
          <p:cNvSpPr txBox="1"/>
          <p:nvPr/>
        </p:nvSpPr>
        <p:spPr>
          <a:xfrm>
            <a:off x="6466916" y="5083930"/>
            <a:ext cx="589430" cy="369332"/>
          </a:xfrm>
          <a:prstGeom prst="rect">
            <a:avLst/>
          </a:prstGeom>
          <a:noFill/>
        </p:spPr>
        <p:txBody>
          <a:bodyPr wrap="square" rtlCol="0">
            <a:spAutoFit/>
          </a:bodyPr>
          <a:lstStyle/>
          <a:p>
            <a:r>
              <a:rPr lang="en-US" dirty="0"/>
              <a:t>F</a:t>
            </a:r>
          </a:p>
        </p:txBody>
      </p:sp>
    </p:spTree>
    <p:extLst>
      <p:ext uri="{BB962C8B-B14F-4D97-AF65-F5344CB8AC3E}">
        <p14:creationId xmlns:p14="http://schemas.microsoft.com/office/powerpoint/2010/main" val="40704119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3400" y="533400"/>
                <a:ext cx="7391400" cy="193899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Solution: </a:t>
                </a:r>
                <a:r>
                  <a:rPr lang="en-US" sz="2400" dirty="0" smtClean="0">
                    <a:latin typeface="Arial" panose="020B0604020202020204" pitchFamily="34" charset="0"/>
                    <a:cs typeface="Arial" panose="020B0604020202020204" pitchFamily="34" charset="0"/>
                  </a:rPr>
                  <a:t>First trial with assumed flow </a:t>
                </a:r>
                <a14:m>
                  <m:oMath xmlns:m="http://schemas.openxmlformats.org/officeDocument/2006/math">
                    <m:sSub>
                      <m:sSubPr>
                        <m:ctrlPr>
                          <a:rPr lang="en-US" sz="240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𝑄</m:t>
                        </m:r>
                      </m:e>
                      <m:sub>
                        <m:r>
                          <a:rPr lang="en-US" sz="2400" b="0" i="1" smtClean="0">
                            <a:latin typeface="Cambria Math" panose="02040503050406030204" pitchFamily="18" charset="0"/>
                            <a:cs typeface="Arial" panose="020B0604020202020204" pitchFamily="34" charset="0"/>
                          </a:rPr>
                          <m:t>𝑜</m:t>
                        </m:r>
                      </m:sub>
                    </m:sSub>
                  </m:oMath>
                </a14:m>
                <a:r>
                  <a:rPr lang="en-US" sz="2400" b="1" dirty="0" smtClean="0">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Step 1</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400" y="533400"/>
                <a:ext cx="7391400" cy="1938992"/>
              </a:xfrm>
              <a:prstGeom prst="rect">
                <a:avLst/>
              </a:prstGeom>
              <a:blipFill rotWithShape="0">
                <a:blip r:embed="rId3"/>
                <a:stretch>
                  <a:fillRect l="-1320" t="-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381000" y="1905000"/>
              <a:ext cx="8382001" cy="3352800"/>
            </p:xfrm>
            <a:graphic>
              <a:graphicData uri="http://schemas.openxmlformats.org/drawingml/2006/table">
                <a:tbl>
                  <a:tblPr firstRow="1" bandRow="1"/>
                  <a:tblGrid>
                    <a:gridCol w="906162"/>
                    <a:gridCol w="679622"/>
                    <a:gridCol w="906162"/>
                    <a:gridCol w="679622"/>
                    <a:gridCol w="679622"/>
                    <a:gridCol w="906162"/>
                    <a:gridCol w="906162"/>
                    <a:gridCol w="981676"/>
                    <a:gridCol w="898611"/>
                    <a:gridCol w="838200"/>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r>
                            <a:rPr lang="en-US" sz="1700" dirty="0" err="1" smtClean="0"/>
                            <a:t>Qo</a:t>
                          </a:r>
                          <a:r>
                            <a:rPr lang="en-US" sz="1700" dirty="0" smtClean="0"/>
                            <a:t> </a:t>
                          </a:r>
                        </a:p>
                        <a:p>
                          <a:r>
                            <a:rPr lang="en-US" sz="1700" dirty="0" err="1" smtClean="0"/>
                            <a:t>lps</a:t>
                          </a:r>
                          <a:endParaRPr lang="en-US" sz="1700" dirty="0"/>
                        </a:p>
                      </a:txBody>
                      <a:tcPr/>
                    </a:tc>
                    <a:tc>
                      <a:txBody>
                        <a:bodyPr/>
                        <a:lstStyle/>
                        <a:p>
                          <a:r>
                            <a:rPr lang="en-US" sz="1700" dirty="0" smtClean="0"/>
                            <a:t>Ho/L</a:t>
                          </a:r>
                        </a:p>
                        <a:p>
                          <a:r>
                            <a:rPr lang="en-US" sz="1700" dirty="0" smtClean="0"/>
                            <a:t>m/m</a:t>
                          </a:r>
                          <a:endParaRPr lang="en-US" sz="1700" dirty="0"/>
                        </a:p>
                      </a:txBody>
                      <a:tcPr/>
                    </a:tc>
                    <a:tc>
                      <a:txBody>
                        <a:bodyPr/>
                        <a:lstStyle/>
                        <a:p>
                          <a:r>
                            <a:rPr lang="en-US" sz="1700" dirty="0" smtClean="0"/>
                            <a:t>Ho</a:t>
                          </a:r>
                        </a:p>
                        <a:p>
                          <a:r>
                            <a:rPr lang="en-US" sz="1700" dirty="0" smtClean="0"/>
                            <a:t>m</a:t>
                          </a:r>
                          <a:endParaRPr lang="en-US" sz="1700" dirty="0"/>
                        </a:p>
                      </a:txBody>
                      <a:tcPr/>
                    </a:tc>
                    <a:tc>
                      <a:txBody>
                        <a:bodyPr/>
                        <a:lstStyle/>
                        <a:p>
                          <a:r>
                            <a:rPr lang="en-US" sz="1700" dirty="0" smtClean="0"/>
                            <a:t>Ho/</a:t>
                          </a:r>
                          <a:r>
                            <a:rPr lang="en-US" sz="1700" dirty="0" err="1" smtClean="0"/>
                            <a:t>Qo</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cs typeface="Arial" panose="020B0604020202020204" pitchFamily="34" charset="0"/>
                                      </a:rPr>
                                    </m:ctrlPr>
                                  </m:sSubPr>
                                  <m:e>
                                    <m:r>
                                      <a:rPr lang="en-US" sz="1700" b="0" i="1" smtClean="0">
                                        <a:latin typeface="Cambria Math" panose="02040503050406030204" pitchFamily="18" charset="0"/>
                                        <a:cs typeface="Arial" panose="020B0604020202020204" pitchFamily="34" charset="0"/>
                                      </a:rPr>
                                      <m:t>𝑄</m:t>
                                    </m:r>
                                  </m:e>
                                  <m:sub>
                                    <m:r>
                                      <a:rPr lang="en-US" sz="1700" b="0" i="1" smtClean="0">
                                        <a:latin typeface="Cambria Math" panose="02040503050406030204" pitchFamily="18" charset="0"/>
                                        <a:cs typeface="Arial" panose="020B0604020202020204" pitchFamily="34" charset="0"/>
                                      </a:rPr>
                                      <m:t>1 </m:t>
                                    </m:r>
                                  </m:sub>
                                </m:sSub>
                              </m:oMath>
                            </m:oMathPara>
                          </a14:m>
                          <a:endParaRPr lang="en-US" sz="1700" dirty="0" smtClean="0"/>
                        </a:p>
                        <a:p>
                          <a:pPr algn="ctr"/>
                          <a:r>
                            <a:rPr lang="en-US" sz="1700" dirty="0" err="1" smtClean="0"/>
                            <a:t>lps</a:t>
                          </a:r>
                          <a:endParaRPr lang="en-US" sz="1700" dirty="0"/>
                        </a:p>
                      </a:txBody>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1</a:t>
                          </a:r>
                          <a:endParaRPr lang="en-US" dirty="0"/>
                        </a:p>
                      </a:txBody>
                      <a:tcPr/>
                    </a:tc>
                    <a:tc>
                      <a:txBody>
                        <a:bodyPr/>
                        <a:lstStyle/>
                        <a:p>
                          <a:r>
                            <a:rPr lang="en-US" dirty="0" smtClean="0"/>
                            <a:t>AB</a:t>
                          </a:r>
                          <a:endParaRPr lang="en-US" dirty="0"/>
                        </a:p>
                      </a:txBody>
                      <a:tcPr/>
                    </a:tc>
                    <a:tc>
                      <a:txBody>
                        <a:bodyPr/>
                        <a:lstStyle/>
                        <a:p>
                          <a:r>
                            <a:rPr lang="en-US" dirty="0" smtClean="0"/>
                            <a:t>800</a:t>
                          </a:r>
                        </a:p>
                      </a:txBody>
                      <a:tcPr/>
                    </a:tc>
                    <a:tc>
                      <a:txBody>
                        <a:bodyPr/>
                        <a:lstStyle/>
                        <a:p>
                          <a:r>
                            <a:rPr lang="en-US" dirty="0" smtClean="0"/>
                            <a:t>200</a:t>
                          </a:r>
                          <a:endParaRPr lang="en-US" dirty="0"/>
                        </a:p>
                      </a:txBody>
                      <a:tcPr/>
                    </a:tc>
                    <a:tc>
                      <a:txBody>
                        <a:bodyPr/>
                        <a:lstStyle/>
                        <a:p>
                          <a:r>
                            <a:rPr lang="en-US" dirty="0" smtClean="0"/>
                            <a:t>+25</a:t>
                          </a:r>
                          <a:endParaRPr lang="en-US" dirty="0"/>
                        </a:p>
                      </a:txBody>
                      <a:tcPr/>
                    </a:tc>
                    <a:tc>
                      <a:txBody>
                        <a:bodyPr/>
                        <a:lstStyle/>
                        <a:p>
                          <a:r>
                            <a:rPr lang="en-US" dirty="0" smtClean="0"/>
                            <a:t>0.0038</a:t>
                          </a:r>
                          <a:endParaRPr lang="en-US" dirty="0"/>
                        </a:p>
                      </a:txBody>
                      <a:tcPr/>
                    </a:tc>
                    <a:tc>
                      <a:txBody>
                        <a:bodyPr/>
                        <a:lstStyle/>
                        <a:p>
                          <a:r>
                            <a:rPr lang="en-US" dirty="0" smtClean="0"/>
                            <a:t>+3.04</a:t>
                          </a:r>
                          <a:endParaRPr lang="en-US" dirty="0"/>
                        </a:p>
                      </a:txBody>
                      <a:tcPr/>
                    </a:tc>
                    <a:tc>
                      <a:txBody>
                        <a:bodyPr/>
                        <a:lstStyle/>
                        <a:p>
                          <a:r>
                            <a:rPr lang="en-US" dirty="0" smtClean="0"/>
                            <a:t>0.1216</a:t>
                          </a:r>
                          <a:endParaRPr lang="en-US" dirty="0"/>
                        </a:p>
                      </a:txBody>
                      <a:tcPr/>
                    </a:tc>
                    <a:tc>
                      <a:txBody>
                        <a:bodyPr/>
                        <a:lstStyle/>
                        <a:p>
                          <a:r>
                            <a:rPr lang="en-US" dirty="0" smtClean="0"/>
                            <a:t>+0.54</a:t>
                          </a:r>
                          <a:endParaRPr lang="en-US" dirty="0"/>
                        </a:p>
                      </a:txBody>
                      <a:tcPr/>
                    </a:tc>
                    <a:tc>
                      <a:txBody>
                        <a:bodyPr/>
                        <a:lstStyle/>
                        <a:p>
                          <a:r>
                            <a:rPr lang="en-US" dirty="0" smtClean="0"/>
                            <a:t>25.54</a:t>
                          </a:r>
                          <a:endParaRPr lang="en-US" dirty="0"/>
                        </a:p>
                      </a:txBody>
                      <a:tcPr/>
                    </a:tc>
                  </a:tr>
                  <a:tr h="670560">
                    <a:tc vMerge="1">
                      <a:txBody>
                        <a:bodyPr/>
                        <a:lstStyle/>
                        <a:p>
                          <a:endParaRPr lang="en-US"/>
                        </a:p>
                      </a:txBody>
                      <a:tcPr/>
                    </a:tc>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+13</a:t>
                          </a:r>
                          <a:endParaRPr lang="en-US" dirty="0"/>
                        </a:p>
                      </a:txBody>
                      <a:tcPr/>
                    </a:tc>
                    <a:tc>
                      <a:txBody>
                        <a:bodyPr/>
                        <a:lstStyle/>
                        <a:p>
                          <a:r>
                            <a:rPr lang="en-US" dirty="0" smtClean="0"/>
                            <a:t>0.0046</a:t>
                          </a:r>
                          <a:endParaRPr lang="en-US" dirty="0"/>
                        </a:p>
                      </a:txBody>
                      <a:tcPr/>
                    </a:tc>
                    <a:tc>
                      <a:txBody>
                        <a:bodyPr/>
                        <a:lstStyle/>
                        <a:p>
                          <a:r>
                            <a:rPr lang="en-US" dirty="0" smtClean="0"/>
                            <a:t>+1.84</a:t>
                          </a:r>
                          <a:endParaRPr lang="en-US" dirty="0"/>
                        </a:p>
                      </a:txBody>
                      <a:tcPr/>
                    </a:tc>
                    <a:tc>
                      <a:txBody>
                        <a:bodyPr/>
                        <a:lstStyle/>
                        <a:p>
                          <a:r>
                            <a:rPr lang="en-US" dirty="0" smtClean="0"/>
                            <a:t>0.1416</a:t>
                          </a:r>
                        </a:p>
                        <a:p>
                          <a:endParaRPr lang="en-US" dirty="0"/>
                        </a:p>
                      </a:txBody>
                      <a:tcPr/>
                    </a:tc>
                    <a:tc>
                      <a:txBody>
                        <a:bodyPr/>
                        <a:lstStyle/>
                        <a:p>
                          <a:r>
                            <a:rPr lang="en-US" smtClean="0"/>
                            <a:t>+0.54</a:t>
                          </a:r>
                          <a:endParaRPr lang="en-US" dirty="0"/>
                        </a:p>
                      </a:txBody>
                      <a:tcPr/>
                    </a:tc>
                    <a:tc>
                      <a:txBody>
                        <a:bodyPr/>
                        <a:lstStyle/>
                        <a:p>
                          <a:r>
                            <a:rPr lang="en-US" dirty="0" smtClean="0"/>
                            <a:t>13.54</a:t>
                          </a:r>
                          <a:endParaRPr lang="en-US" dirty="0"/>
                        </a:p>
                      </a:txBody>
                      <a:tcPr/>
                    </a:tc>
                  </a:tr>
                  <a:tr h="670560">
                    <a:tc vMerge="1">
                      <a:txBody>
                        <a:bodyPr/>
                        <a:lstStyle/>
                        <a:p>
                          <a:endParaRPr lang="en-US"/>
                        </a:p>
                      </a:txBody>
                      <a:tcPr/>
                    </a:tc>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-20</a:t>
                          </a:r>
                          <a:endParaRPr lang="en-US" dirty="0"/>
                        </a:p>
                      </a:txBody>
                      <a:tcPr/>
                    </a:tc>
                    <a:tc>
                      <a:txBody>
                        <a:bodyPr/>
                        <a:lstStyle/>
                        <a:p>
                          <a:r>
                            <a:rPr lang="en-US" dirty="0" smtClean="0"/>
                            <a:t>0.0102</a:t>
                          </a:r>
                          <a:endParaRPr lang="en-US" dirty="0"/>
                        </a:p>
                      </a:txBody>
                      <a:tcPr/>
                    </a:tc>
                    <a:tc>
                      <a:txBody>
                        <a:bodyPr/>
                        <a:lstStyle/>
                        <a:p>
                          <a:r>
                            <a:rPr lang="en-US" dirty="0" smtClean="0"/>
                            <a:t>-4.08</a:t>
                          </a:r>
                          <a:endParaRPr lang="en-US" dirty="0"/>
                        </a:p>
                      </a:txBody>
                      <a:tcPr/>
                    </a:tc>
                    <a:tc>
                      <a:txBody>
                        <a:bodyPr/>
                        <a:lstStyle/>
                        <a:p>
                          <a:r>
                            <a:rPr lang="en-US" dirty="0" smtClean="0"/>
                            <a:t>0.2040</a:t>
                          </a:r>
                          <a:endParaRPr lang="en-US" dirty="0"/>
                        </a:p>
                      </a:txBody>
                      <a:tcPr/>
                    </a:tc>
                    <a:tc>
                      <a:txBody>
                        <a:bodyPr/>
                        <a:lstStyle/>
                        <a:p>
                          <a:r>
                            <a:rPr lang="en-US" smtClean="0"/>
                            <a:t>+0.54</a:t>
                          </a:r>
                          <a:endParaRPr lang="en-US" dirty="0"/>
                        </a:p>
                      </a:txBody>
                      <a:tcPr/>
                    </a:tc>
                    <a:tc>
                      <a:txBody>
                        <a:bodyPr/>
                        <a:lstStyle/>
                        <a:p>
                          <a:r>
                            <a:rPr lang="en-US" dirty="0" smtClean="0"/>
                            <a:t>-19.46</a:t>
                          </a:r>
                          <a:endParaRPr lang="en-US" dirty="0"/>
                        </a:p>
                      </a:txBody>
                      <a:tcPr/>
                    </a:tc>
                  </a:tr>
                  <a:tr h="670560">
                    <a:tc vMerge="1">
                      <a:txBody>
                        <a:bodyPr/>
                        <a:lstStyle/>
                        <a:p>
                          <a:endParaRPr lang="en-US"/>
                        </a:p>
                      </a:txBody>
                      <a:tcPr/>
                    </a:tc>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-1.44</a:t>
                          </a:r>
                          <a:endParaRPr lang="en-US" dirty="0"/>
                        </a:p>
                      </a:txBody>
                      <a:tcPr/>
                    </a:tc>
                    <a:tc>
                      <a:txBody>
                        <a:bodyPr/>
                        <a:lstStyle/>
                        <a:p>
                          <a:r>
                            <a:rPr lang="en-US" dirty="0" smtClean="0"/>
                            <a:t>0.1800</a:t>
                          </a:r>
                          <a:endParaRPr lang="en-US" dirty="0"/>
                        </a:p>
                      </a:txBody>
                      <a:tcPr/>
                    </a:tc>
                    <a:tc>
                      <a:txBody>
                        <a:bodyPr/>
                        <a:lstStyle/>
                        <a:p>
                          <a:r>
                            <a:rPr lang="en-US" dirty="0" smtClean="0"/>
                            <a:t>+0.54+1.89</a:t>
                          </a:r>
                          <a:endParaRPr lang="en-US" dirty="0"/>
                        </a:p>
                      </a:txBody>
                      <a:tcPr/>
                    </a:tc>
                    <a:tc>
                      <a:txBody>
                        <a:bodyPr/>
                        <a:lstStyle/>
                        <a:p>
                          <a:r>
                            <a:rPr lang="en-US" dirty="0" smtClean="0"/>
                            <a:t>-5.57</a:t>
                          </a:r>
                          <a:endParaRPr lang="en-US" dirty="0"/>
                        </a:p>
                      </a:txBody>
                      <a:tcPr/>
                    </a:tc>
                  </a:tr>
                </a:tbl>
              </a:graphicData>
            </a:graphic>
          </p:graphicFrame>
        </mc:Choice>
        <mc:Fallback xmlns="">
          <p:graphicFrame>
            <p:nvGraphicFramePr>
              <p:cNvPr id="11" name="Table 10"/>
              <p:cNvGraphicFramePr>
                <a:graphicFrameLocks noGrp="1"/>
              </p:cNvGraphicFramePr>
              <p:nvPr>
                <p:extLst/>
              </p:nvPr>
            </p:nvGraphicFramePr>
            <p:xfrm>
              <a:off x="381000" y="1905000"/>
              <a:ext cx="8382001" cy="3352800"/>
            </p:xfrm>
            <a:graphic>
              <a:graphicData uri="http://schemas.openxmlformats.org/drawingml/2006/table">
                <a:tbl>
                  <a:tblPr firstRow="1" bandRow="1"/>
                  <a:tblGrid>
                    <a:gridCol w="906162"/>
                    <a:gridCol w="679622"/>
                    <a:gridCol w="906162"/>
                    <a:gridCol w="679622"/>
                    <a:gridCol w="679622"/>
                    <a:gridCol w="906162"/>
                    <a:gridCol w="906162"/>
                    <a:gridCol w="981676"/>
                    <a:gridCol w="898611"/>
                    <a:gridCol w="838200"/>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r>
                            <a:rPr lang="en-US" sz="1700" dirty="0" err="1" smtClean="0"/>
                            <a:t>Qo</a:t>
                          </a:r>
                          <a:r>
                            <a:rPr lang="en-US" sz="1700" dirty="0" smtClean="0"/>
                            <a:t> </a:t>
                          </a:r>
                        </a:p>
                        <a:p>
                          <a:r>
                            <a:rPr lang="en-US" sz="1700" dirty="0" err="1" smtClean="0"/>
                            <a:t>lps</a:t>
                          </a:r>
                          <a:endParaRPr lang="en-US" sz="1700" dirty="0"/>
                        </a:p>
                      </a:txBody>
                      <a:tcPr/>
                    </a:tc>
                    <a:tc>
                      <a:txBody>
                        <a:bodyPr/>
                        <a:lstStyle/>
                        <a:p>
                          <a:r>
                            <a:rPr lang="en-US" sz="1700" dirty="0" smtClean="0"/>
                            <a:t>Ho/L</a:t>
                          </a:r>
                        </a:p>
                        <a:p>
                          <a:r>
                            <a:rPr lang="en-US" sz="1700" dirty="0" smtClean="0"/>
                            <a:t>m/m</a:t>
                          </a:r>
                          <a:endParaRPr lang="en-US" sz="1700" dirty="0"/>
                        </a:p>
                      </a:txBody>
                      <a:tcPr/>
                    </a:tc>
                    <a:tc>
                      <a:txBody>
                        <a:bodyPr/>
                        <a:lstStyle/>
                        <a:p>
                          <a:r>
                            <a:rPr lang="en-US" sz="1700" dirty="0" smtClean="0"/>
                            <a:t>Ho</a:t>
                          </a:r>
                        </a:p>
                        <a:p>
                          <a:r>
                            <a:rPr lang="en-US" sz="1700" dirty="0" smtClean="0"/>
                            <a:t>m</a:t>
                          </a:r>
                          <a:endParaRPr lang="en-US" sz="1700" dirty="0"/>
                        </a:p>
                      </a:txBody>
                      <a:tcPr/>
                    </a:tc>
                    <a:tc>
                      <a:txBody>
                        <a:bodyPr/>
                        <a:lstStyle/>
                        <a:p>
                          <a:r>
                            <a:rPr lang="en-US" sz="1700" dirty="0" smtClean="0"/>
                            <a:t>Ho/</a:t>
                          </a:r>
                          <a:r>
                            <a:rPr lang="en-US" sz="1700" dirty="0" err="1" smtClean="0"/>
                            <a:t>Qo</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endParaRPr lang="en-US"/>
                        </a:p>
                      </a:txBody>
                      <a:tcPr>
                        <a:blipFill rotWithShape="0">
                          <a:blip r:embed="rId4"/>
                          <a:stretch>
                            <a:fillRect l="-897826" t="-2727" r="-1449" b="-410000"/>
                          </a:stretch>
                        </a:blipFill>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1</a:t>
                          </a:r>
                          <a:endParaRPr lang="en-US" dirty="0"/>
                        </a:p>
                      </a:txBody>
                      <a:tcPr/>
                    </a:tc>
                    <a:tc>
                      <a:txBody>
                        <a:bodyPr/>
                        <a:lstStyle/>
                        <a:p>
                          <a:r>
                            <a:rPr lang="en-US" dirty="0" smtClean="0"/>
                            <a:t>AB</a:t>
                          </a:r>
                          <a:endParaRPr lang="en-US" dirty="0"/>
                        </a:p>
                      </a:txBody>
                      <a:tcPr/>
                    </a:tc>
                    <a:tc>
                      <a:txBody>
                        <a:bodyPr/>
                        <a:lstStyle/>
                        <a:p>
                          <a:r>
                            <a:rPr lang="en-US" dirty="0" smtClean="0"/>
                            <a:t>800</a:t>
                          </a:r>
                        </a:p>
                      </a:txBody>
                      <a:tcPr/>
                    </a:tc>
                    <a:tc>
                      <a:txBody>
                        <a:bodyPr/>
                        <a:lstStyle/>
                        <a:p>
                          <a:r>
                            <a:rPr lang="en-US" dirty="0" smtClean="0"/>
                            <a:t>200</a:t>
                          </a:r>
                          <a:endParaRPr lang="en-US" dirty="0"/>
                        </a:p>
                      </a:txBody>
                      <a:tcPr/>
                    </a:tc>
                    <a:tc>
                      <a:txBody>
                        <a:bodyPr/>
                        <a:lstStyle/>
                        <a:p>
                          <a:r>
                            <a:rPr lang="en-US" dirty="0" smtClean="0"/>
                            <a:t>+25</a:t>
                          </a:r>
                          <a:endParaRPr lang="en-US" dirty="0"/>
                        </a:p>
                      </a:txBody>
                      <a:tcPr/>
                    </a:tc>
                    <a:tc>
                      <a:txBody>
                        <a:bodyPr/>
                        <a:lstStyle/>
                        <a:p>
                          <a:r>
                            <a:rPr lang="en-US" dirty="0" smtClean="0"/>
                            <a:t>0.0038</a:t>
                          </a:r>
                          <a:endParaRPr lang="en-US" dirty="0"/>
                        </a:p>
                      </a:txBody>
                      <a:tcPr/>
                    </a:tc>
                    <a:tc>
                      <a:txBody>
                        <a:bodyPr/>
                        <a:lstStyle/>
                        <a:p>
                          <a:r>
                            <a:rPr lang="en-US" dirty="0" smtClean="0"/>
                            <a:t>+3.04</a:t>
                          </a:r>
                          <a:endParaRPr lang="en-US" dirty="0"/>
                        </a:p>
                      </a:txBody>
                      <a:tcPr/>
                    </a:tc>
                    <a:tc>
                      <a:txBody>
                        <a:bodyPr/>
                        <a:lstStyle/>
                        <a:p>
                          <a:r>
                            <a:rPr lang="en-US" dirty="0" smtClean="0"/>
                            <a:t>0.1216</a:t>
                          </a:r>
                          <a:endParaRPr lang="en-US" dirty="0"/>
                        </a:p>
                      </a:txBody>
                      <a:tcPr/>
                    </a:tc>
                    <a:tc>
                      <a:txBody>
                        <a:bodyPr/>
                        <a:lstStyle/>
                        <a:p>
                          <a:r>
                            <a:rPr lang="en-US" dirty="0" smtClean="0"/>
                            <a:t>+0.54</a:t>
                          </a:r>
                          <a:endParaRPr lang="en-US" dirty="0"/>
                        </a:p>
                      </a:txBody>
                      <a:tcPr/>
                    </a:tc>
                    <a:tc>
                      <a:txBody>
                        <a:bodyPr/>
                        <a:lstStyle/>
                        <a:p>
                          <a:r>
                            <a:rPr lang="en-US" dirty="0" smtClean="0"/>
                            <a:t>25.54</a:t>
                          </a:r>
                          <a:endParaRPr lang="en-US" dirty="0"/>
                        </a:p>
                      </a:txBody>
                      <a:tcPr/>
                    </a:tc>
                  </a:tr>
                  <a:tr h="670560">
                    <a:tc vMerge="1">
                      <a:txBody>
                        <a:bodyPr/>
                        <a:lstStyle/>
                        <a:p>
                          <a:endParaRPr lang="en-US"/>
                        </a:p>
                      </a:txBody>
                      <a:tcPr/>
                    </a:tc>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+13</a:t>
                          </a:r>
                          <a:endParaRPr lang="en-US" dirty="0"/>
                        </a:p>
                      </a:txBody>
                      <a:tcPr/>
                    </a:tc>
                    <a:tc>
                      <a:txBody>
                        <a:bodyPr/>
                        <a:lstStyle/>
                        <a:p>
                          <a:r>
                            <a:rPr lang="en-US" dirty="0" smtClean="0"/>
                            <a:t>0.0046</a:t>
                          </a:r>
                          <a:endParaRPr lang="en-US" dirty="0"/>
                        </a:p>
                      </a:txBody>
                      <a:tcPr/>
                    </a:tc>
                    <a:tc>
                      <a:txBody>
                        <a:bodyPr/>
                        <a:lstStyle/>
                        <a:p>
                          <a:r>
                            <a:rPr lang="en-US" dirty="0" smtClean="0"/>
                            <a:t>+1.84</a:t>
                          </a:r>
                          <a:endParaRPr lang="en-US" dirty="0"/>
                        </a:p>
                      </a:txBody>
                      <a:tcPr/>
                    </a:tc>
                    <a:tc>
                      <a:txBody>
                        <a:bodyPr/>
                        <a:lstStyle/>
                        <a:p>
                          <a:r>
                            <a:rPr lang="en-US" dirty="0" smtClean="0"/>
                            <a:t>0.1416</a:t>
                          </a:r>
                        </a:p>
                        <a:p>
                          <a:endParaRPr lang="en-US" dirty="0"/>
                        </a:p>
                      </a:txBody>
                      <a:tcPr/>
                    </a:tc>
                    <a:tc>
                      <a:txBody>
                        <a:bodyPr/>
                        <a:lstStyle/>
                        <a:p>
                          <a:r>
                            <a:rPr lang="en-US" smtClean="0"/>
                            <a:t>+0.54</a:t>
                          </a:r>
                          <a:endParaRPr lang="en-US" dirty="0"/>
                        </a:p>
                      </a:txBody>
                      <a:tcPr/>
                    </a:tc>
                    <a:tc>
                      <a:txBody>
                        <a:bodyPr/>
                        <a:lstStyle/>
                        <a:p>
                          <a:r>
                            <a:rPr lang="en-US" dirty="0" smtClean="0"/>
                            <a:t>13.54</a:t>
                          </a:r>
                          <a:endParaRPr lang="en-US" dirty="0"/>
                        </a:p>
                      </a:txBody>
                      <a:tcPr/>
                    </a:tc>
                  </a:tr>
                  <a:tr h="670560">
                    <a:tc vMerge="1">
                      <a:txBody>
                        <a:bodyPr/>
                        <a:lstStyle/>
                        <a:p>
                          <a:endParaRPr lang="en-US"/>
                        </a:p>
                      </a:txBody>
                      <a:tcPr/>
                    </a:tc>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-20</a:t>
                          </a:r>
                          <a:endParaRPr lang="en-US" dirty="0"/>
                        </a:p>
                      </a:txBody>
                      <a:tcPr/>
                    </a:tc>
                    <a:tc>
                      <a:txBody>
                        <a:bodyPr/>
                        <a:lstStyle/>
                        <a:p>
                          <a:r>
                            <a:rPr lang="en-US" dirty="0" smtClean="0"/>
                            <a:t>0.0102</a:t>
                          </a:r>
                          <a:endParaRPr lang="en-US" dirty="0"/>
                        </a:p>
                      </a:txBody>
                      <a:tcPr/>
                    </a:tc>
                    <a:tc>
                      <a:txBody>
                        <a:bodyPr/>
                        <a:lstStyle/>
                        <a:p>
                          <a:r>
                            <a:rPr lang="en-US" dirty="0" smtClean="0"/>
                            <a:t>-4.08</a:t>
                          </a:r>
                          <a:endParaRPr lang="en-US" dirty="0"/>
                        </a:p>
                      </a:txBody>
                      <a:tcPr/>
                    </a:tc>
                    <a:tc>
                      <a:txBody>
                        <a:bodyPr/>
                        <a:lstStyle/>
                        <a:p>
                          <a:r>
                            <a:rPr lang="en-US" dirty="0" smtClean="0"/>
                            <a:t>0.2040</a:t>
                          </a:r>
                          <a:endParaRPr lang="en-US" dirty="0"/>
                        </a:p>
                      </a:txBody>
                      <a:tcPr/>
                    </a:tc>
                    <a:tc>
                      <a:txBody>
                        <a:bodyPr/>
                        <a:lstStyle/>
                        <a:p>
                          <a:r>
                            <a:rPr lang="en-US" smtClean="0"/>
                            <a:t>+0.54</a:t>
                          </a:r>
                          <a:endParaRPr lang="en-US" dirty="0"/>
                        </a:p>
                      </a:txBody>
                      <a:tcPr/>
                    </a:tc>
                    <a:tc>
                      <a:txBody>
                        <a:bodyPr/>
                        <a:lstStyle/>
                        <a:p>
                          <a:r>
                            <a:rPr lang="en-US" dirty="0" smtClean="0"/>
                            <a:t>-19.46</a:t>
                          </a:r>
                          <a:endParaRPr lang="en-US" dirty="0"/>
                        </a:p>
                      </a:txBody>
                      <a:tcPr/>
                    </a:tc>
                  </a:tr>
                  <a:tr h="670560">
                    <a:tc vMerge="1">
                      <a:txBody>
                        <a:bodyPr/>
                        <a:lstStyle/>
                        <a:p>
                          <a:endParaRPr lang="en-US"/>
                        </a:p>
                      </a:txBody>
                      <a:tcPr/>
                    </a:tc>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-1.44</a:t>
                          </a:r>
                          <a:endParaRPr lang="en-US" dirty="0"/>
                        </a:p>
                      </a:txBody>
                      <a:tcPr/>
                    </a:tc>
                    <a:tc>
                      <a:txBody>
                        <a:bodyPr/>
                        <a:lstStyle/>
                        <a:p>
                          <a:r>
                            <a:rPr lang="en-US" dirty="0" smtClean="0"/>
                            <a:t>0.1800</a:t>
                          </a:r>
                          <a:endParaRPr lang="en-US" dirty="0"/>
                        </a:p>
                      </a:txBody>
                      <a:tcPr/>
                    </a:tc>
                    <a:tc>
                      <a:txBody>
                        <a:bodyPr/>
                        <a:lstStyle/>
                        <a:p>
                          <a:r>
                            <a:rPr lang="en-US" dirty="0" smtClean="0"/>
                            <a:t>+0.54+1.89</a:t>
                          </a:r>
                          <a:endParaRPr lang="en-US" dirty="0"/>
                        </a:p>
                      </a:txBody>
                      <a:tcPr/>
                    </a:tc>
                    <a:tc>
                      <a:txBody>
                        <a:bodyPr/>
                        <a:lstStyle/>
                        <a:p>
                          <a:r>
                            <a:rPr lang="en-US" dirty="0" smtClean="0"/>
                            <a:t>-5.57</a:t>
                          </a:r>
                          <a:endParaRPr lang="en-US" dirty="0"/>
                        </a:p>
                      </a:txBody>
                      <a:tcPr/>
                    </a:tc>
                  </a:tr>
                </a:tbl>
              </a:graphicData>
            </a:graphic>
          </p:graphicFrame>
        </mc:Fallback>
      </mc:AlternateContent>
      <p:sp>
        <p:nvSpPr>
          <p:cNvPr id="12" name="TextBox 11"/>
          <p:cNvSpPr txBox="1"/>
          <p:nvPr/>
        </p:nvSpPr>
        <p:spPr>
          <a:xfrm>
            <a:off x="4419600" y="5486400"/>
            <a:ext cx="3352800" cy="369332"/>
          </a:xfrm>
          <a:prstGeom prst="rect">
            <a:avLst/>
          </a:prstGeom>
          <a:noFill/>
        </p:spPr>
        <p:txBody>
          <a:bodyPr wrap="square" rtlCol="0">
            <a:spAutoFit/>
          </a:bodyPr>
          <a:lstStyle/>
          <a:p>
            <a:r>
              <a:rPr lang="en-US" dirty="0" smtClean="0"/>
              <a:t>Sum= -0.64        0.6471</a:t>
            </a:r>
            <a:endParaRPr lang="en-US" dirty="0"/>
          </a:p>
        </p:txBody>
      </p:sp>
      <mc:AlternateContent xmlns:mc="http://schemas.openxmlformats.org/markup-compatibility/2006" xmlns:a14="http://schemas.microsoft.com/office/drawing/2010/main">
        <mc:Choice Requires="a14">
          <p:sp>
            <p:nvSpPr>
              <p:cNvPr id="13" name="Rectangle 12"/>
              <p:cNvSpPr/>
              <p:nvPr/>
            </p:nvSpPr>
            <p:spPr>
              <a:xfrm>
                <a:off x="1600201" y="5891591"/>
                <a:ext cx="6172200" cy="734560"/>
              </a:xfrm>
              <a:prstGeom prst="rect">
                <a:avLst/>
              </a:prstGeom>
            </p:spPr>
            <p:txBody>
              <a:bodyPr wrap="square">
                <a:spAutoFit/>
              </a:bodyPr>
              <a:lstStyle/>
              <a:p>
                <a14:m>
                  <m:oMath xmlns:m="http://schemas.openxmlformats.org/officeDocument/2006/math">
                    <m:r>
                      <m:rPr>
                        <m:nor/>
                      </m:rPr>
                      <a:rPr lang="en-US" sz="1600" b="1" dirty="0">
                        <a:latin typeface="Cambria Math" panose="02040503050406030204" pitchFamily="18" charset="0"/>
                        <a:cs typeface="Arial" panose="020B0604020202020204" pitchFamily="34" charset="0"/>
                      </a:rPr>
                      <m:t>C</m:t>
                    </m:r>
                    <m:r>
                      <m:rPr>
                        <m:nor/>
                      </m:rPr>
                      <a:rPr lang="en-US" sz="1600" b="1" i="0" dirty="0" smtClean="0">
                        <a:latin typeface="Cambria Math" panose="02040503050406030204" pitchFamily="18" charset="0"/>
                        <a:cs typeface="Arial" panose="020B0604020202020204" pitchFamily="34" charset="0"/>
                      </a:rPr>
                      <m:t>orrection</m:t>
                    </m:r>
                    <m:r>
                      <m:rPr>
                        <m:nor/>
                      </m:rPr>
                      <a:rPr lang="en-US" sz="1600" b="1" i="0" dirty="0" smtClean="0">
                        <a:latin typeface="Cambria Math" panose="02040503050406030204" pitchFamily="18" charset="0"/>
                        <a:cs typeface="Arial" panose="020B0604020202020204" pitchFamily="34" charset="0"/>
                      </a:rPr>
                      <m:t>, </m:t>
                    </m:r>
                    <m:r>
                      <m:rPr>
                        <m:nor/>
                      </m:rPr>
                      <a:rPr lang="el-GR" sz="2400" b="1" dirty="0">
                        <a:latin typeface="Arial" panose="020B0604020202020204" pitchFamily="34" charset="0"/>
                        <a:cs typeface="Arial" panose="020B0604020202020204" pitchFamily="34" charset="0"/>
                      </a:rPr>
                      <m:t>Δ</m:t>
                    </m:r>
                    <m:r>
                      <m:rPr>
                        <m:nor/>
                      </m:rPr>
                      <a:rPr lang="en-US" sz="2400" b="1" dirty="0">
                        <a:latin typeface="Arial" panose="020B0604020202020204" pitchFamily="34"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m:t>
                    </m:r>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𝒙</m:t>
                            </m:r>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den>
                        </m:f>
                      </m:den>
                    </m:f>
                  </m:oMath>
                </a14:m>
                <a:r>
                  <a:rPr lang="en-US" dirty="0" smtClean="0"/>
                  <a:t>= 0.64/(1.85*0.6471)=0.54</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600201" y="5891591"/>
                <a:ext cx="6172200" cy="73456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5089438"/>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304800" y="990600"/>
              <a:ext cx="8382001" cy="3352800"/>
            </p:xfrm>
            <a:graphic>
              <a:graphicData uri="http://schemas.openxmlformats.org/drawingml/2006/table">
                <a:tbl>
                  <a:tblPr firstRow="1" bandRow="1"/>
                  <a:tblGrid>
                    <a:gridCol w="906162"/>
                    <a:gridCol w="679622"/>
                    <a:gridCol w="906162"/>
                    <a:gridCol w="679622"/>
                    <a:gridCol w="679622"/>
                    <a:gridCol w="906162"/>
                    <a:gridCol w="906162"/>
                    <a:gridCol w="981676"/>
                    <a:gridCol w="898611"/>
                    <a:gridCol w="838200"/>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r>
                            <a:rPr lang="en-US" sz="1700" dirty="0" err="1" smtClean="0"/>
                            <a:t>Qo</a:t>
                          </a:r>
                          <a:r>
                            <a:rPr lang="en-US" sz="1700" dirty="0" smtClean="0"/>
                            <a:t> </a:t>
                          </a:r>
                        </a:p>
                        <a:p>
                          <a:r>
                            <a:rPr lang="en-US" sz="1700" dirty="0" err="1" smtClean="0"/>
                            <a:t>lps</a:t>
                          </a:r>
                          <a:endParaRPr lang="en-US" sz="1700" dirty="0"/>
                        </a:p>
                      </a:txBody>
                      <a:tcPr/>
                    </a:tc>
                    <a:tc>
                      <a:txBody>
                        <a:bodyPr/>
                        <a:lstStyle/>
                        <a:p>
                          <a:r>
                            <a:rPr lang="en-US" sz="1700" dirty="0" smtClean="0"/>
                            <a:t>Ho/L</a:t>
                          </a:r>
                        </a:p>
                        <a:p>
                          <a:r>
                            <a:rPr lang="en-US" sz="1700" dirty="0" smtClean="0"/>
                            <a:t>m/m</a:t>
                          </a:r>
                          <a:endParaRPr lang="en-US" sz="1700" dirty="0"/>
                        </a:p>
                      </a:txBody>
                      <a:tcPr/>
                    </a:tc>
                    <a:tc>
                      <a:txBody>
                        <a:bodyPr/>
                        <a:lstStyle/>
                        <a:p>
                          <a:r>
                            <a:rPr lang="en-US" sz="1700" dirty="0" smtClean="0"/>
                            <a:t>Ho</a:t>
                          </a:r>
                        </a:p>
                        <a:p>
                          <a:r>
                            <a:rPr lang="en-US" sz="1700" dirty="0" smtClean="0"/>
                            <a:t>m</a:t>
                          </a:r>
                          <a:endParaRPr lang="en-US" sz="1700" dirty="0"/>
                        </a:p>
                      </a:txBody>
                      <a:tcPr/>
                    </a:tc>
                    <a:tc>
                      <a:txBody>
                        <a:bodyPr/>
                        <a:lstStyle/>
                        <a:p>
                          <a:r>
                            <a:rPr lang="en-US" sz="1700" dirty="0" smtClean="0"/>
                            <a:t>Ho/</a:t>
                          </a:r>
                          <a:r>
                            <a:rPr lang="en-US" sz="1700" dirty="0" err="1" smtClean="0"/>
                            <a:t>Qo</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cs typeface="Arial" panose="020B0604020202020204" pitchFamily="34" charset="0"/>
                                      </a:rPr>
                                    </m:ctrlPr>
                                  </m:sSubPr>
                                  <m:e>
                                    <m:r>
                                      <a:rPr lang="en-US" sz="1700" b="0" i="1" smtClean="0">
                                        <a:latin typeface="Cambria Math" panose="02040503050406030204" pitchFamily="18" charset="0"/>
                                        <a:cs typeface="Arial" panose="020B0604020202020204" pitchFamily="34" charset="0"/>
                                      </a:rPr>
                                      <m:t>𝑄</m:t>
                                    </m:r>
                                  </m:e>
                                  <m:sub>
                                    <m:r>
                                      <a:rPr lang="en-US" sz="1700" b="0" i="1" smtClean="0">
                                        <a:latin typeface="Cambria Math" panose="02040503050406030204" pitchFamily="18" charset="0"/>
                                        <a:cs typeface="Arial" panose="020B0604020202020204" pitchFamily="34" charset="0"/>
                                      </a:rPr>
                                      <m:t>1 </m:t>
                                    </m:r>
                                  </m:sub>
                                </m:sSub>
                              </m:oMath>
                            </m:oMathPara>
                          </a14:m>
                          <a:endParaRPr lang="en-US" sz="1700" dirty="0" smtClean="0"/>
                        </a:p>
                        <a:p>
                          <a:pPr algn="ctr"/>
                          <a:r>
                            <a:rPr lang="en-US" sz="1700" dirty="0" err="1" smtClean="0"/>
                            <a:t>lps</a:t>
                          </a:r>
                          <a:endParaRPr lang="en-US" sz="1700" dirty="0"/>
                        </a:p>
                      </a:txBody>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2</a:t>
                          </a:r>
                          <a:endParaRPr lang="en-US" dirty="0"/>
                        </a:p>
                      </a:txBody>
                      <a:tcPr/>
                    </a:tc>
                    <a:tc>
                      <a:txBody>
                        <a:bodyPr/>
                        <a:lstStyle/>
                        <a:p>
                          <a:r>
                            <a:rPr lang="en-US" dirty="0" smtClean="0"/>
                            <a:t>DC</a:t>
                          </a:r>
                          <a:endParaRPr lang="en-US" dirty="0"/>
                        </a:p>
                      </a:txBody>
                      <a:tcPr/>
                    </a:tc>
                    <a:tc>
                      <a:txBody>
                        <a:bodyPr/>
                        <a:lstStyle/>
                        <a:p>
                          <a:r>
                            <a:rPr lang="en-US" dirty="0" smtClean="0"/>
                            <a:t>800</a:t>
                          </a:r>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+1.44</a:t>
                          </a:r>
                          <a:endParaRPr lang="en-US" dirty="0"/>
                        </a:p>
                      </a:txBody>
                      <a:tcPr/>
                    </a:tc>
                    <a:tc>
                      <a:txBody>
                        <a:bodyPr/>
                        <a:lstStyle/>
                        <a:p>
                          <a:r>
                            <a:rPr lang="en-US" dirty="0" smtClean="0"/>
                            <a:t>0.1800</a:t>
                          </a:r>
                          <a:endParaRPr lang="en-US" dirty="0"/>
                        </a:p>
                      </a:txBody>
                      <a:tcPr/>
                    </a:tc>
                    <a:tc>
                      <a:txBody>
                        <a:bodyPr/>
                        <a:lstStyle/>
                        <a:p>
                          <a:r>
                            <a:rPr lang="en-US" dirty="0" smtClean="0"/>
                            <a:t>-0.54-1.89</a:t>
                          </a:r>
                          <a:endParaRPr lang="en-US" dirty="0"/>
                        </a:p>
                      </a:txBody>
                      <a:tcPr/>
                    </a:tc>
                    <a:tc>
                      <a:txBody>
                        <a:bodyPr/>
                        <a:lstStyle/>
                        <a:p>
                          <a:r>
                            <a:rPr lang="en-US" dirty="0" smtClean="0"/>
                            <a:t>+5.57</a:t>
                          </a:r>
                          <a:endParaRPr lang="en-US" dirty="0"/>
                        </a:p>
                      </a:txBody>
                      <a:tcPr/>
                    </a:tc>
                  </a:tr>
                  <a:tr h="670560">
                    <a:tc vMerge="1">
                      <a:txBody>
                        <a:bodyPr/>
                        <a:lstStyle/>
                        <a:p>
                          <a:endParaRPr lang="en-US"/>
                        </a:p>
                      </a:txBody>
                      <a:tcPr/>
                    </a:tc>
                    <a:tc>
                      <a:txBody>
                        <a:bodyPr/>
                        <a:lstStyle/>
                        <a:p>
                          <a:r>
                            <a:rPr lang="en-US" dirty="0" smtClean="0"/>
                            <a:t>CF</a:t>
                          </a:r>
                          <a:endParaRPr lang="en-US" dirty="0"/>
                        </a:p>
                      </a:txBody>
                      <a:tcPr/>
                    </a:tc>
                    <a:tc>
                      <a:txBody>
                        <a:bodyPr/>
                        <a:lstStyle/>
                        <a:p>
                          <a:r>
                            <a:rPr lang="en-US" dirty="0" smtClean="0"/>
                            <a:t>400</a:t>
                          </a:r>
                          <a:endParaRPr lang="en-US" dirty="0"/>
                        </a:p>
                      </a:txBody>
                      <a:tcPr/>
                    </a:tc>
                    <a:tc>
                      <a:txBody>
                        <a:bodyPr/>
                        <a:lstStyle/>
                        <a:p>
                          <a:r>
                            <a:rPr lang="en-US" dirty="0" smtClean="0"/>
                            <a:t>100</a:t>
                          </a:r>
                          <a:endParaRPr lang="en-US" dirty="0"/>
                        </a:p>
                      </a:txBody>
                      <a:tcPr/>
                    </a:tc>
                    <a:tc>
                      <a:txBody>
                        <a:bodyPr/>
                        <a:lstStyle/>
                        <a:p>
                          <a:r>
                            <a:rPr lang="en-US" dirty="0" smtClean="0"/>
                            <a:t>+9</a:t>
                          </a:r>
                          <a:endParaRPr lang="en-US" dirty="0"/>
                        </a:p>
                      </a:txBody>
                      <a:tcPr/>
                    </a:tc>
                    <a:tc>
                      <a:txBody>
                        <a:bodyPr/>
                        <a:lstStyle/>
                        <a:p>
                          <a:r>
                            <a:rPr lang="en-US" dirty="0" smtClean="0"/>
                            <a:t>0.0170</a:t>
                          </a:r>
                          <a:endParaRPr lang="en-US" dirty="0"/>
                        </a:p>
                      </a:txBody>
                      <a:tcPr/>
                    </a:tc>
                    <a:tc>
                      <a:txBody>
                        <a:bodyPr/>
                        <a:lstStyle/>
                        <a:p>
                          <a:r>
                            <a:rPr lang="en-US" dirty="0" smtClean="0"/>
                            <a:t>+6.8</a:t>
                          </a:r>
                          <a:endParaRPr lang="en-US" dirty="0"/>
                        </a:p>
                      </a:txBody>
                      <a:tcPr/>
                    </a:tc>
                    <a:tc>
                      <a:txBody>
                        <a:bodyPr/>
                        <a:lstStyle/>
                        <a:p>
                          <a:r>
                            <a:rPr lang="en-US" dirty="0" smtClean="0"/>
                            <a:t>0.7556</a:t>
                          </a:r>
                          <a:endParaRPr lang="en-US" dirty="0"/>
                        </a:p>
                      </a:txBody>
                      <a:tcPr/>
                    </a:tc>
                    <a:tc>
                      <a:txBody>
                        <a:bodyPr/>
                        <a:lstStyle/>
                        <a:p>
                          <a:r>
                            <a:rPr lang="en-US" dirty="0" smtClean="0"/>
                            <a:t>-1.89</a:t>
                          </a:r>
                          <a:endParaRPr lang="en-US" dirty="0"/>
                        </a:p>
                      </a:txBody>
                      <a:tcPr/>
                    </a:tc>
                    <a:tc>
                      <a:txBody>
                        <a:bodyPr/>
                        <a:lstStyle/>
                        <a:p>
                          <a:r>
                            <a:rPr lang="en-US" dirty="0" smtClean="0"/>
                            <a:t>+7.11</a:t>
                          </a:r>
                          <a:endParaRPr lang="en-US" dirty="0"/>
                        </a:p>
                      </a:txBody>
                      <a:tcPr/>
                    </a:tc>
                  </a:tr>
                  <a:tr h="670560">
                    <a:tc vMerge="1">
                      <a:txBody>
                        <a:bodyPr/>
                        <a:lstStyle/>
                        <a:p>
                          <a:endParaRPr lang="en-US"/>
                        </a:p>
                      </a:txBody>
                      <a:tcPr/>
                    </a:tc>
                    <a:tc>
                      <a:txBody>
                        <a:bodyPr/>
                        <a:lstStyle/>
                        <a:p>
                          <a:r>
                            <a:rPr lang="en-US" dirty="0" smtClean="0"/>
                            <a:t>DE</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-0.72</a:t>
                          </a:r>
                          <a:endParaRPr lang="en-US" dirty="0"/>
                        </a:p>
                      </a:txBody>
                      <a:tcPr/>
                    </a:tc>
                    <a:tc>
                      <a:txBody>
                        <a:bodyPr/>
                        <a:lstStyle/>
                        <a:p>
                          <a:r>
                            <a:rPr lang="en-US" dirty="0" smtClean="0"/>
                            <a:t>0.090</a:t>
                          </a:r>
                          <a:endParaRPr lang="en-US" dirty="0"/>
                        </a:p>
                      </a:txBody>
                      <a:tcPr/>
                    </a:tc>
                    <a:tc>
                      <a:txBody>
                        <a:bodyPr/>
                        <a:lstStyle/>
                        <a:p>
                          <a:r>
                            <a:rPr lang="en-US" smtClean="0"/>
                            <a:t>-1.89</a:t>
                          </a:r>
                          <a:endParaRPr lang="en-US" dirty="0"/>
                        </a:p>
                      </a:txBody>
                      <a:tcPr/>
                    </a:tc>
                    <a:tc>
                      <a:txBody>
                        <a:bodyPr/>
                        <a:lstStyle/>
                        <a:p>
                          <a:r>
                            <a:rPr lang="en-US" dirty="0" smtClean="0"/>
                            <a:t>-9.89</a:t>
                          </a:r>
                          <a:endParaRPr lang="en-US" dirty="0"/>
                        </a:p>
                      </a:txBody>
                      <a:tcPr/>
                    </a:tc>
                  </a:tr>
                  <a:tr h="670560">
                    <a:tc vMerge="1">
                      <a:txBody>
                        <a:bodyPr/>
                        <a:lstStyle/>
                        <a:p>
                          <a:endParaRPr lang="en-US"/>
                        </a:p>
                      </a:txBody>
                      <a:tcPr/>
                    </a:tc>
                    <a:tc>
                      <a:txBody>
                        <a:bodyPr/>
                        <a:lstStyle/>
                        <a:p>
                          <a:r>
                            <a:rPr lang="en-US" dirty="0" smtClean="0"/>
                            <a:t>EF</a:t>
                          </a:r>
                          <a:endParaRPr lang="en-US" dirty="0"/>
                        </a:p>
                      </a:txBody>
                      <a:tcPr/>
                    </a:tc>
                    <a:tc>
                      <a:txBody>
                        <a:bodyPr/>
                        <a:lstStyle/>
                        <a:p>
                          <a:r>
                            <a:rPr lang="en-US" dirty="0" smtClean="0"/>
                            <a:t>800</a:t>
                          </a:r>
                          <a:endParaRPr lang="en-US" dirty="0"/>
                        </a:p>
                      </a:txBody>
                      <a:tcPr/>
                    </a:tc>
                    <a:tc>
                      <a:txBody>
                        <a:bodyPr/>
                        <a:lstStyle/>
                        <a:p>
                          <a:r>
                            <a:rPr lang="en-US" dirty="0" smtClean="0"/>
                            <a:t>100</a:t>
                          </a:r>
                          <a:endParaRPr lang="en-US" dirty="0"/>
                        </a:p>
                      </a:txBody>
                      <a:tcPr/>
                    </a:tc>
                    <a:tc>
                      <a:txBody>
                        <a:bodyPr/>
                        <a:lstStyle/>
                        <a:p>
                          <a:r>
                            <a:rPr lang="en-US" dirty="0" smtClean="0"/>
                            <a:t>-3</a:t>
                          </a:r>
                          <a:endParaRPr lang="en-US" dirty="0"/>
                        </a:p>
                      </a:txBody>
                      <a:tcPr/>
                    </a:tc>
                    <a:tc>
                      <a:txBody>
                        <a:bodyPr/>
                        <a:lstStyle/>
                        <a:p>
                          <a:r>
                            <a:rPr lang="en-US" dirty="0" smtClean="0"/>
                            <a:t>0.0022</a:t>
                          </a:r>
                          <a:endParaRPr lang="en-US" dirty="0"/>
                        </a:p>
                      </a:txBody>
                      <a:tcPr/>
                    </a:tc>
                    <a:tc>
                      <a:txBody>
                        <a:bodyPr/>
                        <a:lstStyle/>
                        <a:p>
                          <a:r>
                            <a:rPr lang="en-US" dirty="0" smtClean="0"/>
                            <a:t>-0.76</a:t>
                          </a:r>
                          <a:endParaRPr lang="en-US" dirty="0"/>
                        </a:p>
                      </a:txBody>
                      <a:tcPr/>
                    </a:tc>
                    <a:tc>
                      <a:txBody>
                        <a:bodyPr/>
                        <a:lstStyle/>
                        <a:p>
                          <a:r>
                            <a:rPr lang="en-US" dirty="0" smtClean="0"/>
                            <a:t>0.5867</a:t>
                          </a:r>
                          <a:endParaRPr lang="en-US" dirty="0"/>
                        </a:p>
                      </a:txBody>
                      <a:tcPr/>
                    </a:tc>
                    <a:tc>
                      <a:txBody>
                        <a:bodyPr/>
                        <a:lstStyle/>
                        <a:p>
                          <a:r>
                            <a:rPr lang="en-US" dirty="0" smtClean="0"/>
                            <a:t>-1.89</a:t>
                          </a:r>
                          <a:endParaRPr lang="en-US" dirty="0"/>
                        </a:p>
                      </a:txBody>
                      <a:tcPr/>
                    </a:tc>
                    <a:tc>
                      <a:txBody>
                        <a:bodyPr/>
                        <a:lstStyle/>
                        <a:p>
                          <a:r>
                            <a:rPr lang="en-US" dirty="0" smtClean="0"/>
                            <a:t>-4.89</a:t>
                          </a:r>
                          <a:endParaRPr lang="en-US" dirty="0"/>
                        </a:p>
                      </a:txBody>
                      <a:tcPr/>
                    </a:tc>
                  </a:tr>
                </a:tbl>
              </a:graphicData>
            </a:graphic>
          </p:graphicFrame>
        </mc:Choice>
        <mc:Fallback xmlns="">
          <p:graphicFrame>
            <p:nvGraphicFramePr>
              <p:cNvPr id="2" name="Table 1"/>
              <p:cNvGraphicFramePr>
                <a:graphicFrameLocks noGrp="1"/>
              </p:cNvGraphicFramePr>
              <p:nvPr>
                <p:extLst/>
              </p:nvPr>
            </p:nvGraphicFramePr>
            <p:xfrm>
              <a:off x="304800" y="990600"/>
              <a:ext cx="8382001" cy="3352800"/>
            </p:xfrm>
            <a:graphic>
              <a:graphicData uri="http://schemas.openxmlformats.org/drawingml/2006/table">
                <a:tbl>
                  <a:tblPr firstRow="1" bandRow="1"/>
                  <a:tblGrid>
                    <a:gridCol w="906162"/>
                    <a:gridCol w="679622"/>
                    <a:gridCol w="906162"/>
                    <a:gridCol w="679622"/>
                    <a:gridCol w="679622"/>
                    <a:gridCol w="906162"/>
                    <a:gridCol w="906162"/>
                    <a:gridCol w="981676"/>
                    <a:gridCol w="898611"/>
                    <a:gridCol w="838200"/>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r>
                            <a:rPr lang="en-US" sz="1700" dirty="0" err="1" smtClean="0"/>
                            <a:t>Qo</a:t>
                          </a:r>
                          <a:r>
                            <a:rPr lang="en-US" sz="1700" dirty="0" smtClean="0"/>
                            <a:t> </a:t>
                          </a:r>
                        </a:p>
                        <a:p>
                          <a:r>
                            <a:rPr lang="en-US" sz="1700" dirty="0" err="1" smtClean="0"/>
                            <a:t>lps</a:t>
                          </a:r>
                          <a:endParaRPr lang="en-US" sz="1700" dirty="0"/>
                        </a:p>
                      </a:txBody>
                      <a:tcPr/>
                    </a:tc>
                    <a:tc>
                      <a:txBody>
                        <a:bodyPr/>
                        <a:lstStyle/>
                        <a:p>
                          <a:r>
                            <a:rPr lang="en-US" sz="1700" dirty="0" smtClean="0"/>
                            <a:t>Ho/L</a:t>
                          </a:r>
                        </a:p>
                        <a:p>
                          <a:r>
                            <a:rPr lang="en-US" sz="1700" dirty="0" smtClean="0"/>
                            <a:t>m/m</a:t>
                          </a:r>
                          <a:endParaRPr lang="en-US" sz="1700" dirty="0"/>
                        </a:p>
                      </a:txBody>
                      <a:tcPr/>
                    </a:tc>
                    <a:tc>
                      <a:txBody>
                        <a:bodyPr/>
                        <a:lstStyle/>
                        <a:p>
                          <a:r>
                            <a:rPr lang="en-US" sz="1700" dirty="0" smtClean="0"/>
                            <a:t>Ho</a:t>
                          </a:r>
                        </a:p>
                        <a:p>
                          <a:r>
                            <a:rPr lang="en-US" sz="1700" dirty="0" smtClean="0"/>
                            <a:t>m</a:t>
                          </a:r>
                          <a:endParaRPr lang="en-US" sz="1700" dirty="0"/>
                        </a:p>
                      </a:txBody>
                      <a:tcPr/>
                    </a:tc>
                    <a:tc>
                      <a:txBody>
                        <a:bodyPr/>
                        <a:lstStyle/>
                        <a:p>
                          <a:r>
                            <a:rPr lang="en-US" sz="1700" dirty="0" smtClean="0"/>
                            <a:t>Ho/</a:t>
                          </a:r>
                          <a:r>
                            <a:rPr lang="en-US" sz="1700" dirty="0" err="1" smtClean="0"/>
                            <a:t>Qo</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endParaRPr lang="en-US"/>
                        </a:p>
                      </a:txBody>
                      <a:tcPr>
                        <a:blipFill rotWithShape="0">
                          <a:blip r:embed="rId2"/>
                          <a:stretch>
                            <a:fillRect l="-898551" t="-2727" r="-1449" b="-402727"/>
                          </a:stretch>
                        </a:blipFill>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2</a:t>
                          </a:r>
                          <a:endParaRPr lang="en-US" dirty="0"/>
                        </a:p>
                      </a:txBody>
                      <a:tcPr/>
                    </a:tc>
                    <a:tc>
                      <a:txBody>
                        <a:bodyPr/>
                        <a:lstStyle/>
                        <a:p>
                          <a:r>
                            <a:rPr lang="en-US" dirty="0" smtClean="0"/>
                            <a:t>DC</a:t>
                          </a:r>
                          <a:endParaRPr lang="en-US" dirty="0"/>
                        </a:p>
                      </a:txBody>
                      <a:tcPr/>
                    </a:tc>
                    <a:tc>
                      <a:txBody>
                        <a:bodyPr/>
                        <a:lstStyle/>
                        <a:p>
                          <a:r>
                            <a:rPr lang="en-US" dirty="0" smtClean="0"/>
                            <a:t>800</a:t>
                          </a:r>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+1.44</a:t>
                          </a:r>
                          <a:endParaRPr lang="en-US" dirty="0"/>
                        </a:p>
                      </a:txBody>
                      <a:tcPr/>
                    </a:tc>
                    <a:tc>
                      <a:txBody>
                        <a:bodyPr/>
                        <a:lstStyle/>
                        <a:p>
                          <a:r>
                            <a:rPr lang="en-US" dirty="0" smtClean="0"/>
                            <a:t>0.1800</a:t>
                          </a:r>
                          <a:endParaRPr lang="en-US" dirty="0"/>
                        </a:p>
                      </a:txBody>
                      <a:tcPr/>
                    </a:tc>
                    <a:tc>
                      <a:txBody>
                        <a:bodyPr/>
                        <a:lstStyle/>
                        <a:p>
                          <a:r>
                            <a:rPr lang="en-US" dirty="0" smtClean="0"/>
                            <a:t>-0.54-1.89</a:t>
                          </a:r>
                          <a:endParaRPr lang="en-US" dirty="0"/>
                        </a:p>
                      </a:txBody>
                      <a:tcPr/>
                    </a:tc>
                    <a:tc>
                      <a:txBody>
                        <a:bodyPr/>
                        <a:lstStyle/>
                        <a:p>
                          <a:r>
                            <a:rPr lang="en-US" dirty="0" smtClean="0"/>
                            <a:t>+5.57</a:t>
                          </a:r>
                          <a:endParaRPr lang="en-US" dirty="0"/>
                        </a:p>
                      </a:txBody>
                      <a:tcPr/>
                    </a:tc>
                  </a:tr>
                  <a:tr h="670560">
                    <a:tc vMerge="1">
                      <a:txBody>
                        <a:bodyPr/>
                        <a:lstStyle/>
                        <a:p>
                          <a:endParaRPr lang="en-US"/>
                        </a:p>
                      </a:txBody>
                      <a:tcPr/>
                    </a:tc>
                    <a:tc>
                      <a:txBody>
                        <a:bodyPr/>
                        <a:lstStyle/>
                        <a:p>
                          <a:r>
                            <a:rPr lang="en-US" dirty="0" smtClean="0"/>
                            <a:t>CF</a:t>
                          </a:r>
                          <a:endParaRPr lang="en-US" dirty="0"/>
                        </a:p>
                      </a:txBody>
                      <a:tcPr/>
                    </a:tc>
                    <a:tc>
                      <a:txBody>
                        <a:bodyPr/>
                        <a:lstStyle/>
                        <a:p>
                          <a:r>
                            <a:rPr lang="en-US" dirty="0" smtClean="0"/>
                            <a:t>400</a:t>
                          </a:r>
                          <a:endParaRPr lang="en-US" dirty="0"/>
                        </a:p>
                      </a:txBody>
                      <a:tcPr/>
                    </a:tc>
                    <a:tc>
                      <a:txBody>
                        <a:bodyPr/>
                        <a:lstStyle/>
                        <a:p>
                          <a:r>
                            <a:rPr lang="en-US" dirty="0" smtClean="0"/>
                            <a:t>100</a:t>
                          </a:r>
                          <a:endParaRPr lang="en-US" dirty="0"/>
                        </a:p>
                      </a:txBody>
                      <a:tcPr/>
                    </a:tc>
                    <a:tc>
                      <a:txBody>
                        <a:bodyPr/>
                        <a:lstStyle/>
                        <a:p>
                          <a:r>
                            <a:rPr lang="en-US" dirty="0" smtClean="0"/>
                            <a:t>+9</a:t>
                          </a:r>
                          <a:endParaRPr lang="en-US" dirty="0"/>
                        </a:p>
                      </a:txBody>
                      <a:tcPr/>
                    </a:tc>
                    <a:tc>
                      <a:txBody>
                        <a:bodyPr/>
                        <a:lstStyle/>
                        <a:p>
                          <a:r>
                            <a:rPr lang="en-US" dirty="0" smtClean="0"/>
                            <a:t>0.0170</a:t>
                          </a:r>
                          <a:endParaRPr lang="en-US" dirty="0"/>
                        </a:p>
                      </a:txBody>
                      <a:tcPr/>
                    </a:tc>
                    <a:tc>
                      <a:txBody>
                        <a:bodyPr/>
                        <a:lstStyle/>
                        <a:p>
                          <a:r>
                            <a:rPr lang="en-US" dirty="0" smtClean="0"/>
                            <a:t>+6.8</a:t>
                          </a:r>
                          <a:endParaRPr lang="en-US" dirty="0"/>
                        </a:p>
                      </a:txBody>
                      <a:tcPr/>
                    </a:tc>
                    <a:tc>
                      <a:txBody>
                        <a:bodyPr/>
                        <a:lstStyle/>
                        <a:p>
                          <a:r>
                            <a:rPr lang="en-US" dirty="0" smtClean="0"/>
                            <a:t>0.7556</a:t>
                          </a:r>
                          <a:endParaRPr lang="en-US" dirty="0"/>
                        </a:p>
                      </a:txBody>
                      <a:tcPr/>
                    </a:tc>
                    <a:tc>
                      <a:txBody>
                        <a:bodyPr/>
                        <a:lstStyle/>
                        <a:p>
                          <a:r>
                            <a:rPr lang="en-US" dirty="0" smtClean="0"/>
                            <a:t>-1.89</a:t>
                          </a:r>
                          <a:endParaRPr lang="en-US" dirty="0"/>
                        </a:p>
                      </a:txBody>
                      <a:tcPr/>
                    </a:tc>
                    <a:tc>
                      <a:txBody>
                        <a:bodyPr/>
                        <a:lstStyle/>
                        <a:p>
                          <a:r>
                            <a:rPr lang="en-US" dirty="0" smtClean="0"/>
                            <a:t>+7.11</a:t>
                          </a:r>
                          <a:endParaRPr lang="en-US" dirty="0"/>
                        </a:p>
                      </a:txBody>
                      <a:tcPr/>
                    </a:tc>
                  </a:tr>
                  <a:tr h="670560">
                    <a:tc vMerge="1">
                      <a:txBody>
                        <a:bodyPr/>
                        <a:lstStyle/>
                        <a:p>
                          <a:endParaRPr lang="en-US"/>
                        </a:p>
                      </a:txBody>
                      <a:tcPr/>
                    </a:tc>
                    <a:tc>
                      <a:txBody>
                        <a:bodyPr/>
                        <a:lstStyle/>
                        <a:p>
                          <a:r>
                            <a:rPr lang="en-US" dirty="0" smtClean="0"/>
                            <a:t>DE</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-8</a:t>
                          </a:r>
                          <a:endParaRPr lang="en-US" dirty="0"/>
                        </a:p>
                      </a:txBody>
                      <a:tcPr/>
                    </a:tc>
                    <a:tc>
                      <a:txBody>
                        <a:bodyPr/>
                        <a:lstStyle/>
                        <a:p>
                          <a:r>
                            <a:rPr lang="en-US" dirty="0" smtClean="0"/>
                            <a:t>0.0018</a:t>
                          </a:r>
                          <a:endParaRPr lang="en-US" dirty="0"/>
                        </a:p>
                      </a:txBody>
                      <a:tcPr/>
                    </a:tc>
                    <a:tc>
                      <a:txBody>
                        <a:bodyPr/>
                        <a:lstStyle/>
                        <a:p>
                          <a:r>
                            <a:rPr lang="en-US" dirty="0" smtClean="0"/>
                            <a:t>-0.72</a:t>
                          </a:r>
                          <a:endParaRPr lang="en-US" dirty="0"/>
                        </a:p>
                      </a:txBody>
                      <a:tcPr/>
                    </a:tc>
                    <a:tc>
                      <a:txBody>
                        <a:bodyPr/>
                        <a:lstStyle/>
                        <a:p>
                          <a:r>
                            <a:rPr lang="en-US" dirty="0" smtClean="0"/>
                            <a:t>0.090</a:t>
                          </a:r>
                          <a:endParaRPr lang="en-US" dirty="0"/>
                        </a:p>
                      </a:txBody>
                      <a:tcPr/>
                    </a:tc>
                    <a:tc>
                      <a:txBody>
                        <a:bodyPr/>
                        <a:lstStyle/>
                        <a:p>
                          <a:r>
                            <a:rPr lang="en-US" smtClean="0"/>
                            <a:t>-1.89</a:t>
                          </a:r>
                          <a:endParaRPr lang="en-US" dirty="0"/>
                        </a:p>
                      </a:txBody>
                      <a:tcPr/>
                    </a:tc>
                    <a:tc>
                      <a:txBody>
                        <a:bodyPr/>
                        <a:lstStyle/>
                        <a:p>
                          <a:r>
                            <a:rPr lang="en-US" dirty="0" smtClean="0"/>
                            <a:t>-9.89</a:t>
                          </a:r>
                          <a:endParaRPr lang="en-US" dirty="0"/>
                        </a:p>
                      </a:txBody>
                      <a:tcPr/>
                    </a:tc>
                  </a:tr>
                  <a:tr h="670560">
                    <a:tc vMerge="1">
                      <a:txBody>
                        <a:bodyPr/>
                        <a:lstStyle/>
                        <a:p>
                          <a:endParaRPr lang="en-US"/>
                        </a:p>
                      </a:txBody>
                      <a:tcPr/>
                    </a:tc>
                    <a:tc>
                      <a:txBody>
                        <a:bodyPr/>
                        <a:lstStyle/>
                        <a:p>
                          <a:r>
                            <a:rPr lang="en-US" dirty="0" smtClean="0"/>
                            <a:t>EF</a:t>
                          </a:r>
                          <a:endParaRPr lang="en-US" dirty="0"/>
                        </a:p>
                      </a:txBody>
                      <a:tcPr/>
                    </a:tc>
                    <a:tc>
                      <a:txBody>
                        <a:bodyPr/>
                        <a:lstStyle/>
                        <a:p>
                          <a:r>
                            <a:rPr lang="en-US" dirty="0" smtClean="0"/>
                            <a:t>800</a:t>
                          </a:r>
                          <a:endParaRPr lang="en-US" dirty="0"/>
                        </a:p>
                      </a:txBody>
                      <a:tcPr/>
                    </a:tc>
                    <a:tc>
                      <a:txBody>
                        <a:bodyPr/>
                        <a:lstStyle/>
                        <a:p>
                          <a:r>
                            <a:rPr lang="en-US" dirty="0" smtClean="0"/>
                            <a:t>100</a:t>
                          </a:r>
                          <a:endParaRPr lang="en-US" dirty="0"/>
                        </a:p>
                      </a:txBody>
                      <a:tcPr/>
                    </a:tc>
                    <a:tc>
                      <a:txBody>
                        <a:bodyPr/>
                        <a:lstStyle/>
                        <a:p>
                          <a:r>
                            <a:rPr lang="en-US" dirty="0" smtClean="0"/>
                            <a:t>-3</a:t>
                          </a:r>
                          <a:endParaRPr lang="en-US" dirty="0"/>
                        </a:p>
                      </a:txBody>
                      <a:tcPr/>
                    </a:tc>
                    <a:tc>
                      <a:txBody>
                        <a:bodyPr/>
                        <a:lstStyle/>
                        <a:p>
                          <a:r>
                            <a:rPr lang="en-US" dirty="0" smtClean="0"/>
                            <a:t>0.0022</a:t>
                          </a:r>
                          <a:endParaRPr lang="en-US" dirty="0"/>
                        </a:p>
                      </a:txBody>
                      <a:tcPr/>
                    </a:tc>
                    <a:tc>
                      <a:txBody>
                        <a:bodyPr/>
                        <a:lstStyle/>
                        <a:p>
                          <a:r>
                            <a:rPr lang="en-US" dirty="0" smtClean="0"/>
                            <a:t>-0.76</a:t>
                          </a:r>
                          <a:endParaRPr lang="en-US" dirty="0"/>
                        </a:p>
                      </a:txBody>
                      <a:tcPr/>
                    </a:tc>
                    <a:tc>
                      <a:txBody>
                        <a:bodyPr/>
                        <a:lstStyle/>
                        <a:p>
                          <a:r>
                            <a:rPr lang="en-US" dirty="0" smtClean="0"/>
                            <a:t>0.5867</a:t>
                          </a:r>
                          <a:endParaRPr lang="en-US" dirty="0"/>
                        </a:p>
                      </a:txBody>
                      <a:tcPr/>
                    </a:tc>
                    <a:tc>
                      <a:txBody>
                        <a:bodyPr/>
                        <a:lstStyle/>
                        <a:p>
                          <a:r>
                            <a:rPr lang="en-US" dirty="0" smtClean="0"/>
                            <a:t>-1.89</a:t>
                          </a:r>
                          <a:endParaRPr lang="en-US" dirty="0"/>
                        </a:p>
                      </a:txBody>
                      <a:tcPr/>
                    </a:tc>
                    <a:tc>
                      <a:txBody>
                        <a:bodyPr/>
                        <a:lstStyle/>
                        <a:p>
                          <a:r>
                            <a:rPr lang="en-US" dirty="0" smtClean="0"/>
                            <a:t>-4.89</a:t>
                          </a:r>
                          <a:endParaRPr lang="en-US" dirty="0"/>
                        </a:p>
                      </a:txBody>
                      <a:tcPr/>
                    </a:tc>
                  </a:tr>
                </a:tbl>
              </a:graphicData>
            </a:graphic>
          </p:graphicFrame>
        </mc:Fallback>
      </mc:AlternateContent>
      <p:sp>
        <p:nvSpPr>
          <p:cNvPr id="3" name="TextBox 2"/>
          <p:cNvSpPr txBox="1"/>
          <p:nvPr/>
        </p:nvSpPr>
        <p:spPr>
          <a:xfrm>
            <a:off x="4343400" y="4419600"/>
            <a:ext cx="3352800" cy="369332"/>
          </a:xfrm>
          <a:prstGeom prst="rect">
            <a:avLst/>
          </a:prstGeom>
          <a:noFill/>
        </p:spPr>
        <p:txBody>
          <a:bodyPr wrap="square" rtlCol="0">
            <a:spAutoFit/>
          </a:bodyPr>
          <a:lstStyle/>
          <a:p>
            <a:r>
              <a:rPr lang="en-US" dirty="0" smtClean="0"/>
              <a:t>Sum= 5.76          1.6453</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676400" y="5257800"/>
                <a:ext cx="6172200" cy="734560"/>
              </a:xfrm>
              <a:prstGeom prst="rect">
                <a:avLst/>
              </a:prstGeom>
            </p:spPr>
            <p:txBody>
              <a:bodyPr wrap="square">
                <a:spAutoFit/>
              </a:bodyPr>
              <a:lstStyle/>
              <a:p>
                <a14:m>
                  <m:oMath xmlns:m="http://schemas.openxmlformats.org/officeDocument/2006/math">
                    <m:r>
                      <m:rPr>
                        <m:nor/>
                      </m:rPr>
                      <a:rPr lang="en-US" sz="1600" b="1" dirty="0">
                        <a:latin typeface="Cambria Math" panose="02040503050406030204" pitchFamily="18" charset="0"/>
                        <a:cs typeface="Arial" panose="020B0604020202020204" pitchFamily="34" charset="0"/>
                      </a:rPr>
                      <m:t>C</m:t>
                    </m:r>
                    <m:r>
                      <m:rPr>
                        <m:nor/>
                      </m:rPr>
                      <a:rPr lang="en-US" sz="1600" b="1" i="0" dirty="0" smtClean="0">
                        <a:latin typeface="Cambria Math" panose="02040503050406030204" pitchFamily="18" charset="0"/>
                        <a:cs typeface="Arial" panose="020B0604020202020204" pitchFamily="34" charset="0"/>
                      </a:rPr>
                      <m:t>orrection</m:t>
                    </m:r>
                    <m:r>
                      <m:rPr>
                        <m:nor/>
                      </m:rPr>
                      <a:rPr lang="en-US" sz="1600" b="1" i="0" dirty="0" smtClean="0">
                        <a:latin typeface="Cambria Math" panose="02040503050406030204" pitchFamily="18" charset="0"/>
                        <a:cs typeface="Arial" panose="020B0604020202020204" pitchFamily="34" charset="0"/>
                      </a:rPr>
                      <m:t>, </m:t>
                    </m:r>
                    <m:r>
                      <m:rPr>
                        <m:nor/>
                      </m:rPr>
                      <a:rPr lang="el-GR" sz="2400" b="1" dirty="0">
                        <a:latin typeface="Arial" panose="020B0604020202020204" pitchFamily="34" charset="0"/>
                        <a:cs typeface="Arial" panose="020B0604020202020204" pitchFamily="34" charset="0"/>
                      </a:rPr>
                      <m:t>Δ</m:t>
                    </m:r>
                    <m:r>
                      <m:rPr>
                        <m:nor/>
                      </m:rPr>
                      <a:rPr lang="en-US" sz="2400" b="1" dirty="0">
                        <a:latin typeface="Arial" panose="020B0604020202020204" pitchFamily="34"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m:t>
                    </m:r>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𝒙</m:t>
                            </m:r>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den>
                        </m:f>
                      </m:den>
                    </m:f>
                  </m:oMath>
                </a14:m>
                <a:r>
                  <a:rPr lang="en-US" dirty="0" smtClean="0"/>
                  <a:t>= -5.76/(1.85*1.6453)=-1.89</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76400" y="5257800"/>
                <a:ext cx="6172200" cy="734560"/>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779702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43000" y="685800"/>
                <a:ext cx="3813865"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Second </a:t>
                </a:r>
                <a:r>
                  <a:rPr lang="en-US" dirty="0">
                    <a:latin typeface="Arial" panose="020B0604020202020204" pitchFamily="34" charset="0"/>
                    <a:cs typeface="Arial" panose="020B0604020202020204" pitchFamily="34" charset="0"/>
                  </a:rPr>
                  <a:t>trial with </a:t>
                </a:r>
                <a:r>
                  <a:rPr lang="en-US" dirty="0" smtClean="0">
                    <a:latin typeface="Arial" panose="020B0604020202020204" pitchFamily="34" charset="0"/>
                    <a:cs typeface="Arial" panose="020B0604020202020204" pitchFamily="34" charset="0"/>
                  </a:rPr>
                  <a:t>corrected flow,</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𝑄</m:t>
                        </m:r>
                      </m:e>
                      <m:sub>
                        <m:r>
                          <a:rPr lang="en-US" b="0" i="1" smtClean="0">
                            <a:latin typeface="Cambria Math" panose="02040503050406030204" pitchFamily="18" charset="0"/>
                            <a:cs typeface="Arial" panose="020B0604020202020204" pitchFamily="34" charset="0"/>
                          </a:rPr>
                          <m:t>1</m:t>
                        </m:r>
                      </m:sub>
                    </m:sSub>
                  </m:oMath>
                </a14:m>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685800"/>
                <a:ext cx="3813865" cy="369332"/>
              </a:xfrm>
              <a:prstGeom prst="rect">
                <a:avLst/>
              </a:prstGeom>
              <a:blipFill rotWithShape="0">
                <a:blip r:embed="rId2"/>
                <a:stretch>
                  <a:fillRect l="-1440" t="-10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304800" y="1447800"/>
              <a:ext cx="8534401" cy="3352800"/>
            </p:xfrm>
            <a:graphic>
              <a:graphicData uri="http://schemas.openxmlformats.org/drawingml/2006/table">
                <a:tbl>
                  <a:tblPr firstRow="1" bandRow="1"/>
                  <a:tblGrid>
                    <a:gridCol w="922638"/>
                    <a:gridCol w="691979"/>
                    <a:gridCol w="922638"/>
                    <a:gridCol w="691979"/>
                    <a:gridCol w="882796"/>
                    <a:gridCol w="853440"/>
                    <a:gridCol w="853440"/>
                    <a:gridCol w="947102"/>
                    <a:gridCol w="853988"/>
                    <a:gridCol w="914401"/>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𝑄</m:t>
                                    </m:r>
                                  </m:e>
                                  <m:sub>
                                    <m:r>
                                      <a:rPr lang="en-US" sz="1600" b="0" i="1" smtClean="0">
                                        <a:latin typeface="Cambria Math" panose="02040503050406030204" pitchFamily="18" charset="0"/>
                                        <a:cs typeface="Arial" panose="020B0604020202020204" pitchFamily="34" charset="0"/>
                                      </a:rPr>
                                      <m:t>1</m:t>
                                    </m:r>
                                  </m:sub>
                                </m:sSub>
                              </m:oMath>
                            </m:oMathPara>
                          </a14:m>
                          <a:endParaRPr lang="en-US" sz="1700" dirty="0" smtClean="0"/>
                        </a:p>
                        <a:p>
                          <a:r>
                            <a:rPr lang="en-US" sz="1700" dirty="0" smtClean="0"/>
                            <a:t>   </a:t>
                          </a:r>
                          <a:r>
                            <a:rPr lang="en-US" sz="1700" dirty="0" err="1" smtClean="0"/>
                            <a:t>lps</a:t>
                          </a:r>
                          <a:endParaRPr lang="en-US" sz="1700" dirty="0"/>
                        </a:p>
                      </a:txBody>
                      <a:tcPr/>
                    </a:tc>
                    <a:tc>
                      <a:txBody>
                        <a:bodyPr/>
                        <a:lstStyle/>
                        <a:p>
                          <a14:m>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𝐻</m:t>
                                  </m:r>
                                </m:e>
                                <m:sub>
                                  <m:r>
                                    <a:rPr lang="en-US" sz="1800" b="0" i="1" smtClean="0">
                                      <a:latin typeface="Cambria Math" panose="02040503050406030204" pitchFamily="18" charset="0"/>
                                      <a:cs typeface="Arial" panose="020B0604020202020204" pitchFamily="34" charset="0"/>
                                    </a:rPr>
                                    <m:t>1</m:t>
                                  </m:r>
                                </m:sub>
                              </m:sSub>
                            </m:oMath>
                          </a14:m>
                          <a:r>
                            <a:rPr lang="en-US" sz="1700" dirty="0" smtClean="0"/>
                            <a:t>/L</a:t>
                          </a:r>
                        </a:p>
                        <a:p>
                          <a:r>
                            <a:rPr lang="en-US" sz="1700" dirty="0" smtClean="0"/>
                            <a:t>m/m</a:t>
                          </a:r>
                          <a:endParaRPr lang="en-US" sz="17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𝐻</m:t>
                                    </m:r>
                                  </m:e>
                                  <m:sub>
                                    <m:r>
                                      <a:rPr lang="en-US" sz="1800" b="0" i="1" smtClean="0">
                                        <a:latin typeface="Cambria Math" panose="02040503050406030204" pitchFamily="18" charset="0"/>
                                        <a:cs typeface="Arial" panose="020B0604020202020204" pitchFamily="34" charset="0"/>
                                      </a:rPr>
                                      <m:t>1</m:t>
                                    </m:r>
                                  </m:sub>
                                </m:sSub>
                              </m:oMath>
                            </m:oMathPara>
                          </a14:m>
                          <a:endParaRPr lang="en-US" sz="1700" dirty="0" smtClean="0"/>
                        </a:p>
                        <a:p>
                          <a:r>
                            <a:rPr lang="en-US" sz="1700" dirty="0" smtClean="0"/>
                            <a:t>    m</a:t>
                          </a:r>
                          <a:endParaRPr lang="en-US" sz="1700" dirty="0"/>
                        </a:p>
                      </a:txBody>
                      <a:tcPr/>
                    </a:tc>
                    <a:tc>
                      <a:txBody>
                        <a:bodyPr/>
                        <a:lstStyle/>
                        <a:p>
                          <a14:m>
                            <m:oMath xmlns:m="http://schemas.openxmlformats.org/officeDocument/2006/math">
                              <m:sSub>
                                <m:sSubPr>
                                  <m:ctrlPr>
                                    <a:rPr lang="en-US" sz="160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𝐻</m:t>
                                  </m:r>
                                </m:e>
                                <m:sub>
                                  <m:r>
                                    <a:rPr lang="en-US" sz="1600" b="0" i="1" smtClean="0">
                                      <a:latin typeface="Cambria Math" panose="02040503050406030204" pitchFamily="18" charset="0"/>
                                      <a:cs typeface="Arial" panose="020B0604020202020204" pitchFamily="34" charset="0"/>
                                    </a:rPr>
                                    <m:t>1</m:t>
                                  </m:r>
                                </m:sub>
                              </m:sSub>
                            </m:oMath>
                          </a14:m>
                          <a:r>
                            <a:rPr lang="en-US" sz="1700" dirty="0" smtClean="0"/>
                            <a:t>/</a:t>
                          </a:r>
                          <a14:m>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i="1">
                                      <a:latin typeface="Cambria Math" panose="02040503050406030204" pitchFamily="18" charset="0"/>
                                      <a:cs typeface="Arial" panose="020B0604020202020204" pitchFamily="34" charset="0"/>
                                    </a:rPr>
                                    <m:t>𝑄</m:t>
                                  </m:r>
                                </m:e>
                                <m:sub>
                                  <m:r>
                                    <a:rPr lang="en-US" sz="1800" b="0" i="1" smtClean="0">
                                      <a:latin typeface="Cambria Math" panose="02040503050406030204" pitchFamily="18" charset="0"/>
                                      <a:cs typeface="Arial" panose="020B0604020202020204" pitchFamily="34" charset="0"/>
                                    </a:rPr>
                                    <m:t>1</m:t>
                                  </m:r>
                                </m:sub>
                              </m:sSub>
                            </m:oMath>
                          </a14:m>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cs typeface="Arial" panose="020B0604020202020204" pitchFamily="34" charset="0"/>
                                      </a:rPr>
                                    </m:ctrlPr>
                                  </m:sSubPr>
                                  <m:e>
                                    <m:r>
                                      <a:rPr lang="en-US" sz="1700" b="0" i="1" smtClean="0">
                                        <a:latin typeface="Cambria Math" panose="02040503050406030204" pitchFamily="18" charset="0"/>
                                        <a:cs typeface="Arial" panose="020B0604020202020204" pitchFamily="34" charset="0"/>
                                      </a:rPr>
                                      <m:t>𝑄</m:t>
                                    </m:r>
                                  </m:e>
                                  <m:sub>
                                    <m:r>
                                      <a:rPr lang="en-US" sz="1700" b="0" i="1" smtClean="0">
                                        <a:latin typeface="Cambria Math" panose="02040503050406030204" pitchFamily="18" charset="0"/>
                                        <a:cs typeface="Arial" panose="020B0604020202020204" pitchFamily="34" charset="0"/>
                                      </a:rPr>
                                      <m:t>2 </m:t>
                                    </m:r>
                                  </m:sub>
                                </m:sSub>
                              </m:oMath>
                            </m:oMathPara>
                          </a14:m>
                          <a:endParaRPr lang="en-US" sz="1700" dirty="0" smtClean="0"/>
                        </a:p>
                        <a:p>
                          <a:pPr algn="ctr"/>
                          <a:r>
                            <a:rPr lang="en-US" sz="1700" dirty="0" err="1" smtClean="0"/>
                            <a:t>lps</a:t>
                          </a:r>
                          <a:endParaRPr lang="en-US" sz="1700" dirty="0"/>
                        </a:p>
                      </a:txBody>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1</a:t>
                          </a:r>
                          <a:endParaRPr lang="en-US" dirty="0"/>
                        </a:p>
                      </a:txBody>
                      <a:tcPr/>
                    </a:tc>
                    <a:tc>
                      <a:txBody>
                        <a:bodyPr/>
                        <a:lstStyle/>
                        <a:p>
                          <a:r>
                            <a:rPr lang="en-US" dirty="0" smtClean="0"/>
                            <a:t>AB</a:t>
                          </a:r>
                          <a:endParaRPr lang="en-US" dirty="0"/>
                        </a:p>
                      </a:txBody>
                      <a:tcPr/>
                    </a:tc>
                    <a:tc>
                      <a:txBody>
                        <a:bodyPr/>
                        <a:lstStyle/>
                        <a:p>
                          <a:r>
                            <a:rPr lang="en-US" dirty="0" smtClean="0"/>
                            <a:t>800</a:t>
                          </a:r>
                        </a:p>
                      </a:txBody>
                      <a:tcPr/>
                    </a:tc>
                    <a:tc>
                      <a:txBody>
                        <a:bodyPr/>
                        <a:lstStyle/>
                        <a:p>
                          <a:r>
                            <a:rPr lang="en-US" dirty="0" smtClean="0"/>
                            <a:t>200</a:t>
                          </a:r>
                          <a:endParaRPr lang="en-US" dirty="0"/>
                        </a:p>
                      </a:txBody>
                      <a:tcPr/>
                    </a:tc>
                    <a:tc>
                      <a:txBody>
                        <a:bodyPr/>
                        <a:lstStyle/>
                        <a:p>
                          <a:r>
                            <a:rPr lang="en-US" dirty="0" smtClean="0"/>
                            <a:t>25.54</a:t>
                          </a:r>
                          <a:endParaRPr lang="en-US" dirty="0"/>
                        </a:p>
                      </a:txBody>
                      <a:tcPr/>
                    </a:tc>
                    <a:tc>
                      <a:txBody>
                        <a:bodyPr/>
                        <a:lstStyle/>
                        <a:p>
                          <a:r>
                            <a:rPr lang="en-US" dirty="0" smtClean="0"/>
                            <a:t>0.0040</a:t>
                          </a:r>
                          <a:endParaRPr lang="en-US" dirty="0"/>
                        </a:p>
                      </a:txBody>
                      <a:tcPr/>
                    </a:tc>
                    <a:tc>
                      <a:txBody>
                        <a:bodyPr/>
                        <a:lstStyle/>
                        <a:p>
                          <a:r>
                            <a:rPr lang="en-US" dirty="0" smtClean="0"/>
                            <a:t>+3.20</a:t>
                          </a:r>
                          <a:endParaRPr lang="en-US" dirty="0"/>
                        </a:p>
                      </a:txBody>
                      <a:tcPr/>
                    </a:tc>
                    <a:tc>
                      <a:txBody>
                        <a:bodyPr/>
                        <a:lstStyle/>
                        <a:p>
                          <a:r>
                            <a:rPr lang="en-US" dirty="0" smtClean="0"/>
                            <a:t>0.1253</a:t>
                          </a:r>
                          <a:endParaRPr lang="en-US" dirty="0"/>
                        </a:p>
                      </a:txBody>
                      <a:tcPr/>
                    </a:tc>
                    <a:tc>
                      <a:txBody>
                        <a:bodyPr/>
                        <a:lstStyle/>
                        <a:p>
                          <a:r>
                            <a:rPr lang="en-US" dirty="0" smtClean="0"/>
                            <a:t>-0.46</a:t>
                          </a:r>
                          <a:endParaRPr lang="en-US" dirty="0"/>
                        </a:p>
                      </a:txBody>
                      <a:tcPr/>
                    </a:tc>
                    <a:tc>
                      <a:txBody>
                        <a:bodyPr/>
                        <a:lstStyle/>
                        <a:p>
                          <a:r>
                            <a:rPr lang="en-US" dirty="0" smtClean="0"/>
                            <a:t>+25.08</a:t>
                          </a:r>
                          <a:endParaRPr lang="en-US" dirty="0"/>
                        </a:p>
                      </a:txBody>
                      <a:tcPr/>
                    </a:tc>
                  </a:tr>
                  <a:tr h="670560">
                    <a:tc vMerge="1">
                      <a:txBody>
                        <a:bodyPr/>
                        <a:lstStyle/>
                        <a:p>
                          <a:endParaRPr lang="en-US"/>
                        </a:p>
                      </a:txBody>
                      <a:tcPr/>
                    </a:tc>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13.54</a:t>
                          </a:r>
                          <a:endParaRPr lang="en-US" dirty="0"/>
                        </a:p>
                      </a:txBody>
                      <a:tcPr/>
                    </a:tc>
                    <a:tc>
                      <a:txBody>
                        <a:bodyPr/>
                        <a:lstStyle/>
                        <a:p>
                          <a:r>
                            <a:rPr lang="en-US" dirty="0" smtClean="0"/>
                            <a:t>0.0050</a:t>
                          </a:r>
                          <a:endParaRPr lang="en-US" dirty="0"/>
                        </a:p>
                      </a:txBody>
                      <a:tcPr/>
                    </a:tc>
                    <a:tc>
                      <a:txBody>
                        <a:bodyPr/>
                        <a:lstStyle/>
                        <a:p>
                          <a:r>
                            <a:rPr lang="en-US" dirty="0" smtClean="0"/>
                            <a:t>+2.00</a:t>
                          </a:r>
                          <a:endParaRPr lang="en-US" dirty="0"/>
                        </a:p>
                      </a:txBody>
                      <a:tcPr/>
                    </a:tc>
                    <a:tc>
                      <a:txBody>
                        <a:bodyPr/>
                        <a:lstStyle/>
                        <a:p>
                          <a:r>
                            <a:rPr lang="en-US" dirty="0" smtClean="0"/>
                            <a:t>0.1477</a:t>
                          </a:r>
                        </a:p>
                        <a:p>
                          <a:endParaRPr lang="en-US" dirty="0"/>
                        </a:p>
                      </a:txBody>
                      <a:tcPr/>
                    </a:tc>
                    <a:tc>
                      <a:txBody>
                        <a:bodyPr/>
                        <a:lstStyle/>
                        <a:p>
                          <a:r>
                            <a:rPr lang="en-US" smtClean="0"/>
                            <a:t>-0.46</a:t>
                          </a:r>
                          <a:endParaRPr lang="en-US" dirty="0"/>
                        </a:p>
                      </a:txBody>
                      <a:tcPr/>
                    </a:tc>
                    <a:tc>
                      <a:txBody>
                        <a:bodyPr/>
                        <a:lstStyle/>
                        <a:p>
                          <a:r>
                            <a:rPr lang="en-US" dirty="0" smtClean="0">
                              <a:latin typeface="Arial" panose="020B0604020202020204" pitchFamily="34" charset="0"/>
                              <a:cs typeface="Arial" panose="020B0604020202020204" pitchFamily="34" charset="0"/>
                            </a:rPr>
                            <a:t>13.08</a:t>
                          </a:r>
                          <a:endParaRPr lang="en-US" dirty="0">
                            <a:latin typeface="Arial" panose="020B0604020202020204" pitchFamily="34" charset="0"/>
                            <a:cs typeface="Arial" panose="020B0604020202020204" pitchFamily="34" charset="0"/>
                          </a:endParaRPr>
                        </a:p>
                      </a:txBody>
                      <a:tcPr/>
                    </a:tc>
                  </a:tr>
                  <a:tr h="670560">
                    <a:tc vMerge="1">
                      <a:txBody>
                        <a:bodyPr/>
                        <a:lstStyle/>
                        <a:p>
                          <a:endParaRPr lang="en-US"/>
                        </a:p>
                      </a:txBody>
                      <a:tcPr/>
                    </a:tc>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-19.46</a:t>
                          </a:r>
                          <a:endParaRPr lang="en-US" dirty="0"/>
                        </a:p>
                      </a:txBody>
                      <a:tcPr/>
                    </a:tc>
                    <a:tc>
                      <a:txBody>
                        <a:bodyPr/>
                        <a:lstStyle/>
                        <a:p>
                          <a:r>
                            <a:rPr lang="en-US" dirty="0" smtClean="0"/>
                            <a:t>0.0097</a:t>
                          </a:r>
                          <a:endParaRPr lang="en-US" dirty="0"/>
                        </a:p>
                      </a:txBody>
                      <a:tcPr/>
                    </a:tc>
                    <a:tc>
                      <a:txBody>
                        <a:bodyPr/>
                        <a:lstStyle/>
                        <a:p>
                          <a:r>
                            <a:rPr lang="en-US" dirty="0" smtClean="0"/>
                            <a:t>-3.88</a:t>
                          </a:r>
                          <a:endParaRPr lang="en-US" dirty="0"/>
                        </a:p>
                      </a:txBody>
                      <a:tcPr/>
                    </a:tc>
                    <a:tc>
                      <a:txBody>
                        <a:bodyPr/>
                        <a:lstStyle/>
                        <a:p>
                          <a:r>
                            <a:rPr lang="en-US" dirty="0" smtClean="0"/>
                            <a:t>0.1994</a:t>
                          </a:r>
                          <a:endParaRPr lang="en-US" dirty="0"/>
                        </a:p>
                      </a:txBody>
                      <a:tcPr/>
                    </a:tc>
                    <a:tc>
                      <a:txBody>
                        <a:bodyPr/>
                        <a:lstStyle/>
                        <a:p>
                          <a:r>
                            <a:rPr lang="en-US" smtClean="0"/>
                            <a:t>-0.46</a:t>
                          </a:r>
                          <a:endParaRPr lang="en-US" dirty="0"/>
                        </a:p>
                      </a:txBody>
                      <a:tcPr/>
                    </a:tc>
                    <a:tc>
                      <a:txBody>
                        <a:bodyPr/>
                        <a:lstStyle/>
                        <a:p>
                          <a:r>
                            <a:rPr lang="en-US" dirty="0" smtClean="0"/>
                            <a:t>-19.92</a:t>
                          </a:r>
                          <a:endParaRPr lang="en-US" dirty="0"/>
                        </a:p>
                      </a:txBody>
                      <a:tcPr/>
                    </a:tc>
                  </a:tr>
                  <a:tr h="670560">
                    <a:tc vMerge="1">
                      <a:txBody>
                        <a:bodyPr/>
                        <a:lstStyle/>
                        <a:p>
                          <a:endParaRPr lang="en-US"/>
                        </a:p>
                      </a:txBody>
                      <a:tcPr/>
                    </a:tc>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-5.57</a:t>
                          </a:r>
                          <a:endParaRPr lang="en-US" dirty="0"/>
                        </a:p>
                      </a:txBody>
                      <a:tcPr/>
                    </a:tc>
                    <a:tc>
                      <a:txBody>
                        <a:bodyPr/>
                        <a:lstStyle/>
                        <a:p>
                          <a:r>
                            <a:rPr lang="en-US" dirty="0" smtClean="0"/>
                            <a:t>0.0010</a:t>
                          </a:r>
                          <a:endParaRPr lang="en-US" dirty="0"/>
                        </a:p>
                      </a:txBody>
                      <a:tcPr/>
                    </a:tc>
                    <a:tc>
                      <a:txBody>
                        <a:bodyPr/>
                        <a:lstStyle/>
                        <a:p>
                          <a:r>
                            <a:rPr lang="en-US" dirty="0" smtClean="0"/>
                            <a:t>-0.80</a:t>
                          </a:r>
                          <a:endParaRPr lang="en-US" dirty="0"/>
                        </a:p>
                      </a:txBody>
                      <a:tcPr/>
                    </a:tc>
                    <a:tc>
                      <a:txBody>
                        <a:bodyPr/>
                        <a:lstStyle/>
                        <a:p>
                          <a:r>
                            <a:rPr lang="en-US" dirty="0" smtClean="0"/>
                            <a:t>0.1436</a:t>
                          </a:r>
                          <a:endParaRPr lang="en-US" dirty="0"/>
                        </a:p>
                      </a:txBody>
                      <a:tcPr/>
                    </a:tc>
                    <a:tc>
                      <a:txBody>
                        <a:bodyPr/>
                        <a:lstStyle/>
                        <a:p>
                          <a:r>
                            <a:rPr lang="en-US" dirty="0" smtClean="0"/>
                            <a:t>-0.46-0.11</a:t>
                          </a:r>
                          <a:endParaRPr lang="en-US" dirty="0"/>
                        </a:p>
                      </a:txBody>
                      <a:tcPr/>
                    </a:tc>
                    <a:tc>
                      <a:txBody>
                        <a:bodyPr/>
                        <a:lstStyle/>
                        <a:p>
                          <a:r>
                            <a:rPr lang="en-US" dirty="0" smtClean="0"/>
                            <a:t>-6.14</a:t>
                          </a:r>
                          <a:endParaRPr lang="en-US" dirty="0"/>
                        </a:p>
                      </a:txBody>
                      <a:tcPr/>
                    </a:tc>
                  </a:tr>
                </a:tbl>
              </a:graphicData>
            </a:graphic>
          </p:graphicFrame>
        </mc:Choice>
        <mc:Fallback xmlns="">
          <p:graphicFrame>
            <p:nvGraphicFramePr>
              <p:cNvPr id="3" name="Table 2"/>
              <p:cNvGraphicFramePr>
                <a:graphicFrameLocks noGrp="1"/>
              </p:cNvGraphicFramePr>
              <p:nvPr>
                <p:extLst/>
              </p:nvPr>
            </p:nvGraphicFramePr>
            <p:xfrm>
              <a:off x="304800" y="1447800"/>
              <a:ext cx="8534401" cy="3352800"/>
            </p:xfrm>
            <a:graphic>
              <a:graphicData uri="http://schemas.openxmlformats.org/drawingml/2006/table">
                <a:tbl>
                  <a:tblPr firstRow="1" bandRow="1"/>
                  <a:tblGrid>
                    <a:gridCol w="922638"/>
                    <a:gridCol w="691979"/>
                    <a:gridCol w="922638"/>
                    <a:gridCol w="691979"/>
                    <a:gridCol w="882796"/>
                    <a:gridCol w="853440"/>
                    <a:gridCol w="853440"/>
                    <a:gridCol w="947102"/>
                    <a:gridCol w="853988"/>
                    <a:gridCol w="914401"/>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endParaRPr lang="en-US"/>
                        </a:p>
                      </a:txBody>
                      <a:tcPr>
                        <a:blipFill rotWithShape="0">
                          <a:blip r:embed="rId3"/>
                          <a:stretch>
                            <a:fillRect l="-366897" t="-2727" r="-502069" b="-410000"/>
                          </a:stretch>
                        </a:blipFill>
                      </a:tcPr>
                    </a:tc>
                    <a:tc>
                      <a:txBody>
                        <a:bodyPr/>
                        <a:lstStyle/>
                        <a:p>
                          <a:endParaRPr lang="en-US"/>
                        </a:p>
                      </a:txBody>
                      <a:tcPr>
                        <a:blipFill rotWithShape="0">
                          <a:blip r:embed="rId3"/>
                          <a:stretch>
                            <a:fillRect l="-483571" t="-2727" r="-420000" b="-410000"/>
                          </a:stretch>
                        </a:blipFill>
                      </a:tcPr>
                    </a:tc>
                    <a:tc>
                      <a:txBody>
                        <a:bodyPr/>
                        <a:lstStyle/>
                        <a:p>
                          <a:endParaRPr lang="en-US"/>
                        </a:p>
                      </a:txBody>
                      <a:tcPr>
                        <a:blipFill rotWithShape="0">
                          <a:blip r:embed="rId3"/>
                          <a:stretch>
                            <a:fillRect l="-583571" t="-2727" r="-320000" b="-410000"/>
                          </a:stretch>
                        </a:blipFill>
                      </a:tcPr>
                    </a:tc>
                    <a:tc>
                      <a:txBody>
                        <a:bodyPr/>
                        <a:lstStyle/>
                        <a:p>
                          <a:endParaRPr lang="en-US"/>
                        </a:p>
                      </a:txBody>
                      <a:tcPr>
                        <a:blipFill rotWithShape="0">
                          <a:blip r:embed="rId3"/>
                          <a:stretch>
                            <a:fillRect l="-613462" t="-2727" r="-187179" b="-41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endParaRPr lang="en-US"/>
                        </a:p>
                      </a:txBody>
                      <a:tcPr>
                        <a:blipFill rotWithShape="0">
                          <a:blip r:embed="rId3"/>
                          <a:stretch>
                            <a:fillRect l="-835333" t="-2727" r="-1333" b="-410000"/>
                          </a:stretch>
                        </a:blipFill>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1</a:t>
                          </a:r>
                          <a:endParaRPr lang="en-US" dirty="0"/>
                        </a:p>
                      </a:txBody>
                      <a:tcPr/>
                    </a:tc>
                    <a:tc>
                      <a:txBody>
                        <a:bodyPr/>
                        <a:lstStyle/>
                        <a:p>
                          <a:r>
                            <a:rPr lang="en-US" dirty="0" smtClean="0"/>
                            <a:t>AB</a:t>
                          </a:r>
                          <a:endParaRPr lang="en-US" dirty="0"/>
                        </a:p>
                      </a:txBody>
                      <a:tcPr/>
                    </a:tc>
                    <a:tc>
                      <a:txBody>
                        <a:bodyPr/>
                        <a:lstStyle/>
                        <a:p>
                          <a:r>
                            <a:rPr lang="en-US" dirty="0" smtClean="0"/>
                            <a:t>800</a:t>
                          </a:r>
                        </a:p>
                      </a:txBody>
                      <a:tcPr/>
                    </a:tc>
                    <a:tc>
                      <a:txBody>
                        <a:bodyPr/>
                        <a:lstStyle/>
                        <a:p>
                          <a:r>
                            <a:rPr lang="en-US" dirty="0" smtClean="0"/>
                            <a:t>200</a:t>
                          </a:r>
                          <a:endParaRPr lang="en-US" dirty="0"/>
                        </a:p>
                      </a:txBody>
                      <a:tcPr/>
                    </a:tc>
                    <a:tc>
                      <a:txBody>
                        <a:bodyPr/>
                        <a:lstStyle/>
                        <a:p>
                          <a:r>
                            <a:rPr lang="en-US" dirty="0" smtClean="0"/>
                            <a:t>25.54</a:t>
                          </a:r>
                          <a:endParaRPr lang="en-US" dirty="0"/>
                        </a:p>
                      </a:txBody>
                      <a:tcPr/>
                    </a:tc>
                    <a:tc>
                      <a:txBody>
                        <a:bodyPr/>
                        <a:lstStyle/>
                        <a:p>
                          <a:r>
                            <a:rPr lang="en-US" dirty="0" smtClean="0"/>
                            <a:t>0.0040</a:t>
                          </a:r>
                          <a:endParaRPr lang="en-US" dirty="0"/>
                        </a:p>
                      </a:txBody>
                      <a:tcPr/>
                    </a:tc>
                    <a:tc>
                      <a:txBody>
                        <a:bodyPr/>
                        <a:lstStyle/>
                        <a:p>
                          <a:r>
                            <a:rPr lang="en-US" dirty="0" smtClean="0"/>
                            <a:t>+3.20</a:t>
                          </a:r>
                          <a:endParaRPr lang="en-US" dirty="0"/>
                        </a:p>
                      </a:txBody>
                      <a:tcPr/>
                    </a:tc>
                    <a:tc>
                      <a:txBody>
                        <a:bodyPr/>
                        <a:lstStyle/>
                        <a:p>
                          <a:r>
                            <a:rPr lang="en-US" dirty="0" smtClean="0"/>
                            <a:t>0.1253</a:t>
                          </a:r>
                          <a:endParaRPr lang="en-US" dirty="0"/>
                        </a:p>
                      </a:txBody>
                      <a:tcPr/>
                    </a:tc>
                    <a:tc>
                      <a:txBody>
                        <a:bodyPr/>
                        <a:lstStyle/>
                        <a:p>
                          <a:r>
                            <a:rPr lang="en-US" dirty="0" smtClean="0"/>
                            <a:t>-0.46</a:t>
                          </a:r>
                          <a:endParaRPr lang="en-US" dirty="0"/>
                        </a:p>
                      </a:txBody>
                      <a:tcPr/>
                    </a:tc>
                    <a:tc>
                      <a:txBody>
                        <a:bodyPr/>
                        <a:lstStyle/>
                        <a:p>
                          <a:r>
                            <a:rPr lang="en-US" dirty="0" smtClean="0"/>
                            <a:t>+25.08</a:t>
                          </a:r>
                          <a:endParaRPr lang="en-US" dirty="0"/>
                        </a:p>
                      </a:txBody>
                      <a:tcPr/>
                    </a:tc>
                  </a:tr>
                  <a:tr h="670560">
                    <a:tc vMerge="1">
                      <a:txBody>
                        <a:bodyPr/>
                        <a:lstStyle/>
                        <a:p>
                          <a:endParaRPr lang="en-US"/>
                        </a:p>
                      </a:txBody>
                      <a:tcPr/>
                    </a:tc>
                    <a:tc>
                      <a:txBody>
                        <a:bodyPr/>
                        <a:lstStyle/>
                        <a:p>
                          <a:r>
                            <a:rPr lang="en-US" dirty="0" smtClean="0"/>
                            <a:t>BC</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13.54</a:t>
                          </a:r>
                          <a:endParaRPr lang="en-US" dirty="0"/>
                        </a:p>
                      </a:txBody>
                      <a:tcPr/>
                    </a:tc>
                    <a:tc>
                      <a:txBody>
                        <a:bodyPr/>
                        <a:lstStyle/>
                        <a:p>
                          <a:r>
                            <a:rPr lang="en-US" dirty="0" smtClean="0"/>
                            <a:t>0.0050</a:t>
                          </a:r>
                          <a:endParaRPr lang="en-US" dirty="0"/>
                        </a:p>
                      </a:txBody>
                      <a:tcPr/>
                    </a:tc>
                    <a:tc>
                      <a:txBody>
                        <a:bodyPr/>
                        <a:lstStyle/>
                        <a:p>
                          <a:r>
                            <a:rPr lang="en-US" dirty="0" smtClean="0"/>
                            <a:t>+2.00</a:t>
                          </a:r>
                          <a:endParaRPr lang="en-US" dirty="0"/>
                        </a:p>
                      </a:txBody>
                      <a:tcPr/>
                    </a:tc>
                    <a:tc>
                      <a:txBody>
                        <a:bodyPr/>
                        <a:lstStyle/>
                        <a:p>
                          <a:r>
                            <a:rPr lang="en-US" dirty="0" smtClean="0"/>
                            <a:t>0.1477</a:t>
                          </a:r>
                        </a:p>
                        <a:p>
                          <a:endParaRPr lang="en-US" dirty="0"/>
                        </a:p>
                      </a:txBody>
                      <a:tcPr/>
                    </a:tc>
                    <a:tc>
                      <a:txBody>
                        <a:bodyPr/>
                        <a:lstStyle/>
                        <a:p>
                          <a:r>
                            <a:rPr lang="en-US" smtClean="0"/>
                            <a:t>-0.46</a:t>
                          </a:r>
                          <a:endParaRPr lang="en-US" dirty="0"/>
                        </a:p>
                      </a:txBody>
                      <a:tcPr/>
                    </a:tc>
                    <a:tc>
                      <a:txBody>
                        <a:bodyPr/>
                        <a:lstStyle/>
                        <a:p>
                          <a:r>
                            <a:rPr lang="en-US" dirty="0" smtClean="0">
                              <a:latin typeface="Arial" panose="020B0604020202020204" pitchFamily="34" charset="0"/>
                              <a:cs typeface="Arial" panose="020B0604020202020204" pitchFamily="34" charset="0"/>
                            </a:rPr>
                            <a:t>13.08</a:t>
                          </a:r>
                          <a:endParaRPr lang="en-US" dirty="0">
                            <a:latin typeface="Arial" panose="020B0604020202020204" pitchFamily="34" charset="0"/>
                            <a:cs typeface="Arial" panose="020B0604020202020204" pitchFamily="34" charset="0"/>
                          </a:endParaRPr>
                        </a:p>
                      </a:txBody>
                      <a:tcPr/>
                    </a:tc>
                  </a:tr>
                  <a:tr h="670560">
                    <a:tc vMerge="1">
                      <a:txBody>
                        <a:bodyPr/>
                        <a:lstStyle/>
                        <a:p>
                          <a:endParaRPr lang="en-US"/>
                        </a:p>
                      </a:txBody>
                      <a:tcPr/>
                    </a:tc>
                    <a:tc>
                      <a:txBody>
                        <a:bodyPr/>
                        <a:lstStyle/>
                        <a:p>
                          <a:r>
                            <a:rPr lang="en-US" dirty="0" smtClean="0"/>
                            <a:t>AD</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-19.46</a:t>
                          </a:r>
                          <a:endParaRPr lang="en-US" dirty="0"/>
                        </a:p>
                      </a:txBody>
                      <a:tcPr/>
                    </a:tc>
                    <a:tc>
                      <a:txBody>
                        <a:bodyPr/>
                        <a:lstStyle/>
                        <a:p>
                          <a:r>
                            <a:rPr lang="en-US" dirty="0" smtClean="0"/>
                            <a:t>0.0097</a:t>
                          </a:r>
                          <a:endParaRPr lang="en-US" dirty="0"/>
                        </a:p>
                      </a:txBody>
                      <a:tcPr/>
                    </a:tc>
                    <a:tc>
                      <a:txBody>
                        <a:bodyPr/>
                        <a:lstStyle/>
                        <a:p>
                          <a:r>
                            <a:rPr lang="en-US" dirty="0" smtClean="0"/>
                            <a:t>-3.88</a:t>
                          </a:r>
                          <a:endParaRPr lang="en-US" dirty="0"/>
                        </a:p>
                      </a:txBody>
                      <a:tcPr/>
                    </a:tc>
                    <a:tc>
                      <a:txBody>
                        <a:bodyPr/>
                        <a:lstStyle/>
                        <a:p>
                          <a:r>
                            <a:rPr lang="en-US" dirty="0" smtClean="0"/>
                            <a:t>0.1994</a:t>
                          </a:r>
                          <a:endParaRPr lang="en-US" dirty="0"/>
                        </a:p>
                      </a:txBody>
                      <a:tcPr/>
                    </a:tc>
                    <a:tc>
                      <a:txBody>
                        <a:bodyPr/>
                        <a:lstStyle/>
                        <a:p>
                          <a:r>
                            <a:rPr lang="en-US" smtClean="0"/>
                            <a:t>-0.46</a:t>
                          </a:r>
                          <a:endParaRPr lang="en-US" dirty="0"/>
                        </a:p>
                      </a:txBody>
                      <a:tcPr/>
                    </a:tc>
                    <a:tc>
                      <a:txBody>
                        <a:bodyPr/>
                        <a:lstStyle/>
                        <a:p>
                          <a:r>
                            <a:rPr lang="en-US" dirty="0" smtClean="0"/>
                            <a:t>-19.92</a:t>
                          </a:r>
                          <a:endParaRPr lang="en-US" dirty="0"/>
                        </a:p>
                      </a:txBody>
                      <a:tcPr/>
                    </a:tc>
                  </a:tr>
                  <a:tr h="670560">
                    <a:tc vMerge="1">
                      <a:txBody>
                        <a:bodyPr/>
                        <a:lstStyle/>
                        <a:p>
                          <a:endParaRPr lang="en-US"/>
                        </a:p>
                      </a:txBody>
                      <a:tcPr/>
                    </a:tc>
                    <a:tc>
                      <a:txBody>
                        <a:bodyPr/>
                        <a:lstStyle/>
                        <a:p>
                          <a:r>
                            <a:rPr lang="en-US" dirty="0" smtClean="0"/>
                            <a:t>DC</a:t>
                          </a:r>
                          <a:endParaRPr lang="en-US" dirty="0"/>
                        </a:p>
                      </a:txBody>
                      <a:tcPr/>
                    </a:tc>
                    <a:tc>
                      <a:txBody>
                        <a:bodyPr/>
                        <a:lstStyle/>
                        <a:p>
                          <a:r>
                            <a:rPr lang="en-US" dirty="0" smtClean="0"/>
                            <a:t>800</a:t>
                          </a:r>
                          <a:endParaRPr lang="en-US" dirty="0"/>
                        </a:p>
                      </a:txBody>
                      <a:tcPr/>
                    </a:tc>
                    <a:tc>
                      <a:txBody>
                        <a:bodyPr/>
                        <a:lstStyle/>
                        <a:p>
                          <a:r>
                            <a:rPr lang="en-US" dirty="0" smtClean="0"/>
                            <a:t>150</a:t>
                          </a:r>
                          <a:endParaRPr lang="en-US" dirty="0"/>
                        </a:p>
                      </a:txBody>
                      <a:tcPr/>
                    </a:tc>
                    <a:tc>
                      <a:txBody>
                        <a:bodyPr/>
                        <a:lstStyle/>
                        <a:p>
                          <a:r>
                            <a:rPr lang="en-US" dirty="0" smtClean="0"/>
                            <a:t>-5.57</a:t>
                          </a:r>
                          <a:endParaRPr lang="en-US" dirty="0"/>
                        </a:p>
                      </a:txBody>
                      <a:tcPr/>
                    </a:tc>
                    <a:tc>
                      <a:txBody>
                        <a:bodyPr/>
                        <a:lstStyle/>
                        <a:p>
                          <a:r>
                            <a:rPr lang="en-US" dirty="0" smtClean="0"/>
                            <a:t>0.0010</a:t>
                          </a:r>
                          <a:endParaRPr lang="en-US" dirty="0"/>
                        </a:p>
                      </a:txBody>
                      <a:tcPr/>
                    </a:tc>
                    <a:tc>
                      <a:txBody>
                        <a:bodyPr/>
                        <a:lstStyle/>
                        <a:p>
                          <a:r>
                            <a:rPr lang="en-US" dirty="0" smtClean="0"/>
                            <a:t>-0.80</a:t>
                          </a:r>
                          <a:endParaRPr lang="en-US" dirty="0"/>
                        </a:p>
                      </a:txBody>
                      <a:tcPr/>
                    </a:tc>
                    <a:tc>
                      <a:txBody>
                        <a:bodyPr/>
                        <a:lstStyle/>
                        <a:p>
                          <a:r>
                            <a:rPr lang="en-US" dirty="0" smtClean="0"/>
                            <a:t>0.1436</a:t>
                          </a:r>
                          <a:endParaRPr lang="en-US" dirty="0"/>
                        </a:p>
                      </a:txBody>
                      <a:tcPr/>
                    </a:tc>
                    <a:tc>
                      <a:txBody>
                        <a:bodyPr/>
                        <a:lstStyle/>
                        <a:p>
                          <a:r>
                            <a:rPr lang="en-US" dirty="0" smtClean="0"/>
                            <a:t>-0.46-0.11</a:t>
                          </a:r>
                          <a:endParaRPr lang="en-US" dirty="0"/>
                        </a:p>
                      </a:txBody>
                      <a:tcPr/>
                    </a:tc>
                    <a:tc>
                      <a:txBody>
                        <a:bodyPr/>
                        <a:lstStyle/>
                        <a:p>
                          <a:r>
                            <a:rPr lang="en-US" dirty="0" smtClean="0"/>
                            <a:t>-6.14</a:t>
                          </a:r>
                          <a:endParaRPr lang="en-US" dirty="0"/>
                        </a:p>
                      </a:txBody>
                      <a:tcPr/>
                    </a:tc>
                  </a:tr>
                </a:tbl>
              </a:graphicData>
            </a:graphic>
          </p:graphicFrame>
        </mc:Fallback>
      </mc:AlternateContent>
      <p:sp>
        <p:nvSpPr>
          <p:cNvPr id="4" name="TextBox 3"/>
          <p:cNvSpPr txBox="1"/>
          <p:nvPr/>
        </p:nvSpPr>
        <p:spPr>
          <a:xfrm>
            <a:off x="4343400" y="4876800"/>
            <a:ext cx="3352800" cy="369332"/>
          </a:xfrm>
          <a:prstGeom prst="rect">
            <a:avLst/>
          </a:prstGeom>
          <a:noFill/>
        </p:spPr>
        <p:txBody>
          <a:bodyPr wrap="square" rtlCol="0">
            <a:spAutoFit/>
          </a:bodyPr>
          <a:lstStyle/>
          <a:p>
            <a:r>
              <a:rPr lang="en-US" dirty="0" smtClean="0"/>
              <a:t>Sum=   +0.52     0.6160</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1497106" y="5562600"/>
                <a:ext cx="6172200" cy="734560"/>
              </a:xfrm>
              <a:prstGeom prst="rect">
                <a:avLst/>
              </a:prstGeom>
            </p:spPr>
            <p:txBody>
              <a:bodyPr wrap="square">
                <a:spAutoFit/>
              </a:bodyPr>
              <a:lstStyle/>
              <a:p>
                <a14:m>
                  <m:oMath xmlns:m="http://schemas.openxmlformats.org/officeDocument/2006/math">
                    <m:r>
                      <m:rPr>
                        <m:nor/>
                      </m:rPr>
                      <a:rPr lang="en-US" sz="1600" b="1" dirty="0">
                        <a:latin typeface="Cambria Math" panose="02040503050406030204" pitchFamily="18" charset="0"/>
                        <a:cs typeface="Arial" panose="020B0604020202020204" pitchFamily="34" charset="0"/>
                      </a:rPr>
                      <m:t>C</m:t>
                    </m:r>
                    <m:r>
                      <m:rPr>
                        <m:nor/>
                      </m:rPr>
                      <a:rPr lang="en-US" sz="1600" b="1" i="0" dirty="0" smtClean="0">
                        <a:latin typeface="Cambria Math" panose="02040503050406030204" pitchFamily="18" charset="0"/>
                        <a:cs typeface="Arial" panose="020B0604020202020204" pitchFamily="34" charset="0"/>
                      </a:rPr>
                      <m:t>orrection</m:t>
                    </m:r>
                    <m:r>
                      <m:rPr>
                        <m:nor/>
                      </m:rPr>
                      <a:rPr lang="en-US" sz="1600" b="1" i="0" dirty="0" smtClean="0">
                        <a:latin typeface="Cambria Math" panose="02040503050406030204" pitchFamily="18" charset="0"/>
                        <a:cs typeface="Arial" panose="020B0604020202020204" pitchFamily="34" charset="0"/>
                      </a:rPr>
                      <m:t>, </m:t>
                    </m:r>
                    <m:r>
                      <m:rPr>
                        <m:nor/>
                      </m:rPr>
                      <a:rPr lang="el-GR" sz="2400" b="1" dirty="0">
                        <a:latin typeface="Arial" panose="020B0604020202020204" pitchFamily="34" charset="0"/>
                        <a:cs typeface="Arial" panose="020B0604020202020204" pitchFamily="34" charset="0"/>
                      </a:rPr>
                      <m:t>Δ</m:t>
                    </m:r>
                    <m:r>
                      <m:rPr>
                        <m:nor/>
                      </m:rPr>
                      <a:rPr lang="en-US" sz="2400" b="1" dirty="0">
                        <a:latin typeface="Arial" panose="020B0604020202020204" pitchFamily="34"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m:t>
                    </m:r>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𝒙</m:t>
                            </m:r>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den>
                        </m:f>
                      </m:den>
                    </m:f>
                  </m:oMath>
                </a14:m>
                <a:r>
                  <a:rPr lang="en-US" dirty="0" smtClean="0"/>
                  <a:t>= -0.52/(1.85*0.6160)= -0.46</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497106" y="5562600"/>
                <a:ext cx="6172200" cy="73456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0844655"/>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nvPr>
            </p:nvGraphicFramePr>
            <p:xfrm>
              <a:off x="304800" y="990600"/>
              <a:ext cx="8534400" cy="3352800"/>
            </p:xfrm>
            <a:graphic>
              <a:graphicData uri="http://schemas.openxmlformats.org/drawingml/2006/table">
                <a:tbl>
                  <a:tblPr firstRow="1" bandRow="1"/>
                  <a:tblGrid>
                    <a:gridCol w="906162"/>
                    <a:gridCol w="679622"/>
                    <a:gridCol w="906162"/>
                    <a:gridCol w="679622"/>
                    <a:gridCol w="790832"/>
                    <a:gridCol w="914400"/>
                    <a:gridCol w="914400"/>
                    <a:gridCol w="990600"/>
                    <a:gridCol w="838200"/>
                    <a:gridCol w="914400"/>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𝑄</m:t>
                                    </m:r>
                                  </m:e>
                                  <m:sub>
                                    <m:r>
                                      <a:rPr lang="en-US" sz="1600" b="0" i="1" smtClean="0">
                                        <a:latin typeface="Cambria Math" panose="02040503050406030204" pitchFamily="18" charset="0"/>
                                        <a:cs typeface="Arial" panose="020B0604020202020204" pitchFamily="34" charset="0"/>
                                      </a:rPr>
                                      <m:t>1</m:t>
                                    </m:r>
                                  </m:sub>
                                </m:sSub>
                              </m:oMath>
                            </m:oMathPara>
                          </a14:m>
                          <a:endParaRPr lang="en-US" sz="1700" dirty="0" smtClean="0"/>
                        </a:p>
                        <a:p>
                          <a:r>
                            <a:rPr lang="en-US" sz="1700" dirty="0" smtClean="0"/>
                            <a:t>   </a:t>
                          </a:r>
                          <a:r>
                            <a:rPr lang="en-US" sz="1700" dirty="0" err="1" smtClean="0"/>
                            <a:t>lps</a:t>
                          </a:r>
                          <a:endParaRPr lang="en-US" sz="1700" dirty="0"/>
                        </a:p>
                      </a:txBody>
                      <a:tcPr/>
                    </a:tc>
                    <a:tc>
                      <a:txBody>
                        <a:bodyPr/>
                        <a:lstStyle/>
                        <a:p>
                          <a14:m>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𝐻</m:t>
                                  </m:r>
                                </m:e>
                                <m:sub>
                                  <m:r>
                                    <a:rPr lang="en-US" sz="1800" b="0" i="1" smtClean="0">
                                      <a:latin typeface="Cambria Math" panose="02040503050406030204" pitchFamily="18" charset="0"/>
                                      <a:cs typeface="Arial" panose="020B0604020202020204" pitchFamily="34" charset="0"/>
                                    </a:rPr>
                                    <m:t>1</m:t>
                                  </m:r>
                                </m:sub>
                              </m:sSub>
                            </m:oMath>
                          </a14:m>
                          <a:r>
                            <a:rPr lang="en-US" sz="1700" dirty="0" smtClean="0"/>
                            <a:t>/L</a:t>
                          </a:r>
                        </a:p>
                        <a:p>
                          <a:r>
                            <a:rPr lang="en-US" sz="1700" dirty="0" smtClean="0"/>
                            <a:t>m/m</a:t>
                          </a:r>
                          <a:endParaRPr lang="en-US" sz="17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𝐻</m:t>
                                    </m:r>
                                  </m:e>
                                  <m:sub>
                                    <m:r>
                                      <a:rPr lang="en-US" sz="1800" b="0" i="1" smtClean="0">
                                        <a:latin typeface="Cambria Math" panose="02040503050406030204" pitchFamily="18" charset="0"/>
                                        <a:cs typeface="Arial" panose="020B0604020202020204" pitchFamily="34" charset="0"/>
                                      </a:rPr>
                                      <m:t>1</m:t>
                                    </m:r>
                                  </m:sub>
                                </m:sSub>
                              </m:oMath>
                            </m:oMathPara>
                          </a14:m>
                          <a:endParaRPr lang="en-US" sz="1700" dirty="0" smtClean="0"/>
                        </a:p>
                        <a:p>
                          <a:r>
                            <a:rPr lang="en-US" sz="1700" dirty="0" smtClean="0"/>
                            <a:t>    m</a:t>
                          </a:r>
                          <a:endParaRPr lang="en-US" sz="1700" dirty="0"/>
                        </a:p>
                      </a:txBody>
                      <a:tcPr/>
                    </a:tc>
                    <a:tc>
                      <a:txBody>
                        <a:bodyPr/>
                        <a:lstStyle/>
                        <a:p>
                          <a14:m>
                            <m:oMath xmlns:m="http://schemas.openxmlformats.org/officeDocument/2006/math">
                              <m:sSub>
                                <m:sSubPr>
                                  <m:ctrlPr>
                                    <a:rPr lang="en-US" sz="160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𝐻</m:t>
                                  </m:r>
                                </m:e>
                                <m:sub>
                                  <m:r>
                                    <a:rPr lang="en-US" sz="1600" b="0" i="1" smtClean="0">
                                      <a:latin typeface="Cambria Math" panose="02040503050406030204" pitchFamily="18" charset="0"/>
                                      <a:cs typeface="Arial" panose="020B0604020202020204" pitchFamily="34" charset="0"/>
                                    </a:rPr>
                                    <m:t>1</m:t>
                                  </m:r>
                                </m:sub>
                              </m:sSub>
                            </m:oMath>
                          </a14:m>
                          <a:r>
                            <a:rPr lang="en-US" sz="1700" dirty="0" smtClean="0"/>
                            <a:t>/</a:t>
                          </a:r>
                          <a14:m>
                            <m:oMath xmlns:m="http://schemas.openxmlformats.org/officeDocument/2006/math">
                              <m:sSub>
                                <m:sSubPr>
                                  <m:ctrlPr>
                                    <a:rPr lang="en-US" sz="1800" i="1" smtClean="0">
                                      <a:latin typeface="Cambria Math" panose="02040503050406030204" pitchFamily="18" charset="0"/>
                                      <a:cs typeface="Arial" panose="020B0604020202020204" pitchFamily="34" charset="0"/>
                                    </a:rPr>
                                  </m:ctrlPr>
                                </m:sSubPr>
                                <m:e>
                                  <m:r>
                                    <a:rPr lang="en-US" sz="1800" i="1">
                                      <a:latin typeface="Cambria Math" panose="02040503050406030204" pitchFamily="18" charset="0"/>
                                      <a:cs typeface="Arial" panose="020B0604020202020204" pitchFamily="34" charset="0"/>
                                    </a:rPr>
                                    <m:t>𝑄</m:t>
                                  </m:r>
                                </m:e>
                                <m:sub>
                                  <m:r>
                                    <a:rPr lang="en-US" sz="1800" b="0" i="1" smtClean="0">
                                      <a:latin typeface="Cambria Math" panose="02040503050406030204" pitchFamily="18" charset="0"/>
                                      <a:cs typeface="Arial" panose="020B0604020202020204" pitchFamily="34" charset="0"/>
                                    </a:rPr>
                                    <m:t>1</m:t>
                                  </m:r>
                                </m:sub>
                              </m:sSub>
                            </m:oMath>
                          </a14:m>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cs typeface="Arial" panose="020B0604020202020204" pitchFamily="34" charset="0"/>
                                      </a:rPr>
                                    </m:ctrlPr>
                                  </m:sSubPr>
                                  <m:e>
                                    <m:r>
                                      <a:rPr lang="en-US" sz="1700" b="0" i="1" smtClean="0">
                                        <a:latin typeface="Cambria Math" panose="02040503050406030204" pitchFamily="18" charset="0"/>
                                        <a:cs typeface="Arial" panose="020B0604020202020204" pitchFamily="34" charset="0"/>
                                      </a:rPr>
                                      <m:t>𝑄</m:t>
                                    </m:r>
                                  </m:e>
                                  <m:sub>
                                    <m:r>
                                      <a:rPr lang="en-US" sz="1700" b="0" i="1" smtClean="0">
                                        <a:latin typeface="Cambria Math" panose="02040503050406030204" pitchFamily="18" charset="0"/>
                                        <a:cs typeface="Arial" panose="020B0604020202020204" pitchFamily="34" charset="0"/>
                                      </a:rPr>
                                      <m:t>2 </m:t>
                                    </m:r>
                                  </m:sub>
                                </m:sSub>
                              </m:oMath>
                            </m:oMathPara>
                          </a14:m>
                          <a:endParaRPr lang="en-US" sz="1700" dirty="0" smtClean="0"/>
                        </a:p>
                        <a:p>
                          <a:pPr algn="ctr"/>
                          <a:r>
                            <a:rPr lang="en-US" sz="1700" dirty="0" err="1" smtClean="0"/>
                            <a:t>lps</a:t>
                          </a:r>
                          <a:endParaRPr lang="en-US" sz="1700" dirty="0"/>
                        </a:p>
                      </a:txBody>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2</a:t>
                          </a:r>
                          <a:endParaRPr lang="en-US" dirty="0"/>
                        </a:p>
                      </a:txBody>
                      <a:tcPr/>
                    </a:tc>
                    <a:tc>
                      <a:txBody>
                        <a:bodyPr/>
                        <a:lstStyle/>
                        <a:p>
                          <a:r>
                            <a:rPr lang="en-US" dirty="0" smtClean="0"/>
                            <a:t>DC</a:t>
                          </a:r>
                          <a:endParaRPr lang="en-US" dirty="0"/>
                        </a:p>
                      </a:txBody>
                      <a:tcPr/>
                    </a:tc>
                    <a:tc>
                      <a:txBody>
                        <a:bodyPr/>
                        <a:lstStyle/>
                        <a:p>
                          <a:r>
                            <a:rPr lang="en-US" dirty="0" smtClean="0"/>
                            <a:t>800</a:t>
                          </a:r>
                        </a:p>
                      </a:txBody>
                      <a:tcPr/>
                    </a:tc>
                    <a:tc>
                      <a:txBody>
                        <a:bodyPr/>
                        <a:lstStyle/>
                        <a:p>
                          <a:r>
                            <a:rPr lang="en-US" dirty="0" smtClean="0"/>
                            <a:t>150</a:t>
                          </a:r>
                          <a:endParaRPr lang="en-US" dirty="0"/>
                        </a:p>
                      </a:txBody>
                      <a:tcPr/>
                    </a:tc>
                    <a:tc>
                      <a:txBody>
                        <a:bodyPr/>
                        <a:lstStyle/>
                        <a:p>
                          <a:r>
                            <a:rPr lang="en-US" dirty="0" smtClean="0"/>
                            <a:t>+5.57</a:t>
                          </a:r>
                          <a:endParaRPr lang="en-US" dirty="0"/>
                        </a:p>
                      </a:txBody>
                      <a:tcPr/>
                    </a:tc>
                    <a:tc>
                      <a:txBody>
                        <a:bodyPr/>
                        <a:lstStyle/>
                        <a:p>
                          <a:r>
                            <a:rPr lang="en-US" dirty="0" smtClean="0"/>
                            <a:t>0.0010</a:t>
                          </a:r>
                          <a:endParaRPr lang="en-US" dirty="0"/>
                        </a:p>
                      </a:txBody>
                      <a:tcPr/>
                    </a:tc>
                    <a:tc>
                      <a:txBody>
                        <a:bodyPr/>
                        <a:lstStyle/>
                        <a:p>
                          <a:r>
                            <a:rPr lang="en-US" dirty="0" smtClean="0"/>
                            <a:t>+0.80</a:t>
                          </a:r>
                          <a:endParaRPr lang="en-US" dirty="0"/>
                        </a:p>
                      </a:txBody>
                      <a:tcPr/>
                    </a:tc>
                    <a:tc>
                      <a:txBody>
                        <a:bodyPr/>
                        <a:lstStyle/>
                        <a:p>
                          <a:r>
                            <a:rPr lang="en-US" dirty="0" smtClean="0"/>
                            <a:t>0.1436</a:t>
                          </a:r>
                          <a:endParaRPr lang="en-US" dirty="0"/>
                        </a:p>
                      </a:txBody>
                      <a:tcPr/>
                    </a:tc>
                    <a:tc>
                      <a:txBody>
                        <a:bodyPr/>
                        <a:lstStyle/>
                        <a:p>
                          <a:r>
                            <a:rPr lang="en-US" dirty="0" smtClean="0"/>
                            <a:t>+0.46+0.11</a:t>
                          </a:r>
                          <a:endParaRPr lang="en-US" dirty="0"/>
                        </a:p>
                      </a:txBody>
                      <a:tcPr/>
                    </a:tc>
                    <a:tc>
                      <a:txBody>
                        <a:bodyPr/>
                        <a:lstStyle/>
                        <a:p>
                          <a:r>
                            <a:rPr lang="en-US" dirty="0" smtClean="0"/>
                            <a:t>+6.14</a:t>
                          </a:r>
                          <a:endParaRPr lang="en-US" dirty="0"/>
                        </a:p>
                      </a:txBody>
                      <a:tcPr/>
                    </a:tc>
                  </a:tr>
                  <a:tr h="670560">
                    <a:tc vMerge="1">
                      <a:txBody>
                        <a:bodyPr/>
                        <a:lstStyle/>
                        <a:p>
                          <a:endParaRPr lang="en-US"/>
                        </a:p>
                      </a:txBody>
                      <a:tcPr/>
                    </a:tc>
                    <a:tc>
                      <a:txBody>
                        <a:bodyPr/>
                        <a:lstStyle/>
                        <a:p>
                          <a:r>
                            <a:rPr lang="en-US" dirty="0" smtClean="0"/>
                            <a:t>CF</a:t>
                          </a:r>
                          <a:endParaRPr lang="en-US" dirty="0"/>
                        </a:p>
                      </a:txBody>
                      <a:tcPr/>
                    </a:tc>
                    <a:tc>
                      <a:txBody>
                        <a:bodyPr/>
                        <a:lstStyle/>
                        <a:p>
                          <a:r>
                            <a:rPr lang="en-US" dirty="0" smtClean="0"/>
                            <a:t>400</a:t>
                          </a:r>
                          <a:endParaRPr lang="en-US" dirty="0"/>
                        </a:p>
                      </a:txBody>
                      <a:tcPr/>
                    </a:tc>
                    <a:tc>
                      <a:txBody>
                        <a:bodyPr/>
                        <a:lstStyle/>
                        <a:p>
                          <a:r>
                            <a:rPr lang="en-US" dirty="0" smtClean="0"/>
                            <a:t>100</a:t>
                          </a:r>
                          <a:endParaRPr lang="en-US" dirty="0"/>
                        </a:p>
                      </a:txBody>
                      <a:tcPr/>
                    </a:tc>
                    <a:tc>
                      <a:txBody>
                        <a:bodyPr/>
                        <a:lstStyle/>
                        <a:p>
                          <a:r>
                            <a:rPr lang="en-US" dirty="0" smtClean="0"/>
                            <a:t>+7.11</a:t>
                          </a:r>
                          <a:endParaRPr lang="en-US" dirty="0"/>
                        </a:p>
                      </a:txBody>
                      <a:tcPr/>
                    </a:tc>
                    <a:tc>
                      <a:txBody>
                        <a:bodyPr/>
                        <a:lstStyle/>
                        <a:p>
                          <a:r>
                            <a:rPr lang="en-US" dirty="0" smtClean="0"/>
                            <a:t>0.0109</a:t>
                          </a:r>
                          <a:endParaRPr lang="en-US" dirty="0"/>
                        </a:p>
                      </a:txBody>
                      <a:tcPr/>
                    </a:tc>
                    <a:tc>
                      <a:txBody>
                        <a:bodyPr/>
                        <a:lstStyle/>
                        <a:p>
                          <a:r>
                            <a:rPr lang="en-US" dirty="0" smtClean="0"/>
                            <a:t>+4.36</a:t>
                          </a:r>
                          <a:endParaRPr lang="en-US" dirty="0"/>
                        </a:p>
                      </a:txBody>
                      <a:tcPr/>
                    </a:tc>
                    <a:tc>
                      <a:txBody>
                        <a:bodyPr/>
                        <a:lstStyle/>
                        <a:p>
                          <a:r>
                            <a:rPr lang="en-US" dirty="0" smtClean="0"/>
                            <a:t>0.6132</a:t>
                          </a:r>
                          <a:endParaRPr lang="en-US" dirty="0"/>
                        </a:p>
                      </a:txBody>
                      <a:tcPr/>
                    </a:tc>
                    <a:tc>
                      <a:txBody>
                        <a:bodyPr/>
                        <a:lstStyle/>
                        <a:p>
                          <a:r>
                            <a:rPr lang="en-US" sz="2400" baseline="-25000" dirty="0" smtClean="0"/>
                            <a:t>+0.11</a:t>
                          </a:r>
                          <a:endParaRPr lang="en-US" sz="2400" baseline="-25000" dirty="0"/>
                        </a:p>
                      </a:txBody>
                      <a:tcPr/>
                    </a:tc>
                    <a:tc>
                      <a:txBody>
                        <a:bodyPr/>
                        <a:lstStyle/>
                        <a:p>
                          <a:r>
                            <a:rPr lang="en-US" dirty="0" smtClean="0"/>
                            <a:t>+7.22</a:t>
                          </a:r>
                          <a:endParaRPr lang="en-US" dirty="0"/>
                        </a:p>
                      </a:txBody>
                      <a:tcPr/>
                    </a:tc>
                  </a:tr>
                  <a:tr h="670560">
                    <a:tc vMerge="1">
                      <a:txBody>
                        <a:bodyPr/>
                        <a:lstStyle/>
                        <a:p>
                          <a:endParaRPr lang="en-US"/>
                        </a:p>
                      </a:txBody>
                      <a:tcPr/>
                    </a:tc>
                    <a:tc>
                      <a:txBody>
                        <a:bodyPr/>
                        <a:lstStyle/>
                        <a:p>
                          <a:r>
                            <a:rPr lang="en-US" dirty="0" smtClean="0"/>
                            <a:t>DE</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-9.89</a:t>
                          </a:r>
                          <a:endParaRPr lang="en-US" dirty="0"/>
                        </a:p>
                      </a:txBody>
                      <a:tcPr/>
                    </a:tc>
                    <a:tc>
                      <a:txBody>
                        <a:bodyPr/>
                        <a:lstStyle/>
                        <a:p>
                          <a:r>
                            <a:rPr lang="en-US" dirty="0" smtClean="0"/>
                            <a:t>0.0028</a:t>
                          </a:r>
                          <a:endParaRPr lang="en-US" dirty="0"/>
                        </a:p>
                      </a:txBody>
                      <a:tcPr/>
                    </a:tc>
                    <a:tc>
                      <a:txBody>
                        <a:bodyPr/>
                        <a:lstStyle/>
                        <a:p>
                          <a:r>
                            <a:rPr lang="en-US" dirty="0" smtClean="0"/>
                            <a:t>-1.12</a:t>
                          </a:r>
                          <a:endParaRPr lang="en-US" dirty="0"/>
                        </a:p>
                      </a:txBody>
                      <a:tcPr/>
                    </a:tc>
                    <a:tc>
                      <a:txBody>
                        <a:bodyPr/>
                        <a:lstStyle/>
                        <a:p>
                          <a:r>
                            <a:rPr lang="en-US" dirty="0" smtClean="0"/>
                            <a:t>0.1133</a:t>
                          </a:r>
                          <a:endParaRPr lang="en-US" dirty="0"/>
                        </a:p>
                      </a:txBody>
                      <a:tcPr/>
                    </a:tc>
                    <a:tc>
                      <a:txBody>
                        <a:bodyPr/>
                        <a:lstStyle/>
                        <a:p>
                          <a:r>
                            <a:rPr lang="en-US" sz="2400" baseline="-25000" smtClean="0"/>
                            <a:t>+0.11</a:t>
                          </a:r>
                          <a:endParaRPr lang="en-US" sz="2400" baseline="-25000" dirty="0"/>
                        </a:p>
                      </a:txBody>
                      <a:tcPr/>
                    </a:tc>
                    <a:tc>
                      <a:txBody>
                        <a:bodyPr/>
                        <a:lstStyle/>
                        <a:p>
                          <a:r>
                            <a:rPr lang="en-US" dirty="0" smtClean="0"/>
                            <a:t>-9.78</a:t>
                          </a:r>
                          <a:endParaRPr lang="en-US" dirty="0"/>
                        </a:p>
                      </a:txBody>
                      <a:tcPr/>
                    </a:tc>
                  </a:tr>
                  <a:tr h="670560">
                    <a:tc vMerge="1">
                      <a:txBody>
                        <a:bodyPr/>
                        <a:lstStyle/>
                        <a:p>
                          <a:endParaRPr lang="en-US"/>
                        </a:p>
                      </a:txBody>
                      <a:tcPr/>
                    </a:tc>
                    <a:tc>
                      <a:txBody>
                        <a:bodyPr/>
                        <a:lstStyle/>
                        <a:p>
                          <a:r>
                            <a:rPr lang="en-US" dirty="0" smtClean="0"/>
                            <a:t>EF</a:t>
                          </a:r>
                          <a:endParaRPr lang="en-US" dirty="0"/>
                        </a:p>
                      </a:txBody>
                      <a:tcPr/>
                    </a:tc>
                    <a:tc>
                      <a:txBody>
                        <a:bodyPr/>
                        <a:lstStyle/>
                        <a:p>
                          <a:r>
                            <a:rPr lang="en-US" dirty="0" smtClean="0"/>
                            <a:t>800</a:t>
                          </a:r>
                          <a:endParaRPr lang="en-US" dirty="0"/>
                        </a:p>
                      </a:txBody>
                      <a:tcPr/>
                    </a:tc>
                    <a:tc>
                      <a:txBody>
                        <a:bodyPr/>
                        <a:lstStyle/>
                        <a:p>
                          <a:r>
                            <a:rPr lang="en-US" dirty="0" smtClean="0"/>
                            <a:t>100</a:t>
                          </a:r>
                          <a:endParaRPr lang="en-US" dirty="0"/>
                        </a:p>
                      </a:txBody>
                      <a:tcPr/>
                    </a:tc>
                    <a:tc>
                      <a:txBody>
                        <a:bodyPr/>
                        <a:lstStyle/>
                        <a:p>
                          <a:r>
                            <a:rPr lang="en-US" dirty="0" smtClean="0"/>
                            <a:t>-4.89</a:t>
                          </a:r>
                          <a:endParaRPr lang="en-US" dirty="0"/>
                        </a:p>
                      </a:txBody>
                      <a:tcPr/>
                    </a:tc>
                    <a:tc>
                      <a:txBody>
                        <a:bodyPr/>
                        <a:lstStyle/>
                        <a:p>
                          <a:r>
                            <a:rPr lang="en-US" dirty="0" smtClean="0"/>
                            <a:t>0.0055</a:t>
                          </a:r>
                          <a:endParaRPr lang="en-US" dirty="0"/>
                        </a:p>
                      </a:txBody>
                      <a:tcPr/>
                    </a:tc>
                    <a:tc>
                      <a:txBody>
                        <a:bodyPr/>
                        <a:lstStyle/>
                        <a:p>
                          <a:r>
                            <a:rPr lang="en-US" dirty="0" smtClean="0"/>
                            <a:t>-4.40</a:t>
                          </a:r>
                          <a:endParaRPr lang="en-US" dirty="0"/>
                        </a:p>
                      </a:txBody>
                      <a:tcPr/>
                    </a:tc>
                    <a:tc>
                      <a:txBody>
                        <a:bodyPr/>
                        <a:lstStyle/>
                        <a:p>
                          <a:r>
                            <a:rPr lang="en-US" dirty="0" smtClean="0"/>
                            <a:t>0.8998</a:t>
                          </a:r>
                          <a:endParaRPr lang="en-US" dirty="0"/>
                        </a:p>
                      </a:txBody>
                      <a:tcPr/>
                    </a:tc>
                    <a:tc>
                      <a:txBody>
                        <a:bodyPr/>
                        <a:lstStyle/>
                        <a:p>
                          <a:r>
                            <a:rPr lang="en-US" sz="2400" baseline="-25000" dirty="0" smtClean="0"/>
                            <a:t>+0.11</a:t>
                          </a:r>
                          <a:endParaRPr lang="en-US" sz="2400" baseline="-25000" dirty="0"/>
                        </a:p>
                      </a:txBody>
                      <a:tcPr/>
                    </a:tc>
                    <a:tc>
                      <a:txBody>
                        <a:bodyPr/>
                        <a:lstStyle/>
                        <a:p>
                          <a:r>
                            <a:rPr lang="en-US" dirty="0" smtClean="0"/>
                            <a:t>-4.78</a:t>
                          </a:r>
                          <a:endParaRPr lang="en-US" dirty="0"/>
                        </a:p>
                      </a:txBody>
                      <a:tcPr/>
                    </a:tc>
                  </a:tr>
                </a:tbl>
              </a:graphicData>
            </a:graphic>
          </p:graphicFrame>
        </mc:Choice>
        <mc:Fallback>
          <p:graphicFrame>
            <p:nvGraphicFramePr>
              <p:cNvPr id="2" name="Table 1"/>
              <p:cNvGraphicFramePr>
                <a:graphicFrameLocks noGrp="1"/>
              </p:cNvGraphicFramePr>
              <p:nvPr>
                <p:extLst/>
              </p:nvPr>
            </p:nvGraphicFramePr>
            <p:xfrm>
              <a:off x="304800" y="990600"/>
              <a:ext cx="8534400" cy="3352800"/>
            </p:xfrm>
            <a:graphic>
              <a:graphicData uri="http://schemas.openxmlformats.org/drawingml/2006/table">
                <a:tbl>
                  <a:tblPr firstRow="1" bandRow="1"/>
                  <a:tblGrid>
                    <a:gridCol w="906162"/>
                    <a:gridCol w="679622"/>
                    <a:gridCol w="906162"/>
                    <a:gridCol w="679622"/>
                    <a:gridCol w="790832"/>
                    <a:gridCol w="914400"/>
                    <a:gridCol w="914400"/>
                    <a:gridCol w="990600"/>
                    <a:gridCol w="838200"/>
                    <a:gridCol w="914400"/>
                  </a:tblGrid>
                  <a:tr h="670560">
                    <a:tc>
                      <a:txBody>
                        <a:bodyPr/>
                        <a:lstStyle/>
                        <a:p>
                          <a:r>
                            <a:rPr lang="en-US" sz="1700" dirty="0" smtClean="0"/>
                            <a:t>Circuit</a:t>
                          </a:r>
                          <a:endParaRPr lang="en-US" sz="1700" dirty="0"/>
                        </a:p>
                      </a:txBody>
                      <a:tcPr/>
                    </a:tc>
                    <a:tc>
                      <a:txBody>
                        <a:bodyPr/>
                        <a:lstStyle/>
                        <a:p>
                          <a:r>
                            <a:rPr lang="en-US" sz="1700" dirty="0" smtClean="0"/>
                            <a:t>Pipe</a:t>
                          </a:r>
                          <a:endParaRPr lang="en-US" sz="1700" dirty="0"/>
                        </a:p>
                      </a:txBody>
                      <a:tcPr/>
                    </a:tc>
                    <a:tc>
                      <a:txBody>
                        <a:bodyPr/>
                        <a:lstStyle/>
                        <a:p>
                          <a:r>
                            <a:rPr lang="en-US" sz="1700" dirty="0" smtClean="0"/>
                            <a:t>Length m</a:t>
                          </a:r>
                          <a:endParaRPr lang="en-US" sz="1700" dirty="0"/>
                        </a:p>
                      </a:txBody>
                      <a:tcPr/>
                    </a:tc>
                    <a:tc>
                      <a:txBody>
                        <a:bodyPr/>
                        <a:lstStyle/>
                        <a:p>
                          <a:r>
                            <a:rPr lang="en-US" sz="1700" dirty="0" err="1" smtClean="0"/>
                            <a:t>Dia</a:t>
                          </a:r>
                          <a:r>
                            <a:rPr lang="en-US" sz="1700" dirty="0" smtClean="0"/>
                            <a:t> mm</a:t>
                          </a:r>
                          <a:endParaRPr lang="en-US" sz="1700" dirty="0"/>
                        </a:p>
                      </a:txBody>
                      <a:tcPr/>
                    </a:tc>
                    <a:tc>
                      <a:txBody>
                        <a:bodyPr/>
                        <a:lstStyle/>
                        <a:p>
                          <a:endParaRPr lang="en-US"/>
                        </a:p>
                      </a:txBody>
                      <a:tcPr>
                        <a:blipFill rotWithShape="0">
                          <a:blip r:embed="rId2"/>
                          <a:stretch>
                            <a:fillRect l="-401538" t="-2727" r="-579231" b="-402727"/>
                          </a:stretch>
                        </a:blipFill>
                      </a:tcPr>
                    </a:tc>
                    <a:tc>
                      <a:txBody>
                        <a:bodyPr/>
                        <a:lstStyle/>
                        <a:p>
                          <a:endParaRPr lang="en-US"/>
                        </a:p>
                      </a:txBody>
                      <a:tcPr>
                        <a:blipFill rotWithShape="0">
                          <a:blip r:embed="rId2"/>
                          <a:stretch>
                            <a:fillRect l="-434667" t="-2727" r="-402000" b="-402727"/>
                          </a:stretch>
                        </a:blipFill>
                      </a:tcPr>
                    </a:tc>
                    <a:tc>
                      <a:txBody>
                        <a:bodyPr/>
                        <a:lstStyle/>
                        <a:p>
                          <a:endParaRPr lang="en-US"/>
                        </a:p>
                      </a:txBody>
                      <a:tcPr>
                        <a:blipFill rotWithShape="0">
                          <a:blip r:embed="rId2"/>
                          <a:stretch>
                            <a:fillRect l="-534667" t="-2727" r="-302000" b="-402727"/>
                          </a:stretch>
                        </a:blipFill>
                      </a:tcPr>
                    </a:tc>
                    <a:tc>
                      <a:txBody>
                        <a:bodyPr/>
                        <a:lstStyle/>
                        <a:p>
                          <a:endParaRPr lang="en-US"/>
                        </a:p>
                      </a:txBody>
                      <a:tcPr>
                        <a:blipFill rotWithShape="0">
                          <a:blip r:embed="rId2"/>
                          <a:stretch>
                            <a:fillRect l="-584049" t="-2727" r="-177914" b="-40272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latin typeface="Arial" panose="020B0604020202020204" pitchFamily="34" charset="0"/>
                              <a:cs typeface="Arial" panose="020B0604020202020204" pitchFamily="34" charset="0"/>
                            </a:rPr>
                            <a:t>Δ</a:t>
                          </a:r>
                          <a:endParaRPr lang="en-US" sz="1700" dirty="0" smtClean="0">
                            <a:latin typeface="Arial" panose="020B0604020202020204" pitchFamily="34" charset="0"/>
                            <a:cs typeface="Arial" panose="020B0604020202020204" pitchFamily="34" charset="0"/>
                          </a:endParaRPr>
                        </a:p>
                        <a:p>
                          <a:r>
                            <a:rPr lang="en-US" sz="1700" dirty="0" err="1" smtClean="0"/>
                            <a:t>lps</a:t>
                          </a:r>
                          <a:endParaRPr lang="en-US" sz="1700" dirty="0"/>
                        </a:p>
                      </a:txBody>
                      <a:tcPr/>
                    </a:tc>
                    <a:tc>
                      <a:txBody>
                        <a:bodyPr/>
                        <a:lstStyle/>
                        <a:p>
                          <a:endParaRPr lang="en-US"/>
                        </a:p>
                      </a:txBody>
                      <a:tcPr>
                        <a:blipFill rotWithShape="0">
                          <a:blip r:embed="rId2"/>
                          <a:stretch>
                            <a:fillRect l="-834667" t="-2727" r="-2000" b="-402727"/>
                          </a:stretch>
                        </a:blipFill>
                      </a:tcPr>
                    </a:tc>
                  </a:tr>
                  <a:tr h="670560">
                    <a:tc rowSpan="4">
                      <a: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    2</a:t>
                          </a:r>
                          <a:endParaRPr lang="en-US" dirty="0"/>
                        </a:p>
                      </a:txBody>
                      <a:tcPr/>
                    </a:tc>
                    <a:tc>
                      <a:txBody>
                        <a:bodyPr/>
                        <a:lstStyle/>
                        <a:p>
                          <a:r>
                            <a:rPr lang="en-US" dirty="0" smtClean="0"/>
                            <a:t>DC</a:t>
                          </a:r>
                          <a:endParaRPr lang="en-US" dirty="0"/>
                        </a:p>
                      </a:txBody>
                      <a:tcPr/>
                    </a:tc>
                    <a:tc>
                      <a:txBody>
                        <a:bodyPr/>
                        <a:lstStyle/>
                        <a:p>
                          <a:r>
                            <a:rPr lang="en-US" dirty="0" smtClean="0"/>
                            <a:t>800</a:t>
                          </a:r>
                        </a:p>
                      </a:txBody>
                      <a:tcPr/>
                    </a:tc>
                    <a:tc>
                      <a:txBody>
                        <a:bodyPr/>
                        <a:lstStyle/>
                        <a:p>
                          <a:r>
                            <a:rPr lang="en-US" dirty="0" smtClean="0"/>
                            <a:t>150</a:t>
                          </a:r>
                          <a:endParaRPr lang="en-US" dirty="0"/>
                        </a:p>
                      </a:txBody>
                      <a:tcPr/>
                    </a:tc>
                    <a:tc>
                      <a:txBody>
                        <a:bodyPr/>
                        <a:lstStyle/>
                        <a:p>
                          <a:r>
                            <a:rPr lang="en-US" dirty="0" smtClean="0"/>
                            <a:t>+5.57</a:t>
                          </a:r>
                          <a:endParaRPr lang="en-US" dirty="0"/>
                        </a:p>
                      </a:txBody>
                      <a:tcPr/>
                    </a:tc>
                    <a:tc>
                      <a:txBody>
                        <a:bodyPr/>
                        <a:lstStyle/>
                        <a:p>
                          <a:r>
                            <a:rPr lang="en-US" dirty="0" smtClean="0"/>
                            <a:t>0.0010</a:t>
                          </a:r>
                          <a:endParaRPr lang="en-US" dirty="0"/>
                        </a:p>
                      </a:txBody>
                      <a:tcPr/>
                    </a:tc>
                    <a:tc>
                      <a:txBody>
                        <a:bodyPr/>
                        <a:lstStyle/>
                        <a:p>
                          <a:r>
                            <a:rPr lang="en-US" dirty="0" smtClean="0"/>
                            <a:t>+0.80</a:t>
                          </a:r>
                          <a:endParaRPr lang="en-US" dirty="0"/>
                        </a:p>
                      </a:txBody>
                      <a:tcPr/>
                    </a:tc>
                    <a:tc>
                      <a:txBody>
                        <a:bodyPr/>
                        <a:lstStyle/>
                        <a:p>
                          <a:r>
                            <a:rPr lang="en-US" dirty="0" smtClean="0"/>
                            <a:t>0.1436</a:t>
                          </a:r>
                          <a:endParaRPr lang="en-US" dirty="0"/>
                        </a:p>
                      </a:txBody>
                      <a:tcPr/>
                    </a:tc>
                    <a:tc>
                      <a:txBody>
                        <a:bodyPr/>
                        <a:lstStyle/>
                        <a:p>
                          <a:r>
                            <a:rPr lang="en-US" dirty="0" smtClean="0"/>
                            <a:t>+0.46+0.11</a:t>
                          </a:r>
                          <a:endParaRPr lang="en-US" dirty="0"/>
                        </a:p>
                      </a:txBody>
                      <a:tcPr/>
                    </a:tc>
                    <a:tc>
                      <a:txBody>
                        <a:bodyPr/>
                        <a:lstStyle/>
                        <a:p>
                          <a:r>
                            <a:rPr lang="en-US" dirty="0" smtClean="0"/>
                            <a:t>+6.14</a:t>
                          </a:r>
                          <a:endParaRPr lang="en-US" dirty="0"/>
                        </a:p>
                      </a:txBody>
                      <a:tcPr/>
                    </a:tc>
                  </a:tr>
                  <a:tr h="670560">
                    <a:tc vMerge="1">
                      <a:txBody>
                        <a:bodyPr/>
                        <a:lstStyle/>
                        <a:p>
                          <a:endParaRPr lang="en-US"/>
                        </a:p>
                      </a:txBody>
                      <a:tcPr/>
                    </a:tc>
                    <a:tc>
                      <a:txBody>
                        <a:bodyPr/>
                        <a:lstStyle/>
                        <a:p>
                          <a:r>
                            <a:rPr lang="en-US" dirty="0" smtClean="0"/>
                            <a:t>CF</a:t>
                          </a:r>
                          <a:endParaRPr lang="en-US" dirty="0"/>
                        </a:p>
                      </a:txBody>
                      <a:tcPr/>
                    </a:tc>
                    <a:tc>
                      <a:txBody>
                        <a:bodyPr/>
                        <a:lstStyle/>
                        <a:p>
                          <a:r>
                            <a:rPr lang="en-US" dirty="0" smtClean="0"/>
                            <a:t>400</a:t>
                          </a:r>
                          <a:endParaRPr lang="en-US" dirty="0"/>
                        </a:p>
                      </a:txBody>
                      <a:tcPr/>
                    </a:tc>
                    <a:tc>
                      <a:txBody>
                        <a:bodyPr/>
                        <a:lstStyle/>
                        <a:p>
                          <a:r>
                            <a:rPr lang="en-US" dirty="0" smtClean="0"/>
                            <a:t>100</a:t>
                          </a:r>
                          <a:endParaRPr lang="en-US" dirty="0"/>
                        </a:p>
                      </a:txBody>
                      <a:tcPr/>
                    </a:tc>
                    <a:tc>
                      <a:txBody>
                        <a:bodyPr/>
                        <a:lstStyle/>
                        <a:p>
                          <a:r>
                            <a:rPr lang="en-US" dirty="0" smtClean="0"/>
                            <a:t>+7.11</a:t>
                          </a:r>
                          <a:endParaRPr lang="en-US" dirty="0"/>
                        </a:p>
                      </a:txBody>
                      <a:tcPr/>
                    </a:tc>
                    <a:tc>
                      <a:txBody>
                        <a:bodyPr/>
                        <a:lstStyle/>
                        <a:p>
                          <a:r>
                            <a:rPr lang="en-US" dirty="0" smtClean="0"/>
                            <a:t>0.0109</a:t>
                          </a:r>
                          <a:endParaRPr lang="en-US" dirty="0"/>
                        </a:p>
                      </a:txBody>
                      <a:tcPr/>
                    </a:tc>
                    <a:tc>
                      <a:txBody>
                        <a:bodyPr/>
                        <a:lstStyle/>
                        <a:p>
                          <a:r>
                            <a:rPr lang="en-US" dirty="0" smtClean="0"/>
                            <a:t>+4.36</a:t>
                          </a:r>
                          <a:endParaRPr lang="en-US" dirty="0"/>
                        </a:p>
                      </a:txBody>
                      <a:tcPr/>
                    </a:tc>
                    <a:tc>
                      <a:txBody>
                        <a:bodyPr/>
                        <a:lstStyle/>
                        <a:p>
                          <a:r>
                            <a:rPr lang="en-US" dirty="0" smtClean="0"/>
                            <a:t>0.6132</a:t>
                          </a:r>
                          <a:endParaRPr lang="en-US" dirty="0"/>
                        </a:p>
                      </a:txBody>
                      <a:tcPr/>
                    </a:tc>
                    <a:tc>
                      <a:txBody>
                        <a:bodyPr/>
                        <a:lstStyle/>
                        <a:p>
                          <a:r>
                            <a:rPr lang="en-US" sz="2400" baseline="-25000" dirty="0" smtClean="0"/>
                            <a:t>+0.11</a:t>
                          </a:r>
                          <a:endParaRPr lang="en-US" sz="2400" baseline="-25000" dirty="0"/>
                        </a:p>
                      </a:txBody>
                      <a:tcPr/>
                    </a:tc>
                    <a:tc>
                      <a:txBody>
                        <a:bodyPr/>
                        <a:lstStyle/>
                        <a:p>
                          <a:r>
                            <a:rPr lang="en-US" dirty="0" smtClean="0"/>
                            <a:t>+7.22</a:t>
                          </a:r>
                          <a:endParaRPr lang="en-US" dirty="0"/>
                        </a:p>
                      </a:txBody>
                      <a:tcPr/>
                    </a:tc>
                  </a:tr>
                  <a:tr h="670560">
                    <a:tc vMerge="1">
                      <a:txBody>
                        <a:bodyPr/>
                        <a:lstStyle/>
                        <a:p>
                          <a:endParaRPr lang="en-US"/>
                        </a:p>
                      </a:txBody>
                      <a:tcPr/>
                    </a:tc>
                    <a:tc>
                      <a:txBody>
                        <a:bodyPr/>
                        <a:lstStyle/>
                        <a:p>
                          <a:r>
                            <a:rPr lang="en-US" dirty="0" smtClean="0"/>
                            <a:t>DE</a:t>
                          </a:r>
                          <a:endParaRPr lang="en-US" dirty="0"/>
                        </a:p>
                      </a:txBody>
                      <a:tcPr/>
                    </a:tc>
                    <a:tc>
                      <a:txBody>
                        <a:bodyPr/>
                        <a:lstStyle/>
                        <a:p>
                          <a:r>
                            <a:rPr lang="en-US" dirty="0" smtClean="0"/>
                            <a:t>400</a:t>
                          </a:r>
                          <a:endParaRPr lang="en-US" dirty="0"/>
                        </a:p>
                      </a:txBody>
                      <a:tcPr/>
                    </a:tc>
                    <a:tc>
                      <a:txBody>
                        <a:bodyPr/>
                        <a:lstStyle/>
                        <a:p>
                          <a:r>
                            <a:rPr lang="en-US" dirty="0" smtClean="0"/>
                            <a:t>150</a:t>
                          </a:r>
                          <a:endParaRPr lang="en-US" dirty="0"/>
                        </a:p>
                      </a:txBody>
                      <a:tcPr/>
                    </a:tc>
                    <a:tc>
                      <a:txBody>
                        <a:bodyPr/>
                        <a:lstStyle/>
                        <a:p>
                          <a:r>
                            <a:rPr lang="en-US" dirty="0" smtClean="0"/>
                            <a:t>-9.89</a:t>
                          </a:r>
                          <a:endParaRPr lang="en-US" dirty="0"/>
                        </a:p>
                      </a:txBody>
                      <a:tcPr/>
                    </a:tc>
                    <a:tc>
                      <a:txBody>
                        <a:bodyPr/>
                        <a:lstStyle/>
                        <a:p>
                          <a:r>
                            <a:rPr lang="en-US" dirty="0" smtClean="0"/>
                            <a:t>0.0028</a:t>
                          </a:r>
                          <a:endParaRPr lang="en-US" dirty="0"/>
                        </a:p>
                      </a:txBody>
                      <a:tcPr/>
                    </a:tc>
                    <a:tc>
                      <a:txBody>
                        <a:bodyPr/>
                        <a:lstStyle/>
                        <a:p>
                          <a:r>
                            <a:rPr lang="en-US" dirty="0" smtClean="0"/>
                            <a:t>-1.12</a:t>
                          </a:r>
                          <a:endParaRPr lang="en-US" dirty="0"/>
                        </a:p>
                      </a:txBody>
                      <a:tcPr/>
                    </a:tc>
                    <a:tc>
                      <a:txBody>
                        <a:bodyPr/>
                        <a:lstStyle/>
                        <a:p>
                          <a:r>
                            <a:rPr lang="en-US" dirty="0" smtClean="0"/>
                            <a:t>0.1133</a:t>
                          </a:r>
                          <a:endParaRPr lang="en-US" dirty="0"/>
                        </a:p>
                      </a:txBody>
                      <a:tcPr/>
                    </a:tc>
                    <a:tc>
                      <a:txBody>
                        <a:bodyPr/>
                        <a:lstStyle/>
                        <a:p>
                          <a:r>
                            <a:rPr lang="en-US" sz="2400" baseline="-25000" smtClean="0"/>
                            <a:t>+0.11</a:t>
                          </a:r>
                          <a:endParaRPr lang="en-US" sz="2400" baseline="-25000" dirty="0"/>
                        </a:p>
                      </a:txBody>
                      <a:tcPr/>
                    </a:tc>
                    <a:tc>
                      <a:txBody>
                        <a:bodyPr/>
                        <a:lstStyle/>
                        <a:p>
                          <a:r>
                            <a:rPr lang="en-US" dirty="0" smtClean="0"/>
                            <a:t>-9.78</a:t>
                          </a:r>
                          <a:endParaRPr lang="en-US" dirty="0"/>
                        </a:p>
                      </a:txBody>
                      <a:tcPr/>
                    </a:tc>
                  </a:tr>
                  <a:tr h="670560">
                    <a:tc vMerge="1">
                      <a:txBody>
                        <a:bodyPr/>
                        <a:lstStyle/>
                        <a:p>
                          <a:endParaRPr lang="en-US"/>
                        </a:p>
                      </a:txBody>
                      <a:tcPr/>
                    </a:tc>
                    <a:tc>
                      <a:txBody>
                        <a:bodyPr/>
                        <a:lstStyle/>
                        <a:p>
                          <a:r>
                            <a:rPr lang="en-US" dirty="0" smtClean="0"/>
                            <a:t>EF</a:t>
                          </a:r>
                          <a:endParaRPr lang="en-US" dirty="0"/>
                        </a:p>
                      </a:txBody>
                      <a:tcPr/>
                    </a:tc>
                    <a:tc>
                      <a:txBody>
                        <a:bodyPr/>
                        <a:lstStyle/>
                        <a:p>
                          <a:r>
                            <a:rPr lang="en-US" dirty="0" smtClean="0"/>
                            <a:t>800</a:t>
                          </a:r>
                          <a:endParaRPr lang="en-US" dirty="0"/>
                        </a:p>
                      </a:txBody>
                      <a:tcPr/>
                    </a:tc>
                    <a:tc>
                      <a:txBody>
                        <a:bodyPr/>
                        <a:lstStyle/>
                        <a:p>
                          <a:r>
                            <a:rPr lang="en-US" dirty="0" smtClean="0"/>
                            <a:t>100</a:t>
                          </a:r>
                          <a:endParaRPr lang="en-US" dirty="0"/>
                        </a:p>
                      </a:txBody>
                      <a:tcPr/>
                    </a:tc>
                    <a:tc>
                      <a:txBody>
                        <a:bodyPr/>
                        <a:lstStyle/>
                        <a:p>
                          <a:r>
                            <a:rPr lang="en-US" dirty="0" smtClean="0"/>
                            <a:t>-4.89</a:t>
                          </a:r>
                          <a:endParaRPr lang="en-US" dirty="0"/>
                        </a:p>
                      </a:txBody>
                      <a:tcPr/>
                    </a:tc>
                    <a:tc>
                      <a:txBody>
                        <a:bodyPr/>
                        <a:lstStyle/>
                        <a:p>
                          <a:r>
                            <a:rPr lang="en-US" dirty="0" smtClean="0"/>
                            <a:t>0.0055</a:t>
                          </a:r>
                          <a:endParaRPr lang="en-US" dirty="0"/>
                        </a:p>
                      </a:txBody>
                      <a:tcPr/>
                    </a:tc>
                    <a:tc>
                      <a:txBody>
                        <a:bodyPr/>
                        <a:lstStyle/>
                        <a:p>
                          <a:r>
                            <a:rPr lang="en-US" dirty="0" smtClean="0"/>
                            <a:t>-4.40</a:t>
                          </a:r>
                          <a:endParaRPr lang="en-US" dirty="0"/>
                        </a:p>
                      </a:txBody>
                      <a:tcPr/>
                    </a:tc>
                    <a:tc>
                      <a:txBody>
                        <a:bodyPr/>
                        <a:lstStyle/>
                        <a:p>
                          <a:r>
                            <a:rPr lang="en-US" dirty="0" smtClean="0"/>
                            <a:t>0.8998</a:t>
                          </a:r>
                          <a:endParaRPr lang="en-US" dirty="0"/>
                        </a:p>
                      </a:txBody>
                      <a:tcPr/>
                    </a:tc>
                    <a:tc>
                      <a:txBody>
                        <a:bodyPr/>
                        <a:lstStyle/>
                        <a:p>
                          <a:r>
                            <a:rPr lang="en-US" sz="2400" baseline="-25000" dirty="0" smtClean="0"/>
                            <a:t>+0.11</a:t>
                          </a:r>
                          <a:endParaRPr lang="en-US" sz="2400" baseline="-25000" dirty="0"/>
                        </a:p>
                      </a:txBody>
                      <a:tcPr/>
                    </a:tc>
                    <a:tc>
                      <a:txBody>
                        <a:bodyPr/>
                        <a:lstStyle/>
                        <a:p>
                          <a:r>
                            <a:rPr lang="en-US" dirty="0" smtClean="0"/>
                            <a:t>-4.78</a:t>
                          </a:r>
                          <a:endParaRPr lang="en-US" dirty="0"/>
                        </a:p>
                      </a:txBody>
                      <a:tcPr/>
                    </a:tc>
                  </a:tr>
                </a:tbl>
              </a:graphicData>
            </a:graphic>
          </p:graphicFrame>
        </mc:Fallback>
      </mc:AlternateContent>
      <p:sp>
        <p:nvSpPr>
          <p:cNvPr id="3" name="TextBox 2"/>
          <p:cNvSpPr txBox="1"/>
          <p:nvPr/>
        </p:nvSpPr>
        <p:spPr>
          <a:xfrm>
            <a:off x="4419600" y="4419600"/>
            <a:ext cx="3352800" cy="369332"/>
          </a:xfrm>
          <a:prstGeom prst="rect">
            <a:avLst/>
          </a:prstGeom>
          <a:noFill/>
        </p:spPr>
        <p:txBody>
          <a:bodyPr wrap="square" rtlCol="0">
            <a:spAutoFit/>
          </a:bodyPr>
          <a:lstStyle/>
          <a:p>
            <a:r>
              <a:rPr lang="en-US" dirty="0" smtClean="0"/>
              <a:t>Sum=   </a:t>
            </a:r>
            <a:r>
              <a:rPr lang="en-US" dirty="0"/>
              <a:t>-</a:t>
            </a:r>
            <a:r>
              <a:rPr lang="en-US" dirty="0" smtClean="0"/>
              <a:t>0.36      1.7699</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1447800" y="5105400"/>
                <a:ext cx="6172200" cy="734560"/>
              </a:xfrm>
              <a:prstGeom prst="rect">
                <a:avLst/>
              </a:prstGeom>
            </p:spPr>
            <p:txBody>
              <a:bodyPr wrap="square">
                <a:spAutoFit/>
              </a:bodyPr>
              <a:lstStyle/>
              <a:p>
                <a14:m>
                  <m:oMath xmlns:m="http://schemas.openxmlformats.org/officeDocument/2006/math">
                    <m:r>
                      <m:rPr>
                        <m:nor/>
                      </m:rPr>
                      <a:rPr lang="en-US" sz="1600" b="1" dirty="0">
                        <a:latin typeface="Cambria Math" panose="02040503050406030204" pitchFamily="18" charset="0"/>
                        <a:cs typeface="Arial" panose="020B0604020202020204" pitchFamily="34" charset="0"/>
                      </a:rPr>
                      <m:t>C</m:t>
                    </m:r>
                    <m:r>
                      <m:rPr>
                        <m:nor/>
                      </m:rPr>
                      <a:rPr lang="en-US" sz="1600" b="1" i="0" dirty="0" smtClean="0">
                        <a:latin typeface="Cambria Math" panose="02040503050406030204" pitchFamily="18" charset="0"/>
                        <a:cs typeface="Arial" panose="020B0604020202020204" pitchFamily="34" charset="0"/>
                      </a:rPr>
                      <m:t>orrection</m:t>
                    </m:r>
                    <m:r>
                      <m:rPr>
                        <m:nor/>
                      </m:rPr>
                      <a:rPr lang="en-US" sz="1600" b="1" i="0" dirty="0" smtClean="0">
                        <a:latin typeface="Cambria Math" panose="02040503050406030204" pitchFamily="18" charset="0"/>
                        <a:cs typeface="Arial" panose="020B0604020202020204" pitchFamily="34" charset="0"/>
                      </a:rPr>
                      <m:t>, </m:t>
                    </m:r>
                    <m:r>
                      <m:rPr>
                        <m:nor/>
                      </m:rPr>
                      <a:rPr lang="el-GR" sz="2400" b="1" dirty="0">
                        <a:latin typeface="Arial" panose="020B0604020202020204" pitchFamily="34" charset="0"/>
                        <a:cs typeface="Arial" panose="020B0604020202020204" pitchFamily="34" charset="0"/>
                      </a:rPr>
                      <m:t>Δ</m:t>
                    </m:r>
                    <m:r>
                      <m:rPr>
                        <m:nor/>
                      </m:rPr>
                      <a:rPr lang="en-US" sz="2400" b="1" dirty="0">
                        <a:latin typeface="Arial" panose="020B0604020202020204" pitchFamily="34"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m:t>
                    </m:r>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f>
                          <m:fPr>
                            <m:ctrlPr>
                              <a:rPr lang="en-US" sz="2400" b="1" i="1" dirty="0">
                                <a:latin typeface="Cambria Math" panose="02040503050406030204" pitchFamily="18" charset="0"/>
                                <a:cs typeface="Arial" panose="020B0604020202020204" pitchFamily="34" charset="0"/>
                              </a:rPr>
                            </m:ctrlPr>
                          </m:fPr>
                          <m:num>
                            <m:r>
                              <a:rPr lang="en-US" sz="2400" b="1" i="1" dirty="0">
                                <a:latin typeface="Cambria Math" panose="02040503050406030204" pitchFamily="18" charset="0"/>
                                <a:cs typeface="Arial" panose="020B0604020202020204" pitchFamily="34" charset="0"/>
                              </a:rPr>
                              <m:t>𝒙</m:t>
                            </m:r>
                            <m:r>
                              <a:rPr lang="en-US" sz="2400" b="1" i="1" dirty="0">
                                <a:latin typeface="Cambria Math" panose="02040503050406030204" pitchFamily="18" charset="0"/>
                                <a:cs typeface="Arial" panose="020B0604020202020204" pitchFamily="34" charset="0"/>
                              </a:rPr>
                              <m:t>∑</m:t>
                            </m:r>
                            <m:r>
                              <a:rPr lang="en-US" sz="2400" b="1" i="1" dirty="0">
                                <a:latin typeface="Cambria Math" panose="02040503050406030204" pitchFamily="18" charset="0"/>
                                <a:cs typeface="Arial" panose="020B0604020202020204" pitchFamily="34" charset="0"/>
                              </a:rPr>
                              <m:t>𝑯</m:t>
                            </m:r>
                          </m:num>
                          <m:den>
                            <m:sSub>
                              <m:sSubPr>
                                <m:ctrlPr>
                                  <a:rPr lang="en-US" sz="2400" b="1" i="1">
                                    <a:latin typeface="Cambria Math" panose="02040503050406030204" pitchFamily="18" charset="0"/>
                                    <a:cs typeface="Arial" panose="020B0604020202020204" pitchFamily="34" charset="0"/>
                                  </a:rPr>
                                </m:ctrlPr>
                              </m:sSubPr>
                              <m:e>
                                <m:r>
                                  <a:rPr lang="en-US" sz="2400" b="1" i="1">
                                    <a:latin typeface="Cambria Math" panose="02040503050406030204" pitchFamily="18" charset="0"/>
                                    <a:cs typeface="Arial" panose="020B0604020202020204" pitchFamily="34" charset="0"/>
                                  </a:rPr>
                                  <m:t>𝑸</m:t>
                                </m:r>
                              </m:e>
                              <m:sub>
                                <m:r>
                                  <a:rPr lang="en-US" sz="2400" b="1" i="1">
                                    <a:latin typeface="Cambria Math" panose="02040503050406030204" pitchFamily="18" charset="0"/>
                                    <a:cs typeface="Arial" panose="020B0604020202020204" pitchFamily="34" charset="0"/>
                                  </a:rPr>
                                  <m:t>𝒂</m:t>
                                </m:r>
                              </m:sub>
                            </m:sSub>
                          </m:den>
                        </m:f>
                      </m:den>
                    </m:f>
                  </m:oMath>
                </a14:m>
                <a:r>
                  <a:rPr lang="en-US" dirty="0" smtClean="0"/>
                  <a:t>= 0.36/(1.85*1.7699)= 0.11</a:t>
                </a:r>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1447800" y="5105400"/>
                <a:ext cx="6172200" cy="73456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762000" y="6019800"/>
                <a:ext cx="6858000" cy="461665"/>
              </a:xfrm>
              <a:prstGeom prst="rect">
                <a:avLst/>
              </a:prstGeom>
              <a:noFill/>
            </p:spPr>
            <p:txBody>
              <a:bodyPr wrap="square" rtlCol="0">
                <a:spAutoFit/>
              </a:bodyPr>
              <a:lstStyle/>
              <a:p>
                <a:r>
                  <a:rPr lang="en-US" sz="2400" dirty="0" smtClean="0"/>
                  <a:t>The corrected flow after second trial is</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𝑄</m:t>
                        </m:r>
                      </m:e>
                      <m:sub>
                        <m:r>
                          <a:rPr lang="en-US" sz="2400" i="1">
                            <a:latin typeface="Cambria Math" panose="02040503050406030204" pitchFamily="18" charset="0"/>
                            <a:cs typeface="Arial" panose="020B0604020202020204" pitchFamily="34" charset="0"/>
                          </a:rPr>
                          <m:t>2 </m:t>
                        </m:r>
                      </m:sub>
                    </m:sSub>
                  </m:oMath>
                </a14:m>
                <a:r>
                  <a:rPr lang="en-US" sz="2400" dirty="0" smtClean="0"/>
                  <a:t>  </a:t>
                </a:r>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762000" y="6019800"/>
                <a:ext cx="6858000" cy="461665"/>
              </a:xfrm>
              <a:prstGeom prst="rect">
                <a:avLst/>
              </a:prstGeom>
              <a:blipFill rotWithShape="0">
                <a:blip r:embed="rId4"/>
                <a:stretch>
                  <a:fillRect l="-1333" t="-9333" b="-30667"/>
                </a:stretch>
              </a:blipFill>
            </p:spPr>
            <p:txBody>
              <a:bodyPr/>
              <a:lstStyle/>
              <a:p>
                <a:r>
                  <a:rPr lang="en-US">
                    <a:noFill/>
                  </a:rPr>
                  <a:t> </a:t>
                </a:r>
              </a:p>
            </p:txBody>
          </p:sp>
        </mc:Fallback>
      </mc:AlternateContent>
    </p:spTree>
    <p:extLst>
      <p:ext uri="{BB962C8B-B14F-4D97-AF65-F5344CB8AC3E}">
        <p14:creationId xmlns:p14="http://schemas.microsoft.com/office/powerpoint/2010/main" val="257279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431801"/>
            <a:ext cx="8216900" cy="5632311"/>
          </a:xfrm>
          <a:prstGeom prst="rect">
            <a:avLst/>
          </a:prstGeom>
          <a:noFill/>
        </p:spPr>
        <p:txBody>
          <a:bodyPr wrap="square" rtlCol="0">
            <a:spAutoFit/>
          </a:bodyPr>
          <a:lstStyle/>
          <a:p>
            <a:pPr algn="just"/>
            <a:r>
              <a:rPr lang="en-US" sz="2400" b="1" dirty="0" smtClean="0"/>
              <a:t>Impact:</a:t>
            </a:r>
          </a:p>
          <a:p>
            <a:pPr algn="just"/>
            <a:endParaRPr lang="en-US" sz="2400" b="1" dirty="0"/>
          </a:p>
          <a:p>
            <a:pPr marL="342900" indent="-342900" algn="just">
              <a:buFont typeface="Arial" panose="020B0604020202020204" pitchFamily="34" charset="0"/>
              <a:buChar char="•"/>
            </a:pPr>
            <a:r>
              <a:rPr lang="en-US" sz="2400" dirty="0" smtClean="0"/>
              <a:t>For potable water, the pH value should be between 6.5 and 8.5 and it is found that if this range is maintained, there is no direct effect on health of human being. </a:t>
            </a:r>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r>
              <a:rPr lang="en-US" sz="2400" dirty="0" smtClean="0"/>
              <a:t>If pH value of water is below 4, it will produce a sour taste and if it is more than 8.5 it will impart a bitter taste.</a:t>
            </a:r>
          </a:p>
          <a:p>
            <a:pPr algn="just"/>
            <a:r>
              <a:rPr lang="en-US" sz="2400" dirty="0" smtClean="0"/>
              <a:t> </a:t>
            </a:r>
          </a:p>
          <a:p>
            <a:pPr marL="342900" indent="-342900" algn="just">
              <a:buFont typeface="Arial" panose="020B0604020202020204" pitchFamily="34" charset="0"/>
              <a:buChar char="•"/>
            </a:pPr>
            <a:r>
              <a:rPr lang="en-US" sz="2400" dirty="0" smtClean="0"/>
              <a:t>The higher value of pH induces the formation of </a:t>
            </a:r>
            <a:r>
              <a:rPr lang="en-US" sz="2400" dirty="0" err="1"/>
              <a:t>Trihalomethane</a:t>
            </a:r>
            <a:r>
              <a:rPr lang="en-US" sz="2400" dirty="0" smtClean="0"/>
              <a:t> which are responsible for causing cancer in human beings</a:t>
            </a:r>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r>
              <a:rPr lang="en-US" sz="2400" dirty="0" smtClean="0"/>
              <a:t>The lower value of pH starts corrosion in pipes and thereby the toxic metals like Zn, </a:t>
            </a:r>
            <a:r>
              <a:rPr lang="en-US" sz="2400" dirty="0" err="1" smtClean="0"/>
              <a:t>Pb</a:t>
            </a:r>
            <a:r>
              <a:rPr lang="en-US" sz="2400" dirty="0" smtClean="0"/>
              <a:t>, Cu are released.</a:t>
            </a:r>
            <a:endParaRPr lang="en-US" sz="2400" dirty="0"/>
          </a:p>
        </p:txBody>
      </p:sp>
    </p:spTree>
    <p:extLst>
      <p:ext uri="{BB962C8B-B14F-4D97-AF65-F5344CB8AC3E}">
        <p14:creationId xmlns:p14="http://schemas.microsoft.com/office/powerpoint/2010/main" val="2794382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863600"/>
            <a:ext cx="7670800" cy="5262979"/>
          </a:xfrm>
          <a:prstGeom prst="rect">
            <a:avLst/>
          </a:prstGeom>
          <a:noFill/>
        </p:spPr>
        <p:txBody>
          <a:bodyPr wrap="square" rtlCol="0">
            <a:spAutoFit/>
          </a:bodyPr>
          <a:lstStyle/>
          <a:p>
            <a:pPr algn="just"/>
            <a:r>
              <a:rPr lang="en-US" sz="2400" b="1" dirty="0" smtClean="0"/>
              <a:t>Measurement:</a:t>
            </a:r>
          </a:p>
          <a:p>
            <a:pPr algn="just"/>
            <a:endParaRPr lang="en-US" sz="2400" b="1" dirty="0"/>
          </a:p>
          <a:p>
            <a:pPr algn="just"/>
            <a:r>
              <a:rPr lang="en-US" sz="2400" dirty="0" smtClean="0"/>
              <a:t>There are two methods for measurement</a:t>
            </a:r>
          </a:p>
          <a:p>
            <a:pPr algn="just"/>
            <a:endParaRPr lang="en-US" sz="2400" dirty="0"/>
          </a:p>
          <a:p>
            <a:pPr marL="457200" indent="-457200" algn="just">
              <a:buFont typeface="+mj-lt"/>
              <a:buAutoNum type="arabicPeriod"/>
            </a:pPr>
            <a:r>
              <a:rPr lang="en-US" sz="2400" dirty="0" smtClean="0"/>
              <a:t>Electrometric method</a:t>
            </a:r>
          </a:p>
          <a:p>
            <a:pPr marL="457200" indent="-457200" algn="just">
              <a:buFont typeface="+mj-lt"/>
              <a:buAutoNum type="arabicPeriod"/>
            </a:pPr>
            <a:r>
              <a:rPr lang="en-US" sz="2400" dirty="0" smtClean="0"/>
              <a:t>Colorimetric method</a:t>
            </a:r>
          </a:p>
          <a:p>
            <a:pPr algn="just"/>
            <a:endParaRPr lang="en-US" sz="2400" dirty="0" smtClean="0"/>
          </a:p>
          <a:p>
            <a:pPr marL="457200" indent="-457200" algn="just">
              <a:buAutoNum type="arabicPeriod"/>
            </a:pPr>
            <a:r>
              <a:rPr lang="en-US" sz="2400" b="1" dirty="0" smtClean="0"/>
              <a:t>Electrometric method:</a:t>
            </a:r>
          </a:p>
          <a:p>
            <a:pPr marL="457200" indent="-457200" algn="just">
              <a:buAutoNum type="arabicPeriod"/>
            </a:pPr>
            <a:endParaRPr lang="en-US" sz="2400" b="1" dirty="0"/>
          </a:p>
          <a:p>
            <a:pPr algn="just"/>
            <a:r>
              <a:rPr lang="en-US" sz="2400" dirty="0" smtClean="0"/>
              <a:t>In this method the potentiometer is used to measure the electrical pressure exerted by positivity charged H-ions. The pH value then correspondingly expressed.</a:t>
            </a:r>
          </a:p>
          <a:p>
            <a:pPr algn="just"/>
            <a:endParaRPr lang="en-US" sz="2400" dirty="0"/>
          </a:p>
          <a:p>
            <a:pPr algn="just"/>
            <a:endParaRPr lang="en-US" sz="2400" dirty="0"/>
          </a:p>
        </p:txBody>
      </p:sp>
    </p:spTree>
    <p:extLst>
      <p:ext uri="{BB962C8B-B14F-4D97-AF65-F5344CB8AC3E}">
        <p14:creationId xmlns:p14="http://schemas.microsoft.com/office/powerpoint/2010/main" val="973637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400" y="1562100"/>
            <a:ext cx="6921500" cy="2308324"/>
          </a:xfrm>
          <a:prstGeom prst="rect">
            <a:avLst/>
          </a:prstGeom>
          <a:noFill/>
        </p:spPr>
        <p:txBody>
          <a:bodyPr wrap="square" rtlCol="0">
            <a:spAutoFit/>
          </a:bodyPr>
          <a:lstStyle/>
          <a:p>
            <a:pPr algn="just"/>
            <a:r>
              <a:rPr lang="en-US" sz="2400" b="1" dirty="0" smtClean="0"/>
              <a:t>ii) </a:t>
            </a:r>
            <a:r>
              <a:rPr lang="en-US" sz="2400" b="1" dirty="0" err="1" smtClean="0"/>
              <a:t>Colourimetric</a:t>
            </a:r>
            <a:r>
              <a:rPr lang="en-US" sz="2400" b="1" dirty="0" smtClean="0"/>
              <a:t> method:</a:t>
            </a:r>
          </a:p>
          <a:p>
            <a:pPr algn="just"/>
            <a:endParaRPr lang="en-US" sz="2400" b="1" dirty="0"/>
          </a:p>
          <a:p>
            <a:pPr algn="just"/>
            <a:r>
              <a:rPr lang="en-US" sz="2400" dirty="0" smtClean="0"/>
              <a:t>In this method the chemical reagents or indicators are added in water and the </a:t>
            </a:r>
            <a:r>
              <a:rPr lang="en-US" sz="2400" dirty="0" err="1" smtClean="0"/>
              <a:t>colour</a:t>
            </a:r>
            <a:r>
              <a:rPr lang="en-US" sz="2400" dirty="0" smtClean="0"/>
              <a:t> produces id compared with standard </a:t>
            </a:r>
            <a:r>
              <a:rPr lang="en-US" sz="2400" dirty="0" err="1" smtClean="0"/>
              <a:t>colours</a:t>
            </a:r>
            <a:r>
              <a:rPr lang="en-US" sz="2400" dirty="0" smtClean="0"/>
              <a:t> of known pH value</a:t>
            </a:r>
            <a:endParaRPr lang="en-US" sz="2400" dirty="0"/>
          </a:p>
        </p:txBody>
      </p:sp>
    </p:spTree>
    <p:extLst>
      <p:ext uri="{BB962C8B-B14F-4D97-AF65-F5344CB8AC3E}">
        <p14:creationId xmlns:p14="http://schemas.microsoft.com/office/powerpoint/2010/main" val="395630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58800" y="660400"/>
                <a:ext cx="7861300" cy="5721503"/>
              </a:xfrm>
              <a:prstGeom prst="rect">
                <a:avLst/>
              </a:prstGeom>
              <a:noFill/>
            </p:spPr>
            <p:txBody>
              <a:bodyPr wrap="square" rtlCol="0">
                <a:spAutoFit/>
              </a:bodyPr>
              <a:lstStyle/>
              <a:p>
                <a:pPr algn="just"/>
                <a:r>
                  <a:rPr lang="en-US" sz="2400" b="1" dirty="0" smtClean="0"/>
                  <a:t>Problem 1:</a:t>
                </a:r>
              </a:p>
              <a:p>
                <a:pPr algn="just"/>
                <a:endParaRPr lang="en-US" sz="2400" b="1" dirty="0"/>
              </a:p>
              <a:p>
                <a:pPr algn="just"/>
                <a:r>
                  <a:rPr lang="en-US" sz="2400" dirty="0" smtClean="0"/>
                  <a:t>A factory discharges 50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oMath>
                </a14:m>
                <a:r>
                  <a:rPr lang="en-US" sz="2400" dirty="0" smtClean="0"/>
                  <a:t>/day of waste having pH =11. If the waste contains KOH only, find out the quantity of KOH in kg/day</a:t>
                </a:r>
              </a:p>
              <a:p>
                <a:pPr algn="just"/>
                <a:endParaRPr lang="en-US" sz="2400" dirty="0"/>
              </a:p>
              <a:p>
                <a:pPr algn="just"/>
                <a:r>
                  <a:rPr lang="en-US" sz="2400" b="1" dirty="0" smtClean="0"/>
                  <a:t>Solution:</a:t>
                </a:r>
              </a:p>
              <a:p>
                <a:pPr algn="just"/>
                <a:endParaRPr lang="en-US" sz="2400" b="1" dirty="0"/>
              </a:p>
              <a:p>
                <a:pPr algn="just"/>
                <a:r>
                  <a:rPr lang="en-US" sz="2400" dirty="0" smtClean="0"/>
                  <a:t>pH + </a:t>
                </a:r>
                <a:r>
                  <a:rPr lang="en-US" sz="2400" dirty="0" err="1" smtClean="0"/>
                  <a:t>pOH</a:t>
                </a:r>
                <a:r>
                  <a:rPr lang="en-US" sz="2400" dirty="0" smtClean="0"/>
                  <a:t> = 14</a:t>
                </a:r>
              </a:p>
              <a:p>
                <a:pPr algn="just"/>
                <a:endParaRPr lang="en-US" sz="2400" dirty="0"/>
              </a:p>
              <a:p>
                <a:pPr algn="just"/>
                <a:r>
                  <a:rPr lang="en-US" sz="2400" dirty="0" smtClean="0"/>
                  <a:t>11 + </a:t>
                </a:r>
                <a:r>
                  <a:rPr lang="en-US" sz="2400" dirty="0" err="1" smtClean="0"/>
                  <a:t>pOH</a:t>
                </a:r>
                <a:r>
                  <a:rPr lang="en-US" sz="2400" dirty="0" smtClean="0"/>
                  <a:t> = 14</a:t>
                </a:r>
              </a:p>
              <a:p>
                <a:pPr algn="just"/>
                <a:r>
                  <a:rPr lang="en-US" sz="2400" dirty="0"/>
                  <a:t> </a:t>
                </a:r>
                <a:endParaRPr lang="en-US" sz="2400" dirty="0" smtClean="0"/>
              </a:p>
              <a:p>
                <a:pPr algn="just"/>
                <a:r>
                  <a:rPr lang="en-US" sz="2400" dirty="0"/>
                  <a:t> </a:t>
                </a:r>
                <a:r>
                  <a:rPr lang="en-US" sz="2400" dirty="0" smtClean="0"/>
                  <a:t>      </a:t>
                </a:r>
                <a:r>
                  <a:rPr lang="en-US" sz="2400" dirty="0" err="1" smtClean="0"/>
                  <a:t>pOH</a:t>
                </a:r>
                <a:r>
                  <a:rPr lang="en-US" sz="2400" dirty="0" smtClean="0"/>
                  <a:t> = 14-11 = 3</a:t>
                </a:r>
              </a:p>
              <a:p>
                <a:pPr algn="just"/>
                <a:r>
                  <a:rPr lang="en-US" sz="2400" dirty="0" smtClean="0"/>
                  <a:t>Thus the concentration of hydroxyl ion in the given water is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−3</m:t>
                        </m:r>
                      </m:sup>
                    </m:sSup>
                  </m:oMath>
                </a14:m>
                <a:r>
                  <a:rPr lang="en-US" sz="2400" dirty="0" smtClean="0"/>
                  <a:t> moles/</a:t>
                </a:r>
                <a:r>
                  <a:rPr lang="en-US" sz="2400" dirty="0" err="1" smtClean="0"/>
                  <a:t>litre</a:t>
                </a:r>
                <a:r>
                  <a:rPr lang="en-US" sz="2400" dirty="0" smtClean="0"/>
                  <a:t> i.e.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𝑂𝐻</m:t>
                        </m:r>
                      </m:e>
                      <m:sup>
                        <m:r>
                          <a:rPr lang="en-US" sz="2400" b="0" i="1" smtClean="0">
                            <a:latin typeface="Cambria Math" panose="02040503050406030204" pitchFamily="18" charset="0"/>
                          </a:rPr>
                          <m:t>− </m:t>
                        </m:r>
                      </m:sup>
                    </m:sSup>
                    <m:r>
                      <a:rPr lang="en-US" sz="2400" b="0" i="0" smtClean="0">
                        <a:latin typeface="Cambria Math" panose="02040503050406030204" pitchFamily="18" charset="0"/>
                      </a:rPr>
                      <m:t>]</m:t>
                    </m:r>
                  </m:oMath>
                </a14:m>
                <a:r>
                  <a:rPr lang="en-US" sz="2400" dirty="0" smtClean="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−3</m:t>
                        </m:r>
                      </m:sup>
                    </m:sSup>
                  </m:oMath>
                </a14:m>
                <a:r>
                  <a:rPr lang="en-US" sz="2400" dirty="0" smtClean="0"/>
                  <a:t> moles/litre</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58800" y="660400"/>
                <a:ext cx="7861300" cy="5721503"/>
              </a:xfrm>
              <a:prstGeom prst="rect">
                <a:avLst/>
              </a:prstGeom>
              <a:blipFill rotWithShape="0">
                <a:blip r:embed="rId2"/>
                <a:stretch>
                  <a:fillRect l="-1241" t="-745" r="-1164"/>
                </a:stretch>
              </a:blipFill>
            </p:spPr>
            <p:txBody>
              <a:bodyPr/>
              <a:lstStyle/>
              <a:p>
                <a:r>
                  <a:rPr lang="en-US">
                    <a:noFill/>
                  </a:rPr>
                  <a:t> </a:t>
                </a:r>
              </a:p>
            </p:txBody>
          </p:sp>
        </mc:Fallback>
      </mc:AlternateContent>
    </p:spTree>
    <p:extLst>
      <p:ext uri="{BB962C8B-B14F-4D97-AF65-F5344CB8AC3E}">
        <p14:creationId xmlns:p14="http://schemas.microsoft.com/office/powerpoint/2010/main" val="179315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84231144"/>
              </p:ext>
            </p:extLst>
          </p:nvPr>
        </p:nvGraphicFramePr>
        <p:xfrm>
          <a:off x="330200" y="0"/>
          <a:ext cx="8140700" cy="7294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696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25500" y="876300"/>
                <a:ext cx="7200900" cy="5262979"/>
              </a:xfrm>
              <a:prstGeom prst="rect">
                <a:avLst/>
              </a:prstGeom>
              <a:noFill/>
            </p:spPr>
            <p:txBody>
              <a:bodyPr wrap="square" rtlCol="0">
                <a:spAutoFit/>
              </a:bodyPr>
              <a:lstStyle/>
              <a:p>
                <a:pPr algn="just"/>
                <a:r>
                  <a:rPr lang="en-US" sz="2400" dirty="0" smtClean="0"/>
                  <a:t>The molecular weight of KOH in 1 liter solution works out to</a:t>
                </a:r>
              </a:p>
              <a:p>
                <a:pPr algn="just"/>
                <a:endParaRPr lang="en-US" sz="2400" dirty="0"/>
              </a:p>
              <a:p>
                <a:pPr algn="just"/>
                <a:r>
                  <a:rPr lang="en-US" sz="2400" dirty="0" smtClean="0"/>
                  <a:t>(39 + 16 + 1) = 56 g</a:t>
                </a:r>
              </a:p>
              <a:p>
                <a:pPr algn="just"/>
                <a:endParaRPr lang="en-US" sz="2400" dirty="0"/>
              </a:p>
              <a:p>
                <a:pPr algn="just"/>
                <a:r>
                  <a:rPr lang="en-US" sz="2400" dirty="0" smtClean="0"/>
                  <a:t>KOH in g/</a:t>
                </a:r>
                <a:r>
                  <a:rPr lang="en-US" sz="2400" dirty="0" err="1" smtClean="0"/>
                  <a:t>litre</a:t>
                </a:r>
                <a:r>
                  <a:rPr lang="en-US" sz="2400" dirty="0" smtClean="0"/>
                  <a:t> = 56 x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−3</m:t>
                        </m:r>
                      </m:sup>
                    </m:sSup>
                  </m:oMath>
                </a14:m>
                <a:endParaRPr lang="en-US" sz="2400" dirty="0" smtClean="0"/>
              </a:p>
              <a:p>
                <a:pPr algn="just"/>
                <a:endParaRPr lang="en-US" sz="2400" dirty="0"/>
              </a:p>
              <a:p>
                <a:pPr algn="just"/>
                <a:r>
                  <a:rPr lang="en-US" sz="2400" dirty="0" smtClean="0"/>
                  <a:t>KOH in kg/</a:t>
                </a:r>
                <a:r>
                  <a:rPr lang="en-US" sz="2400" dirty="0" err="1" smtClean="0"/>
                  <a:t>litre</a:t>
                </a:r>
                <a:r>
                  <a:rPr lang="en-US" sz="2400" dirty="0" smtClean="0"/>
                  <a:t> = 56 x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m:t>
                        </m:r>
                        <m:r>
                          <a:rPr lang="en-US" sz="2400" b="0" i="1" smtClean="0">
                            <a:latin typeface="Cambria Math" panose="02040503050406030204" pitchFamily="18" charset="0"/>
                          </a:rPr>
                          <m:t>6</m:t>
                        </m:r>
                      </m:sup>
                    </m:sSup>
                  </m:oMath>
                </a14:m>
                <a:endParaRPr lang="en-US" sz="2400" dirty="0" smtClean="0"/>
              </a:p>
              <a:p>
                <a:pPr algn="just"/>
                <a:endParaRPr lang="en-US" sz="2400" dirty="0"/>
              </a:p>
              <a:p>
                <a:pPr algn="just"/>
                <a:r>
                  <a:rPr lang="en-US" sz="2400" dirty="0" smtClean="0"/>
                  <a:t>Now, Discharge = Q = </a:t>
                </a:r>
                <a:r>
                  <a:rPr lang="en-US" sz="2400" dirty="0"/>
                  <a:t>50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oMath>
                </a14:m>
                <a:r>
                  <a:rPr lang="en-US" sz="2400" dirty="0"/>
                  <a:t>/day </a:t>
                </a:r>
                <a:r>
                  <a:rPr lang="en-US" sz="2400" dirty="0" smtClean="0"/>
                  <a:t>= 50 x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3</m:t>
                        </m:r>
                      </m:sup>
                    </m:sSup>
                  </m:oMath>
                </a14:m>
                <a:r>
                  <a:rPr lang="en-US" sz="2400" dirty="0" smtClean="0"/>
                  <a:t> litres/day</a:t>
                </a:r>
              </a:p>
              <a:p>
                <a:pPr algn="just"/>
                <a:endParaRPr lang="en-US" sz="2400" dirty="0"/>
              </a:p>
              <a:p>
                <a:pPr algn="just"/>
                <a:r>
                  <a:rPr lang="en-US" sz="2400" dirty="0" smtClean="0"/>
                  <a:t>Quantity of KOH in given waste </a:t>
                </a:r>
              </a:p>
              <a:p>
                <a:pPr algn="just"/>
                <a:r>
                  <a:rPr lang="en-US" sz="2400" dirty="0" smtClean="0"/>
                  <a:t>= (</a:t>
                </a:r>
                <a:r>
                  <a:rPr lang="en-US" sz="2400" dirty="0"/>
                  <a:t>56 x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−6</m:t>
                        </m:r>
                      </m:sup>
                    </m:sSup>
                  </m:oMath>
                </a14:m>
                <a:r>
                  <a:rPr lang="en-US" sz="2400" dirty="0" smtClean="0"/>
                  <a:t>x 50 </a:t>
                </a:r>
                <a:r>
                  <a:rPr lang="en-US" sz="2400" dirty="0"/>
                  <a:t>x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3</m:t>
                        </m:r>
                      </m:sup>
                    </m:sSup>
                  </m:oMath>
                </a14:m>
                <a:r>
                  <a:rPr lang="en-US" sz="2400" dirty="0" smtClean="0"/>
                  <a:t>) kg/day = 2.80 kg/day</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25500" y="876300"/>
                <a:ext cx="7200900" cy="5262979"/>
              </a:xfrm>
              <a:prstGeom prst="rect">
                <a:avLst/>
              </a:prstGeom>
              <a:blipFill rotWithShape="0">
                <a:blip r:embed="rId2"/>
                <a:stretch>
                  <a:fillRect l="-1269" t="-811" r="-1269" b="-1854"/>
                </a:stretch>
              </a:blipFill>
            </p:spPr>
            <p:txBody>
              <a:bodyPr/>
              <a:lstStyle/>
              <a:p>
                <a:r>
                  <a:rPr lang="en-US">
                    <a:noFill/>
                  </a:rPr>
                  <a:t> </a:t>
                </a:r>
              </a:p>
            </p:txBody>
          </p:sp>
        </mc:Fallback>
      </mc:AlternateContent>
    </p:spTree>
    <p:extLst>
      <p:ext uri="{BB962C8B-B14F-4D97-AF65-F5344CB8AC3E}">
        <p14:creationId xmlns:p14="http://schemas.microsoft.com/office/powerpoint/2010/main" val="3171625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863600" y="1003300"/>
                <a:ext cx="7467600" cy="4244175"/>
              </a:xfrm>
              <a:prstGeom prst="rect">
                <a:avLst/>
              </a:prstGeom>
              <a:noFill/>
            </p:spPr>
            <p:txBody>
              <a:bodyPr wrap="square" rtlCol="0">
                <a:spAutoFit/>
              </a:bodyPr>
              <a:lstStyle/>
              <a:p>
                <a:pPr algn="just"/>
                <a:r>
                  <a:rPr lang="en-US" sz="2400" b="1" dirty="0" smtClean="0"/>
                  <a:t>2) Alkalinity:</a:t>
                </a:r>
              </a:p>
              <a:p>
                <a:pPr algn="just"/>
                <a:endParaRPr lang="en-US" sz="2400" b="1" dirty="0"/>
              </a:p>
              <a:p>
                <a:pPr algn="just"/>
                <a:r>
                  <a:rPr lang="en-US" sz="2400" dirty="0" smtClean="0"/>
                  <a:t>Alkalinity is defined by as the quantity of ions on water that will react to neutralize hydrogen ions. Alkalinity is thus a measure of the ability of water to neutralize acids.</a:t>
                </a:r>
              </a:p>
              <a:p>
                <a:pPr algn="just"/>
                <a:endParaRPr lang="en-US" sz="2400" dirty="0"/>
              </a:p>
              <a:p>
                <a:pPr algn="just"/>
                <a:r>
                  <a:rPr lang="en-US" sz="2400" b="1" dirty="0" smtClean="0"/>
                  <a:t>Source:</a:t>
                </a:r>
              </a:p>
              <a:p>
                <a:pPr algn="just"/>
                <a:endParaRPr lang="en-US" sz="2400" b="1" dirty="0"/>
              </a:p>
              <a:p>
                <a:pPr algn="just"/>
                <a:r>
                  <a:rPr lang="en-US" sz="2400" dirty="0" smtClean="0"/>
                  <a:t>The alkalinity is due to the presence of bicarbonate (HC</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𝑂</m:t>
                        </m:r>
                      </m:e>
                      <m:sub>
                        <m:r>
                          <a:rPr lang="en-US" sz="2400" b="0" i="1" smtClean="0">
                            <a:latin typeface="Cambria Math" panose="02040503050406030204" pitchFamily="18" charset="0"/>
                          </a:rPr>
                          <m:t>3</m:t>
                        </m:r>
                      </m:sub>
                      <m:sup>
                        <m:r>
                          <a:rPr lang="en-US" sz="2400" b="0" i="1" smtClean="0">
                            <a:latin typeface="Cambria Math" panose="02040503050406030204" pitchFamily="18" charset="0"/>
                          </a:rPr>
                          <m:t>−</m:t>
                        </m:r>
                      </m:sup>
                    </m:sSubSup>
                  </m:oMath>
                </a14:m>
                <a:r>
                  <a:rPr lang="en-US" sz="2400" dirty="0" smtClean="0"/>
                  <a:t>), carbonate (C</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r>
                          <a:rPr lang="en-US" sz="2400" b="0" i="1" smtClean="0">
                            <a:latin typeface="Cambria Math" panose="02040503050406030204" pitchFamily="18" charset="0"/>
                          </a:rPr>
                          <m:t>−</m:t>
                        </m:r>
                      </m:sup>
                    </m:sSubSup>
                  </m:oMath>
                </a14:m>
                <a:r>
                  <a:rPr lang="en-US" sz="2400" dirty="0" smtClean="0"/>
                  <a:t>) and hydroxide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𝑂𝐻</m:t>
                        </m:r>
                      </m:e>
                      <m:sup>
                        <m:r>
                          <a:rPr lang="en-US" sz="2400" b="0" i="1" smtClean="0">
                            <a:latin typeface="Cambria Math" panose="02040503050406030204" pitchFamily="18" charset="0"/>
                          </a:rPr>
                          <m:t>−</m:t>
                        </m:r>
                      </m:sup>
                    </m:sSup>
                  </m:oMath>
                </a14:m>
                <a:r>
                  <a:rPr lang="en-US" sz="2400" dirty="0" smtClean="0"/>
                  <a:t>) </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863600" y="1003300"/>
                <a:ext cx="7467600" cy="4244175"/>
              </a:xfrm>
              <a:prstGeom prst="rect">
                <a:avLst/>
              </a:prstGeom>
              <a:blipFill rotWithShape="0">
                <a:blip r:embed="rId2"/>
                <a:stretch>
                  <a:fillRect l="-1306" t="-1006" r="-1224" b="-431"/>
                </a:stretch>
              </a:blipFill>
            </p:spPr>
            <p:txBody>
              <a:bodyPr/>
              <a:lstStyle/>
              <a:p>
                <a:r>
                  <a:rPr lang="en-US">
                    <a:noFill/>
                  </a:rPr>
                  <a:t> </a:t>
                </a:r>
              </a:p>
            </p:txBody>
          </p:sp>
        </mc:Fallback>
      </mc:AlternateContent>
    </p:spTree>
    <p:extLst>
      <p:ext uri="{BB962C8B-B14F-4D97-AF65-F5344CB8AC3E}">
        <p14:creationId xmlns:p14="http://schemas.microsoft.com/office/powerpoint/2010/main" val="2401628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60400" y="266701"/>
                <a:ext cx="8229600" cy="60153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𝐶𝑂</m:t>
                          </m:r>
                        </m:e>
                        <m:sub>
                          <m:r>
                            <a:rPr lang="en-US" sz="2400" b="0" i="1" smtClean="0">
                              <a:latin typeface="Cambria Math" panose="02040503050406030204" pitchFamily="18" charset="0"/>
                            </a:rPr>
                            <m:t>2 </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𝑂</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𝐶</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𝑂</m:t>
                          </m:r>
                        </m:e>
                        <m:sub>
                          <m:r>
                            <a:rPr lang="en-US" sz="2400" b="0" i="1" smtClean="0">
                              <a:latin typeface="Cambria Math" panose="02040503050406030204" pitchFamily="18" charset="0"/>
                            </a:rPr>
                            <m:t>3</m:t>
                          </m:r>
                        </m:sub>
                        <m:sup>
                          <m:r>
                            <a:rPr lang="en-US" sz="2400" b="0" i="1" smtClean="0">
                              <a:latin typeface="Cambria Math" panose="02040503050406030204" pitchFamily="18" charset="0"/>
                            </a:rPr>
                            <m:t>∗</m:t>
                          </m:r>
                        </m:sup>
                      </m:sSubSup>
                    </m:oMath>
                  </m:oMathPara>
                </a14:m>
                <a:endParaRPr lang="en-US" sz="2400" dirty="0" smtClean="0"/>
              </a:p>
              <a:p>
                <a:pPr algn="just"/>
                <a:endParaRPr lang="en-US" sz="2400" dirty="0"/>
              </a:p>
              <a:p>
                <a:pPr algn="just"/>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2</m:t>
                          </m:r>
                        </m:sub>
                      </m:sSub>
                      <m:r>
                        <a:rPr lang="en-US" sz="2400" i="1">
                          <a:latin typeface="Cambria Math" panose="02040503050406030204" pitchFamily="18" charset="0"/>
                        </a:rPr>
                        <m:t>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r>
                        <a:rPr lang="en-US" sz="2400" i="1">
                          <a:latin typeface="Cambria Math" panose="02040503050406030204" pitchFamily="18" charset="0"/>
                        </a:rPr>
                        <m:t>⇄</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 </m:t>
                          </m:r>
                        </m:sup>
                      </m:sSup>
                      <m:r>
                        <a:rPr lang="en-US" sz="2400" b="0" i="1" smtClean="0">
                          <a:latin typeface="Cambria Math" panose="02040503050406030204" pitchFamily="18" charset="0"/>
                        </a:rPr>
                        <m:t>+</m:t>
                      </m:r>
                      <m:r>
                        <a:rPr lang="en-US" sz="2400" b="0" i="1" smtClean="0">
                          <a:latin typeface="Cambria Math" panose="02040503050406030204" pitchFamily="18" charset="0"/>
                        </a:rPr>
                        <m:t>𝐻𝐶</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𝑂</m:t>
                          </m:r>
                        </m:e>
                        <m:sub>
                          <m:r>
                            <a:rPr lang="en-US" sz="2400" b="0" i="1" smtClean="0">
                              <a:latin typeface="Cambria Math" panose="02040503050406030204" pitchFamily="18" charset="0"/>
                            </a:rPr>
                            <m:t>3</m:t>
                          </m:r>
                        </m:sub>
                        <m:sup>
                          <m:r>
                            <a:rPr lang="en-US" sz="2400" b="0" i="1" smtClean="0">
                              <a:latin typeface="Cambria Math" panose="02040503050406030204" pitchFamily="18" charset="0"/>
                            </a:rPr>
                            <m:t>−</m:t>
                          </m:r>
                        </m:sup>
                      </m:sSubSup>
                    </m:oMath>
                  </m:oMathPara>
                </a14:m>
                <a:endParaRPr lang="en-US" sz="2400" dirty="0" smtClean="0"/>
              </a:p>
              <a:p>
                <a:pPr algn="just"/>
                <a:endParaRPr lang="en-US" sz="2400" dirty="0"/>
              </a:p>
              <a:p>
                <a:pPr algn="just"/>
                <a14:m>
                  <m:oMath xmlns:m="http://schemas.openxmlformats.org/officeDocument/2006/math">
                    <m:r>
                      <a:rPr lang="en-US" sz="2400" b="0" i="1" smtClean="0">
                        <a:latin typeface="Cambria Math" panose="02040503050406030204" pitchFamily="18" charset="0"/>
                      </a:rPr>
                      <m:t>                                      </m:t>
                    </m:r>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smtClean="0"/>
                  <a:t> </a:t>
                </a:r>
                <a14:m>
                  <m:oMath xmlns:m="http://schemas.openxmlformats.org/officeDocument/2006/math">
                    <m:r>
                      <a:rPr lang="en-US" sz="2400" i="1">
                        <a:latin typeface="Cambria Math" panose="02040503050406030204" pitchFamily="18" charset="0"/>
                      </a:rPr>
                      <m:t>⇄</m:t>
                    </m:r>
                  </m:oMath>
                </a14:m>
                <a:r>
                  <a:rPr lang="en-US" sz="2400" dirty="0" smtClean="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 </m:t>
                        </m:r>
                      </m:sup>
                    </m:sSup>
                  </m:oMath>
                </a14:m>
                <a:r>
                  <a:rPr lang="en-US" sz="2400" dirty="0" smtClean="0"/>
                  <a:t>+ </a:t>
                </a:r>
                <a14:m>
                  <m:oMath xmlns:m="http://schemas.openxmlformats.org/officeDocument/2006/math">
                    <m:r>
                      <a:rPr lang="en-US" sz="2400" i="1">
                        <a:latin typeface="Cambria Math" panose="02040503050406030204" pitchFamily="18" charset="0"/>
                      </a:rPr>
                      <m:t>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b="0" i="1" smtClean="0">
                            <a:latin typeface="Cambria Math" panose="02040503050406030204" pitchFamily="18" charset="0"/>
                          </a:rPr>
                          <m:t>2</m:t>
                        </m:r>
                        <m:r>
                          <a:rPr lang="en-US" sz="2400" i="1">
                            <a:latin typeface="Cambria Math" panose="02040503050406030204" pitchFamily="18" charset="0"/>
                          </a:rPr>
                          <m:t>−</m:t>
                        </m:r>
                      </m:sup>
                    </m:sSubSup>
                  </m:oMath>
                </a14:m>
                <a:endParaRPr lang="en-US" sz="2400" dirty="0" smtClean="0"/>
              </a:p>
              <a:p>
                <a:pPr algn="just"/>
                <a:endParaRPr lang="en-US" sz="2400" dirty="0"/>
              </a:p>
              <a:p>
                <a:pPr algn="just"/>
                <a:r>
                  <a:rPr lang="en-US" sz="2400" dirty="0" smtClean="0"/>
                  <a:t>                  </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2−</m:t>
                        </m:r>
                      </m:sup>
                    </m:sSubSup>
                  </m:oMath>
                </a14:m>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2</m:t>
                        </m:r>
                      </m:sub>
                    </m:sSub>
                    <m:r>
                      <a:rPr lang="en-US" sz="2400" i="1">
                        <a:latin typeface="Cambria Math" panose="02040503050406030204" pitchFamily="18" charset="0"/>
                      </a:rPr>
                      <m:t>𝑂</m:t>
                    </m:r>
                    <m:r>
                      <a:rPr lang="en-US" sz="2400" i="1">
                        <a:latin typeface="Cambria Math" panose="02040503050406030204" pitchFamily="18" charset="0"/>
                      </a:rPr>
                      <m:t> ⇄</m:t>
                    </m:r>
                  </m:oMath>
                </a14:m>
                <a:r>
                  <a:rPr lang="en-US" sz="2400" dirty="0" smtClean="0"/>
                  <a:t> </a:t>
                </a:r>
                <a14:m>
                  <m:oMath xmlns:m="http://schemas.openxmlformats.org/officeDocument/2006/math">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smtClean="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𝑂𝐻</m:t>
                        </m:r>
                      </m:e>
                      <m:sup>
                        <m:r>
                          <a:rPr lang="en-US" sz="2400" i="1">
                            <a:latin typeface="Cambria Math" panose="02040503050406030204" pitchFamily="18" charset="0"/>
                          </a:rPr>
                          <m:t>−</m:t>
                        </m:r>
                      </m:sup>
                    </m:sSup>
                  </m:oMath>
                </a14:m>
                <a:r>
                  <a:rPr lang="en-US" sz="2400" dirty="0" smtClean="0"/>
                  <a:t> </a:t>
                </a:r>
              </a:p>
              <a:p>
                <a:pPr algn="just"/>
                <a:r>
                  <a:rPr lang="en-US" sz="2400" b="1" dirty="0" smtClean="0"/>
                  <a:t>Impact:</a:t>
                </a:r>
              </a:p>
              <a:p>
                <a:pPr algn="just"/>
                <a:endParaRPr lang="en-US" sz="2400" b="1" dirty="0"/>
              </a:p>
              <a:p>
                <a:pPr marL="342900" indent="-342900" algn="just">
                  <a:buFont typeface="Arial" panose="020B0604020202020204" pitchFamily="34" charset="0"/>
                  <a:buChar char="•"/>
                </a:pPr>
                <a:r>
                  <a:rPr lang="en-US" sz="2400" dirty="0" smtClean="0"/>
                  <a:t>In large quantities, alkalinity imparts bitter taste to water.</a:t>
                </a:r>
              </a:p>
              <a:p>
                <a:pPr algn="just"/>
                <a:endParaRPr lang="en-US" sz="2400" dirty="0" smtClean="0"/>
              </a:p>
              <a:p>
                <a:pPr marL="342900" indent="-342900" algn="just">
                  <a:buFont typeface="Arial" panose="020B0604020202020204" pitchFamily="34" charset="0"/>
                  <a:buChar char="•"/>
                </a:pPr>
                <a:r>
                  <a:rPr lang="en-US" sz="2400" dirty="0" smtClean="0"/>
                  <a:t>The principle objection to alkaline water, however is the reactions that can occur between alkalinity and certain </a:t>
                </a:r>
                <a:r>
                  <a:rPr lang="en-US" sz="2400" dirty="0" err="1" smtClean="0"/>
                  <a:t>cations</a:t>
                </a:r>
                <a:r>
                  <a:rPr lang="en-US" sz="2400" dirty="0" smtClean="0"/>
                  <a:t> in the  water. The resultant precipitate can foul pipes and other water systems appurtenances.</a:t>
                </a:r>
              </a:p>
              <a:p>
                <a:pPr algn="just"/>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60400" y="266701"/>
                <a:ext cx="8229600" cy="6015365"/>
              </a:xfrm>
              <a:prstGeom prst="rect">
                <a:avLst/>
              </a:prstGeom>
              <a:blipFill rotWithShape="0">
                <a:blip r:embed="rId2"/>
                <a:stretch>
                  <a:fillRect l="-1111" r="-1185"/>
                </a:stretch>
              </a:blipFill>
            </p:spPr>
            <p:txBody>
              <a:bodyPr/>
              <a:lstStyle/>
              <a:p>
                <a:r>
                  <a:rPr lang="en-US">
                    <a:noFill/>
                  </a:rPr>
                  <a:t> </a:t>
                </a:r>
              </a:p>
            </p:txBody>
          </p:sp>
        </mc:Fallback>
      </mc:AlternateContent>
    </p:spTree>
    <p:extLst>
      <p:ext uri="{BB962C8B-B14F-4D97-AF65-F5344CB8AC3E}">
        <p14:creationId xmlns:p14="http://schemas.microsoft.com/office/powerpoint/2010/main" val="4168664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838200"/>
            <a:ext cx="7188200" cy="4154984"/>
          </a:xfrm>
          <a:prstGeom prst="rect">
            <a:avLst/>
          </a:prstGeom>
          <a:noFill/>
        </p:spPr>
        <p:txBody>
          <a:bodyPr wrap="square" rtlCol="0">
            <a:spAutoFit/>
          </a:bodyPr>
          <a:lstStyle/>
          <a:p>
            <a:pPr algn="just"/>
            <a:endParaRPr lang="en-US" sz="2400" b="1" dirty="0" smtClean="0"/>
          </a:p>
          <a:p>
            <a:pPr algn="just"/>
            <a:r>
              <a:rPr lang="en-US" sz="2400" b="1" dirty="0" smtClean="0"/>
              <a:t>Measurement:</a:t>
            </a:r>
          </a:p>
          <a:p>
            <a:pPr algn="just"/>
            <a:endParaRPr lang="en-US" sz="2400" b="1" dirty="0"/>
          </a:p>
          <a:p>
            <a:pPr algn="just"/>
            <a:r>
              <a:rPr lang="en-US" sz="2400" dirty="0" smtClean="0"/>
              <a:t>The alkalinity is measured by volumetric analysis. The various types of indicators are available for this purpose. The commonly adopted two indicators are-</a:t>
            </a:r>
          </a:p>
          <a:p>
            <a:pPr algn="just"/>
            <a:endParaRPr lang="en-US" sz="2400" dirty="0"/>
          </a:p>
          <a:p>
            <a:pPr algn="just"/>
            <a:endParaRPr lang="en-US" sz="2400" dirty="0"/>
          </a:p>
          <a:p>
            <a:pPr algn="just"/>
            <a:r>
              <a:rPr lang="en-US" sz="2400" dirty="0" smtClean="0"/>
              <a:t>               1) Phenolphthalein</a:t>
            </a:r>
          </a:p>
          <a:p>
            <a:pPr algn="just"/>
            <a:r>
              <a:rPr lang="en-US" sz="2400" dirty="0"/>
              <a:t> </a:t>
            </a:r>
            <a:r>
              <a:rPr lang="en-US" sz="2400" dirty="0" smtClean="0"/>
              <a:t>              2) Methyl orange </a:t>
            </a:r>
          </a:p>
        </p:txBody>
      </p:sp>
    </p:spTree>
    <p:extLst>
      <p:ext uri="{BB962C8B-B14F-4D97-AF65-F5344CB8AC3E}">
        <p14:creationId xmlns:p14="http://schemas.microsoft.com/office/powerpoint/2010/main" val="6598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1130300"/>
            <a:ext cx="6959600" cy="3785652"/>
          </a:xfrm>
          <a:prstGeom prst="rect">
            <a:avLst/>
          </a:prstGeom>
          <a:noFill/>
        </p:spPr>
        <p:txBody>
          <a:bodyPr wrap="square" rtlCol="0">
            <a:spAutoFit/>
          </a:bodyPr>
          <a:lstStyle/>
          <a:p>
            <a:r>
              <a:rPr lang="en-US" sz="2400" b="1" dirty="0" smtClean="0"/>
              <a:t>1)</a:t>
            </a:r>
            <a:r>
              <a:rPr lang="en-US" sz="2400" b="1" dirty="0"/>
              <a:t> </a:t>
            </a:r>
            <a:r>
              <a:rPr lang="en-US" sz="2400" b="1" dirty="0" smtClean="0"/>
              <a:t>Phenolphthalein : </a:t>
            </a:r>
          </a:p>
          <a:p>
            <a:endParaRPr lang="en-US" sz="2400" b="1" dirty="0"/>
          </a:p>
          <a:p>
            <a:r>
              <a:rPr lang="en-US" sz="2400" dirty="0" smtClean="0"/>
              <a:t>Pink above pH 8.2 and</a:t>
            </a:r>
          </a:p>
          <a:p>
            <a:r>
              <a:rPr lang="en-US" sz="2400" dirty="0" err="1" smtClean="0"/>
              <a:t>Colourless</a:t>
            </a:r>
            <a:r>
              <a:rPr lang="en-US" sz="2400" dirty="0" smtClean="0"/>
              <a:t>  below pH 8.2</a:t>
            </a:r>
          </a:p>
          <a:p>
            <a:endParaRPr lang="en-US" sz="2400" dirty="0"/>
          </a:p>
          <a:p>
            <a:endParaRPr lang="en-US" sz="2400" dirty="0"/>
          </a:p>
          <a:p>
            <a:r>
              <a:rPr lang="en-US" sz="2400" b="1" dirty="0"/>
              <a:t>2) Methyl </a:t>
            </a:r>
            <a:r>
              <a:rPr lang="en-US" sz="2400" b="1" dirty="0" smtClean="0"/>
              <a:t>orange:</a:t>
            </a:r>
          </a:p>
          <a:p>
            <a:endParaRPr lang="en-US" sz="2400" b="1" dirty="0"/>
          </a:p>
          <a:p>
            <a:r>
              <a:rPr lang="en-US" sz="2400" dirty="0" smtClean="0"/>
              <a:t>Red below pH 4.5 and</a:t>
            </a:r>
          </a:p>
          <a:p>
            <a:r>
              <a:rPr lang="en-US" sz="2400" dirty="0" smtClean="0"/>
              <a:t>Yellow-orange above pH 4.5</a:t>
            </a:r>
            <a:endParaRPr lang="en-US" sz="2400" dirty="0"/>
          </a:p>
        </p:txBody>
      </p:sp>
    </p:spTree>
    <p:extLst>
      <p:ext uri="{BB962C8B-B14F-4D97-AF65-F5344CB8AC3E}">
        <p14:creationId xmlns:p14="http://schemas.microsoft.com/office/powerpoint/2010/main" val="3533615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87400" y="990600"/>
                <a:ext cx="7797800" cy="4154984"/>
              </a:xfrm>
              <a:prstGeom prst="rect">
                <a:avLst/>
              </a:prstGeom>
              <a:noFill/>
            </p:spPr>
            <p:txBody>
              <a:bodyPr wrap="square" rtlCol="0">
                <a:spAutoFit/>
              </a:bodyPr>
              <a:lstStyle/>
              <a:p>
                <a:r>
                  <a:rPr lang="en-US" sz="2400" dirty="0" smtClean="0"/>
                  <a:t>Alkalinity on pH scale is represented as follows:</a:t>
                </a:r>
              </a:p>
              <a:p>
                <a:endParaRPr lang="en-US" sz="2400" dirty="0"/>
              </a:p>
              <a:p>
                <a:pPr marL="342900" indent="-342900">
                  <a:buFont typeface="Arial" panose="020B0604020202020204" pitchFamily="34" charset="0"/>
                  <a:buChar char="•"/>
                </a:pPr>
                <a:r>
                  <a:rPr lang="en-US" sz="2400" dirty="0" smtClean="0"/>
                  <a:t>The range of total alkalinity is 4.5 to 14</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range of bicarbonate i.e. </a:t>
                </a:r>
                <a14:m>
                  <m:oMath xmlns:m="http://schemas.openxmlformats.org/officeDocument/2006/math">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smtClean="0"/>
                  <a:t> alkalinity is from 4.5 to 8.2</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range of carbonate i.e.</a:t>
                </a:r>
                <a:r>
                  <a:rPr lang="en-US" sz="2400" dirty="0"/>
                  <a:t> </a:t>
                </a:r>
                <a14:m>
                  <m:oMath xmlns:m="http://schemas.openxmlformats.org/officeDocument/2006/math">
                    <m:r>
                      <a:rPr lang="en-US" sz="2400" i="1">
                        <a:latin typeface="Cambria Math" panose="02040503050406030204" pitchFamily="18" charset="0"/>
                      </a:rPr>
                      <m:t>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smtClean="0"/>
                  <a:t> alkalinity is from 8.2 to 10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range 0 to 4.5 indicates no alkalinity</a:t>
                </a:r>
              </a:p>
            </p:txBody>
          </p:sp>
        </mc:Choice>
        <mc:Fallback xmlns="">
          <p:sp>
            <p:nvSpPr>
              <p:cNvPr id="2" name="TextBox 1"/>
              <p:cNvSpPr txBox="1">
                <a:spLocks noRot="1" noChangeAspect="1" noMove="1" noResize="1" noEditPoints="1" noAdjustHandles="1" noChangeArrowheads="1" noChangeShapeType="1" noTextEdit="1"/>
              </p:cNvSpPr>
              <p:nvPr/>
            </p:nvSpPr>
            <p:spPr>
              <a:xfrm>
                <a:off x="787400" y="990600"/>
                <a:ext cx="7797800" cy="4154984"/>
              </a:xfrm>
              <a:prstGeom prst="rect">
                <a:avLst/>
              </a:prstGeom>
              <a:blipFill rotWithShape="0">
                <a:blip r:embed="rId2"/>
                <a:stretch>
                  <a:fillRect l="-1173" t="-1028" b="-2496"/>
                </a:stretch>
              </a:blipFill>
            </p:spPr>
            <p:txBody>
              <a:bodyPr/>
              <a:lstStyle/>
              <a:p>
                <a:r>
                  <a:rPr lang="en-US">
                    <a:noFill/>
                  </a:rPr>
                  <a:t> </a:t>
                </a:r>
              </a:p>
            </p:txBody>
          </p:sp>
        </mc:Fallback>
      </mc:AlternateContent>
    </p:spTree>
    <p:extLst>
      <p:ext uri="{BB962C8B-B14F-4D97-AF65-F5344CB8AC3E}">
        <p14:creationId xmlns:p14="http://schemas.microsoft.com/office/powerpoint/2010/main" val="827612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161" y="573087"/>
            <a:ext cx="8468323" cy="4367213"/>
          </a:xfrm>
          <a:prstGeom prst="rect">
            <a:avLst/>
          </a:prstGeom>
        </p:spPr>
      </p:pic>
      <p:sp>
        <p:nvSpPr>
          <p:cNvPr id="3" name="TextBox 2"/>
          <p:cNvSpPr txBox="1"/>
          <p:nvPr/>
        </p:nvSpPr>
        <p:spPr>
          <a:xfrm>
            <a:off x="3393084" y="5156200"/>
            <a:ext cx="5359400" cy="923330"/>
          </a:xfrm>
          <a:prstGeom prst="rect">
            <a:avLst/>
          </a:prstGeom>
          <a:noFill/>
        </p:spPr>
        <p:txBody>
          <a:bodyPr wrap="square" rtlCol="0">
            <a:spAutoFit/>
          </a:bodyPr>
          <a:lstStyle/>
          <a:p>
            <a:r>
              <a:rPr lang="en-US" dirty="0" smtClean="0"/>
              <a:t>P = Phenolphthalein</a:t>
            </a:r>
          </a:p>
          <a:p>
            <a:r>
              <a:rPr lang="en-US" dirty="0" smtClean="0"/>
              <a:t>M= </a:t>
            </a:r>
            <a:r>
              <a:rPr lang="en-US" dirty="0"/>
              <a:t>Methyl </a:t>
            </a:r>
            <a:r>
              <a:rPr lang="en-US" dirty="0" smtClean="0"/>
              <a:t>orange</a:t>
            </a:r>
          </a:p>
          <a:p>
            <a:r>
              <a:rPr lang="en-US" dirty="0" smtClean="0"/>
              <a:t>T= Total alkalinity</a:t>
            </a:r>
            <a:endParaRPr lang="en-US" dirty="0"/>
          </a:p>
        </p:txBody>
      </p:sp>
    </p:spTree>
    <p:extLst>
      <p:ext uri="{BB962C8B-B14F-4D97-AF65-F5344CB8AC3E}">
        <p14:creationId xmlns:p14="http://schemas.microsoft.com/office/powerpoint/2010/main" val="251409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635000"/>
            <a:ext cx="7772400" cy="1938992"/>
          </a:xfrm>
          <a:prstGeom prst="rect">
            <a:avLst/>
          </a:prstGeom>
          <a:noFill/>
        </p:spPr>
        <p:txBody>
          <a:bodyPr wrap="square" rtlCol="0">
            <a:spAutoFit/>
          </a:bodyPr>
          <a:lstStyle/>
          <a:p>
            <a:pPr algn="just"/>
            <a:r>
              <a:rPr lang="en-US" sz="2400" b="1" dirty="0" smtClean="0"/>
              <a:t>Problem</a:t>
            </a:r>
            <a:r>
              <a:rPr lang="en-US" sz="2400" dirty="0" smtClean="0"/>
              <a:t>: From the following data of volumetric analysis, calculate the hydroxide, carbonate and bicarbonate alkalinities:</a:t>
            </a:r>
          </a:p>
          <a:p>
            <a:pPr algn="just"/>
            <a:endParaRPr lang="en-US" sz="2400" dirty="0"/>
          </a:p>
          <a:p>
            <a:pPr algn="just"/>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787922652"/>
              </p:ext>
            </p:extLst>
          </p:nvPr>
        </p:nvGraphicFramePr>
        <p:xfrm>
          <a:off x="1663700" y="2374900"/>
          <a:ext cx="5410200" cy="3124199"/>
        </p:xfrm>
        <a:graphic>
          <a:graphicData uri="http://schemas.openxmlformats.org/drawingml/2006/table">
            <a:tbl>
              <a:tblPr firstRow="1" bandRow="1">
                <a:tableStyleId>{21E4AEA4-8DFA-4A89-87EB-49C32662AFE0}</a:tableStyleId>
              </a:tblPr>
              <a:tblGrid>
                <a:gridCol w="1713230"/>
                <a:gridCol w="1848485"/>
                <a:gridCol w="1848485"/>
              </a:tblGrid>
              <a:tr h="944003">
                <a:tc rowSpan="2">
                  <a:txBody>
                    <a:bodyPr/>
                    <a:lstStyle/>
                    <a:p>
                      <a:pPr algn="ctr"/>
                      <a:r>
                        <a:rPr lang="en-US" dirty="0" smtClean="0">
                          <a:solidFill>
                            <a:schemeClr val="tx1"/>
                          </a:solidFill>
                        </a:rPr>
                        <a:t>Sample</a:t>
                      </a:r>
                    </a:p>
                    <a:p>
                      <a:pPr algn="ctr"/>
                      <a:r>
                        <a:rPr lang="en-US" dirty="0" smtClean="0">
                          <a:solidFill>
                            <a:schemeClr val="tx1"/>
                          </a:solidFill>
                        </a:rPr>
                        <a:t>100 ml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smtClean="0">
                          <a:solidFill>
                            <a:schemeClr val="tx1"/>
                          </a:solidFill>
                        </a:rPr>
                        <a:t>Total ml</a:t>
                      </a:r>
                      <a:r>
                        <a:rPr lang="en-US" baseline="0" dirty="0" smtClean="0">
                          <a:solidFill>
                            <a:schemeClr val="tx1"/>
                          </a:solidFill>
                        </a:rPr>
                        <a:t> of titrant to reach end point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39430">
                <a:tc vMerge="1">
                  <a:txBody>
                    <a:bodyPr/>
                    <a:lstStyle/>
                    <a:p>
                      <a:endParaRPr lang="en-US"/>
                    </a:p>
                  </a:txBody>
                  <a:tcPr/>
                </a:tc>
                <a:tc>
                  <a:txBody>
                    <a:bodyPr/>
                    <a:lstStyle/>
                    <a:p>
                      <a:r>
                        <a:rPr lang="en-US" dirty="0" err="1" smtClean="0"/>
                        <a:t>Phenolphthalin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Mythyl</a:t>
                      </a:r>
                      <a:r>
                        <a:rPr lang="en-US" dirty="0" smtClean="0"/>
                        <a:t> orange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922">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922">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14.4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38.6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922">
                <a:tc>
                  <a:txBody>
                    <a:bodyPr/>
                    <a:lstStyle/>
                    <a:p>
                      <a:pPr algn="ctr"/>
                      <a:r>
                        <a:rPr lang="en-US" dirty="0" smtClean="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91488081"/>
              </p:ext>
            </p:extLst>
          </p:nvPr>
        </p:nvGraphicFramePr>
        <p:xfrm>
          <a:off x="1663700" y="5473700"/>
          <a:ext cx="5397500" cy="431800"/>
        </p:xfrm>
        <a:graphic>
          <a:graphicData uri="http://schemas.openxmlformats.org/drawingml/2006/table">
            <a:tbl>
              <a:tblPr/>
              <a:tblGrid>
                <a:gridCol w="1701800"/>
                <a:gridCol w="3695700"/>
              </a:tblGrid>
              <a:tr h="431800">
                <a:tc>
                  <a:txBody>
                    <a:bodyPr/>
                    <a:lstStyle/>
                    <a:p>
                      <a:pPr algn="ctr"/>
                      <a:r>
                        <a:rPr lang="en-US" dirty="0" smtClean="0"/>
                        <a:t>D</a:t>
                      </a:r>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en-US" dirty="0" smtClean="0"/>
                        <a:t>    0                        12.7</a:t>
                      </a:r>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1" name="Straight Connector 10"/>
          <p:cNvCxnSpPr/>
          <p:nvPr/>
        </p:nvCxnSpPr>
        <p:spPr>
          <a:xfrm flipH="1">
            <a:off x="5207000" y="5473700"/>
            <a:ext cx="12700" cy="4445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0655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28700" y="430295"/>
                <a:ext cx="8280400" cy="6669005"/>
              </a:xfrm>
              <a:prstGeom prst="rect">
                <a:avLst/>
              </a:prstGeom>
              <a:noFill/>
            </p:spPr>
            <p:txBody>
              <a:bodyPr wrap="square" rtlCol="0">
                <a:spAutoFit/>
              </a:bodyPr>
              <a:lstStyle/>
              <a:p>
                <a:r>
                  <a:rPr lang="en-US" sz="2400" dirty="0" smtClean="0"/>
                  <a:t>Solution:</a:t>
                </a:r>
              </a:p>
              <a:p>
                <a:endParaRPr lang="en-US" sz="2400" dirty="0"/>
              </a:p>
              <a:p>
                <a:pPr algn="just"/>
                <a:r>
                  <a:rPr lang="en-US" sz="2400" dirty="0" smtClean="0"/>
                  <a:t>Sample A:</a:t>
                </a:r>
              </a:p>
              <a:p>
                <a:pPr algn="just"/>
                <a:endParaRPr lang="en-US" sz="2400" dirty="0"/>
              </a:p>
              <a:p>
                <a:pPr algn="just"/>
                <a:r>
                  <a:rPr lang="en-US" sz="2400" dirty="0" smtClean="0"/>
                  <a:t>   P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10 ∗1000 </m:t>
                        </m:r>
                      </m:num>
                      <m:den>
                        <m:r>
                          <a:rPr lang="en-US" sz="3200" b="0" i="1" smtClean="0">
                            <a:latin typeface="Cambria Math" panose="02040503050406030204" pitchFamily="18" charset="0"/>
                          </a:rPr>
                          <m:t>100</m:t>
                        </m:r>
                      </m:den>
                    </m:f>
                    <m:r>
                      <a:rPr lang="en-US" sz="3200" b="0" i="0" smtClean="0">
                        <a:latin typeface="Cambria Math" panose="02040503050406030204" pitchFamily="18" charset="0"/>
                      </a:rPr>
                      <m:t>=100</m:t>
                    </m:r>
                  </m:oMath>
                </a14:m>
                <a:endParaRPr lang="en-US" sz="3200" dirty="0" smtClean="0"/>
              </a:p>
              <a:p>
                <a:pPr algn="just"/>
                <a:endParaRPr lang="en-US" sz="2400" dirty="0"/>
              </a:p>
              <a:p>
                <a:pPr algn="just"/>
                <a:r>
                  <a:rPr lang="en-US" sz="2400" dirty="0" smtClean="0"/>
                  <a:t>   M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1</m:t>
                        </m:r>
                        <m:r>
                          <a:rPr lang="en-US" sz="3200" b="0" i="1" smtClean="0">
                            <a:latin typeface="Cambria Math" panose="02040503050406030204" pitchFamily="18" charset="0"/>
                          </a:rPr>
                          <m:t>5.5</m:t>
                        </m:r>
                        <m:r>
                          <a:rPr lang="en-US" sz="3200" i="1">
                            <a:latin typeface="Cambria Math" panose="02040503050406030204" pitchFamily="18" charset="0"/>
                          </a:rPr>
                          <m:t> ∗1000 </m:t>
                        </m:r>
                      </m:num>
                      <m:den>
                        <m:r>
                          <a:rPr lang="en-US" sz="3200" i="1">
                            <a:latin typeface="Cambria Math" panose="02040503050406030204" pitchFamily="18" charset="0"/>
                          </a:rPr>
                          <m:t>100</m:t>
                        </m:r>
                      </m:den>
                    </m:f>
                  </m:oMath>
                </a14:m>
                <a:r>
                  <a:rPr lang="en-US" sz="2400" dirty="0" smtClean="0"/>
                  <a:t> =155</a:t>
                </a:r>
              </a:p>
              <a:p>
                <a:pPr algn="just"/>
                <a:endParaRPr lang="en-US" sz="2400" dirty="0"/>
              </a:p>
              <a:p>
                <a:pPr algn="just"/>
                <a:r>
                  <a:rPr lang="en-US" sz="2400" dirty="0" smtClean="0"/>
                  <a:t>0.5 M = 77.5</a:t>
                </a:r>
              </a:p>
              <a:p>
                <a:pPr algn="just"/>
                <a:endParaRPr lang="en-US" sz="2400" dirty="0"/>
              </a:p>
              <a:p>
                <a:pPr algn="just"/>
                <a:r>
                  <a:rPr lang="en-US" sz="2400" dirty="0" smtClean="0"/>
                  <a:t>As P &gt; 0.5 M, </a:t>
                </a:r>
                <a14:m>
                  <m:oMath xmlns:m="http://schemas.openxmlformats.org/officeDocument/2006/math">
                    <m:sSup>
                      <m:sSupPr>
                        <m:ctrlPr>
                          <a:rPr lang="en-US" sz="2400" i="1">
                            <a:solidFill>
                              <a:prstClr val="black"/>
                            </a:solidFill>
                            <a:latin typeface="Cambria Math" panose="02040503050406030204" pitchFamily="18" charset="0"/>
                          </a:rPr>
                        </m:ctrlPr>
                      </m:sSupPr>
                      <m:e>
                        <m:r>
                          <a:rPr lang="en-US" sz="2400" b="0" i="1" smtClean="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𝑂𝐻</m:t>
                        </m:r>
                      </m:e>
                      <m:sup>
                        <m:r>
                          <a:rPr lang="en-US" sz="2400" i="1">
                            <a:solidFill>
                              <a:prstClr val="black"/>
                            </a:solidFill>
                            <a:latin typeface="Cambria Math" panose="02040503050406030204" pitchFamily="18" charset="0"/>
                          </a:rPr>
                          <m:t>−</m:t>
                        </m:r>
                      </m:sup>
                    </m:sSup>
                  </m:oMath>
                </a14:m>
                <a:r>
                  <a:rPr lang="en-US" sz="2400" dirty="0" smtClean="0"/>
                  <a:t> alkalinity = 2P-M= 200-155 = 45</a:t>
                </a:r>
              </a:p>
              <a:p>
                <a:pPr algn="just"/>
                <a:endParaRPr lang="en-US" sz="2400" dirty="0"/>
              </a:p>
              <a:p>
                <a:pPr algn="just"/>
                <a:r>
                  <a:rPr lang="en-US" sz="2400" dirty="0"/>
                  <a:t>C</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smtClean="0"/>
                  <a:t> alkalinity = 2(M-P) = 2(155-100) = 110</a:t>
                </a:r>
              </a:p>
              <a:p>
                <a:pPr algn="just"/>
                <a:endParaRPr lang="en-US" sz="2400" dirty="0"/>
              </a:p>
              <a:p>
                <a:pPr algn="just"/>
                <a14:m>
                  <m:oMath xmlns:m="http://schemas.openxmlformats.org/officeDocument/2006/math">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smtClean="0"/>
                  <a:t> alkalinity = 0</a:t>
                </a:r>
              </a:p>
              <a:p>
                <a:pPr algn="just"/>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028700" y="430295"/>
                <a:ext cx="8280400" cy="6669005"/>
              </a:xfrm>
              <a:prstGeom prst="rect">
                <a:avLst/>
              </a:prstGeom>
              <a:blipFill rotWithShape="0">
                <a:blip r:embed="rId2"/>
                <a:stretch>
                  <a:fillRect l="-1178" t="-640"/>
                </a:stretch>
              </a:blipFill>
            </p:spPr>
            <p:txBody>
              <a:bodyPr/>
              <a:lstStyle/>
              <a:p>
                <a:r>
                  <a:rPr lang="en-US">
                    <a:noFill/>
                  </a:rPr>
                  <a:t> </a:t>
                </a:r>
              </a:p>
            </p:txBody>
          </p:sp>
        </mc:Fallback>
      </mc:AlternateContent>
    </p:spTree>
    <p:extLst>
      <p:ext uri="{BB962C8B-B14F-4D97-AF65-F5344CB8AC3E}">
        <p14:creationId xmlns:p14="http://schemas.microsoft.com/office/powerpoint/2010/main" val="2607463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295400" y="535583"/>
                <a:ext cx="7569200" cy="5923288"/>
              </a:xfrm>
              <a:prstGeom prst="rect">
                <a:avLst/>
              </a:prstGeom>
            </p:spPr>
            <p:txBody>
              <a:bodyPr wrap="square">
                <a:spAutoFit/>
              </a:bodyPr>
              <a:lstStyle/>
              <a:p>
                <a:pPr algn="just"/>
                <a:r>
                  <a:rPr lang="en-US" sz="2400" dirty="0" smtClean="0"/>
                  <a:t>Sample B:</a:t>
                </a:r>
                <a:endParaRPr lang="en-US" sz="2400" dirty="0"/>
              </a:p>
              <a:p>
                <a:pPr algn="just"/>
                <a:endParaRPr lang="en-US" sz="2400" dirty="0"/>
              </a:p>
              <a:p>
                <a:pPr algn="just"/>
                <a:r>
                  <a:rPr lang="en-US" sz="2400" dirty="0"/>
                  <a:t>   P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1</m:t>
                        </m:r>
                        <m:r>
                          <a:rPr lang="en-US" sz="3200" b="0" i="1" smtClean="0">
                            <a:latin typeface="Cambria Math" panose="02040503050406030204" pitchFamily="18" charset="0"/>
                          </a:rPr>
                          <m:t>4.4</m:t>
                        </m:r>
                        <m:r>
                          <a:rPr lang="en-US" sz="3200" i="1">
                            <a:latin typeface="Cambria Math" panose="02040503050406030204" pitchFamily="18" charset="0"/>
                          </a:rPr>
                          <m:t> ∗1000 </m:t>
                        </m:r>
                      </m:num>
                      <m:den>
                        <m:r>
                          <a:rPr lang="en-US" sz="3200" i="1">
                            <a:latin typeface="Cambria Math" panose="02040503050406030204" pitchFamily="18" charset="0"/>
                          </a:rPr>
                          <m:t>100</m:t>
                        </m:r>
                      </m:den>
                    </m:f>
                    <m:r>
                      <a:rPr lang="en-US" sz="3200">
                        <a:latin typeface="Cambria Math" panose="02040503050406030204" pitchFamily="18" charset="0"/>
                      </a:rPr>
                      <m:t>=</m:t>
                    </m:r>
                    <m:r>
                      <a:rPr lang="en-US" sz="3200" b="0" i="0" smtClean="0">
                        <a:latin typeface="Cambria Math" panose="02040503050406030204" pitchFamily="18" charset="0"/>
                      </a:rPr>
                      <m:t>144</m:t>
                    </m:r>
                  </m:oMath>
                </a14:m>
                <a:endParaRPr lang="en-US" sz="3200" dirty="0"/>
              </a:p>
              <a:p>
                <a:pPr algn="just"/>
                <a:endParaRPr lang="en-US" sz="2400" dirty="0"/>
              </a:p>
              <a:p>
                <a:pPr algn="just"/>
                <a:r>
                  <a:rPr lang="en-US" sz="2400"/>
                  <a:t>   </a:t>
                </a:r>
                <a:r>
                  <a:rPr lang="en-US" sz="2400" smtClean="0"/>
                  <a:t> M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38.6</m:t>
                        </m:r>
                        <m:r>
                          <a:rPr lang="en-US" sz="3200" i="1">
                            <a:latin typeface="Cambria Math" panose="02040503050406030204" pitchFamily="18" charset="0"/>
                          </a:rPr>
                          <m:t> ∗1000 </m:t>
                        </m:r>
                      </m:num>
                      <m:den>
                        <m:r>
                          <a:rPr lang="en-US" sz="3200" i="1">
                            <a:latin typeface="Cambria Math" panose="02040503050406030204" pitchFamily="18" charset="0"/>
                          </a:rPr>
                          <m:t>100</m:t>
                        </m:r>
                      </m:den>
                    </m:f>
                  </m:oMath>
                </a14:m>
                <a:r>
                  <a:rPr lang="en-US" sz="2400" dirty="0"/>
                  <a:t> </a:t>
                </a:r>
                <a:r>
                  <a:rPr lang="en-US" sz="2400" dirty="0" smtClean="0"/>
                  <a:t>=</a:t>
                </a:r>
                <a:r>
                  <a:rPr lang="en-US" sz="2400" dirty="0"/>
                  <a:t> </a:t>
                </a:r>
                <a:r>
                  <a:rPr lang="en-US" sz="2400" dirty="0" smtClean="0"/>
                  <a:t>386</a:t>
                </a:r>
                <a:endParaRPr lang="en-US" sz="2400" dirty="0"/>
              </a:p>
              <a:p>
                <a:pPr algn="just"/>
                <a:endParaRPr lang="en-US" sz="2400" dirty="0"/>
              </a:p>
              <a:p>
                <a:pPr algn="just"/>
                <a:r>
                  <a:rPr lang="en-US" sz="2400" dirty="0" smtClean="0"/>
                  <a:t>0.5 M = 193</a:t>
                </a:r>
                <a:endParaRPr lang="en-US" sz="2400" dirty="0"/>
              </a:p>
              <a:p>
                <a:pPr algn="just"/>
                <a:endParaRPr lang="en-US" sz="2400" dirty="0"/>
              </a:p>
              <a:p>
                <a:pPr algn="just"/>
                <a:r>
                  <a:rPr lang="en-US" sz="2400" dirty="0"/>
                  <a:t>As P </a:t>
                </a:r>
                <a:r>
                  <a:rPr lang="en-US" sz="2400" dirty="0" smtClean="0"/>
                  <a:t>&lt; </a:t>
                </a:r>
                <a:r>
                  <a:rPr lang="en-US" sz="2400" dirty="0"/>
                  <a:t>0.5 </a:t>
                </a:r>
                <a:r>
                  <a:rPr lang="en-US" sz="2400" dirty="0" smtClean="0"/>
                  <a:t>M, </a:t>
                </a:r>
                <a14:m>
                  <m:oMath xmlns:m="http://schemas.openxmlformats.org/officeDocument/2006/math">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𝑂𝐻</m:t>
                        </m:r>
                      </m:e>
                      <m:sup>
                        <m:r>
                          <a:rPr lang="en-US" sz="2400" i="1">
                            <a:solidFill>
                              <a:prstClr val="black"/>
                            </a:solidFill>
                            <a:latin typeface="Cambria Math" panose="02040503050406030204" pitchFamily="18" charset="0"/>
                          </a:rPr>
                          <m:t>−</m:t>
                        </m:r>
                      </m:sup>
                    </m:sSup>
                  </m:oMath>
                </a14:m>
                <a:r>
                  <a:rPr lang="en-US" sz="2400" dirty="0"/>
                  <a:t> </a:t>
                </a:r>
                <a:r>
                  <a:rPr lang="en-US" sz="2400" dirty="0" smtClean="0"/>
                  <a:t>alkalinity = 0</a:t>
                </a:r>
                <a:endParaRPr lang="en-US" sz="2400" dirty="0"/>
              </a:p>
              <a:p>
                <a:pPr algn="just"/>
                <a:endParaRPr lang="en-US" sz="2400" dirty="0" smtClean="0"/>
              </a:p>
              <a:p>
                <a:pPr algn="just"/>
                <a:r>
                  <a:rPr lang="en-US" sz="2400" dirty="0" smtClean="0"/>
                  <a:t>C</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alkalinity = </a:t>
                </a:r>
                <a:r>
                  <a:rPr lang="en-US" sz="2400" dirty="0" smtClean="0"/>
                  <a:t>2P = 288</a:t>
                </a:r>
                <a:endParaRPr lang="en-US" sz="2400" dirty="0"/>
              </a:p>
              <a:p>
                <a:pPr algn="just"/>
                <a:endParaRPr lang="en-US" sz="2400" dirty="0"/>
              </a:p>
              <a:p>
                <a:pPr algn="just"/>
                <a14:m>
                  <m:oMath xmlns:m="http://schemas.openxmlformats.org/officeDocument/2006/math">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alkalinity = M</a:t>
                </a:r>
                <a:r>
                  <a:rPr lang="en-US" sz="2400" dirty="0" smtClean="0"/>
                  <a:t>-2P = (386-288) = 98</a:t>
                </a:r>
                <a:endParaRPr lang="en-US" sz="2400" dirty="0"/>
              </a:p>
              <a:p>
                <a:pPr algn="just"/>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295400" y="535583"/>
                <a:ext cx="7569200" cy="5923288"/>
              </a:xfrm>
              <a:prstGeom prst="rect">
                <a:avLst/>
              </a:prstGeom>
              <a:blipFill rotWithShape="0">
                <a:blip r:embed="rId2"/>
                <a:stretch>
                  <a:fillRect l="-1289" t="-720"/>
                </a:stretch>
              </a:blipFill>
            </p:spPr>
            <p:txBody>
              <a:bodyPr/>
              <a:lstStyle/>
              <a:p>
                <a:r>
                  <a:rPr lang="en-US">
                    <a:noFill/>
                  </a:rPr>
                  <a:t> </a:t>
                </a:r>
              </a:p>
            </p:txBody>
          </p:sp>
        </mc:Fallback>
      </mc:AlternateContent>
    </p:spTree>
    <p:extLst>
      <p:ext uri="{BB962C8B-B14F-4D97-AF65-F5344CB8AC3E}">
        <p14:creationId xmlns:p14="http://schemas.microsoft.com/office/powerpoint/2010/main" val="40937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899" y="685801"/>
            <a:ext cx="8169579" cy="6063198"/>
          </a:xfrm>
          <a:prstGeom prst="rect">
            <a:avLst/>
          </a:prstGeom>
          <a:noFill/>
        </p:spPr>
        <p:txBody>
          <a:bodyPr wrap="square" rtlCol="0">
            <a:spAutoFit/>
          </a:bodyPr>
          <a:lstStyle/>
          <a:p>
            <a:r>
              <a:rPr lang="en-US" sz="2800" b="1" dirty="0" smtClean="0"/>
              <a:t>Reference Books:</a:t>
            </a:r>
          </a:p>
          <a:p>
            <a:endParaRPr lang="en-US" sz="2400" b="1" dirty="0"/>
          </a:p>
          <a:p>
            <a:pPr marL="457200" indent="-457200">
              <a:buFont typeface="+mj-lt"/>
              <a:buAutoNum type="arabicPeriod"/>
            </a:pPr>
            <a:r>
              <a:rPr lang="en-US" sz="2400" b="1" dirty="0">
                <a:solidFill>
                  <a:srgbClr val="FF0000"/>
                </a:solidFill>
              </a:rPr>
              <a:t>Water Supply and Sanitation</a:t>
            </a:r>
          </a:p>
          <a:p>
            <a:pPr marL="342900" indent="-342900">
              <a:buFont typeface="Wingdings" panose="05000000000000000000" pitchFamily="2" charset="2"/>
              <a:buChar char="Ø"/>
            </a:pPr>
            <a:r>
              <a:rPr lang="en-US" sz="2400" dirty="0">
                <a:solidFill>
                  <a:srgbClr val="FF0000"/>
                </a:solidFill>
              </a:rPr>
              <a:t>M.F </a:t>
            </a:r>
            <a:r>
              <a:rPr lang="en-US" sz="2400" dirty="0" smtClean="0">
                <a:solidFill>
                  <a:srgbClr val="FF0000"/>
                </a:solidFill>
              </a:rPr>
              <a:t>Ahmed</a:t>
            </a:r>
          </a:p>
          <a:p>
            <a:pPr marL="342900" indent="-342900">
              <a:buFont typeface="Wingdings" panose="05000000000000000000" pitchFamily="2" charset="2"/>
              <a:buChar char="Ø"/>
            </a:pPr>
            <a:r>
              <a:rPr lang="en-US" sz="2400" dirty="0" smtClean="0">
                <a:solidFill>
                  <a:srgbClr val="FF0000"/>
                </a:solidFill>
              </a:rPr>
              <a:t>M.M.Rahman</a:t>
            </a:r>
            <a:endParaRPr lang="en-US" sz="2400" dirty="0">
              <a:solidFill>
                <a:srgbClr val="FF0000"/>
              </a:solidFill>
            </a:endParaRPr>
          </a:p>
          <a:p>
            <a:pPr marL="457200" indent="-457200">
              <a:buAutoNum type="arabicPeriod" startAt="2"/>
            </a:pPr>
            <a:r>
              <a:rPr lang="en-US" sz="2400" b="1" dirty="0" smtClean="0"/>
              <a:t>Environmental Engineering</a:t>
            </a:r>
          </a:p>
          <a:p>
            <a:pPr marL="342900" indent="-342900">
              <a:buFont typeface="Wingdings" panose="05000000000000000000" pitchFamily="2" charset="2"/>
              <a:buChar char="Ø"/>
            </a:pPr>
            <a:r>
              <a:rPr lang="en-US" sz="2400" dirty="0" smtClean="0"/>
              <a:t>H.S.Peavy</a:t>
            </a:r>
          </a:p>
          <a:p>
            <a:pPr marL="342900" indent="-342900">
              <a:buFont typeface="Wingdings" panose="05000000000000000000" pitchFamily="2" charset="2"/>
              <a:buChar char="Ø"/>
            </a:pPr>
            <a:r>
              <a:rPr lang="en-US" sz="2400" dirty="0" err="1" smtClean="0"/>
              <a:t>D.R.Rowe</a:t>
            </a:r>
            <a:endParaRPr lang="en-US" sz="2400" dirty="0" smtClean="0"/>
          </a:p>
          <a:p>
            <a:pPr marL="342900" indent="-342900">
              <a:buFont typeface="Wingdings" panose="05000000000000000000" pitchFamily="2" charset="2"/>
              <a:buChar char="Ø"/>
            </a:pPr>
            <a:r>
              <a:rPr lang="en-US" sz="2400" dirty="0"/>
              <a:t>G. </a:t>
            </a:r>
            <a:r>
              <a:rPr lang="en-US" sz="2400" dirty="0" err="1"/>
              <a:t>Tchobanoglous</a:t>
            </a:r>
            <a:endParaRPr lang="en-US" sz="2400" dirty="0"/>
          </a:p>
          <a:p>
            <a:pPr marL="457200" indent="-457200">
              <a:buAutoNum type="arabicPeriod" startAt="3"/>
            </a:pPr>
            <a:r>
              <a:rPr lang="en-US" sz="2400" b="1" dirty="0" smtClean="0"/>
              <a:t>Environmental Engineering</a:t>
            </a:r>
          </a:p>
          <a:p>
            <a:pPr marL="342900" indent="-342900">
              <a:buFont typeface="Wingdings" panose="05000000000000000000" pitchFamily="2" charset="2"/>
              <a:buChar char="Ø"/>
            </a:pPr>
            <a:r>
              <a:rPr lang="en-US" sz="2400" dirty="0" smtClean="0"/>
              <a:t>M.L Davis</a:t>
            </a:r>
          </a:p>
          <a:p>
            <a:pPr marL="342900" indent="-342900">
              <a:buFont typeface="Wingdings" panose="05000000000000000000" pitchFamily="2" charset="2"/>
              <a:buChar char="Ø"/>
            </a:pPr>
            <a:r>
              <a:rPr lang="en-US" sz="2400" dirty="0" smtClean="0"/>
              <a:t>D.A Cornwell</a:t>
            </a:r>
          </a:p>
          <a:p>
            <a:pPr marL="342900" indent="-342900">
              <a:buFont typeface="Wingdings" panose="05000000000000000000" pitchFamily="2" charset="2"/>
              <a:buChar char="Ø"/>
            </a:pPr>
            <a:endParaRPr lang="en-US" sz="2400" dirty="0" smtClean="0"/>
          </a:p>
          <a:p>
            <a:endParaRPr lang="en-US" sz="2400" b="1" dirty="0" smtClean="0"/>
          </a:p>
          <a:p>
            <a:endParaRPr lang="en-US" sz="2400" b="1" dirty="0"/>
          </a:p>
          <a:p>
            <a:endParaRPr lang="en-US" sz="2400" b="1" dirty="0"/>
          </a:p>
        </p:txBody>
      </p:sp>
      <p:sp>
        <p:nvSpPr>
          <p:cNvPr id="5" name="TextBox 4"/>
          <p:cNvSpPr txBox="1"/>
          <p:nvPr/>
        </p:nvSpPr>
        <p:spPr>
          <a:xfrm>
            <a:off x="5245100" y="1905000"/>
            <a:ext cx="4114800" cy="1200329"/>
          </a:xfrm>
          <a:prstGeom prst="rect">
            <a:avLst/>
          </a:prstGeom>
          <a:noFill/>
        </p:spPr>
        <p:txBody>
          <a:bodyPr wrap="square" rtlCol="0">
            <a:spAutoFit/>
          </a:bodyPr>
          <a:lstStyle/>
          <a:p>
            <a:r>
              <a:rPr lang="en-US" sz="2400" b="1" dirty="0" smtClean="0"/>
              <a:t>4. </a:t>
            </a:r>
            <a:r>
              <a:rPr lang="en-US" sz="2400" b="1" dirty="0" smtClean="0">
                <a:solidFill>
                  <a:srgbClr val="FF0000"/>
                </a:solidFill>
              </a:rPr>
              <a:t>A Text book of Water Supply Engineering</a:t>
            </a:r>
          </a:p>
          <a:p>
            <a:pPr marL="342900" indent="-342900">
              <a:buFont typeface="Wingdings" panose="05000000000000000000" pitchFamily="2" charset="2"/>
              <a:buChar char="Ø"/>
            </a:pPr>
            <a:r>
              <a:rPr lang="en-US" sz="2400" dirty="0" err="1" smtClean="0">
                <a:solidFill>
                  <a:srgbClr val="FF0000"/>
                </a:solidFill>
              </a:rPr>
              <a:t>M.A.Aziz</a:t>
            </a:r>
            <a:r>
              <a:rPr lang="en-US" sz="2400" b="1" dirty="0" smtClean="0">
                <a:solidFill>
                  <a:srgbClr val="FF0000"/>
                </a:solidFill>
              </a:rPr>
              <a:t> </a:t>
            </a:r>
            <a:endParaRPr lang="en-US" sz="2400" b="1" dirty="0">
              <a:solidFill>
                <a:srgbClr val="FF0000"/>
              </a:solidFill>
            </a:endParaRPr>
          </a:p>
        </p:txBody>
      </p:sp>
      <p:sp>
        <p:nvSpPr>
          <p:cNvPr id="6" name="TextBox 5"/>
          <p:cNvSpPr txBox="1"/>
          <p:nvPr/>
        </p:nvSpPr>
        <p:spPr>
          <a:xfrm>
            <a:off x="5245100" y="3378200"/>
            <a:ext cx="4114800" cy="1200329"/>
          </a:xfrm>
          <a:prstGeom prst="rect">
            <a:avLst/>
          </a:prstGeom>
          <a:noFill/>
        </p:spPr>
        <p:txBody>
          <a:bodyPr wrap="square" rtlCol="0">
            <a:spAutoFit/>
          </a:bodyPr>
          <a:lstStyle/>
          <a:p>
            <a:r>
              <a:rPr lang="en-US" sz="2400" b="1" dirty="0"/>
              <a:t>5</a:t>
            </a:r>
            <a:r>
              <a:rPr lang="en-US" sz="2400" b="1" dirty="0" smtClean="0"/>
              <a:t>. </a:t>
            </a:r>
            <a:r>
              <a:rPr lang="en-US" sz="2400" b="1" dirty="0" smtClean="0">
                <a:solidFill>
                  <a:srgbClr val="FF0000"/>
                </a:solidFill>
              </a:rPr>
              <a:t>Water Supply and Sanitary Engineering</a:t>
            </a:r>
          </a:p>
          <a:p>
            <a:pPr marL="342900" indent="-342900">
              <a:buFont typeface="Wingdings" panose="05000000000000000000" pitchFamily="2" charset="2"/>
              <a:buChar char="Ø"/>
            </a:pPr>
            <a:r>
              <a:rPr lang="en-US" sz="2400" dirty="0" err="1" smtClean="0">
                <a:solidFill>
                  <a:srgbClr val="FF0000"/>
                </a:solidFill>
              </a:rPr>
              <a:t>Rangwala</a:t>
            </a:r>
            <a:endParaRPr lang="en-US" sz="2400" dirty="0">
              <a:solidFill>
                <a:srgbClr val="FF0000"/>
              </a:solidFill>
            </a:endParaRPr>
          </a:p>
        </p:txBody>
      </p:sp>
    </p:spTree>
    <p:extLst>
      <p:ext uri="{BB962C8B-B14F-4D97-AF65-F5344CB8AC3E}">
        <p14:creationId xmlns:p14="http://schemas.microsoft.com/office/powerpoint/2010/main" val="4126425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23900" y="560983"/>
                <a:ext cx="7569200" cy="5553956"/>
              </a:xfrm>
              <a:prstGeom prst="rect">
                <a:avLst/>
              </a:prstGeom>
            </p:spPr>
            <p:txBody>
              <a:bodyPr wrap="square">
                <a:spAutoFit/>
              </a:bodyPr>
              <a:lstStyle/>
              <a:p>
                <a:pPr algn="just"/>
                <a:r>
                  <a:rPr lang="en-US" sz="2400" dirty="0" smtClean="0"/>
                  <a:t>Sample C:</a:t>
                </a:r>
                <a:endParaRPr lang="en-US" sz="2400" dirty="0"/>
              </a:p>
              <a:p>
                <a:pPr algn="just"/>
                <a:endParaRPr lang="en-US" sz="2400" dirty="0"/>
              </a:p>
              <a:p>
                <a:pPr algn="just"/>
                <a:r>
                  <a:rPr lang="en-US" sz="2400" dirty="0"/>
                  <a:t>   P =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8.2</m:t>
                        </m:r>
                        <m:r>
                          <a:rPr lang="en-US" sz="3200" i="1">
                            <a:latin typeface="Cambria Math" panose="02040503050406030204" pitchFamily="18" charset="0"/>
                          </a:rPr>
                          <m:t> ∗1000 </m:t>
                        </m:r>
                      </m:num>
                      <m:den>
                        <m:r>
                          <a:rPr lang="en-US" sz="3200" i="1">
                            <a:latin typeface="Cambria Math" panose="02040503050406030204" pitchFamily="18" charset="0"/>
                          </a:rPr>
                          <m:t>100</m:t>
                        </m:r>
                      </m:den>
                    </m:f>
                    <m:r>
                      <a:rPr lang="en-US" sz="3200">
                        <a:latin typeface="Cambria Math" panose="02040503050406030204" pitchFamily="18" charset="0"/>
                      </a:rPr>
                      <m:t>=</m:t>
                    </m:r>
                    <m:r>
                      <a:rPr lang="en-US" sz="3200" b="0" i="0" smtClean="0">
                        <a:latin typeface="Cambria Math" panose="02040503050406030204" pitchFamily="18" charset="0"/>
                      </a:rPr>
                      <m:t>82</m:t>
                    </m:r>
                  </m:oMath>
                </a14:m>
                <a:endParaRPr lang="en-US" sz="3200" dirty="0"/>
              </a:p>
              <a:p>
                <a:pPr algn="just"/>
                <a:endParaRPr lang="en-US" sz="2400" dirty="0"/>
              </a:p>
              <a:p>
                <a:pPr algn="just"/>
                <a:r>
                  <a:rPr lang="en-US" sz="2400" dirty="0"/>
                  <a:t>   </a:t>
                </a:r>
                <a:r>
                  <a:rPr lang="en-US" sz="2400" dirty="0" smtClean="0"/>
                  <a:t>M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8.4</m:t>
                        </m:r>
                        <m:r>
                          <a:rPr lang="en-US" sz="3200" i="1">
                            <a:latin typeface="Cambria Math" panose="02040503050406030204" pitchFamily="18" charset="0"/>
                          </a:rPr>
                          <m:t>∗1000 </m:t>
                        </m:r>
                      </m:num>
                      <m:den>
                        <m:r>
                          <a:rPr lang="en-US" sz="3200" i="1">
                            <a:latin typeface="Cambria Math" panose="02040503050406030204" pitchFamily="18" charset="0"/>
                          </a:rPr>
                          <m:t>100</m:t>
                        </m:r>
                      </m:den>
                    </m:f>
                  </m:oMath>
                </a14:m>
                <a:r>
                  <a:rPr lang="en-US" sz="2400" dirty="0"/>
                  <a:t> </a:t>
                </a:r>
                <a:r>
                  <a:rPr lang="en-US" sz="2400" dirty="0" smtClean="0"/>
                  <a:t>=</a:t>
                </a:r>
                <a:r>
                  <a:rPr lang="en-US" sz="2400" dirty="0"/>
                  <a:t> </a:t>
                </a:r>
                <a:r>
                  <a:rPr lang="en-US" sz="2400" dirty="0" smtClean="0"/>
                  <a:t>84</a:t>
                </a:r>
                <a:endParaRPr lang="en-US" sz="2400" dirty="0"/>
              </a:p>
              <a:p>
                <a:pPr algn="just"/>
                <a:endParaRPr lang="en-US" sz="2400" dirty="0"/>
              </a:p>
              <a:p>
                <a:pPr algn="just"/>
                <a:r>
                  <a:rPr lang="en-US" sz="2400" dirty="0" smtClean="0"/>
                  <a:t>0.5 M = 42</a:t>
                </a:r>
                <a:endParaRPr lang="en-US" sz="2400" dirty="0"/>
              </a:p>
              <a:p>
                <a:pPr algn="just"/>
                <a:endParaRPr lang="en-US" sz="2400" dirty="0"/>
              </a:p>
              <a:p>
                <a:pPr algn="just"/>
                <a:r>
                  <a:rPr lang="en-US" sz="2400" dirty="0"/>
                  <a:t>As P </a:t>
                </a:r>
                <a:r>
                  <a:rPr lang="en-US" sz="2400" dirty="0" smtClean="0"/>
                  <a:t>&gt; </a:t>
                </a:r>
                <a:r>
                  <a:rPr lang="en-US" sz="2400" dirty="0"/>
                  <a:t>0.5 </a:t>
                </a:r>
                <a:r>
                  <a:rPr lang="en-US" sz="2400" dirty="0" smtClean="0"/>
                  <a:t>M, </a:t>
                </a:r>
                <a14:m>
                  <m:oMath xmlns:m="http://schemas.openxmlformats.org/officeDocument/2006/math">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𝑂𝐻</m:t>
                        </m:r>
                      </m:e>
                      <m:sup>
                        <m:r>
                          <a:rPr lang="en-US" sz="2400" i="1">
                            <a:solidFill>
                              <a:prstClr val="black"/>
                            </a:solidFill>
                            <a:latin typeface="Cambria Math" panose="02040503050406030204" pitchFamily="18" charset="0"/>
                          </a:rPr>
                          <m:t>−</m:t>
                        </m:r>
                      </m:sup>
                    </m:sSup>
                  </m:oMath>
                </a14:m>
                <a:r>
                  <a:rPr lang="en-US" sz="2400" dirty="0"/>
                  <a:t> </a:t>
                </a:r>
                <a:r>
                  <a:rPr lang="en-US" sz="2400" dirty="0" smtClean="0"/>
                  <a:t>alkalinity = 2P-M = 164-84 = 80</a:t>
                </a:r>
                <a:endParaRPr lang="en-US" sz="2400" dirty="0"/>
              </a:p>
              <a:p>
                <a:pPr algn="just"/>
                <a:endParaRPr lang="en-US" sz="2400" dirty="0" smtClean="0"/>
              </a:p>
              <a:p>
                <a:pPr algn="just"/>
                <a:r>
                  <a:rPr lang="en-US" sz="2400" dirty="0" smtClean="0"/>
                  <a:t>C</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alkalinity = </a:t>
                </a:r>
                <a:r>
                  <a:rPr lang="en-US" sz="2400" dirty="0" smtClean="0"/>
                  <a:t>2(M-P) = 2(84-82) = 4</a:t>
                </a:r>
                <a:endParaRPr lang="en-US" sz="2400" dirty="0"/>
              </a:p>
              <a:p>
                <a:pPr algn="just"/>
                <a:endParaRPr lang="en-US" sz="2400" dirty="0"/>
              </a:p>
              <a:p>
                <a:pPr algn="just"/>
                <a14:m>
                  <m:oMath xmlns:m="http://schemas.openxmlformats.org/officeDocument/2006/math">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alkalinity </a:t>
                </a:r>
                <a:r>
                  <a:rPr lang="en-US" sz="2400" dirty="0" smtClean="0"/>
                  <a:t>= 0</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723900" y="560983"/>
                <a:ext cx="7569200" cy="5553956"/>
              </a:xfrm>
              <a:prstGeom prst="rect">
                <a:avLst/>
              </a:prstGeom>
              <a:blipFill rotWithShape="0">
                <a:blip r:embed="rId2"/>
                <a:stretch>
                  <a:fillRect l="-1289" t="-768" b="-1647"/>
                </a:stretch>
              </a:blipFill>
            </p:spPr>
            <p:txBody>
              <a:bodyPr/>
              <a:lstStyle/>
              <a:p>
                <a:r>
                  <a:rPr lang="en-US">
                    <a:noFill/>
                  </a:rPr>
                  <a:t> </a:t>
                </a:r>
              </a:p>
            </p:txBody>
          </p:sp>
        </mc:Fallback>
      </mc:AlternateContent>
    </p:spTree>
    <p:extLst>
      <p:ext uri="{BB962C8B-B14F-4D97-AF65-F5344CB8AC3E}">
        <p14:creationId xmlns:p14="http://schemas.microsoft.com/office/powerpoint/2010/main" val="3947234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31900" y="914399"/>
                <a:ext cx="7061200" cy="4854470"/>
              </a:xfrm>
              <a:prstGeom prst="rect">
                <a:avLst/>
              </a:prstGeom>
            </p:spPr>
            <p:txBody>
              <a:bodyPr wrap="square">
                <a:spAutoFit/>
              </a:bodyPr>
              <a:lstStyle/>
              <a:p>
                <a:pPr algn="just"/>
                <a:r>
                  <a:rPr lang="en-US" sz="2400" dirty="0" smtClean="0"/>
                  <a:t>Sample D:</a:t>
                </a:r>
                <a:endParaRPr lang="en-US" sz="2400" dirty="0"/>
              </a:p>
              <a:p>
                <a:pPr algn="just"/>
                <a:endParaRPr lang="en-US" sz="2400" dirty="0"/>
              </a:p>
              <a:p>
                <a:pPr algn="just"/>
                <a:r>
                  <a:rPr lang="en-US" sz="2400" dirty="0"/>
                  <a:t>   P </a:t>
                </a:r>
                <a:r>
                  <a:rPr lang="en-US" sz="2400" dirty="0" smtClean="0"/>
                  <a:t>= 0</a:t>
                </a:r>
                <a:endParaRPr lang="en-US" sz="2400" dirty="0"/>
              </a:p>
              <a:p>
                <a:pPr algn="just"/>
                <a:r>
                  <a:rPr lang="en-US" sz="2400" dirty="0"/>
                  <a:t>   </a:t>
                </a:r>
                <a:endParaRPr lang="en-US" sz="2400" dirty="0" smtClean="0"/>
              </a:p>
              <a:p>
                <a:pPr algn="just"/>
                <a:r>
                  <a:rPr lang="en-US" sz="2400" dirty="0"/>
                  <a:t> </a:t>
                </a:r>
                <a:r>
                  <a:rPr lang="en-US" sz="2400" dirty="0" smtClean="0"/>
                  <a:t>  M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12.7</m:t>
                        </m:r>
                        <m:r>
                          <a:rPr lang="en-US" sz="3200" i="1">
                            <a:latin typeface="Cambria Math" panose="02040503050406030204" pitchFamily="18" charset="0"/>
                          </a:rPr>
                          <m:t>∗1000 </m:t>
                        </m:r>
                      </m:num>
                      <m:den>
                        <m:r>
                          <a:rPr lang="en-US" sz="3200" i="1">
                            <a:latin typeface="Cambria Math" panose="02040503050406030204" pitchFamily="18" charset="0"/>
                          </a:rPr>
                          <m:t>100</m:t>
                        </m:r>
                      </m:den>
                    </m:f>
                  </m:oMath>
                </a14:m>
                <a:r>
                  <a:rPr lang="en-US" sz="2400" dirty="0"/>
                  <a:t> </a:t>
                </a:r>
                <a:r>
                  <a:rPr lang="en-US" sz="2400" dirty="0" smtClean="0"/>
                  <a:t>=</a:t>
                </a:r>
                <a:r>
                  <a:rPr lang="en-US" sz="2400" dirty="0"/>
                  <a:t> </a:t>
                </a:r>
                <a:r>
                  <a:rPr lang="en-US" sz="2400" dirty="0" smtClean="0"/>
                  <a:t>127</a:t>
                </a:r>
                <a:endParaRPr lang="en-US" sz="2400" dirty="0"/>
              </a:p>
              <a:p>
                <a:pPr algn="just"/>
                <a:endParaRPr lang="en-US" sz="2400" dirty="0"/>
              </a:p>
              <a:p>
                <a:pPr algn="just"/>
                <a:endParaRPr lang="en-US" sz="2400" dirty="0"/>
              </a:p>
              <a:p>
                <a:pPr algn="just"/>
                <a:r>
                  <a:rPr lang="en-US" sz="2400" dirty="0"/>
                  <a:t>As </a:t>
                </a:r>
                <a:r>
                  <a:rPr lang="en-US" sz="2400" dirty="0" smtClean="0"/>
                  <a:t>P = 0, </a:t>
                </a:r>
                <a14:m>
                  <m:oMath xmlns:m="http://schemas.openxmlformats.org/officeDocument/2006/math">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𝑂𝐻</m:t>
                        </m:r>
                      </m:e>
                      <m:sup>
                        <m:r>
                          <a:rPr lang="en-US" sz="2400" i="1">
                            <a:solidFill>
                              <a:prstClr val="black"/>
                            </a:solidFill>
                            <a:latin typeface="Cambria Math" panose="02040503050406030204" pitchFamily="18" charset="0"/>
                          </a:rPr>
                          <m:t>−</m:t>
                        </m:r>
                      </m:sup>
                    </m:sSup>
                  </m:oMath>
                </a14:m>
                <a:r>
                  <a:rPr lang="en-US" sz="2400" dirty="0"/>
                  <a:t> </a:t>
                </a:r>
                <a:r>
                  <a:rPr lang="en-US" sz="2400" dirty="0" smtClean="0"/>
                  <a:t>alkalinity = 0</a:t>
                </a:r>
              </a:p>
              <a:p>
                <a:pPr algn="just"/>
                <a:endParaRPr lang="en-US" sz="2400" dirty="0" smtClean="0"/>
              </a:p>
              <a:p>
                <a:pPr algn="just"/>
                <a:r>
                  <a:rPr lang="en-US" sz="2400" dirty="0" smtClean="0"/>
                  <a:t>C</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alkalinity = </a:t>
                </a:r>
                <a:r>
                  <a:rPr lang="en-US" sz="2400" dirty="0" smtClean="0"/>
                  <a:t>0</a:t>
                </a:r>
              </a:p>
              <a:p>
                <a:pPr algn="just"/>
                <a:endParaRPr lang="en-US" sz="2400" i="1" dirty="0">
                  <a:latin typeface="Cambria Math" panose="02040503050406030204" pitchFamily="18" charset="0"/>
                </a:endParaRPr>
              </a:p>
              <a:p>
                <a:pPr algn="just"/>
                <a14:m>
                  <m:oMath xmlns:m="http://schemas.openxmlformats.org/officeDocument/2006/math">
                    <m:r>
                      <a:rPr lang="en-US" sz="2400" i="1">
                        <a:latin typeface="Cambria Math" panose="02040503050406030204" pitchFamily="18" charset="0"/>
                      </a:rPr>
                      <m:t>𝐻𝐶</m:t>
                    </m:r>
                    <m:sSubSup>
                      <m:sSubSupPr>
                        <m:ctrlPr>
                          <a:rPr lang="en-US" sz="2400" i="1">
                            <a:latin typeface="Cambria Math" panose="02040503050406030204" pitchFamily="18" charset="0"/>
                          </a:rPr>
                        </m:ctrlPr>
                      </m:sSubSupPr>
                      <m:e>
                        <m:r>
                          <a:rPr lang="en-US" sz="2400" i="1">
                            <a:latin typeface="Cambria Math" panose="02040503050406030204" pitchFamily="18" charset="0"/>
                          </a:rPr>
                          <m:t>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alkalinity </a:t>
                </a:r>
                <a:r>
                  <a:rPr lang="en-US" sz="2400" dirty="0" smtClean="0"/>
                  <a:t>= M = 127</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231900" y="914399"/>
                <a:ext cx="7061200" cy="4854470"/>
              </a:xfrm>
              <a:prstGeom prst="rect">
                <a:avLst/>
              </a:prstGeom>
              <a:blipFill rotWithShape="0">
                <a:blip r:embed="rId2"/>
                <a:stretch>
                  <a:fillRect l="-1295" t="-879" b="-2010"/>
                </a:stretch>
              </a:blipFill>
            </p:spPr>
            <p:txBody>
              <a:bodyPr/>
              <a:lstStyle/>
              <a:p>
                <a:r>
                  <a:rPr lang="en-US">
                    <a:noFill/>
                  </a:rPr>
                  <a:t> </a:t>
                </a:r>
              </a:p>
            </p:txBody>
          </p:sp>
        </mc:Fallback>
      </mc:AlternateContent>
    </p:spTree>
    <p:extLst>
      <p:ext uri="{BB962C8B-B14F-4D97-AF65-F5344CB8AC3E}">
        <p14:creationId xmlns:p14="http://schemas.microsoft.com/office/powerpoint/2010/main" val="1943292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87400" y="939800"/>
                <a:ext cx="7950200" cy="4893647"/>
              </a:xfrm>
              <a:prstGeom prst="rect">
                <a:avLst/>
              </a:prstGeom>
              <a:noFill/>
            </p:spPr>
            <p:txBody>
              <a:bodyPr wrap="square" rtlCol="0">
                <a:spAutoFit/>
              </a:bodyPr>
              <a:lstStyle/>
              <a:p>
                <a:pPr algn="just"/>
                <a:r>
                  <a:rPr lang="en-US" sz="2400" b="1" dirty="0" smtClean="0"/>
                  <a:t>3) Acidity:</a:t>
                </a:r>
              </a:p>
              <a:p>
                <a:pPr algn="just"/>
                <a:endParaRPr lang="en-US" sz="2400" b="1" dirty="0"/>
              </a:p>
              <a:p>
                <a:pPr algn="just"/>
                <a:r>
                  <a:rPr lang="en-US" sz="2400" dirty="0" smtClean="0"/>
                  <a:t>The term acidity with reference to the water and waste water is defined as the capacity of substances contained in the water to take up hydroxyl ions (</a:t>
                </a:r>
                <a14:m>
                  <m:oMath xmlns:m="http://schemas.openxmlformats.org/officeDocument/2006/math">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𝑂𝐻</m:t>
                        </m:r>
                      </m:e>
                      <m:sup>
                        <m:r>
                          <a:rPr lang="en-US" sz="2400" i="1">
                            <a:solidFill>
                              <a:prstClr val="black"/>
                            </a:solidFill>
                            <a:latin typeface="Cambria Math" panose="02040503050406030204" pitchFamily="18" charset="0"/>
                          </a:rPr>
                          <m:t>−</m:t>
                        </m:r>
                      </m:sup>
                    </m:sSup>
                  </m:oMath>
                </a14:m>
                <a:r>
                  <a:rPr lang="en-US" sz="2400" dirty="0" smtClean="0"/>
                  <a:t>) to reach a defined pH value (0 to 8.2)</a:t>
                </a:r>
              </a:p>
              <a:p>
                <a:pPr algn="just"/>
                <a:endParaRPr lang="en-US" sz="2400" dirty="0"/>
              </a:p>
              <a:p>
                <a:pPr algn="just"/>
                <a:r>
                  <a:rPr lang="en-US" sz="2400" dirty="0" smtClean="0"/>
                  <a:t>The acidity are the following two types:</a:t>
                </a:r>
              </a:p>
              <a:p>
                <a:pPr algn="just"/>
                <a:endParaRPr lang="en-US" sz="2400" dirty="0"/>
              </a:p>
              <a:p>
                <a:pPr marL="514350" indent="-514350" algn="just">
                  <a:buAutoNum type="romanLcParenBoth"/>
                </a:pPr>
                <a:r>
                  <a:rPr lang="en-US" sz="2400" dirty="0" smtClean="0"/>
                  <a:t>Carbon dioxide acidity</a:t>
                </a:r>
              </a:p>
              <a:p>
                <a:pPr marL="514350" indent="-514350" algn="just">
                  <a:buAutoNum type="romanLcParenBoth"/>
                </a:pPr>
                <a:r>
                  <a:rPr lang="en-US" sz="2400" dirty="0" smtClean="0"/>
                  <a:t>Mineral acidity</a:t>
                </a:r>
              </a:p>
              <a:p>
                <a:pPr algn="just"/>
                <a:endParaRPr lang="en-US" sz="2400" dirty="0"/>
              </a:p>
              <a:p>
                <a:pPr algn="just"/>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787400" y="939800"/>
                <a:ext cx="7950200" cy="4893647"/>
              </a:xfrm>
              <a:prstGeom prst="rect">
                <a:avLst/>
              </a:prstGeom>
              <a:blipFill rotWithShape="0">
                <a:blip r:embed="rId2"/>
                <a:stretch>
                  <a:fillRect l="-1150" t="-872" r="-1227"/>
                </a:stretch>
              </a:blipFill>
            </p:spPr>
            <p:txBody>
              <a:bodyPr/>
              <a:lstStyle/>
              <a:p>
                <a:r>
                  <a:rPr lang="en-US">
                    <a:noFill/>
                  </a:rPr>
                  <a:t> </a:t>
                </a:r>
              </a:p>
            </p:txBody>
          </p:sp>
        </mc:Fallback>
      </mc:AlternateContent>
    </p:spTree>
    <p:extLst>
      <p:ext uri="{BB962C8B-B14F-4D97-AF65-F5344CB8AC3E}">
        <p14:creationId xmlns:p14="http://schemas.microsoft.com/office/powerpoint/2010/main" val="3459869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368300"/>
                <a:ext cx="8318500" cy="6740307"/>
              </a:xfrm>
              <a:prstGeom prst="rect">
                <a:avLst/>
              </a:prstGeom>
              <a:noFill/>
            </p:spPr>
            <p:txBody>
              <a:bodyPr wrap="square" rtlCol="0">
                <a:spAutoFit/>
              </a:bodyPr>
              <a:lstStyle/>
              <a:p>
                <a:pPr algn="just"/>
                <a:r>
                  <a:rPr lang="en-US" sz="2400" b="1" dirty="0" smtClean="0"/>
                  <a:t>(</a:t>
                </a:r>
                <a:r>
                  <a:rPr lang="en-US" sz="2400" b="1" dirty="0" err="1" smtClean="0"/>
                  <a:t>i</a:t>
                </a:r>
                <a:r>
                  <a:rPr lang="en-US" sz="2400" b="1" dirty="0" smtClean="0"/>
                  <a:t>) Carbon dioxide Acidity:</a:t>
                </a:r>
              </a:p>
              <a:p>
                <a:pPr algn="just"/>
                <a:endParaRPr lang="en-US" sz="2400" dirty="0" smtClean="0"/>
              </a:p>
              <a:p>
                <a:pPr algn="just"/>
                <a:r>
                  <a:rPr lang="en-US" sz="2400" dirty="0" smtClean="0"/>
                  <a:t>This acidity is due to the presence of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𝐶𝑂</m:t>
                        </m:r>
                      </m:e>
                      <m:sub>
                        <m:r>
                          <a:rPr lang="en-US" sz="2400" i="1">
                            <a:solidFill>
                              <a:prstClr val="black"/>
                            </a:solidFill>
                            <a:latin typeface="Cambria Math" panose="02040503050406030204" pitchFamily="18" charset="0"/>
                          </a:rPr>
                          <m:t>2 </m:t>
                        </m:r>
                      </m:sub>
                    </m:sSub>
                  </m:oMath>
                </a14:m>
                <a:r>
                  <a:rPr lang="en-US" sz="2400" dirty="0" smtClean="0"/>
                  <a:t>in ground water and surface water</a:t>
                </a:r>
              </a:p>
              <a:p>
                <a:pPr algn="just"/>
                <a:endParaRPr lang="en-US" sz="2400" dirty="0"/>
              </a:p>
              <a:p>
                <a:pPr algn="just"/>
                <a:r>
                  <a:rPr lang="en-US" sz="2400" b="1" dirty="0" smtClean="0"/>
                  <a:t>(ii) Mineral Acidity:</a:t>
                </a:r>
              </a:p>
              <a:p>
                <a:pPr algn="just"/>
                <a:endParaRPr lang="en-US" sz="2400" dirty="0"/>
              </a:p>
              <a:p>
                <a:pPr algn="just"/>
                <a:r>
                  <a:rPr lang="en-US" sz="2400" dirty="0" smtClean="0"/>
                  <a:t>The mineral acidity is due to the presence of </a:t>
                </a:r>
                <a:r>
                  <a:rPr lang="en-US" sz="2400" dirty="0" err="1" smtClean="0"/>
                  <a:t>HCl</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2</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𝑆𝑂</m:t>
                        </m:r>
                      </m:e>
                      <m:sub>
                        <m:r>
                          <a:rPr lang="en-US" sz="2400" b="0" i="1" smtClean="0">
                            <a:latin typeface="Cambria Math" panose="02040503050406030204" pitchFamily="18" charset="0"/>
                          </a:rPr>
                          <m:t>4</m:t>
                        </m:r>
                      </m:sub>
                    </m:sSub>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𝐻𝑁𝑂</m:t>
                        </m:r>
                      </m:e>
                      <m:sub>
                        <m:r>
                          <a:rPr lang="en-US" sz="2400" b="0" i="1" smtClean="0">
                            <a:latin typeface="Cambria Math" panose="02040503050406030204" pitchFamily="18" charset="0"/>
                          </a:rPr>
                          <m:t>3</m:t>
                        </m:r>
                      </m:sub>
                    </m:sSub>
                  </m:oMath>
                </a14:m>
                <a:r>
                  <a:rPr lang="en-US" sz="2400" dirty="0" smtClean="0"/>
                  <a:t> and strong organic acids</a:t>
                </a:r>
              </a:p>
              <a:p>
                <a:pPr algn="just"/>
                <a:endParaRPr lang="en-US" sz="2400" dirty="0"/>
              </a:p>
              <a:p>
                <a:pPr algn="just"/>
                <a:r>
                  <a:rPr lang="en-US" sz="2400" b="1" dirty="0" smtClean="0"/>
                  <a:t>Measurement:</a:t>
                </a:r>
              </a:p>
              <a:p>
                <a:pPr algn="just"/>
                <a:endParaRPr lang="en-US" sz="2400" b="1" dirty="0"/>
              </a:p>
              <a:p>
                <a:pPr algn="just"/>
                <a:r>
                  <a:rPr lang="en-US" sz="2400" dirty="0" smtClean="0"/>
                  <a:t>The mineral acidity is determined by titrating or neutralizing sample with strong base </a:t>
                </a:r>
                <a:r>
                  <a:rPr lang="en-US" sz="2400" dirty="0" err="1" smtClean="0"/>
                  <a:t>NaOH</a:t>
                </a:r>
                <a:r>
                  <a:rPr lang="en-US" sz="2400" dirty="0" smtClean="0"/>
                  <a:t> to pH 4.3. The carbon dioxide acidity in the sample is calculated by neutralizing completely by continuing the titration till pH of 8.2 is reached.</a:t>
                </a:r>
                <a:endParaRPr lang="en-US" sz="2400" dirty="0"/>
              </a:p>
              <a:p>
                <a:pPr algn="just"/>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368300"/>
                <a:ext cx="8318500" cy="6740307"/>
              </a:xfrm>
              <a:prstGeom prst="rect">
                <a:avLst/>
              </a:prstGeom>
              <a:blipFill rotWithShape="0">
                <a:blip r:embed="rId2"/>
                <a:stretch>
                  <a:fillRect l="-1173" t="-633" r="-1100"/>
                </a:stretch>
              </a:blipFill>
            </p:spPr>
            <p:txBody>
              <a:bodyPr/>
              <a:lstStyle/>
              <a:p>
                <a:r>
                  <a:rPr lang="en-US">
                    <a:noFill/>
                  </a:rPr>
                  <a:t> </a:t>
                </a:r>
              </a:p>
            </p:txBody>
          </p:sp>
        </mc:Fallback>
      </mc:AlternateContent>
    </p:spTree>
    <p:extLst>
      <p:ext uri="{BB962C8B-B14F-4D97-AF65-F5344CB8AC3E}">
        <p14:creationId xmlns:p14="http://schemas.microsoft.com/office/powerpoint/2010/main" val="3608479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73100" y="660401"/>
                <a:ext cx="7747000" cy="5262979"/>
              </a:xfrm>
              <a:prstGeom prst="rect">
                <a:avLst/>
              </a:prstGeom>
              <a:noFill/>
            </p:spPr>
            <p:txBody>
              <a:bodyPr wrap="square" rtlCol="0">
                <a:spAutoFit/>
              </a:bodyPr>
              <a:lstStyle/>
              <a:p>
                <a:pPr algn="just"/>
                <a:r>
                  <a:rPr lang="en-US" sz="2400" dirty="0" smtClean="0"/>
                  <a:t>The amount of acidity is expressed in terms of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𝑎</m:t>
                        </m:r>
                      </m:sub>
                    </m:sSub>
                    <m:sSub>
                      <m:sSubPr>
                        <m:ctrlPr>
                          <a:rPr lang="en-US" sz="2400" i="1">
                            <a:latin typeface="Cambria Math" panose="02040503050406030204" pitchFamily="18" charset="0"/>
                          </a:rPr>
                        </m:ctrlPr>
                      </m:sSubPr>
                      <m:e>
                        <m:r>
                          <a:rPr lang="en-US" sz="2400" b="0" i="1" smtClean="0">
                            <a:latin typeface="Cambria Math" panose="02040503050406030204" pitchFamily="18" charset="0"/>
                          </a:rPr>
                          <m:t>𝐶</m:t>
                        </m:r>
                        <m:r>
                          <a:rPr lang="en-US" sz="2400" i="1">
                            <a:latin typeface="Cambria Math" panose="02040503050406030204" pitchFamily="18" charset="0"/>
                          </a:rPr>
                          <m:t>𝑂</m:t>
                        </m:r>
                      </m:e>
                      <m:sub>
                        <m:r>
                          <a:rPr lang="en-US" sz="2400" b="0" i="1" smtClean="0">
                            <a:latin typeface="Cambria Math" panose="02040503050406030204" pitchFamily="18" charset="0"/>
                          </a:rPr>
                          <m:t>3</m:t>
                        </m:r>
                      </m:sub>
                    </m:sSub>
                    <m:r>
                      <a:rPr lang="en-US" sz="2400" b="0" i="0" smtClean="0">
                        <a:latin typeface="Cambria Math" panose="02040503050406030204" pitchFamily="18" charset="0"/>
                      </a:rPr>
                      <m:t>, </m:t>
                    </m:r>
                  </m:oMath>
                </a14:m>
                <a:r>
                  <a:rPr lang="en-US" sz="2400" dirty="0" smtClean="0"/>
                  <a:t>Then</a:t>
                </a:r>
              </a:p>
              <a:p>
                <a:pPr algn="just"/>
                <a:endParaRPr lang="en-US" sz="2400" dirty="0"/>
              </a:p>
              <a:p>
                <a:pPr algn="just"/>
                <a:r>
                  <a:rPr lang="en-US" sz="2400" dirty="0" smtClean="0"/>
                  <a:t>Total acidity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r>
                  <a:rPr lang="en-US" sz="2400" dirty="0" smtClean="0"/>
                  <a:t> ) = mineral acidity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b="0" i="1" smtClean="0">
                            <a:latin typeface="Cambria Math" panose="02040503050406030204" pitchFamily="18" charset="0"/>
                          </a:rPr>
                          <m:t>2</m:t>
                        </m:r>
                      </m:sub>
                    </m:sSub>
                  </m:oMath>
                </a14:m>
                <a:r>
                  <a:rPr lang="en-US" sz="2400" dirty="0" smtClean="0"/>
                  <a:t> acidity</a:t>
                </a:r>
              </a:p>
              <a:p>
                <a:pPr algn="just"/>
                <a:endParaRPr lang="en-US" sz="2400" dirty="0"/>
              </a:p>
              <a:p>
                <a:pPr algn="just"/>
                <a:r>
                  <a:rPr lang="en-US" sz="2400" b="1" dirty="0" smtClean="0"/>
                  <a:t>Impact:</a:t>
                </a:r>
              </a:p>
              <a:p>
                <a:pPr algn="just"/>
                <a:endParaRPr lang="en-US" sz="2400" b="1" dirty="0"/>
              </a:p>
              <a:p>
                <a:pPr marL="514350" indent="-514350" algn="just">
                  <a:buAutoNum type="romanLcParenBoth"/>
                </a:pPr>
                <a:r>
                  <a:rPr lang="en-US" sz="2400" dirty="0" smtClean="0"/>
                  <a:t>It affects the aquatic life</a:t>
                </a:r>
              </a:p>
              <a:p>
                <a:pPr marL="514350" indent="-514350" algn="just">
                  <a:buAutoNum type="romanLcParenBoth"/>
                </a:pPr>
                <a:r>
                  <a:rPr lang="en-US" sz="2400" dirty="0" smtClean="0"/>
                  <a:t>It affects the biological treatment of sewage</a:t>
                </a:r>
              </a:p>
              <a:p>
                <a:pPr marL="514350" indent="-514350" algn="just">
                  <a:buAutoNum type="romanLcParenBoth"/>
                </a:pPr>
                <a:r>
                  <a:rPr lang="en-US" sz="2400" dirty="0" smtClean="0"/>
                  <a:t>It corrodes pipes</a:t>
                </a:r>
              </a:p>
              <a:p>
                <a:pPr marL="514350" indent="-514350" algn="just">
                  <a:buAutoNum type="romanLcParenBoth"/>
                </a:pPr>
                <a:r>
                  <a:rPr lang="en-US" sz="2400" dirty="0" smtClean="0"/>
                  <a:t>It interferes in the treatment of water as in case of water softening</a:t>
                </a:r>
              </a:p>
              <a:p>
                <a:pPr marL="514350" indent="-514350" algn="just">
                  <a:buAutoNum type="romanLcParenBoth"/>
                </a:pPr>
                <a:r>
                  <a:rPr lang="en-US" sz="2400" dirty="0" smtClean="0"/>
                  <a:t>The water having acidity more than 50 mg/l can not be used for R. C. C. construction</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73100" y="660401"/>
                <a:ext cx="7747000" cy="5262979"/>
              </a:xfrm>
              <a:prstGeom prst="rect">
                <a:avLst/>
              </a:prstGeom>
              <a:blipFill rotWithShape="0">
                <a:blip r:embed="rId2"/>
                <a:stretch>
                  <a:fillRect l="-1180" t="-810" r="-1259" b="-1736"/>
                </a:stretch>
              </a:blipFill>
            </p:spPr>
            <p:txBody>
              <a:bodyPr/>
              <a:lstStyle/>
              <a:p>
                <a:r>
                  <a:rPr lang="en-US">
                    <a:noFill/>
                  </a:rPr>
                  <a:t> </a:t>
                </a:r>
              </a:p>
            </p:txBody>
          </p:sp>
        </mc:Fallback>
      </mc:AlternateContent>
    </p:spTree>
    <p:extLst>
      <p:ext uri="{BB962C8B-B14F-4D97-AF65-F5344CB8AC3E}">
        <p14:creationId xmlns:p14="http://schemas.microsoft.com/office/powerpoint/2010/main" val="2038737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800" y="508000"/>
            <a:ext cx="7848600" cy="6001643"/>
          </a:xfrm>
          <a:prstGeom prst="rect">
            <a:avLst/>
          </a:prstGeom>
          <a:noFill/>
        </p:spPr>
        <p:txBody>
          <a:bodyPr wrap="square" rtlCol="0">
            <a:spAutoFit/>
          </a:bodyPr>
          <a:lstStyle/>
          <a:p>
            <a:pPr algn="just"/>
            <a:r>
              <a:rPr lang="en-US" sz="2400" b="1" dirty="0" smtClean="0"/>
              <a:t>4) Total Dissolved Solids:</a:t>
            </a:r>
          </a:p>
          <a:p>
            <a:pPr algn="just"/>
            <a:endParaRPr lang="en-US" sz="2400" b="1" dirty="0"/>
          </a:p>
          <a:p>
            <a:pPr algn="just"/>
            <a:r>
              <a:rPr lang="en-US" sz="2400" dirty="0" smtClean="0"/>
              <a:t>The material remaining in the water after filtration for the suspended solids analysis is considered to be dissolved </a:t>
            </a:r>
          </a:p>
          <a:p>
            <a:pPr algn="just"/>
            <a:endParaRPr lang="en-US" sz="2400" dirty="0"/>
          </a:p>
          <a:p>
            <a:pPr algn="just"/>
            <a:r>
              <a:rPr lang="en-US" sz="2400" dirty="0" smtClean="0"/>
              <a:t>Total solids = Total dissolved solids + Total Suspended solids</a:t>
            </a:r>
          </a:p>
          <a:p>
            <a:pPr algn="just"/>
            <a:endParaRPr lang="en-US" sz="2400" dirty="0"/>
          </a:p>
          <a:p>
            <a:pPr algn="just"/>
            <a:r>
              <a:rPr lang="en-US" sz="2400" b="1" dirty="0" smtClean="0"/>
              <a:t>Sources:</a:t>
            </a:r>
          </a:p>
          <a:p>
            <a:pPr algn="just"/>
            <a:endParaRPr lang="en-US" sz="2400" b="1" dirty="0"/>
          </a:p>
          <a:p>
            <a:pPr marL="400050" indent="-400050" algn="just">
              <a:buAutoNum type="romanLcParenBoth"/>
            </a:pPr>
            <a:r>
              <a:rPr lang="en-US" sz="2400" dirty="0" smtClean="0"/>
              <a:t>Dissolved material results from the solvent action of water on solids, liquids, and gases</a:t>
            </a:r>
          </a:p>
          <a:p>
            <a:pPr marL="400050" indent="-400050" algn="just">
              <a:buAutoNum type="romanLcParenBoth"/>
            </a:pPr>
            <a:r>
              <a:rPr lang="en-US" sz="2400" dirty="0" smtClean="0"/>
              <a:t>Materials from decay products of vegetation, from the organic chemicals and from the organic gases are common organic dissolved constituents of water.</a:t>
            </a:r>
          </a:p>
          <a:p>
            <a:pPr algn="just"/>
            <a:endParaRPr lang="en-US" sz="2400" dirty="0"/>
          </a:p>
        </p:txBody>
      </p:sp>
    </p:spTree>
    <p:extLst>
      <p:ext uri="{BB962C8B-B14F-4D97-AF65-F5344CB8AC3E}">
        <p14:creationId xmlns:p14="http://schemas.microsoft.com/office/powerpoint/2010/main" val="411336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00" y="863600"/>
            <a:ext cx="7467600" cy="5262979"/>
          </a:xfrm>
          <a:prstGeom prst="rect">
            <a:avLst/>
          </a:prstGeom>
          <a:noFill/>
        </p:spPr>
        <p:txBody>
          <a:bodyPr wrap="square" rtlCol="0">
            <a:spAutoFit/>
          </a:bodyPr>
          <a:lstStyle/>
          <a:p>
            <a:pPr algn="just"/>
            <a:r>
              <a:rPr lang="en-US" sz="2400" b="1" dirty="0" smtClean="0"/>
              <a:t>Impact:</a:t>
            </a:r>
          </a:p>
          <a:p>
            <a:pPr algn="just"/>
            <a:endParaRPr lang="en-US" sz="2400" b="1" dirty="0"/>
          </a:p>
          <a:p>
            <a:pPr marL="400050" indent="-400050" algn="just">
              <a:buAutoNum type="romanLcParenBoth"/>
            </a:pPr>
            <a:r>
              <a:rPr lang="en-US" sz="2400" dirty="0" smtClean="0"/>
              <a:t>Dissolved minerals, gases and organic constituents may produce aesthetically displeasing </a:t>
            </a:r>
            <a:r>
              <a:rPr lang="en-US" sz="2400" dirty="0" err="1" smtClean="0"/>
              <a:t>colour</a:t>
            </a:r>
            <a:r>
              <a:rPr lang="en-US" sz="2400" dirty="0" smtClean="0"/>
              <a:t>, test and </a:t>
            </a:r>
            <a:r>
              <a:rPr lang="en-US" sz="2400" dirty="0" err="1" smtClean="0"/>
              <a:t>odour</a:t>
            </a:r>
            <a:endParaRPr lang="en-US" sz="2400" dirty="0" smtClean="0"/>
          </a:p>
          <a:p>
            <a:pPr algn="just"/>
            <a:endParaRPr lang="en-US" sz="2400" dirty="0" smtClean="0"/>
          </a:p>
          <a:p>
            <a:pPr marL="400050" indent="-400050" algn="just">
              <a:buAutoNum type="romanLcParenBoth"/>
            </a:pPr>
            <a:r>
              <a:rPr lang="en-US" sz="2400" dirty="0" smtClean="0"/>
              <a:t>Some chemicals may be toxic, and some of the dissolved organic constituents have been shown to be carcinogenic</a:t>
            </a:r>
            <a:endParaRPr lang="en-US" sz="2400" b="1" dirty="0" smtClean="0"/>
          </a:p>
          <a:p>
            <a:pPr algn="just"/>
            <a:endParaRPr lang="en-US" sz="2400" b="1" dirty="0"/>
          </a:p>
          <a:p>
            <a:pPr algn="just"/>
            <a:r>
              <a:rPr lang="en-US" sz="2400" dirty="0" smtClean="0"/>
              <a:t>In general water with a total solid content of less than 500 mg/l are most desirable for such purposes. Water with a higher solids content have a laxative and sometimes the reverse effect upon people. </a:t>
            </a:r>
            <a:endParaRPr lang="en-US" sz="2400" dirty="0"/>
          </a:p>
        </p:txBody>
      </p:sp>
    </p:spTree>
    <p:extLst>
      <p:ext uri="{BB962C8B-B14F-4D97-AF65-F5344CB8AC3E}">
        <p14:creationId xmlns:p14="http://schemas.microsoft.com/office/powerpoint/2010/main" val="2279314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200" y="1309638"/>
            <a:ext cx="6807200" cy="3046988"/>
          </a:xfrm>
          <a:prstGeom prst="rect">
            <a:avLst/>
          </a:prstGeom>
        </p:spPr>
        <p:txBody>
          <a:bodyPr wrap="square">
            <a:spAutoFit/>
          </a:bodyPr>
          <a:lstStyle/>
          <a:p>
            <a:pPr algn="just"/>
            <a:r>
              <a:rPr lang="en-US" sz="2400" dirty="0"/>
              <a:t>Depending on the TDS water is often classed as follows:</a:t>
            </a:r>
          </a:p>
          <a:p>
            <a:pPr algn="just"/>
            <a:endParaRPr lang="en-US" sz="2400" dirty="0"/>
          </a:p>
          <a:p>
            <a:pPr algn="just"/>
            <a:r>
              <a:rPr lang="en-US" sz="2400" dirty="0"/>
              <a:t>Excellent           TDS &lt; 300 mg/l</a:t>
            </a:r>
          </a:p>
          <a:p>
            <a:pPr algn="just"/>
            <a:r>
              <a:rPr lang="en-US" sz="2400" dirty="0"/>
              <a:t>Good                 300-600 mg/l</a:t>
            </a:r>
          </a:p>
          <a:p>
            <a:pPr algn="just"/>
            <a:r>
              <a:rPr lang="en-US" sz="2400" dirty="0"/>
              <a:t>Fair                    600-900 mg/l</a:t>
            </a:r>
          </a:p>
          <a:p>
            <a:pPr algn="just"/>
            <a:r>
              <a:rPr lang="en-US" sz="2400" dirty="0"/>
              <a:t>Poor                   900-1200 mg/l</a:t>
            </a:r>
          </a:p>
          <a:p>
            <a:pPr algn="just"/>
            <a:r>
              <a:rPr lang="en-US" sz="2400" dirty="0"/>
              <a:t>Unacceptable     1200 mg/l </a:t>
            </a:r>
          </a:p>
        </p:txBody>
      </p:sp>
    </p:spTree>
    <p:extLst>
      <p:ext uri="{BB962C8B-B14F-4D97-AF65-F5344CB8AC3E}">
        <p14:creationId xmlns:p14="http://schemas.microsoft.com/office/powerpoint/2010/main" val="2087463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889000"/>
            <a:ext cx="7658100" cy="4524315"/>
          </a:xfrm>
          <a:prstGeom prst="rect">
            <a:avLst/>
          </a:prstGeom>
          <a:noFill/>
        </p:spPr>
        <p:txBody>
          <a:bodyPr wrap="square" rtlCol="0">
            <a:spAutoFit/>
          </a:bodyPr>
          <a:lstStyle/>
          <a:p>
            <a:pPr algn="just"/>
            <a:r>
              <a:rPr lang="en-US" sz="2400" b="1" dirty="0" smtClean="0"/>
              <a:t>(5) Hardness:</a:t>
            </a:r>
          </a:p>
          <a:p>
            <a:pPr algn="just"/>
            <a:endParaRPr lang="en-US" sz="2400" b="1" dirty="0"/>
          </a:p>
          <a:p>
            <a:pPr algn="just"/>
            <a:r>
              <a:rPr lang="en-US" sz="2400" dirty="0" smtClean="0"/>
              <a:t>The term hardness is defined as the ability of the water to cause precipitation of insoluble calcium and magnesium salts of higher fatty acids from soap.</a:t>
            </a:r>
          </a:p>
          <a:p>
            <a:pPr algn="just"/>
            <a:endParaRPr lang="en-US" sz="2400" dirty="0"/>
          </a:p>
          <a:p>
            <a:pPr algn="just"/>
            <a:r>
              <a:rPr lang="en-US" sz="2400" b="1" dirty="0" smtClean="0"/>
              <a:t>Source:</a:t>
            </a:r>
          </a:p>
          <a:p>
            <a:pPr algn="just"/>
            <a:endParaRPr lang="en-US" sz="2400" b="1" dirty="0"/>
          </a:p>
          <a:p>
            <a:pPr algn="just"/>
            <a:r>
              <a:rPr lang="en-US" sz="2400" dirty="0" smtClean="0"/>
              <a:t>Hardness is two types:</a:t>
            </a:r>
          </a:p>
          <a:p>
            <a:pPr marL="400050" indent="-400050" algn="just">
              <a:buAutoNum type="romanLcParenBoth"/>
            </a:pPr>
            <a:r>
              <a:rPr lang="en-US" sz="2400" dirty="0" smtClean="0"/>
              <a:t>Temporary hardness (Carbonate hardness)</a:t>
            </a:r>
          </a:p>
          <a:p>
            <a:pPr marL="400050" indent="-400050" algn="just">
              <a:buAutoNum type="romanLcParenBoth"/>
            </a:pPr>
            <a:r>
              <a:rPr lang="en-US" sz="2400" dirty="0" smtClean="0"/>
              <a:t>Permanent hardness (Non Carbonate hardness)</a:t>
            </a:r>
          </a:p>
          <a:p>
            <a:pPr marL="400050" indent="-400050" algn="just">
              <a:buAutoNum type="romanLcParenBoth"/>
            </a:pPr>
            <a:endParaRPr lang="en-US" sz="2400" dirty="0"/>
          </a:p>
        </p:txBody>
      </p:sp>
    </p:spTree>
    <p:extLst>
      <p:ext uri="{BB962C8B-B14F-4D97-AF65-F5344CB8AC3E}">
        <p14:creationId xmlns:p14="http://schemas.microsoft.com/office/powerpoint/2010/main" val="3631296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514038"/>
            <a:ext cx="7569200" cy="3046988"/>
          </a:xfrm>
          <a:prstGeom prst="rect">
            <a:avLst/>
          </a:prstGeom>
        </p:spPr>
        <p:txBody>
          <a:bodyPr wrap="square">
            <a:spAutoFit/>
          </a:bodyPr>
          <a:lstStyle/>
          <a:p>
            <a:pPr algn="just"/>
            <a:r>
              <a:rPr lang="en-US" sz="2400" b="1" dirty="0"/>
              <a:t>Temporary hardness</a:t>
            </a:r>
            <a:r>
              <a:rPr lang="en-US" sz="2400" dirty="0"/>
              <a:t> is mainly due to the presence of bicarbonates of calcium and magnesium. It can be removed by boiling or by adding lime to the water.</a:t>
            </a:r>
          </a:p>
          <a:p>
            <a:pPr algn="just"/>
            <a:endParaRPr lang="en-US" sz="2400" dirty="0"/>
          </a:p>
          <a:p>
            <a:pPr algn="just"/>
            <a:r>
              <a:rPr lang="en-US" sz="2400" b="1" dirty="0"/>
              <a:t>The permanent hardness</a:t>
            </a:r>
            <a:r>
              <a:rPr lang="en-US" sz="2400" dirty="0"/>
              <a:t> is due to the presence of </a:t>
            </a:r>
            <a:r>
              <a:rPr lang="en-US" sz="2400" dirty="0" err="1"/>
              <a:t>sulphates</a:t>
            </a:r>
            <a:r>
              <a:rPr lang="en-US" sz="2400" dirty="0"/>
              <a:t>, chlorides, and nitrates of calcium and magnesium. It can not be removed simply by boiling the water </a:t>
            </a:r>
          </a:p>
        </p:txBody>
      </p:sp>
    </p:spTree>
    <p:extLst>
      <p:ext uri="{BB962C8B-B14F-4D97-AF65-F5344CB8AC3E}">
        <p14:creationId xmlns:p14="http://schemas.microsoft.com/office/powerpoint/2010/main" val="93051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1727239"/>
              </p:ext>
            </p:extLst>
          </p:nvPr>
        </p:nvGraphicFramePr>
        <p:xfrm>
          <a:off x="190500" y="736600"/>
          <a:ext cx="8420100" cy="561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685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200" y="1168400"/>
            <a:ext cx="6985000" cy="3785652"/>
          </a:xfrm>
          <a:prstGeom prst="rect">
            <a:avLst/>
          </a:prstGeom>
          <a:noFill/>
        </p:spPr>
        <p:txBody>
          <a:bodyPr wrap="square" rtlCol="0">
            <a:spAutoFit/>
          </a:bodyPr>
          <a:lstStyle/>
          <a:p>
            <a:pPr algn="just"/>
            <a:r>
              <a:rPr lang="en-US" sz="2400" b="1" dirty="0" smtClean="0"/>
              <a:t>Impact:</a:t>
            </a:r>
          </a:p>
          <a:p>
            <a:pPr algn="just"/>
            <a:endParaRPr lang="en-US" sz="2400" b="1" dirty="0"/>
          </a:p>
          <a:p>
            <a:pPr marL="400050" indent="-400050" algn="just">
              <a:buAutoNum type="romanLcParenBoth"/>
            </a:pPr>
            <a:r>
              <a:rPr lang="en-US" sz="2400" dirty="0" smtClean="0"/>
              <a:t>Soap is more consumed due to hardness of water</a:t>
            </a:r>
          </a:p>
          <a:p>
            <a:pPr marL="400050" indent="-400050" algn="just">
              <a:buAutoNum type="romanLcParenBoth"/>
            </a:pPr>
            <a:r>
              <a:rPr lang="en-US" sz="2400" dirty="0" smtClean="0"/>
              <a:t>Boiler scale, the result of the carbonate hardness precipitate may cause considerable economic loss</a:t>
            </a:r>
          </a:p>
          <a:p>
            <a:pPr marL="400050" indent="-400050" algn="just">
              <a:buAutoNum type="romanLcParenBoth"/>
            </a:pPr>
            <a:r>
              <a:rPr lang="en-US" sz="2400" dirty="0" smtClean="0"/>
              <a:t> Corrosion may occur.</a:t>
            </a:r>
          </a:p>
          <a:p>
            <a:pPr marL="400050" indent="-400050" algn="just">
              <a:buAutoNum type="romanLcParenBoth"/>
            </a:pPr>
            <a:endParaRPr lang="en-US" sz="2400" dirty="0"/>
          </a:p>
          <a:p>
            <a:pPr algn="just"/>
            <a:endParaRPr lang="en-US" sz="2400" dirty="0"/>
          </a:p>
        </p:txBody>
      </p:sp>
    </p:spTree>
    <p:extLst>
      <p:ext uri="{BB962C8B-B14F-4D97-AF65-F5344CB8AC3E}">
        <p14:creationId xmlns:p14="http://schemas.microsoft.com/office/powerpoint/2010/main" val="440860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71500" y="660400"/>
                <a:ext cx="7899400" cy="5262979"/>
              </a:xfrm>
              <a:prstGeom prst="rect">
                <a:avLst/>
              </a:prstGeom>
              <a:noFill/>
            </p:spPr>
            <p:txBody>
              <a:bodyPr wrap="square" rtlCol="0">
                <a:spAutoFit/>
              </a:bodyPr>
              <a:lstStyle/>
              <a:p>
                <a:pPr algn="just"/>
                <a:r>
                  <a:rPr lang="en-US" sz="2400" b="1" dirty="0" smtClean="0"/>
                  <a:t>Measurement:</a:t>
                </a:r>
              </a:p>
              <a:p>
                <a:pPr algn="just"/>
                <a:endParaRPr lang="en-US" sz="2400" b="1" dirty="0"/>
              </a:p>
              <a:p>
                <a:pPr algn="just"/>
                <a:r>
                  <a:rPr lang="en-US" sz="2400" dirty="0" smtClean="0"/>
                  <a:t>Hardness can be measured by using spectrophotometric techniques or chemical titration to determine the quantity of calcium and magnesium in a given sample. Hardness can be measured  directly by titration with </a:t>
                </a:r>
                <a:r>
                  <a:rPr lang="en-US" sz="2400" dirty="0" err="1" smtClean="0"/>
                  <a:t>ethylenediamine</a:t>
                </a:r>
                <a:r>
                  <a:rPr lang="en-US" sz="2400" dirty="0" smtClean="0"/>
                  <a:t> tetra acetic acid (EDTA) using </a:t>
                </a:r>
                <a:r>
                  <a:rPr lang="en-US" sz="2400" dirty="0" err="1" smtClean="0"/>
                  <a:t>eriochrome</a:t>
                </a:r>
                <a:r>
                  <a:rPr lang="en-US" sz="2400" dirty="0" smtClean="0"/>
                  <a:t> black T (EBT) as an indicator. The EBT reacts with the divalent metallic </a:t>
                </a:r>
                <a:r>
                  <a:rPr lang="en-US" sz="2400" dirty="0" err="1" smtClean="0"/>
                  <a:t>cations</a:t>
                </a:r>
                <a:r>
                  <a:rPr lang="en-US" sz="2400" dirty="0" smtClean="0"/>
                  <a:t>, forming a complex that is red in </a:t>
                </a:r>
                <a:r>
                  <a:rPr lang="en-US" sz="2400" dirty="0" err="1" smtClean="0"/>
                  <a:t>colour</a:t>
                </a:r>
                <a:r>
                  <a:rPr lang="en-US" sz="2400" dirty="0" smtClean="0"/>
                  <a:t>. The EDTA replaces the EBT in the complex, and when the replacement is complete, the solution changes from red to blue. If 0.01 M EDTA is used 1.0 ml of the titrant measures 1.0 mg of hardness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71500" y="660400"/>
                <a:ext cx="7899400" cy="5262979"/>
              </a:xfrm>
              <a:prstGeom prst="rect">
                <a:avLst/>
              </a:prstGeom>
              <a:blipFill rotWithShape="0">
                <a:blip r:embed="rId2"/>
                <a:stretch>
                  <a:fillRect l="-1235" t="-810" r="-1157" b="-1736"/>
                </a:stretch>
              </a:blipFill>
            </p:spPr>
            <p:txBody>
              <a:bodyPr/>
              <a:lstStyle/>
              <a:p>
                <a:r>
                  <a:rPr lang="en-US">
                    <a:noFill/>
                  </a:rPr>
                  <a:t> </a:t>
                </a:r>
              </a:p>
            </p:txBody>
          </p:sp>
        </mc:Fallback>
      </mc:AlternateContent>
    </p:spTree>
    <p:extLst>
      <p:ext uri="{BB962C8B-B14F-4D97-AF65-F5344CB8AC3E}">
        <p14:creationId xmlns:p14="http://schemas.microsoft.com/office/powerpoint/2010/main" val="786992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231900" y="1168400"/>
                <a:ext cx="7112000" cy="4154984"/>
              </a:xfrm>
              <a:prstGeom prst="rect">
                <a:avLst/>
              </a:prstGeom>
              <a:noFill/>
            </p:spPr>
            <p:txBody>
              <a:bodyPr wrap="square" rtlCol="0">
                <a:spAutoFit/>
              </a:bodyPr>
              <a:lstStyle/>
              <a:p>
                <a:r>
                  <a:rPr lang="en-US" sz="2400" b="1" dirty="0" smtClean="0"/>
                  <a:t>Standard Value:</a:t>
                </a:r>
              </a:p>
              <a:p>
                <a:endParaRPr lang="en-US" sz="2400" b="1" dirty="0"/>
              </a:p>
              <a:p>
                <a:r>
                  <a:rPr lang="en-US" sz="2400" dirty="0" smtClean="0"/>
                  <a:t>Soft &lt; 50 mg/L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endParaRPr lang="en-US" sz="2400" dirty="0" smtClean="0"/>
              </a:p>
              <a:p>
                <a:r>
                  <a:rPr lang="en-US" sz="2400" dirty="0" smtClean="0"/>
                  <a:t>Moderately Hard 50-150 mg/L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endParaRPr lang="en-US" sz="2400" dirty="0" smtClean="0"/>
              </a:p>
              <a:p>
                <a:r>
                  <a:rPr lang="en-US" sz="2400" dirty="0" smtClean="0"/>
                  <a:t>Hard 150-300</a:t>
                </a:r>
                <a:r>
                  <a:rPr lang="en-US" sz="2400" dirty="0"/>
                  <a:t> mg/L as</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endParaRPr lang="en-US" sz="2400" dirty="0" smtClean="0"/>
              </a:p>
              <a:p>
                <a:r>
                  <a:rPr lang="en-US" sz="2400" dirty="0" smtClean="0"/>
                  <a:t>Very Hard  &gt; 300 </a:t>
                </a:r>
                <a:r>
                  <a:rPr lang="en-US" sz="2400" dirty="0"/>
                  <a:t>mg/L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endParaRPr lang="en-US" sz="2400" dirty="0" smtClean="0"/>
              </a:p>
              <a:p>
                <a:endParaRPr lang="en-US" sz="2400" dirty="0"/>
              </a:p>
              <a:p>
                <a:r>
                  <a:rPr lang="en-US" sz="2400" dirty="0" smtClean="0"/>
                  <a:t>The public health service standards recommended a maximum of </a:t>
                </a:r>
                <a:r>
                  <a:rPr lang="en-US" sz="2400" b="1" dirty="0" smtClean="0"/>
                  <a:t>500 mg/L</a:t>
                </a:r>
                <a:r>
                  <a:rPr lang="en-US" sz="2400" dirty="0" smtClean="0"/>
                  <a:t> of hardness in drinking water.</a:t>
                </a:r>
              </a:p>
              <a:p>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231900" y="1168400"/>
                <a:ext cx="7112000" cy="4154984"/>
              </a:xfrm>
              <a:prstGeom prst="rect">
                <a:avLst/>
              </a:prstGeom>
              <a:blipFill rotWithShape="0">
                <a:blip r:embed="rId2"/>
                <a:stretch>
                  <a:fillRect l="-1285" t="-1028" r="-1200"/>
                </a:stretch>
              </a:blipFill>
            </p:spPr>
            <p:txBody>
              <a:bodyPr/>
              <a:lstStyle/>
              <a:p>
                <a:r>
                  <a:rPr lang="en-US">
                    <a:noFill/>
                  </a:rPr>
                  <a:t> </a:t>
                </a:r>
              </a:p>
            </p:txBody>
          </p:sp>
        </mc:Fallback>
      </mc:AlternateContent>
    </p:spTree>
    <p:extLst>
      <p:ext uri="{BB962C8B-B14F-4D97-AF65-F5344CB8AC3E}">
        <p14:creationId xmlns:p14="http://schemas.microsoft.com/office/powerpoint/2010/main" val="1449638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800101"/>
            <a:ext cx="7620000" cy="5632311"/>
          </a:xfrm>
          <a:prstGeom prst="rect">
            <a:avLst/>
          </a:prstGeom>
          <a:noFill/>
        </p:spPr>
        <p:txBody>
          <a:bodyPr wrap="square" rtlCol="0">
            <a:spAutoFit/>
          </a:bodyPr>
          <a:lstStyle/>
          <a:p>
            <a:pPr algn="just"/>
            <a:r>
              <a:rPr lang="en-US" sz="2400" dirty="0" smtClean="0"/>
              <a:t>Total Hardness = Carbonate Hardness or alkalinity + Non-carbonate hardness</a:t>
            </a:r>
          </a:p>
          <a:p>
            <a:pPr algn="just"/>
            <a:endParaRPr lang="en-US" sz="2400" dirty="0" smtClean="0"/>
          </a:p>
          <a:p>
            <a:pPr algn="just"/>
            <a:r>
              <a:rPr lang="en-US" sz="2400" dirty="0" smtClean="0"/>
              <a:t>Or          T.H = C.H. + N.C.H</a:t>
            </a:r>
          </a:p>
          <a:p>
            <a:pPr algn="just"/>
            <a:endParaRPr lang="en-US" sz="2400" dirty="0"/>
          </a:p>
          <a:p>
            <a:pPr algn="just"/>
            <a:r>
              <a:rPr lang="en-US" sz="2400" dirty="0" smtClean="0"/>
              <a:t>Following two rules should be remembered in this connection</a:t>
            </a:r>
          </a:p>
          <a:p>
            <a:pPr algn="just"/>
            <a:endParaRPr lang="en-US" sz="2400" dirty="0"/>
          </a:p>
          <a:p>
            <a:pPr marL="342900" indent="-342900" algn="just">
              <a:buFont typeface="+mj-lt"/>
              <a:buAutoNum type="arabicPeriod"/>
            </a:pPr>
            <a:r>
              <a:rPr lang="en-US" sz="2400" dirty="0" smtClean="0"/>
              <a:t>When alkalinity &lt; T.H then </a:t>
            </a:r>
          </a:p>
          <a:p>
            <a:pPr algn="just"/>
            <a:r>
              <a:rPr lang="en-US" sz="2400" dirty="0"/>
              <a:t> </a:t>
            </a:r>
            <a:r>
              <a:rPr lang="en-US" sz="2400" dirty="0" smtClean="0"/>
              <a:t>   C.H = Alkalinity</a:t>
            </a:r>
          </a:p>
          <a:p>
            <a:pPr algn="just"/>
            <a:endParaRPr lang="en-US" sz="2400" dirty="0"/>
          </a:p>
          <a:p>
            <a:pPr marL="342900" indent="-342900" algn="just">
              <a:buAutoNum type="arabicPeriod" startAt="2"/>
            </a:pPr>
            <a:r>
              <a:rPr lang="en-US" sz="2400" dirty="0" smtClean="0"/>
              <a:t>When alkalinity &gt; T.H. then</a:t>
            </a:r>
          </a:p>
          <a:p>
            <a:pPr algn="just"/>
            <a:r>
              <a:rPr lang="en-US" sz="2400" dirty="0" smtClean="0"/>
              <a:t>    C.H = T.H</a:t>
            </a:r>
          </a:p>
          <a:p>
            <a:pPr algn="just"/>
            <a:endParaRPr lang="en-US" sz="2400" dirty="0"/>
          </a:p>
          <a:p>
            <a:pPr algn="just"/>
            <a:endParaRPr lang="en-US" sz="2400" dirty="0"/>
          </a:p>
        </p:txBody>
      </p:sp>
    </p:spTree>
    <p:extLst>
      <p:ext uri="{BB962C8B-B14F-4D97-AF65-F5344CB8AC3E}">
        <p14:creationId xmlns:p14="http://schemas.microsoft.com/office/powerpoint/2010/main" val="313646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19100" y="952500"/>
                <a:ext cx="8547100" cy="6177397"/>
              </a:xfrm>
              <a:prstGeom prst="rect">
                <a:avLst/>
              </a:prstGeom>
              <a:noFill/>
            </p:spPr>
            <p:txBody>
              <a:bodyPr wrap="square" rtlCol="0">
                <a:spAutoFit/>
              </a:bodyPr>
              <a:lstStyle/>
              <a:p>
                <a:r>
                  <a:rPr lang="en-US" sz="2400" dirty="0" smtClean="0"/>
                  <a:t>Hardness in mg/l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r>
                  <a:rPr lang="en-US" sz="2400" dirty="0" smtClean="0"/>
                  <a:t>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(mg/l) x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𝑒𝑞𝑢𝑖𝑣𝑎𝑙𝑒𝑛𝑡</m:t>
                        </m:r>
                        <m:r>
                          <a:rPr lang="en-US" sz="2400" b="0" i="1" smtClean="0">
                            <a:latin typeface="Cambria Math" panose="02040503050406030204" pitchFamily="18" charset="0"/>
                          </a:rPr>
                          <m:t> </m:t>
                        </m:r>
                        <m:r>
                          <a:rPr lang="en-US" sz="2400" b="0" i="1" smtClean="0">
                            <a:latin typeface="Cambria Math" panose="02040503050406030204" pitchFamily="18" charset="0"/>
                          </a:rPr>
                          <m:t>𝑤𝑡</m:t>
                        </m:r>
                        <m:r>
                          <a:rPr lang="en-US" sz="2400" b="0" i="1" smtClean="0">
                            <a:latin typeface="Cambria Math" panose="02040503050406030204" pitchFamily="18" charset="0"/>
                          </a:rPr>
                          <m:t>. </m:t>
                        </m:r>
                        <m:r>
                          <a:rPr lang="en-US" sz="2400" b="0" i="1" smtClean="0">
                            <a:latin typeface="Cambria Math" panose="02040503050406030204" pitchFamily="18" charset="0"/>
                          </a:rPr>
                          <m:t>𝑜𝑓</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num>
                      <m:den>
                        <m:r>
                          <a:rPr lang="en-US" sz="2400" i="1">
                            <a:latin typeface="Cambria Math" panose="02040503050406030204" pitchFamily="18" charset="0"/>
                          </a:rPr>
                          <m:t>𝑒𝑞𝑢𝑖𝑣𝑎𝑙𝑒𝑛𝑡</m:t>
                        </m:r>
                        <m:r>
                          <a:rPr lang="en-US" sz="2400" i="1">
                            <a:latin typeface="Cambria Math" panose="02040503050406030204" pitchFamily="18" charset="0"/>
                          </a:rPr>
                          <m:t> </m:t>
                        </m:r>
                        <m:r>
                          <a:rPr lang="en-US" sz="2400" i="1">
                            <a:latin typeface="Cambria Math" panose="02040503050406030204" pitchFamily="18" charset="0"/>
                          </a:rPr>
                          <m:t>𝑤𝑡</m:t>
                        </m:r>
                        <m:r>
                          <a:rPr lang="en-US" sz="2400" i="1">
                            <a:latin typeface="Cambria Math" panose="02040503050406030204" pitchFamily="18" charset="0"/>
                          </a:rPr>
                          <m:t>. </m:t>
                        </m:r>
                        <m:r>
                          <a:rPr lang="en-US" sz="2400" i="1">
                            <a:latin typeface="Cambria Math" panose="02040503050406030204" pitchFamily="18" charset="0"/>
                          </a:rPr>
                          <m:t>𝑜𝑓</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den>
                    </m:f>
                  </m:oMath>
                </a14:m>
                <a:endParaRPr lang="en-US" sz="2400" dirty="0" smtClean="0"/>
              </a:p>
              <a:p>
                <a:endParaRPr lang="en-US" sz="2400" dirty="0"/>
              </a:p>
              <a:p>
                <a:r>
                  <a:rPr lang="en-US" sz="2400" dirty="0" smtClean="0"/>
                  <a:t>Where M represents any ion or radical</a:t>
                </a:r>
              </a:p>
              <a:p>
                <a:endParaRPr lang="en-US" sz="2400" dirty="0"/>
              </a:p>
              <a:p>
                <a:r>
                  <a:rPr lang="en-US" sz="2400" dirty="0" smtClean="0"/>
                  <a:t>Now, Equivalent weight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𝑀𝑜𝑙𝑒𝑐𝑢𝑙𝑎𝑟</m:t>
                        </m:r>
                        <m:r>
                          <a:rPr lang="en-US" sz="2400" b="0" i="1" smtClean="0">
                            <a:latin typeface="Cambria Math" panose="02040503050406030204" pitchFamily="18" charset="0"/>
                          </a:rPr>
                          <m:t> </m:t>
                        </m:r>
                        <m:r>
                          <a:rPr lang="en-US" sz="2400" b="0" i="1" smtClean="0">
                            <a:latin typeface="Cambria Math" panose="02040503050406030204" pitchFamily="18" charset="0"/>
                          </a:rPr>
                          <m:t>𝑤𝑒𝑖𝑔h𝑡</m:t>
                        </m:r>
                      </m:num>
                      <m:den>
                        <m:r>
                          <a:rPr lang="en-US" sz="2400" b="0" i="1" smtClean="0">
                            <a:latin typeface="Cambria Math" panose="02040503050406030204" pitchFamily="18" charset="0"/>
                          </a:rPr>
                          <m:t>𝑋</m:t>
                        </m:r>
                      </m:den>
                    </m:f>
                  </m:oMath>
                </a14:m>
                <a:endParaRPr lang="en-US" sz="2400" dirty="0" smtClean="0"/>
              </a:p>
              <a:p>
                <a:endParaRPr lang="en-US" sz="2400" dirty="0"/>
              </a:p>
              <a:p>
                <a:pPr algn="ctr"/>
                <a:r>
                  <a:rPr lang="en-US" sz="2400" dirty="0" smtClean="0"/>
                  <a:t>Where        X = for acids, the number of moles of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𝐻</m:t>
                        </m:r>
                      </m:e>
                      <m:sup>
                        <m:r>
                          <a:rPr lang="en-US" sz="2400" i="1">
                            <a:latin typeface="Cambria Math" panose="02040503050406030204" pitchFamily="18" charset="0"/>
                          </a:rPr>
                          <m:t>++</m:t>
                        </m:r>
                      </m:sup>
                    </m:sSup>
                  </m:oMath>
                </a14:m>
                <a:r>
                  <a:rPr lang="en-US" sz="2400" dirty="0" smtClean="0"/>
                  <a:t>  obtainable from 1 mole acid</a:t>
                </a:r>
              </a:p>
              <a:p>
                <a:pPr algn="ctr"/>
                <a:endParaRPr lang="en-US" sz="2400" dirty="0"/>
              </a:p>
              <a:p>
                <a:pPr algn="ctr"/>
                <a:r>
                  <a:rPr lang="en-US" sz="2400" dirty="0" smtClean="0"/>
                  <a:t>                         X = for bases, the number of moles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m:t>
                        </m:r>
                      </m:sup>
                    </m:sSup>
                  </m:oMath>
                </a14:m>
                <a:r>
                  <a:rPr lang="en-US" sz="2400" dirty="0" smtClean="0"/>
                  <a:t>  with which 1 mole of base will react</a:t>
                </a:r>
              </a:p>
              <a:p>
                <a:pPr algn="ctr"/>
                <a:endParaRPr lang="en-US" sz="2400" dirty="0"/>
              </a:p>
              <a:p>
                <a:r>
                  <a:rPr lang="en-US" sz="2400" dirty="0" smtClean="0"/>
                  <a:t>Thus the equivalent weight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(40+12+3 ∗16)</m:t>
                        </m:r>
                      </m:num>
                      <m:den>
                        <m:r>
                          <a:rPr lang="en-US" sz="2400" b="0" i="1" smtClean="0">
                            <a:latin typeface="Cambria Math" panose="02040503050406030204" pitchFamily="18" charset="0"/>
                          </a:rPr>
                          <m:t>2</m:t>
                        </m:r>
                      </m:den>
                    </m:f>
                  </m:oMath>
                </a14:m>
                <a:r>
                  <a:rPr lang="en-US" sz="2400" dirty="0" smtClean="0"/>
                  <a:t> =50</a:t>
                </a:r>
              </a:p>
              <a:p>
                <a:endParaRPr lang="en-US" sz="2400" dirty="0"/>
              </a:p>
              <a:p>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19100" y="952500"/>
                <a:ext cx="8547100" cy="6177397"/>
              </a:xfrm>
              <a:prstGeom prst="rect">
                <a:avLst/>
              </a:prstGeom>
              <a:blipFill rotWithShape="0">
                <a:blip r:embed="rId2"/>
                <a:stretch>
                  <a:fillRect l="-1141"/>
                </a:stretch>
              </a:blipFill>
            </p:spPr>
            <p:txBody>
              <a:bodyPr/>
              <a:lstStyle/>
              <a:p>
                <a:r>
                  <a:rPr lang="en-US">
                    <a:noFill/>
                  </a:rPr>
                  <a:t> </a:t>
                </a:r>
              </a:p>
            </p:txBody>
          </p:sp>
        </mc:Fallback>
      </mc:AlternateContent>
    </p:spTree>
    <p:extLst>
      <p:ext uri="{BB962C8B-B14F-4D97-AF65-F5344CB8AC3E}">
        <p14:creationId xmlns:p14="http://schemas.microsoft.com/office/powerpoint/2010/main" val="528077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08100" y="1498600"/>
                <a:ext cx="7505700" cy="2677656"/>
              </a:xfrm>
              <a:prstGeom prst="rect">
                <a:avLst/>
              </a:prstGeom>
              <a:noFill/>
            </p:spPr>
            <p:txBody>
              <a:bodyPr wrap="square" rtlCol="0">
                <a:spAutoFit/>
              </a:bodyPr>
              <a:lstStyle/>
              <a:p>
                <a:r>
                  <a:rPr lang="en-US" sz="2400" dirty="0" smtClean="0"/>
                  <a:t>The equivalent weights of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𝐶𝑎</m:t>
                        </m:r>
                      </m:e>
                      <m:sup>
                        <m:r>
                          <a:rPr lang="en-US" sz="2400" i="1">
                            <a:latin typeface="Cambria Math" panose="02040503050406030204" pitchFamily="18" charset="0"/>
                          </a:rPr>
                          <m:t>++</m:t>
                        </m:r>
                        <m:r>
                          <a:rPr lang="en-US" sz="2400" b="0" i="1" smtClean="0">
                            <a:latin typeface="Cambria Math" panose="02040503050406030204" pitchFamily="18" charset="0"/>
                          </a:rPr>
                          <m:t> </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𝑀𝑔</m:t>
                        </m:r>
                        <m:r>
                          <a:rPr lang="en-US" sz="2400" b="0" i="1" smtClean="0">
                            <a:latin typeface="Cambria Math" panose="02040503050406030204" pitchFamily="18" charset="0"/>
                          </a:rPr>
                          <m:t> </m:t>
                        </m:r>
                      </m:e>
                      <m:sup>
                        <m:r>
                          <a:rPr lang="en-US" sz="2400" i="1">
                            <a:latin typeface="Cambria Math" panose="02040503050406030204" pitchFamily="18" charset="0"/>
                          </a:rPr>
                          <m:t>++ </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𝑆𝑟</m:t>
                        </m:r>
                      </m:e>
                      <m:sup>
                        <m:r>
                          <a:rPr lang="en-US" sz="2400" i="1">
                            <a:latin typeface="Cambria Math" panose="02040503050406030204" pitchFamily="18" charset="0"/>
                          </a:rPr>
                          <m:t>++ </m:t>
                        </m:r>
                      </m:sup>
                    </m:sSup>
                  </m:oMath>
                </a14:m>
                <a:r>
                  <a:rPr lang="en-US" sz="2400" dirty="0" smtClean="0"/>
                  <a:t> will be respectively as follows</a:t>
                </a:r>
              </a:p>
              <a:p>
                <a:endParaRPr lang="en-US" sz="2400" dirty="0"/>
              </a:p>
              <a:p>
                <a:r>
                  <a:rPr lang="en-US" sz="2400" dirty="0" smtClean="0"/>
                  <a:t>Ca = 40/2 = 20</a:t>
                </a:r>
              </a:p>
              <a:p>
                <a:r>
                  <a:rPr lang="en-US" sz="2400" dirty="0" smtClean="0"/>
                  <a:t>Mg = 24.4/2 = 12.2</a:t>
                </a:r>
              </a:p>
              <a:p>
                <a:r>
                  <a:rPr lang="en-US" sz="2400" dirty="0" err="1" smtClean="0"/>
                  <a:t>Sr</a:t>
                </a:r>
                <a:r>
                  <a:rPr lang="en-US" sz="2400" dirty="0" smtClean="0"/>
                  <a:t> = 87.6/ 2 = 43.8</a:t>
                </a:r>
              </a:p>
              <a:p>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308100" y="1498600"/>
                <a:ext cx="7505700" cy="2677656"/>
              </a:xfrm>
              <a:prstGeom prst="rect">
                <a:avLst/>
              </a:prstGeom>
              <a:blipFill rotWithShape="0">
                <a:blip r:embed="rId2"/>
                <a:stretch>
                  <a:fillRect l="-1300" t="-1595"/>
                </a:stretch>
              </a:blipFill>
            </p:spPr>
            <p:txBody>
              <a:bodyPr/>
              <a:lstStyle/>
              <a:p>
                <a:r>
                  <a:rPr lang="en-US">
                    <a:noFill/>
                  </a:rPr>
                  <a:t> </a:t>
                </a:r>
              </a:p>
            </p:txBody>
          </p:sp>
        </mc:Fallback>
      </mc:AlternateContent>
    </p:spTree>
    <p:extLst>
      <p:ext uri="{BB962C8B-B14F-4D97-AF65-F5344CB8AC3E}">
        <p14:creationId xmlns:p14="http://schemas.microsoft.com/office/powerpoint/2010/main" val="353657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96900" y="836643"/>
                <a:ext cx="7645400" cy="5632311"/>
              </a:xfrm>
              <a:prstGeom prst="rect">
                <a:avLst/>
              </a:prstGeom>
            </p:spPr>
            <p:txBody>
              <a:bodyPr wrap="square">
                <a:spAutoFit/>
              </a:bodyPr>
              <a:lstStyle/>
              <a:p>
                <a:pPr algn="just"/>
                <a:r>
                  <a:rPr lang="en-US" sz="2400" dirty="0"/>
                  <a:t>For measuring alkalinity, the reading of only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𝐶𝑂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or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𝐻𝐶𝑂</m:t>
                        </m:r>
                      </m:e>
                      <m:sub>
                        <m:r>
                          <a:rPr lang="en-US" sz="2400" i="1">
                            <a:latin typeface="Cambria Math" panose="02040503050406030204" pitchFamily="18" charset="0"/>
                          </a:rPr>
                          <m:t>3</m:t>
                        </m:r>
                      </m:sub>
                      <m:sup>
                        <m:r>
                          <a:rPr lang="en-US" sz="2400" i="1">
                            <a:latin typeface="Cambria Math" panose="02040503050406030204" pitchFamily="18" charset="0"/>
                          </a:rPr>
                          <m:t>−</m:t>
                        </m:r>
                      </m:sup>
                    </m:sSubSup>
                  </m:oMath>
                </a14:m>
                <a:r>
                  <a:rPr lang="en-US" sz="2400" dirty="0"/>
                  <a:t> will be required and expressed as percentage, they can be found out found out  from the following relations</a:t>
                </a:r>
              </a:p>
              <a:p>
                <a:endParaRPr lang="en-US" sz="2400" dirty="0"/>
              </a:p>
              <a:p>
                <a:r>
                  <a:rPr lang="en-US" sz="2400" dirty="0"/>
                  <a:t>Total Alkalinity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𝐻𝐶𝑂</m:t>
                        </m:r>
                      </m:e>
                      <m:sub>
                        <m:r>
                          <a:rPr lang="en-US" sz="2400" i="1">
                            <a:latin typeface="Cambria Math" panose="02040503050406030204" pitchFamily="18" charset="0"/>
                          </a:rPr>
                          <m:t>3</m:t>
                        </m:r>
                      </m:sub>
                    </m:sSub>
                  </m:oMath>
                </a14:m>
                <a:r>
                  <a:rPr lang="en-US" sz="2400" dirty="0"/>
                  <a:t> in mg/L = Bicarbonate Alkalinity x 1.22</a:t>
                </a:r>
              </a:p>
              <a:p>
                <a:endParaRPr lang="en-US" sz="2400" dirty="0"/>
              </a:p>
              <a:p>
                <a:r>
                  <a:rPr lang="en-US" sz="2400" dirty="0"/>
                  <a:t>Total Alkalinity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r>
                  <a:rPr lang="en-US" sz="2400" dirty="0"/>
                  <a:t> in mg/L = Carbonate Alkalinity x 0.60</a:t>
                </a:r>
              </a:p>
              <a:p>
                <a:endParaRPr lang="en-US" sz="2400" dirty="0"/>
              </a:p>
              <a:p>
                <a:r>
                  <a:rPr lang="en-US" sz="2400" dirty="0"/>
                  <a:t>Molecular </a:t>
                </a:r>
                <a:r>
                  <a:rPr lang="en-US" sz="2400" dirty="0" err="1"/>
                  <a:t>wt</a:t>
                </a:r>
                <a:r>
                  <a:rPr lang="en-US" sz="2400" dirty="0"/>
                  <a:t>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𝐻𝐶𝑂</m:t>
                        </m:r>
                      </m:e>
                      <m:sub>
                        <m:r>
                          <a:rPr lang="en-US" sz="2400" i="1">
                            <a:latin typeface="Cambria Math" panose="02040503050406030204" pitchFamily="18" charset="0"/>
                          </a:rPr>
                          <m:t>3</m:t>
                        </m:r>
                      </m:sub>
                    </m:sSub>
                  </m:oMath>
                </a14:m>
                <a:r>
                  <a:rPr lang="en-US" sz="2400" dirty="0"/>
                  <a:t> = (1+12+3*16) =61</a:t>
                </a:r>
              </a:p>
              <a:p>
                <a:endParaRPr lang="en-US" sz="2400" dirty="0"/>
              </a:p>
              <a:p>
                <a:r>
                  <a:rPr lang="en-US" sz="2400" dirty="0"/>
                  <a:t>Molecular </a:t>
                </a:r>
                <a:r>
                  <a:rPr lang="en-US" sz="2400" dirty="0" err="1"/>
                  <a:t>wt</a:t>
                </a:r>
                <a:r>
                  <a:rPr lang="en-US" sz="2400" dirty="0"/>
                  <a:t>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𝐶𝑂</m:t>
                        </m:r>
                      </m:e>
                      <m:sub>
                        <m:r>
                          <a:rPr lang="en-US" sz="2400" i="1">
                            <a:latin typeface="Cambria Math" panose="02040503050406030204" pitchFamily="18" charset="0"/>
                          </a:rPr>
                          <m:t>3</m:t>
                        </m:r>
                      </m:sub>
                    </m:sSub>
                  </m:oMath>
                </a14:m>
                <a:r>
                  <a:rPr lang="en-US" sz="2400" dirty="0"/>
                  <a:t>   = 12+3*16 = 60</a:t>
                </a:r>
              </a:p>
              <a:p>
                <a:r>
                  <a:rPr lang="en-US" sz="24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596900" y="836643"/>
                <a:ext cx="7645400" cy="5632311"/>
              </a:xfrm>
              <a:prstGeom prst="rect">
                <a:avLst/>
              </a:prstGeom>
              <a:blipFill rotWithShape="0">
                <a:blip r:embed="rId2"/>
                <a:stretch>
                  <a:fillRect l="-1276" t="-758" r="-1196"/>
                </a:stretch>
              </a:blipFill>
            </p:spPr>
            <p:txBody>
              <a:bodyPr/>
              <a:lstStyle/>
              <a:p>
                <a:r>
                  <a:rPr lang="en-US">
                    <a:noFill/>
                  </a:rPr>
                  <a:t> </a:t>
                </a:r>
              </a:p>
            </p:txBody>
          </p:sp>
        </mc:Fallback>
      </mc:AlternateContent>
    </p:spTree>
    <p:extLst>
      <p:ext uri="{BB962C8B-B14F-4D97-AF65-F5344CB8AC3E}">
        <p14:creationId xmlns:p14="http://schemas.microsoft.com/office/powerpoint/2010/main" val="91043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23900" y="1104900"/>
                <a:ext cx="7493000" cy="5632311"/>
              </a:xfrm>
              <a:prstGeom prst="rect">
                <a:avLst/>
              </a:prstGeom>
              <a:noFill/>
            </p:spPr>
            <p:txBody>
              <a:bodyPr wrap="square" rtlCol="0">
                <a:spAutoFit/>
              </a:bodyPr>
              <a:lstStyle/>
              <a:p>
                <a:r>
                  <a:rPr lang="en-US" sz="2400" b="1" dirty="0" smtClean="0"/>
                  <a:t>Problem : </a:t>
                </a:r>
                <a:r>
                  <a:rPr lang="en-US" sz="2400" dirty="0" smtClean="0"/>
                  <a:t>The analysis of water from a bore shows the following results in mg/l</a:t>
                </a:r>
              </a:p>
              <a:p>
                <a:endParaRPr lang="en-US" sz="2400" b="1" dirty="0"/>
              </a:p>
              <a:p>
                <a:r>
                  <a:rPr lang="en-US" sz="2400" dirty="0" smtClean="0"/>
                  <a:t>Ca = 60, Mg = 48, Na = 103.5    K =19.5</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𝐻𝐶𝑂</m:t>
                        </m:r>
                      </m:e>
                      <m:sub>
                        <m:r>
                          <a:rPr lang="en-US" sz="2400" i="1">
                            <a:latin typeface="Cambria Math" panose="02040503050406030204" pitchFamily="18" charset="0"/>
                          </a:rPr>
                          <m:t>3</m:t>
                        </m:r>
                      </m:sub>
                    </m:sSub>
                  </m:oMath>
                </a14:m>
                <a:r>
                  <a:rPr lang="en-US" sz="2400" dirty="0" smtClean="0"/>
                  <a:t> </a:t>
                </a:r>
                <a:r>
                  <a:rPr lang="en-US" sz="2400" smtClean="0"/>
                  <a:t>= 244</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b="0" i="1" smtClean="0">
                            <a:latin typeface="Cambria Math" panose="02040503050406030204" pitchFamily="18" charset="0"/>
                          </a:rPr>
                          <m:t>𝑆</m:t>
                        </m:r>
                        <m:r>
                          <a:rPr lang="en-US" sz="2400" i="1">
                            <a:latin typeface="Cambria Math" panose="02040503050406030204" pitchFamily="18" charset="0"/>
                          </a:rPr>
                          <m:t>𝑂</m:t>
                        </m:r>
                      </m:e>
                      <m:sub>
                        <m:r>
                          <a:rPr lang="en-US" sz="2400" b="0" i="1" smtClean="0">
                            <a:latin typeface="Cambria Math" panose="02040503050406030204" pitchFamily="18" charset="0"/>
                          </a:rPr>
                          <m:t>4</m:t>
                        </m:r>
                      </m:sub>
                    </m:sSub>
                  </m:oMath>
                </a14:m>
                <a:r>
                  <a:rPr lang="en-US" sz="2400" dirty="0" smtClean="0"/>
                  <a:t> =220.8    Cl = 78.1</a:t>
                </a:r>
              </a:p>
              <a:p>
                <a:endParaRPr lang="en-US" sz="2400" dirty="0"/>
              </a:p>
              <a:p>
                <a:r>
                  <a:rPr lang="en-US" sz="2400" dirty="0" smtClean="0"/>
                  <a:t>Find out the total hardness, carbonate hardness and non carbonate hardness</a:t>
                </a:r>
              </a:p>
              <a:p>
                <a:endParaRPr lang="en-US" sz="2400" dirty="0"/>
              </a:p>
              <a:p>
                <a:r>
                  <a:rPr lang="en-US" sz="2400" b="1" dirty="0" smtClean="0"/>
                  <a:t>Solution:</a:t>
                </a:r>
              </a:p>
              <a:p>
                <a:endParaRPr lang="en-US" sz="2400" b="1" dirty="0"/>
              </a:p>
              <a:p>
                <a:r>
                  <a:rPr lang="en-US" sz="2400" dirty="0" smtClean="0"/>
                  <a:t>Total Hardness = (60 x 50/20 + 48 x 50/12.2) = 150 + 196.72 = 346.72 mg/L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𝑎</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𝐶𝑂</m:t>
                        </m:r>
                      </m:e>
                      <m:sub>
                        <m:r>
                          <a:rPr lang="en-US" sz="2400" i="1">
                            <a:latin typeface="Cambria Math" panose="02040503050406030204" pitchFamily="18" charset="0"/>
                          </a:rPr>
                          <m:t>3</m:t>
                        </m:r>
                      </m:sub>
                    </m:sSub>
                  </m:oMath>
                </a14:m>
                <a:endParaRPr lang="en-US" sz="2400" dirty="0" smtClean="0"/>
              </a:p>
              <a:p>
                <a:endParaRPr lang="en-US" sz="2400" dirty="0"/>
              </a:p>
              <a:p>
                <a:r>
                  <a:rPr lang="en-US" sz="2400" dirty="0" smtClean="0"/>
                  <a:t> </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723900" y="1104900"/>
                <a:ext cx="7493000" cy="5632311"/>
              </a:xfrm>
              <a:prstGeom prst="rect">
                <a:avLst/>
              </a:prstGeom>
              <a:blipFill rotWithShape="0">
                <a:blip r:embed="rId2"/>
                <a:stretch>
                  <a:fillRect l="-1302" t="-758" r="-244"/>
                </a:stretch>
              </a:blipFill>
            </p:spPr>
            <p:txBody>
              <a:bodyPr/>
              <a:lstStyle/>
              <a:p>
                <a:r>
                  <a:rPr lang="en-US">
                    <a:noFill/>
                  </a:rPr>
                  <a:t> </a:t>
                </a:r>
              </a:p>
            </p:txBody>
          </p:sp>
        </mc:Fallback>
      </mc:AlternateContent>
    </p:spTree>
    <p:extLst>
      <p:ext uri="{BB962C8B-B14F-4D97-AF65-F5344CB8AC3E}">
        <p14:creationId xmlns:p14="http://schemas.microsoft.com/office/powerpoint/2010/main" val="2463603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2800" y="1152436"/>
                <a:ext cx="7416800" cy="5262979"/>
              </a:xfrm>
              <a:prstGeom prst="rect">
                <a:avLst/>
              </a:prstGeom>
            </p:spPr>
            <p:txBody>
              <a:bodyPr wrap="square">
                <a:spAutoFit/>
              </a:bodyPr>
              <a:lstStyle/>
              <a:p>
                <a:pPr algn="just"/>
                <a:r>
                  <a:rPr lang="en-US" sz="2400" dirty="0"/>
                  <a:t>Total alkalinity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𝐻𝐶𝑂</m:t>
                        </m:r>
                      </m:e>
                      <m:sub>
                        <m:r>
                          <a:rPr lang="en-US" sz="2400" i="1">
                            <a:latin typeface="Cambria Math" panose="02040503050406030204" pitchFamily="18" charset="0"/>
                          </a:rPr>
                          <m:t>3</m:t>
                        </m:r>
                      </m:sub>
                    </m:sSub>
                  </m:oMath>
                </a14:m>
                <a:r>
                  <a:rPr lang="en-US" sz="2400" dirty="0"/>
                  <a:t> in mg/L = Bicarbonate alkalinity x 1.22</a:t>
                </a:r>
              </a:p>
              <a:p>
                <a:pPr algn="just"/>
                <a:endParaRPr lang="en-US" sz="2400" dirty="0"/>
              </a:p>
              <a:p>
                <a:pPr algn="just"/>
                <a:r>
                  <a:rPr lang="en-US" sz="2400" dirty="0"/>
                  <a:t>244 = Bicarbonate alkalinity x </a:t>
                </a:r>
                <a:r>
                  <a:rPr lang="en-US" sz="2400" dirty="0" smtClean="0"/>
                  <a:t>1.22</a:t>
                </a:r>
              </a:p>
              <a:p>
                <a:pPr algn="just"/>
                <a:endParaRPr lang="en-US" sz="2400" dirty="0"/>
              </a:p>
              <a:p>
                <a:pPr algn="just"/>
                <a:r>
                  <a:rPr lang="en-US" sz="2400" dirty="0"/>
                  <a:t>Bicarbonate </a:t>
                </a:r>
                <a:r>
                  <a:rPr lang="en-US" sz="2400" dirty="0" smtClean="0"/>
                  <a:t>alkalinity = 244/1.22 = 200 mg/L</a:t>
                </a:r>
              </a:p>
              <a:p>
                <a:pPr algn="just"/>
                <a:endParaRPr lang="en-US" sz="2400" dirty="0"/>
              </a:p>
              <a:p>
                <a:pPr algn="just"/>
                <a:r>
                  <a:rPr lang="en-US" sz="2400" dirty="0" smtClean="0"/>
                  <a:t>In this case alkalinity&lt; T. H.</a:t>
                </a:r>
              </a:p>
              <a:p>
                <a:pPr algn="just"/>
                <a:endParaRPr lang="en-US" sz="2400" dirty="0"/>
              </a:p>
              <a:p>
                <a:pPr algn="just"/>
                <a:r>
                  <a:rPr lang="en-US" sz="2400" dirty="0" smtClean="0"/>
                  <a:t>C.H = Alkalinity = 200 mg/L</a:t>
                </a:r>
              </a:p>
              <a:p>
                <a:pPr algn="just"/>
                <a:endParaRPr lang="en-US" sz="2400" dirty="0"/>
              </a:p>
              <a:p>
                <a:pPr algn="just"/>
                <a:r>
                  <a:rPr lang="en-US" sz="2400" dirty="0" smtClean="0"/>
                  <a:t>Then N.C.H = T.H – C.H</a:t>
                </a:r>
              </a:p>
              <a:p>
                <a:pPr algn="just"/>
                <a:r>
                  <a:rPr lang="en-US" sz="2400" dirty="0" smtClean="0"/>
                  <a:t>                    = 346.72 – 200 = 146.72 mg/L</a:t>
                </a:r>
                <a:endParaRPr lang="en-US" sz="2400" dirty="0"/>
              </a:p>
              <a:p>
                <a:pPr algn="just"/>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812800" y="1152436"/>
                <a:ext cx="7416800" cy="5262979"/>
              </a:xfrm>
              <a:prstGeom prst="rect">
                <a:avLst/>
              </a:prstGeom>
              <a:blipFill rotWithShape="0">
                <a:blip r:embed="rId2"/>
                <a:stretch>
                  <a:fillRect l="-1233" t="-811" r="-1233"/>
                </a:stretch>
              </a:blipFill>
            </p:spPr>
            <p:txBody>
              <a:bodyPr/>
              <a:lstStyle/>
              <a:p>
                <a:r>
                  <a:rPr lang="en-US">
                    <a:noFill/>
                  </a:rPr>
                  <a:t> </a:t>
                </a:r>
              </a:p>
            </p:txBody>
          </p:sp>
        </mc:Fallback>
      </mc:AlternateContent>
    </p:spTree>
    <p:extLst>
      <p:ext uri="{BB962C8B-B14F-4D97-AF65-F5344CB8AC3E}">
        <p14:creationId xmlns:p14="http://schemas.microsoft.com/office/powerpoint/2010/main" val="1831234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55600" y="393700"/>
                <a:ext cx="8674100" cy="6370975"/>
              </a:xfrm>
              <a:prstGeom prst="rect">
                <a:avLst/>
              </a:prstGeom>
              <a:noFill/>
            </p:spPr>
            <p:txBody>
              <a:bodyPr wrap="square" rtlCol="0">
                <a:spAutoFit/>
              </a:bodyPr>
              <a:lstStyle/>
              <a:p>
                <a:r>
                  <a:rPr lang="en-US" sz="2400" b="1" dirty="0" smtClean="0"/>
                  <a:t>6) Chlorides:</a:t>
                </a:r>
              </a:p>
              <a:p>
                <a:endParaRPr lang="en-US" sz="2400" b="1" dirty="0"/>
              </a:p>
              <a:p>
                <a:r>
                  <a:rPr lang="en-US" sz="2400" dirty="0" smtClean="0"/>
                  <a:t>The chlorides contents, especially of sodium chlorides or salt.</a:t>
                </a:r>
              </a:p>
              <a:p>
                <a:endParaRPr lang="en-US" sz="2400" dirty="0"/>
              </a:p>
              <a:p>
                <a:r>
                  <a:rPr lang="en-US" sz="2400" b="1" dirty="0" smtClean="0"/>
                  <a:t>Measurement:</a:t>
                </a:r>
              </a:p>
              <a:p>
                <a:endParaRPr lang="en-US" sz="2400" b="1" dirty="0" smtClean="0"/>
              </a:p>
              <a:p>
                <a:pPr marL="400050" indent="-400050">
                  <a:buFont typeface="+mj-lt"/>
                  <a:buAutoNum type="romanUcPeriod"/>
                </a:pPr>
                <a:r>
                  <a:rPr lang="en-US" sz="2400" dirty="0" smtClean="0"/>
                  <a:t>50 </a:t>
                </a:r>
                <a:r>
                  <a:rPr lang="en-US" sz="2400" dirty="0" err="1" smtClean="0"/>
                  <a:t>c.c</a:t>
                </a:r>
                <a:r>
                  <a:rPr lang="en-US" sz="2400" dirty="0" smtClean="0"/>
                  <a:t> of sample of water is taken by pipette in a porcelain dish</a:t>
                </a:r>
              </a:p>
              <a:p>
                <a:pPr marL="400050" indent="-400050">
                  <a:buFont typeface="+mj-lt"/>
                  <a:buAutoNum type="romanUcPeriod"/>
                </a:pPr>
                <a:r>
                  <a:rPr lang="en-US" sz="2400" dirty="0" smtClean="0"/>
                  <a:t>Two or three drops of potassium chromate solution are added  to the sample of water</a:t>
                </a:r>
              </a:p>
              <a:p>
                <a:pPr marL="400050" indent="-400050">
                  <a:buFont typeface="+mj-lt"/>
                  <a:buAutoNum type="romanUcPeriod"/>
                </a:pPr>
                <a:r>
                  <a:rPr lang="en-US" sz="2400" dirty="0" smtClean="0"/>
                  <a:t>The chloride contents are then determined by filtering with standard solution of silver nitrate</a:t>
                </a:r>
              </a:p>
              <a:p>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𝐴𝑔𝑁𝑂</m:t>
                        </m:r>
                      </m:e>
                      <m:sub>
                        <m:r>
                          <a:rPr lang="en-US" sz="2400" b="0" i="1" smtClean="0">
                            <a:latin typeface="Cambria Math" panose="02040503050406030204" pitchFamily="18" charset="0"/>
                          </a:rPr>
                          <m:t>3 </m:t>
                        </m:r>
                      </m:sub>
                    </m:sSub>
                  </m:oMath>
                </a14:m>
                <a:r>
                  <a:rPr lang="en-US" sz="2400" dirty="0" smtClean="0"/>
                  <a:t> + </a:t>
                </a:r>
                <a14:m>
                  <m:oMath xmlns:m="http://schemas.openxmlformats.org/officeDocument/2006/math">
                    <m:r>
                      <a:rPr lang="en-US" sz="2400" b="0" i="1" smtClean="0">
                        <a:latin typeface="Cambria Math" panose="02040503050406030204" pitchFamily="18" charset="0"/>
                      </a:rPr>
                      <m:t>𝑁𝑎𝐶𝑙</m:t>
                    </m:r>
                    <m:r>
                      <a:rPr lang="en-US" sz="2400" b="0" i="1" smtClean="0">
                        <a:latin typeface="Cambria Math" panose="02040503050406030204" pitchFamily="18" charset="0"/>
                      </a:rPr>
                      <m:t> →</m:t>
                    </m:r>
                    <m:r>
                      <a:rPr lang="en-US" sz="2400" b="0" i="1" smtClean="0">
                        <a:latin typeface="Cambria Math" panose="02040503050406030204" pitchFamily="18" charset="0"/>
                      </a:rPr>
                      <m:t>𝐴𝑔𝐶𝑙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𝑁𝑎</m:t>
                        </m:r>
                        <m:r>
                          <a:rPr lang="en-US" sz="2400" i="1">
                            <a:latin typeface="Cambria Math" panose="02040503050406030204" pitchFamily="18" charset="0"/>
                          </a:rPr>
                          <m:t>𝑁𝑂</m:t>
                        </m:r>
                      </m:e>
                      <m:sub>
                        <m:r>
                          <a:rPr lang="en-US" sz="2400" i="1">
                            <a:latin typeface="Cambria Math" panose="02040503050406030204" pitchFamily="18" charset="0"/>
                          </a:rPr>
                          <m:t>3 </m:t>
                        </m:r>
                      </m:sub>
                    </m:sSub>
                  </m:oMath>
                </a14:m>
                <a:endParaRPr lang="en-US" sz="2400" dirty="0" smtClean="0"/>
              </a:p>
              <a:p>
                <a:endParaRPr lang="en-US" sz="2400" dirty="0"/>
              </a:p>
              <a:p>
                <a14:m>
                  <m:oMath xmlns:m="http://schemas.openxmlformats.org/officeDocument/2006/math">
                    <m:r>
                      <a:rPr lang="en-US" sz="2400" b="0" i="1" smtClean="0">
                        <a:latin typeface="Cambria Math" panose="02040503050406030204" pitchFamily="18" charset="0"/>
                      </a:rPr>
                      <m:t>2</m:t>
                    </m:r>
                    <m:r>
                      <a:rPr lang="en-US" sz="2400" i="1">
                        <a:latin typeface="Cambria Math" panose="02040503050406030204" pitchFamily="18" charset="0"/>
                      </a:rPr>
                      <m:t>𝐴𝑔𝐶𝑙</m:t>
                    </m:r>
                  </m:oMath>
                </a14:m>
                <a:r>
                  <a:rPr lang="en-US" sz="2400" dirty="0" smtClean="0"/>
                  <a:t>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2</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𝑟</m:t>
                        </m:r>
                        <m:r>
                          <a:rPr lang="en-US" sz="2400" b="0" i="1" smtClean="0">
                            <a:latin typeface="Cambria Math" panose="02040503050406030204" pitchFamily="18" charset="0"/>
                          </a:rPr>
                          <m:t>2</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𝑂</m:t>
                        </m:r>
                      </m:e>
                      <m:sub>
                        <m:r>
                          <a:rPr lang="en-US" sz="2400" b="0" i="1" smtClean="0">
                            <a:latin typeface="Cambria Math" panose="02040503050406030204" pitchFamily="18" charset="0"/>
                          </a:rPr>
                          <m:t>7</m:t>
                        </m:r>
                      </m:sub>
                    </m:sSub>
                  </m:oMath>
                </a14:m>
                <a:r>
                  <a:rPr lang="en-US" sz="2400" dirty="0" smtClean="0"/>
                  <a:t> </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𝐴𝑔</m:t>
                        </m:r>
                      </m:e>
                      <m:sub>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𝑟</m:t>
                        </m:r>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𝑂</m:t>
                        </m:r>
                      </m:e>
                      <m:sub>
                        <m:r>
                          <a:rPr lang="en-US" sz="2400" i="1">
                            <a:latin typeface="Cambria Math" panose="02040503050406030204" pitchFamily="18" charset="0"/>
                          </a:rPr>
                          <m:t>7</m:t>
                        </m:r>
                      </m:sub>
                    </m:sSub>
                  </m:oMath>
                </a14:m>
                <a:r>
                  <a:rPr lang="en-US" sz="2400" dirty="0" smtClean="0"/>
                  <a:t> + </a:t>
                </a:r>
                <a14:m>
                  <m:oMath xmlns:m="http://schemas.openxmlformats.org/officeDocument/2006/math">
                    <m:r>
                      <a:rPr lang="en-US" sz="2400" i="1">
                        <a:latin typeface="Cambria Math" panose="02040503050406030204" pitchFamily="18" charset="0"/>
                      </a:rPr>
                      <m:t>2</m:t>
                    </m:r>
                    <m:r>
                      <a:rPr lang="en-US" sz="2400" b="0" i="1" smtClean="0">
                        <a:latin typeface="Cambria Math" panose="02040503050406030204" pitchFamily="18" charset="0"/>
                      </a:rPr>
                      <m:t>𝐾</m:t>
                    </m:r>
                    <m:r>
                      <a:rPr lang="en-US" sz="2400" i="1">
                        <a:latin typeface="Cambria Math" panose="02040503050406030204" pitchFamily="18" charset="0"/>
                      </a:rPr>
                      <m:t>𝐶𝑙</m:t>
                    </m:r>
                  </m:oMath>
                </a14:m>
                <a:r>
                  <a:rPr lang="en-US" sz="2400" dirty="0"/>
                  <a:t> </a:t>
                </a:r>
              </a:p>
              <a:p>
                <a:endParaRPr lang="en-US"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55600" y="393700"/>
                <a:ext cx="8674100" cy="6370975"/>
              </a:xfrm>
              <a:prstGeom prst="rect">
                <a:avLst/>
              </a:prstGeom>
              <a:blipFill rotWithShape="0">
                <a:blip r:embed="rId2"/>
                <a:stretch>
                  <a:fillRect l="-1054" t="-670"/>
                </a:stretch>
              </a:blipFill>
            </p:spPr>
            <p:txBody>
              <a:bodyPr/>
              <a:lstStyle/>
              <a:p>
                <a:r>
                  <a:rPr lang="en-US">
                    <a:noFill/>
                  </a:rPr>
                  <a:t> </a:t>
                </a:r>
              </a:p>
            </p:txBody>
          </p:sp>
        </mc:Fallback>
      </mc:AlternateContent>
    </p:spTree>
    <p:extLst>
      <p:ext uri="{BB962C8B-B14F-4D97-AF65-F5344CB8AC3E}">
        <p14:creationId xmlns:p14="http://schemas.microsoft.com/office/powerpoint/2010/main" val="363223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45731776"/>
              </p:ext>
            </p:extLst>
          </p:nvPr>
        </p:nvGraphicFramePr>
        <p:xfrm>
          <a:off x="776614" y="355601"/>
          <a:ext cx="7783186"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4474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1651000"/>
            <a:ext cx="6743700" cy="2308324"/>
          </a:xfrm>
          <a:prstGeom prst="rect">
            <a:avLst/>
          </a:prstGeom>
          <a:noFill/>
        </p:spPr>
        <p:txBody>
          <a:bodyPr wrap="square" rtlCol="0">
            <a:spAutoFit/>
          </a:bodyPr>
          <a:lstStyle/>
          <a:p>
            <a:pPr algn="just"/>
            <a:r>
              <a:rPr lang="en-US" sz="2400" b="1" dirty="0" smtClean="0"/>
              <a:t>Impact:</a:t>
            </a:r>
          </a:p>
          <a:p>
            <a:pPr algn="just"/>
            <a:endParaRPr lang="en-US" sz="2400" b="1" dirty="0"/>
          </a:p>
          <a:p>
            <a:pPr algn="just"/>
            <a:r>
              <a:rPr lang="en-US" sz="2400" dirty="0" smtClean="0"/>
              <a:t>The presence of chlorides can corrode and such water cannot be used boilers because of formation of hydrochloride acid due to the presence of magnesium chloride in water.</a:t>
            </a:r>
            <a:endParaRPr lang="en-US" sz="2400" dirty="0"/>
          </a:p>
        </p:txBody>
      </p:sp>
    </p:spTree>
    <p:extLst>
      <p:ext uri="{BB962C8B-B14F-4D97-AF65-F5344CB8AC3E}">
        <p14:creationId xmlns:p14="http://schemas.microsoft.com/office/powerpoint/2010/main" val="1211046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65200"/>
            <a:ext cx="6172200" cy="3505200"/>
          </a:xfrm>
          <a:prstGeom prst="rect">
            <a:avLst/>
          </a:prstGeom>
          <a:noFill/>
        </p:spPr>
        <p:txBody>
          <a:bodyPr wrap="square" rtlCol="0">
            <a:spAutoFit/>
          </a:bodyPr>
          <a:lstStyle/>
          <a:p>
            <a:pPr algn="ctr"/>
            <a:r>
              <a:rPr lang="en-US" sz="2400" b="1" dirty="0" smtClean="0"/>
              <a:t>Water Treatment</a:t>
            </a:r>
          </a:p>
          <a:p>
            <a:pPr algn="ctr"/>
            <a:endParaRPr lang="en-US" sz="2400" b="1" dirty="0" smtClean="0"/>
          </a:p>
          <a:p>
            <a:pPr algn="ctr"/>
            <a:endParaRPr lang="en-US" sz="2400" b="1" dirty="0"/>
          </a:p>
          <a:p>
            <a:pPr marL="457200" indent="-457200">
              <a:buFont typeface="+mj-lt"/>
              <a:buAutoNum type="arabicPeriod"/>
            </a:pPr>
            <a:r>
              <a:rPr lang="en-US" sz="2400" dirty="0" smtClean="0"/>
              <a:t>Plain Sedimentation</a:t>
            </a:r>
          </a:p>
          <a:p>
            <a:pPr marL="457200" indent="-457200">
              <a:buFont typeface="+mj-lt"/>
              <a:buAutoNum type="arabicPeriod"/>
            </a:pPr>
            <a:r>
              <a:rPr lang="en-US" sz="2400" dirty="0" smtClean="0"/>
              <a:t>Sedimentation with coagulants/ flocculation</a:t>
            </a:r>
          </a:p>
          <a:p>
            <a:pPr marL="457200" indent="-457200">
              <a:buFont typeface="+mj-lt"/>
              <a:buAutoNum type="arabicPeriod"/>
            </a:pPr>
            <a:r>
              <a:rPr lang="en-US" sz="2400" dirty="0" smtClean="0"/>
              <a:t>Filtration</a:t>
            </a:r>
          </a:p>
          <a:p>
            <a:pPr marL="457200" indent="-457200">
              <a:buFont typeface="+mj-lt"/>
              <a:buAutoNum type="arabicPeriod"/>
            </a:pPr>
            <a:r>
              <a:rPr lang="en-US" sz="2400" dirty="0" smtClean="0"/>
              <a:t>Disinfection</a:t>
            </a:r>
          </a:p>
          <a:p>
            <a:pPr marL="457200" indent="-457200">
              <a:buFont typeface="+mj-lt"/>
              <a:buAutoNum type="arabicPeriod"/>
            </a:pPr>
            <a:endParaRPr lang="en-US" sz="2400" dirty="0"/>
          </a:p>
        </p:txBody>
      </p:sp>
    </p:spTree>
    <p:extLst>
      <p:ext uri="{BB962C8B-B14F-4D97-AF65-F5344CB8AC3E}">
        <p14:creationId xmlns:p14="http://schemas.microsoft.com/office/powerpoint/2010/main" val="3911360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200" y="927100"/>
            <a:ext cx="7581900" cy="4524315"/>
          </a:xfrm>
          <a:prstGeom prst="rect">
            <a:avLst/>
          </a:prstGeom>
          <a:noFill/>
        </p:spPr>
        <p:txBody>
          <a:bodyPr wrap="square" rtlCol="0">
            <a:spAutoFit/>
          </a:bodyPr>
          <a:lstStyle/>
          <a:p>
            <a:r>
              <a:rPr lang="en-US" sz="2400" dirty="0" smtClean="0"/>
              <a:t>Some of the treatment operations for removal of specific impurities are:</a:t>
            </a:r>
          </a:p>
          <a:p>
            <a:endParaRPr lang="en-US" sz="2400" dirty="0"/>
          </a:p>
          <a:p>
            <a:pPr marL="342900" indent="-342900">
              <a:buFont typeface="Arial" panose="020B0604020202020204" pitchFamily="34" charset="0"/>
              <a:buChar char="•"/>
            </a:pPr>
            <a:r>
              <a:rPr lang="en-US" sz="2400" dirty="0" smtClean="0"/>
              <a:t>Aeration</a:t>
            </a:r>
          </a:p>
          <a:p>
            <a:pPr marL="342900" indent="-342900">
              <a:buFont typeface="Arial" panose="020B0604020202020204" pitchFamily="34" charset="0"/>
              <a:buChar char="•"/>
            </a:pPr>
            <a:r>
              <a:rPr lang="en-US" sz="2400" dirty="0" smtClean="0"/>
              <a:t>Water softening</a:t>
            </a:r>
          </a:p>
          <a:p>
            <a:pPr marL="342900" indent="-342900">
              <a:buFont typeface="Arial" panose="020B0604020202020204" pitchFamily="34" charset="0"/>
              <a:buChar char="•"/>
            </a:pPr>
            <a:r>
              <a:rPr lang="en-US" sz="2400" dirty="0" smtClean="0"/>
              <a:t>Arsenic removal</a:t>
            </a:r>
          </a:p>
          <a:p>
            <a:pPr marL="342900" indent="-342900">
              <a:buFont typeface="Arial" panose="020B0604020202020204" pitchFamily="34" charset="0"/>
              <a:buChar char="•"/>
            </a:pPr>
            <a:r>
              <a:rPr lang="en-US" sz="2400" dirty="0" smtClean="0"/>
              <a:t>Iron removal</a:t>
            </a:r>
          </a:p>
          <a:p>
            <a:pPr marL="342900" indent="-342900">
              <a:buFont typeface="Arial" panose="020B0604020202020204" pitchFamily="34" charset="0"/>
              <a:buChar char="•"/>
            </a:pPr>
            <a:r>
              <a:rPr lang="en-US" sz="2400" dirty="0" smtClean="0"/>
              <a:t>Activated Carbon application</a:t>
            </a:r>
          </a:p>
          <a:p>
            <a:pPr marL="342900" indent="-342900">
              <a:buFont typeface="Arial" panose="020B0604020202020204" pitchFamily="34" charset="0"/>
              <a:buChar char="•"/>
            </a:pPr>
            <a:r>
              <a:rPr lang="en-US" sz="2400" dirty="0" smtClean="0"/>
              <a:t>Fluoridation and </a:t>
            </a:r>
            <a:r>
              <a:rPr lang="en-US" sz="2400" dirty="0" err="1" smtClean="0"/>
              <a:t>defluoridation</a:t>
            </a:r>
            <a:endParaRPr lang="en-US" sz="2400" dirty="0" smtClean="0"/>
          </a:p>
          <a:p>
            <a:pPr marL="342900" indent="-342900">
              <a:buFont typeface="Arial" panose="020B0604020202020204" pitchFamily="34" charset="0"/>
              <a:buChar char="•"/>
            </a:pPr>
            <a:r>
              <a:rPr lang="en-US" sz="2400" dirty="0" smtClean="0"/>
              <a:t>Demineralization</a:t>
            </a:r>
          </a:p>
          <a:p>
            <a:pPr marL="342900" indent="-342900">
              <a:buFont typeface="Arial" panose="020B0604020202020204" pitchFamily="34" charset="0"/>
              <a:buChar char="•"/>
            </a:pPr>
            <a:r>
              <a:rPr lang="en-US" sz="2400" dirty="0" smtClean="0"/>
              <a:t>Desalinization</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111726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647700"/>
            <a:ext cx="7073900" cy="4893647"/>
          </a:xfrm>
          <a:prstGeom prst="rect">
            <a:avLst/>
          </a:prstGeom>
          <a:noFill/>
        </p:spPr>
        <p:txBody>
          <a:bodyPr wrap="square" rtlCol="0">
            <a:spAutoFit/>
          </a:bodyPr>
          <a:lstStyle/>
          <a:p>
            <a:pPr algn="just"/>
            <a:r>
              <a:rPr lang="en-US" sz="2400" b="1" dirty="0" smtClean="0"/>
              <a:t>Plain Sedimentation:</a:t>
            </a:r>
          </a:p>
          <a:p>
            <a:pPr algn="just"/>
            <a:endParaRPr lang="en-US" sz="2400" b="1" dirty="0"/>
          </a:p>
          <a:p>
            <a:pPr algn="just"/>
            <a:r>
              <a:rPr lang="en-US" sz="2400" b="1" dirty="0" smtClean="0"/>
              <a:t>Principles of particle settling in water:</a:t>
            </a:r>
          </a:p>
          <a:p>
            <a:pPr algn="just"/>
            <a:endParaRPr lang="en-US" sz="2400" b="1" dirty="0"/>
          </a:p>
          <a:p>
            <a:pPr algn="just"/>
            <a:r>
              <a:rPr lang="en-US" sz="2400" dirty="0" smtClean="0"/>
              <a:t>This is a process causes the organic or inorganic particles heavier than water to settle by retaining water in the tank or basin. These particles are held suspension in natural water mainly by turbulence or current.</a:t>
            </a:r>
          </a:p>
          <a:p>
            <a:pPr algn="just"/>
            <a:endParaRPr lang="en-US" sz="2400" b="1" dirty="0"/>
          </a:p>
          <a:p>
            <a:pPr algn="just"/>
            <a:r>
              <a:rPr lang="en-US" sz="2400" dirty="0" smtClean="0"/>
              <a:t>The particles travels with a constant vertical velocity called the terminal velocity or settling velocity of the particle. </a:t>
            </a:r>
            <a:endParaRPr lang="en-US" sz="2400" dirty="0"/>
          </a:p>
        </p:txBody>
      </p:sp>
    </p:spTree>
    <p:extLst>
      <p:ext uri="{BB962C8B-B14F-4D97-AF65-F5344CB8AC3E}">
        <p14:creationId xmlns:p14="http://schemas.microsoft.com/office/powerpoint/2010/main" val="2394055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1526739"/>
            <a:ext cx="7353300" cy="3046988"/>
          </a:xfrm>
          <a:prstGeom prst="rect">
            <a:avLst/>
          </a:prstGeom>
        </p:spPr>
        <p:txBody>
          <a:bodyPr wrap="square">
            <a:spAutoFit/>
          </a:bodyPr>
          <a:lstStyle/>
          <a:p>
            <a:pPr algn="just"/>
            <a:r>
              <a:rPr lang="en-US" sz="2400" dirty="0"/>
              <a:t>The settling velocity of the particle depends upon</a:t>
            </a:r>
          </a:p>
          <a:p>
            <a:pPr algn="just"/>
            <a:endParaRPr lang="en-US" sz="2400" b="1" dirty="0"/>
          </a:p>
          <a:p>
            <a:pPr marL="285750" indent="-285750" algn="just">
              <a:buFont typeface="Arial" panose="020B0604020202020204" pitchFamily="34" charset="0"/>
              <a:buChar char="•"/>
            </a:pPr>
            <a:r>
              <a:rPr lang="en-US" sz="2400" dirty="0"/>
              <a:t>Horizontal flow velocity of the water</a:t>
            </a:r>
          </a:p>
          <a:p>
            <a:pPr marL="285750" indent="-285750" algn="just">
              <a:buFont typeface="Arial" panose="020B0604020202020204" pitchFamily="34" charset="0"/>
              <a:buChar char="•"/>
            </a:pPr>
            <a:r>
              <a:rPr lang="en-US" sz="2400" dirty="0"/>
              <a:t>Shape and the size of the particle</a:t>
            </a:r>
          </a:p>
          <a:p>
            <a:pPr marL="285750" indent="-285750" algn="just">
              <a:buFont typeface="Arial" panose="020B0604020202020204" pitchFamily="34" charset="0"/>
              <a:buChar char="•"/>
            </a:pPr>
            <a:r>
              <a:rPr lang="en-US" sz="2400" dirty="0"/>
              <a:t>Specific gravity of the particle</a:t>
            </a:r>
          </a:p>
          <a:p>
            <a:pPr marL="285750" indent="-285750" algn="just">
              <a:buFont typeface="Arial" panose="020B0604020202020204" pitchFamily="34" charset="0"/>
              <a:buChar char="•"/>
            </a:pPr>
            <a:r>
              <a:rPr lang="en-US" sz="2400" dirty="0"/>
              <a:t>Viscosity of the water</a:t>
            </a:r>
          </a:p>
          <a:p>
            <a:pPr marL="285750" indent="-285750" algn="just">
              <a:buFont typeface="Arial" panose="020B0604020202020204" pitchFamily="34" charset="0"/>
              <a:buChar char="•"/>
            </a:pPr>
            <a:r>
              <a:rPr lang="en-US" sz="2400" dirty="0"/>
              <a:t>Density of the water</a:t>
            </a:r>
          </a:p>
          <a:p>
            <a:pPr marL="285750" indent="-285750" algn="just">
              <a:buFont typeface="Arial" panose="020B0604020202020204" pitchFamily="34" charset="0"/>
              <a:buChar char="•"/>
            </a:pPr>
            <a:r>
              <a:rPr lang="en-US" sz="2400" dirty="0"/>
              <a:t>Temperature of the water</a:t>
            </a:r>
          </a:p>
        </p:txBody>
      </p:sp>
    </p:spTree>
    <p:extLst>
      <p:ext uri="{BB962C8B-B14F-4D97-AF65-F5344CB8AC3E}">
        <p14:creationId xmlns:p14="http://schemas.microsoft.com/office/powerpoint/2010/main" val="8496254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5800" y="673100"/>
                <a:ext cx="7848600" cy="6496394"/>
              </a:xfrm>
              <a:prstGeom prst="rect">
                <a:avLst/>
              </a:prstGeom>
              <a:noFill/>
            </p:spPr>
            <p:txBody>
              <a:bodyPr wrap="square" rtlCol="0">
                <a:spAutoFit/>
              </a:bodyPr>
              <a:lstStyle/>
              <a:p>
                <a:r>
                  <a:rPr lang="en-US" sz="2400" dirty="0" smtClean="0"/>
                  <a:t>The settling velocity of spherical particles under laminar flow conditions is given by the equation</a:t>
                </a:r>
              </a:p>
              <a:p>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𝑠</m:t>
                        </m:r>
                        <m:r>
                          <a:rPr lang="en-US" sz="2400" b="0" i="1" smtClean="0">
                            <a:latin typeface="Cambria Math" panose="02040503050406030204" pitchFamily="18" charset="0"/>
                          </a:rPr>
                          <m:t> </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𝑔</m:t>
                        </m:r>
                        <m:r>
                          <a:rPr lang="en-US" sz="2400" b="0" i="1" smtClean="0">
                            <a:latin typeface="Cambria Math" panose="02040503050406030204" pitchFamily="18" charset="0"/>
                          </a:rPr>
                          <m:t> </m:t>
                        </m:r>
                      </m:num>
                      <m:den>
                        <m:r>
                          <a:rPr lang="en-US" sz="2400" b="0" i="1" smtClean="0">
                            <a:latin typeface="Cambria Math" panose="02040503050406030204" pitchFamily="18" charset="0"/>
                          </a:rPr>
                          <m:t>18 </m:t>
                        </m:r>
                      </m:den>
                    </m:f>
                  </m:oMath>
                </a14:m>
                <a:r>
                  <a:rPr lang="en-US" sz="2400" dirty="0" smtClean="0"/>
                  <a:t>(S - 1)</a:t>
                </a:r>
                <a14:m>
                  <m:oMath xmlns:m="http://schemas.openxmlformats.org/officeDocument/2006/math">
                    <m:r>
                      <a:rPr lang="en-US" sz="2400" i="1" smtClean="0">
                        <a:latin typeface="Cambria Math" panose="02040503050406030204" pitchFamily="18" charset="0"/>
                      </a:rPr>
                      <m:t> </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oMath>
                </a14:m>
                <a:r>
                  <a:rPr lang="en-US" sz="2400" dirty="0" smtClean="0"/>
                  <a:t>/Ƴ</a:t>
                </a:r>
              </a:p>
              <a:p>
                <a:endParaRPr lang="en-US" sz="2400" dirty="0"/>
              </a:p>
              <a:p>
                <a:r>
                  <a:rPr lang="en-US" sz="2400" dirty="0" smtClean="0"/>
                  <a:t>Where</a:t>
                </a:r>
              </a:p>
              <a:p>
                <a:endParaRPr lang="en-US" sz="2400" dirty="0"/>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𝑠</m:t>
                        </m:r>
                        <m:r>
                          <a:rPr lang="en-US" sz="2400" i="1">
                            <a:latin typeface="Cambria Math" panose="02040503050406030204" pitchFamily="18" charset="0"/>
                          </a:rPr>
                          <m:t> </m:t>
                        </m:r>
                      </m:sub>
                    </m:sSub>
                  </m:oMath>
                </a14:m>
                <a:r>
                  <a:rPr lang="en-US" sz="2400" dirty="0" smtClean="0"/>
                  <a:t>= settling velocity</a:t>
                </a:r>
              </a:p>
              <a:p>
                <a:r>
                  <a:rPr lang="en-US" sz="2400" dirty="0" smtClean="0"/>
                  <a:t>g = acceleration due to gravity</a:t>
                </a:r>
              </a:p>
              <a:p>
                <a:r>
                  <a:rPr lang="en-US" sz="2400" dirty="0" smtClean="0"/>
                  <a:t>S = specific gravity pf the particle</a:t>
                </a:r>
              </a:p>
              <a:p>
                <a:r>
                  <a:rPr lang="en-US" sz="2400" dirty="0" smtClean="0"/>
                  <a:t>d = diameter of the particle</a:t>
                </a:r>
              </a:p>
              <a:p>
                <a:r>
                  <a:rPr lang="en-US" sz="2400" dirty="0" smtClean="0"/>
                  <a:t>Ƴ = kinematic viscosity of water</a:t>
                </a:r>
              </a:p>
              <a:p>
                <a:endParaRPr lang="en-US" sz="2400" dirty="0"/>
              </a:p>
              <a:p>
                <a:endParaRPr lang="en-US" sz="2400" dirty="0"/>
              </a:p>
              <a:p>
                <a:endParaRPr lang="en-US" sz="2400" dirty="0" smtClean="0"/>
              </a:p>
              <a:p>
                <a:endParaRPr lang="en-US" sz="2400" dirty="0"/>
              </a:p>
              <a:p>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85800" y="673100"/>
                <a:ext cx="7848600" cy="6496394"/>
              </a:xfrm>
              <a:prstGeom prst="rect">
                <a:avLst/>
              </a:prstGeom>
              <a:blipFill rotWithShape="0">
                <a:blip r:embed="rId2"/>
                <a:stretch>
                  <a:fillRect l="-1243" t="-657" r="-78"/>
                </a:stretch>
              </a:blipFill>
            </p:spPr>
            <p:txBody>
              <a:bodyPr/>
              <a:lstStyle/>
              <a:p>
                <a:r>
                  <a:rPr lang="en-US">
                    <a:noFill/>
                  </a:rPr>
                  <a:t> </a:t>
                </a:r>
              </a:p>
            </p:txBody>
          </p:sp>
        </mc:Fallback>
      </mc:AlternateContent>
    </p:spTree>
    <p:extLst>
      <p:ext uri="{BB962C8B-B14F-4D97-AF65-F5344CB8AC3E}">
        <p14:creationId xmlns:p14="http://schemas.microsoft.com/office/powerpoint/2010/main" val="10416152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52500" y="863600"/>
                <a:ext cx="7315200" cy="5275868"/>
              </a:xfrm>
              <a:prstGeom prst="rect">
                <a:avLst/>
              </a:prstGeom>
              <a:noFill/>
            </p:spPr>
            <p:txBody>
              <a:bodyPr wrap="square" rtlCol="0">
                <a:spAutoFit/>
              </a:bodyPr>
              <a:lstStyle/>
              <a:p>
                <a:r>
                  <a:rPr lang="en-US" sz="2400" dirty="0" smtClean="0"/>
                  <a:t>This equation is called </a:t>
                </a:r>
                <a:r>
                  <a:rPr lang="en-US" sz="2400" dirty="0" err="1" smtClean="0"/>
                  <a:t>Stoke’s</a:t>
                </a:r>
                <a:r>
                  <a:rPr lang="en-US" sz="2400" dirty="0" smtClean="0"/>
                  <a:t> Law. </a:t>
                </a:r>
                <a:r>
                  <a:rPr lang="en-US" sz="2400" dirty="0" err="1" smtClean="0"/>
                  <a:t>Stoke’s</a:t>
                </a:r>
                <a:r>
                  <a:rPr lang="en-US" sz="2400" dirty="0" smtClean="0"/>
                  <a:t> Law holds good only for particle size 0.1 cm in diameter and Reynold’s number 1 or less. For larger particles having diameter greater than 1 cm and </a:t>
                </a:r>
                <a:r>
                  <a:rPr lang="en-US" sz="2400" dirty="0"/>
                  <a:t>Reynold’s number </a:t>
                </a:r>
                <a:r>
                  <a:rPr lang="en-US" sz="2400" dirty="0" smtClean="0"/>
                  <a:t> above 2000 Newton’s Law for frictional resistance or drag applies</a:t>
                </a:r>
              </a:p>
              <a:p>
                <a:endParaRPr lang="en-US" sz="2400" dirty="0"/>
              </a:p>
              <a:p>
                <a:r>
                  <a:rPr lang="en-US" sz="2400" dirty="0" smtClean="0"/>
                  <a:t>Vs =</a:t>
                </a:r>
                <a14:m>
                  <m:oMath xmlns:m="http://schemas.openxmlformats.org/officeDocument/2006/math">
                    <m:rad>
                      <m:radPr>
                        <m:degHide m:val="on"/>
                        <m:ctrlPr>
                          <a:rPr lang="en-US" sz="240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r>
                              <a:rPr lang="en-US" sz="2400" b="0" i="1" smtClean="0">
                                <a:latin typeface="Cambria Math" panose="02040503050406030204" pitchFamily="18" charset="0"/>
                              </a:rPr>
                              <m:t>𝑔</m:t>
                            </m:r>
                          </m:num>
                          <m:den>
                            <m:r>
                              <a:rPr lang="en-US" sz="2400" b="0" i="1" smtClean="0">
                                <a:latin typeface="Cambria Math" panose="02040503050406030204" pitchFamily="18" charset="0"/>
                              </a:rPr>
                              <m:t>3</m:t>
                            </m:r>
                            <m:r>
                              <a:rPr lang="en-US" sz="2400" b="0" i="1" smtClean="0">
                                <a:latin typeface="Cambria Math" panose="02040503050406030204" pitchFamily="18" charset="0"/>
                              </a:rPr>
                              <m:t>𝐶𝑑</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rPr>
                              <m:t>−1</m:t>
                            </m:r>
                          </m:e>
                        </m:d>
                        <m:r>
                          <a:rPr lang="en-US" sz="2400" b="0" i="1" smtClean="0">
                            <a:latin typeface="Cambria Math" panose="02040503050406030204" pitchFamily="18" charset="0"/>
                          </a:rPr>
                          <m:t>𝑑</m:t>
                        </m:r>
                      </m:e>
                    </m:rad>
                  </m:oMath>
                </a14:m>
                <a:endParaRPr lang="en-US" sz="2400" dirty="0" smtClean="0"/>
              </a:p>
              <a:p>
                <a:endParaRPr lang="en-US" sz="2400" dirty="0"/>
              </a:p>
              <a:p>
                <a:r>
                  <a:rPr lang="en-US" sz="2400" dirty="0" smtClean="0"/>
                  <a:t>Where</a:t>
                </a:r>
              </a:p>
              <a:p>
                <a:endParaRPr lang="en-US" sz="2400" dirty="0"/>
              </a:p>
              <a:p>
                <a:r>
                  <a:rPr lang="en-US" sz="2400" dirty="0" smtClean="0"/>
                  <a:t>Cd is the Newton’s coefficient of drag</a:t>
                </a:r>
              </a:p>
              <a:p>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952500" y="863600"/>
                <a:ext cx="7315200" cy="5275868"/>
              </a:xfrm>
              <a:prstGeom prst="rect">
                <a:avLst/>
              </a:prstGeom>
              <a:blipFill rotWithShape="0">
                <a:blip r:embed="rId2"/>
                <a:stretch>
                  <a:fillRect l="-1250" t="-809" r="-667"/>
                </a:stretch>
              </a:blipFill>
            </p:spPr>
            <p:txBody>
              <a:bodyPr/>
              <a:lstStyle/>
              <a:p>
                <a:r>
                  <a:rPr lang="en-US">
                    <a:noFill/>
                  </a:rPr>
                  <a:t> </a:t>
                </a:r>
              </a:p>
            </p:txBody>
          </p:sp>
        </mc:Fallback>
      </mc:AlternateContent>
    </p:spTree>
    <p:extLst>
      <p:ext uri="{BB962C8B-B14F-4D97-AF65-F5344CB8AC3E}">
        <p14:creationId xmlns:p14="http://schemas.microsoft.com/office/powerpoint/2010/main" val="3384665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5800" y="774700"/>
                <a:ext cx="8064500" cy="5632311"/>
              </a:xfrm>
              <a:prstGeom prst="rect">
                <a:avLst/>
              </a:prstGeom>
              <a:noFill/>
            </p:spPr>
            <p:txBody>
              <a:bodyPr wrap="square" rtlCol="0">
                <a:spAutoFit/>
              </a:bodyPr>
              <a:lstStyle/>
              <a:p>
                <a:pPr algn="just"/>
                <a:r>
                  <a:rPr lang="en-US" sz="2400" dirty="0" smtClean="0"/>
                  <a:t>Stoke Law is valid for computation of settling velocity of discrete particles. Discrete particles are those which do not change size, shape and mass during settling and which do not influence each other by being too close. Particle settling under this condition is called discrete settling. The expression for discrete particle is </a:t>
                </a:r>
              </a:p>
              <a:p>
                <a:pPr algn="just"/>
                <a:endParaRPr lang="en-US" sz="2400" dirty="0"/>
              </a:p>
              <a:p>
                <a:pPr algn="just"/>
                <a:r>
                  <a:rPr lang="en-US" sz="2400" dirty="0" smtClean="0"/>
                  <a:t>V= 418 (S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oMath>
                </a14:m>
                <a:r>
                  <a:rPr lang="en-US" sz="2400" dirty="0" smtClean="0"/>
                  <a:t>)</a:t>
                </a:r>
                <a14:m>
                  <m:oMath xmlns:m="http://schemas.openxmlformats.org/officeDocument/2006/math">
                    <m:r>
                      <a:rPr lang="en-US" sz="2400" i="1" dirty="0" smtClean="0">
                        <a:latin typeface="Cambria Math" panose="02040503050406030204" pitchFamily="18" charset="0"/>
                      </a:rPr>
                      <m:t> </m:t>
                    </m:r>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𝑑</m:t>
                        </m:r>
                      </m:e>
                      <m:sup>
                        <m:r>
                          <a:rPr lang="en-US" sz="2400" b="0" i="1" dirty="0" smtClean="0">
                            <a:latin typeface="Cambria Math" panose="02040503050406030204" pitchFamily="18" charset="0"/>
                          </a:rPr>
                          <m:t>2</m:t>
                        </m:r>
                      </m:sup>
                    </m:sSup>
                  </m:oMath>
                </a14:m>
                <a:r>
                  <a:rPr lang="en-US" sz="2400" dirty="0" smtClean="0"/>
                  <a:t>(3T + 70)/100</a:t>
                </a:r>
              </a:p>
              <a:p>
                <a:pPr algn="just"/>
                <a:endParaRPr lang="en-US" sz="2400" dirty="0"/>
              </a:p>
              <a:p>
                <a:pPr algn="just"/>
                <a:r>
                  <a:rPr lang="en-US" sz="2400" dirty="0" smtClean="0"/>
                  <a:t>Where </a:t>
                </a:r>
              </a:p>
              <a:p>
                <a:pPr algn="just"/>
                <a:r>
                  <a:rPr lang="en-US" sz="2400" dirty="0" smtClean="0"/>
                  <a:t>V = velocity of settlement in mm per second</a:t>
                </a:r>
              </a:p>
              <a:p>
                <a:pPr algn="just"/>
                <a:r>
                  <a:rPr lang="en-US" sz="2400" dirty="0" smtClean="0"/>
                  <a:t>S= specific gravity of the particle</a:t>
                </a:r>
              </a:p>
              <a:p>
                <a:pPr algn="just"/>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1</m:t>
                        </m:r>
                      </m:sub>
                    </m:sSub>
                  </m:oMath>
                </a14:m>
                <a:r>
                  <a:rPr lang="en-US" sz="2400" dirty="0" smtClean="0"/>
                  <a:t>= Specific gravity of water</a:t>
                </a:r>
              </a:p>
              <a:p>
                <a:pPr algn="just"/>
                <a:r>
                  <a:rPr lang="en-US" sz="2400" dirty="0" smtClean="0"/>
                  <a:t>d = diameter of the particle in mm</a:t>
                </a:r>
              </a:p>
              <a:p>
                <a:pPr algn="just"/>
                <a:r>
                  <a:rPr lang="en-US" sz="2400" dirty="0" smtClean="0"/>
                  <a:t>T = temperature in º C </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85800" y="774700"/>
                <a:ext cx="8064500" cy="5632311"/>
              </a:xfrm>
              <a:prstGeom prst="rect">
                <a:avLst/>
              </a:prstGeom>
              <a:blipFill rotWithShape="0">
                <a:blip r:embed="rId2"/>
                <a:stretch>
                  <a:fillRect l="-1210" t="-758" r="-1210" b="-1623"/>
                </a:stretch>
              </a:blipFill>
            </p:spPr>
            <p:txBody>
              <a:bodyPr/>
              <a:lstStyle/>
              <a:p>
                <a:r>
                  <a:rPr lang="en-US">
                    <a:noFill/>
                  </a:rPr>
                  <a:t> </a:t>
                </a:r>
              </a:p>
            </p:txBody>
          </p:sp>
        </mc:Fallback>
      </mc:AlternateContent>
    </p:spTree>
    <p:extLst>
      <p:ext uri="{BB962C8B-B14F-4D97-AF65-F5344CB8AC3E}">
        <p14:creationId xmlns:p14="http://schemas.microsoft.com/office/powerpoint/2010/main" val="811649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14400" y="1117600"/>
                <a:ext cx="7454900" cy="4154984"/>
              </a:xfrm>
              <a:prstGeom prst="rect">
                <a:avLst/>
              </a:prstGeom>
              <a:noFill/>
            </p:spPr>
            <p:txBody>
              <a:bodyPr wrap="square" rtlCol="0">
                <a:spAutoFit/>
              </a:bodyPr>
              <a:lstStyle/>
              <a:p>
                <a:pPr algn="just"/>
                <a:r>
                  <a:rPr lang="en-US" sz="2400" dirty="0" smtClean="0"/>
                  <a:t>This equation is applicable for particles having diameter smaller than 0.1 mm or so. For particles of greater diameter than 0.1 mm he found that the velocity of settlement was proportional to the first power of diameter and not to the second power of diameter. Hence for bigger particles </a:t>
                </a:r>
              </a:p>
              <a:p>
                <a:pPr algn="just"/>
                <a:endParaRPr lang="en-US" sz="2400" dirty="0"/>
              </a:p>
              <a:p>
                <a:pPr algn="just"/>
                <a:r>
                  <a:rPr lang="en-US" sz="2400" dirty="0"/>
                  <a:t>V= 418 (S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1</m:t>
                        </m:r>
                      </m:sub>
                    </m:sSub>
                  </m:oMath>
                </a14:m>
                <a:r>
                  <a:rPr lang="en-US" sz="2400" dirty="0"/>
                  <a:t>)</a:t>
                </a:r>
                <a14:m>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𝑑</m:t>
                    </m:r>
                  </m:oMath>
                </a14:m>
                <a:r>
                  <a:rPr lang="en-US" sz="2400" dirty="0" smtClean="0"/>
                  <a:t>(</a:t>
                </a:r>
                <a:r>
                  <a:rPr lang="en-US" sz="2400" dirty="0"/>
                  <a:t>3T + 70)/</a:t>
                </a:r>
                <a:r>
                  <a:rPr lang="en-US" sz="2400" dirty="0" smtClean="0"/>
                  <a:t>100</a:t>
                </a:r>
              </a:p>
              <a:p>
                <a:pPr algn="just"/>
                <a:endParaRPr lang="en-US" sz="2400" dirty="0"/>
              </a:p>
              <a:p>
                <a:pPr algn="just"/>
                <a:endParaRPr lang="en-US" sz="2400" dirty="0"/>
              </a:p>
              <a:p>
                <a:pPr algn="just"/>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914400" y="1117600"/>
                <a:ext cx="7454900" cy="4154984"/>
              </a:xfrm>
              <a:prstGeom prst="rect">
                <a:avLst/>
              </a:prstGeom>
              <a:blipFill rotWithShape="0">
                <a:blip r:embed="rId2"/>
                <a:stretch>
                  <a:fillRect l="-1226" t="-1026" r="-1226"/>
                </a:stretch>
              </a:blipFill>
            </p:spPr>
            <p:txBody>
              <a:bodyPr/>
              <a:lstStyle/>
              <a:p>
                <a:r>
                  <a:rPr lang="en-US">
                    <a:noFill/>
                  </a:rPr>
                  <a:t> </a:t>
                </a:r>
              </a:p>
            </p:txBody>
          </p:sp>
        </mc:Fallback>
      </mc:AlternateContent>
    </p:spTree>
    <p:extLst>
      <p:ext uri="{BB962C8B-B14F-4D97-AF65-F5344CB8AC3E}">
        <p14:creationId xmlns:p14="http://schemas.microsoft.com/office/powerpoint/2010/main" val="3625639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2" y="1081087"/>
            <a:ext cx="8258175" cy="4695825"/>
          </a:xfrm>
          <a:prstGeom prst="rect">
            <a:avLst/>
          </a:prstGeom>
        </p:spPr>
      </p:pic>
    </p:spTree>
    <p:extLst>
      <p:ext uri="{BB962C8B-B14F-4D97-AF65-F5344CB8AC3E}">
        <p14:creationId xmlns:p14="http://schemas.microsoft.com/office/powerpoint/2010/main" val="136090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43628320"/>
              </p:ext>
            </p:extLst>
          </p:nvPr>
        </p:nvGraphicFramePr>
        <p:xfrm>
          <a:off x="546100" y="406400"/>
          <a:ext cx="8013700" cy="618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305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100" y="1079500"/>
            <a:ext cx="6946900" cy="4154984"/>
          </a:xfrm>
          <a:prstGeom prst="rect">
            <a:avLst/>
          </a:prstGeom>
          <a:noFill/>
        </p:spPr>
        <p:txBody>
          <a:bodyPr wrap="square" rtlCol="0">
            <a:spAutoFit/>
          </a:bodyPr>
          <a:lstStyle/>
          <a:p>
            <a:pPr algn="just"/>
            <a:r>
              <a:rPr lang="en-US" sz="2400" b="1" dirty="0" smtClean="0"/>
              <a:t>Hindered Settling:</a:t>
            </a:r>
          </a:p>
          <a:p>
            <a:pPr algn="just"/>
            <a:endParaRPr lang="en-US" sz="2400" dirty="0"/>
          </a:p>
          <a:p>
            <a:pPr algn="just"/>
            <a:r>
              <a:rPr lang="en-US" sz="2400" dirty="0" smtClean="0"/>
              <a:t>In case of closely packed particles the water displaced by the particles may cause additional friction and the settling velocity is reduced. This termed as the </a:t>
            </a:r>
            <a:r>
              <a:rPr lang="en-US" sz="2400" b="1" dirty="0" smtClean="0"/>
              <a:t>Hindered Settling. </a:t>
            </a:r>
            <a:r>
              <a:rPr lang="en-US" sz="2400" dirty="0" smtClean="0"/>
              <a:t>Hindered settling becomes noticeable when the concentration of suspended solids is greater than 2000 mg/l</a:t>
            </a:r>
          </a:p>
          <a:p>
            <a:pPr algn="just"/>
            <a:endParaRPr lang="en-US" sz="2400" dirty="0"/>
          </a:p>
          <a:p>
            <a:pPr algn="just"/>
            <a:r>
              <a:rPr lang="en-US" sz="2400" dirty="0" smtClean="0"/>
              <a:t>  </a:t>
            </a:r>
            <a:endParaRPr lang="en-US" sz="2400" dirty="0"/>
          </a:p>
        </p:txBody>
      </p:sp>
    </p:spTree>
    <p:extLst>
      <p:ext uri="{BB962C8B-B14F-4D97-AF65-F5344CB8AC3E}">
        <p14:creationId xmlns:p14="http://schemas.microsoft.com/office/powerpoint/2010/main" val="2778172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52500"/>
            <a:ext cx="7429500" cy="3785652"/>
          </a:xfrm>
          <a:prstGeom prst="rect">
            <a:avLst/>
          </a:prstGeom>
          <a:noFill/>
        </p:spPr>
        <p:txBody>
          <a:bodyPr wrap="square" rtlCol="0">
            <a:spAutoFit/>
          </a:bodyPr>
          <a:lstStyle/>
          <a:p>
            <a:pPr algn="just"/>
            <a:r>
              <a:rPr lang="en-US" sz="2400" b="1" dirty="0" smtClean="0"/>
              <a:t>Flocculent Settling:</a:t>
            </a:r>
          </a:p>
          <a:p>
            <a:pPr algn="just"/>
            <a:endParaRPr lang="en-US" sz="2400" b="1" dirty="0"/>
          </a:p>
          <a:p>
            <a:pPr algn="just"/>
            <a:r>
              <a:rPr lang="en-US" sz="2400" dirty="0" smtClean="0"/>
              <a:t>Sometimes settling particles may adhere to each other and grow in size and thus deviate from the settling characteristics represented by </a:t>
            </a:r>
            <a:r>
              <a:rPr lang="en-US" sz="2400" dirty="0" err="1" smtClean="0"/>
              <a:t>Stoke’s</a:t>
            </a:r>
            <a:r>
              <a:rPr lang="en-US" sz="2400" dirty="0" smtClean="0"/>
              <a:t> Law. This may occur in settling of algae or freshly formed </a:t>
            </a:r>
            <a:r>
              <a:rPr lang="en-US" sz="2400" dirty="0" err="1" smtClean="0"/>
              <a:t>floc</a:t>
            </a:r>
            <a:r>
              <a:rPr lang="en-US" sz="2400" dirty="0" smtClean="0"/>
              <a:t> by the process of flocculation with coagulant. These particles/</a:t>
            </a:r>
            <a:r>
              <a:rPr lang="en-US" sz="2400" dirty="0" err="1" smtClean="0"/>
              <a:t>flocs</a:t>
            </a:r>
            <a:r>
              <a:rPr lang="en-US" sz="2400" dirty="0" smtClean="0"/>
              <a:t> tend to stick together and form new bigger particles which settle at a faster rate. This type of settling is called flocculent settling. </a:t>
            </a:r>
            <a:endParaRPr lang="en-US" sz="2400" dirty="0"/>
          </a:p>
        </p:txBody>
      </p:sp>
    </p:spTree>
    <p:extLst>
      <p:ext uri="{BB962C8B-B14F-4D97-AF65-F5344CB8AC3E}">
        <p14:creationId xmlns:p14="http://schemas.microsoft.com/office/powerpoint/2010/main" val="3607126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900" y="927100"/>
            <a:ext cx="7226300" cy="3785652"/>
          </a:xfrm>
          <a:prstGeom prst="rect">
            <a:avLst/>
          </a:prstGeom>
          <a:noFill/>
        </p:spPr>
        <p:txBody>
          <a:bodyPr wrap="square" rtlCol="0">
            <a:spAutoFit/>
          </a:bodyPr>
          <a:lstStyle/>
          <a:p>
            <a:pPr algn="just"/>
            <a:r>
              <a:rPr lang="en-US" sz="2400" b="1" dirty="0" smtClean="0"/>
              <a:t>Types of sedimentation tank:</a:t>
            </a:r>
          </a:p>
          <a:p>
            <a:pPr algn="just"/>
            <a:endParaRPr lang="en-US" sz="2400" b="1" dirty="0"/>
          </a:p>
          <a:p>
            <a:pPr algn="just"/>
            <a:r>
              <a:rPr lang="en-US" sz="2400" dirty="0" smtClean="0"/>
              <a:t>Depending upon the nature of working the sedimentation tanks are the following two types.</a:t>
            </a:r>
          </a:p>
          <a:p>
            <a:pPr algn="just"/>
            <a:endParaRPr lang="en-US" sz="2400" dirty="0"/>
          </a:p>
          <a:p>
            <a:pPr marL="342900" indent="-342900" algn="just">
              <a:buFont typeface="+mj-lt"/>
              <a:buAutoNum type="arabicPeriod"/>
            </a:pPr>
            <a:r>
              <a:rPr lang="en-US" sz="2400" dirty="0" smtClean="0"/>
              <a:t>Fill and draw type</a:t>
            </a:r>
          </a:p>
          <a:p>
            <a:pPr marL="342900" indent="-342900" algn="just">
              <a:buFont typeface="+mj-lt"/>
              <a:buAutoNum type="arabicPeriod"/>
            </a:pPr>
            <a:r>
              <a:rPr lang="en-US" sz="2400" dirty="0" smtClean="0"/>
              <a:t>Continuous flow type</a:t>
            </a:r>
          </a:p>
          <a:p>
            <a:pPr algn="just"/>
            <a:endParaRPr lang="en-US" sz="2400" dirty="0"/>
          </a:p>
          <a:p>
            <a:pPr algn="just"/>
            <a:endParaRPr lang="en-US" sz="2400" dirty="0" smtClean="0"/>
          </a:p>
          <a:p>
            <a:pPr algn="just"/>
            <a:endParaRPr lang="en-US" sz="2400" dirty="0"/>
          </a:p>
        </p:txBody>
      </p:sp>
    </p:spTree>
    <p:extLst>
      <p:ext uri="{BB962C8B-B14F-4D97-AF65-F5344CB8AC3E}">
        <p14:creationId xmlns:p14="http://schemas.microsoft.com/office/powerpoint/2010/main" val="3507267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0824" y="164025"/>
            <a:ext cx="5984876" cy="6503475"/>
          </a:xfrm>
          <a:prstGeom prst="rect">
            <a:avLst/>
          </a:prstGeom>
          <a:noFill/>
        </p:spPr>
      </p:pic>
    </p:spTree>
    <p:extLst>
      <p:ext uri="{BB962C8B-B14F-4D97-AF65-F5344CB8AC3E}">
        <p14:creationId xmlns:p14="http://schemas.microsoft.com/office/powerpoint/2010/main" val="1051518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939800"/>
            <a:ext cx="6629400" cy="3785652"/>
          </a:xfrm>
          <a:prstGeom prst="rect">
            <a:avLst/>
          </a:prstGeom>
          <a:noFill/>
        </p:spPr>
        <p:txBody>
          <a:bodyPr wrap="square" rtlCol="0">
            <a:spAutoFit/>
          </a:bodyPr>
          <a:lstStyle/>
          <a:p>
            <a:pPr algn="just"/>
            <a:r>
              <a:rPr lang="en-US" sz="2400" b="1" dirty="0" smtClean="0"/>
              <a:t>Working:</a:t>
            </a:r>
          </a:p>
          <a:p>
            <a:pPr algn="just"/>
            <a:endParaRPr lang="en-US" sz="2400" b="1" dirty="0"/>
          </a:p>
          <a:p>
            <a:pPr algn="just"/>
            <a:r>
              <a:rPr lang="en-US" sz="2400" dirty="0" smtClean="0"/>
              <a:t>The working of the tank  is simple. The water is filled the tank and it is then allowed to rest for a certain time. During the period of rest, the particle sin suspension will settle down at the bottom of the tank. The clear water is then drawn off and the tank is cleaned of silt and filled again.</a:t>
            </a:r>
          </a:p>
          <a:p>
            <a:pPr algn="just"/>
            <a:r>
              <a:rPr lang="en-US" sz="2400" dirty="0" smtClean="0"/>
              <a:t> </a:t>
            </a:r>
            <a:endParaRPr lang="en-US" sz="2400" dirty="0"/>
          </a:p>
        </p:txBody>
      </p:sp>
    </p:spTree>
    <p:extLst>
      <p:ext uri="{BB962C8B-B14F-4D97-AF65-F5344CB8AC3E}">
        <p14:creationId xmlns:p14="http://schemas.microsoft.com/office/powerpoint/2010/main" val="3141306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0" y="1739900"/>
            <a:ext cx="7200900" cy="1938992"/>
          </a:xfrm>
          <a:prstGeom prst="rect">
            <a:avLst/>
          </a:prstGeom>
          <a:noFill/>
        </p:spPr>
        <p:txBody>
          <a:bodyPr wrap="square" rtlCol="0">
            <a:spAutoFit/>
          </a:bodyPr>
          <a:lstStyle/>
          <a:p>
            <a:pPr algn="just"/>
            <a:r>
              <a:rPr lang="en-US" sz="2400" dirty="0" smtClean="0"/>
              <a:t>The usual period of rest to cause settlement of particles is about 24 hours or so. If time required for inlet, outlet emptying and cleaning operations is added , a period of about 30 to 36 hours is required to put the tank again in working condition.</a:t>
            </a:r>
            <a:endParaRPr lang="en-US" sz="2400" dirty="0"/>
          </a:p>
        </p:txBody>
      </p:sp>
    </p:spTree>
    <p:extLst>
      <p:ext uri="{BB962C8B-B14F-4D97-AF65-F5344CB8AC3E}">
        <p14:creationId xmlns:p14="http://schemas.microsoft.com/office/powerpoint/2010/main" val="479085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4287" y="112712"/>
            <a:ext cx="6866080" cy="6592888"/>
          </a:xfrm>
          <a:prstGeom prst="rect">
            <a:avLst/>
          </a:prstGeom>
        </p:spPr>
      </p:pic>
    </p:spTree>
    <p:extLst>
      <p:ext uri="{BB962C8B-B14F-4D97-AF65-F5344CB8AC3E}">
        <p14:creationId xmlns:p14="http://schemas.microsoft.com/office/powerpoint/2010/main" val="383328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25500"/>
            <a:ext cx="7708900" cy="5262979"/>
          </a:xfrm>
          <a:prstGeom prst="rect">
            <a:avLst/>
          </a:prstGeom>
          <a:noFill/>
        </p:spPr>
        <p:txBody>
          <a:bodyPr wrap="square" rtlCol="0">
            <a:spAutoFit/>
          </a:bodyPr>
          <a:lstStyle/>
          <a:p>
            <a:pPr algn="just"/>
            <a:r>
              <a:rPr lang="en-US" sz="2400" b="1" dirty="0" smtClean="0"/>
              <a:t>Design aspects of continuous flow type of sedimentation tank:</a:t>
            </a:r>
          </a:p>
          <a:p>
            <a:pPr algn="just"/>
            <a:endParaRPr lang="en-US" sz="2400" b="1" dirty="0"/>
          </a:p>
          <a:p>
            <a:pPr algn="just"/>
            <a:r>
              <a:rPr lang="en-US" sz="2400" dirty="0" smtClean="0"/>
              <a:t>Following are the design aspects</a:t>
            </a:r>
          </a:p>
          <a:p>
            <a:pPr algn="just"/>
            <a:endParaRPr lang="en-US" sz="2400" dirty="0"/>
          </a:p>
          <a:p>
            <a:pPr marL="342900" indent="-342900" algn="just">
              <a:buFont typeface="+mj-lt"/>
              <a:buAutoNum type="arabicPeriod"/>
            </a:pPr>
            <a:r>
              <a:rPr lang="en-US" sz="2400" dirty="0" smtClean="0"/>
              <a:t>Velocity of flow</a:t>
            </a:r>
          </a:p>
          <a:p>
            <a:pPr marL="342900" indent="-342900" algn="just">
              <a:buFont typeface="+mj-lt"/>
              <a:buAutoNum type="arabicPeriod"/>
            </a:pPr>
            <a:r>
              <a:rPr lang="en-US" sz="2400" dirty="0" smtClean="0"/>
              <a:t>Capacity of tank</a:t>
            </a:r>
          </a:p>
          <a:p>
            <a:pPr marL="342900" indent="-342900" algn="just">
              <a:buFont typeface="+mj-lt"/>
              <a:buAutoNum type="arabicPeriod"/>
            </a:pPr>
            <a:r>
              <a:rPr lang="en-US" sz="2400" dirty="0" smtClean="0"/>
              <a:t>Inlet and outlet arrangements</a:t>
            </a:r>
          </a:p>
          <a:p>
            <a:pPr marL="342900" indent="-342900" algn="just">
              <a:buFont typeface="+mj-lt"/>
              <a:buAutoNum type="arabicPeriod"/>
            </a:pPr>
            <a:r>
              <a:rPr lang="en-US" sz="2400" dirty="0" smtClean="0"/>
              <a:t>Shapes of the tanks</a:t>
            </a:r>
          </a:p>
          <a:p>
            <a:pPr marL="342900" indent="-342900" algn="just">
              <a:buFont typeface="+mj-lt"/>
              <a:buAutoNum type="arabicPeriod"/>
            </a:pPr>
            <a:r>
              <a:rPr lang="en-US" sz="2400" dirty="0" smtClean="0"/>
              <a:t>Miscellaneous considerations</a:t>
            </a:r>
          </a:p>
          <a:p>
            <a:pPr algn="just"/>
            <a:endParaRPr lang="en-US" sz="2400" dirty="0" smtClean="0"/>
          </a:p>
          <a:p>
            <a:pPr algn="just"/>
            <a:endParaRPr lang="en-US" sz="2400" dirty="0" smtClean="0"/>
          </a:p>
          <a:p>
            <a:pPr algn="just"/>
            <a:endParaRPr lang="en-US" sz="2400" dirty="0"/>
          </a:p>
          <a:p>
            <a:pPr algn="just"/>
            <a:endParaRPr lang="en-US" sz="2400" dirty="0"/>
          </a:p>
        </p:txBody>
      </p:sp>
    </p:spTree>
    <p:extLst>
      <p:ext uri="{BB962C8B-B14F-4D97-AF65-F5344CB8AC3E}">
        <p14:creationId xmlns:p14="http://schemas.microsoft.com/office/powerpoint/2010/main" val="32717019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945634"/>
            <a:ext cx="7191207" cy="4893647"/>
          </a:xfrm>
          <a:prstGeom prst="rect">
            <a:avLst/>
          </a:prstGeom>
        </p:spPr>
        <p:txBody>
          <a:bodyPr wrap="square">
            <a:spAutoFit/>
          </a:bodyPr>
          <a:lstStyle/>
          <a:p>
            <a:pPr marL="342900" indent="-342900" algn="just">
              <a:buFont typeface="+mj-lt"/>
              <a:buAutoNum type="arabicPeriod"/>
            </a:pPr>
            <a:r>
              <a:rPr lang="en-US" sz="2400" b="1" dirty="0"/>
              <a:t>Velocity of </a:t>
            </a:r>
            <a:r>
              <a:rPr lang="en-US" sz="2400" b="1" dirty="0" smtClean="0"/>
              <a:t>flow:</a:t>
            </a:r>
          </a:p>
          <a:p>
            <a:pPr marL="342900" indent="-342900" algn="just">
              <a:buFont typeface="+mj-lt"/>
              <a:buAutoNum type="arabicPeriod"/>
            </a:pPr>
            <a:endParaRPr lang="en-US" sz="2400" b="1" dirty="0"/>
          </a:p>
          <a:p>
            <a:pPr algn="just"/>
            <a:r>
              <a:rPr lang="en-US" sz="2400" dirty="0" smtClean="0"/>
              <a:t>It should remain uniform through out the tank and it is generally not allowed to exceed 150 mm to 300 mm per minute.</a:t>
            </a:r>
          </a:p>
          <a:p>
            <a:pPr algn="just"/>
            <a:endParaRPr lang="en-US" sz="2400" dirty="0"/>
          </a:p>
          <a:p>
            <a:pPr algn="just"/>
            <a:r>
              <a:rPr lang="en-US" sz="2400" b="1" dirty="0" smtClean="0"/>
              <a:t>2. Capacity of the tank:</a:t>
            </a:r>
          </a:p>
          <a:p>
            <a:pPr algn="just"/>
            <a:endParaRPr lang="en-US" sz="2400" b="1" dirty="0"/>
          </a:p>
          <a:p>
            <a:pPr algn="just"/>
            <a:r>
              <a:rPr lang="en-US" sz="2400" dirty="0" smtClean="0"/>
              <a:t>Following are the two methods by which the capacity of sedimentation tank is determined</a:t>
            </a:r>
          </a:p>
          <a:p>
            <a:pPr algn="just"/>
            <a:endParaRPr lang="en-US" sz="2400" dirty="0" smtClean="0"/>
          </a:p>
          <a:p>
            <a:pPr marL="514350" indent="-514350" algn="just">
              <a:buFont typeface="+mj-lt"/>
              <a:buAutoNum type="romanUcPeriod"/>
            </a:pPr>
            <a:r>
              <a:rPr lang="en-US" sz="2400" dirty="0" smtClean="0"/>
              <a:t>Detention period</a:t>
            </a:r>
          </a:p>
          <a:p>
            <a:pPr marL="514350" indent="-514350" algn="just">
              <a:buFont typeface="+mj-lt"/>
              <a:buAutoNum type="romanUcPeriod"/>
            </a:pPr>
            <a:r>
              <a:rPr lang="en-US" sz="2400" dirty="0" smtClean="0"/>
              <a:t>Overflow rate </a:t>
            </a:r>
            <a:endParaRPr lang="en-US" sz="2400" dirty="0"/>
          </a:p>
        </p:txBody>
      </p:sp>
    </p:spTree>
    <p:extLst>
      <p:ext uri="{BB962C8B-B14F-4D97-AF65-F5344CB8AC3E}">
        <p14:creationId xmlns:p14="http://schemas.microsoft.com/office/powerpoint/2010/main" val="3791462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400" y="444500"/>
            <a:ext cx="7747000" cy="6001643"/>
          </a:xfrm>
          <a:prstGeom prst="rect">
            <a:avLst/>
          </a:prstGeom>
          <a:noFill/>
        </p:spPr>
        <p:txBody>
          <a:bodyPr wrap="square" rtlCol="0">
            <a:spAutoFit/>
          </a:bodyPr>
          <a:lstStyle/>
          <a:p>
            <a:pPr marL="400050" indent="-400050" algn="just">
              <a:buAutoNum type="romanUcParenR"/>
            </a:pPr>
            <a:r>
              <a:rPr lang="en-US" sz="2400" b="1" dirty="0" smtClean="0"/>
              <a:t>Detention period:</a:t>
            </a:r>
          </a:p>
          <a:p>
            <a:pPr marL="400050" indent="-400050" algn="just">
              <a:buAutoNum type="romanUcParenR"/>
            </a:pPr>
            <a:endParaRPr lang="en-US" sz="2400" b="1" dirty="0"/>
          </a:p>
          <a:p>
            <a:pPr algn="just"/>
            <a:r>
              <a:rPr lang="en-US" sz="2400" dirty="0" smtClean="0"/>
              <a:t>The relation between capacity of a tank and the detention period can be established as follows</a:t>
            </a:r>
          </a:p>
          <a:p>
            <a:pPr algn="just"/>
            <a:endParaRPr lang="en-US" sz="2400" dirty="0"/>
          </a:p>
          <a:p>
            <a:pPr algn="just"/>
            <a:r>
              <a:rPr lang="en-US" sz="2400" dirty="0" smtClean="0"/>
              <a:t>Let          C = Cubical contents or capacity of tank</a:t>
            </a:r>
          </a:p>
          <a:p>
            <a:pPr algn="just"/>
            <a:r>
              <a:rPr lang="en-US" sz="2400" dirty="0"/>
              <a:t> </a:t>
            </a:r>
            <a:r>
              <a:rPr lang="en-US" sz="2400" dirty="0" smtClean="0"/>
              <a:t>              Q = Discharge or rate of flow per hour</a:t>
            </a:r>
          </a:p>
          <a:p>
            <a:pPr algn="just"/>
            <a:r>
              <a:rPr lang="en-US" sz="2400" dirty="0"/>
              <a:t> </a:t>
            </a:r>
            <a:r>
              <a:rPr lang="en-US" sz="2400" dirty="0" smtClean="0"/>
              <a:t>               T= Detention period in hours</a:t>
            </a:r>
          </a:p>
          <a:p>
            <a:pPr algn="just"/>
            <a:r>
              <a:rPr lang="en-US" sz="2400" dirty="0" smtClean="0"/>
              <a:t>Then             T =  C/Q</a:t>
            </a:r>
          </a:p>
          <a:p>
            <a:pPr algn="just"/>
            <a:endParaRPr lang="en-US" sz="2400" dirty="0"/>
          </a:p>
          <a:p>
            <a:pPr algn="just"/>
            <a:r>
              <a:rPr lang="en-US" sz="2400" dirty="0" smtClean="0"/>
              <a:t>Or                  C = Q x T</a:t>
            </a:r>
          </a:p>
          <a:p>
            <a:pPr algn="just"/>
            <a:endParaRPr lang="en-US" sz="2400" dirty="0"/>
          </a:p>
          <a:p>
            <a:pPr algn="just"/>
            <a:r>
              <a:rPr lang="en-US" sz="2400" dirty="0" smtClean="0"/>
              <a:t>For plain sedimentation tanks, the detention period is vary from 4 to 8 hours and when coagulants are used it may vary from 3 to 4 hours</a:t>
            </a:r>
          </a:p>
          <a:p>
            <a:pPr algn="just"/>
            <a:endParaRPr lang="en-US" sz="2400" dirty="0"/>
          </a:p>
        </p:txBody>
      </p:sp>
    </p:spTree>
    <p:extLst>
      <p:ext uri="{BB962C8B-B14F-4D97-AF65-F5344CB8AC3E}">
        <p14:creationId xmlns:p14="http://schemas.microsoft.com/office/powerpoint/2010/main" val="354604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52344105"/>
              </p:ext>
            </p:extLst>
          </p:nvPr>
        </p:nvGraphicFramePr>
        <p:xfrm>
          <a:off x="317500" y="698500"/>
          <a:ext cx="83947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8172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00" y="419100"/>
            <a:ext cx="8153400" cy="6740307"/>
          </a:xfrm>
          <a:prstGeom prst="rect">
            <a:avLst/>
          </a:prstGeom>
          <a:noFill/>
        </p:spPr>
        <p:txBody>
          <a:bodyPr wrap="square" rtlCol="0">
            <a:spAutoFit/>
          </a:bodyPr>
          <a:lstStyle/>
          <a:p>
            <a:pPr algn="just"/>
            <a:r>
              <a:rPr lang="en-US" sz="2400" b="1" dirty="0" smtClean="0"/>
              <a:t>ii) Overflow rate:</a:t>
            </a:r>
          </a:p>
          <a:p>
            <a:pPr algn="just"/>
            <a:endParaRPr lang="en-US" sz="2400" b="1" dirty="0"/>
          </a:p>
          <a:p>
            <a:pPr algn="just"/>
            <a:r>
              <a:rPr lang="en-US" sz="2400" dirty="0" smtClean="0"/>
              <a:t>In this method it is assumed that the settlement of a particle at the bottom of the tank does not depend on the depth of tank. But it depends on the surface area of tank</a:t>
            </a:r>
          </a:p>
          <a:p>
            <a:pPr algn="just"/>
            <a:endParaRPr lang="en-US" sz="2400" dirty="0"/>
          </a:p>
          <a:p>
            <a:pPr algn="just"/>
            <a:r>
              <a:rPr lang="en-US" sz="2400" dirty="0" smtClean="0"/>
              <a:t>Let           L = Length of tank</a:t>
            </a:r>
          </a:p>
          <a:p>
            <a:pPr algn="just"/>
            <a:r>
              <a:rPr lang="en-US" sz="2400" dirty="0" smtClean="0"/>
              <a:t>                B = Breadth of tank</a:t>
            </a:r>
          </a:p>
          <a:p>
            <a:pPr algn="just"/>
            <a:r>
              <a:rPr lang="en-US" sz="2400" dirty="0"/>
              <a:t> </a:t>
            </a:r>
            <a:r>
              <a:rPr lang="en-US" sz="2400" dirty="0" smtClean="0"/>
              <a:t>               D = Depth of tank = Side Water Depth = S. W.D</a:t>
            </a:r>
          </a:p>
          <a:p>
            <a:pPr algn="just"/>
            <a:r>
              <a:rPr lang="en-US" sz="2400" dirty="0"/>
              <a:t> </a:t>
            </a:r>
            <a:r>
              <a:rPr lang="en-US" sz="2400" dirty="0" smtClean="0"/>
              <a:t>               C = Capacity of tank</a:t>
            </a:r>
          </a:p>
          <a:p>
            <a:pPr algn="just"/>
            <a:r>
              <a:rPr lang="en-US" sz="2400" dirty="0" smtClean="0"/>
              <a:t>                 T = Detention period</a:t>
            </a:r>
          </a:p>
          <a:p>
            <a:pPr algn="just"/>
            <a:r>
              <a:rPr lang="en-US" sz="2400" dirty="0"/>
              <a:t> </a:t>
            </a:r>
            <a:r>
              <a:rPr lang="en-US" sz="2400" dirty="0" smtClean="0"/>
              <a:t>                Q = Discharge of rate of flow</a:t>
            </a:r>
          </a:p>
          <a:p>
            <a:pPr algn="just"/>
            <a:r>
              <a:rPr lang="en-US" sz="2400" dirty="0"/>
              <a:t> </a:t>
            </a:r>
            <a:r>
              <a:rPr lang="en-US" sz="2400" dirty="0" smtClean="0"/>
              <a:t>                V = velocity of descend of a particle to the bottom of tank </a:t>
            </a:r>
          </a:p>
          <a:p>
            <a:pPr algn="just"/>
            <a:r>
              <a:rPr lang="en-US" sz="2400" dirty="0"/>
              <a:t> </a:t>
            </a:r>
            <a:r>
              <a:rPr lang="en-US" sz="2400" dirty="0" smtClean="0"/>
              <a:t>                    = Surface Overflow Rate = S.O.R</a:t>
            </a:r>
          </a:p>
          <a:p>
            <a:pPr algn="just"/>
            <a:endParaRPr lang="en-US" sz="2400" dirty="0"/>
          </a:p>
          <a:p>
            <a:pPr algn="just"/>
            <a:endParaRPr lang="en-US" sz="2400" dirty="0" smtClean="0"/>
          </a:p>
          <a:p>
            <a:pPr algn="just"/>
            <a:endParaRPr lang="en-US" sz="2400" dirty="0"/>
          </a:p>
        </p:txBody>
      </p:sp>
    </p:spTree>
    <p:extLst>
      <p:ext uri="{BB962C8B-B14F-4D97-AF65-F5344CB8AC3E}">
        <p14:creationId xmlns:p14="http://schemas.microsoft.com/office/powerpoint/2010/main" val="33870416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600" y="673100"/>
            <a:ext cx="7797800" cy="5632311"/>
          </a:xfrm>
          <a:prstGeom prst="rect">
            <a:avLst/>
          </a:prstGeom>
          <a:noFill/>
        </p:spPr>
        <p:txBody>
          <a:bodyPr wrap="square" rtlCol="0">
            <a:spAutoFit/>
          </a:bodyPr>
          <a:lstStyle/>
          <a:p>
            <a:pPr algn="just"/>
            <a:r>
              <a:rPr lang="en-US" sz="2400" dirty="0" smtClean="0"/>
              <a:t>Then T = C/Q = (L x B x D)/Q………………….(1)</a:t>
            </a:r>
          </a:p>
          <a:p>
            <a:pPr algn="just"/>
            <a:endParaRPr lang="en-US" sz="2400" dirty="0"/>
          </a:p>
          <a:p>
            <a:pPr algn="just"/>
            <a:r>
              <a:rPr lang="en-US" sz="2400" dirty="0" smtClean="0"/>
              <a:t>Also,         T = Distance of descend/ Velocity of descend</a:t>
            </a:r>
          </a:p>
          <a:p>
            <a:pPr algn="just"/>
            <a:endParaRPr lang="en-US" sz="2400" dirty="0"/>
          </a:p>
          <a:p>
            <a:pPr algn="just"/>
            <a:r>
              <a:rPr lang="en-US" sz="2400" dirty="0" smtClean="0"/>
              <a:t>                    = D/V = S.W.D/S.O.R ………………..(2)</a:t>
            </a:r>
          </a:p>
          <a:p>
            <a:pPr algn="just"/>
            <a:endParaRPr lang="en-US" sz="2400" dirty="0"/>
          </a:p>
          <a:p>
            <a:pPr algn="just"/>
            <a:r>
              <a:rPr lang="en-US" sz="2400" dirty="0" smtClean="0"/>
              <a:t>Equation 1 and 2 </a:t>
            </a:r>
          </a:p>
          <a:p>
            <a:pPr algn="just"/>
            <a:endParaRPr lang="en-US" sz="2400" dirty="0"/>
          </a:p>
          <a:p>
            <a:pPr algn="just"/>
            <a:r>
              <a:rPr lang="en-US" sz="2400" dirty="0"/>
              <a:t>(L x B x D)/</a:t>
            </a:r>
            <a:r>
              <a:rPr lang="en-US" sz="2400" dirty="0" smtClean="0"/>
              <a:t>Q = D/V</a:t>
            </a:r>
          </a:p>
          <a:p>
            <a:pPr algn="just"/>
            <a:endParaRPr lang="en-US" sz="2400" dirty="0"/>
          </a:p>
          <a:p>
            <a:pPr algn="just"/>
            <a:r>
              <a:rPr lang="en-US" sz="2400" dirty="0" smtClean="0"/>
              <a:t>Or      S.O.R = V = Q/(L x B)………………….(3)</a:t>
            </a:r>
          </a:p>
          <a:p>
            <a:pPr algn="just"/>
            <a:endParaRPr lang="en-US" sz="2400" dirty="0"/>
          </a:p>
          <a:p>
            <a:pPr algn="just"/>
            <a:r>
              <a:rPr lang="en-US" sz="2400" dirty="0" smtClean="0"/>
              <a:t>The equation 3 shows that the velocity of descend of particle is independent of the depth of tank and it inversely varies as the surface area of the tank </a:t>
            </a:r>
            <a:endParaRPr lang="en-US" sz="2400" dirty="0"/>
          </a:p>
        </p:txBody>
      </p:sp>
    </p:spTree>
    <p:extLst>
      <p:ext uri="{BB962C8B-B14F-4D97-AF65-F5344CB8AC3E}">
        <p14:creationId xmlns:p14="http://schemas.microsoft.com/office/powerpoint/2010/main" val="14213949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889000"/>
            <a:ext cx="7645400" cy="4893647"/>
          </a:xfrm>
          <a:prstGeom prst="rect">
            <a:avLst/>
          </a:prstGeom>
          <a:noFill/>
        </p:spPr>
        <p:txBody>
          <a:bodyPr wrap="square" rtlCol="0">
            <a:spAutoFit/>
          </a:bodyPr>
          <a:lstStyle/>
          <a:p>
            <a:pPr algn="ctr"/>
            <a:r>
              <a:rPr lang="en-US" sz="2400" b="1" dirty="0" smtClean="0"/>
              <a:t>Introduction to environmental engineering</a:t>
            </a:r>
          </a:p>
          <a:p>
            <a:pPr algn="ctr"/>
            <a:endParaRPr lang="en-US" sz="2400" b="1" dirty="0"/>
          </a:p>
          <a:p>
            <a:r>
              <a:rPr lang="en-US" sz="2400" b="1" dirty="0" smtClean="0"/>
              <a:t>General:</a:t>
            </a:r>
          </a:p>
          <a:p>
            <a:endParaRPr lang="en-US" sz="2400" b="1" dirty="0"/>
          </a:p>
          <a:p>
            <a:pPr algn="just"/>
            <a:r>
              <a:rPr lang="en-US" sz="2400" dirty="0" smtClean="0"/>
              <a:t>Environmental engineering has been defined as the branch of engineering that is concerned with the protecting the environment from the potentially deleterious effect of human activity, protecting human populations from the effect of adverse environmental factors, and improving environmental quality for human health and well being</a:t>
            </a:r>
          </a:p>
          <a:p>
            <a:pPr algn="just"/>
            <a:endParaRPr lang="en-US" sz="2400" dirty="0"/>
          </a:p>
          <a:p>
            <a:pPr algn="just"/>
            <a:endParaRPr lang="en-US" sz="2400" dirty="0"/>
          </a:p>
        </p:txBody>
      </p:sp>
    </p:spTree>
    <p:extLst>
      <p:ext uri="{BB962C8B-B14F-4D97-AF65-F5344CB8AC3E}">
        <p14:creationId xmlns:p14="http://schemas.microsoft.com/office/powerpoint/2010/main" val="5889886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495300"/>
            <a:ext cx="7861300" cy="5632311"/>
          </a:xfrm>
          <a:prstGeom prst="rect">
            <a:avLst/>
          </a:prstGeom>
          <a:noFill/>
        </p:spPr>
        <p:txBody>
          <a:bodyPr wrap="square" rtlCol="0">
            <a:spAutoFit/>
          </a:bodyPr>
          <a:lstStyle/>
          <a:p>
            <a:pPr algn="just"/>
            <a:r>
              <a:rPr lang="en-US" sz="2400" b="1" dirty="0" smtClean="0"/>
              <a:t>Environmental Engineering:</a:t>
            </a:r>
          </a:p>
          <a:p>
            <a:pPr algn="just"/>
            <a:endParaRPr lang="en-US" sz="2400" b="1" dirty="0"/>
          </a:p>
          <a:p>
            <a:pPr algn="just"/>
            <a:r>
              <a:rPr lang="en-US" sz="2400" dirty="0" smtClean="0"/>
              <a:t>The Environmental Engineering Division of the American Society of Civil Engineers (ASCE) has published the following statement of purpose</a:t>
            </a:r>
          </a:p>
          <a:p>
            <a:pPr algn="just"/>
            <a:endParaRPr lang="en-US" sz="2400" dirty="0"/>
          </a:p>
          <a:p>
            <a:pPr algn="just"/>
            <a:r>
              <a:rPr lang="en-US" sz="2400" dirty="0" smtClean="0"/>
              <a:t>Environmental engineering is manifest by sound engineering thought and practice in the solution of problems of environmental sanitation, notably in the provision of safe, palatable and ample public water supplies, the proper disposal of or recycle of waste water and solid wastes, the adequate drainage of urban and rural areas for proper sanitation and control of water, soil and atmospheric pollution, and the social and the environmental impact of these solutions. </a:t>
            </a:r>
            <a:endParaRPr lang="en-US" sz="2400" dirty="0"/>
          </a:p>
        </p:txBody>
      </p:sp>
    </p:spTree>
    <p:extLst>
      <p:ext uri="{BB962C8B-B14F-4D97-AF65-F5344CB8AC3E}">
        <p14:creationId xmlns:p14="http://schemas.microsoft.com/office/powerpoint/2010/main" val="6660299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600" y="1487438"/>
            <a:ext cx="7543800" cy="2677656"/>
          </a:xfrm>
          <a:prstGeom prst="rect">
            <a:avLst/>
          </a:prstGeom>
        </p:spPr>
        <p:txBody>
          <a:bodyPr wrap="square">
            <a:spAutoFit/>
          </a:bodyPr>
          <a:lstStyle/>
          <a:p>
            <a:pPr algn="just"/>
            <a:r>
              <a:rPr lang="en-US" sz="2400" dirty="0"/>
              <a:t>Furthermore it is concerned with engineering problems in the field of public health, such as control of arthropod-borne diseases, the elimination of industrial health hazards and the provision of sanitation in urban, rural and recreational areas and the effect of the technological advances on the environment</a:t>
            </a:r>
          </a:p>
        </p:txBody>
      </p:sp>
    </p:spTree>
    <p:extLst>
      <p:ext uri="{BB962C8B-B14F-4D97-AF65-F5344CB8AC3E}">
        <p14:creationId xmlns:p14="http://schemas.microsoft.com/office/powerpoint/2010/main" val="26769128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400" y="1358900"/>
            <a:ext cx="7404100" cy="3046988"/>
          </a:xfrm>
          <a:prstGeom prst="rect">
            <a:avLst/>
          </a:prstGeom>
          <a:noFill/>
        </p:spPr>
        <p:txBody>
          <a:bodyPr wrap="square" rtlCol="0">
            <a:spAutoFit/>
          </a:bodyPr>
          <a:lstStyle/>
          <a:p>
            <a:r>
              <a:rPr lang="en-US" sz="2400" dirty="0" smtClean="0"/>
              <a:t>From the definition the topic of environmental engineering are</a:t>
            </a:r>
          </a:p>
          <a:p>
            <a:endParaRPr lang="en-US" sz="2400" dirty="0"/>
          </a:p>
          <a:p>
            <a:pPr marL="285750" indent="-285750">
              <a:buFont typeface="Wingdings" panose="05000000000000000000" pitchFamily="2" charset="2"/>
              <a:buChar char="Ø"/>
            </a:pPr>
            <a:r>
              <a:rPr lang="en-US" sz="2400" dirty="0" smtClean="0"/>
              <a:t>Provision of safe, palatable and ample public water supplies</a:t>
            </a:r>
          </a:p>
          <a:p>
            <a:pPr marL="285750" indent="-285750">
              <a:buFont typeface="Wingdings" panose="05000000000000000000" pitchFamily="2" charset="2"/>
              <a:buChar char="Ø"/>
            </a:pPr>
            <a:r>
              <a:rPr lang="en-US" sz="2400" dirty="0" smtClean="0"/>
              <a:t>Proper disposal of recycling of waste water and solid wastes</a:t>
            </a:r>
          </a:p>
          <a:p>
            <a:pPr marL="285750" indent="-285750">
              <a:buFont typeface="Wingdings" panose="05000000000000000000" pitchFamily="2" charset="2"/>
              <a:buChar char="Ø"/>
            </a:pPr>
            <a:r>
              <a:rPr lang="en-US" sz="2400" dirty="0" smtClean="0"/>
              <a:t>Control of water, soil and atmospheric pollution</a:t>
            </a:r>
            <a:endParaRPr lang="en-US" sz="2400" dirty="0"/>
          </a:p>
        </p:txBody>
      </p:sp>
    </p:spTree>
    <p:extLst>
      <p:ext uri="{BB962C8B-B14F-4D97-AF65-F5344CB8AC3E}">
        <p14:creationId xmlns:p14="http://schemas.microsoft.com/office/powerpoint/2010/main" val="27510520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700" y="952500"/>
            <a:ext cx="7124700" cy="4893647"/>
          </a:xfrm>
          <a:prstGeom prst="rect">
            <a:avLst/>
          </a:prstGeom>
          <a:noFill/>
        </p:spPr>
        <p:txBody>
          <a:bodyPr wrap="square" rtlCol="0">
            <a:spAutoFit/>
          </a:bodyPr>
          <a:lstStyle/>
          <a:p>
            <a:pPr algn="just"/>
            <a:r>
              <a:rPr lang="en-US" sz="2400" b="1" dirty="0" smtClean="0"/>
              <a:t>Sanitation:</a:t>
            </a:r>
          </a:p>
          <a:p>
            <a:pPr algn="just"/>
            <a:endParaRPr lang="en-US" sz="2400" b="1" dirty="0"/>
          </a:p>
          <a:p>
            <a:pPr algn="just"/>
            <a:r>
              <a:rPr lang="en-US" sz="2400" dirty="0" smtClean="0"/>
              <a:t>Sanitation may be defined as the science and practice of effecting healthful and hygienic condition and involves the study and use of hygienic measures such as</a:t>
            </a:r>
          </a:p>
          <a:p>
            <a:pPr algn="just"/>
            <a:endParaRPr lang="en-US" sz="2400" dirty="0"/>
          </a:p>
          <a:p>
            <a:pPr marL="285750" indent="-285750" algn="just">
              <a:buFont typeface="Arial" panose="020B0604020202020204" pitchFamily="34" charset="0"/>
              <a:buChar char="•"/>
            </a:pPr>
            <a:r>
              <a:rPr lang="en-US" sz="2400" dirty="0" smtClean="0"/>
              <a:t>Safe, reliable water supply</a:t>
            </a:r>
          </a:p>
          <a:p>
            <a:pPr marL="285750" indent="-285750" algn="just">
              <a:buFont typeface="Arial" panose="020B0604020202020204" pitchFamily="34" charset="0"/>
              <a:buChar char="•"/>
            </a:pPr>
            <a:r>
              <a:rPr lang="en-US" sz="2400" dirty="0" smtClean="0"/>
              <a:t>Proper drainage of waste water</a:t>
            </a:r>
          </a:p>
          <a:p>
            <a:pPr marL="285750" indent="-285750" algn="just">
              <a:buFont typeface="Arial" panose="020B0604020202020204" pitchFamily="34" charset="0"/>
              <a:buChar char="•"/>
            </a:pPr>
            <a:r>
              <a:rPr lang="en-US" sz="2400" dirty="0" smtClean="0"/>
              <a:t>Proper disposal of human waste</a:t>
            </a:r>
          </a:p>
          <a:p>
            <a:pPr marL="285750" indent="-285750" algn="just">
              <a:buFont typeface="Arial" panose="020B0604020202020204" pitchFamily="34" charset="0"/>
              <a:buChar char="•"/>
            </a:pPr>
            <a:r>
              <a:rPr lang="en-US" sz="2400" dirty="0" smtClean="0"/>
              <a:t>Prompt removal of all refuse</a:t>
            </a:r>
          </a:p>
          <a:p>
            <a:pPr algn="just"/>
            <a:endParaRPr lang="en-US" sz="2400" dirty="0"/>
          </a:p>
          <a:p>
            <a:pPr algn="just"/>
            <a:r>
              <a:rPr lang="en-US" sz="2400" dirty="0" smtClean="0"/>
              <a:t> </a:t>
            </a:r>
            <a:endParaRPr lang="en-US" sz="2400" dirty="0"/>
          </a:p>
        </p:txBody>
      </p:sp>
    </p:spTree>
    <p:extLst>
      <p:ext uri="{BB962C8B-B14F-4D97-AF65-F5344CB8AC3E}">
        <p14:creationId xmlns:p14="http://schemas.microsoft.com/office/powerpoint/2010/main" val="781889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700" y="1930400"/>
            <a:ext cx="7404100" cy="2308324"/>
          </a:xfrm>
          <a:prstGeom prst="rect">
            <a:avLst/>
          </a:prstGeom>
          <a:noFill/>
        </p:spPr>
        <p:txBody>
          <a:bodyPr wrap="square" rtlCol="0">
            <a:spAutoFit/>
          </a:bodyPr>
          <a:lstStyle/>
          <a:p>
            <a:r>
              <a:rPr lang="en-US" sz="2400" dirty="0" smtClean="0"/>
              <a:t>The principle objectives of providing sanitation facilities are</a:t>
            </a:r>
          </a:p>
          <a:p>
            <a:endParaRPr lang="en-US" sz="2400" dirty="0"/>
          </a:p>
          <a:p>
            <a:pPr marL="285750" indent="-285750">
              <a:buFont typeface="Arial" panose="020B0604020202020204" pitchFamily="34" charset="0"/>
              <a:buChar char="•"/>
            </a:pPr>
            <a:r>
              <a:rPr lang="en-US" sz="2400" dirty="0" smtClean="0"/>
              <a:t>To have improved public health</a:t>
            </a:r>
          </a:p>
          <a:p>
            <a:pPr marL="285750" indent="-285750">
              <a:buFont typeface="Arial" panose="020B0604020202020204" pitchFamily="34" charset="0"/>
              <a:buChar char="•"/>
            </a:pPr>
            <a:r>
              <a:rPr lang="en-US" sz="2400" dirty="0" smtClean="0"/>
              <a:t>To minimize environmental pollution</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746434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81100"/>
            <a:ext cx="7912100" cy="4524315"/>
          </a:xfrm>
          <a:prstGeom prst="rect">
            <a:avLst/>
          </a:prstGeom>
          <a:noFill/>
        </p:spPr>
        <p:txBody>
          <a:bodyPr wrap="square" rtlCol="0">
            <a:spAutoFit/>
          </a:bodyPr>
          <a:lstStyle/>
          <a:p>
            <a:r>
              <a:rPr lang="en-US" sz="2400" b="1" dirty="0" smtClean="0"/>
              <a:t>Classification of wastes:</a:t>
            </a:r>
          </a:p>
          <a:p>
            <a:endParaRPr lang="en-US" sz="2400" b="1" dirty="0"/>
          </a:p>
          <a:p>
            <a:r>
              <a:rPr lang="en-US" sz="2400" dirty="0" smtClean="0"/>
              <a:t>In general wastes can be classified as follows:</a:t>
            </a:r>
          </a:p>
          <a:p>
            <a:endParaRPr lang="en-US" sz="2400" dirty="0"/>
          </a:p>
          <a:p>
            <a:r>
              <a:rPr lang="en-US" sz="2400" b="1" dirty="0" smtClean="0"/>
              <a:t>Human waste or human excreta:</a:t>
            </a:r>
          </a:p>
          <a:p>
            <a:endParaRPr lang="en-US" sz="2400" b="1" dirty="0"/>
          </a:p>
          <a:p>
            <a:r>
              <a:rPr lang="en-US" sz="2400" dirty="0" smtClean="0"/>
              <a:t>Refers to only human </a:t>
            </a:r>
            <a:r>
              <a:rPr lang="en-US" sz="2400" dirty="0" err="1" smtClean="0"/>
              <a:t>faeces</a:t>
            </a:r>
            <a:r>
              <a:rPr lang="en-US" sz="2400" dirty="0" smtClean="0"/>
              <a:t> and urine and usually are not combined with liquid or solid wastes. They are also widely known as night soil when collected without dilation in large volumes of water</a:t>
            </a:r>
          </a:p>
          <a:p>
            <a:endParaRPr lang="en-US" sz="2400" dirty="0"/>
          </a:p>
          <a:p>
            <a:endParaRPr lang="en-US" sz="2400" dirty="0"/>
          </a:p>
        </p:txBody>
      </p:sp>
    </p:spTree>
    <p:extLst>
      <p:ext uri="{BB962C8B-B14F-4D97-AF65-F5344CB8AC3E}">
        <p14:creationId xmlns:p14="http://schemas.microsoft.com/office/powerpoint/2010/main" val="24394064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749300"/>
            <a:ext cx="7772400" cy="5693866"/>
          </a:xfrm>
          <a:prstGeom prst="rect">
            <a:avLst/>
          </a:prstGeom>
          <a:noFill/>
        </p:spPr>
        <p:txBody>
          <a:bodyPr wrap="square" rtlCol="0">
            <a:spAutoFit/>
          </a:bodyPr>
          <a:lstStyle/>
          <a:p>
            <a:r>
              <a:rPr lang="en-US" sz="2400" b="1" dirty="0" smtClean="0"/>
              <a:t>Municipal sewage/Wastewater:</a:t>
            </a:r>
          </a:p>
          <a:p>
            <a:endParaRPr lang="en-US" sz="2400" b="1" dirty="0"/>
          </a:p>
          <a:p>
            <a:r>
              <a:rPr lang="en-US" sz="2400" dirty="0" smtClean="0"/>
              <a:t>It is the liquid waste conveyed by a sewer and may include domestic and industrial discharges as well as storm water, groundwater infiltration and inflow</a:t>
            </a:r>
          </a:p>
          <a:p>
            <a:endParaRPr lang="en-US" sz="2400" dirty="0"/>
          </a:p>
          <a:p>
            <a:r>
              <a:rPr lang="en-US" sz="2400" b="1" dirty="0" smtClean="0"/>
              <a:t>Domestic Sewage:</a:t>
            </a:r>
          </a:p>
          <a:p>
            <a:endParaRPr lang="en-US" sz="2400" b="1" dirty="0"/>
          </a:p>
          <a:p>
            <a:r>
              <a:rPr lang="en-US" sz="2400" dirty="0" smtClean="0"/>
              <a:t>It is the liquid waste which originates in the sanitary conveniences, </a:t>
            </a:r>
            <a:r>
              <a:rPr lang="en-US" sz="2400" dirty="0" err="1" smtClean="0"/>
              <a:t>eg</a:t>
            </a:r>
            <a:r>
              <a:rPr lang="en-US" sz="2400" dirty="0" smtClean="0"/>
              <a:t> water closets, urinals , baths, sinks </a:t>
            </a:r>
            <a:r>
              <a:rPr lang="en-US" sz="2400" dirty="0" err="1" smtClean="0"/>
              <a:t>etc</a:t>
            </a:r>
            <a:r>
              <a:rPr lang="en-US" sz="2400" dirty="0" smtClean="0"/>
              <a:t> of dwellings, commercial facilities and institutions in a community. Sometimes it is referred to as sanitary sewage.</a:t>
            </a:r>
          </a:p>
          <a:p>
            <a:endParaRPr lang="en-US" sz="2400" dirty="0"/>
          </a:p>
          <a:p>
            <a:endParaRPr lang="en-US" sz="2800" dirty="0"/>
          </a:p>
        </p:txBody>
      </p:sp>
    </p:spTree>
    <p:extLst>
      <p:ext uri="{BB962C8B-B14F-4D97-AF65-F5344CB8AC3E}">
        <p14:creationId xmlns:p14="http://schemas.microsoft.com/office/powerpoint/2010/main" val="375154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33813613"/>
              </p:ext>
            </p:extLst>
          </p:nvPr>
        </p:nvGraphicFramePr>
        <p:xfrm>
          <a:off x="469900" y="457200"/>
          <a:ext cx="7747000" cy="561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2753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825500"/>
            <a:ext cx="7327900" cy="5262979"/>
          </a:xfrm>
          <a:prstGeom prst="rect">
            <a:avLst/>
          </a:prstGeom>
          <a:noFill/>
        </p:spPr>
        <p:txBody>
          <a:bodyPr wrap="square" rtlCol="0">
            <a:spAutoFit/>
          </a:bodyPr>
          <a:lstStyle/>
          <a:p>
            <a:pPr algn="just"/>
            <a:r>
              <a:rPr lang="en-US" sz="2400" b="1" dirty="0" err="1" smtClean="0"/>
              <a:t>Sullage</a:t>
            </a:r>
            <a:r>
              <a:rPr lang="en-US" sz="2400" b="1" dirty="0" smtClean="0"/>
              <a:t>:</a:t>
            </a:r>
          </a:p>
          <a:p>
            <a:pPr algn="just"/>
            <a:endParaRPr lang="en-US" sz="2400" b="1" dirty="0"/>
          </a:p>
          <a:p>
            <a:pPr algn="just"/>
            <a:r>
              <a:rPr lang="en-US" sz="2400" dirty="0" smtClean="0"/>
              <a:t>It is the liquid discharges from kitchens, wash basins etc. and excludes human excreta. </a:t>
            </a:r>
            <a:r>
              <a:rPr lang="en-US" sz="2400" dirty="0" err="1" smtClean="0"/>
              <a:t>Sullage</a:t>
            </a:r>
            <a:r>
              <a:rPr lang="en-US" sz="2400" dirty="0" smtClean="0"/>
              <a:t> is less foul than domestic sewage and can be discharged through open surface drains in </a:t>
            </a:r>
            <a:r>
              <a:rPr lang="en-US" sz="2400" dirty="0" err="1" smtClean="0"/>
              <a:t>unsewered</a:t>
            </a:r>
            <a:r>
              <a:rPr lang="en-US" sz="2400" dirty="0" smtClean="0"/>
              <a:t> areas.</a:t>
            </a:r>
          </a:p>
          <a:p>
            <a:pPr algn="just"/>
            <a:endParaRPr lang="en-US" sz="2400" dirty="0"/>
          </a:p>
          <a:p>
            <a:pPr algn="just"/>
            <a:r>
              <a:rPr lang="en-US" sz="2400" b="1" dirty="0" smtClean="0"/>
              <a:t>Industrial wastes:</a:t>
            </a:r>
          </a:p>
          <a:p>
            <a:pPr algn="just"/>
            <a:endParaRPr lang="en-US" sz="2400" b="1" dirty="0"/>
          </a:p>
          <a:p>
            <a:pPr algn="just"/>
            <a:r>
              <a:rPr lang="en-US" sz="2400" dirty="0" smtClean="0"/>
              <a:t>It includes the liquid discharges from spent water in different industrial processes such as manufacturing and food processing</a:t>
            </a:r>
          </a:p>
          <a:p>
            <a:pPr algn="just"/>
            <a:endParaRPr lang="en-US" sz="2400" dirty="0"/>
          </a:p>
          <a:p>
            <a:pPr algn="just"/>
            <a:endParaRPr lang="en-US" sz="2400" dirty="0"/>
          </a:p>
        </p:txBody>
      </p:sp>
    </p:spTree>
    <p:extLst>
      <p:ext uri="{BB962C8B-B14F-4D97-AF65-F5344CB8AC3E}">
        <p14:creationId xmlns:p14="http://schemas.microsoft.com/office/powerpoint/2010/main" val="25919299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660400"/>
            <a:ext cx="7759700" cy="5632311"/>
          </a:xfrm>
          <a:prstGeom prst="rect">
            <a:avLst/>
          </a:prstGeom>
          <a:noFill/>
        </p:spPr>
        <p:txBody>
          <a:bodyPr wrap="square" rtlCol="0">
            <a:spAutoFit/>
          </a:bodyPr>
          <a:lstStyle/>
          <a:p>
            <a:pPr algn="just"/>
            <a:r>
              <a:rPr lang="en-US" sz="2400" b="1" dirty="0" smtClean="0"/>
              <a:t>Strom Water:</a:t>
            </a:r>
          </a:p>
          <a:p>
            <a:pPr algn="just"/>
            <a:endParaRPr lang="en-US" sz="2400" b="1" dirty="0"/>
          </a:p>
          <a:p>
            <a:pPr algn="just"/>
            <a:r>
              <a:rPr lang="en-US" sz="2400" dirty="0" smtClean="0"/>
              <a:t>It is the surface runoff during and immediately after the rain fall, which enters sewers through inlets. Strom water is not as foul as sanitary or industrial sewage and hence can be carried through open drains or channels and disposed of in natural rivers or streams without any treatment.</a:t>
            </a:r>
          </a:p>
          <a:p>
            <a:pPr algn="just"/>
            <a:endParaRPr lang="en-US" sz="2400" dirty="0"/>
          </a:p>
          <a:p>
            <a:pPr algn="just"/>
            <a:r>
              <a:rPr lang="en-US" sz="2400" b="1" dirty="0" smtClean="0"/>
              <a:t>Solid wastes:</a:t>
            </a:r>
          </a:p>
          <a:p>
            <a:pPr algn="just"/>
            <a:endParaRPr lang="en-US" sz="2400" b="1" dirty="0"/>
          </a:p>
          <a:p>
            <a:pPr algn="just"/>
            <a:r>
              <a:rPr lang="en-US" sz="2400" dirty="0" smtClean="0"/>
              <a:t>It includes all materials which are normally solid and are discharged as useless or unwanted during human activities</a:t>
            </a:r>
            <a:endParaRPr lang="en-US" sz="2400" dirty="0"/>
          </a:p>
          <a:p>
            <a:pPr algn="just"/>
            <a:r>
              <a:rPr lang="en-US" sz="2400" dirty="0" smtClean="0"/>
              <a:t> </a:t>
            </a:r>
            <a:endParaRPr lang="en-US" sz="2400" dirty="0"/>
          </a:p>
        </p:txBody>
      </p:sp>
    </p:spTree>
    <p:extLst>
      <p:ext uri="{BB962C8B-B14F-4D97-AF65-F5344CB8AC3E}">
        <p14:creationId xmlns:p14="http://schemas.microsoft.com/office/powerpoint/2010/main" val="19807857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6787"/>
            <a:ext cx="9004644" cy="5891213"/>
          </a:xfrm>
          <a:prstGeom prst="rect">
            <a:avLst/>
          </a:prstGeom>
        </p:spPr>
      </p:pic>
    </p:spTree>
    <p:extLst>
      <p:ext uri="{BB962C8B-B14F-4D97-AF65-F5344CB8AC3E}">
        <p14:creationId xmlns:p14="http://schemas.microsoft.com/office/powerpoint/2010/main" val="25225801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863600"/>
            <a:ext cx="7531100" cy="4893647"/>
          </a:xfrm>
          <a:prstGeom prst="rect">
            <a:avLst/>
          </a:prstGeom>
          <a:noFill/>
        </p:spPr>
        <p:txBody>
          <a:bodyPr wrap="square" rtlCol="0">
            <a:spAutoFit/>
          </a:bodyPr>
          <a:lstStyle/>
          <a:p>
            <a:r>
              <a:rPr lang="en-US" sz="2400" b="1" dirty="0" smtClean="0"/>
              <a:t>Sanitation system:</a:t>
            </a:r>
          </a:p>
          <a:p>
            <a:endParaRPr lang="en-US" sz="2400" b="1" dirty="0"/>
          </a:p>
          <a:p>
            <a:r>
              <a:rPr lang="en-US" sz="2400" dirty="0" smtClean="0"/>
              <a:t>A sanitation system is involves all arrangements necessary to store, collect, process and deliver human wastes back to nature in a safe manner. Sanitary systems with respect to human waste management may be considered to have following functions:</a:t>
            </a:r>
          </a:p>
          <a:p>
            <a:endParaRPr lang="en-US" sz="2400" dirty="0"/>
          </a:p>
          <a:p>
            <a:pPr marL="285750" indent="-285750">
              <a:buFont typeface="Arial" panose="020B0604020202020204" pitchFamily="34" charset="0"/>
              <a:buChar char="•"/>
            </a:pPr>
            <a:r>
              <a:rPr lang="en-US" sz="2400" dirty="0" smtClean="0"/>
              <a:t>Excretion and storage</a:t>
            </a:r>
          </a:p>
          <a:p>
            <a:pPr marL="285750" indent="-285750">
              <a:buFont typeface="Arial" panose="020B0604020202020204" pitchFamily="34" charset="0"/>
              <a:buChar char="•"/>
            </a:pPr>
            <a:r>
              <a:rPr lang="en-US" sz="2400" dirty="0" smtClean="0"/>
              <a:t>Collection and transportation</a:t>
            </a:r>
          </a:p>
          <a:p>
            <a:pPr marL="285750" indent="-285750">
              <a:buFont typeface="Arial" panose="020B0604020202020204" pitchFamily="34" charset="0"/>
              <a:buChar char="•"/>
            </a:pPr>
            <a:r>
              <a:rPr lang="en-US" sz="2400" dirty="0" smtClean="0"/>
              <a:t>Process /treatment</a:t>
            </a:r>
          </a:p>
          <a:p>
            <a:pPr marL="285750" indent="-285750">
              <a:buFont typeface="Arial" panose="020B0604020202020204" pitchFamily="34" charset="0"/>
              <a:buChar char="•"/>
            </a:pPr>
            <a:r>
              <a:rPr lang="en-US" sz="2400" dirty="0" smtClean="0"/>
              <a:t>Disposal/recycle</a:t>
            </a:r>
            <a:endParaRPr lang="en-US" sz="2400" dirty="0"/>
          </a:p>
        </p:txBody>
      </p:sp>
    </p:spTree>
    <p:extLst>
      <p:ext uri="{BB962C8B-B14F-4D97-AF65-F5344CB8AC3E}">
        <p14:creationId xmlns:p14="http://schemas.microsoft.com/office/powerpoint/2010/main" val="18558392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939800"/>
            <a:ext cx="7277100" cy="4154984"/>
          </a:xfrm>
          <a:prstGeom prst="rect">
            <a:avLst/>
          </a:prstGeom>
          <a:noFill/>
        </p:spPr>
        <p:txBody>
          <a:bodyPr wrap="square" rtlCol="0">
            <a:spAutoFit/>
          </a:bodyPr>
          <a:lstStyle/>
          <a:p>
            <a:r>
              <a:rPr lang="en-US" sz="2400" b="1" dirty="0" smtClean="0"/>
              <a:t>Classification of sanitation system:</a:t>
            </a:r>
          </a:p>
          <a:p>
            <a:endParaRPr lang="en-US" sz="2400" b="1" dirty="0"/>
          </a:p>
          <a:p>
            <a:pPr marL="285750" indent="-285750">
              <a:buFont typeface="Arial" panose="020B0604020202020204" pitchFamily="34" charset="0"/>
              <a:buChar char="•"/>
            </a:pPr>
            <a:r>
              <a:rPr lang="en-US" sz="2400" dirty="0" smtClean="0"/>
              <a:t>Onsite sanitation system</a:t>
            </a:r>
          </a:p>
          <a:p>
            <a:pPr marL="285750" indent="-285750">
              <a:buFont typeface="Arial" panose="020B0604020202020204" pitchFamily="34" charset="0"/>
              <a:buChar char="•"/>
            </a:pPr>
            <a:r>
              <a:rPr lang="en-US" sz="2400" dirty="0" smtClean="0"/>
              <a:t>Offsite sanitation system</a:t>
            </a:r>
          </a:p>
          <a:p>
            <a:endParaRPr lang="en-US" sz="2400" dirty="0"/>
          </a:p>
          <a:p>
            <a:endParaRPr lang="en-US" sz="2400" dirty="0" smtClean="0"/>
          </a:p>
          <a:p>
            <a:r>
              <a:rPr lang="en-US" sz="2400" dirty="0" smtClean="0"/>
              <a:t>The classification of on-site or offsite sanitation system depends on whether the waste is stored, treated and disposed at the point of generation or transported to somewhere else for treatment and /or disposed.</a:t>
            </a:r>
            <a:endParaRPr lang="en-US" sz="2400" dirty="0"/>
          </a:p>
        </p:txBody>
      </p:sp>
    </p:spTree>
    <p:extLst>
      <p:ext uri="{BB962C8B-B14F-4D97-AF65-F5344CB8AC3E}">
        <p14:creationId xmlns:p14="http://schemas.microsoft.com/office/powerpoint/2010/main" val="12876174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1371600"/>
            <a:ext cx="7124700" cy="3046988"/>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Wet system</a:t>
            </a:r>
          </a:p>
          <a:p>
            <a:pPr marL="285750" indent="-285750" algn="just">
              <a:buFont typeface="Arial" panose="020B0604020202020204" pitchFamily="34" charset="0"/>
              <a:buChar char="•"/>
            </a:pPr>
            <a:r>
              <a:rPr lang="en-US" sz="2400" dirty="0" smtClean="0"/>
              <a:t>Dry system</a:t>
            </a:r>
          </a:p>
          <a:p>
            <a:pPr marL="285750" indent="-285750" algn="just">
              <a:buFont typeface="Arial" panose="020B0604020202020204" pitchFamily="34" charset="0"/>
              <a:buChar char="•"/>
            </a:pPr>
            <a:endParaRPr lang="en-US" sz="2400" dirty="0"/>
          </a:p>
          <a:p>
            <a:pPr algn="just"/>
            <a:r>
              <a:rPr lang="en-US" sz="2400" dirty="0" smtClean="0"/>
              <a:t>Sanitation system can also be classified as wet or dry systems based on the methods of collection and conveyance of wastes produced in a community. Wet and dry systems can be either on site or off site systems.</a:t>
            </a:r>
            <a:endParaRPr lang="en-US" sz="2400" dirty="0"/>
          </a:p>
        </p:txBody>
      </p:sp>
    </p:spTree>
    <p:extLst>
      <p:ext uri="{BB962C8B-B14F-4D97-AF65-F5344CB8AC3E}">
        <p14:creationId xmlns:p14="http://schemas.microsoft.com/office/powerpoint/2010/main" val="2810922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4200" y="825500"/>
            <a:ext cx="7759700" cy="5262979"/>
          </a:xfrm>
          <a:prstGeom prst="rect">
            <a:avLst/>
          </a:prstGeom>
          <a:noFill/>
        </p:spPr>
        <p:txBody>
          <a:bodyPr wrap="square" rtlCol="0">
            <a:spAutoFit/>
          </a:bodyPr>
          <a:lstStyle/>
          <a:p>
            <a:pPr algn="just"/>
            <a:r>
              <a:rPr lang="en-US" sz="2400" b="1" dirty="0" smtClean="0"/>
              <a:t>On site systems:</a:t>
            </a:r>
          </a:p>
          <a:p>
            <a:pPr algn="just"/>
            <a:endParaRPr lang="en-US" sz="2400" b="1" dirty="0"/>
          </a:p>
          <a:p>
            <a:pPr algn="just"/>
            <a:r>
              <a:rPr lang="en-US" sz="2400" dirty="0" smtClean="0"/>
              <a:t>When the wastes are collected, treated and disposed of at the point of generation it is called an on site system. On site systems are widely used in rural areas of both developed and developing countries and in absence of more costly sewerage system, is also extensively used in urban areas of developing countries. </a:t>
            </a:r>
          </a:p>
          <a:p>
            <a:pPr algn="just"/>
            <a:endParaRPr lang="en-US" sz="2400" dirty="0"/>
          </a:p>
          <a:p>
            <a:pPr algn="just"/>
            <a:r>
              <a:rPr lang="en-US" sz="2400" dirty="0" smtClean="0"/>
              <a:t>The simplest onsite sanitation system is a pit latrine, which consists of manually dug pit covered by a concrete, wooden or bamboo slab with a squatting hole. Some form of super structure is erected over the pit to ensure privacy to the user.</a:t>
            </a:r>
            <a:endParaRPr lang="en-US" sz="2400" dirty="0"/>
          </a:p>
        </p:txBody>
      </p:sp>
    </p:spTree>
    <p:extLst>
      <p:ext uri="{BB962C8B-B14F-4D97-AF65-F5344CB8AC3E}">
        <p14:creationId xmlns:p14="http://schemas.microsoft.com/office/powerpoint/2010/main" val="13565700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016000"/>
            <a:ext cx="6819900" cy="4893647"/>
          </a:xfrm>
          <a:prstGeom prst="rect">
            <a:avLst/>
          </a:prstGeom>
          <a:noFill/>
        </p:spPr>
        <p:txBody>
          <a:bodyPr wrap="square" rtlCol="0">
            <a:spAutoFit/>
          </a:bodyPr>
          <a:lstStyle/>
          <a:p>
            <a:pPr algn="just"/>
            <a:r>
              <a:rPr lang="en-US" sz="2400" dirty="0" smtClean="0"/>
              <a:t>The onsite sanitation system has over the years been developed and improved into a lot of different designs </a:t>
            </a:r>
            <a:r>
              <a:rPr lang="en-US" sz="2400" dirty="0" err="1" smtClean="0"/>
              <a:t>e.g</a:t>
            </a:r>
            <a:r>
              <a:rPr lang="en-US" sz="2400" dirty="0" smtClean="0"/>
              <a:t> ventilated improved pit latrines, pour flush single and double pit latrines, aqua privies, septic tank and so on. </a:t>
            </a:r>
            <a:endParaRPr lang="en-US" sz="2400" dirty="0"/>
          </a:p>
          <a:p>
            <a:pPr algn="just"/>
            <a:endParaRPr lang="en-US" sz="2400" dirty="0" smtClean="0"/>
          </a:p>
          <a:p>
            <a:pPr algn="just"/>
            <a:r>
              <a:rPr lang="en-US" sz="2400" dirty="0" smtClean="0"/>
              <a:t>The basic principles of on site systems however remain the same, liquids infiltrate into the soil and the solids are retained, anaerobically digested and have to be removed, or a new pits have to be dug at the regular intervals. The basic on site systems are primarily designed to dispose of human excreta. </a:t>
            </a:r>
            <a:endParaRPr lang="en-US" sz="2400" dirty="0"/>
          </a:p>
        </p:txBody>
      </p:sp>
    </p:spTree>
    <p:extLst>
      <p:ext uri="{BB962C8B-B14F-4D97-AF65-F5344CB8AC3E}">
        <p14:creationId xmlns:p14="http://schemas.microsoft.com/office/powerpoint/2010/main" val="21327212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381000"/>
            <a:ext cx="7581900" cy="6370975"/>
          </a:xfrm>
          <a:prstGeom prst="rect">
            <a:avLst/>
          </a:prstGeom>
          <a:noFill/>
        </p:spPr>
        <p:txBody>
          <a:bodyPr wrap="square" rtlCol="0">
            <a:spAutoFit/>
          </a:bodyPr>
          <a:lstStyle/>
          <a:p>
            <a:pPr algn="just"/>
            <a:r>
              <a:rPr lang="en-US" sz="2400" b="1" dirty="0" smtClean="0"/>
              <a:t>Off – site systems:</a:t>
            </a:r>
          </a:p>
          <a:p>
            <a:pPr algn="just"/>
            <a:endParaRPr lang="en-US" sz="2400" b="1" dirty="0"/>
          </a:p>
          <a:p>
            <a:pPr algn="just"/>
            <a:r>
              <a:rPr lang="en-US" sz="2400" dirty="0" smtClean="0"/>
              <a:t>When the waste is collected and transported to somewhere else for treatment and disposal, the system is called off site e.g. bucket latrine systems and conventional sewerage system. The basic elements of off site sanitation systems therefore include collection, transportation, treatment, disposal and /or reuse. </a:t>
            </a:r>
          </a:p>
          <a:p>
            <a:pPr algn="just"/>
            <a:endParaRPr lang="en-US" sz="2400" dirty="0"/>
          </a:p>
          <a:p>
            <a:pPr marL="285750" indent="-285750" algn="just">
              <a:buFont typeface="Arial" panose="020B0604020202020204" pitchFamily="34" charset="0"/>
              <a:buChar char="•"/>
            </a:pPr>
            <a:r>
              <a:rPr lang="en-US" sz="2400" dirty="0" smtClean="0"/>
              <a:t>The waste is collected either through house sewers or manually using buckets or vaults</a:t>
            </a:r>
          </a:p>
          <a:p>
            <a:pPr marL="285750" indent="-285750" algn="just">
              <a:buFont typeface="Arial" panose="020B0604020202020204" pitchFamily="34" charset="0"/>
              <a:buChar char="•"/>
            </a:pPr>
            <a:r>
              <a:rPr lang="en-US" sz="2400" dirty="0" smtClean="0"/>
              <a:t>These are transported either by cart, truck or sewer system to a suitable distance place where it is treated prior to disposal or reuse</a:t>
            </a:r>
          </a:p>
          <a:p>
            <a:pPr marL="285750" indent="-285750" algn="just">
              <a:buFont typeface="Arial" panose="020B0604020202020204" pitchFamily="34" charset="0"/>
              <a:buChar char="•"/>
            </a:pPr>
            <a:endParaRPr lang="en-US" sz="2400" dirty="0"/>
          </a:p>
          <a:p>
            <a:pPr algn="just"/>
            <a:endParaRPr lang="en-US" sz="2400" dirty="0" smtClean="0"/>
          </a:p>
        </p:txBody>
      </p:sp>
    </p:spTree>
    <p:extLst>
      <p:ext uri="{BB962C8B-B14F-4D97-AF65-F5344CB8AC3E}">
        <p14:creationId xmlns:p14="http://schemas.microsoft.com/office/powerpoint/2010/main" val="22229866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723900"/>
            <a:ext cx="7302500" cy="2308324"/>
          </a:xfrm>
          <a:prstGeom prst="rect">
            <a:avLst/>
          </a:prstGeom>
          <a:noFill/>
        </p:spPr>
        <p:txBody>
          <a:bodyPr wrap="square" rtlCol="0">
            <a:spAutoFit/>
          </a:bodyPr>
          <a:lstStyle/>
          <a:p>
            <a:r>
              <a:rPr lang="en-US" sz="2400" b="1" dirty="0" smtClean="0"/>
              <a:t>Dry System:</a:t>
            </a:r>
          </a:p>
          <a:p>
            <a:endParaRPr lang="en-US" sz="2400" b="1" dirty="0"/>
          </a:p>
          <a:p>
            <a:pPr algn="just"/>
            <a:r>
              <a:rPr lang="en-US" sz="2400" dirty="0" smtClean="0"/>
              <a:t>In dry system no water is used for the dilution of the waste. They are usually applied to the </a:t>
            </a:r>
            <a:r>
              <a:rPr lang="en-US" sz="2400" dirty="0" err="1" smtClean="0"/>
              <a:t>unsewered</a:t>
            </a:r>
            <a:r>
              <a:rPr lang="en-US" sz="2400" dirty="0" smtClean="0"/>
              <a:t> areas with no piped water supply, e g, pit latrine systems (onsite), bucket latrine system (off site) </a:t>
            </a:r>
            <a:endParaRPr lang="en-US" sz="2400" dirty="0"/>
          </a:p>
        </p:txBody>
      </p:sp>
      <p:sp>
        <p:nvSpPr>
          <p:cNvPr id="4" name="TextBox 3"/>
          <p:cNvSpPr txBox="1"/>
          <p:nvPr/>
        </p:nvSpPr>
        <p:spPr>
          <a:xfrm>
            <a:off x="596900" y="3527524"/>
            <a:ext cx="8140700" cy="2677656"/>
          </a:xfrm>
          <a:prstGeom prst="rect">
            <a:avLst/>
          </a:prstGeom>
          <a:noFill/>
        </p:spPr>
        <p:txBody>
          <a:bodyPr wrap="square" rtlCol="0">
            <a:spAutoFit/>
          </a:bodyPr>
          <a:lstStyle/>
          <a:p>
            <a:pPr algn="just"/>
            <a:r>
              <a:rPr lang="en-US" sz="2400" b="1" dirty="0" smtClean="0"/>
              <a:t>Wet system:</a:t>
            </a:r>
          </a:p>
          <a:p>
            <a:pPr algn="just"/>
            <a:endParaRPr lang="en-US" sz="2400" b="1" dirty="0"/>
          </a:p>
          <a:p>
            <a:pPr algn="just"/>
            <a:r>
              <a:rPr lang="en-US" sz="2400" dirty="0" smtClean="0"/>
              <a:t>In the wet system the waste is diluted with flushes of water. Wet systems are suitable where piped water supply systems are available, </a:t>
            </a:r>
            <a:r>
              <a:rPr lang="en-US" sz="2400" dirty="0" err="1" smtClean="0"/>
              <a:t>e.g</a:t>
            </a:r>
            <a:r>
              <a:rPr lang="en-US" sz="2400" dirty="0" smtClean="0"/>
              <a:t>, septic tank system (on site), conventional sewerage systems (off site)</a:t>
            </a:r>
          </a:p>
          <a:p>
            <a:pPr algn="just"/>
            <a:endParaRPr lang="en-US" sz="2400" dirty="0"/>
          </a:p>
        </p:txBody>
      </p:sp>
    </p:spTree>
    <p:extLst>
      <p:ext uri="{BB962C8B-B14F-4D97-AF65-F5344CB8AC3E}">
        <p14:creationId xmlns:p14="http://schemas.microsoft.com/office/powerpoint/2010/main" val="1529953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4917</TotalTime>
  <Words>11631</Words>
  <Application>Microsoft Office PowerPoint</Application>
  <PresentationFormat>On-screen Show (4:3)</PresentationFormat>
  <Paragraphs>1757</Paragraphs>
  <Slides>256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256</vt:i4>
      </vt:variant>
    </vt:vector>
  </HeadingPairs>
  <TitlesOfParts>
    <vt:vector size="262" baseType="lpstr">
      <vt:lpstr>Arial</vt:lpstr>
      <vt:lpstr>Calibri</vt:lpstr>
      <vt:lpstr>Cambria Math</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Keya Roy</dc:creator>
  <cp:lastModifiedBy>Keya Roy</cp:lastModifiedBy>
  <cp:revision>440</cp:revision>
  <dcterms:created xsi:type="dcterms:W3CDTF">2017-04-14T05:05:05Z</dcterms:created>
  <dcterms:modified xsi:type="dcterms:W3CDTF">2018-06-27T02:48:51Z</dcterms:modified>
</cp:coreProperties>
</file>