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Default Extension="wmf" ContentType="image/x-wmf"/>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7"/>
  </p:notesMasterIdLst>
  <p:sldIdLst>
    <p:sldId id="256" r:id="rId2"/>
    <p:sldId id="447" r:id="rId3"/>
    <p:sldId id="448" r:id="rId4"/>
    <p:sldId id="449" r:id="rId5"/>
    <p:sldId id="450" r:id="rId6"/>
    <p:sldId id="257" r:id="rId7"/>
    <p:sldId id="266" r:id="rId8"/>
    <p:sldId id="258" r:id="rId9"/>
    <p:sldId id="259" r:id="rId10"/>
    <p:sldId id="260" r:id="rId11"/>
    <p:sldId id="270" r:id="rId12"/>
    <p:sldId id="261" r:id="rId13"/>
    <p:sldId id="271" r:id="rId14"/>
    <p:sldId id="473" r:id="rId15"/>
    <p:sldId id="262" r:id="rId16"/>
    <p:sldId id="263" r:id="rId17"/>
    <p:sldId id="272" r:id="rId18"/>
    <p:sldId id="264" r:id="rId19"/>
    <p:sldId id="265" r:id="rId20"/>
    <p:sldId id="267" r:id="rId21"/>
    <p:sldId id="268" r:id="rId22"/>
    <p:sldId id="269" r:id="rId23"/>
    <p:sldId id="279" r:id="rId24"/>
    <p:sldId id="273" r:id="rId25"/>
    <p:sldId id="280" r:id="rId26"/>
    <p:sldId id="274" r:id="rId27"/>
    <p:sldId id="281" r:id="rId28"/>
    <p:sldId id="275" r:id="rId29"/>
    <p:sldId id="282" r:id="rId30"/>
    <p:sldId id="283" r:id="rId31"/>
    <p:sldId id="276" r:id="rId32"/>
    <p:sldId id="277" r:id="rId33"/>
    <p:sldId id="278" r:id="rId34"/>
    <p:sldId id="295" r:id="rId35"/>
    <p:sldId id="284" r:id="rId36"/>
    <p:sldId id="474" r:id="rId37"/>
    <p:sldId id="285" r:id="rId38"/>
    <p:sldId id="286" r:id="rId39"/>
    <p:sldId id="287" r:id="rId40"/>
    <p:sldId id="296" r:id="rId41"/>
    <p:sldId id="297" r:id="rId42"/>
    <p:sldId id="288" r:id="rId43"/>
    <p:sldId id="298" r:id="rId44"/>
    <p:sldId id="453" r:id="rId45"/>
    <p:sldId id="289" r:id="rId46"/>
    <p:sldId id="299" r:id="rId47"/>
    <p:sldId id="290" r:id="rId48"/>
    <p:sldId id="291" r:id="rId49"/>
    <p:sldId id="292" r:id="rId50"/>
    <p:sldId id="327" r:id="rId51"/>
    <p:sldId id="328" r:id="rId52"/>
    <p:sldId id="346" r:id="rId53"/>
    <p:sldId id="293" r:id="rId54"/>
    <p:sldId id="294" r:id="rId55"/>
    <p:sldId id="300" r:id="rId56"/>
    <p:sldId id="362" r:id="rId57"/>
    <p:sldId id="329" r:id="rId58"/>
    <p:sldId id="330" r:id="rId59"/>
    <p:sldId id="331" r:id="rId60"/>
    <p:sldId id="475" r:id="rId61"/>
    <p:sldId id="332" r:id="rId62"/>
    <p:sldId id="333" r:id="rId63"/>
    <p:sldId id="363" r:id="rId64"/>
    <p:sldId id="301" r:id="rId65"/>
    <p:sldId id="476" r:id="rId66"/>
    <p:sldId id="477" r:id="rId67"/>
    <p:sldId id="478" r:id="rId68"/>
    <p:sldId id="479" r:id="rId69"/>
    <p:sldId id="480" r:id="rId70"/>
    <p:sldId id="481" r:id="rId71"/>
    <p:sldId id="334" r:id="rId72"/>
    <p:sldId id="482" r:id="rId73"/>
    <p:sldId id="302" r:id="rId74"/>
    <p:sldId id="303" r:id="rId75"/>
    <p:sldId id="484" r:id="rId76"/>
    <p:sldId id="304" r:id="rId77"/>
    <p:sldId id="335" r:id="rId78"/>
    <p:sldId id="365" r:id="rId79"/>
    <p:sldId id="366" r:id="rId80"/>
    <p:sldId id="305" r:id="rId81"/>
    <p:sldId id="485" r:id="rId82"/>
    <p:sldId id="306" r:id="rId83"/>
    <p:sldId id="338" r:id="rId84"/>
    <p:sldId id="307" r:id="rId85"/>
    <p:sldId id="308" r:id="rId86"/>
    <p:sldId id="310" r:id="rId87"/>
    <p:sldId id="309" r:id="rId88"/>
    <p:sldId id="312" r:id="rId89"/>
    <p:sldId id="311" r:id="rId90"/>
    <p:sldId id="339" r:id="rId91"/>
    <p:sldId id="486" r:id="rId92"/>
    <p:sldId id="487" r:id="rId93"/>
    <p:sldId id="313" r:id="rId94"/>
    <p:sldId id="367" r:id="rId95"/>
    <p:sldId id="340" r:id="rId96"/>
    <p:sldId id="457" r:id="rId97"/>
    <p:sldId id="314" r:id="rId98"/>
    <p:sldId id="458" r:id="rId99"/>
    <p:sldId id="315" r:id="rId100"/>
    <p:sldId id="316" r:id="rId101"/>
    <p:sldId id="317" r:id="rId102"/>
    <p:sldId id="318" r:id="rId103"/>
    <p:sldId id="319" r:id="rId104"/>
    <p:sldId id="341" r:id="rId105"/>
    <p:sldId id="488" r:id="rId106"/>
    <p:sldId id="320" r:id="rId107"/>
    <p:sldId id="342" r:id="rId108"/>
    <p:sldId id="344" r:id="rId109"/>
    <p:sldId id="343" r:id="rId110"/>
    <p:sldId id="345" r:id="rId111"/>
    <p:sldId id="321" r:id="rId112"/>
    <p:sldId id="348" r:id="rId113"/>
    <p:sldId id="322" r:id="rId114"/>
    <p:sldId id="349" r:id="rId115"/>
    <p:sldId id="350" r:id="rId116"/>
    <p:sldId id="351" r:id="rId117"/>
    <p:sldId id="460" r:id="rId118"/>
    <p:sldId id="352" r:id="rId119"/>
    <p:sldId id="461" r:id="rId120"/>
    <p:sldId id="353" r:id="rId121"/>
    <p:sldId id="462" r:id="rId122"/>
    <p:sldId id="354" r:id="rId123"/>
    <p:sldId id="463" r:id="rId124"/>
    <p:sldId id="489" r:id="rId125"/>
    <p:sldId id="355" r:id="rId126"/>
    <p:sldId id="356" r:id="rId127"/>
    <p:sldId id="323" r:id="rId128"/>
    <p:sldId id="324" r:id="rId129"/>
    <p:sldId id="325" r:id="rId130"/>
    <p:sldId id="326" r:id="rId131"/>
    <p:sldId id="357" r:id="rId132"/>
    <p:sldId id="358" r:id="rId133"/>
    <p:sldId id="359" r:id="rId134"/>
    <p:sldId id="360" r:id="rId135"/>
    <p:sldId id="361" r:id="rId136"/>
    <p:sldId id="370" r:id="rId137"/>
    <p:sldId id="371" r:id="rId138"/>
    <p:sldId id="372" r:id="rId139"/>
    <p:sldId id="373" r:id="rId140"/>
    <p:sldId id="374" r:id="rId141"/>
    <p:sldId id="382" r:id="rId142"/>
    <p:sldId id="375" r:id="rId143"/>
    <p:sldId id="376" r:id="rId144"/>
    <p:sldId id="381" r:id="rId145"/>
    <p:sldId id="377" r:id="rId146"/>
    <p:sldId id="378" r:id="rId147"/>
    <p:sldId id="490" r:id="rId148"/>
    <p:sldId id="379" r:id="rId149"/>
    <p:sldId id="383" r:id="rId150"/>
    <p:sldId id="385" r:id="rId151"/>
    <p:sldId id="386" r:id="rId152"/>
    <p:sldId id="388" r:id="rId153"/>
    <p:sldId id="387" r:id="rId154"/>
    <p:sldId id="389" r:id="rId155"/>
    <p:sldId id="390" r:id="rId156"/>
    <p:sldId id="392" r:id="rId157"/>
    <p:sldId id="393" r:id="rId158"/>
    <p:sldId id="418" r:id="rId159"/>
    <p:sldId id="394" r:id="rId160"/>
    <p:sldId id="395" r:id="rId161"/>
    <p:sldId id="396" r:id="rId162"/>
    <p:sldId id="397" r:id="rId163"/>
    <p:sldId id="398" r:id="rId164"/>
    <p:sldId id="399" r:id="rId165"/>
    <p:sldId id="401" r:id="rId166"/>
    <p:sldId id="402" r:id="rId167"/>
    <p:sldId id="491" r:id="rId168"/>
    <p:sldId id="403" r:id="rId169"/>
    <p:sldId id="419" r:id="rId170"/>
    <p:sldId id="404" r:id="rId171"/>
    <p:sldId id="405" r:id="rId172"/>
    <p:sldId id="406" r:id="rId173"/>
    <p:sldId id="380" r:id="rId174"/>
    <p:sldId id="408" r:id="rId175"/>
    <p:sldId id="409" r:id="rId176"/>
    <p:sldId id="410" r:id="rId177"/>
    <p:sldId id="411" r:id="rId178"/>
    <p:sldId id="412" r:id="rId179"/>
    <p:sldId id="407" r:id="rId180"/>
    <p:sldId id="414" r:id="rId181"/>
    <p:sldId id="415" r:id="rId182"/>
    <p:sldId id="416" r:id="rId183"/>
    <p:sldId id="492" r:id="rId184"/>
    <p:sldId id="421" r:id="rId185"/>
    <p:sldId id="496" r:id="rId186"/>
    <p:sldId id="422" r:id="rId187"/>
    <p:sldId id="423" r:id="rId188"/>
    <p:sldId id="493" r:id="rId189"/>
    <p:sldId id="494" r:id="rId190"/>
    <p:sldId id="498" r:id="rId191"/>
    <p:sldId id="499" r:id="rId192"/>
    <p:sldId id="497" r:id="rId193"/>
    <p:sldId id="500" r:id="rId194"/>
    <p:sldId id="425" r:id="rId195"/>
    <p:sldId id="427" r:id="rId196"/>
    <p:sldId id="428" r:id="rId197"/>
    <p:sldId id="430" r:id="rId198"/>
    <p:sldId id="431" r:id="rId199"/>
    <p:sldId id="432" r:id="rId200"/>
    <p:sldId id="433" r:id="rId201"/>
    <p:sldId id="434" r:id="rId202"/>
    <p:sldId id="435" r:id="rId203"/>
    <p:sldId id="436" r:id="rId204"/>
    <p:sldId id="437" r:id="rId205"/>
    <p:sldId id="495" r:id="rId206"/>
    <p:sldId id="501" r:id="rId207"/>
    <p:sldId id="502" r:id="rId208"/>
    <p:sldId id="503" r:id="rId209"/>
    <p:sldId id="504" r:id="rId210"/>
    <p:sldId id="505" r:id="rId211"/>
    <p:sldId id="506" r:id="rId212"/>
    <p:sldId id="507" r:id="rId213"/>
    <p:sldId id="508" r:id="rId214"/>
    <p:sldId id="509" r:id="rId215"/>
    <p:sldId id="510" r:id="rId216"/>
    <p:sldId id="511" r:id="rId217"/>
    <p:sldId id="512" r:id="rId218"/>
    <p:sldId id="513" r:id="rId219"/>
    <p:sldId id="514" r:id="rId220"/>
    <p:sldId id="515" r:id="rId221"/>
    <p:sldId id="516" r:id="rId222"/>
    <p:sldId id="517" r:id="rId223"/>
    <p:sldId id="518" r:id="rId224"/>
    <p:sldId id="519" r:id="rId225"/>
    <p:sldId id="520" r:id="rId226"/>
    <p:sldId id="521" r:id="rId227"/>
    <p:sldId id="522" r:id="rId228"/>
    <p:sldId id="523" r:id="rId229"/>
    <p:sldId id="524" r:id="rId230"/>
    <p:sldId id="525" r:id="rId231"/>
    <p:sldId id="526" r:id="rId232"/>
    <p:sldId id="527" r:id="rId233"/>
    <p:sldId id="528" r:id="rId234"/>
    <p:sldId id="529" r:id="rId235"/>
    <p:sldId id="530" r:id="rId236"/>
    <p:sldId id="531" r:id="rId237"/>
    <p:sldId id="532" r:id="rId238"/>
    <p:sldId id="533" r:id="rId239"/>
    <p:sldId id="534" r:id="rId240"/>
    <p:sldId id="535" r:id="rId241"/>
    <p:sldId id="536" r:id="rId242"/>
    <p:sldId id="537" r:id="rId243"/>
    <p:sldId id="538" r:id="rId244"/>
    <p:sldId id="539" r:id="rId245"/>
    <p:sldId id="540" r:id="rId246"/>
    <p:sldId id="541" r:id="rId247"/>
    <p:sldId id="542" r:id="rId248"/>
    <p:sldId id="543" r:id="rId249"/>
    <p:sldId id="544" r:id="rId250"/>
    <p:sldId id="545" r:id="rId251"/>
    <p:sldId id="546" r:id="rId252"/>
    <p:sldId id="547" r:id="rId253"/>
    <p:sldId id="548" r:id="rId254"/>
    <p:sldId id="549" r:id="rId255"/>
    <p:sldId id="550" r:id="rId256"/>
    <p:sldId id="551" r:id="rId257"/>
    <p:sldId id="552" r:id="rId258"/>
    <p:sldId id="553" r:id="rId259"/>
    <p:sldId id="554" r:id="rId260"/>
    <p:sldId id="555" r:id="rId261"/>
    <p:sldId id="556" r:id="rId262"/>
    <p:sldId id="557" r:id="rId263"/>
    <p:sldId id="558" r:id="rId264"/>
    <p:sldId id="559" r:id="rId265"/>
    <p:sldId id="560" r:id="rId266"/>
    <p:sldId id="561" r:id="rId267"/>
    <p:sldId id="562" r:id="rId268"/>
    <p:sldId id="563" r:id="rId269"/>
    <p:sldId id="564" r:id="rId270"/>
    <p:sldId id="565" r:id="rId271"/>
    <p:sldId id="566" r:id="rId272"/>
    <p:sldId id="567" r:id="rId273"/>
    <p:sldId id="568" r:id="rId274"/>
    <p:sldId id="569" r:id="rId275"/>
    <p:sldId id="570" r:id="rId2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FF"/>
    <a:srgbClr val="0000FF"/>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0"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16448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theme" Target="theme/theme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presProps" Target="pres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C3903-C69B-4FAB-A7C1-5CE771C71CE5}" type="datetimeFigureOut">
              <a:rPr lang="en-US" smtClean="0"/>
              <a:pPr/>
              <a:t>8/14/2022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CEBE0E-3BBC-4241-A6D5-54D64EABDF99}" type="slidenum">
              <a:rPr lang="en-US" smtClean="0"/>
              <a:pPr/>
              <a:t>‹#›</a:t>
            </a:fld>
            <a:endParaRPr lang="en-US"/>
          </a:p>
        </p:txBody>
      </p:sp>
    </p:spTree>
    <p:extLst>
      <p:ext uri="{BB962C8B-B14F-4D97-AF65-F5344CB8AC3E}">
        <p14:creationId xmlns:p14="http://schemas.microsoft.com/office/powerpoint/2010/main" xmlns="" val="3764852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CEBE0E-3BBC-4241-A6D5-54D64EABDF99}"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CEBE0E-3BBC-4241-A6D5-54D64EABDF99}"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CEBE0E-3BBC-4241-A6D5-54D64EABDF99}" type="slidenum">
              <a:rPr lang="en-US" smtClean="0"/>
              <a:pPr/>
              <a:t>183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CEBE0E-3BBC-4241-A6D5-54D64EABDF99}" type="slidenum">
              <a:rPr lang="en-US" smtClean="0"/>
              <a:pPr/>
              <a:t>206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8/14/2022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8/14/2022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motherearthnews.com/~/media/Images/MEN/Editorial/Articles/Online%20Articles/2012/09-01/How%20to%20Make%20a%20Solar%20Still/m-solar-still.jpg" TargetMode="Externa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3" Type="http://schemas.openxmlformats.org/officeDocument/2006/relationships/hyperlink" Target="http://www.motherearthnews.com/diy/home/~/media/0176744BBE15406C9BB769A699EF8DBE.ashx" TargetMode="External"/><Relationship Id="rId2" Type="http://schemas.openxmlformats.org/officeDocument/2006/relationships/hyperlink" Target="http://www.motherearthnews.com/diy/how-to-make-a-solar-still-ze0z1209zsch.aspx" TargetMode="Externa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hyperlink" Target="http://www.motherearthnews.com/diy/home/~/media/0176744BBE15406C9BB769A699EF8DBE.ashx" TargetMode="Externa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096000"/>
          </a:xfrm>
        </p:spPr>
        <p:txBody>
          <a:bodyPr>
            <a:normAutofit/>
          </a:bodyPr>
          <a:lstStyle/>
          <a:p>
            <a:pPr algn="just">
              <a:spcAft>
                <a:spcPts val="1800"/>
              </a:spcAft>
            </a:pPr>
            <a:r>
              <a:rPr lang="en-US" sz="3000" b="1" dirty="0" smtClean="0"/>
              <a:t>Course Title: </a:t>
            </a:r>
            <a:r>
              <a:rPr lang="en-US" sz="3000" dirty="0" smtClean="0">
                <a:solidFill>
                  <a:srgbClr val="FF66FF"/>
                </a:solidFill>
              </a:rPr>
              <a:t>Environmental Engineering – I</a:t>
            </a:r>
          </a:p>
          <a:p>
            <a:pPr algn="just">
              <a:spcAft>
                <a:spcPts val="1800"/>
              </a:spcAft>
            </a:pPr>
            <a:r>
              <a:rPr lang="en-US" sz="3200" b="1" dirty="0" smtClean="0"/>
              <a:t>Course Code: </a:t>
            </a:r>
            <a:r>
              <a:rPr lang="en-US" sz="3200" b="1" dirty="0" smtClean="0">
                <a:solidFill>
                  <a:srgbClr val="FF66FF"/>
                </a:solidFill>
              </a:rPr>
              <a:t>CE 3141</a:t>
            </a:r>
            <a:endParaRPr lang="en-US" sz="3200" dirty="0" smtClean="0">
              <a:solidFill>
                <a:srgbClr val="FF66FF"/>
              </a:solidFill>
            </a:endParaRPr>
          </a:p>
          <a:p>
            <a:pPr algn="just">
              <a:spcAft>
                <a:spcPts val="1800"/>
              </a:spcAft>
            </a:pPr>
            <a:r>
              <a:rPr lang="en-US" sz="3200" b="1" dirty="0" smtClean="0"/>
              <a:t>Credit hour: 3.0, </a:t>
            </a:r>
          </a:p>
          <a:p>
            <a:pPr algn="just">
              <a:spcAft>
                <a:spcPts val="1800"/>
              </a:spcAft>
            </a:pPr>
            <a:r>
              <a:rPr lang="en-US" sz="3200" b="1" dirty="0" smtClean="0"/>
              <a:t>Contact hour: 3 hr/Week, </a:t>
            </a:r>
          </a:p>
          <a:p>
            <a:pPr algn="just">
              <a:spcAft>
                <a:spcPts val="1800"/>
              </a:spcAft>
            </a:pPr>
            <a:r>
              <a:rPr lang="en-US" sz="3200" b="1" dirty="0" smtClean="0"/>
              <a:t>Class Test: 4 nos.</a:t>
            </a:r>
          </a:p>
          <a:p>
            <a:pPr algn="ctr">
              <a:spcAft>
                <a:spcPts val="1800"/>
              </a:spcAft>
            </a:pPr>
            <a:endParaRPr lang="en-US"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C000"/>
                </a:solidFill>
              </a:rPr>
              <a:t>Intake Pipe</a:t>
            </a:r>
            <a:endParaRPr lang="en-US" sz="3600" dirty="0">
              <a:solidFill>
                <a:srgbClr val="FFC000"/>
              </a:solidFill>
            </a:endParaRPr>
          </a:p>
        </p:txBody>
      </p:sp>
      <p:sp>
        <p:nvSpPr>
          <p:cNvPr id="3" name="Subtitle 2"/>
          <p:cNvSpPr>
            <a:spLocks noGrp="1"/>
          </p:cNvSpPr>
          <p:nvPr>
            <p:ph type="subTitle" idx="1"/>
          </p:nvPr>
        </p:nvSpPr>
        <p:spPr>
          <a:xfrm>
            <a:off x="381000" y="914400"/>
            <a:ext cx="8229600" cy="5486400"/>
          </a:xfrm>
        </p:spPr>
        <p:txBody>
          <a:bodyPr>
            <a:normAutofit fontScale="92500" lnSpcReduction="20000"/>
          </a:bodyPr>
          <a:lstStyle/>
          <a:p>
            <a:pPr marL="514350" indent="-514350" algn="just">
              <a:lnSpc>
                <a:spcPct val="110000"/>
              </a:lnSpc>
              <a:spcAft>
                <a:spcPts val="600"/>
              </a:spcAft>
              <a:buFont typeface="Wingdings" pitchFamily="2" charset="2"/>
              <a:buChar char="Ø"/>
            </a:pPr>
            <a:r>
              <a:rPr lang="en-US" sz="2800" dirty="0" smtClean="0"/>
              <a:t>Intakes are connected to the banks of rivers or to the shores of lakes and reservoirs (</a:t>
            </a:r>
            <a:r>
              <a:rPr lang="en-US" sz="2800" dirty="0" err="1" smtClean="0"/>
              <a:t>i</a:t>
            </a:r>
            <a:r>
              <a:rPr lang="en-US" sz="2800" dirty="0" smtClean="0"/>
              <a:t>) by pipelines (often laid with flexible joints) or (ii) by tunnels blasted through rock beneath the floor.</a:t>
            </a:r>
          </a:p>
          <a:p>
            <a:pPr marL="514350" indent="-514350" algn="just">
              <a:lnSpc>
                <a:spcPct val="110000"/>
              </a:lnSpc>
              <a:spcAft>
                <a:spcPts val="600"/>
              </a:spcAft>
              <a:buFont typeface="Wingdings" pitchFamily="2" charset="2"/>
              <a:buChar char="Ø"/>
            </a:pPr>
            <a:r>
              <a:rPr lang="en-US" sz="2800" dirty="0" smtClean="0">
                <a:solidFill>
                  <a:srgbClr val="92D050"/>
                </a:solidFill>
              </a:rPr>
              <a:t>The pipelines are generally laid in a trench on the riverbank or on the lake or reservoir floor and covered after completion. </a:t>
            </a:r>
          </a:p>
          <a:p>
            <a:pPr marL="514350" indent="-514350" algn="just">
              <a:lnSpc>
                <a:spcPct val="110000"/>
              </a:lnSpc>
              <a:spcAft>
                <a:spcPts val="600"/>
              </a:spcAft>
              <a:buFont typeface="Wingdings" pitchFamily="2" charset="2"/>
              <a:buChar char="Ø"/>
            </a:pPr>
            <a:r>
              <a:rPr lang="en-US" sz="2800" dirty="0" smtClean="0"/>
              <a:t>Pipe passing through the foundation of dam are subjected to heavy loads and to stresses caused by consolidation of the foundation.</a:t>
            </a:r>
          </a:p>
          <a:p>
            <a:pPr marL="514350" indent="-514350" algn="just">
              <a:lnSpc>
                <a:spcPct val="110000"/>
              </a:lnSpc>
              <a:spcAft>
                <a:spcPts val="600"/>
              </a:spcAft>
              <a:buFont typeface="Wingdings" pitchFamily="2" charset="2"/>
              <a:buChar char="Ø"/>
            </a:pPr>
            <a:r>
              <a:rPr lang="en-US" sz="2800" dirty="0" smtClean="0">
                <a:solidFill>
                  <a:srgbClr val="92D050"/>
                </a:solidFill>
              </a:rPr>
              <a:t>Intake pipes are designed to operate at self-cleansing velocities, </a:t>
            </a:r>
            <a:r>
              <a:rPr lang="en-US" sz="2800" dirty="0" smtClean="0">
                <a:solidFill>
                  <a:srgbClr val="FF0066"/>
                </a:solidFill>
              </a:rPr>
              <a:t>14 to 19 cm/sec</a:t>
            </a:r>
            <a:r>
              <a:rPr lang="en-US" sz="2800" dirty="0" smtClean="0">
                <a:solidFill>
                  <a:srgbClr val="92D050"/>
                </a:solidFill>
              </a:rPr>
              <a:t>. </a:t>
            </a:r>
          </a:p>
          <a:p>
            <a:pPr marL="514350" indent="-514350" algn="just">
              <a:lnSpc>
                <a:spcPct val="110000"/>
              </a:lnSpc>
              <a:spcAft>
                <a:spcPts val="600"/>
              </a:spcAft>
              <a:buFont typeface="Wingdings" pitchFamily="2" charset="2"/>
              <a:buChar char="Ø"/>
            </a:pPr>
            <a:r>
              <a:rPr lang="en-US" sz="2800" dirty="0" smtClean="0"/>
              <a:t>Flow may be by gravity or by suction.</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Analysis of Distribution System</a:t>
            </a:r>
            <a:endParaRPr lang="en-US" sz="3600" dirty="0"/>
          </a:p>
        </p:txBody>
      </p:sp>
      <p:sp>
        <p:nvSpPr>
          <p:cNvPr id="3" name="Subtitle 2"/>
          <p:cNvSpPr>
            <a:spLocks noGrp="1"/>
          </p:cNvSpPr>
          <p:nvPr>
            <p:ph type="subTitle" idx="1"/>
          </p:nvPr>
        </p:nvSpPr>
        <p:spPr>
          <a:xfrm>
            <a:off x="381000" y="914400"/>
            <a:ext cx="8229600" cy="5486400"/>
          </a:xfrm>
        </p:spPr>
        <p:txBody>
          <a:bodyPr>
            <a:normAutofit/>
          </a:bodyPr>
          <a:lstStyle/>
          <a:p>
            <a:pPr marL="514350" indent="-514350" algn="just">
              <a:spcAft>
                <a:spcPts val="1200"/>
              </a:spcAft>
            </a:pPr>
            <a:r>
              <a:rPr lang="en-US" sz="2400" dirty="0" smtClean="0"/>
              <a:t>Frequently, it become necessary to analyze a given distribution system in order to determine through a quick and approximate check, the pressures and flows available in any section of the system and to suggest ways to improve upon the same, if found inadequate. A few important methods are briefly discussed as below:</a:t>
            </a:r>
          </a:p>
          <a:p>
            <a:pPr marL="514350" indent="-514350" algn="just">
              <a:spcAft>
                <a:spcPts val="1200"/>
              </a:spcAft>
              <a:buFont typeface="Wingdings" pitchFamily="2" charset="2"/>
              <a:buChar char="q"/>
            </a:pPr>
            <a:r>
              <a:rPr lang="en-US" sz="2400" dirty="0" smtClean="0"/>
              <a:t>Equivalent pipe method</a:t>
            </a:r>
          </a:p>
          <a:p>
            <a:pPr marL="514350" indent="-514350" algn="just">
              <a:spcAft>
                <a:spcPts val="1200"/>
              </a:spcAft>
              <a:buFont typeface="Wingdings" pitchFamily="2" charset="2"/>
              <a:buChar char="q"/>
            </a:pPr>
            <a:r>
              <a:rPr lang="en-US" sz="2400" dirty="0" smtClean="0"/>
              <a:t>Method of sections</a:t>
            </a:r>
          </a:p>
          <a:p>
            <a:pPr marL="514350" indent="-514350" algn="just">
              <a:spcAft>
                <a:spcPts val="1200"/>
              </a:spcAft>
              <a:buFont typeface="Wingdings" pitchFamily="2" charset="2"/>
              <a:buChar char="q"/>
            </a:pPr>
            <a:r>
              <a:rPr lang="en-US" sz="2400" dirty="0" smtClean="0"/>
              <a:t>Hardy-Cross method</a:t>
            </a:r>
          </a:p>
          <a:p>
            <a:pPr marL="514350" indent="-514350" algn="just">
              <a:spcAft>
                <a:spcPts val="1200"/>
              </a:spcAft>
            </a:pPr>
            <a:endParaRPr lang="en-US" sz="2400"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Analysis of Distribution System</a:t>
            </a:r>
            <a:endParaRPr lang="en-US" sz="3600" dirty="0"/>
          </a:p>
        </p:txBody>
      </p:sp>
      <p:sp>
        <p:nvSpPr>
          <p:cNvPr id="3" name="Subtitle 2"/>
          <p:cNvSpPr>
            <a:spLocks noGrp="1"/>
          </p:cNvSpPr>
          <p:nvPr>
            <p:ph type="subTitle" idx="1"/>
          </p:nvPr>
        </p:nvSpPr>
        <p:spPr>
          <a:xfrm>
            <a:off x="381000" y="914400"/>
            <a:ext cx="8229600" cy="2590800"/>
          </a:xfrm>
        </p:spPr>
        <p:txBody>
          <a:bodyPr>
            <a:normAutofit fontScale="92500" lnSpcReduction="20000"/>
          </a:bodyPr>
          <a:lstStyle/>
          <a:p>
            <a:pPr algn="just">
              <a:lnSpc>
                <a:spcPct val="120000"/>
              </a:lnSpc>
            </a:pPr>
            <a:r>
              <a:rPr lang="en-US" sz="3000" dirty="0" smtClean="0">
                <a:solidFill>
                  <a:srgbClr val="FFFF00"/>
                </a:solidFill>
              </a:rPr>
              <a:t>Equivalent pipe method</a:t>
            </a:r>
          </a:p>
          <a:p>
            <a:pPr algn="just">
              <a:lnSpc>
                <a:spcPct val="120000"/>
              </a:lnSpc>
            </a:pPr>
            <a:r>
              <a:rPr lang="en-US" dirty="0" smtClean="0"/>
              <a:t>This method is useful in rendering a complex network of pipes into an equivalent pipe system giving the same discharge and loss of head as in the complex system. For purpose of analysis, the entire network of pipes is considered to be split up into two portions: (</a:t>
            </a:r>
            <a:r>
              <a:rPr lang="en-US" dirty="0" err="1" smtClean="0"/>
              <a:t>i</a:t>
            </a:r>
            <a:r>
              <a:rPr lang="en-US" dirty="0" smtClean="0"/>
              <a:t>) pipe in series and (ii) pipe in parallel. </a:t>
            </a:r>
            <a:endParaRPr lang="en-US" dirty="0"/>
          </a:p>
        </p:txBody>
      </p:sp>
      <p:grpSp>
        <p:nvGrpSpPr>
          <p:cNvPr id="17410" name="Group 2"/>
          <p:cNvGrpSpPr>
            <a:grpSpLocks/>
          </p:cNvGrpSpPr>
          <p:nvPr/>
        </p:nvGrpSpPr>
        <p:grpSpPr bwMode="auto">
          <a:xfrm>
            <a:off x="5751081" y="3505442"/>
            <a:ext cx="2935719" cy="2666758"/>
            <a:chOff x="7230" y="2208"/>
            <a:chExt cx="2670" cy="2544"/>
          </a:xfrm>
        </p:grpSpPr>
        <p:sp>
          <p:nvSpPr>
            <p:cNvPr id="17411" name="Rectangle 3"/>
            <p:cNvSpPr>
              <a:spLocks noChangeArrowheads="1"/>
            </p:cNvSpPr>
            <p:nvPr/>
          </p:nvSpPr>
          <p:spPr bwMode="auto">
            <a:xfrm>
              <a:off x="7740" y="2592"/>
              <a:ext cx="1800" cy="1800"/>
            </a:xfrm>
            <a:prstGeom prst="rect">
              <a:avLst/>
            </a:prstGeom>
            <a:noFill/>
            <a:ln w="38100">
              <a:solidFill>
                <a:schemeClr val="tx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12" name="Line 4"/>
            <p:cNvSpPr>
              <a:spLocks noChangeShapeType="1"/>
            </p:cNvSpPr>
            <p:nvPr/>
          </p:nvSpPr>
          <p:spPr bwMode="auto">
            <a:xfrm flipV="1">
              <a:off x="7395" y="4377"/>
              <a:ext cx="360" cy="360"/>
            </a:xfrm>
            <a:prstGeom prst="line">
              <a:avLst/>
            </a:prstGeom>
            <a:noFill/>
            <a:ln w="38100">
              <a:solidFill>
                <a:schemeClr val="tx1">
                  <a:lumMod val="95000"/>
                </a:schemeClr>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17413" name="Line 5"/>
            <p:cNvSpPr>
              <a:spLocks noChangeShapeType="1"/>
            </p:cNvSpPr>
            <p:nvPr/>
          </p:nvSpPr>
          <p:spPr bwMode="auto">
            <a:xfrm flipV="1">
              <a:off x="7740" y="2232"/>
              <a:ext cx="2160" cy="2160"/>
            </a:xfrm>
            <a:prstGeom prst="line">
              <a:avLst/>
            </a:prstGeom>
            <a:noFill/>
            <a:ln w="38100">
              <a:solidFill>
                <a:schemeClr val="tx1">
                  <a:lumMod val="95000"/>
                </a:schemeClr>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17414" name="Line 6"/>
            <p:cNvSpPr>
              <a:spLocks noChangeShapeType="1"/>
            </p:cNvSpPr>
            <p:nvPr/>
          </p:nvSpPr>
          <p:spPr bwMode="auto">
            <a:xfrm>
              <a:off x="8280" y="2697"/>
              <a:ext cx="720" cy="0"/>
            </a:xfrm>
            <a:prstGeom prst="line">
              <a:avLst/>
            </a:prstGeom>
            <a:noFill/>
            <a:ln w="38100">
              <a:solidFill>
                <a:schemeClr val="tx1">
                  <a:lumMod val="95000"/>
                </a:schemeClr>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17415" name="Line 7"/>
            <p:cNvSpPr>
              <a:spLocks noChangeShapeType="1"/>
            </p:cNvSpPr>
            <p:nvPr/>
          </p:nvSpPr>
          <p:spPr bwMode="auto">
            <a:xfrm>
              <a:off x="8325" y="4287"/>
              <a:ext cx="720" cy="0"/>
            </a:xfrm>
            <a:prstGeom prst="line">
              <a:avLst/>
            </a:prstGeom>
            <a:noFill/>
            <a:ln w="38100">
              <a:solidFill>
                <a:schemeClr val="tx1">
                  <a:lumMod val="95000"/>
                </a:schemeClr>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17416" name="Line 8"/>
            <p:cNvSpPr>
              <a:spLocks noChangeShapeType="1"/>
            </p:cNvSpPr>
            <p:nvPr/>
          </p:nvSpPr>
          <p:spPr bwMode="auto">
            <a:xfrm flipV="1">
              <a:off x="7613" y="3132"/>
              <a:ext cx="0" cy="720"/>
            </a:xfrm>
            <a:prstGeom prst="line">
              <a:avLst/>
            </a:prstGeom>
            <a:noFill/>
            <a:ln w="38100">
              <a:solidFill>
                <a:schemeClr val="tx1">
                  <a:lumMod val="95000"/>
                </a:schemeClr>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17417" name="Line 9"/>
            <p:cNvSpPr>
              <a:spLocks noChangeShapeType="1"/>
            </p:cNvSpPr>
            <p:nvPr/>
          </p:nvSpPr>
          <p:spPr bwMode="auto">
            <a:xfrm flipV="1">
              <a:off x="9435" y="3132"/>
              <a:ext cx="0" cy="720"/>
            </a:xfrm>
            <a:prstGeom prst="line">
              <a:avLst/>
            </a:prstGeom>
            <a:noFill/>
            <a:ln w="38100">
              <a:solidFill>
                <a:schemeClr val="tx1">
                  <a:lumMod val="95000"/>
                </a:schemeClr>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17418" name="Text Box 10"/>
            <p:cNvSpPr txBox="1">
              <a:spLocks noChangeArrowheads="1"/>
            </p:cNvSpPr>
            <p:nvPr/>
          </p:nvSpPr>
          <p:spPr bwMode="auto">
            <a:xfrm>
              <a:off x="7815" y="3327"/>
              <a:ext cx="360" cy="360"/>
            </a:xfrm>
            <a:prstGeom prst="rect">
              <a:avLst/>
            </a:prstGeom>
            <a:noFill/>
            <a:ln w="381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rgbClr val="00FF00"/>
                  </a:solidFill>
                  <a:effectLst/>
                  <a:latin typeface="Calibri" pitchFamily="34" charset="0"/>
                  <a:cs typeface="Arial" pitchFamily="34" charset="0"/>
                </a:rPr>
                <a:t>Q</a:t>
              </a:r>
              <a:r>
                <a:rPr kumimoji="0" lang="en-US" sz="2000" b="0" i="0" u="none" strike="noStrike" cap="none" normalizeH="0" baseline="-25000" smtClean="0">
                  <a:ln>
                    <a:noFill/>
                  </a:ln>
                  <a:solidFill>
                    <a:srgbClr val="00FF00"/>
                  </a:solidFill>
                  <a:effectLst/>
                  <a:latin typeface="Calibri" pitchFamily="34" charset="0"/>
                  <a:cs typeface="Arial" pitchFamily="34" charset="0"/>
                </a:rPr>
                <a:t>1</a:t>
              </a:r>
              <a:endParaRPr kumimoji="0" lang="en-US" sz="2000" b="0" i="0" u="none" strike="noStrike" cap="none" normalizeH="0" baseline="0" smtClean="0">
                <a:ln>
                  <a:noFill/>
                </a:ln>
                <a:solidFill>
                  <a:srgbClr val="00FF00"/>
                </a:solidFill>
                <a:effectLst/>
                <a:latin typeface="Arial" pitchFamily="34" charset="0"/>
                <a:cs typeface="Arial" pitchFamily="34" charset="0"/>
              </a:endParaRPr>
            </a:p>
          </p:txBody>
        </p:sp>
        <p:sp>
          <p:nvSpPr>
            <p:cNvPr id="17419" name="Text Box 11"/>
            <p:cNvSpPr txBox="1">
              <a:spLocks noChangeArrowheads="1"/>
            </p:cNvSpPr>
            <p:nvPr/>
          </p:nvSpPr>
          <p:spPr bwMode="auto">
            <a:xfrm>
              <a:off x="8460" y="3952"/>
              <a:ext cx="360" cy="360"/>
            </a:xfrm>
            <a:prstGeom prst="rect">
              <a:avLst/>
            </a:prstGeom>
            <a:noFill/>
            <a:ln w="381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rgbClr val="00FF00"/>
                  </a:solidFill>
                  <a:effectLst/>
                  <a:latin typeface="Calibri" pitchFamily="34" charset="0"/>
                  <a:cs typeface="Arial" pitchFamily="34" charset="0"/>
                </a:rPr>
                <a:t>Q</a:t>
              </a:r>
              <a:r>
                <a:rPr kumimoji="0" lang="en-US" sz="2000" b="0" i="0" u="none" strike="noStrike" cap="none" normalizeH="0" baseline="-25000" dirty="0" smtClean="0">
                  <a:ln>
                    <a:noFill/>
                  </a:ln>
                  <a:solidFill>
                    <a:srgbClr val="00FF00"/>
                  </a:solidFill>
                  <a:effectLst/>
                  <a:latin typeface="Calibri" pitchFamily="34" charset="0"/>
                  <a:cs typeface="Arial" pitchFamily="34" charset="0"/>
                </a:rPr>
                <a:t>2</a:t>
              </a:r>
              <a:endParaRPr kumimoji="0" lang="en-US" sz="2000" b="0" i="0" u="none" strike="noStrike" cap="none" normalizeH="0" baseline="0" dirty="0" smtClean="0">
                <a:ln>
                  <a:noFill/>
                </a:ln>
                <a:solidFill>
                  <a:srgbClr val="00FF00"/>
                </a:solidFill>
                <a:effectLst/>
                <a:latin typeface="Arial" pitchFamily="34" charset="0"/>
                <a:cs typeface="Arial" pitchFamily="34" charset="0"/>
              </a:endParaRPr>
            </a:p>
          </p:txBody>
        </p:sp>
        <p:sp>
          <p:nvSpPr>
            <p:cNvPr id="17420" name="Text Box 12"/>
            <p:cNvSpPr txBox="1">
              <a:spLocks noChangeArrowheads="1"/>
            </p:cNvSpPr>
            <p:nvPr/>
          </p:nvSpPr>
          <p:spPr bwMode="auto">
            <a:xfrm>
              <a:off x="7230" y="4243"/>
              <a:ext cx="360" cy="360"/>
            </a:xfrm>
            <a:prstGeom prst="rect">
              <a:avLst/>
            </a:prstGeom>
            <a:noFill/>
            <a:ln w="381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rgbClr val="00FF00"/>
                  </a:solidFill>
                  <a:effectLst/>
                  <a:latin typeface="Calibri" pitchFamily="34" charset="0"/>
                  <a:cs typeface="Arial" pitchFamily="34" charset="0"/>
                </a:rPr>
                <a:t>Q</a:t>
              </a:r>
              <a:r>
                <a:rPr kumimoji="0" lang="en-US" sz="2000" b="0" i="0" u="none" strike="noStrike" cap="none" normalizeH="0" baseline="-25000" dirty="0" smtClean="0">
                  <a:ln>
                    <a:noFill/>
                  </a:ln>
                  <a:solidFill>
                    <a:srgbClr val="00FF00"/>
                  </a:solidFill>
                  <a:effectLst/>
                  <a:latin typeface="Calibri" pitchFamily="34" charset="0"/>
                  <a:cs typeface="Arial" pitchFamily="34" charset="0"/>
                </a:rPr>
                <a:t>1</a:t>
              </a:r>
              <a:endParaRPr kumimoji="0" lang="en-US" sz="2000" b="0" i="0" u="none" strike="noStrike" cap="none" normalizeH="0" baseline="0" dirty="0" smtClean="0">
                <a:ln>
                  <a:noFill/>
                </a:ln>
                <a:solidFill>
                  <a:srgbClr val="00FF00"/>
                </a:solidFill>
                <a:effectLst/>
                <a:latin typeface="Arial" pitchFamily="34" charset="0"/>
                <a:cs typeface="Arial" pitchFamily="34" charset="0"/>
              </a:endParaRPr>
            </a:p>
          </p:txBody>
        </p:sp>
        <p:sp>
          <p:nvSpPr>
            <p:cNvPr id="17421" name="Text Box 13"/>
            <p:cNvSpPr txBox="1">
              <a:spLocks noChangeArrowheads="1"/>
            </p:cNvSpPr>
            <p:nvPr/>
          </p:nvSpPr>
          <p:spPr bwMode="auto">
            <a:xfrm>
              <a:off x="7650" y="4392"/>
              <a:ext cx="360" cy="360"/>
            </a:xfrm>
            <a:prstGeom prst="rect">
              <a:avLst/>
            </a:prstGeom>
            <a:noFill/>
            <a:ln w="381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rgbClr val="00FF00"/>
                  </a:solidFill>
                  <a:effectLst/>
                  <a:latin typeface="Calibri" pitchFamily="34" charset="0"/>
                  <a:cs typeface="Arial" pitchFamily="34" charset="0"/>
                </a:rPr>
                <a:t>A</a:t>
              </a:r>
              <a:endParaRPr kumimoji="0" lang="en-US" sz="2000" b="0" i="0" u="none" strike="noStrike" cap="none" normalizeH="0" baseline="0" smtClean="0">
                <a:ln>
                  <a:noFill/>
                </a:ln>
                <a:solidFill>
                  <a:srgbClr val="00FF00"/>
                </a:solidFill>
                <a:effectLst/>
                <a:latin typeface="Arial" pitchFamily="34" charset="0"/>
                <a:cs typeface="Arial" pitchFamily="34" charset="0"/>
              </a:endParaRPr>
            </a:p>
          </p:txBody>
        </p:sp>
        <p:sp>
          <p:nvSpPr>
            <p:cNvPr id="17422" name="Text Box 14"/>
            <p:cNvSpPr txBox="1">
              <a:spLocks noChangeArrowheads="1"/>
            </p:cNvSpPr>
            <p:nvPr/>
          </p:nvSpPr>
          <p:spPr bwMode="auto">
            <a:xfrm>
              <a:off x="9480" y="4317"/>
              <a:ext cx="360" cy="360"/>
            </a:xfrm>
            <a:prstGeom prst="rect">
              <a:avLst/>
            </a:prstGeom>
            <a:noFill/>
            <a:ln w="381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rgbClr val="00FF00"/>
                  </a:solidFill>
                  <a:effectLst/>
                  <a:latin typeface="Calibri" pitchFamily="34" charset="0"/>
                  <a:cs typeface="Arial" pitchFamily="34" charset="0"/>
                </a:rPr>
                <a:t>C</a:t>
              </a:r>
              <a:endParaRPr kumimoji="0" lang="en-US" sz="2000" b="0" i="0" u="none" strike="noStrike" cap="none" normalizeH="0" baseline="0" smtClean="0">
                <a:ln>
                  <a:noFill/>
                </a:ln>
                <a:solidFill>
                  <a:srgbClr val="00FF00"/>
                </a:solidFill>
                <a:effectLst/>
                <a:latin typeface="Arial" pitchFamily="34" charset="0"/>
                <a:cs typeface="Arial" pitchFamily="34" charset="0"/>
              </a:endParaRPr>
            </a:p>
          </p:txBody>
        </p:sp>
        <p:sp>
          <p:nvSpPr>
            <p:cNvPr id="17423" name="Text Box 15"/>
            <p:cNvSpPr txBox="1">
              <a:spLocks noChangeArrowheads="1"/>
            </p:cNvSpPr>
            <p:nvPr/>
          </p:nvSpPr>
          <p:spPr bwMode="auto">
            <a:xfrm>
              <a:off x="9480" y="2562"/>
              <a:ext cx="360" cy="360"/>
            </a:xfrm>
            <a:prstGeom prst="rect">
              <a:avLst/>
            </a:prstGeom>
            <a:noFill/>
            <a:ln w="381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rgbClr val="00FF00"/>
                  </a:solidFill>
                  <a:effectLst/>
                  <a:latin typeface="Calibri" pitchFamily="34" charset="0"/>
                  <a:cs typeface="Arial" pitchFamily="34" charset="0"/>
                </a:rPr>
                <a:t>D</a:t>
              </a:r>
              <a:endParaRPr kumimoji="0" lang="en-US" sz="2000" b="0" i="0" u="none" strike="noStrike" cap="none" normalizeH="0" baseline="0" smtClean="0">
                <a:ln>
                  <a:noFill/>
                </a:ln>
                <a:solidFill>
                  <a:srgbClr val="00FF00"/>
                </a:solidFill>
                <a:effectLst/>
                <a:latin typeface="Arial" pitchFamily="34" charset="0"/>
                <a:cs typeface="Arial" pitchFamily="34" charset="0"/>
              </a:endParaRPr>
            </a:p>
          </p:txBody>
        </p:sp>
        <p:sp>
          <p:nvSpPr>
            <p:cNvPr id="17424" name="Text Box 16"/>
            <p:cNvSpPr txBox="1">
              <a:spLocks noChangeArrowheads="1"/>
            </p:cNvSpPr>
            <p:nvPr/>
          </p:nvSpPr>
          <p:spPr bwMode="auto">
            <a:xfrm>
              <a:off x="7470" y="2517"/>
              <a:ext cx="360" cy="360"/>
            </a:xfrm>
            <a:prstGeom prst="rect">
              <a:avLst/>
            </a:prstGeom>
            <a:noFill/>
            <a:ln w="381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rgbClr val="00FF00"/>
                  </a:solidFill>
                  <a:effectLst/>
                  <a:latin typeface="Calibri" pitchFamily="34" charset="0"/>
                  <a:cs typeface="Arial" pitchFamily="34" charset="0"/>
                </a:rPr>
                <a:t>B</a:t>
              </a:r>
              <a:endParaRPr kumimoji="0" lang="en-US" sz="2000" b="0" i="0" u="none" strike="noStrike" cap="none" normalizeH="0" baseline="0" smtClean="0">
                <a:ln>
                  <a:noFill/>
                </a:ln>
                <a:solidFill>
                  <a:srgbClr val="00FF00"/>
                </a:solidFill>
                <a:effectLst/>
                <a:latin typeface="Arial" pitchFamily="34" charset="0"/>
                <a:cs typeface="Arial" pitchFamily="34" charset="0"/>
              </a:endParaRPr>
            </a:p>
          </p:txBody>
        </p:sp>
        <p:sp>
          <p:nvSpPr>
            <p:cNvPr id="17425" name="Text Box 17"/>
            <p:cNvSpPr txBox="1">
              <a:spLocks noChangeArrowheads="1"/>
            </p:cNvSpPr>
            <p:nvPr/>
          </p:nvSpPr>
          <p:spPr bwMode="auto">
            <a:xfrm>
              <a:off x="9276" y="2208"/>
              <a:ext cx="360" cy="360"/>
            </a:xfrm>
            <a:prstGeom prst="rect">
              <a:avLst/>
            </a:prstGeom>
            <a:noFill/>
            <a:ln w="381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rgbClr val="00FF00"/>
                  </a:solidFill>
                  <a:effectLst/>
                  <a:latin typeface="Calibri" pitchFamily="34" charset="0"/>
                  <a:cs typeface="Arial" pitchFamily="34" charset="0"/>
                </a:rPr>
                <a:t>Q</a:t>
              </a:r>
              <a:r>
                <a:rPr kumimoji="0" lang="en-US" sz="2000" b="0" i="0" u="none" strike="noStrike" cap="none" normalizeH="0" baseline="-25000" dirty="0" smtClean="0">
                  <a:ln>
                    <a:noFill/>
                  </a:ln>
                  <a:solidFill>
                    <a:srgbClr val="00FF00"/>
                  </a:solidFill>
                  <a:effectLst/>
                  <a:latin typeface="Calibri" pitchFamily="34" charset="0"/>
                  <a:cs typeface="Arial" pitchFamily="34" charset="0"/>
                </a:rPr>
                <a:t>1</a:t>
              </a:r>
              <a:endParaRPr kumimoji="0" lang="en-US" sz="2000" b="0" i="0" u="none" strike="noStrike" cap="none" normalizeH="0" baseline="0" dirty="0" smtClean="0">
                <a:ln>
                  <a:noFill/>
                </a:ln>
                <a:solidFill>
                  <a:srgbClr val="00FF00"/>
                </a:solidFill>
                <a:effectLst/>
                <a:latin typeface="Arial" pitchFamily="34" charset="0"/>
                <a:cs typeface="Arial" pitchFamily="34" charset="0"/>
              </a:endParaRPr>
            </a:p>
          </p:txBody>
        </p:sp>
      </p:grpSp>
      <p:sp>
        <p:nvSpPr>
          <p:cNvPr id="22" name="TextBox 21"/>
          <p:cNvSpPr txBox="1"/>
          <p:nvPr/>
        </p:nvSpPr>
        <p:spPr>
          <a:xfrm>
            <a:off x="381000" y="3723144"/>
            <a:ext cx="5029200" cy="2677656"/>
          </a:xfrm>
          <a:prstGeom prst="rect">
            <a:avLst/>
          </a:prstGeom>
          <a:noFill/>
        </p:spPr>
        <p:txBody>
          <a:bodyPr wrap="square" rtlCol="0">
            <a:spAutoFit/>
          </a:bodyPr>
          <a:lstStyle/>
          <a:p>
            <a:pPr algn="just"/>
            <a:r>
              <a:rPr lang="en-US" sz="2400" b="1" dirty="0" smtClean="0">
                <a:solidFill>
                  <a:srgbClr val="00FF00"/>
                </a:solidFill>
              </a:rPr>
              <a:t>Pipe in series: </a:t>
            </a:r>
            <a:r>
              <a:rPr lang="en-US" sz="2400" dirty="0" smtClean="0"/>
              <a:t>Pipes carry arbitrarily chosen values of discharge Q</a:t>
            </a:r>
            <a:r>
              <a:rPr lang="en-US" sz="2400" baseline="-25000" dirty="0" smtClean="0"/>
              <a:t>1</a:t>
            </a:r>
            <a:r>
              <a:rPr lang="en-US" sz="2400" dirty="0" smtClean="0"/>
              <a:t> flowing through branches AB and BD and Q</a:t>
            </a:r>
            <a:r>
              <a:rPr lang="en-US" sz="2400" baseline="-25000" dirty="0" smtClean="0"/>
              <a:t>2</a:t>
            </a:r>
            <a:r>
              <a:rPr lang="en-US" sz="2400" dirty="0" smtClean="0"/>
              <a:t> flowing through AC and CD in Figure. It is assumed that the loss of head for pipe in series is additive. </a:t>
            </a:r>
            <a:endParaRPr lang="en-US" sz="2400"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Analysis of Distribution System</a:t>
            </a:r>
            <a:endParaRPr lang="en-US" sz="3600" dirty="0"/>
          </a:p>
        </p:txBody>
      </p:sp>
      <p:sp>
        <p:nvSpPr>
          <p:cNvPr id="3" name="Subtitle 2"/>
          <p:cNvSpPr>
            <a:spLocks noGrp="1"/>
          </p:cNvSpPr>
          <p:nvPr>
            <p:ph type="subTitle" idx="1"/>
          </p:nvPr>
        </p:nvSpPr>
        <p:spPr>
          <a:xfrm>
            <a:off x="381000" y="914400"/>
            <a:ext cx="8229600" cy="5486400"/>
          </a:xfrm>
        </p:spPr>
        <p:txBody>
          <a:bodyPr>
            <a:normAutofit/>
          </a:bodyPr>
          <a:lstStyle/>
          <a:p>
            <a:pPr algn="just">
              <a:spcAft>
                <a:spcPts val="600"/>
              </a:spcAft>
            </a:pPr>
            <a:r>
              <a:rPr lang="en-US" sz="2400" dirty="0" smtClean="0"/>
              <a:t>Knowing discharge (say Q</a:t>
            </a:r>
            <a:r>
              <a:rPr lang="en-US" sz="2400" baseline="-25000" dirty="0" smtClean="0"/>
              <a:t>1</a:t>
            </a:r>
            <a:r>
              <a:rPr lang="en-US" sz="2400" dirty="0" smtClean="0"/>
              <a:t>) and diameters of pipe-lines AB and BD through which it flows, it is possible to determine the loss of head H</a:t>
            </a:r>
            <a:r>
              <a:rPr lang="en-US" sz="2400" baseline="-25000" dirty="0" smtClean="0"/>
              <a:t>1</a:t>
            </a:r>
            <a:r>
              <a:rPr lang="en-US" sz="2400" dirty="0" smtClean="0"/>
              <a:t> in their total length (AB+BD). Here, use is made of the </a:t>
            </a:r>
            <a:r>
              <a:rPr lang="en-US" sz="2400" dirty="0" err="1" smtClean="0"/>
              <a:t>nomograph</a:t>
            </a:r>
            <a:r>
              <a:rPr lang="en-US" sz="2400" dirty="0" smtClean="0"/>
              <a:t> for Hazen-Williams Formula in which C=100. A single length of equivalent pipe AD of known diameter can then be selected to give the same values of discharge Q</a:t>
            </a:r>
            <a:r>
              <a:rPr lang="en-US" sz="2400" baseline="-25000" dirty="0" smtClean="0"/>
              <a:t>1</a:t>
            </a:r>
            <a:r>
              <a:rPr lang="en-US" sz="2400" dirty="0" smtClean="0"/>
              <a:t> and loss of head H</a:t>
            </a:r>
            <a:r>
              <a:rPr lang="en-US" sz="2400" baseline="-25000" dirty="0" smtClean="0"/>
              <a:t>1</a:t>
            </a:r>
            <a:r>
              <a:rPr lang="en-US" sz="2400" dirty="0" smtClean="0"/>
              <a:t>.</a:t>
            </a:r>
          </a:p>
          <a:p>
            <a:pPr algn="just">
              <a:spcAft>
                <a:spcPts val="600"/>
              </a:spcAft>
            </a:pPr>
            <a:r>
              <a:rPr lang="en-US" sz="2400" b="1" dirty="0" smtClean="0">
                <a:solidFill>
                  <a:srgbClr val="00FF00"/>
                </a:solidFill>
              </a:rPr>
              <a:t>Pipes in parallel:</a:t>
            </a:r>
            <a:r>
              <a:rPr lang="en-US" sz="2400" dirty="0" smtClean="0">
                <a:solidFill>
                  <a:srgbClr val="00FF00"/>
                </a:solidFill>
              </a:rPr>
              <a:t> </a:t>
            </a:r>
            <a:r>
              <a:rPr lang="en-US" sz="2400" dirty="0" smtClean="0"/>
              <a:t>In this case, head through pipes in parallel i.e., ABD and ACD is the same. If a certain loss of head (say H</a:t>
            </a:r>
            <a:r>
              <a:rPr lang="en-US" sz="2400" baseline="-25000" dirty="0" smtClean="0"/>
              <a:t>1</a:t>
            </a:r>
            <a:r>
              <a:rPr lang="en-US" sz="2400" dirty="0" smtClean="0"/>
              <a:t>) is one assumed to occur in either arm length ABD and ACD, flows through the arms can be worked out and added together to see that the total flow corresponds nearly to the original flow Q. The size and length of a single pipeline can then be calculated to give the same discharge and loss of head.</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Analysis of Distribution System</a:t>
            </a:r>
            <a:endParaRPr lang="en-US" sz="3600" dirty="0"/>
          </a:p>
        </p:txBody>
      </p:sp>
      <p:sp>
        <p:nvSpPr>
          <p:cNvPr id="3" name="Subtitle 2"/>
          <p:cNvSpPr>
            <a:spLocks noGrp="1"/>
          </p:cNvSpPr>
          <p:nvPr>
            <p:ph type="subTitle" idx="1"/>
          </p:nvPr>
        </p:nvSpPr>
        <p:spPr>
          <a:xfrm>
            <a:off x="381000" y="914400"/>
            <a:ext cx="8229600" cy="3352800"/>
          </a:xfrm>
        </p:spPr>
        <p:txBody>
          <a:bodyPr>
            <a:normAutofit/>
          </a:bodyPr>
          <a:lstStyle/>
          <a:p>
            <a:pPr marL="514350" indent="-514350" algn="just">
              <a:spcAft>
                <a:spcPts val="1200"/>
              </a:spcAft>
            </a:pPr>
            <a:r>
              <a:rPr lang="en-US" sz="2400" b="1" dirty="0" smtClean="0">
                <a:solidFill>
                  <a:srgbClr val="FFFF00"/>
                </a:solidFill>
              </a:rPr>
              <a:t>Method of sections</a:t>
            </a:r>
          </a:p>
          <a:p>
            <a:pPr lvl="0" algn="just"/>
            <a:r>
              <a:rPr lang="en-US" sz="2400" dirty="0" smtClean="0"/>
              <a:t>This is an approximate method but gives a quick check and is simple to follow. The method may be described in the following steps: </a:t>
            </a:r>
          </a:p>
          <a:p>
            <a:pPr marL="571500" lvl="0" indent="-571500" algn="just">
              <a:buFont typeface="+mj-lt"/>
              <a:buAutoNum type="romanLcPeriod"/>
            </a:pPr>
            <a:r>
              <a:rPr lang="en-US" sz="2400" dirty="0" smtClean="0"/>
              <a:t>Cut the network of pipes by a number of sections a-a, b-b, c-c, etc. at right angles to the assumed direction of flow in Figure. Consider a proper sequence of pipes and character of district served (residential or commercial). </a:t>
            </a:r>
          </a:p>
        </p:txBody>
      </p:sp>
      <p:grpSp>
        <p:nvGrpSpPr>
          <p:cNvPr id="15362" name="Group 2"/>
          <p:cNvGrpSpPr>
            <a:grpSpLocks/>
          </p:cNvGrpSpPr>
          <p:nvPr/>
        </p:nvGrpSpPr>
        <p:grpSpPr bwMode="auto">
          <a:xfrm>
            <a:off x="6096000" y="4343400"/>
            <a:ext cx="2438400" cy="2286000"/>
            <a:chOff x="5400" y="6717"/>
            <a:chExt cx="2880" cy="2895"/>
          </a:xfrm>
          <a:noFill/>
        </p:grpSpPr>
        <p:sp>
          <p:nvSpPr>
            <p:cNvPr id="15363" name="Rectangle 3"/>
            <p:cNvSpPr>
              <a:spLocks noChangeArrowheads="1"/>
            </p:cNvSpPr>
            <p:nvPr/>
          </p:nvSpPr>
          <p:spPr bwMode="auto">
            <a:xfrm>
              <a:off x="5760" y="7092"/>
              <a:ext cx="2520" cy="2520"/>
            </a:xfrm>
            <a:prstGeom prst="rect">
              <a:avLst/>
            </a:prstGeom>
            <a:grp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5364" name="Rectangle 4"/>
            <p:cNvSpPr>
              <a:spLocks noChangeArrowheads="1"/>
            </p:cNvSpPr>
            <p:nvPr/>
          </p:nvSpPr>
          <p:spPr bwMode="auto">
            <a:xfrm>
              <a:off x="6120" y="7092"/>
              <a:ext cx="360" cy="2520"/>
            </a:xfrm>
            <a:prstGeom prst="rect">
              <a:avLst/>
            </a:prstGeom>
            <a:grp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5365" name="Rectangle 5"/>
            <p:cNvSpPr>
              <a:spLocks noChangeArrowheads="1"/>
            </p:cNvSpPr>
            <p:nvPr/>
          </p:nvSpPr>
          <p:spPr bwMode="auto">
            <a:xfrm>
              <a:off x="6840" y="7092"/>
              <a:ext cx="360" cy="2520"/>
            </a:xfrm>
            <a:prstGeom prst="rect">
              <a:avLst/>
            </a:prstGeom>
            <a:grp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5366" name="Rectangle 6"/>
            <p:cNvSpPr>
              <a:spLocks noChangeArrowheads="1"/>
            </p:cNvSpPr>
            <p:nvPr/>
          </p:nvSpPr>
          <p:spPr bwMode="auto">
            <a:xfrm>
              <a:off x="7560" y="7092"/>
              <a:ext cx="360" cy="2520"/>
            </a:xfrm>
            <a:prstGeom prst="rect">
              <a:avLst/>
            </a:prstGeom>
            <a:grp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5367" name="Rectangle 7"/>
            <p:cNvSpPr>
              <a:spLocks noChangeArrowheads="1"/>
            </p:cNvSpPr>
            <p:nvPr/>
          </p:nvSpPr>
          <p:spPr bwMode="auto">
            <a:xfrm>
              <a:off x="5760" y="7452"/>
              <a:ext cx="2520" cy="360"/>
            </a:xfrm>
            <a:prstGeom prst="rect">
              <a:avLst/>
            </a:prstGeom>
            <a:grp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5368" name="Rectangle 8"/>
            <p:cNvSpPr>
              <a:spLocks noChangeArrowheads="1"/>
            </p:cNvSpPr>
            <p:nvPr/>
          </p:nvSpPr>
          <p:spPr bwMode="auto">
            <a:xfrm>
              <a:off x="5760" y="8172"/>
              <a:ext cx="2520" cy="360"/>
            </a:xfrm>
            <a:prstGeom prst="rect">
              <a:avLst/>
            </a:prstGeom>
            <a:grp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5369" name="Rectangle 9"/>
            <p:cNvSpPr>
              <a:spLocks noChangeArrowheads="1"/>
            </p:cNvSpPr>
            <p:nvPr/>
          </p:nvSpPr>
          <p:spPr bwMode="auto">
            <a:xfrm>
              <a:off x="5760" y="8892"/>
              <a:ext cx="2520" cy="360"/>
            </a:xfrm>
            <a:prstGeom prst="rect">
              <a:avLst/>
            </a:prstGeom>
            <a:grp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5370" name="Line 10"/>
            <p:cNvSpPr>
              <a:spLocks noChangeShapeType="1"/>
            </p:cNvSpPr>
            <p:nvPr/>
          </p:nvSpPr>
          <p:spPr bwMode="auto">
            <a:xfrm flipH="1">
              <a:off x="5693" y="7026"/>
              <a:ext cx="720" cy="720"/>
            </a:xfrm>
            <a:prstGeom prst="line">
              <a:avLst/>
            </a:prstGeom>
            <a:grp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5371" name="Line 11"/>
            <p:cNvSpPr>
              <a:spLocks noChangeShapeType="1"/>
            </p:cNvSpPr>
            <p:nvPr/>
          </p:nvSpPr>
          <p:spPr bwMode="auto">
            <a:xfrm flipH="1">
              <a:off x="5580" y="6912"/>
              <a:ext cx="1620" cy="1620"/>
            </a:xfrm>
            <a:prstGeom prst="line">
              <a:avLst/>
            </a:prstGeom>
            <a:grp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5372" name="Line 12"/>
            <p:cNvSpPr>
              <a:spLocks noChangeShapeType="1"/>
            </p:cNvSpPr>
            <p:nvPr/>
          </p:nvSpPr>
          <p:spPr bwMode="auto">
            <a:xfrm flipV="1">
              <a:off x="5580" y="6912"/>
              <a:ext cx="2340" cy="2340"/>
            </a:xfrm>
            <a:prstGeom prst="line">
              <a:avLst/>
            </a:prstGeom>
            <a:grp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5373" name="Line 13"/>
            <p:cNvSpPr>
              <a:spLocks noChangeShapeType="1"/>
            </p:cNvSpPr>
            <p:nvPr/>
          </p:nvSpPr>
          <p:spPr bwMode="auto">
            <a:xfrm>
              <a:off x="5400" y="6732"/>
              <a:ext cx="360" cy="360"/>
            </a:xfrm>
            <a:prstGeom prst="line">
              <a:avLst/>
            </a:prstGeom>
            <a:grpFill/>
            <a:ln w="38100">
              <a:solidFill>
                <a:srgbClr val="FF0000"/>
              </a:solidFill>
              <a:round/>
              <a:headEnd/>
              <a:tailEnd type="arrow" w="med" len="med"/>
            </a:ln>
          </p:spPr>
          <p:txBody>
            <a:bodyPr vert="horz" wrap="square" lIns="91440" tIns="45720" rIns="91440" bIns="45720" numCol="1" anchor="t" anchorCtr="0" compatLnSpc="1">
              <a:prstTxWarp prst="textNoShape">
                <a:avLst/>
              </a:prstTxWarp>
            </a:bodyPr>
            <a:lstStyle/>
            <a:p>
              <a:endParaRPr lang="en-US" sz="2000"/>
            </a:p>
          </p:txBody>
        </p:sp>
        <p:sp>
          <p:nvSpPr>
            <p:cNvPr id="15374" name="Line 14"/>
            <p:cNvSpPr>
              <a:spLocks noChangeShapeType="1"/>
            </p:cNvSpPr>
            <p:nvPr/>
          </p:nvSpPr>
          <p:spPr bwMode="auto">
            <a:xfrm>
              <a:off x="5760" y="7452"/>
              <a:ext cx="101" cy="101"/>
            </a:xfrm>
            <a:prstGeom prst="line">
              <a:avLst/>
            </a:prstGeom>
            <a:grpFill/>
            <a:ln w="38100">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sz="2000"/>
            </a:p>
          </p:txBody>
        </p:sp>
        <p:sp>
          <p:nvSpPr>
            <p:cNvPr id="15375" name="Line 15"/>
            <p:cNvSpPr>
              <a:spLocks noChangeShapeType="1"/>
            </p:cNvSpPr>
            <p:nvPr/>
          </p:nvSpPr>
          <p:spPr bwMode="auto">
            <a:xfrm>
              <a:off x="5940" y="7272"/>
              <a:ext cx="101" cy="101"/>
            </a:xfrm>
            <a:prstGeom prst="line">
              <a:avLst/>
            </a:prstGeom>
            <a:grpFill/>
            <a:ln w="38100">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sz="2000"/>
            </a:p>
          </p:txBody>
        </p:sp>
        <p:sp>
          <p:nvSpPr>
            <p:cNvPr id="15376" name="Line 16"/>
            <p:cNvSpPr>
              <a:spLocks noChangeShapeType="1"/>
            </p:cNvSpPr>
            <p:nvPr/>
          </p:nvSpPr>
          <p:spPr bwMode="auto">
            <a:xfrm>
              <a:off x="6120" y="7092"/>
              <a:ext cx="101" cy="101"/>
            </a:xfrm>
            <a:prstGeom prst="line">
              <a:avLst/>
            </a:prstGeom>
            <a:grpFill/>
            <a:ln w="38100">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sz="2000"/>
            </a:p>
          </p:txBody>
        </p:sp>
        <p:sp>
          <p:nvSpPr>
            <p:cNvPr id="15377" name="Line 17"/>
            <p:cNvSpPr>
              <a:spLocks noChangeShapeType="1"/>
            </p:cNvSpPr>
            <p:nvPr/>
          </p:nvSpPr>
          <p:spPr bwMode="auto">
            <a:xfrm>
              <a:off x="6840" y="7084"/>
              <a:ext cx="101" cy="101"/>
            </a:xfrm>
            <a:prstGeom prst="line">
              <a:avLst/>
            </a:prstGeom>
            <a:grpFill/>
            <a:ln w="38100">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sz="2000"/>
            </a:p>
          </p:txBody>
        </p:sp>
        <p:sp>
          <p:nvSpPr>
            <p:cNvPr id="15378" name="Line 18"/>
            <p:cNvSpPr>
              <a:spLocks noChangeShapeType="1"/>
            </p:cNvSpPr>
            <p:nvPr/>
          </p:nvSpPr>
          <p:spPr bwMode="auto">
            <a:xfrm>
              <a:off x="6596" y="7292"/>
              <a:ext cx="101" cy="101"/>
            </a:xfrm>
            <a:prstGeom prst="line">
              <a:avLst/>
            </a:prstGeom>
            <a:grpFill/>
            <a:ln w="38100">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sz="2000"/>
            </a:p>
          </p:txBody>
        </p:sp>
        <p:sp>
          <p:nvSpPr>
            <p:cNvPr id="15379" name="Line 19"/>
            <p:cNvSpPr>
              <a:spLocks noChangeShapeType="1"/>
            </p:cNvSpPr>
            <p:nvPr/>
          </p:nvSpPr>
          <p:spPr bwMode="auto">
            <a:xfrm>
              <a:off x="6300" y="7608"/>
              <a:ext cx="101" cy="101"/>
            </a:xfrm>
            <a:prstGeom prst="line">
              <a:avLst/>
            </a:prstGeom>
            <a:grpFill/>
            <a:ln w="38100">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sz="2000"/>
            </a:p>
          </p:txBody>
        </p:sp>
        <p:sp>
          <p:nvSpPr>
            <p:cNvPr id="15380" name="Line 20"/>
            <p:cNvSpPr>
              <a:spLocks noChangeShapeType="1"/>
            </p:cNvSpPr>
            <p:nvPr/>
          </p:nvSpPr>
          <p:spPr bwMode="auto">
            <a:xfrm>
              <a:off x="5940" y="7948"/>
              <a:ext cx="101" cy="101"/>
            </a:xfrm>
            <a:prstGeom prst="line">
              <a:avLst/>
            </a:prstGeom>
            <a:grpFill/>
            <a:ln w="38100">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sz="2000"/>
            </a:p>
          </p:txBody>
        </p:sp>
        <p:sp>
          <p:nvSpPr>
            <p:cNvPr id="15381" name="Line 21"/>
            <p:cNvSpPr>
              <a:spLocks noChangeShapeType="1"/>
            </p:cNvSpPr>
            <p:nvPr/>
          </p:nvSpPr>
          <p:spPr bwMode="auto">
            <a:xfrm>
              <a:off x="5760" y="8148"/>
              <a:ext cx="101" cy="101"/>
            </a:xfrm>
            <a:prstGeom prst="line">
              <a:avLst/>
            </a:prstGeom>
            <a:grpFill/>
            <a:ln w="38100">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sz="2000"/>
            </a:p>
          </p:txBody>
        </p:sp>
        <p:sp>
          <p:nvSpPr>
            <p:cNvPr id="15382" name="Line 22"/>
            <p:cNvSpPr>
              <a:spLocks noChangeShapeType="1"/>
            </p:cNvSpPr>
            <p:nvPr/>
          </p:nvSpPr>
          <p:spPr bwMode="auto">
            <a:xfrm>
              <a:off x="7064" y="7548"/>
              <a:ext cx="101" cy="101"/>
            </a:xfrm>
            <a:prstGeom prst="line">
              <a:avLst/>
            </a:prstGeom>
            <a:grpFill/>
            <a:ln w="38100">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sz="2000"/>
            </a:p>
          </p:txBody>
        </p:sp>
        <p:sp>
          <p:nvSpPr>
            <p:cNvPr id="15383" name="Line 23"/>
            <p:cNvSpPr>
              <a:spLocks noChangeShapeType="1"/>
            </p:cNvSpPr>
            <p:nvPr/>
          </p:nvSpPr>
          <p:spPr bwMode="auto">
            <a:xfrm>
              <a:off x="7380" y="7244"/>
              <a:ext cx="101" cy="101"/>
            </a:xfrm>
            <a:prstGeom prst="line">
              <a:avLst/>
            </a:prstGeom>
            <a:grpFill/>
            <a:ln w="38100">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sz="2000"/>
            </a:p>
          </p:txBody>
        </p:sp>
        <p:sp>
          <p:nvSpPr>
            <p:cNvPr id="15384" name="Line 24"/>
            <p:cNvSpPr>
              <a:spLocks noChangeShapeType="1"/>
            </p:cNvSpPr>
            <p:nvPr/>
          </p:nvSpPr>
          <p:spPr bwMode="auto">
            <a:xfrm>
              <a:off x="6480" y="8140"/>
              <a:ext cx="101" cy="101"/>
            </a:xfrm>
            <a:prstGeom prst="line">
              <a:avLst/>
            </a:prstGeom>
            <a:grpFill/>
            <a:ln w="38100">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sz="2000"/>
            </a:p>
          </p:txBody>
        </p:sp>
        <p:sp>
          <p:nvSpPr>
            <p:cNvPr id="15385" name="Line 25"/>
            <p:cNvSpPr>
              <a:spLocks noChangeShapeType="1"/>
            </p:cNvSpPr>
            <p:nvPr/>
          </p:nvSpPr>
          <p:spPr bwMode="auto">
            <a:xfrm>
              <a:off x="6660" y="7968"/>
              <a:ext cx="101" cy="101"/>
            </a:xfrm>
            <a:prstGeom prst="line">
              <a:avLst/>
            </a:prstGeom>
            <a:grpFill/>
            <a:ln w="38100">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sz="2000"/>
            </a:p>
          </p:txBody>
        </p:sp>
        <p:sp>
          <p:nvSpPr>
            <p:cNvPr id="15386" name="Line 26"/>
            <p:cNvSpPr>
              <a:spLocks noChangeShapeType="1"/>
            </p:cNvSpPr>
            <p:nvPr/>
          </p:nvSpPr>
          <p:spPr bwMode="auto">
            <a:xfrm>
              <a:off x="6840" y="7788"/>
              <a:ext cx="101" cy="101"/>
            </a:xfrm>
            <a:prstGeom prst="line">
              <a:avLst/>
            </a:prstGeom>
            <a:grpFill/>
            <a:ln w="38100">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sz="2000"/>
            </a:p>
          </p:txBody>
        </p:sp>
        <p:sp>
          <p:nvSpPr>
            <p:cNvPr id="15387" name="Line 27"/>
            <p:cNvSpPr>
              <a:spLocks noChangeShapeType="1"/>
            </p:cNvSpPr>
            <p:nvPr/>
          </p:nvSpPr>
          <p:spPr bwMode="auto">
            <a:xfrm>
              <a:off x="6300" y="8320"/>
              <a:ext cx="101" cy="101"/>
            </a:xfrm>
            <a:prstGeom prst="line">
              <a:avLst/>
            </a:prstGeom>
            <a:grpFill/>
            <a:ln w="38100">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sz="2000"/>
            </a:p>
          </p:txBody>
        </p:sp>
        <p:sp>
          <p:nvSpPr>
            <p:cNvPr id="15388" name="Line 28"/>
            <p:cNvSpPr>
              <a:spLocks noChangeShapeType="1"/>
            </p:cNvSpPr>
            <p:nvPr/>
          </p:nvSpPr>
          <p:spPr bwMode="auto">
            <a:xfrm>
              <a:off x="5940" y="8684"/>
              <a:ext cx="101" cy="101"/>
            </a:xfrm>
            <a:prstGeom prst="line">
              <a:avLst/>
            </a:prstGeom>
            <a:grpFill/>
            <a:ln w="38100">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sz="2000"/>
            </a:p>
          </p:txBody>
        </p:sp>
        <p:sp>
          <p:nvSpPr>
            <p:cNvPr id="15389" name="Line 29"/>
            <p:cNvSpPr>
              <a:spLocks noChangeShapeType="1"/>
            </p:cNvSpPr>
            <p:nvPr/>
          </p:nvSpPr>
          <p:spPr bwMode="auto">
            <a:xfrm>
              <a:off x="5760" y="8868"/>
              <a:ext cx="101" cy="101"/>
            </a:xfrm>
            <a:prstGeom prst="line">
              <a:avLst/>
            </a:prstGeom>
            <a:grpFill/>
            <a:ln w="38100">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sz="2000"/>
            </a:p>
          </p:txBody>
        </p:sp>
        <p:sp>
          <p:nvSpPr>
            <p:cNvPr id="15390" name="Text Box 30"/>
            <p:cNvSpPr txBox="1">
              <a:spLocks noChangeArrowheads="1"/>
            </p:cNvSpPr>
            <p:nvPr/>
          </p:nvSpPr>
          <p:spPr bwMode="auto">
            <a:xfrm>
              <a:off x="6300" y="6717"/>
              <a:ext cx="180" cy="360"/>
            </a:xfrm>
            <a:prstGeom prst="rect">
              <a:avLst/>
            </a:prstGeom>
            <a:grpFill/>
            <a:ln w="381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91" name="Text Box 31"/>
            <p:cNvSpPr txBox="1">
              <a:spLocks noChangeArrowheads="1"/>
            </p:cNvSpPr>
            <p:nvPr/>
          </p:nvSpPr>
          <p:spPr bwMode="auto">
            <a:xfrm>
              <a:off x="7200" y="6732"/>
              <a:ext cx="180" cy="360"/>
            </a:xfrm>
            <a:prstGeom prst="rect">
              <a:avLst/>
            </a:prstGeom>
            <a:grpFill/>
            <a:ln w="381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b</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92" name="Text Box 32"/>
            <p:cNvSpPr txBox="1">
              <a:spLocks noChangeArrowheads="1"/>
            </p:cNvSpPr>
            <p:nvPr/>
          </p:nvSpPr>
          <p:spPr bwMode="auto">
            <a:xfrm>
              <a:off x="7920" y="6732"/>
              <a:ext cx="180" cy="360"/>
            </a:xfrm>
            <a:prstGeom prst="rect">
              <a:avLst/>
            </a:prstGeom>
            <a:grpFill/>
            <a:ln w="381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c</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93" name="Text Box 33"/>
            <p:cNvSpPr txBox="1">
              <a:spLocks noChangeArrowheads="1"/>
            </p:cNvSpPr>
            <p:nvPr/>
          </p:nvSpPr>
          <p:spPr bwMode="auto">
            <a:xfrm>
              <a:off x="5400" y="7452"/>
              <a:ext cx="180" cy="360"/>
            </a:xfrm>
            <a:prstGeom prst="rect">
              <a:avLst/>
            </a:prstGeom>
            <a:grpFill/>
            <a:ln w="381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94" name="Text Box 34"/>
            <p:cNvSpPr txBox="1">
              <a:spLocks noChangeArrowheads="1"/>
            </p:cNvSpPr>
            <p:nvPr/>
          </p:nvSpPr>
          <p:spPr bwMode="auto">
            <a:xfrm>
              <a:off x="5400" y="8352"/>
              <a:ext cx="180" cy="360"/>
            </a:xfrm>
            <a:prstGeom prst="rect">
              <a:avLst/>
            </a:prstGeom>
            <a:grpFill/>
            <a:ln w="381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b</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95" name="Text Box 35"/>
            <p:cNvSpPr txBox="1">
              <a:spLocks noChangeArrowheads="1"/>
            </p:cNvSpPr>
            <p:nvPr/>
          </p:nvSpPr>
          <p:spPr bwMode="auto">
            <a:xfrm>
              <a:off x="5400" y="9072"/>
              <a:ext cx="180" cy="360"/>
            </a:xfrm>
            <a:prstGeom prst="rect">
              <a:avLst/>
            </a:prstGeom>
            <a:grpFill/>
            <a:ln w="381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c</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0" name="TextBox 39"/>
          <p:cNvSpPr txBox="1"/>
          <p:nvPr/>
        </p:nvSpPr>
        <p:spPr>
          <a:xfrm>
            <a:off x="381000" y="4419600"/>
            <a:ext cx="5181600" cy="830997"/>
          </a:xfrm>
          <a:prstGeom prst="rect">
            <a:avLst/>
          </a:prstGeom>
          <a:noFill/>
        </p:spPr>
        <p:txBody>
          <a:bodyPr wrap="square" rtlCol="0">
            <a:spAutoFit/>
          </a:bodyPr>
          <a:lstStyle/>
          <a:p>
            <a:pPr marL="400050" lvl="0" indent="-400050">
              <a:buFont typeface="+mj-lt"/>
              <a:buAutoNum type="romanLcPeriod" startAt="2"/>
            </a:pPr>
            <a:r>
              <a:rPr lang="en-US" sz="2400" dirty="0" smtClean="0"/>
              <a:t>Calculate the quantity of water to be supplied beyond each section.</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Analysis of Distribution System</a:t>
            </a:r>
            <a:endParaRPr lang="en-US" sz="3600" dirty="0"/>
          </a:p>
        </p:txBody>
      </p:sp>
      <p:sp>
        <p:nvSpPr>
          <p:cNvPr id="3" name="Subtitle 2"/>
          <p:cNvSpPr>
            <a:spLocks noGrp="1"/>
          </p:cNvSpPr>
          <p:nvPr>
            <p:ph type="subTitle" idx="1"/>
          </p:nvPr>
        </p:nvSpPr>
        <p:spPr>
          <a:xfrm>
            <a:off x="381000" y="914400"/>
            <a:ext cx="8229600" cy="5486400"/>
          </a:xfrm>
        </p:spPr>
        <p:txBody>
          <a:bodyPr>
            <a:normAutofit fontScale="92500" lnSpcReduction="10000"/>
          </a:bodyPr>
          <a:lstStyle/>
          <a:p>
            <a:pPr marL="514350" indent="-514350" algn="just">
              <a:spcAft>
                <a:spcPts val="1200"/>
              </a:spcAft>
            </a:pPr>
            <a:r>
              <a:rPr lang="en-US" sz="3500" b="1" dirty="0" smtClean="0">
                <a:solidFill>
                  <a:srgbClr val="FFFF00"/>
                </a:solidFill>
              </a:rPr>
              <a:t>Method of sections</a:t>
            </a:r>
          </a:p>
          <a:p>
            <a:pPr marL="571500" lvl="0" indent="-571500" algn="just">
              <a:buFont typeface="+mj-lt"/>
              <a:buAutoNum type="romanLcPeriod" startAt="3"/>
            </a:pPr>
            <a:r>
              <a:rPr lang="en-US" sz="2800" dirty="0" smtClean="0"/>
              <a:t>Study the average available gradient. Velocity allowed in pipes is 2 to 4 ft/sec. Permissible gradient should be 1 to 3 ft per 100 ft.</a:t>
            </a:r>
          </a:p>
          <a:p>
            <a:pPr marL="571500" lvl="0" indent="-571500" algn="just">
              <a:buFont typeface="+mj-lt"/>
              <a:buAutoNum type="romanLcPeriod" startAt="3"/>
            </a:pPr>
            <a:r>
              <a:rPr lang="en-US" sz="2800" dirty="0" smtClean="0"/>
              <a:t>Find out the number of pipes cut by each section.</a:t>
            </a:r>
          </a:p>
          <a:p>
            <a:pPr marL="571500" lvl="0" indent="-571500" algn="just">
              <a:buFont typeface="+mj-lt"/>
              <a:buAutoNum type="romanLcPeriod" startAt="3"/>
            </a:pPr>
            <a:r>
              <a:rPr lang="en-US" sz="2800" dirty="0" smtClean="0"/>
              <a:t>Calculate the total discharge of water available at the end of each section by determining the discharge capacities and number of pipes cut at section and summing these up.</a:t>
            </a:r>
          </a:p>
          <a:p>
            <a:pPr marL="571500" indent="-571500" algn="just">
              <a:buFont typeface="+mj-lt"/>
              <a:buAutoNum type="romanLcPeriod" startAt="3"/>
            </a:pPr>
            <a:r>
              <a:rPr lang="en-US" sz="2800" dirty="0" smtClean="0"/>
              <a:t>Difference between the required discharge and the calculated discharge are made up by providing suitable number of additional pipes at allowable gradients at each end of section.</a:t>
            </a:r>
            <a:endParaRPr lang="en-US" sz="2800" dirty="0">
              <a:solidFill>
                <a:srgbClr val="FFFF00"/>
              </a:solidFill>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Environmental Engineering-1</a:t>
            </a:r>
            <a:endParaRPr lang="en-US" dirty="0"/>
          </a:p>
        </p:txBody>
      </p:sp>
      <p:sp>
        <p:nvSpPr>
          <p:cNvPr id="3" name="Subtitle 2"/>
          <p:cNvSpPr>
            <a:spLocks noGrp="1"/>
          </p:cNvSpPr>
          <p:nvPr>
            <p:ph type="subTitle" idx="1"/>
          </p:nvPr>
        </p:nvSpPr>
        <p:spPr>
          <a:xfrm>
            <a:off x="381000" y="914400"/>
            <a:ext cx="8229600" cy="5486400"/>
          </a:xfrm>
        </p:spPr>
        <p:txBody>
          <a:bodyPr>
            <a:normAutofit/>
          </a:bodyPr>
          <a:lstStyle/>
          <a:p>
            <a:pPr algn="ctr"/>
            <a:r>
              <a:rPr lang="en-US" sz="3200" dirty="0" smtClean="0"/>
              <a:t>CE3141</a:t>
            </a:r>
          </a:p>
          <a:p>
            <a:pPr algn="ctr"/>
            <a:endParaRPr lang="en-US" sz="3200" dirty="0" smtClean="0"/>
          </a:p>
          <a:p>
            <a:pPr algn="ctr"/>
            <a:r>
              <a:rPr lang="en-US" sz="3200" b="1" dirty="0" smtClean="0">
                <a:solidFill>
                  <a:srgbClr val="FF0000"/>
                </a:solidFill>
              </a:rPr>
              <a:t>Lecture -7</a:t>
            </a:r>
            <a:r>
              <a:rPr lang="en-US" sz="3200" b="1" dirty="0" smtClean="0"/>
              <a:t> </a:t>
            </a:r>
          </a:p>
          <a:p>
            <a:pPr algn="ctr"/>
            <a:r>
              <a:rPr lang="en-US" sz="3200" dirty="0" smtClean="0"/>
              <a:t>Week-5, Saturday</a:t>
            </a:r>
          </a:p>
          <a:p>
            <a:pPr algn="ctr"/>
            <a:endParaRPr lang="en-US" sz="3200" dirty="0" smtClean="0"/>
          </a:p>
          <a:p>
            <a:pPr algn="ctr"/>
            <a:r>
              <a:rPr lang="en-US" sz="3200" dirty="0" smtClean="0"/>
              <a:t>14-05-2022</a:t>
            </a:r>
            <a:endParaRPr lang="en-US" sz="3200" dirty="0"/>
          </a:p>
        </p:txBody>
      </p:sp>
    </p:spTree>
    <p:extLst>
      <p:ext uri="{BB962C8B-B14F-4D97-AF65-F5344CB8AC3E}">
        <p14:creationId xmlns:p14="http://schemas.microsoft.com/office/powerpoint/2010/main" xmlns="" val="2448953279"/>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Analysis of Distribution System</a:t>
            </a:r>
            <a:endParaRPr lang="en-US" sz="3600" dirty="0"/>
          </a:p>
        </p:txBody>
      </p:sp>
      <p:sp>
        <p:nvSpPr>
          <p:cNvPr id="3" name="Subtitle 2"/>
          <p:cNvSpPr>
            <a:spLocks noGrp="1"/>
          </p:cNvSpPr>
          <p:nvPr>
            <p:ph type="subTitle" idx="1"/>
          </p:nvPr>
        </p:nvSpPr>
        <p:spPr>
          <a:xfrm>
            <a:off x="381000" y="914400"/>
            <a:ext cx="8229600" cy="5486400"/>
          </a:xfrm>
        </p:spPr>
        <p:txBody>
          <a:bodyPr>
            <a:normAutofit lnSpcReduction="10000"/>
          </a:bodyPr>
          <a:lstStyle/>
          <a:p>
            <a:pPr marL="514350" indent="-514350" algn="just">
              <a:spcAft>
                <a:spcPts val="1200"/>
              </a:spcAft>
            </a:pPr>
            <a:r>
              <a:rPr lang="en-US" sz="2800" b="1" dirty="0" smtClean="0">
                <a:solidFill>
                  <a:srgbClr val="FFFF00"/>
                </a:solidFill>
              </a:rPr>
              <a:t>Hardy-Cross method</a:t>
            </a:r>
          </a:p>
          <a:p>
            <a:pPr algn="just">
              <a:spcAft>
                <a:spcPts val="600"/>
              </a:spcAft>
            </a:pPr>
            <a:r>
              <a:rPr lang="en-US" sz="2400" dirty="0" smtClean="0"/>
              <a:t>Pipe network problems in water distribution systems are usually solved by methods of successive approximation, since any analytical solution requires the use of many simultaneous equations, some of which are nonlinear. We know,</a:t>
            </a:r>
          </a:p>
          <a:p>
            <a:pPr algn="just">
              <a:spcAft>
                <a:spcPts val="600"/>
              </a:spcAft>
            </a:pPr>
            <a:r>
              <a:rPr lang="en-US" sz="2800" b="1" dirty="0" smtClean="0"/>
              <a:t>H/L = 1.59 × 10</a:t>
            </a:r>
            <a:r>
              <a:rPr lang="en-US" sz="2800" b="1" baseline="30000" dirty="0" smtClean="0"/>
              <a:t>-6 </a:t>
            </a:r>
            <a:r>
              <a:rPr lang="en-US" sz="2800" b="1" dirty="0" smtClean="0"/>
              <a:t>Q</a:t>
            </a:r>
            <a:r>
              <a:rPr lang="en-US" sz="2800" b="1" baseline="30000" dirty="0" smtClean="0"/>
              <a:t>1.85</a:t>
            </a:r>
            <a:r>
              <a:rPr lang="en-US" sz="2800" b="1" dirty="0" smtClean="0"/>
              <a:t>/(D</a:t>
            </a:r>
            <a:r>
              <a:rPr lang="en-US" sz="2800" b="1" baseline="30000" dirty="0" smtClean="0"/>
              <a:t>4.87</a:t>
            </a:r>
            <a:r>
              <a:rPr lang="en-US" sz="2800" b="1" dirty="0" smtClean="0"/>
              <a:t>)</a:t>
            </a:r>
            <a:r>
              <a:rPr lang="en-US" sz="2800" b="1" baseline="30000" dirty="0" smtClean="0"/>
              <a:t> </a:t>
            </a:r>
            <a:r>
              <a:rPr lang="en-US" sz="2400" dirty="0" smtClean="0">
                <a:solidFill>
                  <a:srgbClr val="00FF00"/>
                </a:solidFill>
              </a:rPr>
              <a:t>--------- (3) </a:t>
            </a:r>
            <a:r>
              <a:rPr lang="en-US" sz="2400" dirty="0" smtClean="0"/>
              <a:t>[For </a:t>
            </a:r>
            <a:r>
              <a:rPr lang="en-US" sz="2400" i="1" dirty="0" smtClean="0"/>
              <a:t>C</a:t>
            </a:r>
            <a:r>
              <a:rPr lang="en-US" sz="2400" dirty="0" smtClean="0"/>
              <a:t> = 120] </a:t>
            </a:r>
            <a:endParaRPr lang="en-US" sz="2400" dirty="0" smtClean="0">
              <a:solidFill>
                <a:srgbClr val="00FF00"/>
              </a:solidFill>
            </a:endParaRPr>
          </a:p>
          <a:p>
            <a:pPr algn="just">
              <a:spcAft>
                <a:spcPts val="600"/>
              </a:spcAft>
            </a:pPr>
            <a:r>
              <a:rPr lang="en-US" sz="2400" dirty="0" smtClean="0"/>
              <a:t>The equation (3) can be written for a particular pipe as: </a:t>
            </a:r>
          </a:p>
          <a:p>
            <a:pPr algn="just">
              <a:spcAft>
                <a:spcPts val="600"/>
              </a:spcAft>
            </a:pPr>
            <a:r>
              <a:rPr lang="en-US" sz="2800" b="1" i="1" dirty="0" smtClean="0"/>
              <a:t>H = </a:t>
            </a:r>
            <a:r>
              <a:rPr lang="en-US" sz="2800" b="1" i="1" dirty="0" err="1" smtClean="0"/>
              <a:t>kQ</a:t>
            </a:r>
            <a:r>
              <a:rPr lang="en-US" sz="2800" b="1" i="1" baseline="30000" dirty="0" err="1" smtClean="0"/>
              <a:t>x</a:t>
            </a:r>
            <a:r>
              <a:rPr lang="en-US" sz="2800" b="1" dirty="0" smtClean="0"/>
              <a:t> </a:t>
            </a:r>
            <a:r>
              <a:rPr lang="en-US" sz="2400" dirty="0" smtClean="0">
                <a:solidFill>
                  <a:srgbClr val="00FF00"/>
                </a:solidFill>
              </a:rPr>
              <a:t>---------------------------------(4)</a:t>
            </a:r>
          </a:p>
          <a:p>
            <a:pPr algn="just">
              <a:spcAft>
                <a:spcPts val="600"/>
              </a:spcAft>
            </a:pPr>
            <a:r>
              <a:rPr lang="en-US" sz="2400" dirty="0" smtClean="0"/>
              <a:t>In which </a:t>
            </a:r>
            <a:r>
              <a:rPr lang="en-US" sz="2400" i="1" dirty="0" smtClean="0"/>
              <a:t>k</a:t>
            </a:r>
            <a:r>
              <a:rPr lang="en-US" sz="2400" dirty="0" smtClean="0"/>
              <a:t> is the constant depending on the length, diameter and roughness of the pipe as well as the fluid property, </a:t>
            </a:r>
            <a:r>
              <a:rPr lang="en-US" sz="2400" i="1" dirty="0" smtClean="0"/>
              <a:t>x</a:t>
            </a:r>
            <a:r>
              <a:rPr lang="en-US" sz="2400" dirty="0" smtClean="0"/>
              <a:t> is the component equal to 1.85 for Hazen </a:t>
            </a:r>
            <a:r>
              <a:rPr lang="en-US" sz="2400" dirty="0" err="1" smtClean="0"/>
              <a:t>Williums</a:t>
            </a:r>
            <a:r>
              <a:rPr lang="en-US" sz="2400" dirty="0" smtClean="0"/>
              <a:t>’ equation and 2 for the Manning equation.</a:t>
            </a:r>
          </a:p>
          <a:p>
            <a:pPr algn="just"/>
            <a:endParaRPr lang="en-US" sz="2400" dirty="0">
              <a:solidFill>
                <a:srgbClr val="FFFF00"/>
              </a:solidFill>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Analysis of Distribution System</a:t>
            </a:r>
            <a:endParaRPr lang="en-US" sz="3600" dirty="0"/>
          </a:p>
        </p:txBody>
      </p:sp>
      <p:sp>
        <p:nvSpPr>
          <p:cNvPr id="3" name="Subtitle 2"/>
          <p:cNvSpPr>
            <a:spLocks noGrp="1"/>
          </p:cNvSpPr>
          <p:nvPr>
            <p:ph type="subTitle" idx="1"/>
          </p:nvPr>
        </p:nvSpPr>
        <p:spPr>
          <a:xfrm>
            <a:off x="381000" y="914400"/>
            <a:ext cx="8229600" cy="5486400"/>
          </a:xfrm>
        </p:spPr>
        <p:txBody>
          <a:bodyPr>
            <a:normAutofit fontScale="92500"/>
          </a:bodyPr>
          <a:lstStyle/>
          <a:p>
            <a:pPr marL="514350" indent="-514350" algn="just">
              <a:lnSpc>
                <a:spcPct val="110000"/>
              </a:lnSpc>
              <a:spcAft>
                <a:spcPts val="600"/>
              </a:spcAft>
            </a:pPr>
            <a:r>
              <a:rPr lang="en-US" sz="2800" b="1" dirty="0" smtClean="0">
                <a:solidFill>
                  <a:srgbClr val="FFFF00"/>
                </a:solidFill>
              </a:rPr>
              <a:t>Hardy-Cross method</a:t>
            </a:r>
          </a:p>
          <a:p>
            <a:pPr algn="just">
              <a:lnSpc>
                <a:spcPct val="110000"/>
              </a:lnSpc>
              <a:spcAft>
                <a:spcPts val="600"/>
              </a:spcAft>
            </a:pPr>
            <a:r>
              <a:rPr lang="en-US" sz="2400" dirty="0" smtClean="0"/>
              <a:t>Hardy Cross developed a method of successive approximation in which the circuits are balanced, distribution of flow is determined and the above two conditions of flow are satisfied. The solutions for pipe network problem suggested by Hardy Cross requires that the flow in each pipe be assumed so that the principle of continuity is satisfies in each junction. A correction, </a:t>
            </a:r>
            <a:r>
              <a:rPr lang="en-US" sz="3500" dirty="0" smtClean="0">
                <a:sym typeface="Symbol"/>
              </a:rPr>
              <a:t></a:t>
            </a:r>
            <a:r>
              <a:rPr lang="en-US" sz="2400" dirty="0" smtClean="0"/>
              <a:t>, to the assumed flow is computed successively for each pipe loop in the network until the correction is required to an acceptable value. If </a:t>
            </a:r>
            <a:r>
              <a:rPr lang="en-US" sz="2400" dirty="0" err="1" smtClean="0"/>
              <a:t>Q</a:t>
            </a:r>
            <a:r>
              <a:rPr lang="en-US" sz="2400" baseline="-25000" dirty="0" err="1" smtClean="0"/>
              <a:t>a</a:t>
            </a:r>
            <a:r>
              <a:rPr lang="en-US" sz="2400" dirty="0" smtClean="0"/>
              <a:t> is the assumed flow, then the correction is </a:t>
            </a:r>
            <a:r>
              <a:rPr lang="en-US" sz="2400" dirty="0" smtClean="0">
                <a:solidFill>
                  <a:srgbClr val="00FF00"/>
                </a:solidFill>
              </a:rPr>
              <a:t>Q – </a:t>
            </a:r>
            <a:r>
              <a:rPr lang="en-US" sz="2400" dirty="0" err="1" smtClean="0">
                <a:solidFill>
                  <a:srgbClr val="00FF00"/>
                </a:solidFill>
              </a:rPr>
              <a:t>Q</a:t>
            </a:r>
            <a:r>
              <a:rPr lang="en-US" sz="2400" baseline="-25000" dirty="0" err="1" smtClean="0">
                <a:solidFill>
                  <a:srgbClr val="00FF00"/>
                </a:solidFill>
              </a:rPr>
              <a:t>a</a:t>
            </a:r>
            <a:r>
              <a:rPr lang="en-US" sz="2400" dirty="0" smtClean="0">
                <a:solidFill>
                  <a:srgbClr val="00FF00"/>
                </a:solidFill>
              </a:rPr>
              <a:t> i.e. Q = </a:t>
            </a:r>
            <a:r>
              <a:rPr lang="en-US" sz="2400" dirty="0" err="1" smtClean="0">
                <a:solidFill>
                  <a:srgbClr val="00FF00"/>
                </a:solidFill>
              </a:rPr>
              <a:t>Q</a:t>
            </a:r>
            <a:r>
              <a:rPr lang="en-US" sz="2400" baseline="-25000" dirty="0" err="1" smtClean="0">
                <a:solidFill>
                  <a:srgbClr val="00FF00"/>
                </a:solidFill>
              </a:rPr>
              <a:t>a</a:t>
            </a:r>
            <a:r>
              <a:rPr lang="en-US" sz="2400" dirty="0" smtClean="0">
                <a:solidFill>
                  <a:srgbClr val="00FF00"/>
                </a:solidFill>
              </a:rPr>
              <a:t> + </a:t>
            </a:r>
            <a:r>
              <a:rPr lang="en-US" sz="2400" dirty="0" smtClean="0">
                <a:solidFill>
                  <a:srgbClr val="00FF00"/>
                </a:solidFill>
                <a:sym typeface="Symbol"/>
              </a:rPr>
              <a:t></a:t>
            </a:r>
            <a:r>
              <a:rPr lang="en-US" sz="2400" dirty="0" smtClean="0">
                <a:solidFill>
                  <a:srgbClr val="00FF00"/>
                </a:solidFill>
              </a:rPr>
              <a:t> --------(5)</a:t>
            </a:r>
          </a:p>
          <a:p>
            <a:pPr algn="just">
              <a:lnSpc>
                <a:spcPct val="110000"/>
              </a:lnSpc>
              <a:spcAft>
                <a:spcPts val="600"/>
              </a:spcAft>
            </a:pPr>
            <a:r>
              <a:rPr lang="en-US" sz="2400" dirty="0" smtClean="0"/>
              <a:t>Inserting the value of Q from equation (5) and applying the condition that the head loss around any closed loop is zero the head loss equation (4) gives: </a:t>
            </a:r>
            <a:r>
              <a:rPr lang="en-US" sz="2400" dirty="0" smtClean="0">
                <a:solidFill>
                  <a:srgbClr val="00FF00"/>
                </a:solidFill>
                <a:sym typeface="Symbol"/>
              </a:rPr>
              <a:t></a:t>
            </a:r>
            <a:r>
              <a:rPr lang="en-US" sz="2400" dirty="0" smtClean="0">
                <a:solidFill>
                  <a:srgbClr val="00FF00"/>
                </a:solidFill>
              </a:rPr>
              <a:t>k (</a:t>
            </a:r>
            <a:r>
              <a:rPr lang="en-US" sz="2400" dirty="0" err="1" smtClean="0">
                <a:solidFill>
                  <a:srgbClr val="00FF00"/>
                </a:solidFill>
              </a:rPr>
              <a:t>Q</a:t>
            </a:r>
            <a:r>
              <a:rPr lang="en-US" sz="2400" baseline="-25000" dirty="0" err="1" smtClean="0">
                <a:solidFill>
                  <a:srgbClr val="00FF00"/>
                </a:solidFill>
              </a:rPr>
              <a:t>a</a:t>
            </a:r>
            <a:r>
              <a:rPr lang="en-US" sz="2400" dirty="0" smtClean="0">
                <a:solidFill>
                  <a:srgbClr val="00FF00"/>
                </a:solidFill>
              </a:rPr>
              <a:t> + </a:t>
            </a:r>
            <a:r>
              <a:rPr lang="en-US" sz="2400" dirty="0" smtClean="0">
                <a:solidFill>
                  <a:srgbClr val="00FF00"/>
                </a:solidFill>
                <a:sym typeface="Symbol"/>
              </a:rPr>
              <a:t></a:t>
            </a:r>
            <a:r>
              <a:rPr lang="en-US" sz="2400" dirty="0" smtClean="0">
                <a:solidFill>
                  <a:srgbClr val="00FF00"/>
                </a:solidFill>
              </a:rPr>
              <a:t>)</a:t>
            </a:r>
            <a:r>
              <a:rPr lang="en-US" sz="2400" baseline="30000" dirty="0" smtClean="0">
                <a:solidFill>
                  <a:srgbClr val="00FF00"/>
                </a:solidFill>
              </a:rPr>
              <a:t>x</a:t>
            </a:r>
            <a:r>
              <a:rPr lang="en-US" sz="2400" dirty="0" smtClean="0">
                <a:solidFill>
                  <a:srgbClr val="00FF00"/>
                </a:solidFill>
              </a:rPr>
              <a:t> = 0 ----------- (6)</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Analysis of Distribution System</a:t>
            </a:r>
            <a:endParaRPr lang="en-US" sz="3600" dirty="0"/>
          </a:p>
        </p:txBody>
      </p:sp>
      <p:sp>
        <p:nvSpPr>
          <p:cNvPr id="3" name="Subtitle 2"/>
          <p:cNvSpPr>
            <a:spLocks noGrp="1"/>
          </p:cNvSpPr>
          <p:nvPr>
            <p:ph type="subTitle" idx="1"/>
          </p:nvPr>
        </p:nvSpPr>
        <p:spPr>
          <a:xfrm>
            <a:off x="381000" y="914400"/>
            <a:ext cx="8229600" cy="5486400"/>
          </a:xfrm>
        </p:spPr>
        <p:txBody>
          <a:bodyPr>
            <a:noAutofit/>
          </a:bodyPr>
          <a:lstStyle/>
          <a:p>
            <a:pPr marL="514350" indent="-514350" algn="just">
              <a:spcAft>
                <a:spcPts val="1200"/>
              </a:spcAft>
            </a:pPr>
            <a:r>
              <a:rPr lang="en-US" sz="3200" b="1" dirty="0" smtClean="0"/>
              <a:t>Hardy-Cross method</a:t>
            </a:r>
          </a:p>
          <a:p>
            <a:pPr algn="just">
              <a:spcAft>
                <a:spcPts val="1200"/>
              </a:spcAft>
            </a:pPr>
            <a:r>
              <a:rPr lang="en-US" sz="2800" dirty="0" smtClean="0"/>
              <a:t>Expanding equation (6) </a:t>
            </a:r>
            <a:r>
              <a:rPr lang="en-US" sz="2800" b="1" i="1" dirty="0" smtClean="0">
                <a:sym typeface="Symbol"/>
              </a:rPr>
              <a:t></a:t>
            </a:r>
            <a:r>
              <a:rPr lang="en-US" sz="2800" b="1" i="1" dirty="0" err="1" smtClean="0"/>
              <a:t>kQ</a:t>
            </a:r>
            <a:r>
              <a:rPr lang="en-US" sz="2800" b="1" i="1" baseline="-25000" dirty="0" err="1" smtClean="0"/>
              <a:t>a</a:t>
            </a:r>
            <a:r>
              <a:rPr lang="en-US" sz="2800" b="1" i="1" baseline="30000" dirty="0" err="1" smtClean="0"/>
              <a:t>x</a:t>
            </a:r>
            <a:r>
              <a:rPr lang="en-US" sz="2800" b="1" i="1" dirty="0" smtClean="0"/>
              <a:t> + x</a:t>
            </a:r>
            <a:r>
              <a:rPr lang="en-US" sz="2800" b="1" i="1" dirty="0" smtClean="0">
                <a:sym typeface="Symbol"/>
              </a:rPr>
              <a:t></a:t>
            </a:r>
            <a:r>
              <a:rPr lang="en-US" sz="2800" b="1" i="1" dirty="0" smtClean="0"/>
              <a:t>k</a:t>
            </a:r>
            <a:r>
              <a:rPr lang="en-US" sz="2800" b="1" i="1" dirty="0" smtClean="0">
                <a:sym typeface="Symbol"/>
              </a:rPr>
              <a:t></a:t>
            </a:r>
            <a:r>
              <a:rPr lang="en-US" sz="2800" b="1" i="1" dirty="0" smtClean="0"/>
              <a:t>Q</a:t>
            </a:r>
            <a:r>
              <a:rPr lang="en-US" sz="2800" b="1" i="1" baseline="-25000" dirty="0" smtClean="0"/>
              <a:t>a</a:t>
            </a:r>
            <a:r>
              <a:rPr lang="en-US" sz="2800" b="1" i="1" baseline="30000" dirty="0" smtClean="0"/>
              <a:t>x-1</a:t>
            </a:r>
            <a:r>
              <a:rPr lang="en-US" sz="2800" b="1" i="1" dirty="0" smtClean="0"/>
              <a:t> + (x-1)/2</a:t>
            </a:r>
            <a:r>
              <a:rPr lang="en-US" sz="2800" b="1" i="1" dirty="0" smtClean="0">
                <a:sym typeface="Symbol"/>
              </a:rPr>
              <a:t></a:t>
            </a:r>
            <a:r>
              <a:rPr lang="en-US" sz="2800" b="1" i="1" dirty="0" smtClean="0"/>
              <a:t>k</a:t>
            </a:r>
            <a:r>
              <a:rPr lang="en-US" sz="2800" b="1" i="1" dirty="0" smtClean="0">
                <a:sym typeface="Symbol"/>
              </a:rPr>
              <a:t></a:t>
            </a:r>
            <a:r>
              <a:rPr lang="en-US" sz="2800" b="1" i="1" baseline="30000" dirty="0" smtClean="0"/>
              <a:t>2</a:t>
            </a:r>
            <a:r>
              <a:rPr lang="en-US" sz="2800" b="1" i="1" dirty="0" smtClean="0"/>
              <a:t>Q</a:t>
            </a:r>
            <a:r>
              <a:rPr lang="en-US" sz="2800" b="1" i="1" baseline="-25000" dirty="0" smtClean="0"/>
              <a:t>a</a:t>
            </a:r>
            <a:r>
              <a:rPr lang="en-US" sz="2800" b="1" i="1" baseline="30000" dirty="0" smtClean="0"/>
              <a:t>x-2</a:t>
            </a:r>
            <a:r>
              <a:rPr lang="en-US" sz="2800" b="1" i="1" dirty="0" smtClean="0"/>
              <a:t> </a:t>
            </a:r>
            <a:r>
              <a:rPr lang="en-US" sz="2800" i="1" dirty="0" smtClean="0"/>
              <a:t>+ ---- + ----- = 0</a:t>
            </a:r>
            <a:r>
              <a:rPr lang="en-US" sz="2800" dirty="0" smtClean="0"/>
              <a:t> ----------------(7)</a:t>
            </a:r>
          </a:p>
          <a:p>
            <a:pPr algn="just">
              <a:spcAft>
                <a:spcPts val="1200"/>
              </a:spcAft>
            </a:pPr>
            <a:r>
              <a:rPr lang="en-US" sz="2800" dirty="0" smtClean="0"/>
              <a:t>If </a:t>
            </a:r>
            <a:r>
              <a:rPr lang="en-US" sz="2800" dirty="0" smtClean="0">
                <a:sym typeface="Symbol"/>
              </a:rPr>
              <a:t></a:t>
            </a:r>
            <a:r>
              <a:rPr lang="en-US" sz="2800" dirty="0" smtClean="0"/>
              <a:t> is small compared to Q, the third and all successive terms of the equation (7) may be neglected, hence, </a:t>
            </a:r>
          </a:p>
          <a:p>
            <a:pPr algn="just">
              <a:spcAft>
                <a:spcPts val="1200"/>
              </a:spcAft>
            </a:pPr>
            <a:r>
              <a:rPr lang="en-US" sz="2800" i="1" dirty="0" smtClean="0">
                <a:sym typeface="Symbol"/>
              </a:rPr>
              <a:t></a:t>
            </a:r>
            <a:r>
              <a:rPr lang="en-US" sz="2800" i="1" dirty="0" err="1" smtClean="0"/>
              <a:t>kQ</a:t>
            </a:r>
            <a:r>
              <a:rPr lang="en-US" sz="2800" i="1" baseline="-25000" dirty="0" err="1" smtClean="0"/>
              <a:t>a</a:t>
            </a:r>
            <a:r>
              <a:rPr lang="en-US" sz="2800" i="1" dirty="0" smtClean="0"/>
              <a:t> </a:t>
            </a:r>
            <a:r>
              <a:rPr lang="en-US" sz="2800" i="1" baseline="30000" dirty="0" smtClean="0"/>
              <a:t>x</a:t>
            </a:r>
            <a:r>
              <a:rPr lang="en-US" sz="2800" i="1" dirty="0" smtClean="0"/>
              <a:t> + </a:t>
            </a:r>
            <a:r>
              <a:rPr lang="en-US" sz="2800" i="1" dirty="0" smtClean="0">
                <a:sym typeface="Symbol"/>
              </a:rPr>
              <a:t></a:t>
            </a:r>
            <a:r>
              <a:rPr lang="en-US" sz="2800" i="1" dirty="0" smtClean="0"/>
              <a:t>x</a:t>
            </a:r>
            <a:r>
              <a:rPr lang="en-US" sz="2800" i="1" dirty="0" smtClean="0">
                <a:sym typeface="Symbol"/>
              </a:rPr>
              <a:t></a:t>
            </a:r>
            <a:r>
              <a:rPr lang="en-US" sz="2800" i="1" dirty="0" smtClean="0"/>
              <a:t>kQ</a:t>
            </a:r>
            <a:r>
              <a:rPr lang="en-US" sz="2800" i="1" baseline="-25000" dirty="0" smtClean="0"/>
              <a:t>a</a:t>
            </a:r>
            <a:r>
              <a:rPr lang="en-US" sz="2800" i="1" baseline="30000" dirty="0" smtClean="0"/>
              <a:t>x-1</a:t>
            </a:r>
            <a:r>
              <a:rPr lang="en-US" sz="2800" i="1" dirty="0" smtClean="0"/>
              <a:t> = 0</a:t>
            </a:r>
            <a:r>
              <a:rPr lang="en-US" sz="2800" dirty="0" smtClean="0"/>
              <a:t> ------------------------------(8)</a:t>
            </a:r>
          </a:p>
          <a:p>
            <a:pPr algn="just">
              <a:spcAft>
                <a:spcPts val="1200"/>
              </a:spcAft>
            </a:pPr>
            <a:r>
              <a:rPr lang="en-US" sz="2800" dirty="0" smtClean="0"/>
              <a:t>Solving equation (9) for </a:t>
            </a:r>
            <a:r>
              <a:rPr lang="en-US" sz="2800" dirty="0" smtClean="0">
                <a:sym typeface="Symbol"/>
              </a:rPr>
              <a:t></a:t>
            </a:r>
            <a:r>
              <a:rPr lang="en-US" sz="2800" dirty="0" smtClean="0"/>
              <a:t>:</a:t>
            </a:r>
          </a:p>
          <a:p>
            <a:pPr algn="just">
              <a:spcAft>
                <a:spcPts val="1200"/>
              </a:spcAft>
            </a:pPr>
            <a:r>
              <a:rPr lang="en-US" sz="2800" b="1" dirty="0" smtClean="0">
                <a:sym typeface="Symbol"/>
              </a:rPr>
              <a:t></a:t>
            </a:r>
            <a:r>
              <a:rPr lang="en-US" sz="2800" b="1" dirty="0" smtClean="0"/>
              <a:t> = - </a:t>
            </a:r>
            <a:r>
              <a:rPr lang="en-US" sz="2800" b="1" i="1" dirty="0" smtClean="0">
                <a:sym typeface="Symbol"/>
              </a:rPr>
              <a:t></a:t>
            </a:r>
            <a:r>
              <a:rPr lang="en-US" sz="2800" b="1" i="1" dirty="0" err="1" smtClean="0"/>
              <a:t>kQ</a:t>
            </a:r>
            <a:r>
              <a:rPr lang="en-US" sz="2800" b="1" i="1" baseline="-25000" dirty="0" err="1" smtClean="0"/>
              <a:t>a</a:t>
            </a:r>
            <a:r>
              <a:rPr lang="en-US" sz="2800" b="1" i="1" dirty="0" smtClean="0"/>
              <a:t> </a:t>
            </a:r>
            <a:r>
              <a:rPr lang="en-US" sz="2800" b="1" i="1" baseline="30000" dirty="0" smtClean="0"/>
              <a:t>x</a:t>
            </a:r>
            <a:r>
              <a:rPr lang="en-US" sz="2800" b="1" i="1" dirty="0" smtClean="0"/>
              <a:t> / x</a:t>
            </a:r>
            <a:r>
              <a:rPr lang="en-US" sz="2800" b="1" i="1" dirty="0" smtClean="0">
                <a:sym typeface="Symbol"/>
              </a:rPr>
              <a:t></a:t>
            </a:r>
            <a:r>
              <a:rPr lang="en-US" sz="2800" b="1" i="1" dirty="0" smtClean="0"/>
              <a:t>kQ</a:t>
            </a:r>
            <a:r>
              <a:rPr lang="en-US" sz="2800" b="1" i="1" baseline="-25000" dirty="0" smtClean="0"/>
              <a:t>a</a:t>
            </a:r>
            <a:r>
              <a:rPr lang="en-US" sz="2800" b="1" i="1" baseline="30000" dirty="0" smtClean="0"/>
              <a:t>x-1</a:t>
            </a:r>
            <a:r>
              <a:rPr lang="en-US" sz="2800" b="1" dirty="0" smtClean="0"/>
              <a:t> or, </a:t>
            </a:r>
            <a:r>
              <a:rPr lang="en-US" sz="2800" b="1" dirty="0" smtClean="0">
                <a:sym typeface="Symbol"/>
              </a:rPr>
              <a:t></a:t>
            </a:r>
            <a:r>
              <a:rPr lang="en-US" sz="2800" b="1" dirty="0" smtClean="0"/>
              <a:t> = - </a:t>
            </a:r>
            <a:r>
              <a:rPr lang="en-US" sz="2800" b="1" i="1" dirty="0" smtClean="0">
                <a:sym typeface="Symbol"/>
              </a:rPr>
              <a:t></a:t>
            </a:r>
            <a:r>
              <a:rPr lang="en-US" sz="2800" b="1" i="1" dirty="0" smtClean="0"/>
              <a:t>H / (</a:t>
            </a:r>
            <a:r>
              <a:rPr lang="en-US" sz="2800" b="1" i="1" dirty="0" err="1" smtClean="0"/>
              <a:t>x</a:t>
            </a:r>
            <a:r>
              <a:rPr lang="en-US" sz="2800" b="1" i="1" dirty="0" err="1" smtClean="0">
                <a:sym typeface="Symbol"/>
              </a:rPr>
              <a:t></a:t>
            </a:r>
            <a:r>
              <a:rPr lang="en-US" sz="2800" b="1" i="1" dirty="0" err="1" smtClean="0"/>
              <a:t>H</a:t>
            </a:r>
            <a:r>
              <a:rPr lang="en-US" sz="2800" b="1" i="1" dirty="0" smtClean="0"/>
              <a:t>/</a:t>
            </a:r>
            <a:r>
              <a:rPr lang="en-US" sz="2800" b="1" i="1" dirty="0" err="1" smtClean="0"/>
              <a:t>Q</a:t>
            </a:r>
            <a:r>
              <a:rPr lang="en-US" sz="2800" b="1" i="1" baseline="-25000" dirty="0" err="1" smtClean="0"/>
              <a:t>a</a:t>
            </a:r>
            <a:r>
              <a:rPr lang="en-US" sz="2800" b="1" i="1" dirty="0" smtClean="0"/>
              <a:t>)</a:t>
            </a:r>
            <a:r>
              <a:rPr lang="en-US" sz="2800" dirty="0" smtClean="0"/>
              <a:t> - (9)</a:t>
            </a:r>
            <a:endParaRPr lang="en-US" sz="2800" dirty="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Analysis of Distribution System</a:t>
            </a:r>
            <a:endParaRPr lang="en-US" sz="3600" dirty="0"/>
          </a:p>
        </p:txBody>
      </p:sp>
      <p:sp>
        <p:nvSpPr>
          <p:cNvPr id="3" name="Subtitle 2"/>
          <p:cNvSpPr>
            <a:spLocks noGrp="1"/>
          </p:cNvSpPr>
          <p:nvPr>
            <p:ph type="subTitle" idx="1"/>
          </p:nvPr>
        </p:nvSpPr>
        <p:spPr>
          <a:xfrm>
            <a:off x="381000" y="914400"/>
            <a:ext cx="8229600" cy="5486400"/>
          </a:xfrm>
        </p:spPr>
        <p:txBody>
          <a:bodyPr>
            <a:normAutofit/>
          </a:bodyPr>
          <a:lstStyle/>
          <a:p>
            <a:pPr algn="just"/>
            <a:r>
              <a:rPr lang="en-US" sz="2800" b="1" dirty="0" smtClean="0">
                <a:solidFill>
                  <a:srgbClr val="FFFF00"/>
                </a:solidFill>
              </a:rPr>
              <a:t>The procedure for Hardy Cross method</a:t>
            </a:r>
          </a:p>
          <a:p>
            <a:pPr marL="514350" lvl="0" indent="-514350" algn="just">
              <a:buFont typeface="+mj-lt"/>
              <a:buAutoNum type="romanLcPeriod"/>
            </a:pPr>
            <a:r>
              <a:rPr lang="en-US" sz="2400" dirty="0" smtClean="0"/>
              <a:t>Carefully examine the network and assume reasonable rates of flow in each pipe such that inflow equals outflow at each junction.</a:t>
            </a:r>
          </a:p>
          <a:p>
            <a:pPr marL="514350" lvl="0" indent="-514350" algn="just">
              <a:buFont typeface="+mj-lt"/>
              <a:buAutoNum type="romanLcPeriod"/>
            </a:pPr>
            <a:r>
              <a:rPr lang="en-US" sz="2400" dirty="0" smtClean="0"/>
              <a:t>In each loop, determine the head loss, H and H/Q for all pipes.</a:t>
            </a:r>
          </a:p>
          <a:p>
            <a:pPr marL="514350" lvl="0" indent="-514350" algn="just">
              <a:buFont typeface="+mj-lt"/>
              <a:buAutoNum type="romanLcPeriod"/>
            </a:pPr>
            <a:r>
              <a:rPr lang="en-US" sz="2400" dirty="0" smtClean="0"/>
              <a:t>With due attention to sign, compute the total head loss around each circuits.</a:t>
            </a:r>
          </a:p>
          <a:p>
            <a:pPr marL="514350" lvl="0" indent="-514350" algn="just">
              <a:buFont typeface="+mj-lt"/>
              <a:buAutoNum type="romanLcPeriod"/>
            </a:pPr>
            <a:r>
              <a:rPr lang="en-US" sz="2400" dirty="0" smtClean="0"/>
              <a:t>Compute </a:t>
            </a:r>
            <a:r>
              <a:rPr lang="en-US" sz="2400" i="1" dirty="0" smtClean="0">
                <a:sym typeface="Symbol"/>
              </a:rPr>
              <a:t></a:t>
            </a:r>
            <a:r>
              <a:rPr lang="en-US" sz="2400" i="1" dirty="0" smtClean="0"/>
              <a:t>H/H</a:t>
            </a:r>
            <a:r>
              <a:rPr lang="en-US" sz="2400" dirty="0" smtClean="0"/>
              <a:t> for the same circuit without giving any consideration to sign.</a:t>
            </a:r>
          </a:p>
          <a:p>
            <a:pPr marL="514350" lvl="0" indent="-514350" algn="just">
              <a:buFont typeface="+mj-lt"/>
              <a:buAutoNum type="romanLcPeriod"/>
            </a:pPr>
            <a:r>
              <a:rPr lang="en-US" sz="2400" dirty="0" smtClean="0"/>
              <a:t>The correction, </a:t>
            </a:r>
            <a:r>
              <a:rPr lang="en-US" sz="2400" dirty="0" smtClean="0">
                <a:sym typeface="Symbol"/>
              </a:rPr>
              <a:t></a:t>
            </a:r>
            <a:r>
              <a:rPr lang="en-US" sz="2400" dirty="0" smtClean="0"/>
              <a:t> is computed for each loop by equation (9). The minus sign may be disregarded if the correction so obtained is made by inspection.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C000"/>
                </a:solidFill>
              </a:rPr>
              <a:t>Pumping Station</a:t>
            </a:r>
            <a:endParaRPr lang="en-US" sz="3600" dirty="0">
              <a:solidFill>
                <a:srgbClr val="FFC000"/>
              </a:solidFill>
            </a:endParaRPr>
          </a:p>
        </p:txBody>
      </p:sp>
      <p:sp>
        <p:nvSpPr>
          <p:cNvPr id="3" name="Subtitle 2"/>
          <p:cNvSpPr>
            <a:spLocks noGrp="1"/>
          </p:cNvSpPr>
          <p:nvPr>
            <p:ph type="subTitle" idx="1"/>
          </p:nvPr>
        </p:nvSpPr>
        <p:spPr>
          <a:xfrm>
            <a:off x="381000" y="914400"/>
            <a:ext cx="8229600" cy="5486400"/>
          </a:xfrm>
        </p:spPr>
        <p:txBody>
          <a:bodyPr>
            <a:normAutofit/>
          </a:bodyPr>
          <a:lstStyle/>
          <a:p>
            <a:pPr marL="514350" indent="-514350" algn="just">
              <a:spcAft>
                <a:spcPts val="1200"/>
              </a:spcAft>
              <a:buFont typeface="Wingdings" pitchFamily="2" charset="2"/>
              <a:buChar char="v"/>
            </a:pPr>
            <a:r>
              <a:rPr lang="en-US" sz="2800" dirty="0" smtClean="0"/>
              <a:t>Pump wells are generally located on shore or banks. </a:t>
            </a:r>
          </a:p>
          <a:p>
            <a:pPr marL="514350" indent="-514350" algn="just">
              <a:spcAft>
                <a:spcPts val="1200"/>
              </a:spcAft>
              <a:buFont typeface="Wingdings" pitchFamily="2" charset="2"/>
              <a:buChar char="v"/>
            </a:pPr>
            <a:r>
              <a:rPr lang="en-US" sz="2800" dirty="0" smtClean="0">
                <a:solidFill>
                  <a:srgbClr val="92D050"/>
                </a:solidFill>
              </a:rPr>
              <a:t>Suction lift including friction should not exceed 5 to 6 m accordingly. </a:t>
            </a:r>
          </a:p>
          <a:p>
            <a:pPr marL="514350" indent="-514350" algn="just">
              <a:spcAft>
                <a:spcPts val="1200"/>
              </a:spcAft>
              <a:buFont typeface="Wingdings" pitchFamily="2" charset="2"/>
              <a:buChar char="v"/>
            </a:pPr>
            <a:r>
              <a:rPr lang="en-US" sz="2800" dirty="0" smtClean="0"/>
              <a:t>Pump wells are often quit deep. </a:t>
            </a:r>
          </a:p>
          <a:p>
            <a:pPr marL="514350" indent="-514350" algn="just">
              <a:spcAft>
                <a:spcPts val="1200"/>
              </a:spcAft>
              <a:buFont typeface="Wingdings" pitchFamily="2" charset="2"/>
              <a:buChar char="v"/>
            </a:pPr>
            <a:r>
              <a:rPr lang="en-US" sz="2800" dirty="0" smtClean="0">
                <a:solidFill>
                  <a:srgbClr val="92D050"/>
                </a:solidFill>
              </a:rPr>
              <a:t>The determining factor is the elevation of water level in the river, lake or reservoir in times of drought.</a:t>
            </a:r>
          </a:p>
          <a:p>
            <a:pPr marL="514350" indent="-514350" algn="just">
              <a:spcAft>
                <a:spcPts val="1200"/>
              </a:spcAft>
              <a:buFont typeface="Wingdings" pitchFamily="2" charset="2"/>
              <a:buChar char="v"/>
            </a:pPr>
            <a:endParaRPr lang="en-US" sz="2800" dirty="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Analysis of Distribution System</a:t>
            </a:r>
            <a:endParaRPr lang="en-US" sz="3600" dirty="0"/>
          </a:p>
        </p:txBody>
      </p:sp>
      <p:sp>
        <p:nvSpPr>
          <p:cNvPr id="3" name="Subtitle 2"/>
          <p:cNvSpPr>
            <a:spLocks noGrp="1"/>
          </p:cNvSpPr>
          <p:nvPr>
            <p:ph type="subTitle" idx="1"/>
          </p:nvPr>
        </p:nvSpPr>
        <p:spPr>
          <a:xfrm>
            <a:off x="381000" y="914400"/>
            <a:ext cx="8229600" cy="5486400"/>
          </a:xfrm>
        </p:spPr>
        <p:txBody>
          <a:bodyPr>
            <a:normAutofit/>
          </a:bodyPr>
          <a:lstStyle/>
          <a:p>
            <a:pPr algn="just">
              <a:spcAft>
                <a:spcPts val="1200"/>
              </a:spcAft>
            </a:pPr>
            <a:r>
              <a:rPr lang="en-US" sz="2800" b="1" dirty="0" smtClean="0">
                <a:solidFill>
                  <a:srgbClr val="FFFF00"/>
                </a:solidFill>
              </a:rPr>
              <a:t>The procedure for Hardy Cross method</a:t>
            </a:r>
          </a:p>
          <a:p>
            <a:pPr marL="514350" indent="-514350" algn="just">
              <a:spcAft>
                <a:spcPts val="1200"/>
              </a:spcAft>
              <a:buFont typeface="+mj-lt"/>
              <a:buAutoNum type="romanLcPeriod" startAt="6"/>
            </a:pPr>
            <a:r>
              <a:rPr lang="en-US" sz="2400" dirty="0" smtClean="0"/>
              <a:t>Apply the correction to each pipe in each loop. When the sign of </a:t>
            </a:r>
            <a:r>
              <a:rPr lang="en-US" sz="2400" dirty="0" smtClean="0">
                <a:sym typeface="Symbol"/>
              </a:rPr>
              <a:t></a:t>
            </a:r>
            <a:r>
              <a:rPr lang="en-US" sz="2400" dirty="0" smtClean="0"/>
              <a:t> is negative (-), decrease the clockwise flows and increase the counterclockwise flows. When the sign is positive (+), increase clockwise flows and decrease counterclockwise flows. Pipes that are common to two loops require double correction.</a:t>
            </a:r>
          </a:p>
          <a:p>
            <a:pPr marL="514350" indent="-514350" algn="just">
              <a:spcAft>
                <a:spcPts val="1200"/>
              </a:spcAft>
              <a:buFont typeface="+mj-lt"/>
              <a:buAutoNum type="romanLcPeriod" startAt="6"/>
            </a:pPr>
            <a:r>
              <a:rPr lang="en-US" sz="2400" dirty="0" smtClean="0"/>
              <a:t>With adjusted flows, repeat the procedure for the second approximation. The procedure is continued until the desired accuracy is attained.</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0000"/>
                </a:solidFill>
              </a:rPr>
              <a:t>WATER QUALITY AND TREATMENT</a:t>
            </a:r>
            <a:endParaRPr lang="en-US" sz="3600" dirty="0">
              <a:solidFill>
                <a:srgbClr val="FF0000"/>
              </a:solidFill>
            </a:endParaRPr>
          </a:p>
        </p:txBody>
      </p:sp>
      <p:sp>
        <p:nvSpPr>
          <p:cNvPr id="3" name="Subtitle 2"/>
          <p:cNvSpPr>
            <a:spLocks noGrp="1"/>
          </p:cNvSpPr>
          <p:nvPr>
            <p:ph type="subTitle" idx="1"/>
          </p:nvPr>
        </p:nvSpPr>
        <p:spPr>
          <a:xfrm>
            <a:off x="381000" y="1066800"/>
            <a:ext cx="8229600" cy="4648200"/>
          </a:xfrm>
        </p:spPr>
        <p:txBody>
          <a:bodyPr>
            <a:normAutofit/>
          </a:bodyPr>
          <a:lstStyle/>
          <a:p>
            <a:pPr marL="514350" indent="-514350" algn="just">
              <a:spcAft>
                <a:spcPts val="1200"/>
              </a:spcAft>
            </a:pPr>
            <a:r>
              <a:rPr lang="en-US" sz="2800" dirty="0" smtClean="0"/>
              <a:t>	The water required for public water supply scheme should be potable or wholesome water i.e. fit for drinking purposes. It is however not essential to have physically or chemically pure water. The presence of some minerals in water is required to give some taste to the water i.e. to make it palatable and they also assist in food assimilation. It will be difficult, time consuming and costly to have complete purification of the water.</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0000"/>
                </a:solidFill>
              </a:rPr>
              <a:t>WATER QUALITY AND TREATMENT</a:t>
            </a:r>
            <a:endParaRPr lang="en-US" sz="3600" dirty="0">
              <a:solidFill>
                <a:srgbClr val="FF0000"/>
              </a:solidFill>
            </a:endParaRPr>
          </a:p>
        </p:txBody>
      </p:sp>
      <p:sp>
        <p:nvSpPr>
          <p:cNvPr id="3" name="Subtitle 2"/>
          <p:cNvSpPr>
            <a:spLocks noGrp="1"/>
          </p:cNvSpPr>
          <p:nvPr>
            <p:ph type="subTitle" idx="1"/>
          </p:nvPr>
        </p:nvSpPr>
        <p:spPr>
          <a:xfrm>
            <a:off x="609600" y="914400"/>
            <a:ext cx="7848600" cy="4800600"/>
          </a:xfrm>
        </p:spPr>
        <p:txBody>
          <a:bodyPr>
            <a:normAutofit/>
          </a:bodyPr>
          <a:lstStyle/>
          <a:p>
            <a:pPr algn="just"/>
            <a:r>
              <a:rPr lang="en-US" sz="2800" dirty="0" smtClean="0"/>
              <a:t>The impurities in water are to be removed to a certain extent only so that it does not prove harmful to the public health. The term </a:t>
            </a:r>
            <a:r>
              <a:rPr lang="en-US" sz="2800" i="1" dirty="0" smtClean="0">
                <a:solidFill>
                  <a:srgbClr val="FFFF00"/>
                </a:solidFill>
              </a:rPr>
              <a:t>wholesome</a:t>
            </a:r>
            <a:r>
              <a:rPr lang="en-US" sz="2800" dirty="0" smtClean="0"/>
              <a:t> water is used to indicate the water which is not chemically pure, but does not contain anything harmful to the human body i.e. the water in which there are no pathogenic bacteria, no toxic substances and no excessive organic matter. The term </a:t>
            </a:r>
            <a:r>
              <a:rPr lang="en-US" sz="2800" i="1" dirty="0" smtClean="0">
                <a:solidFill>
                  <a:srgbClr val="FFFF00"/>
                </a:solidFill>
              </a:rPr>
              <a:t>pure</a:t>
            </a:r>
            <a:r>
              <a:rPr lang="en-US" sz="2800" dirty="0" smtClean="0"/>
              <a:t> water is a relative term and it has to be interpreted in relation to the use of water. </a:t>
            </a:r>
            <a:endParaRPr lang="en-US" sz="2800"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686800" cy="685800"/>
          </a:xfrm>
        </p:spPr>
        <p:txBody>
          <a:bodyPr>
            <a:normAutofit/>
          </a:bodyPr>
          <a:lstStyle/>
          <a:p>
            <a:pPr algn="ctr"/>
            <a:r>
              <a:rPr lang="en-US" sz="3600" dirty="0" smtClean="0">
                <a:solidFill>
                  <a:srgbClr val="00FF00"/>
                </a:solidFill>
              </a:rPr>
              <a:t>Water Quality Parameters and Standards</a:t>
            </a:r>
            <a:endParaRPr lang="en-US" sz="3600" dirty="0">
              <a:solidFill>
                <a:srgbClr val="00FF00"/>
              </a:solidFill>
            </a:endParaRPr>
          </a:p>
        </p:txBody>
      </p:sp>
      <p:sp>
        <p:nvSpPr>
          <p:cNvPr id="3" name="Subtitle 2"/>
          <p:cNvSpPr>
            <a:spLocks noGrp="1"/>
          </p:cNvSpPr>
          <p:nvPr>
            <p:ph type="subTitle" idx="1"/>
          </p:nvPr>
        </p:nvSpPr>
        <p:spPr>
          <a:xfrm>
            <a:off x="228600" y="914400"/>
            <a:ext cx="8686800" cy="5486400"/>
          </a:xfrm>
        </p:spPr>
        <p:txBody>
          <a:bodyPr>
            <a:noAutofit/>
          </a:bodyPr>
          <a:lstStyle/>
          <a:p>
            <a:pPr algn="just">
              <a:spcAft>
                <a:spcPts val="1200"/>
              </a:spcAft>
            </a:pPr>
            <a:r>
              <a:rPr lang="en-US" sz="2400" dirty="0" smtClean="0"/>
              <a:t>The standards of water quality parameter depend on the purposes of use. These parameters are briefly described as below: </a:t>
            </a:r>
          </a:p>
          <a:p>
            <a:pPr algn="just"/>
            <a:r>
              <a:rPr lang="en-US" sz="2400" b="1" dirty="0" smtClean="0">
                <a:solidFill>
                  <a:srgbClr val="FFC000"/>
                </a:solidFill>
              </a:rPr>
              <a:t>Turbidity:</a:t>
            </a:r>
            <a:r>
              <a:rPr lang="en-US" sz="2400" dirty="0" smtClean="0">
                <a:solidFill>
                  <a:srgbClr val="FFC000"/>
                </a:solidFill>
              </a:rPr>
              <a:t> </a:t>
            </a:r>
            <a:r>
              <a:rPr lang="en-US" sz="2400" dirty="0" smtClean="0"/>
              <a:t>The term turbidity is applied to water containing suspended matter that interferes with the passage of light through the water or in which visual depth is restricted. The turbidity may be caused by a wide variety of suspended materials which range in size from colloidal to coarse dispersions, depending upon the degree of turbulence. Because of the wide variety of materials that cause turbidity in natural waters, it has been necessary to use an arbitrary standard. The standard chosen was 1 mg of SiO</a:t>
            </a:r>
            <a:r>
              <a:rPr lang="en-US" sz="2400" baseline="-25000" dirty="0" smtClean="0"/>
              <a:t>2</a:t>
            </a:r>
            <a:r>
              <a:rPr lang="en-US" sz="2400" dirty="0" smtClean="0"/>
              <a:t> in 1 liter distilled water and the silica used must meet certain specifications as to particle size. Now, 1 unit of turbidity = 1 mg SiO</a:t>
            </a:r>
            <a:r>
              <a:rPr lang="en-US" sz="2400" baseline="-25000" dirty="0" smtClean="0"/>
              <a:t>2</a:t>
            </a:r>
            <a:r>
              <a:rPr lang="en-US" sz="2400" dirty="0" smtClean="0"/>
              <a:t>/L.</a:t>
            </a:r>
            <a:endParaRPr lang="en-US" sz="2400" dirty="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686800" cy="685800"/>
          </a:xfrm>
        </p:spPr>
        <p:txBody>
          <a:bodyPr>
            <a:normAutofit/>
          </a:bodyPr>
          <a:lstStyle/>
          <a:p>
            <a:pPr algn="ctr"/>
            <a:r>
              <a:rPr lang="en-US" sz="3600" dirty="0" smtClean="0">
                <a:solidFill>
                  <a:srgbClr val="00FF00"/>
                </a:solidFill>
              </a:rPr>
              <a:t>Water Quality Parameters and Standards</a:t>
            </a:r>
            <a:endParaRPr lang="en-US" sz="3600" dirty="0">
              <a:solidFill>
                <a:srgbClr val="00FF00"/>
              </a:solidFill>
            </a:endParaRPr>
          </a:p>
        </p:txBody>
      </p:sp>
      <p:sp>
        <p:nvSpPr>
          <p:cNvPr id="3" name="Subtitle 2"/>
          <p:cNvSpPr>
            <a:spLocks noGrp="1"/>
          </p:cNvSpPr>
          <p:nvPr>
            <p:ph type="subTitle" idx="1"/>
          </p:nvPr>
        </p:nvSpPr>
        <p:spPr>
          <a:xfrm>
            <a:off x="381000" y="914400"/>
            <a:ext cx="8229600" cy="5486400"/>
          </a:xfrm>
        </p:spPr>
        <p:txBody>
          <a:bodyPr>
            <a:normAutofit lnSpcReduction="10000"/>
          </a:bodyPr>
          <a:lstStyle/>
          <a:p>
            <a:pPr algn="just">
              <a:lnSpc>
                <a:spcPct val="120000"/>
              </a:lnSpc>
              <a:spcAft>
                <a:spcPts val="1200"/>
              </a:spcAft>
            </a:pPr>
            <a:r>
              <a:rPr lang="en-US" sz="2800" b="1" dirty="0" smtClean="0">
                <a:solidFill>
                  <a:srgbClr val="FFC000"/>
                </a:solidFill>
              </a:rPr>
              <a:t>Total dissolved solids (TDS): </a:t>
            </a:r>
            <a:r>
              <a:rPr lang="en-US" sz="2800" dirty="0" smtClean="0"/>
              <a:t>Total dissolved solids comprise inorganic salts and small amount of organic matter. The common dissolved mineral salts are claimed to affect the taste, hardness, corrosion and encrustation. Dissolved inorganic substances may exert adverse effects on aquatic animals and plants and may cause irrigation problem. The amount of dissolved solid present in water is an important consideration in its suitability for domestic use. In general, water with a total solids content of less than 500 mg/l is most desirable for such purposes. </a:t>
            </a:r>
            <a:endParaRPr lang="en-US" sz="2800" dirty="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686800" cy="685800"/>
          </a:xfrm>
        </p:spPr>
        <p:txBody>
          <a:bodyPr>
            <a:normAutofit/>
          </a:bodyPr>
          <a:lstStyle/>
          <a:p>
            <a:pPr algn="ctr"/>
            <a:r>
              <a:rPr lang="en-US" sz="3600" dirty="0" smtClean="0">
                <a:solidFill>
                  <a:srgbClr val="00FF00"/>
                </a:solidFill>
              </a:rPr>
              <a:t>Water Quality Parameters and Standards</a:t>
            </a:r>
            <a:endParaRPr lang="en-US" sz="3600" dirty="0">
              <a:solidFill>
                <a:srgbClr val="00FF00"/>
              </a:solidFill>
            </a:endParaRPr>
          </a:p>
        </p:txBody>
      </p:sp>
      <p:sp>
        <p:nvSpPr>
          <p:cNvPr id="4" name="Subtitle 3"/>
          <p:cNvSpPr>
            <a:spLocks noGrp="1"/>
          </p:cNvSpPr>
          <p:nvPr>
            <p:ph type="subTitle" idx="1"/>
          </p:nvPr>
        </p:nvSpPr>
        <p:spPr>
          <a:xfrm>
            <a:off x="457200" y="1143000"/>
            <a:ext cx="7854696" cy="990600"/>
          </a:xfrm>
        </p:spPr>
        <p:txBody>
          <a:bodyPr/>
          <a:lstStyle/>
          <a:p>
            <a:pPr algn="just"/>
            <a:r>
              <a:rPr lang="en-US" sz="2400" dirty="0" smtClean="0"/>
              <a:t>Depending on the TDS water is often classified as follows:</a:t>
            </a:r>
            <a:endParaRPr lang="en-US" dirty="0"/>
          </a:p>
        </p:txBody>
      </p:sp>
      <p:graphicFrame>
        <p:nvGraphicFramePr>
          <p:cNvPr id="5" name="Table 4"/>
          <p:cNvGraphicFramePr>
            <a:graphicFrameLocks noGrp="1"/>
          </p:cNvGraphicFramePr>
          <p:nvPr/>
        </p:nvGraphicFramePr>
        <p:xfrm>
          <a:off x="1219200" y="2286000"/>
          <a:ext cx="6553200" cy="4038600"/>
        </p:xfrm>
        <a:graphic>
          <a:graphicData uri="http://schemas.openxmlformats.org/drawingml/2006/table">
            <a:tbl>
              <a:tblPr/>
              <a:tblGrid>
                <a:gridCol w="2875383"/>
                <a:gridCol w="3677817"/>
              </a:tblGrid>
              <a:tr h="807720">
                <a:tc>
                  <a:txBody>
                    <a:bodyPr/>
                    <a:lstStyle/>
                    <a:p>
                      <a:pPr marL="0" marR="0" algn="just">
                        <a:lnSpc>
                          <a:spcPct val="150000"/>
                        </a:lnSpc>
                        <a:spcBef>
                          <a:spcPts val="0"/>
                        </a:spcBef>
                        <a:spcAft>
                          <a:spcPts val="0"/>
                        </a:spcAft>
                      </a:pPr>
                      <a:r>
                        <a:rPr lang="en-US" sz="2400" dirty="0">
                          <a:latin typeface="Times New Roman"/>
                          <a:ea typeface="Times New Roman"/>
                          <a:cs typeface="Times New Roman"/>
                        </a:rPr>
                        <a:t>Excellent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dirty="0">
                          <a:latin typeface="Times New Roman"/>
                          <a:ea typeface="Times New Roman"/>
                          <a:cs typeface="Times New Roman"/>
                        </a:rPr>
                        <a:t>TDS &lt; 300 mg/l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r h="807720">
                <a:tc>
                  <a:txBody>
                    <a:bodyPr/>
                    <a:lstStyle/>
                    <a:p>
                      <a:pPr marL="0" marR="0" algn="just">
                        <a:lnSpc>
                          <a:spcPct val="150000"/>
                        </a:lnSpc>
                        <a:spcBef>
                          <a:spcPts val="0"/>
                        </a:spcBef>
                        <a:spcAft>
                          <a:spcPts val="0"/>
                        </a:spcAft>
                      </a:pPr>
                      <a:r>
                        <a:rPr lang="en-US" sz="2400">
                          <a:latin typeface="Times New Roman"/>
                          <a:ea typeface="Times New Roman"/>
                          <a:cs typeface="Times New Roman"/>
                        </a:rPr>
                        <a:t>Good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dirty="0">
                          <a:latin typeface="Times New Roman"/>
                          <a:ea typeface="Times New Roman"/>
                          <a:cs typeface="Times New Roman"/>
                        </a:rPr>
                        <a:t>300 – 600 mg/l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r h="807720">
                <a:tc>
                  <a:txBody>
                    <a:bodyPr/>
                    <a:lstStyle/>
                    <a:p>
                      <a:pPr marL="0" marR="0" algn="just">
                        <a:lnSpc>
                          <a:spcPct val="150000"/>
                        </a:lnSpc>
                        <a:spcBef>
                          <a:spcPts val="0"/>
                        </a:spcBef>
                        <a:spcAft>
                          <a:spcPts val="0"/>
                        </a:spcAft>
                      </a:pPr>
                      <a:r>
                        <a:rPr lang="en-US" sz="2400">
                          <a:latin typeface="Times New Roman"/>
                          <a:ea typeface="Times New Roman"/>
                          <a:cs typeface="Times New Roman"/>
                        </a:rPr>
                        <a:t>Fair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dirty="0">
                          <a:latin typeface="Times New Roman"/>
                          <a:ea typeface="Times New Roman"/>
                          <a:cs typeface="Times New Roman"/>
                        </a:rPr>
                        <a:t>600 – 900 mg/l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r h="807720">
                <a:tc>
                  <a:txBody>
                    <a:bodyPr/>
                    <a:lstStyle/>
                    <a:p>
                      <a:pPr marL="0" marR="0" algn="just">
                        <a:lnSpc>
                          <a:spcPct val="150000"/>
                        </a:lnSpc>
                        <a:spcBef>
                          <a:spcPts val="0"/>
                        </a:spcBef>
                        <a:spcAft>
                          <a:spcPts val="0"/>
                        </a:spcAft>
                      </a:pPr>
                      <a:r>
                        <a:rPr lang="en-US" sz="2400">
                          <a:latin typeface="Times New Roman"/>
                          <a:ea typeface="Times New Roman"/>
                          <a:cs typeface="Times New Roman"/>
                        </a:rPr>
                        <a:t>Poor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dirty="0">
                          <a:latin typeface="Times New Roman"/>
                          <a:ea typeface="Times New Roman"/>
                          <a:cs typeface="Times New Roman"/>
                        </a:rPr>
                        <a:t>900 – 1200 mg/l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r h="807720">
                <a:tc>
                  <a:txBody>
                    <a:bodyPr/>
                    <a:lstStyle/>
                    <a:p>
                      <a:pPr marL="0" marR="0" algn="just">
                        <a:lnSpc>
                          <a:spcPct val="150000"/>
                        </a:lnSpc>
                        <a:spcBef>
                          <a:spcPts val="0"/>
                        </a:spcBef>
                        <a:spcAft>
                          <a:spcPts val="0"/>
                        </a:spcAft>
                      </a:pPr>
                      <a:r>
                        <a:rPr lang="en-US" sz="2400">
                          <a:latin typeface="Times New Roman"/>
                          <a:ea typeface="Times New Roman"/>
                          <a:cs typeface="Times New Roman"/>
                        </a:rPr>
                        <a:t>Unacceptable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dirty="0">
                          <a:latin typeface="Times New Roman"/>
                          <a:ea typeface="Times New Roman"/>
                          <a:cs typeface="Times New Roman"/>
                        </a:rPr>
                        <a:t>TDS &gt; 1200 mg/l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bl>
          </a:graphicData>
        </a:graphic>
      </p:graphicFrame>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686800" cy="685800"/>
          </a:xfrm>
        </p:spPr>
        <p:txBody>
          <a:bodyPr>
            <a:normAutofit/>
          </a:bodyPr>
          <a:lstStyle/>
          <a:p>
            <a:pPr algn="ctr"/>
            <a:r>
              <a:rPr lang="en-US" sz="3600" dirty="0" smtClean="0">
                <a:solidFill>
                  <a:srgbClr val="00FF00"/>
                </a:solidFill>
              </a:rPr>
              <a:t>Water Quality Parameters and Standards</a:t>
            </a:r>
            <a:endParaRPr lang="en-US" sz="3600" dirty="0">
              <a:solidFill>
                <a:srgbClr val="00FF00"/>
              </a:solidFill>
            </a:endParaRPr>
          </a:p>
        </p:txBody>
      </p:sp>
      <p:sp>
        <p:nvSpPr>
          <p:cNvPr id="4" name="Subtitle 3"/>
          <p:cNvSpPr>
            <a:spLocks noGrp="1"/>
          </p:cNvSpPr>
          <p:nvPr>
            <p:ph type="subTitle" idx="1"/>
          </p:nvPr>
        </p:nvSpPr>
        <p:spPr>
          <a:xfrm>
            <a:off x="457200" y="1143000"/>
            <a:ext cx="8153400" cy="5486400"/>
          </a:xfrm>
        </p:spPr>
        <p:txBody>
          <a:bodyPr>
            <a:normAutofit fontScale="92500"/>
          </a:bodyPr>
          <a:lstStyle/>
          <a:p>
            <a:pPr algn="just">
              <a:lnSpc>
                <a:spcPct val="150000"/>
              </a:lnSpc>
            </a:pPr>
            <a:r>
              <a:rPr lang="en-US" sz="3000" b="1" dirty="0" err="1" smtClean="0">
                <a:solidFill>
                  <a:srgbClr val="FFC000"/>
                </a:solidFill>
              </a:rPr>
              <a:t>Colour</a:t>
            </a:r>
            <a:r>
              <a:rPr lang="en-US" sz="3000" b="1" dirty="0" smtClean="0">
                <a:solidFill>
                  <a:srgbClr val="FFC000"/>
                </a:solidFill>
              </a:rPr>
              <a:t>:</a:t>
            </a:r>
            <a:r>
              <a:rPr lang="en-US" sz="2400" dirty="0" smtClean="0">
                <a:solidFill>
                  <a:srgbClr val="FFC000"/>
                </a:solidFill>
              </a:rPr>
              <a:t> </a:t>
            </a:r>
          </a:p>
          <a:p>
            <a:pPr algn="just">
              <a:lnSpc>
                <a:spcPct val="150000"/>
              </a:lnSpc>
            </a:pPr>
            <a:r>
              <a:rPr lang="en-US" sz="2400" dirty="0" smtClean="0"/>
              <a:t>Water become </a:t>
            </a:r>
            <a:r>
              <a:rPr lang="en-US" sz="2400" dirty="0" err="1" smtClean="0"/>
              <a:t>coloured</a:t>
            </a:r>
            <a:r>
              <a:rPr lang="en-US" sz="2400" dirty="0" smtClean="0"/>
              <a:t> due to addition of various suspended matter in water. Tannins, acid and </a:t>
            </a:r>
            <a:r>
              <a:rPr lang="en-US" sz="2400" dirty="0" err="1" smtClean="0"/>
              <a:t>humates</a:t>
            </a:r>
            <a:r>
              <a:rPr lang="en-US" sz="2400" dirty="0" smtClean="0"/>
              <a:t>, from the decomposition of lignin, are considered to be the principal </a:t>
            </a:r>
            <a:r>
              <a:rPr lang="en-US" sz="2400" dirty="0" err="1" smtClean="0"/>
              <a:t>colour</a:t>
            </a:r>
            <a:r>
              <a:rPr lang="en-US" sz="2400" dirty="0" smtClean="0"/>
              <a:t> bodies. Iron is sometimes present as ferric </a:t>
            </a:r>
            <a:r>
              <a:rPr lang="en-US" sz="2400" dirty="0" err="1" smtClean="0"/>
              <a:t>humate</a:t>
            </a:r>
            <a:r>
              <a:rPr lang="en-US" sz="2400" dirty="0" smtClean="0"/>
              <a:t> and produces a </a:t>
            </a:r>
            <a:r>
              <a:rPr lang="en-US" sz="2400" dirty="0" err="1" smtClean="0"/>
              <a:t>colour</a:t>
            </a:r>
            <a:r>
              <a:rPr lang="en-US" sz="2400" dirty="0" smtClean="0"/>
              <a:t> of high potency. </a:t>
            </a:r>
            <a:r>
              <a:rPr lang="en-US" sz="2400" dirty="0" err="1" smtClean="0"/>
              <a:t>Colour</a:t>
            </a:r>
            <a:r>
              <a:rPr lang="en-US" sz="2400" dirty="0" smtClean="0"/>
              <a:t> caused by suspended matter is referred to as </a:t>
            </a:r>
            <a:r>
              <a:rPr lang="en-US" sz="2400" dirty="0" smtClean="0">
                <a:solidFill>
                  <a:srgbClr val="00FF00"/>
                </a:solidFill>
              </a:rPr>
              <a:t>apparent </a:t>
            </a:r>
            <a:r>
              <a:rPr lang="en-US" sz="2400" dirty="0" err="1" smtClean="0">
                <a:solidFill>
                  <a:srgbClr val="00FF00"/>
                </a:solidFill>
              </a:rPr>
              <a:t>colour</a:t>
            </a:r>
            <a:r>
              <a:rPr lang="en-US" sz="2400" dirty="0" smtClean="0">
                <a:solidFill>
                  <a:srgbClr val="00FF00"/>
                </a:solidFill>
              </a:rPr>
              <a:t> </a:t>
            </a:r>
            <a:r>
              <a:rPr lang="en-US" sz="2400" dirty="0" smtClean="0"/>
              <a:t>and is differentiated from </a:t>
            </a:r>
            <a:r>
              <a:rPr lang="en-US" sz="2400" dirty="0" err="1" smtClean="0"/>
              <a:t>colour</a:t>
            </a:r>
            <a:r>
              <a:rPr lang="en-US" sz="2400" dirty="0" smtClean="0"/>
              <a:t> due to vegetable or organic extracts that are colloidal and which is called </a:t>
            </a:r>
            <a:r>
              <a:rPr lang="en-US" sz="2400" dirty="0" smtClean="0">
                <a:solidFill>
                  <a:srgbClr val="00FF00"/>
                </a:solidFill>
              </a:rPr>
              <a:t>true </a:t>
            </a:r>
            <a:r>
              <a:rPr lang="en-US" sz="2400" dirty="0" err="1" smtClean="0">
                <a:solidFill>
                  <a:srgbClr val="00FF00"/>
                </a:solidFill>
              </a:rPr>
              <a:t>colour</a:t>
            </a:r>
            <a:r>
              <a:rPr lang="en-US" sz="2400" dirty="0" smtClean="0"/>
              <a:t>. In water analysis it is important to differentiate between “apparent” and “true” </a:t>
            </a:r>
            <a:r>
              <a:rPr lang="en-US" sz="2400" dirty="0" err="1" smtClean="0"/>
              <a:t>colour</a:t>
            </a:r>
            <a:r>
              <a:rPr lang="en-US" sz="2400" dirty="0" smtClean="0"/>
              <a:t>. </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686800" cy="685800"/>
          </a:xfrm>
        </p:spPr>
        <p:txBody>
          <a:bodyPr>
            <a:normAutofit/>
          </a:bodyPr>
          <a:lstStyle/>
          <a:p>
            <a:pPr algn="ctr"/>
            <a:r>
              <a:rPr lang="en-US" sz="3600" dirty="0" smtClean="0">
                <a:solidFill>
                  <a:srgbClr val="00FF00"/>
                </a:solidFill>
              </a:rPr>
              <a:t>Water Quality Parameters and Standards</a:t>
            </a:r>
            <a:endParaRPr lang="en-US" sz="3600" dirty="0">
              <a:solidFill>
                <a:srgbClr val="00FF00"/>
              </a:solidFill>
            </a:endParaRPr>
          </a:p>
        </p:txBody>
      </p:sp>
      <p:sp>
        <p:nvSpPr>
          <p:cNvPr id="4" name="Subtitle 3"/>
          <p:cNvSpPr>
            <a:spLocks noGrp="1"/>
          </p:cNvSpPr>
          <p:nvPr>
            <p:ph type="subTitle" idx="1"/>
          </p:nvPr>
        </p:nvSpPr>
        <p:spPr>
          <a:xfrm>
            <a:off x="457200" y="1143000"/>
            <a:ext cx="8153400" cy="5486400"/>
          </a:xfrm>
        </p:spPr>
        <p:txBody>
          <a:bodyPr>
            <a:normAutofit/>
          </a:bodyPr>
          <a:lstStyle/>
          <a:p>
            <a:pPr algn="just"/>
            <a:r>
              <a:rPr lang="en-US" sz="3000" b="1" dirty="0" err="1" smtClean="0">
                <a:solidFill>
                  <a:srgbClr val="FFC000"/>
                </a:solidFill>
              </a:rPr>
              <a:t>Colour</a:t>
            </a:r>
            <a:r>
              <a:rPr lang="en-US" sz="3000" b="1" dirty="0" smtClean="0">
                <a:solidFill>
                  <a:srgbClr val="FFC000"/>
                </a:solidFill>
              </a:rPr>
              <a:t>:</a:t>
            </a:r>
            <a:r>
              <a:rPr lang="en-US" sz="2400" dirty="0" smtClean="0">
                <a:solidFill>
                  <a:srgbClr val="FFC000"/>
                </a:solidFill>
              </a:rPr>
              <a:t> </a:t>
            </a:r>
            <a:endParaRPr lang="en-US" sz="2400" dirty="0" smtClean="0"/>
          </a:p>
          <a:p>
            <a:pPr algn="just">
              <a:lnSpc>
                <a:spcPct val="150000"/>
              </a:lnSpc>
            </a:pPr>
            <a:r>
              <a:rPr lang="en-US" sz="2400" dirty="0" smtClean="0"/>
              <a:t>Waters containing natural </a:t>
            </a:r>
            <a:r>
              <a:rPr lang="en-US" sz="2400" dirty="0" err="1" smtClean="0"/>
              <a:t>colour</a:t>
            </a:r>
            <a:r>
              <a:rPr lang="en-US" sz="2400" dirty="0" smtClean="0"/>
              <a:t> are yellow-brownish in appearance. Through experience, it has been found that solution of potassium </a:t>
            </a:r>
            <a:r>
              <a:rPr lang="en-US" sz="2400" dirty="0" err="1" smtClean="0"/>
              <a:t>chloroplatinate</a:t>
            </a:r>
            <a:r>
              <a:rPr lang="en-US" sz="2400" dirty="0" smtClean="0"/>
              <a:t> (K</a:t>
            </a:r>
            <a:r>
              <a:rPr lang="en-US" sz="2400" baseline="-25000" dirty="0" smtClean="0"/>
              <a:t>2 </a:t>
            </a:r>
            <a:r>
              <a:rPr lang="en-US" sz="2400" dirty="0" smtClean="0"/>
              <a:t>Pt Cl</a:t>
            </a:r>
            <a:r>
              <a:rPr lang="en-US" sz="2400" baseline="-25000" dirty="0" smtClean="0"/>
              <a:t>6</a:t>
            </a:r>
            <a:r>
              <a:rPr lang="en-US" sz="2400" dirty="0" smtClean="0"/>
              <a:t>) tinted with small amounts of cobalt chloride yield </a:t>
            </a:r>
            <a:r>
              <a:rPr lang="en-US" sz="2400" dirty="0" err="1" smtClean="0"/>
              <a:t>colours</a:t>
            </a:r>
            <a:r>
              <a:rPr lang="en-US" sz="2400" dirty="0" smtClean="0"/>
              <a:t> that are very much like the natural </a:t>
            </a:r>
            <a:r>
              <a:rPr lang="en-US" sz="2400" dirty="0" err="1" smtClean="0"/>
              <a:t>colours</a:t>
            </a:r>
            <a:r>
              <a:rPr lang="en-US" sz="2400" dirty="0" smtClean="0"/>
              <a:t>. The </a:t>
            </a:r>
            <a:r>
              <a:rPr lang="en-US" sz="2400" dirty="0" err="1" smtClean="0"/>
              <a:t>colour</a:t>
            </a:r>
            <a:r>
              <a:rPr lang="en-US" sz="2400" dirty="0" smtClean="0"/>
              <a:t> produced by 1 mg/L of platinum (as K</a:t>
            </a:r>
            <a:r>
              <a:rPr lang="en-US" sz="2400" baseline="-25000" dirty="0" smtClean="0"/>
              <a:t>2 </a:t>
            </a:r>
            <a:r>
              <a:rPr lang="en-US" sz="2400" dirty="0" smtClean="0"/>
              <a:t>Pt Cl</a:t>
            </a:r>
            <a:r>
              <a:rPr lang="en-US" sz="2400" baseline="-25000" dirty="0" smtClean="0"/>
              <a:t>6</a:t>
            </a:r>
            <a:r>
              <a:rPr lang="en-US" sz="2400" dirty="0" smtClean="0"/>
              <a:t>) is taken as the standard unit of </a:t>
            </a:r>
            <a:r>
              <a:rPr lang="en-US" sz="2400" dirty="0" err="1" smtClean="0"/>
              <a:t>colour</a:t>
            </a:r>
            <a:r>
              <a:rPr lang="en-US" sz="2400" dirty="0" smtClean="0"/>
              <a:t>.</a:t>
            </a:r>
            <a:endParaRPr lang="en-US" sz="2400"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686800" cy="685800"/>
          </a:xfrm>
        </p:spPr>
        <p:txBody>
          <a:bodyPr>
            <a:normAutofit/>
          </a:bodyPr>
          <a:lstStyle/>
          <a:p>
            <a:pPr algn="ctr"/>
            <a:r>
              <a:rPr lang="en-US" sz="3600" dirty="0" smtClean="0">
                <a:solidFill>
                  <a:srgbClr val="00FF00"/>
                </a:solidFill>
              </a:rPr>
              <a:t>Water Quality Parameters and Standards</a:t>
            </a:r>
            <a:endParaRPr lang="en-US" sz="3600" dirty="0">
              <a:solidFill>
                <a:srgbClr val="00FF00"/>
              </a:solidFill>
            </a:endParaRPr>
          </a:p>
        </p:txBody>
      </p:sp>
      <p:sp>
        <p:nvSpPr>
          <p:cNvPr id="4" name="Subtitle 3"/>
          <p:cNvSpPr>
            <a:spLocks noGrp="1"/>
          </p:cNvSpPr>
          <p:nvPr>
            <p:ph type="subTitle" idx="1"/>
          </p:nvPr>
        </p:nvSpPr>
        <p:spPr>
          <a:xfrm>
            <a:off x="457200" y="1143000"/>
            <a:ext cx="8153400" cy="5486400"/>
          </a:xfrm>
        </p:spPr>
        <p:txBody>
          <a:bodyPr>
            <a:normAutofit/>
          </a:bodyPr>
          <a:lstStyle/>
          <a:p>
            <a:pPr algn="just"/>
            <a:r>
              <a:rPr lang="en-US" sz="2800" b="1" dirty="0" smtClean="0">
                <a:solidFill>
                  <a:srgbClr val="FFC000"/>
                </a:solidFill>
              </a:rPr>
              <a:t>Tastes and </a:t>
            </a:r>
            <a:r>
              <a:rPr lang="en-US" sz="2800" b="1" dirty="0" err="1" smtClean="0">
                <a:solidFill>
                  <a:srgbClr val="FFC000"/>
                </a:solidFill>
              </a:rPr>
              <a:t>odour</a:t>
            </a:r>
            <a:r>
              <a:rPr lang="en-US" sz="2800" b="1" dirty="0" smtClean="0">
                <a:solidFill>
                  <a:srgbClr val="FFC000"/>
                </a:solidFill>
              </a:rPr>
              <a:t>: </a:t>
            </a:r>
          </a:p>
          <a:p>
            <a:pPr algn="just">
              <a:lnSpc>
                <a:spcPct val="150000"/>
              </a:lnSpc>
            </a:pPr>
            <a:r>
              <a:rPr lang="en-US" sz="2400" dirty="0" smtClean="0"/>
              <a:t>The words taste and </a:t>
            </a:r>
            <a:r>
              <a:rPr lang="en-US" sz="2400" dirty="0" err="1" smtClean="0"/>
              <a:t>odour</a:t>
            </a:r>
            <a:r>
              <a:rPr lang="en-US" sz="2400" dirty="0" smtClean="0"/>
              <a:t> are often used loosely and interchangeably. Actually there are four tastes: </a:t>
            </a:r>
            <a:r>
              <a:rPr lang="en-US" sz="2400" b="1" dirty="0" smtClean="0">
                <a:solidFill>
                  <a:srgbClr val="FFC000"/>
                </a:solidFill>
              </a:rPr>
              <a:t>sour, salt, sweet and bitter</a:t>
            </a:r>
            <a:r>
              <a:rPr lang="en-US" sz="2400" dirty="0" smtClean="0">
                <a:solidFill>
                  <a:srgbClr val="FFC000"/>
                </a:solidFill>
              </a:rPr>
              <a:t> </a:t>
            </a:r>
            <a:r>
              <a:rPr lang="en-US" sz="2400" dirty="0" smtClean="0"/>
              <a:t>– strictly confined in their perception to the taste buds of the tongue. </a:t>
            </a:r>
            <a:r>
              <a:rPr lang="en-US" sz="2400" dirty="0" err="1" smtClean="0"/>
              <a:t>Odours</a:t>
            </a:r>
            <a:r>
              <a:rPr lang="en-US" sz="2400" dirty="0" smtClean="0"/>
              <a:t> appear to be without limit in number and are known to change in quality as the concentration of the </a:t>
            </a:r>
            <a:r>
              <a:rPr lang="en-US" sz="2400" dirty="0" err="1" smtClean="0"/>
              <a:t>odourous</a:t>
            </a:r>
            <a:r>
              <a:rPr lang="en-US" sz="2400" dirty="0" smtClean="0"/>
              <a:t> compounds, or the intensity of their small, is varied.</a:t>
            </a:r>
            <a:endParaRPr lang="en-US" sz="2400" b="1" dirty="0" smtClean="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686800" cy="685800"/>
          </a:xfrm>
        </p:spPr>
        <p:txBody>
          <a:bodyPr>
            <a:normAutofit/>
          </a:bodyPr>
          <a:lstStyle/>
          <a:p>
            <a:pPr algn="ctr"/>
            <a:r>
              <a:rPr lang="en-US" sz="3600" dirty="0" smtClean="0">
                <a:solidFill>
                  <a:srgbClr val="00FF00"/>
                </a:solidFill>
              </a:rPr>
              <a:t>Water Quality Parameters and Standards</a:t>
            </a:r>
            <a:endParaRPr lang="en-US" sz="3600" dirty="0">
              <a:solidFill>
                <a:srgbClr val="00FF00"/>
              </a:solidFill>
            </a:endParaRPr>
          </a:p>
        </p:txBody>
      </p:sp>
      <p:sp>
        <p:nvSpPr>
          <p:cNvPr id="4" name="Subtitle 3"/>
          <p:cNvSpPr>
            <a:spLocks noGrp="1"/>
          </p:cNvSpPr>
          <p:nvPr>
            <p:ph type="subTitle" idx="1"/>
          </p:nvPr>
        </p:nvSpPr>
        <p:spPr>
          <a:xfrm>
            <a:off x="457200" y="1143000"/>
            <a:ext cx="8153400" cy="5486400"/>
          </a:xfrm>
        </p:spPr>
        <p:txBody>
          <a:bodyPr>
            <a:normAutofit/>
          </a:bodyPr>
          <a:lstStyle/>
          <a:p>
            <a:pPr algn="just"/>
            <a:r>
              <a:rPr lang="en-US" sz="2800" b="1" dirty="0" smtClean="0">
                <a:solidFill>
                  <a:srgbClr val="FFC000"/>
                </a:solidFill>
              </a:rPr>
              <a:t>Tastes and </a:t>
            </a:r>
            <a:r>
              <a:rPr lang="en-US" sz="2800" b="1" dirty="0" err="1" smtClean="0">
                <a:solidFill>
                  <a:srgbClr val="FFC000"/>
                </a:solidFill>
              </a:rPr>
              <a:t>odour</a:t>
            </a:r>
            <a:r>
              <a:rPr lang="en-US" sz="2800" b="1" dirty="0" smtClean="0">
                <a:solidFill>
                  <a:srgbClr val="FFC000"/>
                </a:solidFill>
              </a:rPr>
              <a:t>: </a:t>
            </a:r>
            <a:endParaRPr lang="en-US" sz="2800" dirty="0" smtClean="0"/>
          </a:p>
          <a:p>
            <a:pPr algn="just">
              <a:lnSpc>
                <a:spcPct val="150000"/>
              </a:lnSpc>
            </a:pPr>
            <a:r>
              <a:rPr lang="en-US" sz="2400" dirty="0" smtClean="0"/>
              <a:t>Tastes and </a:t>
            </a:r>
            <a:r>
              <a:rPr lang="en-US" sz="2400" dirty="0" err="1" smtClean="0"/>
              <a:t>odours</a:t>
            </a:r>
            <a:r>
              <a:rPr lang="en-US" sz="2400" dirty="0" smtClean="0"/>
              <a:t> are associated with (</a:t>
            </a:r>
            <a:r>
              <a:rPr lang="en-US" sz="2400" dirty="0" err="1" smtClean="0"/>
              <a:t>i</a:t>
            </a:r>
            <a:r>
              <a:rPr lang="en-US" sz="2400" dirty="0" smtClean="0"/>
              <a:t>) decaying organic matter, (ii) living algae and other microorganisms containing essential oils and other </a:t>
            </a:r>
            <a:r>
              <a:rPr lang="en-US" sz="2400" dirty="0" err="1" smtClean="0"/>
              <a:t>odourous</a:t>
            </a:r>
            <a:r>
              <a:rPr lang="en-US" sz="2400" dirty="0" smtClean="0"/>
              <a:t> compounds, (iii) iron and manganese and other metallic products of corrosion, (iv) industrial wastes, particularly </a:t>
            </a:r>
            <a:r>
              <a:rPr lang="en-US" sz="2400" dirty="0" err="1" smtClean="0"/>
              <a:t>phenolic</a:t>
            </a:r>
            <a:r>
              <a:rPr lang="en-US" sz="2400" dirty="0" smtClean="0"/>
              <a:t> substances, (v) disinfecting chlorine and its substitute compounds and (vi) biologically </a:t>
            </a:r>
            <a:r>
              <a:rPr lang="en-US" sz="2400" dirty="0" err="1" smtClean="0"/>
              <a:t>nondegradable</a:t>
            </a:r>
            <a:r>
              <a:rPr lang="en-US" sz="2400" dirty="0" smtClean="0"/>
              <a:t> synthetic organics.</a:t>
            </a:r>
            <a:endParaRPr lang="en-US" sz="2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C000"/>
                </a:solidFill>
              </a:rPr>
              <a:t>Design Considerations</a:t>
            </a:r>
            <a:endParaRPr lang="en-US" sz="3600" dirty="0">
              <a:solidFill>
                <a:srgbClr val="FFC000"/>
              </a:solidFill>
            </a:endParaRPr>
          </a:p>
        </p:txBody>
      </p:sp>
      <p:sp>
        <p:nvSpPr>
          <p:cNvPr id="3" name="Subtitle 2"/>
          <p:cNvSpPr>
            <a:spLocks noGrp="1"/>
          </p:cNvSpPr>
          <p:nvPr>
            <p:ph type="subTitle" idx="1"/>
          </p:nvPr>
        </p:nvSpPr>
        <p:spPr>
          <a:xfrm>
            <a:off x="381000" y="914400"/>
            <a:ext cx="8229600" cy="5486400"/>
          </a:xfrm>
        </p:spPr>
        <p:txBody>
          <a:bodyPr>
            <a:noAutofit/>
          </a:bodyPr>
          <a:lstStyle/>
          <a:p>
            <a:pPr algn="just">
              <a:lnSpc>
                <a:spcPct val="120000"/>
              </a:lnSpc>
              <a:spcAft>
                <a:spcPts val="600"/>
              </a:spcAft>
            </a:pPr>
            <a:r>
              <a:rPr lang="en-US" sz="2400" dirty="0" smtClean="0"/>
              <a:t>Following are the important considerations for design of an intake:</a:t>
            </a:r>
          </a:p>
          <a:p>
            <a:pPr marL="571500" lvl="0" indent="-571500" algn="just">
              <a:lnSpc>
                <a:spcPct val="120000"/>
              </a:lnSpc>
              <a:spcAft>
                <a:spcPts val="600"/>
              </a:spcAft>
              <a:buFont typeface="+mj-lt"/>
              <a:buAutoNum type="romanLcPeriod"/>
            </a:pPr>
            <a:r>
              <a:rPr lang="en-US" sz="2400" dirty="0" smtClean="0">
                <a:solidFill>
                  <a:srgbClr val="00B050"/>
                </a:solidFill>
              </a:rPr>
              <a:t>Selection of a particular type for the given source.</a:t>
            </a:r>
          </a:p>
          <a:p>
            <a:pPr marL="571500" lvl="0" indent="-571500" algn="just">
              <a:lnSpc>
                <a:spcPct val="120000"/>
              </a:lnSpc>
              <a:spcAft>
                <a:spcPts val="600"/>
              </a:spcAft>
              <a:buFont typeface="+mj-lt"/>
              <a:buAutoNum type="romanLcPeriod"/>
            </a:pPr>
            <a:r>
              <a:rPr lang="en-US" sz="2400" dirty="0" smtClean="0"/>
              <a:t>The magnitude of the external forces (waves, currents and blows from floating and submerged objects) to be resisted by the intake.</a:t>
            </a:r>
          </a:p>
          <a:p>
            <a:pPr marL="571500" lvl="0" indent="-571500" algn="just">
              <a:lnSpc>
                <a:spcPct val="120000"/>
              </a:lnSpc>
              <a:spcAft>
                <a:spcPts val="600"/>
              </a:spcAft>
              <a:buFont typeface="+mj-lt"/>
              <a:buAutoNum type="romanLcPeriod"/>
            </a:pPr>
            <a:r>
              <a:rPr lang="en-US" sz="2400" dirty="0" smtClean="0">
                <a:solidFill>
                  <a:srgbClr val="00B050"/>
                </a:solidFill>
              </a:rPr>
              <a:t>Consideration of the total lift from the source to the treatment plant and selection of a suitable pumping unit.</a:t>
            </a:r>
          </a:p>
          <a:p>
            <a:pPr marL="571500" lvl="0" indent="-571500" algn="just">
              <a:lnSpc>
                <a:spcPct val="120000"/>
              </a:lnSpc>
              <a:spcAft>
                <a:spcPts val="600"/>
              </a:spcAft>
              <a:buFont typeface="+mj-lt"/>
              <a:buAutoNum type="romanLcPeriod"/>
            </a:pPr>
            <a:r>
              <a:rPr lang="en-US" sz="2400" dirty="0" smtClean="0"/>
              <a:t>Determination of the total length of suction and delivery mains, head losses due to friction and small bends, enlargement and reduction.</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686800" cy="685800"/>
          </a:xfrm>
        </p:spPr>
        <p:txBody>
          <a:bodyPr>
            <a:normAutofit/>
          </a:bodyPr>
          <a:lstStyle/>
          <a:p>
            <a:pPr algn="ctr"/>
            <a:r>
              <a:rPr lang="en-US" sz="3600" dirty="0" smtClean="0">
                <a:solidFill>
                  <a:srgbClr val="00FF00"/>
                </a:solidFill>
              </a:rPr>
              <a:t>Water Quality Parameters and Standards</a:t>
            </a:r>
            <a:endParaRPr lang="en-US" sz="3600" dirty="0">
              <a:solidFill>
                <a:srgbClr val="00FF00"/>
              </a:solidFill>
            </a:endParaRPr>
          </a:p>
        </p:txBody>
      </p:sp>
      <p:sp>
        <p:nvSpPr>
          <p:cNvPr id="4" name="Subtitle 3"/>
          <p:cNvSpPr>
            <a:spLocks noGrp="1"/>
          </p:cNvSpPr>
          <p:nvPr>
            <p:ph type="subTitle" idx="1"/>
          </p:nvPr>
        </p:nvSpPr>
        <p:spPr>
          <a:xfrm>
            <a:off x="457200" y="1143000"/>
            <a:ext cx="8153400" cy="5486400"/>
          </a:xfrm>
        </p:spPr>
        <p:txBody>
          <a:bodyPr>
            <a:normAutofit/>
          </a:bodyPr>
          <a:lstStyle/>
          <a:p>
            <a:pPr algn="just">
              <a:spcAft>
                <a:spcPts val="1200"/>
              </a:spcAft>
            </a:pPr>
            <a:r>
              <a:rPr lang="en-US" sz="2800" b="1" dirty="0" smtClean="0">
                <a:solidFill>
                  <a:srgbClr val="FFC000"/>
                </a:solidFill>
              </a:rPr>
              <a:t>Temperature: </a:t>
            </a:r>
          </a:p>
          <a:p>
            <a:pPr algn="just">
              <a:lnSpc>
                <a:spcPct val="150000"/>
              </a:lnSpc>
              <a:spcAft>
                <a:spcPts val="1200"/>
              </a:spcAft>
            </a:pPr>
            <a:r>
              <a:rPr lang="en-US" sz="2400" dirty="0" smtClean="0"/>
              <a:t>The most desirable range of temperatures for a public water supply is between 40 and 50</a:t>
            </a:r>
            <a:r>
              <a:rPr lang="en-US" sz="2400" baseline="30000" dirty="0" smtClean="0"/>
              <a:t>0</a:t>
            </a:r>
            <a:r>
              <a:rPr lang="en-US" sz="2400" dirty="0" smtClean="0"/>
              <a:t>F. Natural waters are seldom found below 40</a:t>
            </a:r>
            <a:r>
              <a:rPr lang="en-US" sz="2400" baseline="30000" dirty="0" smtClean="0"/>
              <a:t>0</a:t>
            </a:r>
            <a:r>
              <a:rPr lang="en-US" sz="2400" dirty="0" smtClean="0"/>
              <a:t>F. As the temperature rises above 50</a:t>
            </a:r>
            <a:r>
              <a:rPr lang="en-US" sz="2400" baseline="30000" dirty="0" smtClean="0"/>
              <a:t>0</a:t>
            </a:r>
            <a:r>
              <a:rPr lang="en-US" sz="2400" dirty="0" smtClean="0"/>
              <a:t>F, the water becomes less palatable and less suited to certain uses. Temperatures above 80 </a:t>
            </a:r>
            <a:r>
              <a:rPr lang="en-US" sz="2400" baseline="30000" dirty="0" smtClean="0"/>
              <a:t>0</a:t>
            </a:r>
            <a:r>
              <a:rPr lang="en-US" sz="2400" dirty="0" smtClean="0"/>
              <a:t>F are undesirable, and above 90</a:t>
            </a:r>
            <a:r>
              <a:rPr lang="en-US" sz="2400" baseline="30000" dirty="0" smtClean="0"/>
              <a:t>0</a:t>
            </a:r>
            <a:r>
              <a:rPr lang="en-US" sz="2400" dirty="0" smtClean="0"/>
              <a:t> to 95</a:t>
            </a:r>
            <a:r>
              <a:rPr lang="en-US" sz="2400" baseline="30000" dirty="0" smtClean="0"/>
              <a:t>0</a:t>
            </a:r>
            <a:r>
              <a:rPr lang="en-US" sz="2400" dirty="0" smtClean="0"/>
              <a:t>F the water is unfit for a public supply.</a:t>
            </a:r>
            <a:r>
              <a:rPr lang="en-US" sz="2400" b="1" dirty="0" smtClean="0"/>
              <a:t> </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686800" cy="685800"/>
          </a:xfrm>
        </p:spPr>
        <p:txBody>
          <a:bodyPr>
            <a:normAutofit/>
          </a:bodyPr>
          <a:lstStyle/>
          <a:p>
            <a:pPr algn="ctr"/>
            <a:r>
              <a:rPr lang="en-US" sz="3600" dirty="0" smtClean="0">
                <a:solidFill>
                  <a:srgbClr val="00FF00"/>
                </a:solidFill>
              </a:rPr>
              <a:t>Water Quality Parameters and Standards</a:t>
            </a:r>
            <a:endParaRPr lang="en-US" sz="3600" dirty="0">
              <a:solidFill>
                <a:srgbClr val="00FF00"/>
              </a:solidFill>
            </a:endParaRPr>
          </a:p>
        </p:txBody>
      </p:sp>
      <p:sp>
        <p:nvSpPr>
          <p:cNvPr id="4" name="Subtitle 3"/>
          <p:cNvSpPr>
            <a:spLocks noGrp="1"/>
          </p:cNvSpPr>
          <p:nvPr>
            <p:ph type="subTitle" idx="1"/>
          </p:nvPr>
        </p:nvSpPr>
        <p:spPr>
          <a:xfrm>
            <a:off x="457200" y="1143000"/>
            <a:ext cx="8153400" cy="5486400"/>
          </a:xfrm>
        </p:spPr>
        <p:txBody>
          <a:bodyPr>
            <a:normAutofit lnSpcReduction="10000"/>
          </a:bodyPr>
          <a:lstStyle/>
          <a:p>
            <a:pPr algn="just"/>
            <a:r>
              <a:rPr lang="en-US" sz="2800" b="1" dirty="0" smtClean="0">
                <a:solidFill>
                  <a:srgbClr val="FFC000"/>
                </a:solidFill>
              </a:rPr>
              <a:t>Hydrogen ion concentration, pH: </a:t>
            </a:r>
          </a:p>
          <a:p>
            <a:pPr algn="just">
              <a:lnSpc>
                <a:spcPct val="150000"/>
              </a:lnSpc>
            </a:pPr>
            <a:r>
              <a:rPr lang="en-US" sz="2400" dirty="0" smtClean="0"/>
              <a:t>pH is a term used rather universally to express the intensity of the acid or alkaline condition of a solution. More exactly, it is a way of expressing the hydrogen ion concentration. In the field of water supplies, it is a factor that must be considered in chemical coagulation, disinfection, water softening and corrosion control. In sewage and industrial waste treatment employing biological processes, pH must be controlled within a range </a:t>
            </a:r>
            <a:r>
              <a:rPr lang="en-US" sz="2400" dirty="0" err="1" smtClean="0"/>
              <a:t>favourable</a:t>
            </a:r>
            <a:r>
              <a:rPr lang="en-US" sz="2400" dirty="0" smtClean="0"/>
              <a:t> to the particular organisms involved. </a:t>
            </a:r>
            <a:endParaRPr lang="en-US" sz="2400" b="1"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686800" cy="685800"/>
          </a:xfrm>
        </p:spPr>
        <p:txBody>
          <a:bodyPr>
            <a:normAutofit/>
          </a:bodyPr>
          <a:lstStyle/>
          <a:p>
            <a:pPr algn="ctr"/>
            <a:r>
              <a:rPr lang="en-US" sz="3600" dirty="0" smtClean="0">
                <a:solidFill>
                  <a:srgbClr val="00FF00"/>
                </a:solidFill>
              </a:rPr>
              <a:t>Water Quality Parameters and Standards</a:t>
            </a:r>
            <a:endParaRPr lang="en-US" sz="3600" dirty="0">
              <a:solidFill>
                <a:srgbClr val="00FF00"/>
              </a:solidFill>
            </a:endParaRPr>
          </a:p>
        </p:txBody>
      </p:sp>
      <p:sp>
        <p:nvSpPr>
          <p:cNvPr id="4" name="Subtitle 3"/>
          <p:cNvSpPr>
            <a:spLocks noGrp="1"/>
          </p:cNvSpPr>
          <p:nvPr>
            <p:ph type="subTitle" idx="1"/>
          </p:nvPr>
        </p:nvSpPr>
        <p:spPr>
          <a:xfrm>
            <a:off x="457200" y="1143000"/>
            <a:ext cx="8153400" cy="5486400"/>
          </a:xfrm>
        </p:spPr>
        <p:txBody>
          <a:bodyPr>
            <a:normAutofit fontScale="92500" lnSpcReduction="20000"/>
          </a:bodyPr>
          <a:lstStyle/>
          <a:p>
            <a:pPr algn="just">
              <a:spcAft>
                <a:spcPts val="1200"/>
              </a:spcAft>
            </a:pPr>
            <a:r>
              <a:rPr lang="en-US" sz="2800" b="1" dirty="0" smtClean="0">
                <a:solidFill>
                  <a:srgbClr val="FFC000"/>
                </a:solidFill>
              </a:rPr>
              <a:t>Alkalinity: </a:t>
            </a:r>
          </a:p>
          <a:p>
            <a:pPr algn="just">
              <a:lnSpc>
                <a:spcPct val="120000"/>
              </a:lnSpc>
            </a:pPr>
            <a:r>
              <a:rPr lang="en-US" dirty="0" smtClean="0"/>
              <a:t>The alkalinity of water is a measure of its capacity to neutralize acids. The alkalinity is due primarily to salts of weak acids and strong bases. Such substances act as buffers to resist a drop in pH resulting from acid addition. Alkalinity is thus a measure of the buffer capacity. </a:t>
            </a:r>
          </a:p>
          <a:p>
            <a:pPr algn="just">
              <a:lnSpc>
                <a:spcPct val="120000"/>
              </a:lnSpc>
            </a:pPr>
            <a:r>
              <a:rPr lang="en-US" dirty="0" smtClean="0"/>
              <a:t>Three major classes of minerals cause most of the alkalinity in natural waters: </a:t>
            </a:r>
            <a:r>
              <a:rPr lang="en-US" dirty="0" smtClean="0">
                <a:solidFill>
                  <a:srgbClr val="FFFF00"/>
                </a:solidFill>
              </a:rPr>
              <a:t>bicarbonate, carbonates and hydroxides</a:t>
            </a:r>
            <a:r>
              <a:rPr lang="en-US" dirty="0" smtClean="0"/>
              <a:t>. Other salts of weak acids, such as borate, silicates and phosphates may be present in small amounts. A few organic acids, such as </a:t>
            </a:r>
            <a:r>
              <a:rPr lang="en-US" dirty="0" err="1" smtClean="0"/>
              <a:t>humic</a:t>
            </a:r>
            <a:r>
              <a:rPr lang="en-US" dirty="0" smtClean="0"/>
              <a:t> acid, add to the alkalinity of natural waters. Excessive or insufficient alkalinity interferes with water treatment (coagulation).</a:t>
            </a:r>
            <a:endParaRPr lang="en-US" b="1" dirty="0" smtClean="0"/>
          </a:p>
          <a:p>
            <a:pPr algn="just"/>
            <a:endParaRPr lang="en-US" sz="2400" b="1"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686800" cy="685800"/>
          </a:xfrm>
        </p:spPr>
        <p:txBody>
          <a:bodyPr>
            <a:normAutofit/>
          </a:bodyPr>
          <a:lstStyle/>
          <a:p>
            <a:pPr algn="ctr"/>
            <a:r>
              <a:rPr lang="en-US" sz="3600" dirty="0" smtClean="0">
                <a:solidFill>
                  <a:srgbClr val="00FF00"/>
                </a:solidFill>
              </a:rPr>
              <a:t>Water Quality Parameters and Standards</a:t>
            </a:r>
            <a:endParaRPr lang="en-US" sz="3600" dirty="0">
              <a:solidFill>
                <a:srgbClr val="00FF00"/>
              </a:solidFill>
            </a:endParaRPr>
          </a:p>
        </p:txBody>
      </p:sp>
      <p:sp>
        <p:nvSpPr>
          <p:cNvPr id="4" name="Subtitle 3"/>
          <p:cNvSpPr>
            <a:spLocks noGrp="1"/>
          </p:cNvSpPr>
          <p:nvPr>
            <p:ph type="subTitle" idx="1"/>
          </p:nvPr>
        </p:nvSpPr>
        <p:spPr>
          <a:xfrm>
            <a:off x="838200" y="1143000"/>
            <a:ext cx="7467600" cy="4419600"/>
          </a:xfrm>
        </p:spPr>
        <p:txBody>
          <a:bodyPr>
            <a:normAutofit/>
          </a:bodyPr>
          <a:lstStyle/>
          <a:p>
            <a:pPr algn="just"/>
            <a:r>
              <a:rPr lang="en-US" sz="2800" b="1" dirty="0" smtClean="0">
                <a:solidFill>
                  <a:srgbClr val="FFC000"/>
                </a:solidFill>
              </a:rPr>
              <a:t>Specific conductance: </a:t>
            </a:r>
          </a:p>
          <a:p>
            <a:pPr algn="just">
              <a:lnSpc>
                <a:spcPct val="150000"/>
              </a:lnSpc>
            </a:pPr>
            <a:r>
              <a:rPr lang="en-US" sz="2400" dirty="0" smtClean="0"/>
              <a:t>The specific conductance of water is the reciprocal of the resistance in ohms of a column of the water 1 cm long and having cross section of 1 sq.cm at a specific temperature, usually 25</a:t>
            </a:r>
            <a:r>
              <a:rPr lang="en-US" sz="2400" baseline="30000" dirty="0" smtClean="0"/>
              <a:t>0</a:t>
            </a:r>
            <a:r>
              <a:rPr lang="en-US" sz="2400" dirty="0" smtClean="0"/>
              <a:t>C. It is commonly reported in ohms. The specific conductance is used as a measure of the quality of the water.</a:t>
            </a:r>
            <a:endParaRPr lang="en-US" sz="2400" b="1" dirty="0" smtClean="0"/>
          </a:p>
          <a:p>
            <a:pPr algn="just"/>
            <a:endParaRPr lang="en-US" sz="2400" b="1"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Environmental Engineering-1</a:t>
            </a:r>
            <a:endParaRPr lang="en-US" dirty="0"/>
          </a:p>
        </p:txBody>
      </p:sp>
      <p:sp>
        <p:nvSpPr>
          <p:cNvPr id="3" name="Subtitle 2"/>
          <p:cNvSpPr>
            <a:spLocks noGrp="1"/>
          </p:cNvSpPr>
          <p:nvPr>
            <p:ph type="subTitle" idx="1"/>
          </p:nvPr>
        </p:nvSpPr>
        <p:spPr>
          <a:xfrm>
            <a:off x="457200" y="914400"/>
            <a:ext cx="8229600" cy="5486400"/>
          </a:xfrm>
        </p:spPr>
        <p:txBody>
          <a:bodyPr>
            <a:normAutofit/>
          </a:bodyPr>
          <a:lstStyle/>
          <a:p>
            <a:pPr algn="ctr"/>
            <a:r>
              <a:rPr lang="en-US" sz="3200" dirty="0" smtClean="0"/>
              <a:t>CE3141</a:t>
            </a:r>
          </a:p>
          <a:p>
            <a:pPr algn="ctr"/>
            <a:endParaRPr lang="en-US" sz="3200" dirty="0" smtClean="0"/>
          </a:p>
          <a:p>
            <a:pPr algn="ctr"/>
            <a:r>
              <a:rPr lang="en-US" sz="3200" b="1" dirty="0" smtClean="0">
                <a:solidFill>
                  <a:srgbClr val="FF0000"/>
                </a:solidFill>
              </a:rPr>
              <a:t>Lecture-8</a:t>
            </a:r>
            <a:r>
              <a:rPr lang="en-US" sz="3200" b="1" dirty="0" smtClean="0"/>
              <a:t> </a:t>
            </a:r>
          </a:p>
          <a:p>
            <a:pPr algn="ctr"/>
            <a:r>
              <a:rPr lang="en-US" sz="3200" dirty="0" smtClean="0"/>
              <a:t>Week-5, Tuesday</a:t>
            </a:r>
          </a:p>
          <a:p>
            <a:pPr algn="ctr"/>
            <a:endParaRPr lang="en-US" sz="3200" dirty="0" smtClean="0"/>
          </a:p>
          <a:p>
            <a:pPr algn="ctr"/>
            <a:r>
              <a:rPr lang="en-US" sz="3200" dirty="0" smtClean="0"/>
              <a:t>17-05-2022</a:t>
            </a:r>
            <a:endParaRPr lang="en-US" sz="3200" dirty="0"/>
          </a:p>
        </p:txBody>
      </p:sp>
    </p:spTree>
    <p:extLst>
      <p:ext uri="{BB962C8B-B14F-4D97-AF65-F5344CB8AC3E}">
        <p14:creationId xmlns:p14="http://schemas.microsoft.com/office/powerpoint/2010/main" xmlns="" val="2448953279"/>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686800" cy="685800"/>
          </a:xfrm>
        </p:spPr>
        <p:txBody>
          <a:bodyPr>
            <a:normAutofit/>
          </a:bodyPr>
          <a:lstStyle/>
          <a:p>
            <a:pPr algn="ctr"/>
            <a:r>
              <a:rPr lang="en-US" sz="3600" dirty="0" smtClean="0">
                <a:solidFill>
                  <a:srgbClr val="00FF00"/>
                </a:solidFill>
              </a:rPr>
              <a:t>Water Quality Parameters and Standards</a:t>
            </a:r>
            <a:endParaRPr lang="en-US" sz="3600" dirty="0">
              <a:solidFill>
                <a:srgbClr val="00FF00"/>
              </a:solidFill>
            </a:endParaRPr>
          </a:p>
        </p:txBody>
      </p:sp>
      <p:sp>
        <p:nvSpPr>
          <p:cNvPr id="4" name="Subtitle 3"/>
          <p:cNvSpPr>
            <a:spLocks noGrp="1"/>
          </p:cNvSpPr>
          <p:nvPr>
            <p:ph type="subTitle" idx="1"/>
          </p:nvPr>
        </p:nvSpPr>
        <p:spPr>
          <a:xfrm>
            <a:off x="457200" y="1143000"/>
            <a:ext cx="8153400" cy="5257800"/>
          </a:xfrm>
        </p:spPr>
        <p:txBody>
          <a:bodyPr>
            <a:normAutofit lnSpcReduction="10000"/>
          </a:bodyPr>
          <a:lstStyle/>
          <a:p>
            <a:pPr algn="just">
              <a:spcAft>
                <a:spcPts val="1200"/>
              </a:spcAft>
            </a:pPr>
            <a:r>
              <a:rPr lang="en-US" sz="2800" b="1" dirty="0" smtClean="0">
                <a:solidFill>
                  <a:srgbClr val="FFC000"/>
                </a:solidFill>
              </a:rPr>
              <a:t>Hardness: </a:t>
            </a:r>
          </a:p>
          <a:p>
            <a:pPr algn="just">
              <a:spcAft>
                <a:spcPts val="1200"/>
              </a:spcAft>
            </a:pPr>
            <a:r>
              <a:rPr lang="en-US" sz="2400" dirty="0" smtClean="0"/>
              <a:t>Hardness in water is that characteristic which prevent the lathering of soap. It is caused principally by the solution in water of carbonates, bicarbonates and </a:t>
            </a:r>
            <a:r>
              <a:rPr lang="en-US" sz="2400" dirty="0" err="1" smtClean="0"/>
              <a:t>sulphates</a:t>
            </a:r>
            <a:r>
              <a:rPr lang="en-US" sz="2400" dirty="0" smtClean="0"/>
              <a:t> of calcium and magnesium, although the chlorides and nitrates of these two elements and sometimes of iron and of aluminum are effective to a lesser degree in causing hardness. </a:t>
            </a:r>
          </a:p>
          <a:p>
            <a:pPr algn="just">
              <a:spcAft>
                <a:spcPts val="1200"/>
              </a:spcAft>
            </a:pPr>
            <a:r>
              <a:rPr lang="en-US" sz="2400" dirty="0" smtClean="0">
                <a:solidFill>
                  <a:srgbClr val="FFC000"/>
                </a:solidFill>
              </a:rPr>
              <a:t>The term hardness is defined as the ability of the water to cause precipitation of insoluble calcium and magnesium salts of higher fatty acids from soap. </a:t>
            </a:r>
          </a:p>
          <a:p>
            <a:pPr algn="just">
              <a:spcAft>
                <a:spcPts val="1200"/>
              </a:spcAft>
            </a:pPr>
            <a:r>
              <a:rPr lang="en-US" sz="2400" dirty="0" smtClean="0"/>
              <a:t>Total hardness is expressed in various ways, the standard practice being in parts per million by weight in terms of calcium carbonate. </a:t>
            </a:r>
            <a:endParaRPr lang="en-US" sz="2400" b="1" dirty="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686800" cy="685800"/>
          </a:xfrm>
        </p:spPr>
        <p:txBody>
          <a:bodyPr>
            <a:normAutofit/>
          </a:bodyPr>
          <a:lstStyle/>
          <a:p>
            <a:pPr algn="ctr"/>
            <a:r>
              <a:rPr lang="en-US" sz="3600" dirty="0" smtClean="0">
                <a:solidFill>
                  <a:srgbClr val="00FF00"/>
                </a:solidFill>
              </a:rPr>
              <a:t>Water Quality Parameters and Standards</a:t>
            </a:r>
            <a:endParaRPr lang="en-US" sz="3600" dirty="0">
              <a:solidFill>
                <a:srgbClr val="00FF00"/>
              </a:solidFill>
            </a:endParaRPr>
          </a:p>
        </p:txBody>
      </p:sp>
      <p:sp>
        <p:nvSpPr>
          <p:cNvPr id="4" name="Subtitle 3"/>
          <p:cNvSpPr>
            <a:spLocks noGrp="1"/>
          </p:cNvSpPr>
          <p:nvPr>
            <p:ph type="subTitle" idx="1"/>
          </p:nvPr>
        </p:nvSpPr>
        <p:spPr>
          <a:xfrm>
            <a:off x="457200" y="1143000"/>
            <a:ext cx="8153400" cy="533400"/>
          </a:xfrm>
        </p:spPr>
        <p:txBody>
          <a:bodyPr>
            <a:normAutofit/>
          </a:bodyPr>
          <a:lstStyle/>
          <a:p>
            <a:pPr algn="just">
              <a:spcAft>
                <a:spcPts val="1200"/>
              </a:spcAft>
            </a:pPr>
            <a:r>
              <a:rPr lang="en-US" sz="2400" b="1" dirty="0" smtClean="0"/>
              <a:t>Various ranges of hardness of water</a:t>
            </a:r>
            <a:endParaRPr lang="en-US" sz="2400" b="1" dirty="0"/>
          </a:p>
        </p:txBody>
      </p:sp>
      <p:graphicFrame>
        <p:nvGraphicFramePr>
          <p:cNvPr id="5" name="Table 4"/>
          <p:cNvGraphicFramePr>
            <a:graphicFrameLocks noGrp="1"/>
          </p:cNvGraphicFramePr>
          <p:nvPr/>
        </p:nvGraphicFramePr>
        <p:xfrm>
          <a:off x="381000" y="2133600"/>
          <a:ext cx="8458200" cy="2672080"/>
        </p:xfrm>
        <a:graphic>
          <a:graphicData uri="http://schemas.openxmlformats.org/drawingml/2006/table">
            <a:tbl>
              <a:tblPr/>
              <a:tblGrid>
                <a:gridCol w="2514600"/>
                <a:gridCol w="1004449"/>
                <a:gridCol w="1814951"/>
                <a:gridCol w="1676400"/>
                <a:gridCol w="1447800"/>
              </a:tblGrid>
              <a:tr h="787400">
                <a:tc>
                  <a:txBody>
                    <a:bodyPr/>
                    <a:lstStyle/>
                    <a:p>
                      <a:pPr marL="0" marR="0" algn="ctr">
                        <a:lnSpc>
                          <a:spcPct val="150000"/>
                        </a:lnSpc>
                        <a:spcBef>
                          <a:spcPts val="0"/>
                        </a:spcBef>
                        <a:spcAft>
                          <a:spcPts val="0"/>
                        </a:spcAft>
                      </a:pPr>
                      <a:r>
                        <a:rPr lang="en-US" sz="2400" dirty="0">
                          <a:latin typeface="Times New Roman"/>
                          <a:ea typeface="Times New Roman"/>
                          <a:cs typeface="Times New Roman"/>
                        </a:rPr>
                        <a:t>Class</a:t>
                      </a:r>
                    </a:p>
                  </a:txBody>
                  <a:tcPr marL="67483" marR="674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a:latin typeface="Times New Roman"/>
                          <a:ea typeface="Times New Roman"/>
                          <a:cs typeface="Times New Roman"/>
                        </a:rPr>
                        <a:t>1</a:t>
                      </a:r>
                    </a:p>
                  </a:txBody>
                  <a:tcPr marL="67483" marR="674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a:latin typeface="Times New Roman"/>
                          <a:ea typeface="Times New Roman"/>
                          <a:cs typeface="Times New Roman"/>
                        </a:rPr>
                        <a:t>2</a:t>
                      </a:r>
                    </a:p>
                  </a:txBody>
                  <a:tcPr marL="67483" marR="674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a:latin typeface="Times New Roman"/>
                          <a:ea typeface="Times New Roman"/>
                          <a:cs typeface="Times New Roman"/>
                        </a:rPr>
                        <a:t>3</a:t>
                      </a:r>
                    </a:p>
                  </a:txBody>
                  <a:tcPr marL="67483" marR="674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a:latin typeface="Times New Roman"/>
                          <a:ea typeface="Times New Roman"/>
                          <a:cs typeface="Times New Roman"/>
                        </a:rPr>
                        <a:t>4</a:t>
                      </a:r>
                    </a:p>
                  </a:txBody>
                  <a:tcPr marL="67483" marR="674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r h="787400">
                <a:tc>
                  <a:txBody>
                    <a:bodyPr/>
                    <a:lstStyle/>
                    <a:p>
                      <a:pPr marL="0" marR="0" algn="just">
                        <a:lnSpc>
                          <a:spcPct val="150000"/>
                        </a:lnSpc>
                        <a:spcBef>
                          <a:spcPts val="0"/>
                        </a:spcBef>
                        <a:spcAft>
                          <a:spcPts val="0"/>
                        </a:spcAft>
                      </a:pPr>
                      <a:r>
                        <a:rPr lang="en-US" sz="2400">
                          <a:latin typeface="Times New Roman"/>
                          <a:ea typeface="Times New Roman"/>
                          <a:cs typeface="Times New Roman"/>
                        </a:rPr>
                        <a:t>Hardness, ppm</a:t>
                      </a:r>
                    </a:p>
                  </a:txBody>
                  <a:tcPr marL="67483" marR="674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a:latin typeface="Times New Roman"/>
                          <a:ea typeface="Times New Roman"/>
                          <a:cs typeface="Times New Roman"/>
                        </a:rPr>
                        <a:t>0 – 55 </a:t>
                      </a:r>
                    </a:p>
                  </a:txBody>
                  <a:tcPr marL="67483" marR="674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dirty="0">
                          <a:latin typeface="Times New Roman"/>
                          <a:ea typeface="Times New Roman"/>
                          <a:cs typeface="Times New Roman"/>
                        </a:rPr>
                        <a:t>56 – 100 </a:t>
                      </a:r>
                    </a:p>
                  </a:txBody>
                  <a:tcPr marL="67483" marR="674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a:latin typeface="Times New Roman"/>
                          <a:ea typeface="Times New Roman"/>
                          <a:cs typeface="Times New Roman"/>
                        </a:rPr>
                        <a:t>101 – 200 </a:t>
                      </a:r>
                    </a:p>
                  </a:txBody>
                  <a:tcPr marL="67483" marR="674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a:latin typeface="Times New Roman"/>
                          <a:ea typeface="Times New Roman"/>
                          <a:cs typeface="Times New Roman"/>
                        </a:rPr>
                        <a:t>201 – 300 </a:t>
                      </a:r>
                    </a:p>
                  </a:txBody>
                  <a:tcPr marL="67483" marR="674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r h="787400">
                <a:tc>
                  <a:txBody>
                    <a:bodyPr/>
                    <a:lstStyle/>
                    <a:p>
                      <a:pPr marL="0" marR="0" algn="just">
                        <a:lnSpc>
                          <a:spcPct val="150000"/>
                        </a:lnSpc>
                        <a:spcBef>
                          <a:spcPts val="0"/>
                        </a:spcBef>
                        <a:spcAft>
                          <a:spcPts val="0"/>
                        </a:spcAft>
                      </a:pPr>
                      <a:r>
                        <a:rPr lang="en-US" sz="2400" dirty="0">
                          <a:latin typeface="Times New Roman"/>
                          <a:ea typeface="Times New Roman"/>
                          <a:cs typeface="Times New Roman"/>
                        </a:rPr>
                        <a:t>Degree of hardness</a:t>
                      </a:r>
                    </a:p>
                  </a:txBody>
                  <a:tcPr marL="67483" marR="674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a:latin typeface="Times New Roman"/>
                          <a:ea typeface="Times New Roman"/>
                          <a:cs typeface="Times New Roman"/>
                        </a:rPr>
                        <a:t>Soft</a:t>
                      </a:r>
                    </a:p>
                  </a:txBody>
                  <a:tcPr marL="67483" marR="674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a:latin typeface="Times New Roman"/>
                          <a:ea typeface="Times New Roman"/>
                          <a:cs typeface="Times New Roman"/>
                        </a:rPr>
                        <a:t>Slightly hard</a:t>
                      </a:r>
                    </a:p>
                  </a:txBody>
                  <a:tcPr marL="67483" marR="674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a:latin typeface="Times New Roman"/>
                          <a:ea typeface="Times New Roman"/>
                          <a:cs typeface="Times New Roman"/>
                        </a:rPr>
                        <a:t>Moderately hard</a:t>
                      </a:r>
                    </a:p>
                  </a:txBody>
                  <a:tcPr marL="67483" marR="674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50000"/>
                        </a:lnSpc>
                        <a:spcBef>
                          <a:spcPts val="0"/>
                        </a:spcBef>
                        <a:spcAft>
                          <a:spcPts val="0"/>
                        </a:spcAft>
                      </a:pPr>
                      <a:r>
                        <a:rPr lang="en-US" sz="2400" dirty="0">
                          <a:latin typeface="Times New Roman"/>
                          <a:ea typeface="Times New Roman"/>
                          <a:cs typeface="Times New Roman"/>
                        </a:rPr>
                        <a:t>Very hard</a:t>
                      </a:r>
                    </a:p>
                  </a:txBody>
                  <a:tcPr marL="67483" marR="674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bl>
          </a:graphicData>
        </a:graphic>
      </p:graphicFrame>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Water Quality Parameters and Standards</a:t>
            </a:r>
            <a:endParaRPr lang="en-US" sz="3600" dirty="0"/>
          </a:p>
        </p:txBody>
      </p:sp>
      <p:sp>
        <p:nvSpPr>
          <p:cNvPr id="3" name="Subtitle 2"/>
          <p:cNvSpPr>
            <a:spLocks noGrp="1"/>
          </p:cNvSpPr>
          <p:nvPr>
            <p:ph type="subTitle" idx="1"/>
          </p:nvPr>
        </p:nvSpPr>
        <p:spPr>
          <a:xfrm>
            <a:off x="381000" y="1066800"/>
            <a:ext cx="8229600" cy="5486400"/>
          </a:xfrm>
        </p:spPr>
        <p:txBody>
          <a:bodyPr>
            <a:normAutofit fontScale="92500"/>
          </a:bodyPr>
          <a:lstStyle/>
          <a:p>
            <a:pPr algn="just"/>
            <a:r>
              <a:rPr lang="en-US" sz="2800" b="1" i="1" dirty="0" smtClean="0">
                <a:solidFill>
                  <a:srgbClr val="FFC000"/>
                </a:solidFill>
              </a:rPr>
              <a:t>Classification of hardness: </a:t>
            </a:r>
            <a:r>
              <a:rPr lang="en-US" sz="2800" dirty="0" smtClean="0"/>
              <a:t>Depending on soap destroying power hardness is classified as temporary hardness and permanent hardness. </a:t>
            </a:r>
          </a:p>
          <a:p>
            <a:pPr algn="just"/>
            <a:r>
              <a:rPr lang="en-US" sz="2800" dirty="0" smtClean="0">
                <a:solidFill>
                  <a:srgbClr val="FFFF00"/>
                </a:solidFill>
              </a:rPr>
              <a:t>The temporary hardness </a:t>
            </a:r>
            <a:r>
              <a:rPr lang="en-US" sz="2800" dirty="0" smtClean="0"/>
              <a:t>is also known as the carbonate hardness and it is mainly due to the presence of carbonate or bicarbonate of calcium and magnesium. It can be removed by boiling or by adding lime to the water. </a:t>
            </a:r>
          </a:p>
          <a:p>
            <a:pPr algn="just"/>
            <a:r>
              <a:rPr lang="en-US" sz="2800" dirty="0" smtClean="0">
                <a:solidFill>
                  <a:srgbClr val="FFFF00"/>
                </a:solidFill>
              </a:rPr>
              <a:t>The permanent hardness </a:t>
            </a:r>
            <a:r>
              <a:rPr lang="en-US" sz="2800" dirty="0" smtClean="0"/>
              <a:t>is also known as the non-carbonate hardness and it is due to the presence of </a:t>
            </a:r>
            <a:r>
              <a:rPr lang="en-US" sz="2800" dirty="0" err="1" smtClean="0"/>
              <a:t>sulphates</a:t>
            </a:r>
            <a:r>
              <a:rPr lang="en-US" sz="2800" dirty="0" smtClean="0"/>
              <a:t>, chlorides and nitrates of calcium and magnesium. It cannot be removed by simply boiling the water. It requires special treatment of water softening. </a:t>
            </a:r>
            <a:endParaRPr lang="en-US" sz="2800" dirty="0"/>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Water Quality Parameters and Standards</a:t>
            </a:r>
            <a:endParaRPr lang="en-US" sz="3600" dirty="0"/>
          </a:p>
        </p:txBody>
      </p:sp>
      <p:sp>
        <p:nvSpPr>
          <p:cNvPr id="3" name="Subtitle 2"/>
          <p:cNvSpPr>
            <a:spLocks noGrp="1"/>
          </p:cNvSpPr>
          <p:nvPr>
            <p:ph type="subTitle" idx="1"/>
          </p:nvPr>
        </p:nvSpPr>
        <p:spPr>
          <a:xfrm>
            <a:off x="457200" y="1219200"/>
            <a:ext cx="8077200" cy="990600"/>
          </a:xfrm>
        </p:spPr>
        <p:txBody>
          <a:bodyPr>
            <a:normAutofit/>
          </a:bodyPr>
          <a:lstStyle/>
          <a:p>
            <a:pPr marL="514350" indent="-514350" algn="just">
              <a:spcAft>
                <a:spcPts val="1200"/>
              </a:spcAft>
            </a:pPr>
            <a:r>
              <a:rPr lang="en-US" sz="2800" dirty="0" smtClean="0"/>
              <a:t>The diagram of carbonate hardness and non-carbonate hardness is presented in Figure.</a:t>
            </a:r>
            <a:endParaRPr lang="en-US" sz="2800" dirty="0"/>
          </a:p>
        </p:txBody>
      </p:sp>
      <p:grpSp>
        <p:nvGrpSpPr>
          <p:cNvPr id="7169" name="Group 1"/>
          <p:cNvGrpSpPr>
            <a:grpSpLocks/>
          </p:cNvGrpSpPr>
          <p:nvPr/>
        </p:nvGrpSpPr>
        <p:grpSpPr bwMode="auto">
          <a:xfrm>
            <a:off x="152400" y="2743197"/>
            <a:ext cx="8334455" cy="3504664"/>
            <a:chOff x="1817" y="8825"/>
            <a:chExt cx="8460" cy="2177"/>
          </a:xfrm>
        </p:grpSpPr>
        <p:sp>
          <p:nvSpPr>
            <p:cNvPr id="7170" name="Text Box 2"/>
            <p:cNvSpPr txBox="1">
              <a:spLocks noChangeArrowheads="1"/>
            </p:cNvSpPr>
            <p:nvPr/>
          </p:nvSpPr>
          <p:spPr bwMode="auto">
            <a:xfrm>
              <a:off x="1817" y="9185"/>
              <a:ext cx="360" cy="360"/>
            </a:xfrm>
            <a:prstGeom prst="rect">
              <a:avLst/>
            </a:prstGeom>
            <a:noFill/>
            <a:ln w="9525">
              <a:solidFill>
                <a:srgbClr val="00FF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Ca</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7171" name="Text Box 3"/>
            <p:cNvSpPr txBox="1">
              <a:spLocks noChangeArrowheads="1"/>
            </p:cNvSpPr>
            <p:nvPr/>
          </p:nvSpPr>
          <p:spPr bwMode="auto">
            <a:xfrm>
              <a:off x="1817" y="9905"/>
              <a:ext cx="360" cy="360"/>
            </a:xfrm>
            <a:prstGeom prst="rect">
              <a:avLst/>
            </a:prstGeom>
            <a:noFill/>
            <a:ln w="9525">
              <a:solidFill>
                <a:srgbClr val="00FF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Mg</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7172" name="Text Box 4"/>
            <p:cNvSpPr txBox="1">
              <a:spLocks noChangeArrowheads="1"/>
            </p:cNvSpPr>
            <p:nvPr/>
          </p:nvSpPr>
          <p:spPr bwMode="auto">
            <a:xfrm>
              <a:off x="3797" y="8825"/>
              <a:ext cx="720" cy="284"/>
            </a:xfrm>
            <a:prstGeom prst="rect">
              <a:avLst/>
            </a:prstGeom>
            <a:noFill/>
            <a:ln w="9525">
              <a:solidFill>
                <a:srgbClr val="00FF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HCO</a:t>
              </a:r>
              <a:r>
                <a:rPr kumimoji="0" lang="en-US" sz="2000" b="0" i="0" u="none" strike="noStrike" cap="none" normalizeH="0" baseline="-25000" smtClean="0">
                  <a:ln>
                    <a:noFill/>
                  </a:ln>
                  <a:solidFill>
                    <a:schemeClr val="tx1"/>
                  </a:solidFill>
                  <a:effectLst/>
                  <a:latin typeface="Calibri" pitchFamily="34" charset="0"/>
                  <a:cs typeface="Arial" pitchFamily="34" charset="0"/>
                </a:rPr>
                <a:t>3</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7173" name="Text Box 5"/>
            <p:cNvSpPr txBox="1">
              <a:spLocks noChangeArrowheads="1"/>
            </p:cNvSpPr>
            <p:nvPr/>
          </p:nvSpPr>
          <p:spPr bwMode="auto">
            <a:xfrm>
              <a:off x="3812" y="9260"/>
              <a:ext cx="540" cy="275"/>
            </a:xfrm>
            <a:prstGeom prst="rect">
              <a:avLst/>
            </a:prstGeom>
            <a:noFill/>
            <a:ln w="9525">
              <a:solidFill>
                <a:srgbClr val="00FF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CO</a:t>
              </a:r>
              <a:r>
                <a:rPr kumimoji="0" lang="en-US" sz="2000" b="0" i="0" u="none" strike="noStrike" cap="none" normalizeH="0" baseline="-25000" smtClean="0">
                  <a:ln>
                    <a:noFill/>
                  </a:ln>
                  <a:solidFill>
                    <a:schemeClr val="tx1"/>
                  </a:solidFill>
                  <a:effectLst/>
                  <a:latin typeface="Calibri" pitchFamily="34" charset="0"/>
                  <a:cs typeface="Arial" pitchFamily="34" charset="0"/>
                </a:rPr>
                <a:t>3</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7174" name="Text Box 6"/>
            <p:cNvSpPr txBox="1">
              <a:spLocks noChangeArrowheads="1"/>
            </p:cNvSpPr>
            <p:nvPr/>
          </p:nvSpPr>
          <p:spPr bwMode="auto">
            <a:xfrm>
              <a:off x="3812" y="9950"/>
              <a:ext cx="540" cy="248"/>
            </a:xfrm>
            <a:prstGeom prst="rect">
              <a:avLst/>
            </a:prstGeom>
            <a:noFill/>
            <a:ln w="9525">
              <a:solidFill>
                <a:srgbClr val="00FF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SO</a:t>
              </a:r>
              <a:r>
                <a:rPr kumimoji="0" lang="en-US" sz="2000" b="0" i="0" u="none" strike="noStrike" cap="none" normalizeH="0" baseline="-25000" smtClean="0">
                  <a:ln>
                    <a:noFill/>
                  </a:ln>
                  <a:solidFill>
                    <a:schemeClr val="tx1"/>
                  </a:solidFill>
                  <a:effectLst/>
                  <a:latin typeface="Calibri" pitchFamily="34" charset="0"/>
                  <a:cs typeface="Arial" pitchFamily="34" charset="0"/>
                </a:rPr>
                <a:t>4</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7175" name="Text Box 7"/>
            <p:cNvSpPr txBox="1">
              <a:spLocks noChangeArrowheads="1"/>
            </p:cNvSpPr>
            <p:nvPr/>
          </p:nvSpPr>
          <p:spPr bwMode="auto">
            <a:xfrm>
              <a:off x="3887" y="10387"/>
              <a:ext cx="360" cy="237"/>
            </a:xfrm>
            <a:prstGeom prst="rect">
              <a:avLst/>
            </a:prstGeom>
            <a:noFill/>
            <a:ln w="9525">
              <a:solidFill>
                <a:srgbClr val="00FF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Cl </a:t>
              </a:r>
              <a:r>
                <a:rPr kumimoji="0" lang="en-US" sz="2000" b="0" i="0" u="none" strike="noStrike" cap="none" normalizeH="0" baseline="30000" smtClean="0">
                  <a:ln>
                    <a:noFill/>
                  </a:ln>
                  <a:solidFill>
                    <a:schemeClr val="tx1"/>
                  </a:solidFill>
                  <a:effectLst/>
                  <a:latin typeface="Times New Roman" pitchFamily="18" charset="0"/>
                  <a:cs typeface="Arial" pitchFamily="34" charset="0"/>
                </a:rPr>
                <a:t>-</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7176" name="Text Box 8"/>
            <p:cNvSpPr txBox="1">
              <a:spLocks noChangeArrowheads="1"/>
            </p:cNvSpPr>
            <p:nvPr/>
          </p:nvSpPr>
          <p:spPr bwMode="auto">
            <a:xfrm>
              <a:off x="5432" y="8885"/>
              <a:ext cx="2520" cy="271"/>
            </a:xfrm>
            <a:prstGeom prst="rect">
              <a:avLst/>
            </a:prstGeom>
            <a:noFill/>
            <a:ln w="9525">
              <a:solidFill>
                <a:srgbClr val="00FF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Ca(HCO</a:t>
              </a:r>
              <a:r>
                <a:rPr kumimoji="0" lang="en-US" sz="2000" b="0" i="0" u="none" strike="noStrike" cap="none" normalizeH="0" baseline="-25000" smtClean="0">
                  <a:ln>
                    <a:noFill/>
                  </a:ln>
                  <a:solidFill>
                    <a:schemeClr val="tx1"/>
                  </a:solidFill>
                  <a:effectLst/>
                  <a:latin typeface="Calibri" pitchFamily="34" charset="0"/>
                  <a:cs typeface="Arial" pitchFamily="34" charset="0"/>
                </a:rPr>
                <a:t>3</a:t>
              </a:r>
              <a:r>
                <a:rPr kumimoji="0" lang="en-US" sz="2000" b="0" i="0" u="none" strike="noStrike" cap="none" normalizeH="0" baseline="0" smtClean="0">
                  <a:ln>
                    <a:noFill/>
                  </a:ln>
                  <a:solidFill>
                    <a:schemeClr val="tx1"/>
                  </a:solidFill>
                  <a:effectLst/>
                  <a:latin typeface="Calibri" pitchFamily="34" charset="0"/>
                  <a:cs typeface="Arial" pitchFamily="34" charset="0"/>
                </a:rPr>
                <a:t>)</a:t>
              </a:r>
              <a:r>
                <a:rPr kumimoji="0" lang="en-US" sz="2000" b="0" i="0" u="none" strike="noStrike" cap="none" normalizeH="0" baseline="-25000" smtClean="0">
                  <a:ln>
                    <a:noFill/>
                  </a:ln>
                  <a:solidFill>
                    <a:schemeClr val="tx1"/>
                  </a:solidFill>
                  <a:effectLst/>
                  <a:latin typeface="Calibri" pitchFamily="34" charset="0"/>
                  <a:cs typeface="Arial" pitchFamily="34" charset="0"/>
                </a:rPr>
                <a:t>2</a:t>
              </a:r>
              <a:r>
                <a:rPr kumimoji="0" lang="en-US" sz="2000" b="0" i="0" u="none" strike="noStrike" cap="none" normalizeH="0" baseline="0" smtClean="0">
                  <a:ln>
                    <a:noFill/>
                  </a:ln>
                  <a:solidFill>
                    <a:schemeClr val="tx1"/>
                  </a:solidFill>
                  <a:effectLst/>
                  <a:latin typeface="Calibri" pitchFamily="34" charset="0"/>
                  <a:cs typeface="Arial" pitchFamily="34" charset="0"/>
                </a:rPr>
                <a:t>, Mg(HCO</a:t>
              </a:r>
              <a:r>
                <a:rPr kumimoji="0" lang="en-US" sz="2000" b="0" i="0" u="none" strike="noStrike" cap="none" normalizeH="0" baseline="-25000" smtClean="0">
                  <a:ln>
                    <a:noFill/>
                  </a:ln>
                  <a:solidFill>
                    <a:schemeClr val="tx1"/>
                  </a:solidFill>
                  <a:effectLst/>
                  <a:latin typeface="Calibri" pitchFamily="34" charset="0"/>
                  <a:cs typeface="Arial" pitchFamily="34" charset="0"/>
                </a:rPr>
                <a:t>3</a:t>
              </a:r>
              <a:r>
                <a:rPr kumimoji="0" lang="en-US" sz="2000" b="0" i="0" u="none" strike="noStrike" cap="none" normalizeH="0" baseline="0" smtClean="0">
                  <a:ln>
                    <a:noFill/>
                  </a:ln>
                  <a:solidFill>
                    <a:schemeClr val="tx1"/>
                  </a:solidFill>
                  <a:effectLst/>
                  <a:latin typeface="Calibri" pitchFamily="34" charset="0"/>
                  <a:cs typeface="Arial" pitchFamily="34" charset="0"/>
                </a:rPr>
                <a:t>)</a:t>
              </a:r>
              <a:r>
                <a:rPr kumimoji="0" lang="en-US" sz="2000" b="0" i="0" u="none" strike="noStrike" cap="none" normalizeH="0" baseline="-25000" smtClean="0">
                  <a:ln>
                    <a:noFill/>
                  </a:ln>
                  <a:solidFill>
                    <a:schemeClr val="tx1"/>
                  </a:solidFill>
                  <a:effectLst/>
                  <a:latin typeface="Calibri" pitchFamily="34" charset="0"/>
                  <a:cs typeface="Arial" pitchFamily="34" charset="0"/>
                </a:rPr>
                <a:t>3</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7177" name="Text Box 9"/>
            <p:cNvSpPr txBox="1">
              <a:spLocks noChangeArrowheads="1"/>
            </p:cNvSpPr>
            <p:nvPr/>
          </p:nvSpPr>
          <p:spPr bwMode="auto">
            <a:xfrm>
              <a:off x="5462" y="9950"/>
              <a:ext cx="1620" cy="295"/>
            </a:xfrm>
            <a:prstGeom prst="rect">
              <a:avLst/>
            </a:prstGeom>
            <a:noFill/>
            <a:ln w="9525">
              <a:solidFill>
                <a:srgbClr val="00FF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CaSO</a:t>
              </a:r>
              <a:r>
                <a:rPr kumimoji="0" lang="en-US" sz="2000" b="0" i="0" u="none" strike="noStrike" cap="none" normalizeH="0" baseline="-25000" smtClean="0">
                  <a:ln>
                    <a:noFill/>
                  </a:ln>
                  <a:solidFill>
                    <a:schemeClr val="tx1"/>
                  </a:solidFill>
                  <a:effectLst/>
                  <a:latin typeface="Calibri" pitchFamily="34" charset="0"/>
                  <a:cs typeface="Arial" pitchFamily="34" charset="0"/>
                </a:rPr>
                <a:t>4</a:t>
              </a:r>
              <a:r>
                <a:rPr kumimoji="0" lang="en-US" sz="2000" b="0" i="0" u="none" strike="noStrike" cap="none" normalizeH="0" baseline="0" smtClean="0">
                  <a:ln>
                    <a:noFill/>
                  </a:ln>
                  <a:solidFill>
                    <a:schemeClr val="tx1"/>
                  </a:solidFill>
                  <a:effectLst/>
                  <a:latin typeface="Calibri" pitchFamily="34" charset="0"/>
                  <a:cs typeface="Arial" pitchFamily="34" charset="0"/>
                </a:rPr>
                <a:t>, MgSO</a:t>
              </a:r>
              <a:r>
                <a:rPr kumimoji="0" lang="en-US" sz="2000" b="0" i="0" u="none" strike="noStrike" cap="none" normalizeH="0" baseline="-25000" smtClean="0">
                  <a:ln>
                    <a:noFill/>
                  </a:ln>
                  <a:solidFill>
                    <a:schemeClr val="tx1"/>
                  </a:solidFill>
                  <a:effectLst/>
                  <a:latin typeface="Calibri" pitchFamily="34" charset="0"/>
                  <a:cs typeface="Arial" pitchFamily="34" charset="0"/>
                </a:rPr>
                <a:t>4</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7178" name="Text Box 10"/>
            <p:cNvSpPr txBox="1">
              <a:spLocks noChangeArrowheads="1"/>
            </p:cNvSpPr>
            <p:nvPr/>
          </p:nvSpPr>
          <p:spPr bwMode="auto">
            <a:xfrm>
              <a:off x="5492" y="10385"/>
              <a:ext cx="1440" cy="239"/>
            </a:xfrm>
            <a:prstGeom prst="rect">
              <a:avLst/>
            </a:prstGeom>
            <a:noFill/>
            <a:ln w="9525">
              <a:solidFill>
                <a:srgbClr val="00FF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CaCl</a:t>
              </a:r>
              <a:r>
                <a:rPr kumimoji="0" lang="en-US" sz="2000" b="0" i="0" u="none" strike="noStrike" cap="none" normalizeH="0" baseline="-25000" smtClean="0">
                  <a:ln>
                    <a:noFill/>
                  </a:ln>
                  <a:solidFill>
                    <a:schemeClr val="tx1"/>
                  </a:solidFill>
                  <a:effectLst/>
                  <a:latin typeface="Calibri" pitchFamily="34" charset="0"/>
                  <a:cs typeface="Arial" pitchFamily="34" charset="0"/>
                </a:rPr>
                <a:t>2</a:t>
              </a:r>
              <a:r>
                <a:rPr kumimoji="0" lang="en-US" sz="2000" b="0" i="0" u="none" strike="noStrike" cap="none" normalizeH="0" baseline="0" smtClean="0">
                  <a:ln>
                    <a:noFill/>
                  </a:ln>
                  <a:solidFill>
                    <a:schemeClr val="tx1"/>
                  </a:solidFill>
                  <a:effectLst/>
                  <a:latin typeface="Calibri" pitchFamily="34" charset="0"/>
                  <a:cs typeface="Arial" pitchFamily="34" charset="0"/>
                </a:rPr>
                <a:t>, MgCl</a:t>
              </a:r>
              <a:r>
                <a:rPr kumimoji="0" lang="en-US" sz="2000" b="0" i="0" u="none" strike="noStrike" cap="none" normalizeH="0" baseline="-25000" smtClean="0">
                  <a:ln>
                    <a:noFill/>
                  </a:ln>
                  <a:solidFill>
                    <a:schemeClr val="tx1"/>
                  </a:solidFill>
                  <a:effectLst/>
                  <a:latin typeface="Calibri" pitchFamily="34" charset="0"/>
                  <a:cs typeface="Arial" pitchFamily="34" charset="0"/>
                </a:rPr>
                <a:t>2</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7179" name="Text Box 11"/>
            <p:cNvSpPr txBox="1">
              <a:spLocks noChangeArrowheads="1"/>
            </p:cNvSpPr>
            <p:nvPr/>
          </p:nvSpPr>
          <p:spPr bwMode="auto">
            <a:xfrm>
              <a:off x="8117" y="9125"/>
              <a:ext cx="2160" cy="315"/>
            </a:xfrm>
            <a:prstGeom prst="rect">
              <a:avLst/>
            </a:prstGeom>
            <a:noFill/>
            <a:ln w="9525">
              <a:solidFill>
                <a:srgbClr val="00FF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Carbonate Hardness</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7180" name="Text Box 12"/>
            <p:cNvSpPr txBox="1">
              <a:spLocks noChangeArrowheads="1"/>
            </p:cNvSpPr>
            <p:nvPr/>
          </p:nvSpPr>
          <p:spPr bwMode="auto">
            <a:xfrm>
              <a:off x="8192" y="10212"/>
              <a:ext cx="2056" cy="412"/>
            </a:xfrm>
            <a:prstGeom prst="rect">
              <a:avLst/>
            </a:prstGeom>
            <a:noFill/>
            <a:ln w="9525">
              <a:solidFill>
                <a:srgbClr val="00FF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Non-carbonate Hardness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1" name="Line 13"/>
            <p:cNvSpPr>
              <a:spLocks noChangeShapeType="1"/>
            </p:cNvSpPr>
            <p:nvPr/>
          </p:nvSpPr>
          <p:spPr bwMode="auto">
            <a:xfrm flipV="1">
              <a:off x="2177" y="9005"/>
              <a:ext cx="1620" cy="360"/>
            </a:xfrm>
            <a:prstGeom prst="line">
              <a:avLst/>
            </a:prstGeom>
            <a:noFill/>
            <a:ln w="9525">
              <a:solidFill>
                <a:srgbClr val="00FF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7182" name="Line 14"/>
            <p:cNvSpPr>
              <a:spLocks noChangeShapeType="1"/>
            </p:cNvSpPr>
            <p:nvPr/>
          </p:nvSpPr>
          <p:spPr bwMode="auto">
            <a:xfrm>
              <a:off x="2177" y="9365"/>
              <a:ext cx="1620" cy="0"/>
            </a:xfrm>
            <a:prstGeom prst="line">
              <a:avLst/>
            </a:prstGeom>
            <a:noFill/>
            <a:ln w="9525">
              <a:solidFill>
                <a:srgbClr val="00FF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7183" name="Line 15"/>
            <p:cNvSpPr>
              <a:spLocks noChangeShapeType="1"/>
            </p:cNvSpPr>
            <p:nvPr/>
          </p:nvSpPr>
          <p:spPr bwMode="auto">
            <a:xfrm>
              <a:off x="2177" y="9365"/>
              <a:ext cx="1620" cy="720"/>
            </a:xfrm>
            <a:prstGeom prst="line">
              <a:avLst/>
            </a:prstGeom>
            <a:noFill/>
            <a:ln w="9525">
              <a:solidFill>
                <a:srgbClr val="00FF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7184" name="Line 16"/>
            <p:cNvSpPr>
              <a:spLocks noChangeShapeType="1"/>
            </p:cNvSpPr>
            <p:nvPr/>
          </p:nvSpPr>
          <p:spPr bwMode="auto">
            <a:xfrm>
              <a:off x="2177" y="9365"/>
              <a:ext cx="1620" cy="1080"/>
            </a:xfrm>
            <a:prstGeom prst="line">
              <a:avLst/>
            </a:prstGeom>
            <a:noFill/>
            <a:ln w="9525">
              <a:solidFill>
                <a:srgbClr val="00FF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7185" name="Line 17"/>
            <p:cNvSpPr>
              <a:spLocks noChangeShapeType="1"/>
            </p:cNvSpPr>
            <p:nvPr/>
          </p:nvSpPr>
          <p:spPr bwMode="auto">
            <a:xfrm>
              <a:off x="2177" y="10085"/>
              <a:ext cx="1620" cy="360"/>
            </a:xfrm>
            <a:prstGeom prst="line">
              <a:avLst/>
            </a:prstGeom>
            <a:noFill/>
            <a:ln w="9525">
              <a:solidFill>
                <a:srgbClr val="00FF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7186" name="Line 18"/>
            <p:cNvSpPr>
              <a:spLocks noChangeShapeType="1"/>
            </p:cNvSpPr>
            <p:nvPr/>
          </p:nvSpPr>
          <p:spPr bwMode="auto">
            <a:xfrm>
              <a:off x="2177" y="10085"/>
              <a:ext cx="1620" cy="0"/>
            </a:xfrm>
            <a:prstGeom prst="line">
              <a:avLst/>
            </a:prstGeom>
            <a:noFill/>
            <a:ln w="9525">
              <a:solidFill>
                <a:srgbClr val="00FF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7187" name="Line 19"/>
            <p:cNvSpPr>
              <a:spLocks noChangeShapeType="1"/>
            </p:cNvSpPr>
            <p:nvPr/>
          </p:nvSpPr>
          <p:spPr bwMode="auto">
            <a:xfrm flipV="1">
              <a:off x="2177" y="9365"/>
              <a:ext cx="1620" cy="720"/>
            </a:xfrm>
            <a:prstGeom prst="line">
              <a:avLst/>
            </a:prstGeom>
            <a:noFill/>
            <a:ln w="9525">
              <a:solidFill>
                <a:srgbClr val="00FF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7188" name="Line 20"/>
            <p:cNvSpPr>
              <a:spLocks noChangeShapeType="1"/>
            </p:cNvSpPr>
            <p:nvPr/>
          </p:nvSpPr>
          <p:spPr bwMode="auto">
            <a:xfrm flipV="1">
              <a:off x="2177" y="9005"/>
              <a:ext cx="1620" cy="1080"/>
            </a:xfrm>
            <a:prstGeom prst="line">
              <a:avLst/>
            </a:prstGeom>
            <a:noFill/>
            <a:ln w="9525">
              <a:solidFill>
                <a:srgbClr val="00FF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7189" name="Text Box 21"/>
            <p:cNvSpPr txBox="1">
              <a:spLocks noChangeArrowheads="1"/>
            </p:cNvSpPr>
            <p:nvPr/>
          </p:nvSpPr>
          <p:spPr bwMode="auto">
            <a:xfrm>
              <a:off x="5477" y="9305"/>
              <a:ext cx="1620" cy="277"/>
            </a:xfrm>
            <a:prstGeom prst="rect">
              <a:avLst/>
            </a:prstGeom>
            <a:noFill/>
            <a:ln w="9525">
              <a:solidFill>
                <a:srgbClr val="00FF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CaCO</a:t>
              </a:r>
              <a:r>
                <a:rPr kumimoji="0" lang="en-US" sz="2000" b="0" i="0" u="none" strike="noStrike" cap="none" normalizeH="0" baseline="-25000" smtClean="0">
                  <a:ln>
                    <a:noFill/>
                  </a:ln>
                  <a:solidFill>
                    <a:schemeClr val="tx1"/>
                  </a:solidFill>
                  <a:effectLst/>
                  <a:latin typeface="Calibri" pitchFamily="34" charset="0"/>
                  <a:cs typeface="Arial" pitchFamily="34" charset="0"/>
                </a:rPr>
                <a:t>3</a:t>
              </a:r>
              <a:r>
                <a:rPr kumimoji="0" lang="en-US" sz="2000" b="0" i="0" u="none" strike="noStrike" cap="none" normalizeH="0" baseline="0" smtClean="0">
                  <a:ln>
                    <a:noFill/>
                  </a:ln>
                  <a:solidFill>
                    <a:schemeClr val="tx1"/>
                  </a:solidFill>
                  <a:effectLst/>
                  <a:latin typeface="Calibri" pitchFamily="34" charset="0"/>
                  <a:cs typeface="Arial" pitchFamily="34" charset="0"/>
                </a:rPr>
                <a:t>, MgCO</a:t>
              </a:r>
              <a:r>
                <a:rPr kumimoji="0" lang="en-US" sz="2000" b="0" i="0" u="none" strike="noStrike" cap="none" normalizeH="0" baseline="-25000" smtClean="0">
                  <a:ln>
                    <a:noFill/>
                  </a:ln>
                  <a:solidFill>
                    <a:schemeClr val="tx1"/>
                  </a:solidFill>
                  <a:effectLst/>
                  <a:latin typeface="Calibri" pitchFamily="34" charset="0"/>
                  <a:cs typeface="Arial" pitchFamily="34" charset="0"/>
                </a:rPr>
                <a:t>3</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grpSp>
          <p:nvGrpSpPr>
            <p:cNvPr id="7190" name="Group 22"/>
            <p:cNvGrpSpPr>
              <a:grpSpLocks/>
            </p:cNvGrpSpPr>
            <p:nvPr/>
          </p:nvGrpSpPr>
          <p:grpSpPr bwMode="auto">
            <a:xfrm>
              <a:off x="4517" y="9005"/>
              <a:ext cx="900" cy="1515"/>
              <a:chOff x="5040" y="3672"/>
              <a:chExt cx="720" cy="1515"/>
            </a:xfrm>
          </p:grpSpPr>
          <p:sp>
            <p:nvSpPr>
              <p:cNvPr id="7191" name="Line 23"/>
              <p:cNvSpPr>
                <a:spLocks noChangeShapeType="1"/>
              </p:cNvSpPr>
              <p:nvPr/>
            </p:nvSpPr>
            <p:spPr bwMode="auto">
              <a:xfrm>
                <a:off x="5040" y="3672"/>
                <a:ext cx="720" cy="0"/>
              </a:xfrm>
              <a:prstGeom prst="line">
                <a:avLst/>
              </a:prstGeom>
              <a:noFill/>
              <a:ln w="9525">
                <a:solidFill>
                  <a:srgbClr val="00FF00"/>
                </a:solidFill>
                <a:round/>
                <a:headEnd/>
                <a:tailEnd type="stealth" w="med" len="sm"/>
              </a:ln>
            </p:spPr>
            <p:txBody>
              <a:bodyPr vert="horz" wrap="square" lIns="91440" tIns="45720" rIns="91440" bIns="45720" numCol="1" anchor="t" anchorCtr="0" compatLnSpc="1">
                <a:prstTxWarp prst="textNoShape">
                  <a:avLst/>
                </a:prstTxWarp>
              </a:bodyPr>
              <a:lstStyle/>
              <a:p>
                <a:endParaRPr lang="en-US" sz="2000"/>
              </a:p>
            </p:txBody>
          </p:sp>
          <p:sp>
            <p:nvSpPr>
              <p:cNvPr id="7192" name="Line 24"/>
              <p:cNvSpPr>
                <a:spLocks noChangeShapeType="1"/>
              </p:cNvSpPr>
              <p:nvPr/>
            </p:nvSpPr>
            <p:spPr bwMode="auto">
              <a:xfrm>
                <a:off x="5040" y="4092"/>
                <a:ext cx="720" cy="0"/>
              </a:xfrm>
              <a:prstGeom prst="line">
                <a:avLst/>
              </a:prstGeom>
              <a:noFill/>
              <a:ln w="9525">
                <a:solidFill>
                  <a:srgbClr val="00FF00"/>
                </a:solidFill>
                <a:round/>
                <a:headEnd/>
                <a:tailEnd type="stealth" w="med" len="sm"/>
              </a:ln>
            </p:spPr>
            <p:txBody>
              <a:bodyPr vert="horz" wrap="square" lIns="91440" tIns="45720" rIns="91440" bIns="45720" numCol="1" anchor="t" anchorCtr="0" compatLnSpc="1">
                <a:prstTxWarp prst="textNoShape">
                  <a:avLst/>
                </a:prstTxWarp>
              </a:bodyPr>
              <a:lstStyle/>
              <a:p>
                <a:endParaRPr lang="en-US" sz="2000"/>
              </a:p>
            </p:txBody>
          </p:sp>
          <p:sp>
            <p:nvSpPr>
              <p:cNvPr id="7193" name="Line 25"/>
              <p:cNvSpPr>
                <a:spLocks noChangeShapeType="1"/>
              </p:cNvSpPr>
              <p:nvPr/>
            </p:nvSpPr>
            <p:spPr bwMode="auto">
              <a:xfrm>
                <a:off x="5040" y="4752"/>
                <a:ext cx="720" cy="0"/>
              </a:xfrm>
              <a:prstGeom prst="line">
                <a:avLst/>
              </a:prstGeom>
              <a:noFill/>
              <a:ln w="9525">
                <a:solidFill>
                  <a:srgbClr val="00FF00"/>
                </a:solidFill>
                <a:round/>
                <a:headEnd/>
                <a:tailEnd type="stealth" w="med" len="sm"/>
              </a:ln>
            </p:spPr>
            <p:txBody>
              <a:bodyPr vert="horz" wrap="square" lIns="91440" tIns="45720" rIns="91440" bIns="45720" numCol="1" anchor="t" anchorCtr="0" compatLnSpc="1">
                <a:prstTxWarp prst="textNoShape">
                  <a:avLst/>
                </a:prstTxWarp>
              </a:bodyPr>
              <a:lstStyle/>
              <a:p>
                <a:endParaRPr lang="en-US" sz="2000"/>
              </a:p>
            </p:txBody>
          </p:sp>
          <p:sp>
            <p:nvSpPr>
              <p:cNvPr id="7194" name="Line 26"/>
              <p:cNvSpPr>
                <a:spLocks noChangeShapeType="1"/>
              </p:cNvSpPr>
              <p:nvPr/>
            </p:nvSpPr>
            <p:spPr bwMode="auto">
              <a:xfrm>
                <a:off x="5040" y="5187"/>
                <a:ext cx="720" cy="0"/>
              </a:xfrm>
              <a:prstGeom prst="line">
                <a:avLst/>
              </a:prstGeom>
              <a:noFill/>
              <a:ln w="9525">
                <a:solidFill>
                  <a:srgbClr val="00FF00"/>
                </a:solidFill>
                <a:round/>
                <a:headEnd/>
                <a:tailEnd type="stealth" w="med" len="sm"/>
              </a:ln>
            </p:spPr>
            <p:txBody>
              <a:bodyPr vert="horz" wrap="square" lIns="91440" tIns="45720" rIns="91440" bIns="45720" numCol="1" anchor="t" anchorCtr="0" compatLnSpc="1">
                <a:prstTxWarp prst="textNoShape">
                  <a:avLst/>
                </a:prstTxWarp>
              </a:bodyPr>
              <a:lstStyle/>
              <a:p>
                <a:endParaRPr lang="en-US" sz="2000"/>
              </a:p>
            </p:txBody>
          </p:sp>
        </p:grpSp>
        <p:sp>
          <p:nvSpPr>
            <p:cNvPr id="7195" name="AutoShape 27"/>
            <p:cNvSpPr>
              <a:spLocks/>
            </p:cNvSpPr>
            <p:nvPr/>
          </p:nvSpPr>
          <p:spPr bwMode="auto">
            <a:xfrm>
              <a:off x="7937" y="9005"/>
              <a:ext cx="180" cy="540"/>
            </a:xfrm>
            <a:prstGeom prst="rightBrace">
              <a:avLst>
                <a:gd name="adj1" fmla="val 25000"/>
                <a:gd name="adj2" fmla="val 50000"/>
              </a:avLst>
            </a:prstGeom>
            <a:noFill/>
            <a:ln w="9525">
              <a:solidFill>
                <a:srgbClr val="00FF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7196" name="AutoShape 28"/>
            <p:cNvSpPr>
              <a:spLocks/>
            </p:cNvSpPr>
            <p:nvPr/>
          </p:nvSpPr>
          <p:spPr bwMode="auto">
            <a:xfrm>
              <a:off x="7920" y="10085"/>
              <a:ext cx="197" cy="787"/>
            </a:xfrm>
            <a:prstGeom prst="rightBrace">
              <a:avLst>
                <a:gd name="adj1" fmla="val 33291"/>
                <a:gd name="adj2" fmla="val 50000"/>
              </a:avLst>
            </a:prstGeom>
            <a:noFill/>
            <a:ln w="9525">
              <a:solidFill>
                <a:srgbClr val="00FF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7198" name="Text Box 30"/>
            <p:cNvSpPr txBox="1">
              <a:spLocks noChangeArrowheads="1"/>
            </p:cNvSpPr>
            <p:nvPr/>
          </p:nvSpPr>
          <p:spPr bwMode="auto">
            <a:xfrm>
              <a:off x="3855" y="10692"/>
              <a:ext cx="540" cy="263"/>
            </a:xfrm>
            <a:prstGeom prst="rect">
              <a:avLst/>
            </a:prstGeom>
            <a:noFill/>
            <a:ln w="9525">
              <a:solidFill>
                <a:srgbClr val="00FF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NO</a:t>
              </a:r>
              <a:r>
                <a:rPr kumimoji="0" lang="en-US" sz="2000" b="0" i="0" u="none" strike="noStrike" cap="none" normalizeH="0" baseline="-25000" smtClean="0">
                  <a:ln>
                    <a:noFill/>
                  </a:ln>
                  <a:solidFill>
                    <a:schemeClr val="tx1"/>
                  </a:solidFill>
                  <a:effectLst/>
                  <a:latin typeface="Calibri" pitchFamily="34" charset="0"/>
                  <a:cs typeface="Arial" pitchFamily="34" charset="0"/>
                </a:rPr>
                <a:t>3</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7199" name="Line 31"/>
            <p:cNvSpPr>
              <a:spLocks noChangeShapeType="1"/>
            </p:cNvSpPr>
            <p:nvPr/>
          </p:nvSpPr>
          <p:spPr bwMode="auto">
            <a:xfrm>
              <a:off x="2175" y="9372"/>
              <a:ext cx="1620" cy="1440"/>
            </a:xfrm>
            <a:prstGeom prst="line">
              <a:avLst/>
            </a:prstGeom>
            <a:noFill/>
            <a:ln w="9525">
              <a:solidFill>
                <a:srgbClr val="00FF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7200" name="Line 32"/>
            <p:cNvSpPr>
              <a:spLocks noChangeShapeType="1"/>
            </p:cNvSpPr>
            <p:nvPr/>
          </p:nvSpPr>
          <p:spPr bwMode="auto">
            <a:xfrm>
              <a:off x="2160" y="10077"/>
              <a:ext cx="1620" cy="720"/>
            </a:xfrm>
            <a:prstGeom prst="line">
              <a:avLst/>
            </a:prstGeom>
            <a:noFill/>
            <a:ln w="9525">
              <a:solidFill>
                <a:srgbClr val="00FF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7201" name="Text Box 33"/>
            <p:cNvSpPr txBox="1">
              <a:spLocks noChangeArrowheads="1"/>
            </p:cNvSpPr>
            <p:nvPr/>
          </p:nvSpPr>
          <p:spPr bwMode="auto">
            <a:xfrm>
              <a:off x="5430" y="10737"/>
              <a:ext cx="2340" cy="265"/>
            </a:xfrm>
            <a:prstGeom prst="rect">
              <a:avLst/>
            </a:prstGeom>
            <a:noFill/>
            <a:ln w="9525">
              <a:solidFill>
                <a:srgbClr val="00FF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Ca(NO3)</a:t>
              </a:r>
              <a:r>
                <a:rPr kumimoji="0" lang="en-US" sz="2000" b="0" i="0" u="none" strike="noStrike" cap="none" normalizeH="0" baseline="-25000" dirty="0" smtClean="0">
                  <a:ln>
                    <a:noFill/>
                  </a:ln>
                  <a:solidFill>
                    <a:schemeClr val="tx1"/>
                  </a:solidFill>
                  <a:effectLst/>
                  <a:latin typeface="Calibri" pitchFamily="34" charset="0"/>
                  <a:cs typeface="Arial" pitchFamily="34" charset="0"/>
                </a:rPr>
                <a:t>2</a:t>
              </a:r>
              <a:r>
                <a:rPr kumimoji="0" lang="en-US" sz="2000" b="0" i="0" u="none" strike="noStrike" cap="none" normalizeH="0" baseline="0" dirty="0" smtClean="0">
                  <a:ln>
                    <a:noFill/>
                  </a:ln>
                  <a:solidFill>
                    <a:schemeClr val="tx1"/>
                  </a:solidFill>
                  <a:effectLst/>
                  <a:latin typeface="Calibri" pitchFamily="34" charset="0"/>
                  <a:cs typeface="Arial" pitchFamily="34" charset="0"/>
                </a:rPr>
                <a:t>, Mg(NO3)</a:t>
              </a:r>
              <a:r>
                <a:rPr kumimoji="0" lang="en-US" sz="2000" b="0" i="0" u="none" strike="noStrike" cap="none" normalizeH="0" baseline="-25000" dirty="0" smtClean="0">
                  <a:ln>
                    <a:noFill/>
                  </a:ln>
                  <a:solidFill>
                    <a:schemeClr val="tx1"/>
                  </a:solidFill>
                  <a:effectLst/>
                  <a:latin typeface="Calibri"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202" name="Line 34"/>
            <p:cNvSpPr>
              <a:spLocks noChangeShapeType="1"/>
            </p:cNvSpPr>
            <p:nvPr/>
          </p:nvSpPr>
          <p:spPr bwMode="auto">
            <a:xfrm>
              <a:off x="4500" y="10872"/>
              <a:ext cx="900" cy="0"/>
            </a:xfrm>
            <a:prstGeom prst="line">
              <a:avLst/>
            </a:prstGeom>
            <a:noFill/>
            <a:ln w="9525">
              <a:solidFill>
                <a:srgbClr val="00FF00"/>
              </a:solidFill>
              <a:round/>
              <a:headEnd/>
              <a:tailEnd type="stealth" w="med" len="sm"/>
            </a:ln>
          </p:spPr>
          <p:txBody>
            <a:bodyPr vert="horz" wrap="square" lIns="91440" tIns="45720" rIns="91440" bIns="45720" numCol="1" anchor="t" anchorCtr="0" compatLnSpc="1">
              <a:prstTxWarp prst="textNoShape">
                <a:avLst/>
              </a:prstTxWarp>
            </a:bodyPr>
            <a:lstStyle/>
            <a:p>
              <a:endParaRPr lang="en-US" sz="2000"/>
            </a:p>
          </p:txBody>
        </p:sp>
      </p:gr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Water Quality Parameters and Standards</a:t>
            </a:r>
            <a:endParaRPr lang="en-US" sz="3600" b="0" dirty="0"/>
          </a:p>
        </p:txBody>
      </p:sp>
      <p:sp>
        <p:nvSpPr>
          <p:cNvPr id="3" name="Subtitle 2"/>
          <p:cNvSpPr>
            <a:spLocks noGrp="1"/>
          </p:cNvSpPr>
          <p:nvPr>
            <p:ph type="subTitle" idx="1"/>
          </p:nvPr>
        </p:nvSpPr>
        <p:spPr>
          <a:xfrm>
            <a:off x="685800" y="1219200"/>
            <a:ext cx="7848600" cy="5181600"/>
          </a:xfrm>
        </p:spPr>
        <p:txBody>
          <a:bodyPr>
            <a:normAutofit/>
          </a:bodyPr>
          <a:lstStyle/>
          <a:p>
            <a:pPr lvl="0" algn="just">
              <a:spcAft>
                <a:spcPts val="1200"/>
              </a:spcAft>
            </a:pPr>
            <a:r>
              <a:rPr lang="en-US" sz="2400" b="1" i="1" dirty="0" smtClean="0">
                <a:solidFill>
                  <a:srgbClr val="FFC000"/>
                </a:solidFill>
              </a:rPr>
              <a:t>Principal bad effect of hardness</a:t>
            </a:r>
            <a:r>
              <a:rPr lang="en-US" sz="2400" dirty="0" smtClean="0">
                <a:solidFill>
                  <a:srgbClr val="FFC000"/>
                </a:solidFill>
              </a:rPr>
              <a:t>: </a:t>
            </a:r>
          </a:p>
          <a:p>
            <a:pPr lvl="0" algn="just">
              <a:spcAft>
                <a:spcPts val="1200"/>
              </a:spcAft>
            </a:pPr>
            <a:r>
              <a:rPr lang="en-US" sz="2400" dirty="0" smtClean="0"/>
              <a:t>The principal bad effects of hardness are given below: </a:t>
            </a:r>
          </a:p>
          <a:p>
            <a:pPr marL="457200" lvl="0" indent="-457200" algn="just">
              <a:spcAft>
                <a:spcPts val="1200"/>
              </a:spcAft>
              <a:buFont typeface="Wingdings" pitchFamily="2" charset="2"/>
              <a:buChar char="§"/>
            </a:pPr>
            <a:r>
              <a:rPr lang="en-US" sz="2400" dirty="0" smtClean="0"/>
              <a:t>Enough consumption of soap.</a:t>
            </a:r>
          </a:p>
          <a:p>
            <a:pPr marL="457200" lvl="0" indent="-457200" algn="just">
              <a:spcAft>
                <a:spcPts val="1200"/>
              </a:spcAft>
              <a:buFont typeface="Wingdings" pitchFamily="2" charset="2"/>
              <a:buChar char="§"/>
            </a:pPr>
            <a:r>
              <a:rPr lang="en-US" sz="2400" dirty="0" smtClean="0"/>
              <a:t>Clogs skin, </a:t>
            </a:r>
            <a:r>
              <a:rPr lang="en-US" sz="2400" dirty="0" err="1" smtClean="0"/>
              <a:t>discolours</a:t>
            </a:r>
            <a:r>
              <a:rPr lang="en-US" sz="2400" dirty="0" smtClean="0"/>
              <a:t> porcelain, stains and shortens fabrics, toughens and </a:t>
            </a:r>
            <a:r>
              <a:rPr lang="en-US" sz="2400" dirty="0" err="1" smtClean="0"/>
              <a:t>discolours</a:t>
            </a:r>
            <a:r>
              <a:rPr lang="en-US" sz="2400" dirty="0" smtClean="0"/>
              <a:t> vegetables.</a:t>
            </a:r>
          </a:p>
          <a:p>
            <a:pPr marL="457200" lvl="0" indent="-457200" algn="just">
              <a:spcAft>
                <a:spcPts val="1200"/>
              </a:spcAft>
              <a:buFont typeface="Wingdings" pitchFamily="2" charset="2"/>
              <a:buChar char="§"/>
            </a:pPr>
            <a:r>
              <a:rPr lang="en-US" sz="2400" dirty="0" smtClean="0"/>
              <a:t>Gives difficulty in textile and paper manufacture, tannery and other industrial processes.</a:t>
            </a:r>
          </a:p>
          <a:p>
            <a:pPr marL="457200" lvl="0" indent="-457200" algn="just">
              <a:spcAft>
                <a:spcPts val="1200"/>
              </a:spcAft>
              <a:buFont typeface="Wingdings" pitchFamily="2" charset="2"/>
              <a:buChar char="§"/>
            </a:pPr>
            <a:r>
              <a:rPr lang="en-US" sz="2400" dirty="0" smtClean="0"/>
              <a:t>Forms scales in boilers, resulting in great heat transfer losses and danger of boiler failure.</a:t>
            </a:r>
          </a:p>
          <a:p>
            <a:pPr marL="514350" indent="-514350" algn="just">
              <a:spcAft>
                <a:spcPts val="1200"/>
              </a:spcAft>
            </a:pPr>
            <a:endParaRPr lang="en-US" sz="2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C000"/>
                </a:solidFill>
              </a:rPr>
              <a:t>Design Considerations</a:t>
            </a:r>
            <a:endParaRPr lang="en-US" sz="3600" dirty="0">
              <a:solidFill>
                <a:srgbClr val="FFC000"/>
              </a:solidFill>
            </a:endParaRPr>
          </a:p>
        </p:txBody>
      </p:sp>
      <p:sp>
        <p:nvSpPr>
          <p:cNvPr id="3" name="Subtitle 2"/>
          <p:cNvSpPr>
            <a:spLocks noGrp="1"/>
          </p:cNvSpPr>
          <p:nvPr>
            <p:ph type="subTitle" idx="1"/>
          </p:nvPr>
        </p:nvSpPr>
        <p:spPr>
          <a:xfrm>
            <a:off x="381000" y="914400"/>
            <a:ext cx="8229600" cy="5486400"/>
          </a:xfrm>
        </p:spPr>
        <p:txBody>
          <a:bodyPr>
            <a:noAutofit/>
          </a:bodyPr>
          <a:lstStyle/>
          <a:p>
            <a:pPr marL="571500" lvl="0" indent="-571500" algn="just">
              <a:lnSpc>
                <a:spcPct val="120000"/>
              </a:lnSpc>
              <a:spcAft>
                <a:spcPts val="600"/>
              </a:spcAft>
              <a:buFont typeface="+mj-lt"/>
              <a:buAutoNum type="romanLcPeriod" startAt="5"/>
            </a:pPr>
            <a:r>
              <a:rPr lang="en-US" sz="2400" dirty="0" smtClean="0"/>
              <a:t>Selection of a suitable screen to provide around the intake pipe not to permit entry of large and small objects, such as logs, stones, aquatic lives and vegetation.</a:t>
            </a:r>
          </a:p>
          <a:p>
            <a:pPr marL="571500" lvl="0" indent="-571500" algn="just">
              <a:lnSpc>
                <a:spcPct val="120000"/>
              </a:lnSpc>
              <a:spcAft>
                <a:spcPts val="600"/>
              </a:spcAft>
              <a:buFont typeface="+mj-lt"/>
              <a:buAutoNum type="romanLcPeriod" startAt="5"/>
            </a:pPr>
            <a:r>
              <a:rPr lang="en-US" sz="2400" dirty="0" smtClean="0">
                <a:solidFill>
                  <a:srgbClr val="00B050"/>
                </a:solidFill>
              </a:rPr>
              <a:t>Installation of intake valves or porthole at 2 or 3 different levels to get the best available quantity of water, eliminating seasonal fluctuation of waster levels.</a:t>
            </a:r>
          </a:p>
          <a:p>
            <a:pPr marL="571500" lvl="0" indent="-571500" algn="just">
              <a:lnSpc>
                <a:spcPct val="120000"/>
              </a:lnSpc>
              <a:spcAft>
                <a:spcPts val="600"/>
              </a:spcAft>
              <a:buFont typeface="+mj-lt"/>
              <a:buAutoNum type="romanLcPeriod" startAt="5"/>
            </a:pPr>
            <a:r>
              <a:rPr lang="en-US" sz="2400" dirty="0" smtClean="0"/>
              <a:t>Determination of cost-benefit ratio. To reduce the cost, the intake elevation is often made higher so that the water flows to the treatment plant by gravity.</a:t>
            </a:r>
          </a:p>
          <a:p>
            <a:pPr marL="571500" lvl="0" indent="-571500" algn="just">
              <a:lnSpc>
                <a:spcPct val="120000"/>
              </a:lnSpc>
              <a:spcAft>
                <a:spcPts val="600"/>
              </a:spcAft>
              <a:buFont typeface="+mj-lt"/>
              <a:buAutoNum type="romanLcPeriod" startAt="5"/>
            </a:pPr>
            <a:r>
              <a:rPr lang="en-US" sz="2400" spc="-30" dirty="0" smtClean="0">
                <a:solidFill>
                  <a:srgbClr val="00B050"/>
                </a:solidFill>
              </a:rPr>
              <a:t>Assurance of the safety of the intake structure, provision of future extension and installation of standby unit of pumps.</a:t>
            </a:r>
          </a:p>
          <a:p>
            <a:pPr marL="514350" indent="-514350" algn="just">
              <a:lnSpc>
                <a:spcPct val="120000"/>
              </a:lnSpc>
              <a:spcAft>
                <a:spcPts val="600"/>
              </a:spcAft>
            </a:pPr>
            <a:endParaRPr lang="en-US" sz="2400" dirty="0"/>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Water Quality Parameters and Standards</a:t>
            </a:r>
            <a:endParaRPr lang="en-US" sz="3600" dirty="0"/>
          </a:p>
        </p:txBody>
      </p:sp>
      <p:sp>
        <p:nvSpPr>
          <p:cNvPr id="3" name="Subtitle 2"/>
          <p:cNvSpPr>
            <a:spLocks noGrp="1"/>
          </p:cNvSpPr>
          <p:nvPr>
            <p:ph type="subTitle" idx="1"/>
          </p:nvPr>
        </p:nvSpPr>
        <p:spPr>
          <a:xfrm>
            <a:off x="381000" y="1143000"/>
            <a:ext cx="8229600" cy="5257800"/>
          </a:xfrm>
        </p:spPr>
        <p:txBody>
          <a:bodyPr>
            <a:normAutofit/>
          </a:bodyPr>
          <a:lstStyle/>
          <a:p>
            <a:pPr marL="514350" indent="-514350" algn="just">
              <a:spcAft>
                <a:spcPts val="1200"/>
              </a:spcAft>
            </a:pPr>
            <a:r>
              <a:rPr lang="en-US" sz="2800" b="1" dirty="0" smtClean="0">
                <a:solidFill>
                  <a:srgbClr val="FFC000"/>
                </a:solidFill>
              </a:rPr>
              <a:t>Arsenic: </a:t>
            </a:r>
            <a:r>
              <a:rPr lang="en-US" dirty="0" smtClean="0"/>
              <a:t>In Bangladesh the presence of arsenic in groundwater was first detected in 1993 at </a:t>
            </a:r>
            <a:r>
              <a:rPr lang="en-US" dirty="0" err="1" smtClean="0"/>
              <a:t>Baroghoria</a:t>
            </a:r>
            <a:r>
              <a:rPr lang="en-US" dirty="0" smtClean="0"/>
              <a:t> union of </a:t>
            </a:r>
            <a:r>
              <a:rPr lang="en-US" dirty="0" err="1" smtClean="0"/>
              <a:t>Chapai</a:t>
            </a:r>
            <a:r>
              <a:rPr lang="en-US" dirty="0" smtClean="0"/>
              <a:t> </a:t>
            </a:r>
            <a:r>
              <a:rPr lang="en-US" dirty="0" err="1" smtClean="0"/>
              <a:t>Nawabganj</a:t>
            </a:r>
            <a:r>
              <a:rPr lang="en-US" dirty="0" smtClean="0"/>
              <a:t> district. The concentration of arsenic in drinking water in excess of permissible limit is toxic to human body. According to the WHO guideline value the desirable maximum concentration of arsenic in drinking water would be 0.01 mg/l. In Bangladesh the maximum acceptable concentration in drinking water is considered to be 0.05 mg/l. Symptoms of arsenic toxicity leading to cancer may occur due to excessive intake of arsenic in the human body over a longer period of time.</a:t>
            </a:r>
            <a:endParaRPr 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Water Quality Parameters and Standards</a:t>
            </a:r>
            <a:endParaRPr lang="en-US" sz="3600" dirty="0"/>
          </a:p>
        </p:txBody>
      </p:sp>
      <p:sp>
        <p:nvSpPr>
          <p:cNvPr id="3" name="Subtitle 2"/>
          <p:cNvSpPr>
            <a:spLocks noGrp="1"/>
          </p:cNvSpPr>
          <p:nvPr>
            <p:ph type="subTitle" idx="1"/>
          </p:nvPr>
        </p:nvSpPr>
        <p:spPr>
          <a:xfrm>
            <a:off x="381000" y="914400"/>
            <a:ext cx="8229600" cy="533400"/>
          </a:xfrm>
        </p:spPr>
        <p:txBody>
          <a:bodyPr>
            <a:normAutofit/>
          </a:bodyPr>
          <a:lstStyle/>
          <a:p>
            <a:pPr marL="514350" indent="-514350" algn="just">
              <a:spcAft>
                <a:spcPts val="1200"/>
              </a:spcAft>
            </a:pPr>
            <a:r>
              <a:rPr lang="en-US" sz="2400" dirty="0" smtClean="0"/>
              <a:t>Drinking water standard</a:t>
            </a:r>
            <a:endParaRPr lang="en-US" sz="2400" dirty="0"/>
          </a:p>
        </p:txBody>
      </p:sp>
      <p:graphicFrame>
        <p:nvGraphicFramePr>
          <p:cNvPr id="4" name="Table 3"/>
          <p:cNvGraphicFramePr>
            <a:graphicFrameLocks noGrp="1"/>
          </p:cNvGraphicFramePr>
          <p:nvPr/>
        </p:nvGraphicFramePr>
        <p:xfrm>
          <a:off x="457200" y="1600200"/>
          <a:ext cx="8382000" cy="4389120"/>
        </p:xfrm>
        <a:graphic>
          <a:graphicData uri="http://schemas.openxmlformats.org/drawingml/2006/table">
            <a:tbl>
              <a:tblPr/>
              <a:tblGrid>
                <a:gridCol w="1143000"/>
                <a:gridCol w="3505200"/>
                <a:gridCol w="1981200"/>
                <a:gridCol w="1752600"/>
              </a:tblGrid>
              <a:tr h="167462">
                <a:tc rowSpan="2" gridSpan="2">
                  <a:txBody>
                    <a:bodyPr/>
                    <a:lstStyle/>
                    <a:p>
                      <a:pPr marL="0" marR="0" algn="ctr">
                        <a:lnSpc>
                          <a:spcPct val="150000"/>
                        </a:lnSpc>
                        <a:spcBef>
                          <a:spcPts val="0"/>
                        </a:spcBef>
                        <a:spcAft>
                          <a:spcPts val="0"/>
                        </a:spcAft>
                      </a:pPr>
                      <a:r>
                        <a:rPr lang="en-US" sz="2400" dirty="0">
                          <a:latin typeface="Times New Roman"/>
                          <a:ea typeface="Times New Roman"/>
                        </a:rPr>
                        <a:t>Parameters</a:t>
                      </a:r>
                    </a:p>
                  </a:txBody>
                  <a:tcPr marL="35442" marR="35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rowSpan="2" hMerge="1">
                  <a:txBody>
                    <a:bodyPr/>
                    <a:lstStyle/>
                    <a:p>
                      <a:endParaRPr lang="en-US"/>
                    </a:p>
                  </a:txBody>
                  <a:tcPr/>
                </a:tc>
                <a:tc gridSpan="2">
                  <a:txBody>
                    <a:bodyPr/>
                    <a:lstStyle/>
                    <a:p>
                      <a:pPr marL="0" marR="0" algn="ctr">
                        <a:lnSpc>
                          <a:spcPct val="150000"/>
                        </a:lnSpc>
                        <a:spcBef>
                          <a:spcPts val="0"/>
                        </a:spcBef>
                        <a:spcAft>
                          <a:spcPts val="0"/>
                        </a:spcAft>
                      </a:pPr>
                      <a:r>
                        <a:rPr lang="en-US" sz="2400" dirty="0">
                          <a:latin typeface="Times New Roman"/>
                          <a:ea typeface="Times New Roman"/>
                        </a:rPr>
                        <a:t>Standard (mg/l)</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tr>
              <a:tr h="167462">
                <a:tc gridSpan="2" vMerge="1">
                  <a:txBody>
                    <a:bodyPr/>
                    <a:lstStyle/>
                    <a:p>
                      <a:endParaRPr lang="en-US"/>
                    </a:p>
                  </a:txBody>
                  <a:tcPr/>
                </a:tc>
                <a:tc hMerge="1" vMerge="1">
                  <a:txBody>
                    <a:bodyPr/>
                    <a:lstStyle/>
                    <a:p>
                      <a:endParaRPr lang="en-US"/>
                    </a:p>
                  </a:txBody>
                  <a:tcPr/>
                </a:tc>
                <a:tc>
                  <a:txBody>
                    <a:bodyPr/>
                    <a:lstStyle/>
                    <a:p>
                      <a:pPr marL="0" marR="0" algn="ctr">
                        <a:lnSpc>
                          <a:spcPct val="150000"/>
                        </a:lnSpc>
                        <a:spcBef>
                          <a:spcPts val="0"/>
                        </a:spcBef>
                        <a:spcAft>
                          <a:spcPts val="0"/>
                        </a:spcAft>
                      </a:pPr>
                      <a:r>
                        <a:rPr lang="en-US" sz="2400" dirty="0">
                          <a:latin typeface="Times New Roman"/>
                          <a:ea typeface="Times New Roman"/>
                        </a:rPr>
                        <a:t>USPHS</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a:latin typeface="Times New Roman"/>
                          <a:ea typeface="Times New Roman"/>
                        </a:rPr>
                        <a:t>WHO</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rowSpan="5">
                  <a:txBody>
                    <a:bodyPr/>
                    <a:lstStyle/>
                    <a:p>
                      <a:pPr marL="0" marR="0" algn="l">
                        <a:lnSpc>
                          <a:spcPct val="150000"/>
                        </a:lnSpc>
                        <a:spcBef>
                          <a:spcPts val="600"/>
                        </a:spcBef>
                        <a:spcAft>
                          <a:spcPts val="0"/>
                        </a:spcAft>
                      </a:pPr>
                      <a:r>
                        <a:rPr lang="en-US" sz="2400">
                          <a:latin typeface="Times New Roman"/>
                          <a:ea typeface="Times New Roman"/>
                        </a:rPr>
                        <a:t>Physical quality</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50000"/>
                        </a:lnSpc>
                        <a:spcBef>
                          <a:spcPts val="600"/>
                        </a:spcBef>
                        <a:spcAft>
                          <a:spcPts val="0"/>
                        </a:spcAft>
                      </a:pPr>
                      <a:r>
                        <a:rPr lang="en-US" sz="2400" dirty="0">
                          <a:latin typeface="Times New Roman"/>
                          <a:ea typeface="Times New Roman"/>
                        </a:rPr>
                        <a:t>Total Dissolve Solid (TDS)</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600"/>
                        </a:spcBef>
                        <a:spcAft>
                          <a:spcPts val="0"/>
                        </a:spcAft>
                      </a:pPr>
                      <a:r>
                        <a:rPr lang="en-US" sz="2400" dirty="0">
                          <a:latin typeface="Times New Roman"/>
                          <a:ea typeface="Times New Roman"/>
                        </a:rPr>
                        <a:t>500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600"/>
                        </a:spcBef>
                        <a:spcAft>
                          <a:spcPts val="0"/>
                        </a:spcAft>
                      </a:pPr>
                      <a:r>
                        <a:rPr lang="en-US" sz="2400">
                          <a:latin typeface="Times New Roman"/>
                          <a:ea typeface="Times New Roman"/>
                        </a:rPr>
                        <a:t>500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400" dirty="0">
                          <a:latin typeface="Times New Roman"/>
                          <a:ea typeface="Times New Roman"/>
                        </a:rPr>
                        <a:t>Turbidity</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dirty="0">
                          <a:latin typeface="Times New Roman"/>
                          <a:ea typeface="Times New Roman"/>
                        </a:rPr>
                        <a:t>10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a:latin typeface="Times New Roman"/>
                          <a:ea typeface="Times New Roman"/>
                        </a:rPr>
                        <a:t>5</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400" dirty="0">
                          <a:latin typeface="Times New Roman"/>
                          <a:ea typeface="Times New Roman"/>
                        </a:rPr>
                        <a:t>Color</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dirty="0">
                          <a:latin typeface="Times New Roman"/>
                          <a:ea typeface="Times New Roman"/>
                        </a:rPr>
                        <a:t>20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a:latin typeface="Times New Roman"/>
                          <a:ea typeface="Times New Roman"/>
                        </a:rPr>
                        <a:t>15</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400" dirty="0">
                          <a:latin typeface="Times New Roman"/>
                          <a:ea typeface="Times New Roman"/>
                        </a:rPr>
                        <a:t>Temperature</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dirty="0" smtClean="0">
                          <a:latin typeface="Times New Roman"/>
                          <a:ea typeface="Times New Roman"/>
                        </a:rPr>
                        <a:t>50</a:t>
                      </a:r>
                      <a:r>
                        <a:rPr lang="en-US" sz="2400" baseline="30000" dirty="0" smtClean="0">
                          <a:latin typeface="Times New Roman"/>
                          <a:ea typeface="Times New Roman"/>
                        </a:rPr>
                        <a:t>o</a:t>
                      </a:r>
                      <a:r>
                        <a:rPr lang="en-US" sz="2400" baseline="0" dirty="0" smtClean="0">
                          <a:latin typeface="Times New Roman"/>
                          <a:ea typeface="Times New Roman"/>
                        </a:rPr>
                        <a:t> </a:t>
                      </a:r>
                      <a:r>
                        <a:rPr lang="en-US" sz="2400" dirty="0" smtClean="0">
                          <a:latin typeface="Times New Roman"/>
                          <a:ea typeface="Times New Roman"/>
                        </a:rPr>
                        <a:t>F</a:t>
                      </a:r>
                      <a:endParaRPr lang="en-US" sz="2400" dirty="0">
                        <a:latin typeface="Times New Roman"/>
                        <a:ea typeface="Times New Roman"/>
                      </a:endParaRP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dirty="0" smtClean="0">
                          <a:latin typeface="Times New Roman"/>
                          <a:ea typeface="Times New Roman"/>
                        </a:rPr>
                        <a:t>50</a:t>
                      </a:r>
                      <a:r>
                        <a:rPr lang="en-US" sz="2400" baseline="30000" dirty="0" smtClean="0">
                          <a:latin typeface="Times New Roman"/>
                          <a:ea typeface="Times New Roman"/>
                        </a:rPr>
                        <a:t>o</a:t>
                      </a:r>
                      <a:r>
                        <a:rPr lang="en-US" sz="2400" dirty="0" smtClean="0">
                          <a:latin typeface="Times New Roman"/>
                          <a:ea typeface="Times New Roman"/>
                        </a:rPr>
                        <a:t> F</a:t>
                      </a:r>
                      <a:endParaRPr lang="en-US" sz="2400" dirty="0">
                        <a:latin typeface="Times New Roman"/>
                        <a:ea typeface="Times New Roman"/>
                      </a:endParaRP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79104">
                <a:tc vMerge="1">
                  <a:txBody>
                    <a:bodyPr/>
                    <a:lstStyle/>
                    <a:p>
                      <a:endParaRPr lang="en-US"/>
                    </a:p>
                  </a:txBody>
                  <a:tcPr/>
                </a:tc>
                <a:tc>
                  <a:txBody>
                    <a:bodyPr/>
                    <a:lstStyle/>
                    <a:p>
                      <a:pPr marL="0" marR="0" algn="just">
                        <a:lnSpc>
                          <a:spcPct val="150000"/>
                        </a:lnSpc>
                        <a:spcBef>
                          <a:spcPts val="0"/>
                        </a:spcBef>
                        <a:spcAft>
                          <a:spcPts val="0"/>
                        </a:spcAft>
                      </a:pPr>
                      <a:r>
                        <a:rPr lang="en-US" sz="2400" dirty="0">
                          <a:latin typeface="Times New Roman"/>
                          <a:ea typeface="Times New Roman"/>
                        </a:rPr>
                        <a:t>Tastes and odor</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2">
                  <a:txBody>
                    <a:bodyPr/>
                    <a:lstStyle/>
                    <a:p>
                      <a:pPr marL="0" marR="0" algn="ctr">
                        <a:lnSpc>
                          <a:spcPct val="150000"/>
                        </a:lnSpc>
                        <a:spcBef>
                          <a:spcPts val="0"/>
                        </a:spcBef>
                        <a:spcAft>
                          <a:spcPts val="0"/>
                        </a:spcAft>
                      </a:pPr>
                      <a:r>
                        <a:rPr lang="en-US" sz="2400" dirty="0">
                          <a:latin typeface="Times New Roman"/>
                          <a:ea typeface="Times New Roman"/>
                        </a:rPr>
                        <a:t>Water should be completely free from taste and odor</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tr>
            </a:tbl>
          </a:graphicData>
        </a:graphic>
      </p:graphicFrame>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Water Quality Parameters and Standards</a:t>
            </a:r>
            <a:endParaRPr lang="en-US" sz="3600" dirty="0"/>
          </a:p>
        </p:txBody>
      </p:sp>
      <p:sp>
        <p:nvSpPr>
          <p:cNvPr id="3" name="Subtitle 2"/>
          <p:cNvSpPr>
            <a:spLocks noGrp="1"/>
          </p:cNvSpPr>
          <p:nvPr>
            <p:ph type="subTitle" idx="1"/>
          </p:nvPr>
        </p:nvSpPr>
        <p:spPr>
          <a:xfrm>
            <a:off x="381000" y="762000"/>
            <a:ext cx="8229600" cy="533400"/>
          </a:xfrm>
        </p:spPr>
        <p:txBody>
          <a:bodyPr>
            <a:normAutofit/>
          </a:bodyPr>
          <a:lstStyle/>
          <a:p>
            <a:pPr marL="514350" indent="-514350" algn="just">
              <a:spcAft>
                <a:spcPts val="1200"/>
              </a:spcAft>
            </a:pPr>
            <a:r>
              <a:rPr lang="en-US" sz="2400" dirty="0" smtClean="0"/>
              <a:t>Drinking water standard</a:t>
            </a:r>
            <a:endParaRPr lang="en-US" sz="2400" dirty="0"/>
          </a:p>
        </p:txBody>
      </p:sp>
      <p:graphicFrame>
        <p:nvGraphicFramePr>
          <p:cNvPr id="4" name="Table 3"/>
          <p:cNvGraphicFramePr>
            <a:graphicFrameLocks noGrp="1"/>
          </p:cNvGraphicFramePr>
          <p:nvPr/>
        </p:nvGraphicFramePr>
        <p:xfrm>
          <a:off x="381000" y="1295400"/>
          <a:ext cx="8458200" cy="5486400"/>
        </p:xfrm>
        <a:graphic>
          <a:graphicData uri="http://schemas.openxmlformats.org/drawingml/2006/table">
            <a:tbl>
              <a:tblPr/>
              <a:tblGrid>
                <a:gridCol w="2729863"/>
                <a:gridCol w="2729863"/>
                <a:gridCol w="1499237"/>
                <a:gridCol w="1499237"/>
              </a:tblGrid>
              <a:tr h="167462">
                <a:tc rowSpan="2" gridSpan="2">
                  <a:txBody>
                    <a:bodyPr/>
                    <a:lstStyle/>
                    <a:p>
                      <a:pPr marL="0" marR="0" algn="ctr">
                        <a:lnSpc>
                          <a:spcPct val="150000"/>
                        </a:lnSpc>
                        <a:spcBef>
                          <a:spcPts val="0"/>
                        </a:spcBef>
                        <a:spcAft>
                          <a:spcPts val="0"/>
                        </a:spcAft>
                      </a:pPr>
                      <a:r>
                        <a:rPr lang="en-US" sz="2400" dirty="0">
                          <a:latin typeface="Times New Roman"/>
                          <a:ea typeface="Times New Roman"/>
                        </a:rPr>
                        <a:t>Parameters</a:t>
                      </a:r>
                    </a:p>
                  </a:txBody>
                  <a:tcPr marL="35442" marR="35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rowSpan="2" hMerge="1">
                  <a:txBody>
                    <a:bodyPr/>
                    <a:lstStyle/>
                    <a:p>
                      <a:endParaRPr lang="en-US"/>
                    </a:p>
                  </a:txBody>
                  <a:tcPr/>
                </a:tc>
                <a:tc gridSpan="2">
                  <a:txBody>
                    <a:bodyPr/>
                    <a:lstStyle/>
                    <a:p>
                      <a:pPr marL="0" marR="0" algn="ctr">
                        <a:lnSpc>
                          <a:spcPct val="150000"/>
                        </a:lnSpc>
                        <a:spcBef>
                          <a:spcPts val="0"/>
                        </a:spcBef>
                        <a:spcAft>
                          <a:spcPts val="0"/>
                        </a:spcAft>
                      </a:pPr>
                      <a:r>
                        <a:rPr lang="en-US" sz="2400">
                          <a:latin typeface="Times New Roman"/>
                          <a:ea typeface="Times New Roman"/>
                        </a:rPr>
                        <a:t>Standard (mg/l)</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tr>
              <a:tr h="167462">
                <a:tc gridSpan="2" vMerge="1">
                  <a:txBody>
                    <a:bodyPr/>
                    <a:lstStyle/>
                    <a:p>
                      <a:endParaRPr lang="en-US"/>
                    </a:p>
                  </a:txBody>
                  <a:tcPr/>
                </a:tc>
                <a:tc hMerge="1" vMerge="1">
                  <a:txBody>
                    <a:bodyPr/>
                    <a:lstStyle/>
                    <a:p>
                      <a:endParaRPr lang="en-US"/>
                    </a:p>
                  </a:txBody>
                  <a:tcPr/>
                </a:tc>
                <a:tc>
                  <a:txBody>
                    <a:bodyPr/>
                    <a:lstStyle/>
                    <a:p>
                      <a:pPr marL="0" marR="0" algn="ctr">
                        <a:lnSpc>
                          <a:spcPct val="150000"/>
                        </a:lnSpc>
                        <a:spcBef>
                          <a:spcPts val="0"/>
                        </a:spcBef>
                        <a:spcAft>
                          <a:spcPts val="0"/>
                        </a:spcAft>
                      </a:pPr>
                      <a:r>
                        <a:rPr lang="en-US" sz="2400">
                          <a:latin typeface="Times New Roman"/>
                          <a:ea typeface="Times New Roman"/>
                        </a:rPr>
                        <a:t>USPHS</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a:latin typeface="Times New Roman"/>
                          <a:ea typeface="Times New Roman"/>
                        </a:rPr>
                        <a:t>WHO</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rowSpan="8">
                  <a:txBody>
                    <a:bodyPr/>
                    <a:lstStyle/>
                    <a:p>
                      <a:pPr marL="0" marR="0" algn="just">
                        <a:lnSpc>
                          <a:spcPct val="150000"/>
                        </a:lnSpc>
                        <a:spcBef>
                          <a:spcPts val="600"/>
                        </a:spcBef>
                        <a:spcAft>
                          <a:spcPts val="0"/>
                        </a:spcAft>
                      </a:pPr>
                      <a:r>
                        <a:rPr lang="en-US" sz="2400" dirty="0">
                          <a:latin typeface="Times New Roman"/>
                          <a:ea typeface="Times New Roman"/>
                        </a:rPr>
                        <a:t>Chemical quality</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50000"/>
                        </a:lnSpc>
                        <a:spcBef>
                          <a:spcPts val="600"/>
                        </a:spcBef>
                        <a:spcAft>
                          <a:spcPts val="0"/>
                        </a:spcAft>
                      </a:pPr>
                      <a:r>
                        <a:rPr lang="en-US" sz="2400">
                          <a:latin typeface="Times New Roman"/>
                          <a:ea typeface="Times New Roman"/>
                        </a:rPr>
                        <a:t>Arsenic (As)</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600"/>
                        </a:spcBef>
                        <a:spcAft>
                          <a:spcPts val="0"/>
                        </a:spcAft>
                      </a:pPr>
                      <a:r>
                        <a:rPr lang="en-US" sz="2400" dirty="0" smtClean="0">
                          <a:latin typeface="Times New Roman"/>
                          <a:ea typeface="Times New Roman"/>
                        </a:rPr>
                        <a:t>0.01</a:t>
                      </a:r>
                      <a:endParaRPr lang="en-US" sz="2400" dirty="0">
                        <a:latin typeface="Times New Roman"/>
                        <a:ea typeface="Times New Roman"/>
                      </a:endParaRP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600"/>
                        </a:spcBef>
                        <a:spcAft>
                          <a:spcPts val="0"/>
                        </a:spcAft>
                      </a:pPr>
                      <a:r>
                        <a:rPr lang="en-US" sz="2400" smtClean="0">
                          <a:latin typeface="Times New Roman"/>
                          <a:ea typeface="Times New Roman"/>
                        </a:rPr>
                        <a:t>0.01</a:t>
                      </a:r>
                      <a:endParaRPr lang="en-US" sz="2400">
                        <a:latin typeface="Times New Roman"/>
                        <a:ea typeface="Times New Roman"/>
                      </a:endParaRP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400">
                          <a:latin typeface="Times New Roman"/>
                          <a:ea typeface="Times New Roman"/>
                        </a:rPr>
                        <a:t>Cyanide (Cn)</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a:latin typeface="Times New Roman"/>
                          <a:ea typeface="Times New Roman"/>
                        </a:rPr>
                        <a:t>0.01</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a:latin typeface="Times New Roman"/>
                          <a:ea typeface="Times New Roman"/>
                        </a:rPr>
                        <a:t>0.01</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400">
                          <a:latin typeface="Times New Roman"/>
                          <a:ea typeface="Times New Roman"/>
                        </a:rPr>
                        <a:t>Lead (Pb)</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a:latin typeface="Times New Roman"/>
                          <a:ea typeface="Times New Roman"/>
                        </a:rPr>
                        <a:t>0.05</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a:latin typeface="Times New Roman"/>
                          <a:ea typeface="Times New Roman"/>
                        </a:rPr>
                        <a:t>0.05</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400">
                          <a:latin typeface="Times New Roman"/>
                          <a:ea typeface="Times New Roman"/>
                        </a:rPr>
                        <a:t>Barium (Ba)</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dirty="0">
                          <a:latin typeface="Times New Roman"/>
                          <a:ea typeface="Times New Roman"/>
                        </a:rPr>
                        <a:t>1.00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a:latin typeface="Times New Roman"/>
                          <a:ea typeface="Times New Roman"/>
                        </a:rPr>
                        <a:t>1.00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400">
                          <a:latin typeface="Times New Roman"/>
                          <a:ea typeface="Times New Roman"/>
                        </a:rPr>
                        <a:t>Selenium (Se)</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a:latin typeface="Times New Roman"/>
                          <a:ea typeface="Times New Roman"/>
                        </a:rPr>
                        <a:t>0.01</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a:latin typeface="Times New Roman"/>
                          <a:ea typeface="Times New Roman"/>
                        </a:rPr>
                        <a:t>0.01</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400">
                          <a:latin typeface="Times New Roman"/>
                          <a:ea typeface="Times New Roman"/>
                        </a:rPr>
                        <a:t>Cromium (Cr)</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a:latin typeface="Times New Roman"/>
                          <a:ea typeface="Times New Roman"/>
                        </a:rPr>
                        <a:t>0.05</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a:latin typeface="Times New Roman"/>
                          <a:ea typeface="Times New Roman"/>
                        </a:rPr>
                        <a:t>0.05</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400">
                          <a:latin typeface="Times New Roman"/>
                          <a:ea typeface="Times New Roman"/>
                        </a:rPr>
                        <a:t>Cadmium (Cd)</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a:latin typeface="Times New Roman"/>
                          <a:ea typeface="Times New Roman"/>
                        </a:rPr>
                        <a:t>0.05</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a:latin typeface="Times New Roman"/>
                          <a:ea typeface="Times New Roman"/>
                        </a:rPr>
                        <a:t>0.05</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400" dirty="0">
                          <a:latin typeface="Times New Roman"/>
                          <a:ea typeface="Times New Roman"/>
                        </a:rPr>
                        <a:t>Silver (Ag)</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a:latin typeface="Times New Roman"/>
                          <a:ea typeface="Times New Roman"/>
                        </a:rPr>
                        <a:t>0.05</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400" dirty="0">
                          <a:latin typeface="Times New Roman"/>
                          <a:ea typeface="Times New Roman"/>
                        </a:rPr>
                        <a:t>0.05</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Water Quality Parameters and Standards</a:t>
            </a:r>
            <a:endParaRPr lang="en-US" sz="3600" dirty="0"/>
          </a:p>
        </p:txBody>
      </p:sp>
      <p:sp>
        <p:nvSpPr>
          <p:cNvPr id="3" name="Subtitle 2"/>
          <p:cNvSpPr>
            <a:spLocks noGrp="1"/>
          </p:cNvSpPr>
          <p:nvPr>
            <p:ph type="subTitle" idx="1"/>
          </p:nvPr>
        </p:nvSpPr>
        <p:spPr>
          <a:xfrm>
            <a:off x="381000" y="914400"/>
            <a:ext cx="8229600" cy="533400"/>
          </a:xfrm>
        </p:spPr>
        <p:txBody>
          <a:bodyPr>
            <a:normAutofit/>
          </a:bodyPr>
          <a:lstStyle/>
          <a:p>
            <a:pPr marL="514350" indent="-514350" algn="just">
              <a:spcAft>
                <a:spcPts val="1200"/>
              </a:spcAft>
            </a:pPr>
            <a:r>
              <a:rPr lang="en-US" sz="2400" dirty="0" smtClean="0"/>
              <a:t>Drinking water standard</a:t>
            </a:r>
            <a:endParaRPr lang="en-US" sz="2400" dirty="0"/>
          </a:p>
        </p:txBody>
      </p:sp>
      <p:graphicFrame>
        <p:nvGraphicFramePr>
          <p:cNvPr id="4" name="Table 3"/>
          <p:cNvGraphicFramePr>
            <a:graphicFrameLocks noGrp="1"/>
          </p:cNvGraphicFramePr>
          <p:nvPr/>
        </p:nvGraphicFramePr>
        <p:xfrm>
          <a:off x="457200" y="1600200"/>
          <a:ext cx="8000998" cy="5029200"/>
        </p:xfrm>
        <a:graphic>
          <a:graphicData uri="http://schemas.openxmlformats.org/drawingml/2006/table">
            <a:tbl>
              <a:tblPr/>
              <a:tblGrid>
                <a:gridCol w="2080260"/>
                <a:gridCol w="3680460"/>
                <a:gridCol w="1120140"/>
                <a:gridCol w="1120138"/>
              </a:tblGrid>
              <a:tr h="167462">
                <a:tc rowSpan="2" gridSpan="2">
                  <a:txBody>
                    <a:bodyPr/>
                    <a:lstStyle/>
                    <a:p>
                      <a:pPr marL="0" marR="0" algn="ctr">
                        <a:lnSpc>
                          <a:spcPct val="150000"/>
                        </a:lnSpc>
                        <a:spcBef>
                          <a:spcPts val="0"/>
                        </a:spcBef>
                        <a:spcAft>
                          <a:spcPts val="0"/>
                        </a:spcAft>
                      </a:pPr>
                      <a:r>
                        <a:rPr lang="en-US" sz="2000" dirty="0">
                          <a:latin typeface="Times New Roman"/>
                          <a:ea typeface="Times New Roman"/>
                        </a:rPr>
                        <a:t>Parameters</a:t>
                      </a:r>
                    </a:p>
                  </a:txBody>
                  <a:tcPr marL="35442" marR="35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rowSpan="2" hMerge="1">
                  <a:txBody>
                    <a:bodyPr/>
                    <a:lstStyle/>
                    <a:p>
                      <a:endParaRPr lang="en-US"/>
                    </a:p>
                  </a:txBody>
                  <a:tcPr/>
                </a:tc>
                <a:tc gridSpan="2">
                  <a:txBody>
                    <a:bodyPr/>
                    <a:lstStyle/>
                    <a:p>
                      <a:pPr marL="0" marR="0" algn="ctr">
                        <a:lnSpc>
                          <a:spcPct val="150000"/>
                        </a:lnSpc>
                        <a:spcBef>
                          <a:spcPts val="0"/>
                        </a:spcBef>
                        <a:spcAft>
                          <a:spcPts val="0"/>
                        </a:spcAft>
                      </a:pPr>
                      <a:r>
                        <a:rPr lang="en-US" sz="2000">
                          <a:latin typeface="Times New Roman"/>
                          <a:ea typeface="Times New Roman"/>
                        </a:rPr>
                        <a:t>Standard (mg/l)</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tr>
              <a:tr h="167462">
                <a:tc gridSpan="2" vMerge="1">
                  <a:txBody>
                    <a:bodyPr/>
                    <a:lstStyle/>
                    <a:p>
                      <a:endParaRPr lang="en-US"/>
                    </a:p>
                  </a:txBody>
                  <a:tcPr/>
                </a:tc>
                <a:tc hMerge="1" vMerge="1">
                  <a:txBody>
                    <a:bodyPr/>
                    <a:lstStyle/>
                    <a:p>
                      <a:endParaRPr lang="en-US"/>
                    </a:p>
                  </a:txBody>
                  <a:tcPr/>
                </a:tc>
                <a:tc>
                  <a:txBody>
                    <a:bodyPr/>
                    <a:lstStyle/>
                    <a:p>
                      <a:pPr marL="0" marR="0" algn="ctr">
                        <a:lnSpc>
                          <a:spcPct val="150000"/>
                        </a:lnSpc>
                        <a:spcBef>
                          <a:spcPts val="0"/>
                        </a:spcBef>
                        <a:spcAft>
                          <a:spcPts val="0"/>
                        </a:spcAft>
                      </a:pPr>
                      <a:r>
                        <a:rPr lang="en-US" sz="2000">
                          <a:latin typeface="Times New Roman"/>
                          <a:ea typeface="Times New Roman"/>
                        </a:rPr>
                        <a:t>USPHS</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WHO</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rowSpan="9">
                  <a:txBody>
                    <a:bodyPr/>
                    <a:lstStyle/>
                    <a:p>
                      <a:pPr marL="0" marR="0" algn="just">
                        <a:lnSpc>
                          <a:spcPct val="150000"/>
                        </a:lnSpc>
                        <a:spcBef>
                          <a:spcPts val="600"/>
                        </a:spcBef>
                        <a:spcAft>
                          <a:spcPts val="0"/>
                        </a:spcAft>
                      </a:pPr>
                      <a:r>
                        <a:rPr lang="en-US" sz="2000" dirty="0">
                          <a:latin typeface="Times New Roman"/>
                          <a:ea typeface="Times New Roman"/>
                        </a:rPr>
                        <a:t>Chemical quality</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50000"/>
                        </a:lnSpc>
                        <a:spcBef>
                          <a:spcPts val="0"/>
                        </a:spcBef>
                        <a:spcAft>
                          <a:spcPts val="0"/>
                        </a:spcAft>
                      </a:pPr>
                      <a:r>
                        <a:rPr lang="en-US" sz="2000">
                          <a:latin typeface="Times New Roman"/>
                          <a:ea typeface="Times New Roman"/>
                        </a:rPr>
                        <a:t>Detergent (ABS)</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0.50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0.50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000">
                          <a:latin typeface="Times New Roman"/>
                          <a:ea typeface="Times New Roman"/>
                        </a:rPr>
                        <a:t>Chloride (Cl)</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250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200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000">
                          <a:latin typeface="Times New Roman"/>
                          <a:ea typeface="Times New Roman"/>
                        </a:rPr>
                        <a:t>Copper (Cu)</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1.00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1.00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79104">
                <a:tc vMerge="1">
                  <a:txBody>
                    <a:bodyPr/>
                    <a:lstStyle/>
                    <a:p>
                      <a:endParaRPr lang="en-US"/>
                    </a:p>
                  </a:txBody>
                  <a:tcPr/>
                </a:tc>
                <a:tc>
                  <a:txBody>
                    <a:bodyPr/>
                    <a:lstStyle/>
                    <a:p>
                      <a:pPr marL="0" marR="0" algn="just">
                        <a:lnSpc>
                          <a:spcPct val="150000"/>
                        </a:lnSpc>
                        <a:spcBef>
                          <a:spcPts val="0"/>
                        </a:spcBef>
                        <a:spcAft>
                          <a:spcPts val="0"/>
                        </a:spcAft>
                      </a:pPr>
                      <a:r>
                        <a:rPr lang="en-US" sz="2000">
                          <a:latin typeface="Times New Roman"/>
                          <a:ea typeface="Times New Roman"/>
                        </a:rPr>
                        <a:t>Carbon-Chloroform extract (CCE)</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0.20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0.20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000" dirty="0">
                          <a:latin typeface="Times New Roman"/>
                          <a:ea typeface="Times New Roman"/>
                        </a:rPr>
                        <a:t>Iron (Fe)</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0.25</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0.25</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000">
                          <a:latin typeface="Times New Roman"/>
                          <a:ea typeface="Times New Roman"/>
                        </a:rPr>
                        <a:t>Manganese (Mn)</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0.05</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0.05</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000">
                          <a:latin typeface="Times New Roman"/>
                          <a:ea typeface="Times New Roman"/>
                        </a:rPr>
                        <a:t>Iron (Fe) + Manganese (Mn)</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0.30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0.30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000">
                          <a:latin typeface="Times New Roman"/>
                          <a:ea typeface="Times New Roman"/>
                        </a:rPr>
                        <a:t>Nitrate as NO3</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45</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45</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000">
                          <a:latin typeface="Times New Roman"/>
                          <a:ea typeface="Times New Roman"/>
                        </a:rPr>
                        <a:t>Phenols</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0.001</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dirty="0">
                          <a:latin typeface="Times New Roman"/>
                          <a:ea typeface="Times New Roman"/>
                        </a:rPr>
                        <a:t>0.001</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Water Quality Parameters and Standards</a:t>
            </a:r>
            <a:endParaRPr lang="en-US" sz="3600" dirty="0"/>
          </a:p>
        </p:txBody>
      </p:sp>
      <p:sp>
        <p:nvSpPr>
          <p:cNvPr id="3" name="Subtitle 2"/>
          <p:cNvSpPr>
            <a:spLocks noGrp="1"/>
          </p:cNvSpPr>
          <p:nvPr>
            <p:ph type="subTitle" idx="1"/>
          </p:nvPr>
        </p:nvSpPr>
        <p:spPr>
          <a:xfrm>
            <a:off x="381000" y="914400"/>
            <a:ext cx="8229600" cy="533400"/>
          </a:xfrm>
        </p:spPr>
        <p:txBody>
          <a:bodyPr>
            <a:normAutofit/>
          </a:bodyPr>
          <a:lstStyle/>
          <a:p>
            <a:pPr marL="514350" indent="-514350" algn="just">
              <a:spcAft>
                <a:spcPts val="1200"/>
              </a:spcAft>
            </a:pPr>
            <a:r>
              <a:rPr lang="en-US" sz="2400" dirty="0" smtClean="0"/>
              <a:t>Drinking water standard</a:t>
            </a:r>
            <a:endParaRPr lang="en-US" sz="2400" dirty="0"/>
          </a:p>
        </p:txBody>
      </p:sp>
      <p:graphicFrame>
        <p:nvGraphicFramePr>
          <p:cNvPr id="4" name="Table 3"/>
          <p:cNvGraphicFramePr>
            <a:graphicFrameLocks noGrp="1"/>
          </p:cNvGraphicFramePr>
          <p:nvPr/>
        </p:nvGraphicFramePr>
        <p:xfrm>
          <a:off x="457200" y="1600200"/>
          <a:ext cx="8000998" cy="4572000"/>
        </p:xfrm>
        <a:graphic>
          <a:graphicData uri="http://schemas.openxmlformats.org/drawingml/2006/table">
            <a:tbl>
              <a:tblPr/>
              <a:tblGrid>
                <a:gridCol w="2080260"/>
                <a:gridCol w="2644140"/>
                <a:gridCol w="1752600"/>
                <a:gridCol w="1523998"/>
              </a:tblGrid>
              <a:tr h="167462">
                <a:tc rowSpan="2" gridSpan="2">
                  <a:txBody>
                    <a:bodyPr/>
                    <a:lstStyle/>
                    <a:p>
                      <a:pPr marL="0" marR="0" algn="ctr">
                        <a:lnSpc>
                          <a:spcPct val="150000"/>
                        </a:lnSpc>
                        <a:spcBef>
                          <a:spcPts val="0"/>
                        </a:spcBef>
                        <a:spcAft>
                          <a:spcPts val="0"/>
                        </a:spcAft>
                      </a:pPr>
                      <a:r>
                        <a:rPr lang="en-US" sz="2000" dirty="0">
                          <a:latin typeface="Times New Roman"/>
                          <a:ea typeface="Times New Roman"/>
                        </a:rPr>
                        <a:t>Parameters</a:t>
                      </a:r>
                    </a:p>
                  </a:txBody>
                  <a:tcPr marL="35442" marR="35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rowSpan="2" hMerge="1">
                  <a:txBody>
                    <a:bodyPr/>
                    <a:lstStyle/>
                    <a:p>
                      <a:endParaRPr lang="en-US"/>
                    </a:p>
                  </a:txBody>
                  <a:tcPr/>
                </a:tc>
                <a:tc gridSpan="2">
                  <a:txBody>
                    <a:bodyPr/>
                    <a:lstStyle/>
                    <a:p>
                      <a:pPr marL="0" marR="0" algn="ctr">
                        <a:lnSpc>
                          <a:spcPct val="150000"/>
                        </a:lnSpc>
                        <a:spcBef>
                          <a:spcPts val="0"/>
                        </a:spcBef>
                        <a:spcAft>
                          <a:spcPts val="0"/>
                        </a:spcAft>
                      </a:pPr>
                      <a:r>
                        <a:rPr lang="en-US" sz="2000">
                          <a:latin typeface="Times New Roman"/>
                          <a:ea typeface="Times New Roman"/>
                        </a:rPr>
                        <a:t>Standard (mg/l)</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tr>
              <a:tr h="167462">
                <a:tc gridSpan="2" vMerge="1">
                  <a:txBody>
                    <a:bodyPr/>
                    <a:lstStyle/>
                    <a:p>
                      <a:endParaRPr lang="en-US"/>
                    </a:p>
                  </a:txBody>
                  <a:tcPr/>
                </a:tc>
                <a:tc hMerge="1" vMerge="1">
                  <a:txBody>
                    <a:bodyPr/>
                    <a:lstStyle/>
                    <a:p>
                      <a:endParaRPr lang="en-US"/>
                    </a:p>
                  </a:txBody>
                  <a:tcPr/>
                </a:tc>
                <a:tc>
                  <a:txBody>
                    <a:bodyPr/>
                    <a:lstStyle/>
                    <a:p>
                      <a:pPr marL="0" marR="0" algn="ctr">
                        <a:lnSpc>
                          <a:spcPct val="150000"/>
                        </a:lnSpc>
                        <a:spcBef>
                          <a:spcPts val="0"/>
                        </a:spcBef>
                        <a:spcAft>
                          <a:spcPts val="0"/>
                        </a:spcAft>
                      </a:pPr>
                      <a:r>
                        <a:rPr lang="en-US" sz="2000">
                          <a:latin typeface="Times New Roman"/>
                          <a:ea typeface="Times New Roman"/>
                        </a:rPr>
                        <a:t>USPHS</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WHO</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rowSpan="8">
                  <a:txBody>
                    <a:bodyPr/>
                    <a:lstStyle/>
                    <a:p>
                      <a:pPr marL="0" marR="0" algn="just">
                        <a:lnSpc>
                          <a:spcPct val="150000"/>
                        </a:lnSpc>
                        <a:spcBef>
                          <a:spcPts val="600"/>
                        </a:spcBef>
                        <a:spcAft>
                          <a:spcPts val="0"/>
                        </a:spcAft>
                      </a:pPr>
                      <a:r>
                        <a:rPr lang="en-US" sz="2000" dirty="0">
                          <a:latin typeface="Times New Roman"/>
                          <a:ea typeface="Times New Roman"/>
                        </a:rPr>
                        <a:t>Chemical quality</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50000"/>
                        </a:lnSpc>
                        <a:spcBef>
                          <a:spcPts val="0"/>
                        </a:spcBef>
                        <a:spcAft>
                          <a:spcPts val="0"/>
                        </a:spcAft>
                      </a:pPr>
                      <a:r>
                        <a:rPr lang="en-US" sz="2000" dirty="0" err="1">
                          <a:latin typeface="Times New Roman"/>
                          <a:ea typeface="Times New Roman"/>
                        </a:rPr>
                        <a:t>Sulphate</a:t>
                      </a:r>
                      <a:r>
                        <a:rPr lang="en-US" sz="2000" dirty="0">
                          <a:latin typeface="Times New Roman"/>
                          <a:ea typeface="Times New Roman"/>
                        </a:rPr>
                        <a:t> (SO</a:t>
                      </a:r>
                      <a:r>
                        <a:rPr lang="en-US" sz="2000" baseline="-25000" dirty="0">
                          <a:latin typeface="Times New Roman"/>
                          <a:ea typeface="Times New Roman"/>
                        </a:rPr>
                        <a:t>4</a:t>
                      </a:r>
                      <a:r>
                        <a:rPr lang="en-US" sz="2000" dirty="0">
                          <a:latin typeface="Times New Roman"/>
                          <a:ea typeface="Times New Roman"/>
                        </a:rPr>
                        <a:t>)</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250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250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000" dirty="0">
                          <a:latin typeface="Times New Roman"/>
                          <a:ea typeface="Times New Roman"/>
                        </a:rPr>
                        <a:t>Zinc (Zn)</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5.00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5.00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000" dirty="0">
                          <a:latin typeface="Times New Roman"/>
                          <a:ea typeface="Times New Roman"/>
                        </a:rPr>
                        <a:t>Calcium (Ca)</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80.0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75.0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000" dirty="0">
                          <a:latin typeface="Times New Roman"/>
                          <a:ea typeface="Times New Roman"/>
                        </a:rPr>
                        <a:t>Magnesium (Mg)</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dirty="0">
                          <a:latin typeface="Times New Roman"/>
                          <a:ea typeface="Times New Roman"/>
                        </a:rPr>
                        <a:t>80.0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75.0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000">
                          <a:latin typeface="Times New Roman"/>
                          <a:ea typeface="Times New Roman"/>
                        </a:rPr>
                        <a:t>Total hardness</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dirty="0">
                          <a:latin typeface="Times New Roman"/>
                          <a:ea typeface="Times New Roman"/>
                        </a:rPr>
                        <a:t>150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100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000">
                          <a:latin typeface="Times New Roman"/>
                          <a:ea typeface="Times New Roman"/>
                        </a:rPr>
                        <a:t>Total alkalinity</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dirty="0">
                          <a:latin typeface="Times New Roman"/>
                          <a:ea typeface="Times New Roman"/>
                        </a:rPr>
                        <a:t>120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dirty="0">
                          <a:latin typeface="Times New Roman"/>
                          <a:ea typeface="Times New Roman"/>
                        </a:rPr>
                        <a:t>100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000">
                          <a:latin typeface="Times New Roman"/>
                          <a:ea typeface="Times New Roman"/>
                        </a:rPr>
                        <a:t>Fluoride (F</a:t>
                      </a:r>
                      <a:r>
                        <a:rPr lang="en-US" sz="2000" baseline="30000">
                          <a:latin typeface="Times New Roman"/>
                          <a:ea typeface="Times New Roman"/>
                        </a:rPr>
                        <a:t> -)</a:t>
                      </a:r>
                      <a:endParaRPr lang="en-US" sz="2000">
                        <a:latin typeface="Times New Roman"/>
                        <a:ea typeface="Times New Roman"/>
                      </a:endParaRP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0.60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dirty="0">
                          <a:latin typeface="Times New Roman"/>
                          <a:ea typeface="Times New Roman"/>
                        </a:rPr>
                        <a:t>0.50</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39552">
                <a:tc vMerge="1">
                  <a:txBody>
                    <a:bodyPr/>
                    <a:lstStyle/>
                    <a:p>
                      <a:endParaRPr lang="en-US"/>
                    </a:p>
                  </a:txBody>
                  <a:tcPr/>
                </a:tc>
                <a:tc>
                  <a:txBody>
                    <a:bodyPr/>
                    <a:lstStyle/>
                    <a:p>
                      <a:pPr marL="0" marR="0" algn="just">
                        <a:lnSpc>
                          <a:spcPct val="150000"/>
                        </a:lnSpc>
                        <a:spcBef>
                          <a:spcPts val="0"/>
                        </a:spcBef>
                        <a:spcAft>
                          <a:spcPts val="0"/>
                        </a:spcAft>
                      </a:pPr>
                      <a:r>
                        <a:rPr lang="en-US" sz="2000">
                          <a:latin typeface="Times New Roman"/>
                          <a:ea typeface="Times New Roman"/>
                        </a:rPr>
                        <a:t>pH</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50000"/>
                        </a:lnSpc>
                        <a:spcBef>
                          <a:spcPts val="0"/>
                        </a:spcBef>
                        <a:spcAft>
                          <a:spcPts val="0"/>
                        </a:spcAft>
                      </a:pPr>
                      <a:r>
                        <a:rPr lang="en-US" sz="2000">
                          <a:latin typeface="Times New Roman"/>
                          <a:ea typeface="Times New Roman"/>
                        </a:rPr>
                        <a:t>7 to 8</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000" dirty="0">
                          <a:latin typeface="Times New Roman"/>
                          <a:ea typeface="Times New Roman"/>
                        </a:rPr>
                        <a:t>7 to 8</a:t>
                      </a:r>
                    </a:p>
                  </a:txBody>
                  <a:tcPr marL="35442" marR="3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Treatment of water</a:t>
            </a:r>
            <a:endParaRPr lang="en-US" sz="3600" dirty="0">
              <a:solidFill>
                <a:srgbClr val="00FF00"/>
              </a:solidFill>
            </a:endParaRPr>
          </a:p>
        </p:txBody>
      </p:sp>
      <p:sp>
        <p:nvSpPr>
          <p:cNvPr id="3" name="Subtitle 2"/>
          <p:cNvSpPr>
            <a:spLocks noGrp="1"/>
          </p:cNvSpPr>
          <p:nvPr>
            <p:ph type="subTitle" idx="1"/>
          </p:nvPr>
        </p:nvSpPr>
        <p:spPr>
          <a:xfrm>
            <a:off x="381000" y="914400"/>
            <a:ext cx="8229600" cy="5791200"/>
          </a:xfrm>
        </p:spPr>
        <p:txBody>
          <a:bodyPr>
            <a:noAutofit/>
          </a:bodyPr>
          <a:lstStyle/>
          <a:p>
            <a:pPr marL="514350" indent="-514350" algn="just">
              <a:spcAft>
                <a:spcPts val="1200"/>
              </a:spcAft>
            </a:pPr>
            <a:r>
              <a:rPr lang="en-US" sz="2400" dirty="0" smtClean="0"/>
              <a:t>Natural water contains impurities in different forms. The presence of these impurities in excess of acceptable limits make the water unfit for domestic supplies. The main objectives of water treatments are to make water potable i.e. to make water safe to drink, pleasant to taste and suitable for domestic uses.</a:t>
            </a:r>
          </a:p>
          <a:p>
            <a:pPr marL="514350" indent="-514350" algn="just">
              <a:spcAft>
                <a:spcPts val="1200"/>
              </a:spcAft>
            </a:pPr>
            <a:r>
              <a:rPr lang="en-US" sz="2400" dirty="0" smtClean="0"/>
              <a:t>Groundwater is usually hard but free from pathogenic bacteria and can be supplied for drinking purpose without treatment. Some </a:t>
            </a:r>
            <a:r>
              <a:rPr lang="en-US" sz="2400" dirty="0" err="1" smtClean="0"/>
              <a:t>tubewell</a:t>
            </a:r>
            <a:r>
              <a:rPr lang="en-US" sz="2400" dirty="0" smtClean="0"/>
              <a:t> water in Bangladesh may contain iron, arsenic and hardness in excess of acceptable levels, and may therefore require specific treatment. Surface water is turbid, colored and contaminated by pathogenic microorganisms and needs extensive treatment involving sedimentation, coagulation with sedimentation, filtration and disinfection. </a:t>
            </a:r>
          </a:p>
          <a:p>
            <a:pPr marL="514350" indent="-514350" algn="just">
              <a:spcAft>
                <a:spcPts val="1200"/>
              </a:spcAft>
            </a:pPr>
            <a:endParaRPr lang="en-US" sz="2400" dirty="0"/>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Treatment of water</a:t>
            </a:r>
            <a:endParaRPr lang="en-US" sz="3600" dirty="0">
              <a:solidFill>
                <a:srgbClr val="00FF00"/>
              </a:solidFill>
            </a:endParaRPr>
          </a:p>
        </p:txBody>
      </p:sp>
      <p:sp>
        <p:nvSpPr>
          <p:cNvPr id="3" name="Subtitle 2"/>
          <p:cNvSpPr>
            <a:spLocks noGrp="1"/>
          </p:cNvSpPr>
          <p:nvPr>
            <p:ph type="subTitle" idx="1"/>
          </p:nvPr>
        </p:nvSpPr>
        <p:spPr>
          <a:xfrm>
            <a:off x="381000" y="914400"/>
            <a:ext cx="8229600" cy="5562600"/>
          </a:xfrm>
        </p:spPr>
        <p:txBody>
          <a:bodyPr>
            <a:normAutofit lnSpcReduction="10000"/>
          </a:bodyPr>
          <a:lstStyle/>
          <a:p>
            <a:pPr marL="514350" indent="-514350" algn="just">
              <a:spcAft>
                <a:spcPts val="1200"/>
              </a:spcAft>
            </a:pPr>
            <a:r>
              <a:rPr lang="en-US" sz="2400" dirty="0" smtClean="0"/>
              <a:t>The type of treatment required depends on the physical chemical and biological characteristics of water. The most common steps in water treatment are clarification and disinfection. </a:t>
            </a:r>
          </a:p>
          <a:p>
            <a:pPr marL="514350" indent="-514350" algn="just">
              <a:spcAft>
                <a:spcPts val="1200"/>
              </a:spcAft>
            </a:pPr>
            <a:r>
              <a:rPr lang="en-US" sz="2400" dirty="0" smtClean="0">
                <a:solidFill>
                  <a:srgbClr val="FFFF00"/>
                </a:solidFill>
              </a:rPr>
              <a:t>Clarification</a:t>
            </a:r>
            <a:r>
              <a:rPr lang="en-US" sz="2400" dirty="0" smtClean="0"/>
              <a:t> involves removal of suspended and colloidal particles including color-producing substances by plain sedimentation, sedimentation with coagulation and filtration to remove visible impurities and make the water attractive to the consumers. </a:t>
            </a:r>
          </a:p>
          <a:p>
            <a:pPr marL="514350" indent="-514350" algn="just">
              <a:spcAft>
                <a:spcPts val="1200"/>
              </a:spcAft>
            </a:pPr>
            <a:r>
              <a:rPr lang="en-US" sz="2400" dirty="0" smtClean="0">
                <a:solidFill>
                  <a:srgbClr val="FFFF00"/>
                </a:solidFill>
              </a:rPr>
              <a:t>Disinfection</a:t>
            </a:r>
            <a:r>
              <a:rPr lang="en-US" sz="2400" dirty="0" smtClean="0"/>
              <a:t> means destruction of pathogenic organisms to make the water safe. </a:t>
            </a:r>
          </a:p>
          <a:p>
            <a:pPr marL="514350" indent="-514350" algn="just">
              <a:spcAft>
                <a:spcPts val="1200"/>
              </a:spcAft>
            </a:pPr>
            <a:r>
              <a:rPr lang="en-US" sz="2400" dirty="0" smtClean="0"/>
              <a:t>Sometimes invisible dissolved minerals and gases present in groundwater are required to be removed by specific treatment processes to make the water potable.</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Treatment of water</a:t>
            </a:r>
            <a:endParaRPr lang="en-US" sz="3600" dirty="0">
              <a:solidFill>
                <a:srgbClr val="00FF00"/>
              </a:solidFill>
            </a:endParaRPr>
          </a:p>
        </p:txBody>
      </p:sp>
      <p:sp>
        <p:nvSpPr>
          <p:cNvPr id="3" name="Subtitle 2"/>
          <p:cNvSpPr>
            <a:spLocks noGrp="1"/>
          </p:cNvSpPr>
          <p:nvPr>
            <p:ph type="subTitle" idx="1"/>
          </p:nvPr>
        </p:nvSpPr>
        <p:spPr>
          <a:xfrm>
            <a:off x="381000" y="914400"/>
            <a:ext cx="8382000" cy="5638800"/>
          </a:xfrm>
        </p:spPr>
        <p:txBody>
          <a:bodyPr>
            <a:normAutofit fontScale="92500" lnSpcReduction="20000"/>
          </a:bodyPr>
          <a:lstStyle/>
          <a:p>
            <a:pPr marL="514350" indent="-514350" algn="just">
              <a:spcAft>
                <a:spcPts val="1200"/>
              </a:spcAft>
            </a:pPr>
            <a:r>
              <a:rPr lang="en-US" dirty="0" smtClean="0"/>
              <a:t>The common water treatment methods are: </a:t>
            </a:r>
          </a:p>
          <a:p>
            <a:pPr marL="514350" indent="-514350" algn="just">
              <a:spcAft>
                <a:spcPts val="1200"/>
              </a:spcAft>
              <a:buAutoNum type="romanLcParenBoth"/>
            </a:pPr>
            <a:r>
              <a:rPr lang="en-US" dirty="0" smtClean="0"/>
              <a:t>Plain sedimentation, </a:t>
            </a:r>
          </a:p>
          <a:p>
            <a:pPr marL="514350" indent="-514350" algn="just">
              <a:spcAft>
                <a:spcPts val="1200"/>
              </a:spcAft>
              <a:buAutoNum type="romanLcParenBoth"/>
            </a:pPr>
            <a:r>
              <a:rPr lang="en-US" dirty="0" smtClean="0"/>
              <a:t>Coagulation with sedimentation, </a:t>
            </a:r>
          </a:p>
          <a:p>
            <a:pPr marL="514350" indent="-514350" algn="just">
              <a:spcAft>
                <a:spcPts val="1200"/>
              </a:spcAft>
              <a:buAutoNum type="romanLcParenBoth"/>
            </a:pPr>
            <a:r>
              <a:rPr lang="en-US" dirty="0" smtClean="0"/>
              <a:t>Filtration and </a:t>
            </a:r>
          </a:p>
          <a:p>
            <a:pPr marL="514350" indent="-514350" algn="just">
              <a:spcAft>
                <a:spcPts val="1200"/>
              </a:spcAft>
              <a:buAutoNum type="romanLcParenBoth"/>
            </a:pPr>
            <a:r>
              <a:rPr lang="en-US" dirty="0" smtClean="0"/>
              <a:t>Disinfection. </a:t>
            </a:r>
          </a:p>
          <a:p>
            <a:pPr marL="514350" indent="-514350" algn="just">
              <a:spcAft>
                <a:spcPts val="1200"/>
              </a:spcAft>
            </a:pPr>
            <a:r>
              <a:rPr lang="en-US" dirty="0" smtClean="0"/>
              <a:t>Some of the treatments process/unit operations for removal of specific impurities are (</a:t>
            </a:r>
            <a:r>
              <a:rPr lang="en-US" dirty="0" err="1" smtClean="0"/>
              <a:t>i</a:t>
            </a:r>
            <a:r>
              <a:rPr lang="en-US" dirty="0" smtClean="0"/>
              <a:t>) aeration, (ii) water softening, (iii) arsenic removal, (iv) iron removal, (v) activated carbon application (vi) fluoridation and </a:t>
            </a:r>
            <a:r>
              <a:rPr lang="en-US" dirty="0" err="1" smtClean="0"/>
              <a:t>defluoridation</a:t>
            </a:r>
            <a:r>
              <a:rPr lang="en-US" dirty="0" smtClean="0"/>
              <a:t>, (vii) demineralization and (viii) desalinization. </a:t>
            </a:r>
          </a:p>
          <a:p>
            <a:pPr marL="514350" indent="-514350" algn="just">
              <a:spcAft>
                <a:spcPts val="1200"/>
              </a:spcAft>
            </a:pPr>
            <a:r>
              <a:rPr lang="en-US" dirty="0" smtClean="0"/>
              <a:t>One or a combination of more than one treatment method is employed for water treatment depending on the quality of raw water.</a:t>
            </a: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Plain Sedimentation</a:t>
            </a:r>
            <a:endParaRPr lang="en-US" sz="3600" dirty="0">
              <a:solidFill>
                <a:srgbClr val="00FF00"/>
              </a:solidFill>
            </a:endParaRPr>
          </a:p>
        </p:txBody>
      </p:sp>
      <p:sp>
        <p:nvSpPr>
          <p:cNvPr id="3" name="Subtitle 2"/>
          <p:cNvSpPr>
            <a:spLocks noGrp="1"/>
          </p:cNvSpPr>
          <p:nvPr>
            <p:ph type="subTitle" idx="1"/>
          </p:nvPr>
        </p:nvSpPr>
        <p:spPr>
          <a:xfrm>
            <a:off x="381000" y="914400"/>
            <a:ext cx="8229600" cy="5334000"/>
          </a:xfrm>
        </p:spPr>
        <p:txBody>
          <a:bodyPr>
            <a:normAutofit lnSpcReduction="10000"/>
          </a:bodyPr>
          <a:lstStyle/>
          <a:p>
            <a:pPr marL="514350" indent="-514350" algn="just">
              <a:spcAft>
                <a:spcPts val="1200"/>
              </a:spcAft>
            </a:pPr>
            <a:r>
              <a:rPr lang="en-US" sz="2400" b="1" dirty="0" smtClean="0">
                <a:solidFill>
                  <a:srgbClr val="FF66FF"/>
                </a:solidFill>
              </a:rPr>
              <a:t>Principle of particle settling in water</a:t>
            </a:r>
            <a:endParaRPr lang="en-US" sz="2400" dirty="0" smtClean="0">
              <a:solidFill>
                <a:srgbClr val="FF66FF"/>
              </a:solidFill>
            </a:endParaRPr>
          </a:p>
          <a:p>
            <a:pPr algn="just">
              <a:spcAft>
                <a:spcPts val="1200"/>
              </a:spcAft>
            </a:pPr>
            <a:r>
              <a:rPr lang="en-US" sz="2400" dirty="0" smtClean="0"/>
              <a:t>This is a process causing the organic or inorganic particles heavier than water to settle by retaining water in a tank or basin. These particles are held in suspension in natural water mainly by turbulence or current and when the current is retarded, the suspended particles settle at the bottom of the basin.</a:t>
            </a:r>
          </a:p>
          <a:p>
            <a:pPr algn="just">
              <a:spcAft>
                <a:spcPts val="1200"/>
              </a:spcAft>
            </a:pPr>
            <a:r>
              <a:rPr lang="en-US" sz="2400" dirty="0" smtClean="0"/>
              <a:t>A particle having specific gravity of more than 1, i.e. heavier than water, tends to move downward in relatively quiescent water by the force of gravity, accelerating until the frictional resistance (drag) of the water equals the gravitational force acting upon the particle. Thereafter the particle travels with a constant vertical velocity called the ‘</a:t>
            </a:r>
            <a:r>
              <a:rPr lang="en-US" sz="2400" i="1" dirty="0" smtClean="0"/>
              <a:t>terminal velocity</a:t>
            </a:r>
            <a:r>
              <a:rPr lang="en-US" sz="2400" dirty="0" smtClean="0"/>
              <a:t>’ or ‘</a:t>
            </a:r>
            <a:r>
              <a:rPr lang="en-US" sz="2400" i="1" dirty="0" smtClean="0"/>
              <a:t>settling velocity</a:t>
            </a:r>
            <a:r>
              <a:rPr lang="en-US" sz="2400" dirty="0" smtClean="0"/>
              <a:t>’ of the particle.</a:t>
            </a:r>
            <a:endParaRPr lang="en-US" sz="2400" dirty="0"/>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Plain Sedimentation</a:t>
            </a:r>
            <a:endParaRPr lang="en-US" sz="3600" dirty="0">
              <a:solidFill>
                <a:srgbClr val="00FF00"/>
              </a:solidFill>
            </a:endParaRPr>
          </a:p>
        </p:txBody>
      </p:sp>
      <p:sp>
        <p:nvSpPr>
          <p:cNvPr id="3" name="Subtitle 2"/>
          <p:cNvSpPr>
            <a:spLocks noGrp="1"/>
          </p:cNvSpPr>
          <p:nvPr>
            <p:ph type="subTitle" idx="1"/>
          </p:nvPr>
        </p:nvSpPr>
        <p:spPr>
          <a:xfrm>
            <a:off x="381000" y="914400"/>
            <a:ext cx="8229600" cy="5334000"/>
          </a:xfrm>
        </p:spPr>
        <p:txBody>
          <a:bodyPr>
            <a:normAutofit/>
          </a:bodyPr>
          <a:lstStyle/>
          <a:p>
            <a:pPr algn="just">
              <a:spcAft>
                <a:spcPts val="1200"/>
              </a:spcAft>
            </a:pPr>
            <a:r>
              <a:rPr lang="en-US" sz="2800" dirty="0" smtClean="0">
                <a:solidFill>
                  <a:srgbClr val="FF66FF"/>
                </a:solidFill>
              </a:rPr>
              <a:t>The settling velocity of the particle depends upon:</a:t>
            </a:r>
          </a:p>
          <a:p>
            <a:pPr marL="457200" lvl="0" indent="-457200" algn="just">
              <a:spcAft>
                <a:spcPts val="1200"/>
              </a:spcAft>
              <a:buFont typeface="Wingdings" pitchFamily="2" charset="2"/>
              <a:buChar char="q"/>
            </a:pPr>
            <a:r>
              <a:rPr lang="en-US" sz="2400" dirty="0" smtClean="0"/>
              <a:t>Horizontal flow velocity of water</a:t>
            </a:r>
          </a:p>
          <a:p>
            <a:pPr marL="457200" lvl="0" indent="-457200" algn="just">
              <a:spcAft>
                <a:spcPts val="1200"/>
              </a:spcAft>
              <a:buFont typeface="Wingdings" pitchFamily="2" charset="2"/>
              <a:buChar char="q"/>
            </a:pPr>
            <a:r>
              <a:rPr lang="en-US" sz="2400" dirty="0" smtClean="0"/>
              <a:t>Shape and size of the particle</a:t>
            </a:r>
          </a:p>
          <a:p>
            <a:pPr marL="457200" lvl="0" indent="-457200" algn="just">
              <a:spcAft>
                <a:spcPts val="1200"/>
              </a:spcAft>
              <a:buFont typeface="Wingdings" pitchFamily="2" charset="2"/>
              <a:buChar char="q"/>
            </a:pPr>
            <a:r>
              <a:rPr lang="en-US" sz="2400" dirty="0" smtClean="0"/>
              <a:t>Specific gravity of the particle</a:t>
            </a:r>
          </a:p>
          <a:p>
            <a:pPr marL="457200" lvl="0" indent="-457200" algn="just">
              <a:spcAft>
                <a:spcPts val="1200"/>
              </a:spcAft>
              <a:buFont typeface="Wingdings" pitchFamily="2" charset="2"/>
              <a:buChar char="q"/>
            </a:pPr>
            <a:r>
              <a:rPr lang="en-US" sz="2400" dirty="0" smtClean="0"/>
              <a:t>Viscosity of water</a:t>
            </a:r>
          </a:p>
          <a:p>
            <a:pPr marL="457200" lvl="0" indent="-457200" algn="just">
              <a:spcAft>
                <a:spcPts val="1200"/>
              </a:spcAft>
              <a:buFont typeface="Wingdings" pitchFamily="2" charset="2"/>
              <a:buChar char="q"/>
            </a:pPr>
            <a:r>
              <a:rPr lang="en-US" sz="2400" dirty="0" smtClean="0"/>
              <a:t>Density of water</a:t>
            </a:r>
          </a:p>
          <a:p>
            <a:pPr marL="457200" lvl="0" indent="-457200" algn="just">
              <a:spcAft>
                <a:spcPts val="1200"/>
              </a:spcAft>
              <a:buFont typeface="Wingdings" pitchFamily="2" charset="2"/>
              <a:buChar char="q"/>
            </a:pPr>
            <a:r>
              <a:rPr lang="en-US" sz="2400" dirty="0" smtClean="0"/>
              <a:t>Temperature of water</a:t>
            </a:r>
          </a:p>
          <a:p>
            <a:pPr marL="514350" indent="-514350" algn="just">
              <a:spcAft>
                <a:spcPts val="1200"/>
              </a:spcAft>
            </a:pPr>
            <a:endParaRPr lang="en-US" sz="24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752" y="76200"/>
            <a:ext cx="7851648" cy="685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Environmental Engineering-1</a:t>
            </a:r>
            <a:endParaRPr lang="en-US" dirty="0"/>
          </a:p>
        </p:txBody>
      </p:sp>
      <p:sp>
        <p:nvSpPr>
          <p:cNvPr id="3" name="Subtitle 2"/>
          <p:cNvSpPr>
            <a:spLocks noGrp="1"/>
          </p:cNvSpPr>
          <p:nvPr>
            <p:ph type="subTitle" idx="1"/>
          </p:nvPr>
        </p:nvSpPr>
        <p:spPr>
          <a:xfrm>
            <a:off x="381000" y="1600200"/>
            <a:ext cx="8229600" cy="4267200"/>
          </a:xfrm>
        </p:spPr>
        <p:txBody>
          <a:bodyPr>
            <a:normAutofit/>
          </a:bodyPr>
          <a:lstStyle/>
          <a:p>
            <a:pPr algn="ctr"/>
            <a:r>
              <a:rPr lang="en-US" sz="3200" dirty="0" smtClean="0"/>
              <a:t>CE 3141</a:t>
            </a:r>
          </a:p>
          <a:p>
            <a:pPr algn="ctr"/>
            <a:endParaRPr lang="en-US" sz="3200" dirty="0" smtClean="0"/>
          </a:p>
          <a:p>
            <a:pPr algn="ctr"/>
            <a:r>
              <a:rPr lang="en-US" sz="3200" dirty="0" smtClean="0">
                <a:solidFill>
                  <a:srgbClr val="FF0000"/>
                </a:solidFill>
              </a:rPr>
              <a:t>Lecture -2</a:t>
            </a:r>
            <a:r>
              <a:rPr lang="en-US" sz="3200" dirty="0" smtClean="0"/>
              <a:t> </a:t>
            </a:r>
          </a:p>
          <a:p>
            <a:pPr algn="ctr"/>
            <a:r>
              <a:rPr lang="en-US" sz="3200" dirty="0" smtClean="0"/>
              <a:t>Week-2, Sunday</a:t>
            </a:r>
          </a:p>
          <a:p>
            <a:pPr algn="ctr"/>
            <a:endParaRPr lang="en-US" sz="3200" dirty="0" smtClean="0"/>
          </a:p>
          <a:p>
            <a:pPr algn="ctr"/>
            <a:r>
              <a:rPr lang="en-US" sz="3200" dirty="0" smtClean="0"/>
              <a:t>19-02-2022</a:t>
            </a:r>
            <a:endParaRPr lang="en-US" sz="3200" dirty="0"/>
          </a:p>
        </p:txBody>
      </p:sp>
    </p:spTree>
    <p:extLst>
      <p:ext uri="{BB962C8B-B14F-4D97-AF65-F5344CB8AC3E}">
        <p14:creationId xmlns:p14="http://schemas.microsoft.com/office/powerpoint/2010/main" xmlns="" val="2448953279"/>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Plain Sedimentation</a:t>
            </a:r>
            <a:endParaRPr lang="en-US" sz="3600" dirty="0">
              <a:solidFill>
                <a:srgbClr val="00FF00"/>
              </a:solidFill>
            </a:endParaRPr>
          </a:p>
        </p:txBody>
      </p:sp>
      <p:sp>
        <p:nvSpPr>
          <p:cNvPr id="3" name="Subtitle 2"/>
          <p:cNvSpPr>
            <a:spLocks noGrp="1"/>
          </p:cNvSpPr>
          <p:nvPr>
            <p:ph type="subTitle" idx="1"/>
          </p:nvPr>
        </p:nvSpPr>
        <p:spPr>
          <a:xfrm>
            <a:off x="381000" y="914400"/>
            <a:ext cx="8229600" cy="5334000"/>
          </a:xfrm>
        </p:spPr>
        <p:txBody>
          <a:bodyPr>
            <a:normAutofit/>
          </a:bodyPr>
          <a:lstStyle/>
          <a:p>
            <a:pPr marL="514350" indent="-514350" algn="just">
              <a:spcAft>
                <a:spcPts val="1200"/>
              </a:spcAft>
            </a:pPr>
            <a:r>
              <a:rPr lang="en-US" sz="2400" dirty="0" smtClean="0">
                <a:solidFill>
                  <a:schemeClr val="bg1"/>
                </a:solidFill>
              </a:rPr>
              <a:t>The settling velocity of spherical particles under laminar flow conditions is given by the simplified equation:</a:t>
            </a:r>
          </a:p>
          <a:p>
            <a:pPr marL="514350" indent="-514350" algn="just">
              <a:spcAft>
                <a:spcPts val="1200"/>
              </a:spcAft>
            </a:pPr>
            <a:endParaRPr lang="en-US" sz="2400" dirty="0" smtClean="0">
              <a:solidFill>
                <a:srgbClr val="FF0000"/>
              </a:solidFill>
            </a:endParaRPr>
          </a:p>
          <a:p>
            <a:pPr marL="514350" indent="-514350" algn="just">
              <a:spcAft>
                <a:spcPts val="1200"/>
              </a:spcAft>
            </a:pPr>
            <a:endParaRPr lang="en-US" sz="2400" dirty="0" smtClean="0">
              <a:solidFill>
                <a:srgbClr val="FF0000"/>
              </a:solidFill>
            </a:endParaRPr>
          </a:p>
          <a:p>
            <a:pPr marL="514350" indent="-514350" algn="just">
              <a:spcAft>
                <a:spcPts val="1200"/>
              </a:spcAft>
            </a:pPr>
            <a:r>
              <a:rPr lang="en-US" sz="2400" dirty="0" smtClean="0">
                <a:solidFill>
                  <a:srgbClr val="0000FF"/>
                </a:solidFill>
              </a:rPr>
              <a:t>Where, </a:t>
            </a:r>
            <a:r>
              <a:rPr lang="en-US" sz="2400" i="1" dirty="0" err="1" smtClean="0">
                <a:solidFill>
                  <a:srgbClr val="0000FF"/>
                </a:solidFill>
              </a:rPr>
              <a:t>v</a:t>
            </a:r>
            <a:r>
              <a:rPr lang="en-US" sz="2400" i="1" baseline="-25000" dirty="0" err="1" smtClean="0">
                <a:solidFill>
                  <a:srgbClr val="0000FF"/>
                </a:solidFill>
              </a:rPr>
              <a:t>s</a:t>
            </a:r>
            <a:r>
              <a:rPr lang="en-US" sz="2400" dirty="0" smtClean="0">
                <a:solidFill>
                  <a:srgbClr val="0000FF"/>
                </a:solidFill>
              </a:rPr>
              <a:t> is the settling velocity, </a:t>
            </a:r>
            <a:r>
              <a:rPr lang="en-US" sz="2400" i="1" dirty="0" smtClean="0">
                <a:solidFill>
                  <a:srgbClr val="0000FF"/>
                </a:solidFill>
              </a:rPr>
              <a:t>g</a:t>
            </a:r>
            <a:r>
              <a:rPr lang="en-US" sz="2400" dirty="0" smtClean="0">
                <a:solidFill>
                  <a:srgbClr val="0000FF"/>
                </a:solidFill>
              </a:rPr>
              <a:t> is acceleration due to gravity, </a:t>
            </a:r>
            <a:r>
              <a:rPr lang="en-US" sz="2400" i="1" dirty="0" smtClean="0">
                <a:solidFill>
                  <a:srgbClr val="0000FF"/>
                </a:solidFill>
              </a:rPr>
              <a:t>S</a:t>
            </a:r>
            <a:r>
              <a:rPr lang="en-US" sz="2400" dirty="0" smtClean="0">
                <a:solidFill>
                  <a:srgbClr val="0000FF"/>
                </a:solidFill>
              </a:rPr>
              <a:t> is specific gravity of the particle, </a:t>
            </a:r>
            <a:r>
              <a:rPr lang="en-US" sz="2400" i="1" dirty="0" smtClean="0">
                <a:solidFill>
                  <a:srgbClr val="0000FF"/>
                </a:solidFill>
              </a:rPr>
              <a:t>d</a:t>
            </a:r>
            <a:r>
              <a:rPr lang="en-US" sz="2400" dirty="0" smtClean="0">
                <a:solidFill>
                  <a:srgbClr val="0000FF"/>
                </a:solidFill>
              </a:rPr>
              <a:t> is diameter of the particle and </a:t>
            </a:r>
            <a:r>
              <a:rPr lang="en-US" sz="2400" dirty="0" smtClean="0">
                <a:solidFill>
                  <a:srgbClr val="0000FF"/>
                </a:solidFill>
                <a:sym typeface="Symbol"/>
              </a:rPr>
              <a:t></a:t>
            </a:r>
            <a:r>
              <a:rPr lang="en-US" sz="2400" dirty="0" smtClean="0">
                <a:solidFill>
                  <a:srgbClr val="0000FF"/>
                </a:solidFill>
              </a:rPr>
              <a:t> is kinematic viscosity of water.</a:t>
            </a:r>
          </a:p>
          <a:p>
            <a:pPr marL="514350" indent="-514350" algn="just">
              <a:spcAft>
                <a:spcPts val="1200"/>
              </a:spcAft>
            </a:pPr>
            <a:endParaRPr lang="en-US" sz="2400" dirty="0">
              <a:solidFill>
                <a:srgbClr val="FF0000"/>
              </a:solidFill>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3" name="Object 1"/>
          <p:cNvGraphicFramePr>
            <a:graphicFrameLocks noChangeAspect="1"/>
          </p:cNvGraphicFramePr>
          <p:nvPr/>
        </p:nvGraphicFramePr>
        <p:xfrm>
          <a:off x="609600" y="1676400"/>
          <a:ext cx="2565400" cy="1066800"/>
        </p:xfrm>
        <a:graphic>
          <a:graphicData uri="http://schemas.openxmlformats.org/presentationml/2006/ole">
            <p:oleObj spid="_x0000_s8201" name="Equation" r:id="rId4" imgW="1079032" imgH="444307" progId="Equation.3">
              <p:embed/>
            </p:oleObj>
          </a:graphicData>
        </a:graphic>
      </p:graphicFrame>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Plain Sedimentation</a:t>
            </a:r>
            <a:endParaRPr lang="en-US" sz="3600" dirty="0">
              <a:solidFill>
                <a:srgbClr val="00FF00"/>
              </a:solidFill>
            </a:endParaRPr>
          </a:p>
        </p:txBody>
      </p:sp>
      <p:sp>
        <p:nvSpPr>
          <p:cNvPr id="3" name="Subtitle 2"/>
          <p:cNvSpPr>
            <a:spLocks noGrp="1"/>
          </p:cNvSpPr>
          <p:nvPr>
            <p:ph type="subTitle" idx="1"/>
          </p:nvPr>
        </p:nvSpPr>
        <p:spPr>
          <a:xfrm>
            <a:off x="381000" y="914400"/>
            <a:ext cx="8229600" cy="5334000"/>
          </a:xfrm>
        </p:spPr>
        <p:txBody>
          <a:bodyPr>
            <a:normAutofit/>
          </a:bodyPr>
          <a:lstStyle/>
          <a:p>
            <a:pPr marL="514350" indent="-514350" algn="just">
              <a:spcAft>
                <a:spcPts val="1200"/>
              </a:spcAft>
            </a:pPr>
            <a:r>
              <a:rPr lang="en-US" sz="2400" dirty="0" smtClean="0">
                <a:solidFill>
                  <a:srgbClr val="FF0000"/>
                </a:solidFill>
              </a:rPr>
              <a:t>The above equation is called </a:t>
            </a:r>
            <a:r>
              <a:rPr lang="en-US" sz="2400" dirty="0" err="1" smtClean="0">
                <a:solidFill>
                  <a:srgbClr val="FF0000"/>
                </a:solidFill>
              </a:rPr>
              <a:t>Stoke’s</a:t>
            </a:r>
            <a:r>
              <a:rPr lang="en-US" sz="2400" dirty="0" smtClean="0">
                <a:solidFill>
                  <a:srgbClr val="FF0000"/>
                </a:solidFill>
              </a:rPr>
              <a:t> Law. </a:t>
            </a:r>
            <a:r>
              <a:rPr lang="en-US" sz="2400" dirty="0" err="1" smtClean="0">
                <a:solidFill>
                  <a:srgbClr val="FF0000"/>
                </a:solidFill>
              </a:rPr>
              <a:t>Stoke’s</a:t>
            </a:r>
            <a:r>
              <a:rPr lang="en-US" sz="2400" dirty="0" smtClean="0">
                <a:solidFill>
                  <a:srgbClr val="FF0000"/>
                </a:solidFill>
              </a:rPr>
              <a:t> Law holds good only for particle size 0.1 cm in diameter and </a:t>
            </a:r>
            <a:r>
              <a:rPr lang="en-US" sz="2400" dirty="0" err="1" smtClean="0">
                <a:solidFill>
                  <a:srgbClr val="FF0000"/>
                </a:solidFill>
              </a:rPr>
              <a:t>Reynold’s</a:t>
            </a:r>
            <a:r>
              <a:rPr lang="en-US" sz="2400" dirty="0" smtClean="0">
                <a:solidFill>
                  <a:srgbClr val="FF0000"/>
                </a:solidFill>
              </a:rPr>
              <a:t> number 1 or less. For large particles having diameter greater than 1 cm and </a:t>
            </a:r>
            <a:r>
              <a:rPr lang="en-US" sz="2400" dirty="0" err="1" smtClean="0">
                <a:solidFill>
                  <a:srgbClr val="FF0000"/>
                </a:solidFill>
              </a:rPr>
              <a:t>Reynold’s</a:t>
            </a:r>
            <a:r>
              <a:rPr lang="en-US" sz="2400" dirty="0" smtClean="0">
                <a:solidFill>
                  <a:srgbClr val="FF0000"/>
                </a:solidFill>
              </a:rPr>
              <a:t> number above 2000, Newton’s Law for frictional resistance or drag applies:</a:t>
            </a:r>
          </a:p>
          <a:p>
            <a:pPr marL="514350" indent="-514350" algn="just">
              <a:spcAft>
                <a:spcPts val="1200"/>
              </a:spcAft>
            </a:pPr>
            <a:endParaRPr lang="en-US" sz="2400" dirty="0" smtClean="0">
              <a:solidFill>
                <a:srgbClr val="FF0000"/>
              </a:solidFill>
            </a:endParaRPr>
          </a:p>
          <a:p>
            <a:pPr marL="514350" indent="-514350" algn="just">
              <a:spcAft>
                <a:spcPts val="1200"/>
              </a:spcAft>
            </a:pPr>
            <a:endParaRPr lang="en-US" sz="2400" dirty="0" smtClean="0">
              <a:solidFill>
                <a:srgbClr val="0000FF"/>
              </a:solidFill>
            </a:endParaRPr>
          </a:p>
          <a:p>
            <a:pPr marL="514350" indent="-514350" algn="just">
              <a:spcAft>
                <a:spcPts val="1200"/>
              </a:spcAft>
            </a:pPr>
            <a:r>
              <a:rPr lang="en-US" sz="2400" dirty="0" smtClean="0">
                <a:solidFill>
                  <a:srgbClr val="0000FF"/>
                </a:solidFill>
              </a:rPr>
              <a:t>Where C</a:t>
            </a:r>
            <a:r>
              <a:rPr lang="en-US" sz="2400" baseline="-25000" dirty="0" smtClean="0">
                <a:solidFill>
                  <a:srgbClr val="0000FF"/>
                </a:solidFill>
              </a:rPr>
              <a:t>D</a:t>
            </a:r>
            <a:r>
              <a:rPr lang="en-US" sz="2400" dirty="0" smtClean="0">
                <a:solidFill>
                  <a:srgbClr val="0000FF"/>
                </a:solidFill>
              </a:rPr>
              <a:t> is the Newton’s coefficient of drag.</a:t>
            </a:r>
            <a:endParaRPr lang="en-US" sz="2400" dirty="0">
              <a:solidFill>
                <a:srgbClr val="0000FF"/>
              </a:solidFill>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4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4387" name="Object 3"/>
          <p:cNvGraphicFramePr>
            <a:graphicFrameLocks noChangeAspect="1"/>
          </p:cNvGraphicFramePr>
          <p:nvPr/>
        </p:nvGraphicFramePr>
        <p:xfrm>
          <a:off x="2057401" y="3200400"/>
          <a:ext cx="2935942" cy="1143000"/>
        </p:xfrm>
        <a:graphic>
          <a:graphicData uri="http://schemas.openxmlformats.org/presentationml/2006/ole">
            <p:oleObj spid="_x0000_s144395" name="Equation" r:id="rId4" imgW="1244600" imgH="482600" progId="Equation.3">
              <p:embed/>
            </p:oleObj>
          </a:graphicData>
        </a:graphic>
      </p:graphicFrame>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Plain Sedimentation</a:t>
            </a:r>
            <a:endParaRPr lang="en-US" sz="3600" dirty="0">
              <a:solidFill>
                <a:srgbClr val="00FF00"/>
              </a:solidFill>
            </a:endParaRPr>
          </a:p>
        </p:txBody>
      </p:sp>
      <p:sp>
        <p:nvSpPr>
          <p:cNvPr id="3" name="Subtitle 2"/>
          <p:cNvSpPr>
            <a:spLocks noGrp="1"/>
          </p:cNvSpPr>
          <p:nvPr>
            <p:ph type="subTitle" idx="1"/>
          </p:nvPr>
        </p:nvSpPr>
        <p:spPr>
          <a:xfrm>
            <a:off x="381000" y="914400"/>
            <a:ext cx="8229600" cy="5334000"/>
          </a:xfrm>
        </p:spPr>
        <p:txBody>
          <a:bodyPr>
            <a:normAutofit fontScale="85000" lnSpcReduction="20000"/>
          </a:bodyPr>
          <a:lstStyle/>
          <a:p>
            <a:pPr marL="514350" indent="-514350" algn="just">
              <a:spcAft>
                <a:spcPts val="1200"/>
              </a:spcAft>
            </a:pPr>
            <a:r>
              <a:rPr lang="en-US" sz="2400" dirty="0" smtClean="0"/>
              <a:t>The particles in between the above mentioned size or </a:t>
            </a:r>
            <a:r>
              <a:rPr lang="en-US" sz="2400" dirty="0" err="1" smtClean="0"/>
              <a:t>Reynold’s</a:t>
            </a:r>
            <a:r>
              <a:rPr lang="en-US" sz="2400" dirty="0" smtClean="0"/>
              <a:t> numbers are in transition settling. </a:t>
            </a:r>
            <a:r>
              <a:rPr lang="en-US" sz="2400" dirty="0" err="1" smtClean="0"/>
              <a:t>Stoke’s</a:t>
            </a:r>
            <a:r>
              <a:rPr lang="en-US" sz="2400" dirty="0" smtClean="0"/>
              <a:t> Law is valid for computation of settling velocity of discrete particles. Discrete particles are those which do not change size, shape and mass during settling and which do not influence each other by being too close. Particles settling under this conditions is called </a:t>
            </a:r>
            <a:r>
              <a:rPr lang="en-US" sz="2400" i="1" dirty="0" smtClean="0">
                <a:solidFill>
                  <a:srgbClr val="00FF00"/>
                </a:solidFill>
              </a:rPr>
              <a:t>discrete settling</a:t>
            </a:r>
            <a:r>
              <a:rPr lang="en-US" sz="2400" dirty="0" smtClean="0"/>
              <a:t>. </a:t>
            </a:r>
          </a:p>
          <a:p>
            <a:pPr marL="514350" indent="-514350" algn="just">
              <a:spcAft>
                <a:spcPts val="1200"/>
              </a:spcAft>
            </a:pPr>
            <a:r>
              <a:rPr lang="en-US" sz="2400" dirty="0" smtClean="0"/>
              <a:t>In case of closely packed particles, the water displaced by the particles may cause additional friction and the settling velocity is reduced. This is termed as </a:t>
            </a:r>
            <a:r>
              <a:rPr lang="en-US" sz="2400" i="1" dirty="0" smtClean="0">
                <a:solidFill>
                  <a:srgbClr val="00FF00"/>
                </a:solidFill>
              </a:rPr>
              <a:t>hindered settling</a:t>
            </a:r>
            <a:r>
              <a:rPr lang="en-US" sz="2400" dirty="0" smtClean="0"/>
              <a:t>. Hindered settling becomes noticeable when the concentration of suspended solids is greater than 2000 mg/l. This situation of high concentration of suspended solids may happen in river water during high flooding and heavy rainfall. </a:t>
            </a:r>
          </a:p>
          <a:p>
            <a:pPr marL="514350" indent="-514350" algn="just">
              <a:spcAft>
                <a:spcPts val="1200"/>
              </a:spcAft>
            </a:pPr>
            <a:r>
              <a:rPr lang="en-US" sz="2400" dirty="0" smtClean="0"/>
              <a:t>Sometimes settling particles may adhere to each other and grow in size and thus deviate from the settling characteristics represented by </a:t>
            </a:r>
            <a:r>
              <a:rPr lang="en-US" sz="2400" dirty="0" err="1" smtClean="0"/>
              <a:t>Stoke’s</a:t>
            </a:r>
            <a:r>
              <a:rPr lang="en-US" sz="2400" dirty="0" smtClean="0"/>
              <a:t> Law. This may occur in settling of algae or freshly formed flock by the process of flocculation with coagulant. These particles/flocks and tent to stick together and form new bigger particles which settle at a faster rate. This type of settling is called </a:t>
            </a:r>
            <a:r>
              <a:rPr lang="en-US" sz="2400" i="1" dirty="0" smtClean="0">
                <a:solidFill>
                  <a:srgbClr val="00FF00"/>
                </a:solidFill>
              </a:rPr>
              <a:t>flocculent settling</a:t>
            </a:r>
            <a:r>
              <a:rPr lang="en-US" sz="2400" dirty="0" smtClean="0"/>
              <a:t>. Discrete, hinder and flocculent settling are shown in Figure.</a:t>
            </a:r>
            <a:endParaRPr lang="en-US" sz="2400" dirty="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Plain Sedimentation</a:t>
            </a:r>
            <a:endParaRPr lang="en-US" sz="3600" dirty="0">
              <a:solidFill>
                <a:srgbClr val="00FF00"/>
              </a:solidFill>
            </a:endParaRPr>
          </a:p>
        </p:txBody>
      </p:sp>
      <p:grpSp>
        <p:nvGrpSpPr>
          <p:cNvPr id="6145" name="Group 1"/>
          <p:cNvGrpSpPr>
            <a:grpSpLocks/>
          </p:cNvGrpSpPr>
          <p:nvPr/>
        </p:nvGrpSpPr>
        <p:grpSpPr bwMode="auto">
          <a:xfrm>
            <a:off x="1218834" y="1371600"/>
            <a:ext cx="6256367" cy="4953000"/>
            <a:chOff x="6609" y="7452"/>
            <a:chExt cx="4439" cy="3440"/>
          </a:xfrm>
        </p:grpSpPr>
        <p:grpSp>
          <p:nvGrpSpPr>
            <p:cNvPr id="6146" name="Group 2"/>
            <p:cNvGrpSpPr>
              <a:grpSpLocks/>
            </p:cNvGrpSpPr>
            <p:nvPr/>
          </p:nvGrpSpPr>
          <p:grpSpPr bwMode="auto">
            <a:xfrm>
              <a:off x="6648" y="7452"/>
              <a:ext cx="4400" cy="2924"/>
              <a:chOff x="2880" y="10512"/>
              <a:chExt cx="5400" cy="3060"/>
            </a:xfrm>
          </p:grpSpPr>
          <p:sp>
            <p:nvSpPr>
              <p:cNvPr id="6147" name="Line 3"/>
              <p:cNvSpPr>
                <a:spLocks noChangeShapeType="1"/>
              </p:cNvSpPr>
              <p:nvPr/>
            </p:nvSpPr>
            <p:spPr bwMode="auto">
              <a:xfrm>
                <a:off x="3240" y="13212"/>
                <a:ext cx="5040" cy="0"/>
              </a:xfrm>
              <a:prstGeom prst="line">
                <a:avLst/>
              </a:prstGeom>
              <a:noFill/>
              <a:ln w="952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p>
            </p:txBody>
          </p:sp>
          <p:sp>
            <p:nvSpPr>
              <p:cNvPr id="6148" name="Line 4"/>
              <p:cNvSpPr>
                <a:spLocks noChangeShapeType="1"/>
              </p:cNvSpPr>
              <p:nvPr/>
            </p:nvSpPr>
            <p:spPr bwMode="auto">
              <a:xfrm flipV="1">
                <a:off x="3240" y="10512"/>
                <a:ext cx="0" cy="2700"/>
              </a:xfrm>
              <a:prstGeom prst="line">
                <a:avLst/>
              </a:prstGeom>
              <a:noFill/>
              <a:ln w="2222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p>
            </p:txBody>
          </p:sp>
          <p:sp>
            <p:nvSpPr>
              <p:cNvPr id="6149" name="Line 5"/>
              <p:cNvSpPr>
                <a:spLocks noChangeShapeType="1"/>
              </p:cNvSpPr>
              <p:nvPr/>
            </p:nvSpPr>
            <p:spPr bwMode="auto">
              <a:xfrm>
                <a:off x="3240" y="10872"/>
                <a:ext cx="3060" cy="1980"/>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6150" name="Freeform 6"/>
              <p:cNvSpPr>
                <a:spLocks/>
              </p:cNvSpPr>
              <p:nvPr/>
            </p:nvSpPr>
            <p:spPr bwMode="auto">
              <a:xfrm>
                <a:off x="3240" y="10872"/>
                <a:ext cx="4680" cy="1980"/>
              </a:xfrm>
              <a:custGeom>
                <a:avLst/>
                <a:gdLst/>
                <a:ahLst/>
                <a:cxnLst>
                  <a:cxn ang="0">
                    <a:pos x="0" y="0"/>
                  </a:cxn>
                  <a:cxn ang="0">
                    <a:pos x="2340" y="1260"/>
                  </a:cxn>
                  <a:cxn ang="0">
                    <a:pos x="4680" y="1980"/>
                  </a:cxn>
                </a:cxnLst>
                <a:rect l="0" t="0" r="r" b="b"/>
                <a:pathLst>
                  <a:path w="4680" h="1980">
                    <a:moveTo>
                      <a:pt x="0" y="0"/>
                    </a:moveTo>
                    <a:cubicBezTo>
                      <a:pt x="780" y="465"/>
                      <a:pt x="1560" y="930"/>
                      <a:pt x="2340" y="1260"/>
                    </a:cubicBezTo>
                    <a:cubicBezTo>
                      <a:pt x="3120" y="1590"/>
                      <a:pt x="4290" y="1860"/>
                      <a:pt x="4680" y="1980"/>
                    </a:cubicBezTo>
                  </a:path>
                </a:pathLst>
              </a:custGeom>
              <a:noFill/>
              <a:ln w="317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6151" name="Freeform 7"/>
              <p:cNvSpPr>
                <a:spLocks/>
              </p:cNvSpPr>
              <p:nvPr/>
            </p:nvSpPr>
            <p:spPr bwMode="auto">
              <a:xfrm>
                <a:off x="3240" y="10872"/>
                <a:ext cx="1980" cy="2160"/>
              </a:xfrm>
              <a:custGeom>
                <a:avLst/>
                <a:gdLst/>
                <a:ahLst/>
                <a:cxnLst>
                  <a:cxn ang="0">
                    <a:pos x="0" y="0"/>
                  </a:cxn>
                  <a:cxn ang="0">
                    <a:pos x="1080" y="900"/>
                  </a:cxn>
                  <a:cxn ang="0">
                    <a:pos x="1980" y="2160"/>
                  </a:cxn>
                </a:cxnLst>
                <a:rect l="0" t="0" r="r" b="b"/>
                <a:pathLst>
                  <a:path w="1980" h="2160">
                    <a:moveTo>
                      <a:pt x="0" y="0"/>
                    </a:moveTo>
                    <a:cubicBezTo>
                      <a:pt x="375" y="270"/>
                      <a:pt x="750" y="540"/>
                      <a:pt x="1080" y="900"/>
                    </a:cubicBezTo>
                    <a:cubicBezTo>
                      <a:pt x="1410" y="1260"/>
                      <a:pt x="1695" y="1710"/>
                      <a:pt x="1980" y="2160"/>
                    </a:cubicBezTo>
                  </a:path>
                </a:pathLst>
              </a:custGeom>
              <a:no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6152" name="Text Box 8"/>
              <p:cNvSpPr txBox="1">
                <a:spLocks noChangeArrowheads="1"/>
              </p:cNvSpPr>
              <p:nvPr/>
            </p:nvSpPr>
            <p:spPr bwMode="auto">
              <a:xfrm>
                <a:off x="5340" y="11442"/>
                <a:ext cx="1805"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Hindered settling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3" name="Text Box 9"/>
              <p:cNvSpPr txBox="1">
                <a:spLocks noChangeArrowheads="1"/>
              </p:cNvSpPr>
              <p:nvPr/>
            </p:nvSpPr>
            <p:spPr bwMode="auto">
              <a:xfrm>
                <a:off x="6195" y="11772"/>
                <a:ext cx="168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Discrete settling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4" name="Text Box 10"/>
              <p:cNvSpPr txBox="1">
                <a:spLocks noChangeArrowheads="1"/>
              </p:cNvSpPr>
              <p:nvPr/>
            </p:nvSpPr>
            <p:spPr bwMode="auto">
              <a:xfrm>
                <a:off x="3297" y="12672"/>
                <a:ext cx="1743"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Flocculent settling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5" name="Line 11"/>
              <p:cNvSpPr>
                <a:spLocks noChangeShapeType="1"/>
              </p:cNvSpPr>
              <p:nvPr/>
            </p:nvSpPr>
            <p:spPr bwMode="auto">
              <a:xfrm flipV="1">
                <a:off x="4260" y="12132"/>
                <a:ext cx="360" cy="540"/>
              </a:xfrm>
              <a:prstGeom prst="line">
                <a:avLst/>
              </a:prstGeom>
              <a:noFill/>
              <a:ln w="9525">
                <a:solidFill>
                  <a:srgbClr val="00FF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p>
            </p:txBody>
          </p:sp>
          <p:sp>
            <p:nvSpPr>
              <p:cNvPr id="6156" name="Line 12"/>
              <p:cNvSpPr>
                <a:spLocks noChangeShapeType="1"/>
              </p:cNvSpPr>
              <p:nvPr/>
            </p:nvSpPr>
            <p:spPr bwMode="auto">
              <a:xfrm flipH="1">
                <a:off x="5700" y="11922"/>
                <a:ext cx="540" cy="540"/>
              </a:xfrm>
              <a:prstGeom prst="line">
                <a:avLst/>
              </a:prstGeom>
              <a:noFill/>
              <a:ln w="9525">
                <a:solidFill>
                  <a:srgbClr val="00FF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p>
            </p:txBody>
          </p:sp>
          <p:sp>
            <p:nvSpPr>
              <p:cNvPr id="6157" name="Line 13"/>
              <p:cNvSpPr>
                <a:spLocks noChangeShapeType="1"/>
              </p:cNvSpPr>
              <p:nvPr/>
            </p:nvSpPr>
            <p:spPr bwMode="auto">
              <a:xfrm flipH="1">
                <a:off x="4860" y="11592"/>
                <a:ext cx="540" cy="180"/>
              </a:xfrm>
              <a:prstGeom prst="line">
                <a:avLst/>
              </a:prstGeom>
              <a:noFill/>
              <a:ln w="9525">
                <a:solidFill>
                  <a:srgbClr val="00FF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p>
            </p:txBody>
          </p:sp>
          <p:sp>
            <p:nvSpPr>
              <p:cNvPr id="6158" name="Text Box 14"/>
              <p:cNvSpPr txBox="1">
                <a:spLocks noChangeArrowheads="1"/>
              </p:cNvSpPr>
              <p:nvPr/>
            </p:nvSpPr>
            <p:spPr bwMode="auto">
              <a:xfrm>
                <a:off x="2880" y="11232"/>
                <a:ext cx="360" cy="1260"/>
              </a:xfrm>
              <a:prstGeom prst="rect">
                <a:avLst/>
              </a:prstGeom>
              <a:noFill/>
              <a:ln w="9525">
                <a:noFill/>
                <a:miter lim="800000"/>
                <a:headEnd/>
                <a:tailEnd/>
              </a:ln>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effectLst/>
                    <a:latin typeface="Calibri" pitchFamily="34" charset="0"/>
                    <a:cs typeface="Arial" pitchFamily="34" charset="0"/>
                  </a:rPr>
                  <a:t>Distance</a:t>
                </a:r>
                <a:endParaRPr kumimoji="0" lang="en-US" sz="2400" b="0" i="0" u="none" strike="noStrike" cap="none" normalizeH="0" baseline="0" dirty="0" smtClean="0">
                  <a:ln>
                    <a:noFill/>
                  </a:ln>
                  <a:effectLst/>
                  <a:latin typeface="Arial" pitchFamily="34" charset="0"/>
                  <a:cs typeface="Arial" pitchFamily="34" charset="0"/>
                </a:endParaRPr>
              </a:p>
            </p:txBody>
          </p:sp>
          <p:sp>
            <p:nvSpPr>
              <p:cNvPr id="6159" name="Text Box 15"/>
              <p:cNvSpPr txBox="1">
                <a:spLocks noChangeArrowheads="1"/>
              </p:cNvSpPr>
              <p:nvPr/>
            </p:nvSpPr>
            <p:spPr bwMode="auto">
              <a:xfrm>
                <a:off x="5040" y="13212"/>
                <a:ext cx="72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effectLst/>
                    <a:latin typeface="Calibri" pitchFamily="34" charset="0"/>
                    <a:cs typeface="Arial" pitchFamily="34" charset="0"/>
                  </a:rPr>
                  <a:t>Time</a:t>
                </a:r>
                <a:endParaRPr kumimoji="0" lang="en-US" sz="2400" b="0" i="0" u="none" strike="noStrike" cap="none" normalizeH="0" baseline="0" dirty="0" smtClean="0">
                  <a:ln>
                    <a:noFill/>
                  </a:ln>
                  <a:effectLst/>
                  <a:latin typeface="Arial" pitchFamily="34" charset="0"/>
                  <a:cs typeface="Arial" pitchFamily="34" charset="0"/>
                </a:endParaRPr>
              </a:p>
            </p:txBody>
          </p:sp>
        </p:grpSp>
        <p:sp>
          <p:nvSpPr>
            <p:cNvPr id="6160" name="Text Box 16"/>
            <p:cNvSpPr txBox="1">
              <a:spLocks noChangeArrowheads="1"/>
            </p:cNvSpPr>
            <p:nvPr/>
          </p:nvSpPr>
          <p:spPr bwMode="auto">
            <a:xfrm>
              <a:off x="6609" y="10555"/>
              <a:ext cx="4379" cy="3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Figure:</a:t>
              </a:r>
              <a:r>
                <a:rPr kumimoji="0" lang="en-US" sz="2000" b="0" i="0" u="none" strike="noStrike" cap="none" normalizeH="0" baseline="0" dirty="0" smtClean="0">
                  <a:ln>
                    <a:noFill/>
                  </a:ln>
                  <a:solidFill>
                    <a:schemeClr val="tx1"/>
                  </a:solidFill>
                  <a:effectLst/>
                  <a:latin typeface="Calibri" pitchFamily="34" charset="0"/>
                  <a:cs typeface="Arial" pitchFamily="34" charset="0"/>
                </a:rPr>
                <a:t> Settling of different types of particles in water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Plain Sedimentation</a:t>
            </a:r>
            <a:endParaRPr lang="en-US" sz="3600" dirty="0">
              <a:solidFill>
                <a:srgbClr val="00FF00"/>
              </a:solidFill>
            </a:endParaRPr>
          </a:p>
        </p:txBody>
      </p:sp>
      <p:sp>
        <p:nvSpPr>
          <p:cNvPr id="3" name="Subtitle 2"/>
          <p:cNvSpPr>
            <a:spLocks noGrp="1"/>
          </p:cNvSpPr>
          <p:nvPr>
            <p:ph type="subTitle" idx="1"/>
          </p:nvPr>
        </p:nvSpPr>
        <p:spPr>
          <a:xfrm>
            <a:off x="381000" y="914400"/>
            <a:ext cx="8229600" cy="5562600"/>
          </a:xfrm>
        </p:spPr>
        <p:txBody>
          <a:bodyPr>
            <a:noAutofit/>
          </a:bodyPr>
          <a:lstStyle/>
          <a:p>
            <a:pPr marL="514350" indent="-514350" algn="just">
              <a:spcAft>
                <a:spcPts val="1200"/>
              </a:spcAft>
            </a:pPr>
            <a:r>
              <a:rPr lang="en-US" sz="2400" b="1" dirty="0" smtClean="0">
                <a:solidFill>
                  <a:srgbClr val="FFFF00"/>
                </a:solidFill>
              </a:rPr>
              <a:t>Design of sedimentation tanks</a:t>
            </a:r>
          </a:p>
          <a:p>
            <a:pPr algn="just"/>
            <a:r>
              <a:rPr lang="en-US" sz="2400" dirty="0" smtClean="0"/>
              <a:t>A rectangular sedimentation tank can be subdivided into four different areas comprised of an inlet, settling, outlet and sludge accumulation zones. The inlet zone serves to provide even flow distribution over the full cross section, the outlet zone collects the clarified water over the full tank width. Sludge is accumulated at the tank bottom where it is stored and removed periodically. </a:t>
            </a:r>
          </a:p>
          <a:p>
            <a:pPr algn="just"/>
            <a:r>
              <a:rPr lang="en-US" sz="2400" dirty="0" smtClean="0"/>
              <a:t>The efficiency of the settling tank in the removal of suspended particles can be determined using limiting settling velocity </a:t>
            </a:r>
            <a:r>
              <a:rPr lang="en-US" sz="2400" i="1" dirty="0" smtClean="0"/>
              <a:t>v</a:t>
            </a:r>
            <a:r>
              <a:rPr lang="en-US" sz="2400" i="1" baseline="-25000" dirty="0" smtClean="0"/>
              <a:t>0</a:t>
            </a:r>
            <a:r>
              <a:rPr lang="en-US" sz="2400" baseline="-25000" dirty="0" smtClean="0"/>
              <a:t> </a:t>
            </a:r>
            <a:r>
              <a:rPr lang="en-US" sz="2400" dirty="0" smtClean="0"/>
              <a:t>of a particle which will just travel the full depth (</a:t>
            </a:r>
            <a:r>
              <a:rPr lang="en-US" sz="2400" i="1" dirty="0" smtClean="0"/>
              <a:t>H</a:t>
            </a:r>
            <a:r>
              <a:rPr lang="en-US" sz="2400" dirty="0" smtClean="0"/>
              <a:t>) of the tank within the detention time (</a:t>
            </a:r>
            <a:r>
              <a:rPr lang="en-US" sz="2400" i="1" dirty="0" smtClean="0"/>
              <a:t>T</a:t>
            </a:r>
            <a:r>
              <a:rPr lang="en-US" sz="2400" dirty="0" smtClean="0"/>
              <a:t>). Using the dimensions and notations used in Figure, the following equations can be written: </a:t>
            </a:r>
            <a:r>
              <a:rPr lang="en-US" sz="2400" i="1" dirty="0" smtClean="0"/>
              <a:t>v</a:t>
            </a:r>
            <a:r>
              <a:rPr lang="en-US" sz="2400" i="1" baseline="-25000" dirty="0" smtClean="0"/>
              <a:t>0</a:t>
            </a:r>
            <a:r>
              <a:rPr lang="en-US" sz="2400" i="1" dirty="0" smtClean="0"/>
              <a:t> = H/T</a:t>
            </a:r>
            <a:r>
              <a:rPr lang="en-US" sz="2400" dirty="0" smtClean="0"/>
              <a:t> and </a:t>
            </a:r>
            <a:r>
              <a:rPr lang="en-US" sz="2400" i="1" dirty="0" smtClean="0"/>
              <a:t>T = V/Q = BLH/Q</a:t>
            </a:r>
            <a:endParaRPr lang="en-US" sz="2400" dirty="0"/>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Plain Sedimentation</a:t>
            </a:r>
            <a:endParaRPr lang="en-US" sz="3600" dirty="0">
              <a:solidFill>
                <a:srgbClr val="00FF00"/>
              </a:solidFill>
            </a:endParaRPr>
          </a:p>
        </p:txBody>
      </p:sp>
      <p:sp>
        <p:nvSpPr>
          <p:cNvPr id="3" name="Subtitle 2"/>
          <p:cNvSpPr>
            <a:spLocks noGrp="1"/>
          </p:cNvSpPr>
          <p:nvPr>
            <p:ph type="subTitle" idx="1"/>
          </p:nvPr>
        </p:nvSpPr>
        <p:spPr>
          <a:xfrm>
            <a:off x="381000" y="914400"/>
            <a:ext cx="8229600" cy="5334000"/>
          </a:xfrm>
        </p:spPr>
        <p:txBody>
          <a:bodyPr>
            <a:normAutofit/>
          </a:bodyPr>
          <a:lstStyle/>
          <a:p>
            <a:pPr algn="just"/>
            <a:r>
              <a:rPr lang="en-US" sz="2400" dirty="0" smtClean="0"/>
              <a:t>from these two equations: </a:t>
            </a:r>
          </a:p>
          <a:p>
            <a:pPr algn="just"/>
            <a:r>
              <a:rPr lang="en-US" sz="2400" i="1" dirty="0" smtClean="0"/>
              <a:t>v</a:t>
            </a:r>
            <a:r>
              <a:rPr lang="en-US" sz="2400" i="1" baseline="-25000" dirty="0" smtClean="0"/>
              <a:t>0</a:t>
            </a:r>
            <a:r>
              <a:rPr lang="en-US" sz="2400" i="1" dirty="0" smtClean="0"/>
              <a:t> = Q/BL = Q/surface area. </a:t>
            </a:r>
            <a:endParaRPr lang="en-US" sz="2400" dirty="0" smtClean="0"/>
          </a:p>
          <a:p>
            <a:pPr algn="just"/>
            <a:r>
              <a:rPr lang="en-US" sz="2400" dirty="0" smtClean="0"/>
              <a:t>Where, Q = flow rate, B, L and V are width, length and volume of the sedimentation zone of the settling tank.</a:t>
            </a:r>
          </a:p>
          <a:p>
            <a:pPr marL="514350" indent="-514350" algn="just">
              <a:spcAft>
                <a:spcPts val="1200"/>
              </a:spcAft>
            </a:pPr>
            <a:endParaRPr lang="en-US" sz="2400" dirty="0"/>
          </a:p>
        </p:txBody>
      </p:sp>
      <p:grpSp>
        <p:nvGrpSpPr>
          <p:cNvPr id="5121" name="Group 1"/>
          <p:cNvGrpSpPr>
            <a:grpSpLocks/>
          </p:cNvGrpSpPr>
          <p:nvPr/>
        </p:nvGrpSpPr>
        <p:grpSpPr bwMode="auto">
          <a:xfrm>
            <a:off x="533400" y="2971800"/>
            <a:ext cx="7696200" cy="2971800"/>
            <a:chOff x="6300" y="13032"/>
            <a:chExt cx="4788" cy="1716"/>
          </a:xfrm>
        </p:grpSpPr>
        <p:grpSp>
          <p:nvGrpSpPr>
            <p:cNvPr id="5122" name="Group 2"/>
            <p:cNvGrpSpPr>
              <a:grpSpLocks/>
            </p:cNvGrpSpPr>
            <p:nvPr/>
          </p:nvGrpSpPr>
          <p:grpSpPr bwMode="auto">
            <a:xfrm>
              <a:off x="6300" y="13032"/>
              <a:ext cx="4788" cy="1260"/>
              <a:chOff x="3540" y="11052"/>
              <a:chExt cx="5460" cy="1260"/>
            </a:xfrm>
          </p:grpSpPr>
          <p:sp>
            <p:nvSpPr>
              <p:cNvPr id="5123" name="Rectangle 3"/>
              <p:cNvSpPr>
                <a:spLocks noChangeArrowheads="1"/>
              </p:cNvSpPr>
              <p:nvPr/>
            </p:nvSpPr>
            <p:spPr bwMode="auto">
              <a:xfrm>
                <a:off x="4321" y="11052"/>
                <a:ext cx="3780" cy="12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00FF00"/>
                  </a:solidFill>
                </a:endParaRPr>
              </a:p>
            </p:txBody>
          </p:sp>
          <p:sp>
            <p:nvSpPr>
              <p:cNvPr id="5124" name="Rectangle 4"/>
              <p:cNvSpPr>
                <a:spLocks noChangeArrowheads="1"/>
              </p:cNvSpPr>
              <p:nvPr/>
            </p:nvSpPr>
            <p:spPr bwMode="auto">
              <a:xfrm>
                <a:off x="4335" y="11952"/>
                <a:ext cx="3758" cy="360"/>
              </a:xfrm>
              <a:prstGeom prst="rect">
                <a:avLst/>
              </a:prstGeom>
              <a:gradFill rotWithShape="0">
                <a:gsLst>
                  <a:gs pos="0">
                    <a:srgbClr val="FFFFFF"/>
                  </a:gs>
                  <a:gs pos="100000">
                    <a:srgbClr val="FFFFFF">
                      <a:gamma/>
                      <a:shade val="46275"/>
                      <a:invGamma/>
                    </a:srgbClr>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00FF00"/>
                  </a:solidFill>
                </a:endParaRPr>
              </a:p>
            </p:txBody>
          </p:sp>
          <p:sp>
            <p:nvSpPr>
              <p:cNvPr id="5125" name="Rectangle 5"/>
              <p:cNvSpPr>
                <a:spLocks noChangeArrowheads="1"/>
              </p:cNvSpPr>
              <p:nvPr/>
            </p:nvSpPr>
            <p:spPr bwMode="auto">
              <a:xfrm>
                <a:off x="4140" y="11052"/>
                <a:ext cx="360" cy="180"/>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00FF00"/>
                  </a:solidFill>
                </a:endParaRPr>
              </a:p>
            </p:txBody>
          </p:sp>
          <p:sp>
            <p:nvSpPr>
              <p:cNvPr id="5126" name="Rectangle 6"/>
              <p:cNvSpPr>
                <a:spLocks noChangeArrowheads="1"/>
              </p:cNvSpPr>
              <p:nvPr/>
            </p:nvSpPr>
            <p:spPr bwMode="auto">
              <a:xfrm>
                <a:off x="7920" y="11052"/>
                <a:ext cx="360" cy="180"/>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00FF00"/>
                  </a:solidFill>
                </a:endParaRPr>
              </a:p>
            </p:txBody>
          </p:sp>
          <p:sp>
            <p:nvSpPr>
              <p:cNvPr id="5127" name="Line 7"/>
              <p:cNvSpPr>
                <a:spLocks noChangeShapeType="1"/>
              </p:cNvSpPr>
              <p:nvPr/>
            </p:nvSpPr>
            <p:spPr bwMode="auto">
              <a:xfrm>
                <a:off x="4500" y="11412"/>
                <a:ext cx="3420" cy="0"/>
              </a:xfrm>
              <a:prstGeom prst="line">
                <a:avLst/>
              </a:prstGeom>
              <a:noFill/>
              <a:ln w="9525">
                <a:solidFill>
                  <a:srgbClr val="000000"/>
                </a:solidFill>
                <a:round/>
                <a:headEnd type="arrow" w="med" len="sm"/>
                <a:tailEnd type="arrow" w="med" len="sm"/>
              </a:ln>
            </p:spPr>
            <p:txBody>
              <a:bodyPr vert="horz" wrap="square" lIns="91440" tIns="45720" rIns="91440" bIns="45720" numCol="1" anchor="t" anchorCtr="0" compatLnSpc="1">
                <a:prstTxWarp prst="textNoShape">
                  <a:avLst/>
                </a:prstTxWarp>
              </a:bodyPr>
              <a:lstStyle/>
              <a:p>
                <a:endParaRPr lang="en-US" sz="2400">
                  <a:solidFill>
                    <a:srgbClr val="00FF00"/>
                  </a:solidFill>
                </a:endParaRPr>
              </a:p>
            </p:txBody>
          </p:sp>
          <p:sp>
            <p:nvSpPr>
              <p:cNvPr id="5128" name="Line 8"/>
              <p:cNvSpPr>
                <a:spLocks noChangeShapeType="1"/>
              </p:cNvSpPr>
              <p:nvPr/>
            </p:nvSpPr>
            <p:spPr bwMode="auto">
              <a:xfrm>
                <a:off x="7920" y="11322"/>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a:solidFill>
                    <a:srgbClr val="00FF00"/>
                  </a:solidFill>
                </a:endParaRPr>
              </a:p>
            </p:txBody>
          </p:sp>
          <p:sp>
            <p:nvSpPr>
              <p:cNvPr id="5129" name="Line 9"/>
              <p:cNvSpPr>
                <a:spLocks noChangeShapeType="1"/>
              </p:cNvSpPr>
              <p:nvPr/>
            </p:nvSpPr>
            <p:spPr bwMode="auto">
              <a:xfrm>
                <a:off x="4500" y="11307"/>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a:solidFill>
                    <a:srgbClr val="00FF00"/>
                  </a:solidFill>
                </a:endParaRPr>
              </a:p>
            </p:txBody>
          </p:sp>
          <p:sp>
            <p:nvSpPr>
              <p:cNvPr id="5130" name="Text Box 10"/>
              <p:cNvSpPr txBox="1">
                <a:spLocks noChangeArrowheads="1"/>
              </p:cNvSpPr>
              <p:nvPr/>
            </p:nvSpPr>
            <p:spPr bwMode="auto">
              <a:xfrm>
                <a:off x="5940" y="11232"/>
                <a:ext cx="1260" cy="36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rgbClr val="00FF00"/>
                    </a:solidFill>
                    <a:effectLst/>
                    <a:latin typeface="Calibri" pitchFamily="34" charset="0"/>
                    <a:cs typeface="Arial" pitchFamily="34" charset="0"/>
                  </a:rPr>
                  <a:t>Settling zone</a:t>
                </a:r>
                <a:endParaRPr kumimoji="0" lang="en-US" sz="2400" b="0" i="0" u="none" strike="noStrike" cap="none" normalizeH="0" baseline="0" dirty="0" smtClean="0">
                  <a:ln>
                    <a:noFill/>
                  </a:ln>
                  <a:solidFill>
                    <a:srgbClr val="00FF00"/>
                  </a:solidFill>
                  <a:effectLst/>
                  <a:latin typeface="Arial" pitchFamily="34" charset="0"/>
                  <a:cs typeface="Arial" pitchFamily="34" charset="0"/>
                </a:endParaRPr>
              </a:p>
            </p:txBody>
          </p:sp>
          <p:sp>
            <p:nvSpPr>
              <p:cNvPr id="5131" name="Line 11"/>
              <p:cNvSpPr>
                <a:spLocks noChangeShapeType="1"/>
              </p:cNvSpPr>
              <p:nvPr/>
            </p:nvSpPr>
            <p:spPr bwMode="auto">
              <a:xfrm>
                <a:off x="4500" y="11052"/>
                <a:ext cx="3420" cy="108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400">
                  <a:solidFill>
                    <a:srgbClr val="00FF00"/>
                  </a:solidFill>
                </a:endParaRPr>
              </a:p>
            </p:txBody>
          </p:sp>
          <p:sp>
            <p:nvSpPr>
              <p:cNvPr id="5132" name="Line 12"/>
              <p:cNvSpPr>
                <a:spLocks noChangeShapeType="1"/>
              </p:cNvSpPr>
              <p:nvPr/>
            </p:nvSpPr>
            <p:spPr bwMode="auto">
              <a:xfrm>
                <a:off x="5040" y="11232"/>
                <a:ext cx="0" cy="360"/>
              </a:xfrm>
              <a:prstGeom prst="line">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sz="2400">
                  <a:solidFill>
                    <a:srgbClr val="00FF00"/>
                  </a:solidFill>
                </a:endParaRPr>
              </a:p>
            </p:txBody>
          </p:sp>
          <p:sp>
            <p:nvSpPr>
              <p:cNvPr id="5133" name="Line 13"/>
              <p:cNvSpPr>
                <a:spLocks noChangeShapeType="1"/>
              </p:cNvSpPr>
              <p:nvPr/>
            </p:nvSpPr>
            <p:spPr bwMode="auto">
              <a:xfrm>
                <a:off x="5040" y="11592"/>
                <a:ext cx="1080" cy="0"/>
              </a:xfrm>
              <a:prstGeom prst="line">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sz="2400">
                  <a:solidFill>
                    <a:srgbClr val="00FF00"/>
                  </a:solidFill>
                </a:endParaRPr>
              </a:p>
            </p:txBody>
          </p:sp>
          <p:sp>
            <p:nvSpPr>
              <p:cNvPr id="5134" name="Text Box 14"/>
              <p:cNvSpPr txBox="1">
                <a:spLocks noChangeArrowheads="1"/>
              </p:cNvSpPr>
              <p:nvPr/>
            </p:nvSpPr>
            <p:spPr bwMode="auto">
              <a:xfrm>
                <a:off x="4680" y="11232"/>
                <a:ext cx="346" cy="259"/>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1" u="none" strike="noStrike" cap="none" normalizeH="0" baseline="0" smtClean="0">
                    <a:ln>
                      <a:noFill/>
                    </a:ln>
                    <a:solidFill>
                      <a:srgbClr val="00FF00"/>
                    </a:solidFill>
                    <a:effectLst/>
                    <a:latin typeface="Calibri" pitchFamily="34" charset="0"/>
                    <a:cs typeface="Arial" pitchFamily="34" charset="0"/>
                  </a:rPr>
                  <a:t>V</a:t>
                </a:r>
                <a:r>
                  <a:rPr kumimoji="0" lang="en-US" sz="2400" b="0" i="1" u="none" strike="noStrike" cap="none" normalizeH="0" baseline="-25000" smtClean="0">
                    <a:ln>
                      <a:noFill/>
                    </a:ln>
                    <a:solidFill>
                      <a:srgbClr val="00FF00"/>
                    </a:solidFill>
                    <a:effectLst/>
                    <a:latin typeface="Times New Roman" pitchFamily="18" charset="0"/>
                    <a:cs typeface="Arial" pitchFamily="34" charset="0"/>
                  </a:rPr>
                  <a:t>0</a:t>
                </a:r>
                <a:endParaRPr kumimoji="0" lang="en-US" sz="2400" b="0" i="0" u="none" strike="noStrike" cap="none" normalizeH="0" baseline="0" smtClean="0">
                  <a:ln>
                    <a:noFill/>
                  </a:ln>
                  <a:solidFill>
                    <a:srgbClr val="00FF00"/>
                  </a:solidFill>
                  <a:effectLst/>
                  <a:latin typeface="Arial" pitchFamily="34" charset="0"/>
                  <a:cs typeface="Arial" pitchFamily="34" charset="0"/>
                </a:endParaRPr>
              </a:p>
            </p:txBody>
          </p:sp>
          <p:sp>
            <p:nvSpPr>
              <p:cNvPr id="5135" name="Text Box 15"/>
              <p:cNvSpPr txBox="1">
                <a:spLocks noChangeArrowheads="1"/>
              </p:cNvSpPr>
              <p:nvPr/>
            </p:nvSpPr>
            <p:spPr bwMode="auto">
              <a:xfrm>
                <a:off x="5400" y="11607"/>
                <a:ext cx="346" cy="259"/>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1" u="none" strike="noStrike" cap="none" normalizeH="0" baseline="0" dirty="0" smtClean="0">
                    <a:ln>
                      <a:noFill/>
                    </a:ln>
                    <a:solidFill>
                      <a:srgbClr val="00FF00"/>
                    </a:solidFill>
                    <a:effectLst/>
                    <a:latin typeface="Calibri" pitchFamily="34" charset="0"/>
                    <a:cs typeface="Arial" pitchFamily="34" charset="0"/>
                  </a:rPr>
                  <a:t>l</a:t>
                </a:r>
                <a:endParaRPr kumimoji="0" lang="en-US" sz="2400" b="0" i="0" u="none" strike="noStrike" cap="none" normalizeH="0" baseline="0" dirty="0" smtClean="0">
                  <a:ln>
                    <a:noFill/>
                  </a:ln>
                  <a:solidFill>
                    <a:srgbClr val="00FF00"/>
                  </a:solidFill>
                  <a:effectLst/>
                  <a:latin typeface="Arial" pitchFamily="34" charset="0"/>
                  <a:cs typeface="Arial" pitchFamily="34" charset="0"/>
                </a:endParaRPr>
              </a:p>
            </p:txBody>
          </p:sp>
          <p:sp>
            <p:nvSpPr>
              <p:cNvPr id="5136" name="Text Box 16"/>
              <p:cNvSpPr txBox="1">
                <a:spLocks noChangeArrowheads="1"/>
              </p:cNvSpPr>
              <p:nvPr/>
            </p:nvSpPr>
            <p:spPr bwMode="auto">
              <a:xfrm>
                <a:off x="5760" y="11772"/>
                <a:ext cx="54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smtClean="0">
                    <a:ln>
                      <a:noFill/>
                    </a:ln>
                    <a:solidFill>
                      <a:srgbClr val="00FF00"/>
                    </a:solidFill>
                    <a:effectLst/>
                    <a:latin typeface="Calibri" pitchFamily="34" charset="0"/>
                    <a:cs typeface="Arial" pitchFamily="34" charset="0"/>
                  </a:rPr>
                  <a:t>Flow</a:t>
                </a:r>
                <a:endParaRPr kumimoji="0" lang="en-US" sz="2400" b="0" i="0" u="none" strike="noStrike" cap="none" normalizeH="0" baseline="0" smtClean="0">
                  <a:ln>
                    <a:noFill/>
                  </a:ln>
                  <a:solidFill>
                    <a:srgbClr val="00FF00"/>
                  </a:solidFill>
                  <a:effectLst/>
                  <a:latin typeface="Arial" pitchFamily="34" charset="0"/>
                  <a:cs typeface="Arial" pitchFamily="34" charset="0"/>
                </a:endParaRPr>
              </a:p>
            </p:txBody>
          </p:sp>
          <p:sp>
            <p:nvSpPr>
              <p:cNvPr id="5137" name="Line 17"/>
              <p:cNvSpPr>
                <a:spLocks noChangeShapeType="1"/>
              </p:cNvSpPr>
              <p:nvPr/>
            </p:nvSpPr>
            <p:spPr bwMode="auto">
              <a:xfrm>
                <a:off x="6300" y="11952"/>
                <a:ext cx="54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400">
                  <a:solidFill>
                    <a:srgbClr val="00FF00"/>
                  </a:solidFill>
                </a:endParaRPr>
              </a:p>
            </p:txBody>
          </p:sp>
          <p:sp>
            <p:nvSpPr>
              <p:cNvPr id="5138" name="Text Box 18"/>
              <p:cNvSpPr txBox="1">
                <a:spLocks noChangeArrowheads="1"/>
              </p:cNvSpPr>
              <p:nvPr/>
            </p:nvSpPr>
            <p:spPr bwMode="auto">
              <a:xfrm>
                <a:off x="8100" y="11232"/>
                <a:ext cx="90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smtClean="0">
                    <a:ln>
                      <a:noFill/>
                    </a:ln>
                    <a:solidFill>
                      <a:srgbClr val="00FF00"/>
                    </a:solidFill>
                    <a:effectLst/>
                    <a:latin typeface="Calibri" pitchFamily="34" charset="0"/>
                    <a:cs typeface="Arial" pitchFamily="34" charset="0"/>
                  </a:rPr>
                  <a:t>Outflow</a:t>
                </a:r>
                <a:endParaRPr kumimoji="0" lang="en-US" sz="2400" b="0" i="0" u="none" strike="noStrike" cap="none" normalizeH="0" baseline="0" smtClean="0">
                  <a:ln>
                    <a:noFill/>
                  </a:ln>
                  <a:solidFill>
                    <a:srgbClr val="00FF00"/>
                  </a:solidFill>
                  <a:effectLst/>
                  <a:latin typeface="Arial" pitchFamily="34" charset="0"/>
                  <a:cs typeface="Arial" pitchFamily="34" charset="0"/>
                </a:endParaRPr>
              </a:p>
            </p:txBody>
          </p:sp>
          <p:sp>
            <p:nvSpPr>
              <p:cNvPr id="5139" name="Text Box 19"/>
              <p:cNvSpPr txBox="1">
                <a:spLocks noChangeArrowheads="1"/>
              </p:cNvSpPr>
              <p:nvPr/>
            </p:nvSpPr>
            <p:spPr bwMode="auto">
              <a:xfrm>
                <a:off x="3540" y="11232"/>
                <a:ext cx="72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smtClean="0">
                    <a:ln>
                      <a:noFill/>
                    </a:ln>
                    <a:solidFill>
                      <a:srgbClr val="00FF00"/>
                    </a:solidFill>
                    <a:effectLst/>
                    <a:latin typeface="Calibri" pitchFamily="34" charset="0"/>
                    <a:cs typeface="Arial" pitchFamily="34" charset="0"/>
                  </a:rPr>
                  <a:t>Inflow</a:t>
                </a:r>
                <a:endParaRPr kumimoji="0" lang="en-US" sz="2400" b="0" i="0" u="none" strike="noStrike" cap="none" normalizeH="0" baseline="0" smtClean="0">
                  <a:ln>
                    <a:noFill/>
                  </a:ln>
                  <a:solidFill>
                    <a:srgbClr val="00FF00"/>
                  </a:solidFill>
                  <a:effectLst/>
                  <a:latin typeface="Arial" pitchFamily="34" charset="0"/>
                  <a:cs typeface="Arial" pitchFamily="34" charset="0"/>
                </a:endParaRPr>
              </a:p>
            </p:txBody>
          </p:sp>
          <p:sp>
            <p:nvSpPr>
              <p:cNvPr id="5140" name="Line 20"/>
              <p:cNvSpPr>
                <a:spLocks noChangeShapeType="1"/>
              </p:cNvSpPr>
              <p:nvPr/>
            </p:nvSpPr>
            <p:spPr bwMode="auto">
              <a:xfrm>
                <a:off x="3600" y="11127"/>
                <a:ext cx="54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400">
                  <a:solidFill>
                    <a:srgbClr val="00FF00"/>
                  </a:solidFill>
                </a:endParaRPr>
              </a:p>
            </p:txBody>
          </p:sp>
          <p:sp>
            <p:nvSpPr>
              <p:cNvPr id="5141" name="Line 21"/>
              <p:cNvSpPr>
                <a:spLocks noChangeShapeType="1"/>
              </p:cNvSpPr>
              <p:nvPr/>
            </p:nvSpPr>
            <p:spPr bwMode="auto">
              <a:xfrm>
                <a:off x="8280" y="11142"/>
                <a:ext cx="54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400">
                  <a:solidFill>
                    <a:srgbClr val="00FF00"/>
                  </a:solidFill>
                </a:endParaRPr>
              </a:p>
            </p:txBody>
          </p:sp>
        </p:grpSp>
        <p:sp>
          <p:nvSpPr>
            <p:cNvPr id="5142" name="Text Box 22"/>
            <p:cNvSpPr txBox="1">
              <a:spLocks noChangeArrowheads="1"/>
            </p:cNvSpPr>
            <p:nvPr/>
          </p:nvSpPr>
          <p:spPr bwMode="auto">
            <a:xfrm>
              <a:off x="6353" y="14472"/>
              <a:ext cx="4577" cy="2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rgbClr val="00FF00"/>
                  </a:solidFill>
                  <a:effectLst/>
                  <a:latin typeface="Calibri" pitchFamily="34" charset="0"/>
                  <a:cs typeface="Arial" pitchFamily="34" charset="0"/>
                </a:rPr>
                <a:t>Figure:</a:t>
              </a:r>
              <a:r>
                <a:rPr kumimoji="0" lang="en-US" sz="2400" b="0" i="0" u="none" strike="noStrike" cap="none" normalizeH="0" baseline="0" dirty="0" smtClean="0">
                  <a:ln>
                    <a:noFill/>
                  </a:ln>
                  <a:solidFill>
                    <a:srgbClr val="00FF00"/>
                  </a:solidFill>
                  <a:effectLst/>
                  <a:latin typeface="Calibri" pitchFamily="34" charset="0"/>
                  <a:cs typeface="Arial" pitchFamily="34" charset="0"/>
                </a:rPr>
                <a:t> Rectangular horizontal flow settling tank</a:t>
              </a:r>
              <a:endParaRPr kumimoji="0" lang="en-US" sz="2400" b="0" i="0" u="none" strike="noStrike" cap="none" normalizeH="0" baseline="0" dirty="0" smtClean="0">
                <a:ln>
                  <a:noFill/>
                </a:ln>
                <a:solidFill>
                  <a:srgbClr val="00FF00"/>
                </a:solidFill>
                <a:effectLst/>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Plain Sedimentation</a:t>
            </a:r>
            <a:endParaRPr lang="en-US" sz="3600" dirty="0">
              <a:solidFill>
                <a:srgbClr val="00FF00"/>
              </a:solidFill>
            </a:endParaRPr>
          </a:p>
        </p:txBody>
      </p:sp>
      <p:sp>
        <p:nvSpPr>
          <p:cNvPr id="3" name="Subtitle 2"/>
          <p:cNvSpPr>
            <a:spLocks noGrp="1"/>
          </p:cNvSpPr>
          <p:nvPr>
            <p:ph type="subTitle" idx="1"/>
          </p:nvPr>
        </p:nvSpPr>
        <p:spPr>
          <a:xfrm>
            <a:off x="381000" y="914400"/>
            <a:ext cx="8229600" cy="5334000"/>
          </a:xfrm>
        </p:spPr>
        <p:txBody>
          <a:bodyPr>
            <a:normAutofit/>
          </a:bodyPr>
          <a:lstStyle/>
          <a:p>
            <a:pPr marL="514350" indent="-514350" algn="just">
              <a:spcAft>
                <a:spcPts val="1200"/>
              </a:spcAft>
            </a:pPr>
            <a:r>
              <a:rPr lang="en-US" sz="2400" dirty="0" smtClean="0"/>
              <a:t>The tank will remove all the particles having settling velocity </a:t>
            </a:r>
            <a:r>
              <a:rPr lang="en-US" sz="2400" i="1" dirty="0" err="1" smtClean="0"/>
              <a:t>v</a:t>
            </a:r>
            <a:r>
              <a:rPr lang="en-US" sz="2400" i="1" baseline="-25000" dirty="0" err="1" smtClean="0"/>
              <a:t>s</a:t>
            </a:r>
            <a:r>
              <a:rPr lang="en-US" sz="2400" dirty="0" smtClean="0"/>
              <a:t>&gt;</a:t>
            </a:r>
            <a:r>
              <a:rPr lang="en-US" sz="2400" i="1" dirty="0" smtClean="0"/>
              <a:t>v</a:t>
            </a:r>
            <a:r>
              <a:rPr lang="en-US" sz="2400" i="1" baseline="-25000" dirty="0" smtClean="0"/>
              <a:t>0</a:t>
            </a:r>
            <a:r>
              <a:rPr lang="en-US" sz="2400" dirty="0" smtClean="0"/>
              <a:t> and the particles with settling velocity </a:t>
            </a:r>
            <a:r>
              <a:rPr lang="en-US" sz="2400" i="1" dirty="0" err="1" smtClean="0"/>
              <a:t>v</a:t>
            </a:r>
            <a:r>
              <a:rPr lang="en-US" sz="2400" i="1" baseline="-25000" dirty="0" err="1" smtClean="0"/>
              <a:t>s</a:t>
            </a:r>
            <a:r>
              <a:rPr lang="en-US" sz="2400" dirty="0" smtClean="0"/>
              <a:t>&lt;</a:t>
            </a:r>
            <a:r>
              <a:rPr lang="en-US" sz="2400" i="1" dirty="0" smtClean="0"/>
              <a:t>v</a:t>
            </a:r>
            <a:r>
              <a:rPr lang="en-US" sz="2400" i="1" baseline="-25000" dirty="0" smtClean="0"/>
              <a:t>0</a:t>
            </a:r>
            <a:r>
              <a:rPr lang="en-US" sz="2400" baseline="-25000" dirty="0" smtClean="0"/>
              <a:t> </a:t>
            </a:r>
            <a:r>
              <a:rPr lang="en-US" sz="2400" dirty="0" smtClean="0"/>
              <a:t>will be removed in the proportion </a:t>
            </a:r>
            <a:r>
              <a:rPr lang="en-US" sz="2400" i="1" dirty="0" err="1" smtClean="0"/>
              <a:t>v</a:t>
            </a:r>
            <a:r>
              <a:rPr lang="en-US" sz="2400" i="1" baseline="-25000" dirty="0" err="1" smtClean="0"/>
              <a:t>s</a:t>
            </a:r>
            <a:r>
              <a:rPr lang="en-US" sz="2400" i="1" baseline="-25000" dirty="0" smtClean="0"/>
              <a:t> </a:t>
            </a:r>
            <a:r>
              <a:rPr lang="en-US" sz="2400" dirty="0" smtClean="0"/>
              <a:t>: </a:t>
            </a:r>
            <a:r>
              <a:rPr lang="en-US" sz="2400" i="1" dirty="0" smtClean="0"/>
              <a:t>v</a:t>
            </a:r>
            <a:r>
              <a:rPr lang="en-US" sz="2400" i="1" baseline="-25000" dirty="0" smtClean="0"/>
              <a:t>0</a:t>
            </a:r>
            <a:r>
              <a:rPr lang="en-US" sz="2400" dirty="0" smtClean="0"/>
              <a:t>. The above analysis shows that the settling efficiency depends on the ratio between the influent flow rate Q and the surface area of the tank BL, which is called the “</a:t>
            </a:r>
            <a:r>
              <a:rPr lang="en-US" sz="2400" i="1" dirty="0" smtClean="0"/>
              <a:t>surface loading</a:t>
            </a:r>
            <a:r>
              <a:rPr lang="en-US" sz="2400" dirty="0" smtClean="0"/>
              <a:t>”. Hence the efficiency of the settling tank is independent of the depth of the tank. </a:t>
            </a:r>
          </a:p>
          <a:p>
            <a:pPr marL="514350" indent="-514350" algn="just">
              <a:spcAft>
                <a:spcPts val="1200"/>
              </a:spcAft>
            </a:pPr>
            <a:r>
              <a:rPr lang="en-US" sz="2400" dirty="0" smtClean="0"/>
              <a:t>The higher the surface area the greater is the efficiency. </a:t>
            </a:r>
          </a:p>
          <a:p>
            <a:pPr marL="514350" indent="-514350" algn="just">
              <a:spcAft>
                <a:spcPts val="1200"/>
              </a:spcAft>
            </a:pPr>
            <a:r>
              <a:rPr lang="en-US" sz="2400" dirty="0" smtClean="0"/>
              <a:t>Plate settlers and tube settlers have been designed to provide a larger surface area and achieve higher efficiency.</a:t>
            </a: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Environmental Engineering-1</a:t>
            </a:r>
            <a:endParaRPr lang="en-US" dirty="0"/>
          </a:p>
        </p:txBody>
      </p:sp>
      <p:sp>
        <p:nvSpPr>
          <p:cNvPr id="3" name="Subtitle 2"/>
          <p:cNvSpPr>
            <a:spLocks noGrp="1"/>
          </p:cNvSpPr>
          <p:nvPr>
            <p:ph type="subTitle" idx="1"/>
          </p:nvPr>
        </p:nvSpPr>
        <p:spPr>
          <a:xfrm>
            <a:off x="457200" y="914400"/>
            <a:ext cx="8229600" cy="5486400"/>
          </a:xfrm>
        </p:spPr>
        <p:txBody>
          <a:bodyPr>
            <a:normAutofit/>
          </a:bodyPr>
          <a:lstStyle/>
          <a:p>
            <a:pPr algn="ctr"/>
            <a:r>
              <a:rPr lang="en-US" sz="3200" dirty="0" smtClean="0"/>
              <a:t>CE3141</a:t>
            </a:r>
          </a:p>
          <a:p>
            <a:pPr algn="ctr"/>
            <a:endParaRPr lang="en-US" sz="3200" dirty="0" smtClean="0"/>
          </a:p>
          <a:p>
            <a:pPr algn="ctr"/>
            <a:r>
              <a:rPr lang="en-US" sz="3200" b="1" dirty="0" smtClean="0">
                <a:solidFill>
                  <a:srgbClr val="FF0000"/>
                </a:solidFill>
              </a:rPr>
              <a:t>Lecture-9</a:t>
            </a:r>
            <a:r>
              <a:rPr lang="en-US" sz="3200" b="1" dirty="0" smtClean="0"/>
              <a:t> </a:t>
            </a:r>
          </a:p>
          <a:p>
            <a:pPr algn="ctr"/>
            <a:r>
              <a:rPr lang="en-US" sz="3200" dirty="0" smtClean="0"/>
              <a:t>Week-6, Saturday</a:t>
            </a:r>
          </a:p>
          <a:p>
            <a:pPr algn="ctr"/>
            <a:endParaRPr lang="en-US" sz="3200" dirty="0" smtClean="0"/>
          </a:p>
          <a:p>
            <a:pPr algn="ctr"/>
            <a:r>
              <a:rPr lang="en-US" sz="3200" dirty="0" smtClean="0"/>
              <a:t>21-05-2022</a:t>
            </a:r>
            <a:endParaRPr lang="en-US" sz="3200" dirty="0"/>
          </a:p>
        </p:txBody>
      </p:sp>
    </p:spTree>
    <p:extLst>
      <p:ext uri="{BB962C8B-B14F-4D97-AF65-F5344CB8AC3E}">
        <p14:creationId xmlns:p14="http://schemas.microsoft.com/office/powerpoint/2010/main" xmlns="" val="2448953279"/>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Coagulation and Flocculation</a:t>
            </a:r>
            <a:endParaRPr lang="en-US" sz="3600" dirty="0">
              <a:solidFill>
                <a:srgbClr val="00FF00"/>
              </a:solidFill>
            </a:endParaRPr>
          </a:p>
        </p:txBody>
      </p:sp>
      <p:sp>
        <p:nvSpPr>
          <p:cNvPr id="3" name="Subtitle 2"/>
          <p:cNvSpPr>
            <a:spLocks noGrp="1"/>
          </p:cNvSpPr>
          <p:nvPr>
            <p:ph type="subTitle" idx="1"/>
          </p:nvPr>
        </p:nvSpPr>
        <p:spPr>
          <a:xfrm>
            <a:off x="381000" y="914400"/>
            <a:ext cx="8229600" cy="5334000"/>
          </a:xfrm>
        </p:spPr>
        <p:txBody>
          <a:bodyPr>
            <a:normAutofit/>
          </a:bodyPr>
          <a:lstStyle/>
          <a:p>
            <a:pPr marL="514350" indent="-514350" algn="just">
              <a:spcAft>
                <a:spcPts val="1200"/>
              </a:spcAft>
            </a:pPr>
            <a:r>
              <a:rPr lang="en-US" sz="2400" dirty="0" smtClean="0"/>
              <a:t>The removal of very fine light colloidal impurities from water is difficult to achieve in practice by the process of plain sedimentation. This can be greatly expedited by the addition to water of certain chemical compound which where thoroughly mixed form wooly masses of flocculent precipitate enmeshing the suspended particles become heavier and finally settle out. These substances are called </a:t>
            </a:r>
            <a:r>
              <a:rPr lang="en-US" sz="2400" i="1" dirty="0" smtClean="0">
                <a:solidFill>
                  <a:srgbClr val="00FF00"/>
                </a:solidFill>
              </a:rPr>
              <a:t>coagulants</a:t>
            </a:r>
            <a:r>
              <a:rPr lang="en-US" sz="2400" dirty="0" smtClean="0"/>
              <a:t> and their process of action is </a:t>
            </a:r>
            <a:r>
              <a:rPr lang="en-US" sz="2400" i="1" dirty="0" smtClean="0">
                <a:solidFill>
                  <a:srgbClr val="00FF00"/>
                </a:solidFill>
              </a:rPr>
              <a:t>coagulation</a:t>
            </a:r>
            <a:r>
              <a:rPr lang="en-US" sz="2400" dirty="0" smtClean="0"/>
              <a:t>.</a:t>
            </a: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Coagulation and Flocculation</a:t>
            </a:r>
            <a:endParaRPr lang="en-US" sz="3600" dirty="0">
              <a:solidFill>
                <a:srgbClr val="00FF00"/>
              </a:solidFill>
            </a:endParaRPr>
          </a:p>
        </p:txBody>
      </p:sp>
      <p:sp>
        <p:nvSpPr>
          <p:cNvPr id="3" name="Subtitle 2"/>
          <p:cNvSpPr>
            <a:spLocks noGrp="1"/>
          </p:cNvSpPr>
          <p:nvPr>
            <p:ph type="subTitle" idx="1"/>
          </p:nvPr>
        </p:nvSpPr>
        <p:spPr>
          <a:xfrm>
            <a:off x="381000" y="914400"/>
            <a:ext cx="8229600" cy="5334000"/>
          </a:xfrm>
        </p:spPr>
        <p:txBody>
          <a:bodyPr>
            <a:normAutofit/>
          </a:bodyPr>
          <a:lstStyle/>
          <a:p>
            <a:pPr marL="514350" indent="-514350" algn="just">
              <a:spcAft>
                <a:spcPts val="1200"/>
              </a:spcAft>
            </a:pPr>
            <a:r>
              <a:rPr lang="en-US" sz="2400" dirty="0" smtClean="0"/>
              <a:t>Principle of Coagulation</a:t>
            </a:r>
          </a:p>
          <a:p>
            <a:pPr marL="514350" indent="-514350" algn="just">
              <a:spcAft>
                <a:spcPts val="1200"/>
              </a:spcAft>
              <a:buAutoNum type="romanLcPeriod"/>
            </a:pPr>
            <a:r>
              <a:rPr lang="en-US" sz="2400" dirty="0" smtClean="0">
                <a:solidFill>
                  <a:srgbClr val="FFFF00"/>
                </a:solidFill>
              </a:rPr>
              <a:t>Flock formation: </a:t>
            </a:r>
            <a:r>
              <a:rPr lang="en-US" sz="2400" dirty="0" smtClean="0"/>
              <a:t>When coagulants are dissolved in water and thoroughly mixed with it, they produce a thick gelatinous precipitate. This precipitate is known as the flock and this flock has got the property of arresting the suspended impurities in water during its downward travel towards the bottom of tank.</a:t>
            </a:r>
          </a:p>
          <a:p>
            <a:pPr marL="514350" indent="-514350" algn="just">
              <a:spcAft>
                <a:spcPts val="1200"/>
              </a:spcAft>
              <a:buAutoNum type="romanLcPeriod"/>
            </a:pPr>
            <a:r>
              <a:rPr lang="en-US" sz="2400" dirty="0" smtClean="0">
                <a:solidFill>
                  <a:srgbClr val="FFFF00"/>
                </a:solidFill>
              </a:rPr>
              <a:t>Electric charges: </a:t>
            </a:r>
            <a:r>
              <a:rPr lang="en-US" sz="2400" dirty="0" smtClean="0"/>
              <a:t>The ions of flock are found to possess positive electric charge. Hence they will attract the negatively charged colloidal particles of clay and thus they cause the removal of such particles from water.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Types of Intakes</a:t>
            </a:r>
            <a:endParaRPr lang="en-US" sz="3600" dirty="0"/>
          </a:p>
        </p:txBody>
      </p:sp>
      <p:sp>
        <p:nvSpPr>
          <p:cNvPr id="3" name="Subtitle 2"/>
          <p:cNvSpPr>
            <a:spLocks noGrp="1"/>
          </p:cNvSpPr>
          <p:nvPr>
            <p:ph type="subTitle" idx="1"/>
          </p:nvPr>
        </p:nvSpPr>
        <p:spPr>
          <a:xfrm>
            <a:off x="381000" y="1219200"/>
            <a:ext cx="8229600" cy="5181600"/>
          </a:xfrm>
        </p:spPr>
        <p:txBody>
          <a:bodyPr>
            <a:normAutofit/>
          </a:bodyPr>
          <a:lstStyle/>
          <a:p>
            <a:pPr marL="514350" indent="-514350" algn="just">
              <a:spcAft>
                <a:spcPts val="1200"/>
              </a:spcAft>
            </a:pPr>
            <a:r>
              <a:rPr lang="en-US" sz="2800" dirty="0" smtClean="0"/>
              <a:t>The intakes are mainly of the following four types: </a:t>
            </a:r>
          </a:p>
          <a:p>
            <a:pPr marL="571500" indent="-571500" algn="just">
              <a:spcAft>
                <a:spcPts val="1200"/>
              </a:spcAft>
              <a:buAutoNum type="romanLcParenBoth"/>
            </a:pPr>
            <a:r>
              <a:rPr lang="en-US" sz="2800" dirty="0" smtClean="0"/>
              <a:t>Canal intakes</a:t>
            </a:r>
          </a:p>
          <a:p>
            <a:pPr marL="571500" indent="-571500" algn="just">
              <a:spcAft>
                <a:spcPts val="1200"/>
              </a:spcAft>
              <a:buAutoNum type="romanLcParenBoth"/>
            </a:pPr>
            <a:r>
              <a:rPr lang="en-US" sz="2800" dirty="0" smtClean="0"/>
              <a:t>Reservoir or lake intakes</a:t>
            </a:r>
          </a:p>
          <a:p>
            <a:pPr marL="571500" indent="-571500" algn="just">
              <a:spcAft>
                <a:spcPts val="1200"/>
              </a:spcAft>
              <a:buAutoNum type="romanLcParenBoth"/>
            </a:pPr>
            <a:r>
              <a:rPr lang="en-US" sz="2800" dirty="0" smtClean="0"/>
              <a:t>River intakes and </a:t>
            </a:r>
          </a:p>
          <a:p>
            <a:pPr marL="571500" indent="-571500" algn="just">
              <a:spcAft>
                <a:spcPts val="1200"/>
              </a:spcAft>
              <a:buAutoNum type="romanLcParenBoth"/>
            </a:pPr>
            <a:r>
              <a:rPr lang="en-US" sz="2800" dirty="0" smtClean="0"/>
              <a:t>Portable intakes. </a:t>
            </a:r>
            <a:endParaRPr lang="en-US" sz="2800" dirty="0"/>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Coagulation and Flocculation</a:t>
            </a:r>
            <a:endParaRPr lang="en-US" sz="3600" dirty="0">
              <a:solidFill>
                <a:srgbClr val="00FF00"/>
              </a:solidFill>
            </a:endParaRPr>
          </a:p>
        </p:txBody>
      </p:sp>
      <p:sp>
        <p:nvSpPr>
          <p:cNvPr id="3" name="Subtitle 2"/>
          <p:cNvSpPr>
            <a:spLocks noGrp="1"/>
          </p:cNvSpPr>
          <p:nvPr>
            <p:ph type="subTitle" idx="1"/>
          </p:nvPr>
        </p:nvSpPr>
        <p:spPr>
          <a:xfrm>
            <a:off x="381000" y="914400"/>
            <a:ext cx="8229600" cy="5334000"/>
          </a:xfrm>
        </p:spPr>
        <p:txBody>
          <a:bodyPr>
            <a:normAutofit/>
          </a:bodyPr>
          <a:lstStyle/>
          <a:p>
            <a:pPr marL="514350" indent="-514350" algn="just">
              <a:spcAft>
                <a:spcPts val="1200"/>
              </a:spcAft>
            </a:pPr>
            <a:r>
              <a:rPr lang="en-US" sz="2400" dirty="0" smtClean="0">
                <a:solidFill>
                  <a:srgbClr val="FF66FF"/>
                </a:solidFill>
              </a:rPr>
              <a:t>Factors Influencing Coagulation</a:t>
            </a:r>
          </a:p>
          <a:p>
            <a:pPr marL="514350" indent="-514350" algn="just">
              <a:spcAft>
                <a:spcPts val="1200"/>
              </a:spcAft>
            </a:pPr>
            <a:r>
              <a:rPr lang="en-US" sz="2400" dirty="0" smtClean="0"/>
              <a:t>Many factors influence the coagulation of waters. Among them, the following are important:</a:t>
            </a:r>
          </a:p>
          <a:p>
            <a:pPr marL="514350" indent="-514350" algn="just">
              <a:spcAft>
                <a:spcPts val="1200"/>
              </a:spcAft>
              <a:buAutoNum type="romanLcPeriod"/>
            </a:pPr>
            <a:r>
              <a:rPr lang="en-US" sz="2400" dirty="0" smtClean="0"/>
              <a:t>Kind of coagulant</a:t>
            </a:r>
          </a:p>
          <a:p>
            <a:pPr marL="514350" indent="-514350" algn="just">
              <a:spcAft>
                <a:spcPts val="1200"/>
              </a:spcAft>
              <a:buAutoNum type="romanLcPeriod"/>
            </a:pPr>
            <a:r>
              <a:rPr lang="en-US" sz="2400" dirty="0" smtClean="0"/>
              <a:t>Quantity of coagulant</a:t>
            </a:r>
          </a:p>
          <a:p>
            <a:pPr marL="514350" indent="-514350" algn="just">
              <a:spcAft>
                <a:spcPts val="1200"/>
              </a:spcAft>
              <a:buAutoNum type="romanLcPeriod"/>
            </a:pPr>
            <a:r>
              <a:rPr lang="en-US" sz="2400" dirty="0" smtClean="0"/>
              <a:t>Characteristics of water (suspended matter, pH and temperature) and</a:t>
            </a:r>
          </a:p>
          <a:p>
            <a:pPr marL="514350" indent="-514350" algn="just">
              <a:spcAft>
                <a:spcPts val="1200"/>
              </a:spcAft>
              <a:buAutoNum type="romanLcPeriod"/>
            </a:pPr>
            <a:r>
              <a:rPr lang="en-US" sz="2400" dirty="0" smtClean="0"/>
              <a:t>Time of mixing, flocculation and coagulation.</a:t>
            </a: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Coagulation and Flocculation</a:t>
            </a:r>
            <a:endParaRPr lang="en-US" sz="3600" dirty="0">
              <a:solidFill>
                <a:srgbClr val="00FF00"/>
              </a:solidFill>
            </a:endParaRPr>
          </a:p>
        </p:txBody>
      </p:sp>
      <p:sp>
        <p:nvSpPr>
          <p:cNvPr id="3" name="Subtitle 2"/>
          <p:cNvSpPr>
            <a:spLocks noGrp="1"/>
          </p:cNvSpPr>
          <p:nvPr>
            <p:ph type="subTitle" idx="1"/>
          </p:nvPr>
        </p:nvSpPr>
        <p:spPr>
          <a:xfrm>
            <a:off x="381000" y="914400"/>
            <a:ext cx="8229600" cy="5334000"/>
          </a:xfrm>
        </p:spPr>
        <p:txBody>
          <a:bodyPr>
            <a:normAutofit/>
          </a:bodyPr>
          <a:lstStyle/>
          <a:p>
            <a:pPr marL="514350" indent="-514350" algn="just">
              <a:spcAft>
                <a:spcPts val="1200"/>
              </a:spcAft>
            </a:pPr>
            <a:r>
              <a:rPr lang="en-US" sz="2400" dirty="0" smtClean="0">
                <a:solidFill>
                  <a:srgbClr val="FF66FF"/>
                </a:solidFill>
              </a:rPr>
              <a:t>Dosage of Coagulants</a:t>
            </a:r>
          </a:p>
          <a:p>
            <a:pPr marL="514350" indent="-514350" algn="just">
              <a:spcAft>
                <a:spcPts val="1200"/>
              </a:spcAft>
            </a:pPr>
            <a:r>
              <a:rPr lang="en-US" sz="2400" dirty="0" smtClean="0"/>
              <a:t>This depends upon number of factors such as:</a:t>
            </a:r>
          </a:p>
          <a:p>
            <a:pPr marL="514350" indent="-514350" algn="just">
              <a:spcAft>
                <a:spcPts val="1200"/>
              </a:spcAft>
              <a:buAutoNum type="romanLcPeriod"/>
            </a:pPr>
            <a:r>
              <a:rPr lang="en-US" sz="2400" dirty="0" smtClean="0"/>
              <a:t>Turbidity of water</a:t>
            </a:r>
          </a:p>
          <a:p>
            <a:pPr marL="514350" indent="-514350" algn="just">
              <a:spcAft>
                <a:spcPts val="1200"/>
              </a:spcAft>
              <a:buAutoNum type="romanLcPeriod"/>
            </a:pPr>
            <a:r>
              <a:rPr lang="en-US" sz="2400" dirty="0" err="1" smtClean="0"/>
              <a:t>Colour</a:t>
            </a:r>
            <a:r>
              <a:rPr lang="en-US" sz="2400" dirty="0" smtClean="0"/>
              <a:t> of water</a:t>
            </a:r>
          </a:p>
          <a:p>
            <a:pPr marL="514350" indent="-514350" algn="just">
              <a:spcAft>
                <a:spcPts val="1200"/>
              </a:spcAft>
              <a:buFont typeface="Wingdings 2"/>
              <a:buAutoNum type="romanLcPeriod"/>
            </a:pPr>
            <a:r>
              <a:rPr lang="en-US" sz="2400" dirty="0" smtClean="0"/>
              <a:t>pH value of water</a:t>
            </a:r>
          </a:p>
          <a:p>
            <a:pPr marL="514350" indent="-514350" algn="just">
              <a:spcAft>
                <a:spcPts val="1200"/>
              </a:spcAft>
              <a:buAutoNum type="romanLcPeriod"/>
            </a:pPr>
            <a:r>
              <a:rPr lang="en-US" sz="2400" dirty="0" smtClean="0"/>
              <a:t>Time of settlement and </a:t>
            </a:r>
          </a:p>
          <a:p>
            <a:pPr marL="514350" indent="-514350" algn="just">
              <a:spcAft>
                <a:spcPts val="1200"/>
              </a:spcAft>
              <a:buAutoNum type="romanLcPeriod"/>
            </a:pPr>
            <a:r>
              <a:rPr lang="en-US" sz="2400" dirty="0" smtClean="0"/>
              <a:t>Temperature of water</a:t>
            </a: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Coagulation and Flocculation</a:t>
            </a:r>
            <a:endParaRPr lang="en-US" sz="3600" dirty="0">
              <a:solidFill>
                <a:srgbClr val="00FF00"/>
              </a:solidFill>
            </a:endParaRPr>
          </a:p>
        </p:txBody>
      </p:sp>
      <p:sp>
        <p:nvSpPr>
          <p:cNvPr id="3" name="Subtitle 2"/>
          <p:cNvSpPr>
            <a:spLocks noGrp="1"/>
          </p:cNvSpPr>
          <p:nvPr>
            <p:ph type="subTitle" idx="1"/>
          </p:nvPr>
        </p:nvSpPr>
        <p:spPr>
          <a:xfrm>
            <a:off x="381000" y="914400"/>
            <a:ext cx="8229600" cy="5334000"/>
          </a:xfrm>
        </p:spPr>
        <p:txBody>
          <a:bodyPr>
            <a:normAutofit/>
          </a:bodyPr>
          <a:lstStyle/>
          <a:p>
            <a:pPr marL="514350" indent="-514350" algn="just">
              <a:spcAft>
                <a:spcPts val="1200"/>
              </a:spcAft>
            </a:pPr>
            <a:r>
              <a:rPr lang="en-US" sz="2400" dirty="0" smtClean="0">
                <a:solidFill>
                  <a:srgbClr val="FF66FF"/>
                </a:solidFill>
              </a:rPr>
              <a:t>Chemical Reactions</a:t>
            </a:r>
          </a:p>
          <a:p>
            <a:pPr marL="514350" indent="-514350" algn="just">
              <a:spcAft>
                <a:spcPts val="1200"/>
              </a:spcAft>
            </a:pPr>
            <a:r>
              <a:rPr lang="en-US" sz="2400" dirty="0" smtClean="0"/>
              <a:t>1. Al</a:t>
            </a:r>
            <a:r>
              <a:rPr lang="en-US" sz="2400" baseline="-25000" dirty="0" smtClean="0"/>
              <a:t>2</a:t>
            </a:r>
            <a:r>
              <a:rPr lang="en-US" sz="2400" dirty="0" smtClean="0"/>
              <a:t> (SO</a:t>
            </a:r>
            <a:r>
              <a:rPr lang="en-US" sz="2400" baseline="-25000" dirty="0" smtClean="0"/>
              <a:t>4</a:t>
            </a:r>
            <a:r>
              <a:rPr lang="en-US" sz="2400" dirty="0" smtClean="0"/>
              <a:t>)</a:t>
            </a:r>
            <a:r>
              <a:rPr lang="en-US" sz="2400" baseline="-25000" dirty="0" smtClean="0"/>
              <a:t>3 </a:t>
            </a:r>
            <a:r>
              <a:rPr lang="en-US" sz="2400" dirty="0" smtClean="0"/>
              <a:t>+ 3Ca(HCO</a:t>
            </a:r>
            <a:r>
              <a:rPr lang="en-US" sz="2400" baseline="-25000" dirty="0" smtClean="0"/>
              <a:t>3</a:t>
            </a:r>
            <a:r>
              <a:rPr lang="en-US" sz="2400" dirty="0" smtClean="0"/>
              <a:t>)</a:t>
            </a:r>
            <a:r>
              <a:rPr lang="en-US" sz="2400" baseline="-25000" dirty="0" smtClean="0"/>
              <a:t>2</a:t>
            </a:r>
            <a:r>
              <a:rPr lang="en-US" sz="2400" dirty="0" smtClean="0"/>
              <a:t> = Al</a:t>
            </a:r>
            <a:r>
              <a:rPr lang="en-US" sz="2400" baseline="-25000" dirty="0" smtClean="0"/>
              <a:t>2</a:t>
            </a:r>
            <a:r>
              <a:rPr lang="en-US" sz="2400" dirty="0" smtClean="0"/>
              <a:t>(OH)</a:t>
            </a:r>
            <a:r>
              <a:rPr lang="en-US" sz="2400" baseline="-25000" dirty="0" smtClean="0"/>
              <a:t>6</a:t>
            </a:r>
            <a:r>
              <a:rPr lang="en-US" sz="2400" dirty="0" smtClean="0"/>
              <a:t> + 3CaSO</a:t>
            </a:r>
            <a:r>
              <a:rPr lang="en-US" sz="2400" baseline="-25000" dirty="0" smtClean="0"/>
              <a:t>4</a:t>
            </a:r>
            <a:r>
              <a:rPr lang="en-US" sz="2400" dirty="0" smtClean="0"/>
              <a:t> + 6CO</a:t>
            </a:r>
            <a:r>
              <a:rPr lang="en-US" sz="2400" baseline="-25000" dirty="0" smtClean="0"/>
              <a:t>2</a:t>
            </a:r>
          </a:p>
          <a:p>
            <a:pPr marL="514350" indent="-514350" algn="just">
              <a:spcAft>
                <a:spcPts val="1200"/>
              </a:spcAft>
            </a:pPr>
            <a:endParaRPr lang="en-US" sz="2400" dirty="0" smtClean="0"/>
          </a:p>
          <a:p>
            <a:pPr marL="514350" indent="-514350" algn="just">
              <a:spcAft>
                <a:spcPts val="1200"/>
              </a:spcAft>
            </a:pPr>
            <a:r>
              <a:rPr lang="en-US" sz="2400" dirty="0" smtClean="0"/>
              <a:t>2. FeSO</a:t>
            </a:r>
            <a:r>
              <a:rPr lang="en-US" sz="2400" baseline="-25000" dirty="0" smtClean="0"/>
              <a:t>4 </a:t>
            </a:r>
            <a:r>
              <a:rPr lang="en-US" sz="2400" dirty="0" smtClean="0"/>
              <a:t>+ Ca(HCO</a:t>
            </a:r>
            <a:r>
              <a:rPr lang="en-US" sz="2400" baseline="-25000" dirty="0" smtClean="0"/>
              <a:t>3</a:t>
            </a:r>
            <a:r>
              <a:rPr lang="en-US" sz="2400" dirty="0" smtClean="0"/>
              <a:t>)</a:t>
            </a:r>
            <a:r>
              <a:rPr lang="en-US" sz="2400" baseline="-25000" dirty="0" smtClean="0"/>
              <a:t>2</a:t>
            </a:r>
            <a:r>
              <a:rPr lang="en-US" sz="2400" dirty="0" smtClean="0"/>
              <a:t> = Fe(HCO</a:t>
            </a:r>
            <a:r>
              <a:rPr lang="en-US" sz="2400" baseline="-25000" dirty="0" smtClean="0"/>
              <a:t>3</a:t>
            </a:r>
            <a:r>
              <a:rPr lang="en-US" sz="2400" dirty="0" smtClean="0"/>
              <a:t>)</a:t>
            </a:r>
            <a:r>
              <a:rPr lang="en-US" sz="2400" baseline="-25000" dirty="0" smtClean="0"/>
              <a:t>2</a:t>
            </a:r>
            <a:r>
              <a:rPr lang="en-US" sz="2400" dirty="0" smtClean="0"/>
              <a:t> + CaSO</a:t>
            </a:r>
            <a:r>
              <a:rPr lang="en-US" sz="2400" baseline="-25000" dirty="0" smtClean="0"/>
              <a:t>4</a:t>
            </a:r>
          </a:p>
          <a:p>
            <a:pPr marL="514350" indent="-514350" algn="just">
              <a:spcAft>
                <a:spcPts val="1200"/>
              </a:spcAft>
            </a:pPr>
            <a:r>
              <a:rPr lang="en-US" sz="2400" dirty="0" smtClean="0"/>
              <a:t>Fe(HCO</a:t>
            </a:r>
            <a:r>
              <a:rPr lang="en-US" sz="2400" baseline="-25000" dirty="0" smtClean="0"/>
              <a:t>3</a:t>
            </a:r>
            <a:r>
              <a:rPr lang="en-US" sz="2400" dirty="0" smtClean="0"/>
              <a:t>)</a:t>
            </a:r>
            <a:r>
              <a:rPr lang="en-US" sz="2400" baseline="-25000" dirty="0" smtClean="0"/>
              <a:t>2 </a:t>
            </a:r>
            <a:r>
              <a:rPr lang="en-US" sz="2400" dirty="0" smtClean="0"/>
              <a:t>+ 2Ca(OH) = Fe(OH)</a:t>
            </a:r>
            <a:r>
              <a:rPr lang="en-US" sz="2400" baseline="-25000" dirty="0" smtClean="0"/>
              <a:t>2</a:t>
            </a:r>
            <a:r>
              <a:rPr lang="en-US" sz="2400" dirty="0" smtClean="0"/>
              <a:t> + 2CaCO</a:t>
            </a:r>
            <a:r>
              <a:rPr lang="en-US" sz="2400" baseline="-25000" dirty="0" smtClean="0"/>
              <a:t>3</a:t>
            </a:r>
            <a:r>
              <a:rPr lang="en-US" sz="2400" dirty="0" smtClean="0"/>
              <a:t> + 2H</a:t>
            </a:r>
            <a:r>
              <a:rPr lang="en-US" sz="2400" baseline="-25000" dirty="0" smtClean="0"/>
              <a:t>2</a:t>
            </a:r>
            <a:r>
              <a:rPr lang="en-US" sz="2400" dirty="0" smtClean="0"/>
              <a:t>O</a:t>
            </a:r>
          </a:p>
          <a:p>
            <a:pPr marL="514350" indent="-514350" algn="just">
              <a:spcAft>
                <a:spcPts val="1200"/>
              </a:spcAft>
            </a:pPr>
            <a:r>
              <a:rPr lang="en-US" sz="2400" dirty="0" smtClean="0"/>
              <a:t>4Fe(OH)</a:t>
            </a:r>
            <a:r>
              <a:rPr lang="en-US" sz="2400" baseline="-25000" dirty="0" smtClean="0"/>
              <a:t>2 </a:t>
            </a:r>
            <a:r>
              <a:rPr lang="en-US" sz="2400" dirty="0" smtClean="0"/>
              <a:t>+ O</a:t>
            </a:r>
            <a:r>
              <a:rPr lang="en-US" sz="2400" baseline="-25000" dirty="0" smtClean="0"/>
              <a:t>2</a:t>
            </a:r>
            <a:r>
              <a:rPr lang="en-US" sz="2400" dirty="0" smtClean="0"/>
              <a:t> + H</a:t>
            </a:r>
            <a:r>
              <a:rPr lang="en-US" sz="2400" baseline="-25000" dirty="0" smtClean="0"/>
              <a:t>2</a:t>
            </a:r>
            <a:r>
              <a:rPr lang="en-US" sz="2400" dirty="0" smtClean="0"/>
              <a:t>O = 2Fe(OH)</a:t>
            </a:r>
            <a:r>
              <a:rPr lang="en-US" sz="2400" baseline="-25000" dirty="0" smtClean="0"/>
              <a:t>3</a:t>
            </a:r>
            <a:endParaRPr lang="en-US" sz="2400" dirty="0" smtClean="0"/>
          </a:p>
          <a:p>
            <a:pPr marL="514350" indent="-514350" algn="just">
              <a:spcAft>
                <a:spcPts val="1200"/>
              </a:spcAft>
            </a:pPr>
            <a:endParaRPr lang="en-US" sz="2400" dirty="0" smtClean="0"/>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077200" cy="6096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457200" y="838200"/>
            <a:ext cx="8229600" cy="5562600"/>
          </a:xfrm>
        </p:spPr>
        <p:txBody>
          <a:bodyPr>
            <a:normAutofit lnSpcReduction="10000"/>
          </a:bodyPr>
          <a:lstStyle/>
          <a:p>
            <a:pPr marL="514350" indent="-514350" algn="just">
              <a:spcAft>
                <a:spcPts val="1200"/>
              </a:spcAft>
            </a:pPr>
            <a:r>
              <a:rPr lang="en-US" sz="2400" dirty="0" smtClean="0"/>
              <a:t>The process of passing the water through the beds of granular materials is known as the filtration.</a:t>
            </a:r>
          </a:p>
          <a:p>
            <a:pPr marL="514350" indent="-514350" algn="just">
              <a:spcAft>
                <a:spcPts val="1200"/>
              </a:spcAft>
            </a:pPr>
            <a:r>
              <a:rPr lang="en-US" sz="2400" dirty="0" smtClean="0"/>
              <a:t>The filtered water is potable and palatable and it is free from various undesirable impurities like </a:t>
            </a:r>
            <a:r>
              <a:rPr lang="en-US" sz="2400" dirty="0" err="1" smtClean="0"/>
              <a:t>colour</a:t>
            </a:r>
            <a:r>
              <a:rPr lang="en-US" sz="2400" dirty="0" smtClean="0"/>
              <a:t>, </a:t>
            </a:r>
            <a:r>
              <a:rPr lang="en-US" sz="2400" dirty="0" err="1" smtClean="0"/>
              <a:t>odour</a:t>
            </a:r>
            <a:r>
              <a:rPr lang="en-US" sz="2400" dirty="0" smtClean="0"/>
              <a:t>, turbidity, pathogenic bacteria, etc.</a:t>
            </a:r>
          </a:p>
          <a:p>
            <a:pPr marL="514350" indent="-514350" algn="just">
              <a:spcAft>
                <a:spcPts val="1200"/>
              </a:spcAft>
            </a:pPr>
            <a:r>
              <a:rPr lang="en-US" sz="2400" dirty="0" smtClean="0"/>
              <a:t>During the process of filtration, the following effects occur on water:</a:t>
            </a:r>
          </a:p>
          <a:p>
            <a:pPr marL="514350" indent="-514350" algn="just">
              <a:spcAft>
                <a:spcPts val="1200"/>
              </a:spcAft>
              <a:buAutoNum type="romanLcPeriod"/>
            </a:pPr>
            <a:r>
              <a:rPr lang="en-US" sz="2400" dirty="0" smtClean="0"/>
              <a:t>The suspended and colloidal impurities which are present in water in a finely divided state are removed to great extent.</a:t>
            </a:r>
          </a:p>
          <a:p>
            <a:pPr marL="514350" indent="-514350" algn="just">
              <a:spcAft>
                <a:spcPts val="1200"/>
              </a:spcAft>
              <a:buAutoNum type="romanLcPeriod"/>
            </a:pPr>
            <a:r>
              <a:rPr lang="en-US" sz="2400" dirty="0" smtClean="0"/>
              <a:t>The chemical characteristics of water are altered.</a:t>
            </a:r>
          </a:p>
          <a:p>
            <a:pPr marL="514350" indent="-514350" algn="just">
              <a:spcAft>
                <a:spcPts val="1200"/>
              </a:spcAft>
              <a:buAutoNum type="romanLcPeriod"/>
            </a:pPr>
            <a:r>
              <a:rPr lang="en-US" sz="2400" dirty="0" smtClean="0"/>
              <a:t>The number of bacteria present in water is also considerably reduced.</a:t>
            </a: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81000" y="914400"/>
            <a:ext cx="8229600" cy="5562600"/>
          </a:xfrm>
        </p:spPr>
        <p:txBody>
          <a:bodyPr>
            <a:normAutofit fontScale="92500" lnSpcReduction="20000"/>
          </a:bodyPr>
          <a:lstStyle/>
          <a:p>
            <a:pPr marL="514350" indent="-514350" algn="just">
              <a:spcAft>
                <a:spcPts val="1200"/>
              </a:spcAft>
            </a:pPr>
            <a:r>
              <a:rPr lang="en-US" sz="3000" b="1" dirty="0" smtClean="0">
                <a:solidFill>
                  <a:srgbClr val="FF66FF"/>
                </a:solidFill>
              </a:rPr>
              <a:t>The theory of filtration</a:t>
            </a:r>
          </a:p>
          <a:p>
            <a:pPr marL="514350" indent="-514350" algn="just">
              <a:spcAft>
                <a:spcPts val="1200"/>
              </a:spcAft>
            </a:pPr>
            <a:r>
              <a:rPr lang="en-US" sz="2400" dirty="0" smtClean="0"/>
              <a:t>It can be explained based on the following four actions:</a:t>
            </a:r>
          </a:p>
          <a:p>
            <a:pPr marL="514350" indent="-514350" algn="just">
              <a:spcAft>
                <a:spcPts val="1200"/>
              </a:spcAft>
              <a:buAutoNum type="romanLcPeriod"/>
            </a:pPr>
            <a:r>
              <a:rPr lang="en-US" sz="2400" dirty="0" smtClean="0">
                <a:solidFill>
                  <a:srgbClr val="00B0F0"/>
                </a:solidFill>
              </a:rPr>
              <a:t>Mechanical straining: </a:t>
            </a:r>
            <a:r>
              <a:rPr lang="en-US" sz="2400" dirty="0" smtClean="0"/>
              <a:t>The suspended particles which are unable to pass through the voids of sand grains are arrested and removed by the action of mechanical straining.</a:t>
            </a:r>
          </a:p>
          <a:p>
            <a:pPr marL="514350" indent="-514350" algn="just">
              <a:spcAft>
                <a:spcPts val="1200"/>
              </a:spcAft>
              <a:buAutoNum type="romanLcPeriod"/>
            </a:pPr>
            <a:r>
              <a:rPr lang="en-US" sz="2400" dirty="0" smtClean="0">
                <a:solidFill>
                  <a:srgbClr val="00B0F0"/>
                </a:solidFill>
              </a:rPr>
              <a:t>Sedimentation:</a:t>
            </a:r>
            <a:r>
              <a:rPr lang="en-US" sz="2400" dirty="0" smtClean="0"/>
              <a:t> The voids between the sand grains of filter act more or less like small sedimentation tanks. The particles of impurities, arrested in this voids, adhere to the particles of sand grains mainly for the following two reasons:</a:t>
            </a:r>
          </a:p>
          <a:p>
            <a:pPr marL="514350" indent="-514350" algn="just">
              <a:spcAft>
                <a:spcPts val="1200"/>
              </a:spcAft>
            </a:pPr>
            <a:r>
              <a:rPr lang="en-US" sz="2400" dirty="0" smtClean="0"/>
              <a:t>	a. Due the presence of a gelatinous film or coating developed on sand grains by previously caught bacteria and colloidal matter;</a:t>
            </a:r>
          </a:p>
          <a:p>
            <a:pPr marL="514350" indent="-514350" algn="just">
              <a:spcAft>
                <a:spcPts val="1200"/>
              </a:spcAft>
            </a:pPr>
            <a:r>
              <a:rPr lang="en-US" sz="2400" dirty="0" smtClean="0"/>
              <a:t>	b. Due to the physical attraction between the two particles of matter.</a:t>
            </a:r>
          </a:p>
          <a:p>
            <a:pPr marL="514350" indent="-514350" algn="just">
              <a:spcAft>
                <a:spcPts val="1200"/>
              </a:spcAft>
            </a:pPr>
            <a:r>
              <a:rPr lang="en-US" sz="2400" dirty="0" smtClean="0"/>
              <a:t>Thus the suspended impurities are removed by filter by the action of sedimentation.</a:t>
            </a: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81000" y="914400"/>
            <a:ext cx="8229600" cy="5562600"/>
          </a:xfrm>
        </p:spPr>
        <p:txBody>
          <a:bodyPr>
            <a:noAutofit/>
          </a:bodyPr>
          <a:lstStyle/>
          <a:p>
            <a:pPr marL="514350" indent="-514350" algn="just">
              <a:spcAft>
                <a:spcPts val="1200"/>
              </a:spcAft>
              <a:buFont typeface="+mj-lt"/>
              <a:buAutoNum type="romanLcPeriod" startAt="3"/>
            </a:pPr>
            <a:r>
              <a:rPr lang="en-US" sz="2400" dirty="0" smtClean="0">
                <a:solidFill>
                  <a:srgbClr val="00B0F0"/>
                </a:solidFill>
              </a:rPr>
              <a:t>Biological metabolism: </a:t>
            </a:r>
            <a:r>
              <a:rPr lang="en-US" sz="2400" dirty="0" smtClean="0"/>
              <a:t>The growth and life process of the living cells is known as the biological metabolism. When bacteria are caught in the voids of sand grains, a zoological jelly or film is formed around the sand grains. This film contains large colonies of living bacteria. The bacteria feed on the organic impurities contained in water. They convert such impurities into harmless compounds by the complex biological reactions.</a:t>
            </a:r>
          </a:p>
          <a:p>
            <a:pPr marL="514350" indent="-514350" algn="just">
              <a:spcAft>
                <a:spcPts val="1200"/>
              </a:spcAft>
              <a:buAutoNum type="romanLcPeriod" startAt="3"/>
            </a:pPr>
            <a:r>
              <a:rPr lang="en-US" sz="2400" dirty="0" smtClean="0">
                <a:solidFill>
                  <a:srgbClr val="00B0F0"/>
                </a:solidFill>
              </a:rPr>
              <a:t>Electrolytic changes:</a:t>
            </a:r>
            <a:r>
              <a:rPr lang="en-US" sz="2400" dirty="0" smtClean="0"/>
              <a:t> When two substances with opposite electric charges are brought into contact with each other, the electric charges are neutralized and in doing so, new chemical substances are formed.</a:t>
            </a:r>
          </a:p>
          <a:p>
            <a:pPr marL="514350" indent="-514350" algn="just">
              <a:spcAft>
                <a:spcPts val="1200"/>
              </a:spcAft>
            </a:pPr>
            <a:r>
              <a:rPr lang="en-US" sz="2400" dirty="0" smtClean="0"/>
              <a:t>	</a:t>
            </a:r>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81000" y="914400"/>
            <a:ext cx="8229600" cy="2286000"/>
          </a:xfrm>
        </p:spPr>
        <p:txBody>
          <a:bodyPr>
            <a:noAutofit/>
          </a:bodyPr>
          <a:lstStyle/>
          <a:p>
            <a:pPr marL="514350" indent="-514350" algn="just">
              <a:spcAft>
                <a:spcPts val="1200"/>
              </a:spcAft>
            </a:pPr>
            <a:r>
              <a:rPr lang="en-US" sz="2400" b="1" dirty="0" smtClean="0">
                <a:solidFill>
                  <a:srgbClr val="FF0066"/>
                </a:solidFill>
              </a:rPr>
              <a:t>Classification of Filters</a:t>
            </a:r>
          </a:p>
          <a:p>
            <a:pPr marL="514350" indent="-514350" algn="just">
              <a:spcAft>
                <a:spcPts val="1200"/>
              </a:spcAft>
              <a:buAutoNum type="romanLcPeriod"/>
            </a:pPr>
            <a:r>
              <a:rPr lang="en-US" sz="2400" dirty="0" smtClean="0">
                <a:solidFill>
                  <a:srgbClr val="00B0F0"/>
                </a:solidFill>
              </a:rPr>
              <a:t>Slow sand filter</a:t>
            </a:r>
          </a:p>
          <a:p>
            <a:pPr marL="514350" indent="-514350" algn="just">
              <a:spcAft>
                <a:spcPts val="1200"/>
              </a:spcAft>
              <a:buAutoNum type="romanLcPeriod"/>
            </a:pPr>
            <a:r>
              <a:rPr lang="en-US" sz="2400" dirty="0" smtClean="0">
                <a:solidFill>
                  <a:srgbClr val="00B0F0"/>
                </a:solidFill>
              </a:rPr>
              <a:t>Rapid sand filter</a:t>
            </a:r>
          </a:p>
          <a:p>
            <a:pPr marL="514350" indent="-514350" algn="just">
              <a:spcAft>
                <a:spcPts val="1200"/>
              </a:spcAft>
              <a:buAutoNum type="romanLcPeriod"/>
            </a:pPr>
            <a:r>
              <a:rPr lang="en-US" sz="2400" dirty="0" smtClean="0">
                <a:solidFill>
                  <a:srgbClr val="00B0F0"/>
                </a:solidFill>
              </a:rPr>
              <a:t>Pressure filter</a:t>
            </a:r>
          </a:p>
        </p:txBody>
      </p:sp>
      <p:grpSp>
        <p:nvGrpSpPr>
          <p:cNvPr id="19" name="Group 18"/>
          <p:cNvGrpSpPr/>
          <p:nvPr/>
        </p:nvGrpSpPr>
        <p:grpSpPr>
          <a:xfrm>
            <a:off x="990600" y="3276600"/>
            <a:ext cx="7239000" cy="2895601"/>
            <a:chOff x="152400" y="3738264"/>
            <a:chExt cx="7239000" cy="2895601"/>
          </a:xfrm>
        </p:grpSpPr>
        <p:sp>
          <p:nvSpPr>
            <p:cNvPr id="4" name="TextBox 3"/>
            <p:cNvSpPr txBox="1"/>
            <p:nvPr/>
          </p:nvSpPr>
          <p:spPr>
            <a:xfrm>
              <a:off x="3810000" y="3738264"/>
              <a:ext cx="1219200" cy="461665"/>
            </a:xfrm>
            <a:prstGeom prst="rect">
              <a:avLst/>
            </a:prstGeom>
            <a:noFill/>
            <a:ln>
              <a:solidFill>
                <a:srgbClr val="FF0066"/>
              </a:solidFill>
            </a:ln>
          </p:spPr>
          <p:txBody>
            <a:bodyPr wrap="square" rtlCol="0">
              <a:spAutoFit/>
            </a:bodyPr>
            <a:lstStyle/>
            <a:p>
              <a:pPr algn="ctr"/>
              <a:r>
                <a:rPr lang="en-US" sz="2400" dirty="0" smtClean="0">
                  <a:solidFill>
                    <a:srgbClr val="00FF00"/>
                  </a:solidFill>
                </a:rPr>
                <a:t>Filters</a:t>
              </a:r>
              <a:endParaRPr lang="en-US" sz="2400" dirty="0">
                <a:solidFill>
                  <a:srgbClr val="00FF00"/>
                </a:solidFill>
              </a:endParaRPr>
            </a:p>
          </p:txBody>
        </p:sp>
        <p:sp>
          <p:nvSpPr>
            <p:cNvPr id="5" name="TextBox 4"/>
            <p:cNvSpPr txBox="1"/>
            <p:nvPr/>
          </p:nvSpPr>
          <p:spPr>
            <a:xfrm>
              <a:off x="1676400" y="4953000"/>
              <a:ext cx="2133600" cy="461665"/>
            </a:xfrm>
            <a:prstGeom prst="rect">
              <a:avLst/>
            </a:prstGeom>
            <a:noFill/>
            <a:ln>
              <a:solidFill>
                <a:srgbClr val="FF0066"/>
              </a:solidFill>
            </a:ln>
          </p:spPr>
          <p:txBody>
            <a:bodyPr wrap="square" rtlCol="0">
              <a:spAutoFit/>
            </a:bodyPr>
            <a:lstStyle/>
            <a:p>
              <a:pPr algn="ctr"/>
              <a:r>
                <a:rPr lang="en-US" sz="2400" dirty="0" smtClean="0"/>
                <a:t>Gravity Filters</a:t>
              </a:r>
              <a:endParaRPr lang="en-US" sz="2400" dirty="0"/>
            </a:p>
          </p:txBody>
        </p:sp>
        <p:sp>
          <p:nvSpPr>
            <p:cNvPr id="6" name="TextBox 5"/>
            <p:cNvSpPr txBox="1"/>
            <p:nvPr/>
          </p:nvSpPr>
          <p:spPr>
            <a:xfrm>
              <a:off x="5105400" y="4948535"/>
              <a:ext cx="2286000" cy="461665"/>
            </a:xfrm>
            <a:prstGeom prst="rect">
              <a:avLst/>
            </a:prstGeom>
            <a:noFill/>
            <a:ln>
              <a:solidFill>
                <a:srgbClr val="FF0066"/>
              </a:solidFill>
            </a:ln>
          </p:spPr>
          <p:txBody>
            <a:bodyPr wrap="square" rtlCol="0">
              <a:spAutoFit/>
            </a:bodyPr>
            <a:lstStyle/>
            <a:p>
              <a:pPr algn="ctr"/>
              <a:r>
                <a:rPr lang="en-US" sz="2400" dirty="0" smtClean="0"/>
                <a:t>Pressure Filters</a:t>
              </a:r>
              <a:endParaRPr lang="en-US" sz="2400" dirty="0"/>
            </a:p>
          </p:txBody>
        </p:sp>
        <p:sp>
          <p:nvSpPr>
            <p:cNvPr id="7" name="TextBox 6"/>
            <p:cNvSpPr txBox="1"/>
            <p:nvPr/>
          </p:nvSpPr>
          <p:spPr>
            <a:xfrm>
              <a:off x="152400" y="6172200"/>
              <a:ext cx="2438400" cy="461665"/>
            </a:xfrm>
            <a:prstGeom prst="rect">
              <a:avLst/>
            </a:prstGeom>
            <a:noFill/>
            <a:ln>
              <a:solidFill>
                <a:srgbClr val="FF0066"/>
              </a:solidFill>
            </a:ln>
          </p:spPr>
          <p:txBody>
            <a:bodyPr wrap="square" rtlCol="0">
              <a:spAutoFit/>
            </a:bodyPr>
            <a:lstStyle/>
            <a:p>
              <a:pPr marL="514350" indent="-514350" algn="just">
                <a:spcAft>
                  <a:spcPts val="1200"/>
                </a:spcAft>
              </a:pPr>
              <a:r>
                <a:rPr lang="en-US" sz="2400" dirty="0" smtClean="0">
                  <a:solidFill>
                    <a:srgbClr val="FFFF00"/>
                  </a:solidFill>
                </a:rPr>
                <a:t>Slow Sand Filter</a:t>
              </a:r>
            </a:p>
          </p:txBody>
        </p:sp>
        <p:sp>
          <p:nvSpPr>
            <p:cNvPr id="8" name="TextBox 7"/>
            <p:cNvSpPr txBox="1"/>
            <p:nvPr/>
          </p:nvSpPr>
          <p:spPr>
            <a:xfrm>
              <a:off x="3352800" y="6172200"/>
              <a:ext cx="2895600" cy="461665"/>
            </a:xfrm>
            <a:prstGeom prst="rect">
              <a:avLst/>
            </a:prstGeom>
            <a:noFill/>
            <a:ln>
              <a:solidFill>
                <a:srgbClr val="FF0066"/>
              </a:solidFill>
            </a:ln>
          </p:spPr>
          <p:txBody>
            <a:bodyPr wrap="square" rtlCol="0">
              <a:spAutoFit/>
            </a:bodyPr>
            <a:lstStyle/>
            <a:p>
              <a:pPr algn="ctr"/>
              <a:r>
                <a:rPr lang="en-US" sz="2400" dirty="0" smtClean="0">
                  <a:solidFill>
                    <a:srgbClr val="FFFF00"/>
                  </a:solidFill>
                </a:rPr>
                <a:t>Rapid Sand Filters</a:t>
              </a:r>
              <a:endParaRPr lang="en-US" sz="2400" dirty="0">
                <a:solidFill>
                  <a:srgbClr val="FFFF00"/>
                </a:solidFill>
              </a:endParaRPr>
            </a:p>
          </p:txBody>
        </p:sp>
        <p:cxnSp>
          <p:nvCxnSpPr>
            <p:cNvPr id="10" name="Straight Arrow Connector 9"/>
            <p:cNvCxnSpPr>
              <a:stCxn id="4" idx="2"/>
            </p:cNvCxnSpPr>
            <p:nvPr/>
          </p:nvCxnSpPr>
          <p:spPr>
            <a:xfrm rot="5400000">
              <a:off x="4231333" y="4388196"/>
              <a:ext cx="376535" cy="158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67000" y="4576464"/>
              <a:ext cx="3581400" cy="1588"/>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479526" y="4763938"/>
              <a:ext cx="376535" cy="158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060927" y="4763938"/>
              <a:ext cx="376535" cy="158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95400" y="5795664"/>
              <a:ext cx="3581400" cy="1588"/>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2555726" y="5597674"/>
              <a:ext cx="376535" cy="158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107925" y="5983138"/>
              <a:ext cx="376535" cy="158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689326" y="5983138"/>
              <a:ext cx="376535" cy="158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81000" y="914400"/>
            <a:ext cx="8305800" cy="5562600"/>
          </a:xfrm>
        </p:spPr>
        <p:txBody>
          <a:bodyPr>
            <a:noAutofit/>
          </a:bodyPr>
          <a:lstStyle/>
          <a:p>
            <a:pPr marL="514350" indent="-514350" algn="just">
              <a:spcAft>
                <a:spcPts val="1200"/>
              </a:spcAft>
            </a:pPr>
            <a:r>
              <a:rPr lang="en-US" sz="2800" dirty="0" smtClean="0">
                <a:solidFill>
                  <a:srgbClr val="00B0F0"/>
                </a:solidFill>
              </a:rPr>
              <a:t>Slow sand filter: A slow sand filter consists of the following parts:</a:t>
            </a:r>
          </a:p>
          <a:p>
            <a:pPr marL="514350" indent="-514350" algn="just">
              <a:spcAft>
                <a:spcPts val="1200"/>
              </a:spcAft>
            </a:pPr>
            <a:r>
              <a:rPr lang="en-US" sz="2800" dirty="0" smtClean="0">
                <a:solidFill>
                  <a:srgbClr val="FF0066"/>
                </a:solidFill>
              </a:rPr>
              <a:t>Enclosure tank: </a:t>
            </a:r>
          </a:p>
          <a:p>
            <a:pPr marL="971550" lvl="1" indent="-514350" algn="just">
              <a:spcAft>
                <a:spcPts val="1200"/>
              </a:spcAft>
              <a:buAutoNum type="alphaLcPeriod"/>
            </a:pPr>
            <a:r>
              <a:rPr lang="en-US" dirty="0" smtClean="0"/>
              <a:t>Made of brick masonry coated with waterproof material. </a:t>
            </a:r>
          </a:p>
          <a:p>
            <a:pPr marL="971550" lvl="1" indent="-514350" algn="just">
              <a:spcAft>
                <a:spcPts val="1200"/>
              </a:spcAft>
              <a:buAutoNum type="alphaLcPeriod"/>
            </a:pPr>
            <a:r>
              <a:rPr lang="en-US" dirty="0" smtClean="0"/>
              <a:t>Bed slope is about 1 in 100 to 1 in 200 toward the central drain.</a:t>
            </a:r>
          </a:p>
          <a:p>
            <a:pPr marL="971550" lvl="1" indent="-514350" algn="just">
              <a:spcAft>
                <a:spcPts val="1200"/>
              </a:spcAft>
              <a:buAutoNum type="alphaLcPeriod"/>
            </a:pPr>
            <a:r>
              <a:rPr lang="en-US" dirty="0" smtClean="0"/>
              <a:t>Depth of tank is about 2.5 m to 3.5 m.</a:t>
            </a:r>
          </a:p>
          <a:p>
            <a:pPr marL="971550" lvl="1" indent="-514350" algn="just">
              <a:spcAft>
                <a:spcPts val="1200"/>
              </a:spcAft>
              <a:buAutoNum type="alphaLcPeriod"/>
            </a:pPr>
            <a:r>
              <a:rPr lang="en-US" dirty="0" smtClean="0"/>
              <a:t>Surface area vary from 30 m</a:t>
            </a:r>
            <a:r>
              <a:rPr lang="en-US" baseline="30000" dirty="0" smtClean="0"/>
              <a:t>2</a:t>
            </a:r>
            <a:r>
              <a:rPr lang="en-US" dirty="0" smtClean="0"/>
              <a:t> to 2000 m</a:t>
            </a:r>
            <a:r>
              <a:rPr lang="en-US" baseline="30000" dirty="0" smtClean="0"/>
              <a:t>2</a:t>
            </a:r>
            <a:r>
              <a:rPr lang="en-US" dirty="0" smtClean="0"/>
              <a:t> even more.</a:t>
            </a:r>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81000" y="914400"/>
            <a:ext cx="8305800" cy="457200"/>
          </a:xfrm>
        </p:spPr>
        <p:txBody>
          <a:bodyPr>
            <a:noAutofit/>
          </a:bodyPr>
          <a:lstStyle/>
          <a:p>
            <a:pPr marL="514350" indent="-514350" algn="just">
              <a:spcAft>
                <a:spcPts val="1200"/>
              </a:spcAft>
            </a:pPr>
            <a:r>
              <a:rPr lang="en-US" sz="2800" b="1" dirty="0" smtClean="0">
                <a:solidFill>
                  <a:srgbClr val="00B0F0"/>
                </a:solidFill>
              </a:rPr>
              <a:t>Slow sand filter</a:t>
            </a:r>
          </a:p>
        </p:txBody>
      </p:sp>
      <p:pic>
        <p:nvPicPr>
          <p:cNvPr id="146434" name="Picture 2" descr="C:\Users\User\Desktop\1.png"/>
          <p:cNvPicPr>
            <a:picLocks noChangeAspect="1" noChangeArrowheads="1"/>
          </p:cNvPicPr>
          <p:nvPr/>
        </p:nvPicPr>
        <p:blipFill>
          <a:blip r:embed="rId2"/>
          <a:srcRect/>
          <a:stretch>
            <a:fillRect/>
          </a:stretch>
        </p:blipFill>
        <p:spPr bwMode="auto">
          <a:xfrm>
            <a:off x="107549" y="1524000"/>
            <a:ext cx="4769251" cy="2362200"/>
          </a:xfrm>
          <a:prstGeom prst="rect">
            <a:avLst/>
          </a:prstGeom>
          <a:noFill/>
        </p:spPr>
      </p:pic>
      <p:pic>
        <p:nvPicPr>
          <p:cNvPr id="147458" name="Picture 2" descr="C:\Users\User\Desktop\2.jpg"/>
          <p:cNvPicPr>
            <a:picLocks noChangeAspect="1" noChangeArrowheads="1"/>
          </p:cNvPicPr>
          <p:nvPr/>
        </p:nvPicPr>
        <p:blipFill>
          <a:blip r:embed="rId3"/>
          <a:srcRect/>
          <a:stretch>
            <a:fillRect/>
          </a:stretch>
        </p:blipFill>
        <p:spPr bwMode="auto">
          <a:xfrm>
            <a:off x="4953000" y="1524000"/>
            <a:ext cx="4092060" cy="2971800"/>
          </a:xfrm>
          <a:prstGeom prst="rect">
            <a:avLst/>
          </a:prstGeom>
          <a:noFill/>
        </p:spPr>
      </p:pic>
      <p:pic>
        <p:nvPicPr>
          <p:cNvPr id="147459" name="Picture 3" descr="C:\Users\User\Desktop\5.jpg"/>
          <p:cNvPicPr>
            <a:picLocks noChangeAspect="1" noChangeArrowheads="1"/>
          </p:cNvPicPr>
          <p:nvPr/>
        </p:nvPicPr>
        <p:blipFill>
          <a:blip r:embed="rId4"/>
          <a:srcRect/>
          <a:stretch>
            <a:fillRect/>
          </a:stretch>
        </p:blipFill>
        <p:spPr bwMode="auto">
          <a:xfrm>
            <a:off x="378432" y="3962400"/>
            <a:ext cx="4498368" cy="2819400"/>
          </a:xfrm>
          <a:prstGeom prst="rect">
            <a:avLst/>
          </a:prstGeom>
          <a:noFill/>
        </p:spPr>
      </p:pic>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81000" y="914400"/>
            <a:ext cx="8305800" cy="5562600"/>
          </a:xfrm>
        </p:spPr>
        <p:txBody>
          <a:bodyPr>
            <a:noAutofit/>
          </a:bodyPr>
          <a:lstStyle/>
          <a:p>
            <a:pPr marL="514350" indent="-514350" algn="just">
              <a:spcAft>
                <a:spcPts val="1200"/>
              </a:spcAft>
            </a:pPr>
            <a:r>
              <a:rPr lang="en-US" sz="2400" dirty="0" smtClean="0">
                <a:solidFill>
                  <a:srgbClr val="00B0F0"/>
                </a:solidFill>
              </a:rPr>
              <a:t>Slow sand filter: A slow sand filter consists of the following parts:</a:t>
            </a:r>
          </a:p>
          <a:p>
            <a:pPr marL="514350" indent="-514350" algn="just">
              <a:spcAft>
                <a:spcPts val="1200"/>
              </a:spcAft>
            </a:pPr>
            <a:r>
              <a:rPr lang="en-US" sz="2400" dirty="0" smtClean="0">
                <a:solidFill>
                  <a:srgbClr val="FF0066"/>
                </a:solidFill>
              </a:rPr>
              <a:t>Under drainage system: </a:t>
            </a:r>
          </a:p>
          <a:p>
            <a:pPr marL="971550" lvl="1" indent="-514350" algn="just">
              <a:spcAft>
                <a:spcPts val="1200"/>
              </a:spcAft>
              <a:buAutoNum type="alphaLcPeriod"/>
            </a:pPr>
            <a:r>
              <a:rPr lang="en-US" sz="2400" dirty="0" smtClean="0">
                <a:solidFill>
                  <a:srgbClr val="00B0F0"/>
                </a:solidFill>
              </a:rPr>
              <a:t>Consists of central drain and lateral drains.</a:t>
            </a:r>
          </a:p>
          <a:p>
            <a:pPr marL="971550" lvl="1" indent="-514350" algn="just">
              <a:spcAft>
                <a:spcPts val="1200"/>
              </a:spcAft>
              <a:buAutoNum type="alphaLcPeriod"/>
            </a:pPr>
            <a:r>
              <a:rPr lang="en-US" sz="2400" dirty="0" smtClean="0">
                <a:solidFill>
                  <a:srgbClr val="00B0F0"/>
                </a:solidFill>
              </a:rPr>
              <a:t>Spacing of lateral drain is about 2.5 m to 3.5 m</a:t>
            </a:r>
          </a:p>
          <a:p>
            <a:pPr marL="514350" marR="45720" lvl="1" indent="-514350" algn="just">
              <a:spcAft>
                <a:spcPts val="1200"/>
              </a:spcAft>
              <a:buClr>
                <a:schemeClr val="accent3"/>
              </a:buClr>
              <a:buSzPct val="95000"/>
            </a:pPr>
            <a:r>
              <a:rPr lang="en-US" dirty="0" smtClean="0">
                <a:solidFill>
                  <a:srgbClr val="FF0066"/>
                </a:solidFill>
              </a:rPr>
              <a:t>Base material:</a:t>
            </a:r>
          </a:p>
          <a:p>
            <a:pPr marL="514350" marR="45720" lvl="1" indent="-514350" algn="just">
              <a:spcAft>
                <a:spcPts val="1200"/>
              </a:spcAft>
              <a:buClr>
                <a:schemeClr val="accent3"/>
              </a:buClr>
              <a:buSzPct val="95000"/>
            </a:pPr>
            <a:r>
              <a:rPr lang="en-US" dirty="0" smtClean="0">
                <a:solidFill>
                  <a:srgbClr val="00B0F0"/>
                </a:solidFill>
              </a:rPr>
              <a:t>The base material is gravel and it is placed on the top of under drainage system.</a:t>
            </a:r>
          </a:p>
          <a:p>
            <a:pPr marL="514350" marR="45720" lvl="1" indent="-514350" algn="just">
              <a:spcAft>
                <a:spcPts val="1200"/>
              </a:spcAft>
              <a:buClr>
                <a:schemeClr val="accent3"/>
              </a:buClr>
              <a:buSzPct val="95000"/>
            </a:pPr>
            <a:r>
              <a:rPr lang="en-US" dirty="0" smtClean="0">
                <a:solidFill>
                  <a:srgbClr val="00B0F0"/>
                </a:solidFill>
              </a:rPr>
              <a:t>Its depth varies from 300 mm to 750 mm in a graded layer of 150 mm from bigger size at the bottom to smaller size of gravel at topmost layer.</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Canal Intakes</a:t>
            </a:r>
            <a:endParaRPr lang="en-US" sz="3600" dirty="0"/>
          </a:p>
        </p:txBody>
      </p:sp>
      <p:sp>
        <p:nvSpPr>
          <p:cNvPr id="3" name="Subtitle 2"/>
          <p:cNvSpPr>
            <a:spLocks noGrp="1"/>
          </p:cNvSpPr>
          <p:nvPr>
            <p:ph type="subTitle" idx="1"/>
          </p:nvPr>
        </p:nvSpPr>
        <p:spPr>
          <a:xfrm>
            <a:off x="609600" y="914400"/>
            <a:ext cx="7924800" cy="5486400"/>
          </a:xfrm>
        </p:spPr>
        <p:txBody>
          <a:bodyPr>
            <a:noAutofit/>
          </a:bodyPr>
          <a:lstStyle/>
          <a:p>
            <a:pPr algn="just">
              <a:spcAft>
                <a:spcPts val="1200"/>
              </a:spcAft>
            </a:pPr>
            <a:r>
              <a:rPr lang="en-US" sz="2400" dirty="0" smtClean="0"/>
              <a:t>An intake chamber is constructed in the canal section. This results in the reduction of waterway which increases the velocity of flow. It therefore becomes necessary to provide pitching on the downstream and upstream portions of canal near intake.</a:t>
            </a:r>
          </a:p>
          <a:p>
            <a:pPr algn="just">
              <a:spcAft>
                <a:spcPts val="1200"/>
              </a:spcAft>
            </a:pPr>
            <a:r>
              <a:rPr lang="en-US" sz="2400" dirty="0" smtClean="0">
                <a:solidFill>
                  <a:srgbClr val="FFFF00"/>
                </a:solidFill>
              </a:rPr>
              <a:t>The entry of water in the intake chamber takes through the coarse screen and the top of outlet pipe is provided with fine screen. The inlet to outlet pipe is of bell-mouth shape with perforations of fine screen on its surface. </a:t>
            </a:r>
          </a:p>
          <a:p>
            <a:pPr algn="just">
              <a:spcAft>
                <a:spcPts val="1200"/>
              </a:spcAft>
            </a:pPr>
            <a:r>
              <a:rPr lang="en-US" sz="2400" dirty="0" smtClean="0"/>
              <a:t>The outlet valve is operated from the top and it controls the entry of water into the outlet pipe from where it is taken to the treatment plant.</a:t>
            </a: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81000" y="914400"/>
            <a:ext cx="8305800" cy="1447800"/>
          </a:xfrm>
        </p:spPr>
        <p:txBody>
          <a:bodyPr>
            <a:noAutofit/>
          </a:bodyPr>
          <a:lstStyle/>
          <a:p>
            <a:pPr marL="514350" indent="-514350" algn="just">
              <a:spcAft>
                <a:spcPts val="1200"/>
              </a:spcAft>
            </a:pPr>
            <a:r>
              <a:rPr lang="en-US" sz="2400" dirty="0" smtClean="0">
                <a:solidFill>
                  <a:srgbClr val="00B0F0"/>
                </a:solidFill>
              </a:rPr>
              <a:t>Slow sand filter: A slow sand filter consists of the following parts:</a:t>
            </a:r>
          </a:p>
          <a:p>
            <a:pPr marL="514350" marR="45720" lvl="1" indent="-514350" algn="just">
              <a:spcAft>
                <a:spcPts val="1200"/>
              </a:spcAft>
              <a:buClr>
                <a:schemeClr val="accent3"/>
              </a:buClr>
              <a:buSzPct val="95000"/>
            </a:pPr>
            <a:r>
              <a:rPr lang="en-US" dirty="0" smtClean="0">
                <a:solidFill>
                  <a:srgbClr val="FF0066"/>
                </a:solidFill>
              </a:rPr>
              <a:t>Base material:</a:t>
            </a:r>
          </a:p>
          <a:p>
            <a:pPr marL="514350" marR="45720" lvl="1" indent="-514350" algn="just">
              <a:spcAft>
                <a:spcPts val="1200"/>
              </a:spcAft>
              <a:buClr>
                <a:schemeClr val="accent3"/>
              </a:buClr>
              <a:buSzPct val="95000"/>
            </a:pPr>
            <a:endParaRPr lang="en-US" dirty="0" smtClean="0">
              <a:solidFill>
                <a:srgbClr val="00B0F0"/>
              </a:solidFill>
            </a:endParaRPr>
          </a:p>
        </p:txBody>
      </p:sp>
      <p:graphicFrame>
        <p:nvGraphicFramePr>
          <p:cNvPr id="4" name="Table 3"/>
          <p:cNvGraphicFramePr>
            <a:graphicFrameLocks noGrp="1"/>
          </p:cNvGraphicFramePr>
          <p:nvPr/>
        </p:nvGraphicFramePr>
        <p:xfrm>
          <a:off x="381000" y="2667000"/>
          <a:ext cx="8534400" cy="2743200"/>
        </p:xfrm>
        <a:graphic>
          <a:graphicData uri="http://schemas.openxmlformats.org/drawingml/2006/table">
            <a:tbl>
              <a:tblPr firstRow="1" bandRow="1">
                <a:tableStyleId>{5C22544A-7EE6-4342-B048-85BDC9FD1C3A}</a:tableStyleId>
              </a:tblPr>
              <a:tblGrid>
                <a:gridCol w="2362200"/>
                <a:gridCol w="2895600"/>
                <a:gridCol w="3276600"/>
              </a:tblGrid>
              <a:tr h="370840">
                <a:tc>
                  <a:txBody>
                    <a:bodyPr/>
                    <a:lstStyle/>
                    <a:p>
                      <a:pPr algn="ctr"/>
                      <a:r>
                        <a:rPr lang="en-US" sz="2400" dirty="0" smtClean="0">
                          <a:solidFill>
                            <a:srgbClr val="FF0066"/>
                          </a:solidFill>
                        </a:rPr>
                        <a:t>Layer</a:t>
                      </a:r>
                      <a:endParaRPr lang="en-US" sz="2400" dirty="0">
                        <a:solidFill>
                          <a:srgbClr val="FF006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smtClean="0">
                          <a:solidFill>
                            <a:srgbClr val="FF0066"/>
                          </a:solidFill>
                        </a:rPr>
                        <a:t>Depth (mm)</a:t>
                      </a:r>
                      <a:endParaRPr lang="en-US" sz="2400" dirty="0">
                        <a:solidFill>
                          <a:srgbClr val="FF006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smtClean="0">
                          <a:solidFill>
                            <a:srgbClr val="FF0066"/>
                          </a:solidFill>
                        </a:rPr>
                        <a:t>Material size (mm)</a:t>
                      </a:r>
                      <a:endParaRPr lang="en-US" sz="2400" dirty="0">
                        <a:solidFill>
                          <a:srgbClr val="FF006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r>
                        <a:rPr lang="en-US" sz="2400" dirty="0" smtClean="0"/>
                        <a:t>Topmost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smtClean="0"/>
                        <a:t>150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smtClean="0"/>
                        <a:t>3 to 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rowSpan="2">
                  <a:txBody>
                    <a:bodyPr/>
                    <a:lstStyle/>
                    <a:p>
                      <a:pPr algn="l"/>
                      <a:r>
                        <a:rPr lang="en-US" sz="2400" dirty="0" smtClean="0"/>
                        <a:t>Intermediate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smtClean="0"/>
                        <a:t>150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smtClean="0"/>
                        <a:t>6 to 20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vMerge="1">
                  <a:txBody>
                    <a:bodyPr/>
                    <a:lstStyle/>
                    <a:p>
                      <a:endParaRPr lang="en-US" sz="2400" dirty="0"/>
                    </a:p>
                  </a:txBody>
                  <a:tcPr/>
                </a:tc>
                <a:tc>
                  <a:txBody>
                    <a:bodyPr/>
                    <a:lstStyle/>
                    <a:p>
                      <a:pPr algn="ctr"/>
                      <a:r>
                        <a:rPr lang="en-US" sz="2400" dirty="0" smtClean="0"/>
                        <a:t>150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smtClean="0"/>
                        <a:t>20 to 40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r>
                        <a:rPr lang="en-US" sz="2400" dirty="0" smtClean="0"/>
                        <a:t>Lowest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smtClean="0"/>
                        <a:t>150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smtClean="0"/>
                        <a:t>40 to 65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r>
                        <a:rPr lang="en-US" sz="2400" dirty="0" smtClean="0"/>
                        <a:t>Total</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smtClean="0"/>
                        <a:t>600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81000" y="914400"/>
            <a:ext cx="8305800" cy="5410200"/>
          </a:xfrm>
        </p:spPr>
        <p:txBody>
          <a:bodyPr>
            <a:noAutofit/>
          </a:bodyPr>
          <a:lstStyle/>
          <a:p>
            <a:pPr marL="514350" indent="-514350" algn="just">
              <a:spcAft>
                <a:spcPts val="1200"/>
              </a:spcAft>
            </a:pPr>
            <a:r>
              <a:rPr lang="en-US" sz="2400" dirty="0" smtClean="0">
                <a:solidFill>
                  <a:srgbClr val="00B0F0"/>
                </a:solidFill>
              </a:rPr>
              <a:t>Slow sand filter: A slow sand filter consists of the following parts:</a:t>
            </a:r>
          </a:p>
          <a:p>
            <a:pPr marL="514350" marR="45720" lvl="1" indent="-514350" algn="just">
              <a:spcAft>
                <a:spcPts val="1200"/>
              </a:spcAft>
              <a:buClr>
                <a:schemeClr val="accent3"/>
              </a:buClr>
              <a:buSzPct val="95000"/>
            </a:pPr>
            <a:r>
              <a:rPr lang="en-US" dirty="0" smtClean="0">
                <a:solidFill>
                  <a:srgbClr val="FF0066"/>
                </a:solidFill>
              </a:rPr>
              <a:t>Filter media of sand:</a:t>
            </a:r>
          </a:p>
          <a:p>
            <a:pPr marL="514350" marR="45720" lvl="1" indent="-514350" algn="just">
              <a:spcAft>
                <a:spcPts val="1200"/>
              </a:spcAft>
              <a:buClr>
                <a:schemeClr val="accent3"/>
              </a:buClr>
              <a:buSzPct val="95000"/>
              <a:buFont typeface="Wingdings" pitchFamily="2" charset="2"/>
              <a:buChar char="q"/>
            </a:pPr>
            <a:r>
              <a:rPr lang="en-US" dirty="0" smtClean="0">
                <a:solidFill>
                  <a:srgbClr val="00FF00"/>
                </a:solidFill>
              </a:rPr>
              <a:t>Depth of sand layer – 600 to 900 mm</a:t>
            </a:r>
          </a:p>
          <a:p>
            <a:pPr marL="514350" marR="45720" lvl="1" indent="-514350" algn="just">
              <a:spcAft>
                <a:spcPts val="1200"/>
              </a:spcAft>
              <a:buClr>
                <a:schemeClr val="accent3"/>
              </a:buClr>
              <a:buSzPct val="95000"/>
              <a:buFont typeface="Wingdings" pitchFamily="2" charset="2"/>
              <a:buChar char="q"/>
            </a:pPr>
            <a:r>
              <a:rPr lang="en-US" dirty="0" smtClean="0">
                <a:solidFill>
                  <a:srgbClr val="00FF00"/>
                </a:solidFill>
              </a:rPr>
              <a:t>Effective size – 0.20 mm to 0.30 mm</a:t>
            </a:r>
          </a:p>
          <a:p>
            <a:pPr marL="514350" marR="45720" lvl="1" indent="-514350" algn="just">
              <a:spcAft>
                <a:spcPts val="1200"/>
              </a:spcAft>
              <a:buClr>
                <a:schemeClr val="accent3"/>
              </a:buClr>
              <a:buSzPct val="95000"/>
              <a:buFont typeface="Wingdings" pitchFamily="2" charset="2"/>
              <a:buChar char="q"/>
            </a:pPr>
            <a:r>
              <a:rPr lang="en-US" dirty="0" smtClean="0">
                <a:solidFill>
                  <a:srgbClr val="00FF00"/>
                </a:solidFill>
              </a:rPr>
              <a:t>Uniformity coefficient – 2 to 3</a:t>
            </a:r>
          </a:p>
          <a:p>
            <a:pPr marL="514350" marR="45720" lvl="1" indent="-514350" algn="just">
              <a:spcAft>
                <a:spcPts val="1200"/>
              </a:spcAft>
              <a:buClr>
                <a:schemeClr val="accent3"/>
              </a:buClr>
              <a:buSzPct val="95000"/>
              <a:buFont typeface="Wingdings" pitchFamily="2" charset="2"/>
              <a:buChar char="q"/>
            </a:pPr>
            <a:r>
              <a:rPr lang="en-US" dirty="0" smtClean="0">
                <a:solidFill>
                  <a:srgbClr val="00FF00"/>
                </a:solidFill>
              </a:rPr>
              <a:t>The finer the sand, the better  will be the efficiency of filter regarding removal of bacteria.</a:t>
            </a:r>
          </a:p>
          <a:p>
            <a:pPr marL="514350" marR="45720" lvl="1" indent="-514350" algn="just">
              <a:spcAft>
                <a:spcPts val="1200"/>
              </a:spcAft>
              <a:buClr>
                <a:schemeClr val="accent3"/>
              </a:buClr>
              <a:buSzPct val="95000"/>
              <a:buFont typeface="Wingdings" pitchFamily="2" charset="2"/>
              <a:buChar char="q"/>
            </a:pPr>
            <a:r>
              <a:rPr lang="en-US" dirty="0" smtClean="0">
                <a:solidFill>
                  <a:srgbClr val="00FF00"/>
                </a:solidFill>
              </a:rPr>
              <a:t>But in this case, the output from filter is lowered.</a:t>
            </a:r>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81000" y="914400"/>
            <a:ext cx="8305800" cy="5410200"/>
          </a:xfrm>
        </p:spPr>
        <p:txBody>
          <a:bodyPr>
            <a:noAutofit/>
          </a:bodyPr>
          <a:lstStyle/>
          <a:p>
            <a:pPr marL="514350" indent="-514350" algn="just">
              <a:spcAft>
                <a:spcPts val="1200"/>
              </a:spcAft>
            </a:pPr>
            <a:r>
              <a:rPr lang="en-US" sz="2400" dirty="0" smtClean="0">
                <a:solidFill>
                  <a:srgbClr val="00B0F0"/>
                </a:solidFill>
              </a:rPr>
              <a:t>Slow sand filter: A slow sand filter consists of the following parts:</a:t>
            </a:r>
          </a:p>
          <a:p>
            <a:pPr marL="514350" marR="45720" lvl="1" indent="-514350" algn="just">
              <a:spcAft>
                <a:spcPts val="1200"/>
              </a:spcAft>
              <a:buClr>
                <a:schemeClr val="accent3"/>
              </a:buClr>
              <a:buSzPct val="95000"/>
            </a:pPr>
            <a:r>
              <a:rPr lang="en-US" dirty="0" smtClean="0">
                <a:solidFill>
                  <a:srgbClr val="FF0066"/>
                </a:solidFill>
              </a:rPr>
              <a:t>Appurtenances:</a:t>
            </a:r>
          </a:p>
          <a:p>
            <a:pPr marL="514350" marR="45720" lvl="1" indent="-514350" algn="just">
              <a:spcAft>
                <a:spcPts val="1200"/>
              </a:spcAft>
              <a:buClr>
                <a:schemeClr val="accent3"/>
              </a:buClr>
              <a:buSzPct val="95000"/>
              <a:buFont typeface="Wingdings" pitchFamily="2" charset="2"/>
              <a:buChar char="q"/>
            </a:pPr>
            <a:r>
              <a:rPr lang="en-US" dirty="0" smtClean="0">
                <a:solidFill>
                  <a:srgbClr val="00FF00"/>
                </a:solidFill>
              </a:rPr>
              <a:t>Vertical air pipe passing through layer of sand. It helps in proper functioning of filtering layers.</a:t>
            </a:r>
          </a:p>
          <a:p>
            <a:pPr marL="514350" marR="45720" lvl="1" indent="-514350" algn="just">
              <a:spcAft>
                <a:spcPts val="1200"/>
              </a:spcAft>
              <a:buClr>
                <a:schemeClr val="accent3"/>
              </a:buClr>
              <a:buSzPct val="95000"/>
              <a:buFont typeface="Wingdings" pitchFamily="2" charset="2"/>
              <a:buChar char="q"/>
            </a:pPr>
            <a:r>
              <a:rPr lang="en-US" dirty="0" smtClean="0"/>
              <a:t>The device for measuring loss of head, for controlling depth of water above sand layer and for maintaining rate of flow.</a:t>
            </a:r>
          </a:p>
          <a:p>
            <a:pPr marL="514350" marR="45720" lvl="1" indent="-514350" algn="just">
              <a:spcAft>
                <a:spcPts val="1200"/>
              </a:spcAft>
              <a:buClr>
                <a:schemeClr val="accent3"/>
              </a:buClr>
              <a:buSzPct val="95000"/>
              <a:buFont typeface="Wingdings" pitchFamily="2" charset="2"/>
              <a:buChar char="q"/>
            </a:pPr>
            <a:r>
              <a:rPr lang="en-US" dirty="0" smtClean="0">
                <a:solidFill>
                  <a:srgbClr val="00FF00"/>
                </a:solidFill>
              </a:rPr>
              <a:t>In order to maintain a constant discharge through the filter, an adjustable telescopic tube is usually adopted.</a:t>
            </a: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04800" y="914400"/>
            <a:ext cx="8610600" cy="5715000"/>
          </a:xfrm>
        </p:spPr>
        <p:txBody>
          <a:bodyPr>
            <a:noAutofit/>
          </a:bodyPr>
          <a:lstStyle/>
          <a:p>
            <a:pPr marL="514350" indent="-514350" algn="just">
              <a:spcAft>
                <a:spcPts val="1200"/>
              </a:spcAft>
            </a:pPr>
            <a:r>
              <a:rPr lang="en-US" sz="2400" b="1" dirty="0" smtClean="0">
                <a:solidFill>
                  <a:srgbClr val="FF0000"/>
                </a:solidFill>
              </a:rPr>
              <a:t>Rapid sand filter: </a:t>
            </a:r>
          </a:p>
          <a:p>
            <a:pPr marL="514350" indent="-514350" algn="just">
              <a:spcAft>
                <a:spcPts val="1200"/>
              </a:spcAft>
            </a:pPr>
            <a:r>
              <a:rPr lang="en-US" dirty="0" smtClean="0">
                <a:solidFill>
                  <a:srgbClr val="00FF00"/>
                </a:solidFill>
              </a:rPr>
              <a:t>Rules for designing under drainage system</a:t>
            </a:r>
          </a:p>
          <a:p>
            <a:pPr marL="514350" marR="45720" lvl="1" indent="-514350" algn="just">
              <a:spcBef>
                <a:spcPts val="0"/>
              </a:spcBef>
              <a:spcAft>
                <a:spcPts val="600"/>
              </a:spcAft>
              <a:buClr>
                <a:schemeClr val="accent3"/>
              </a:buClr>
              <a:buSzPct val="95000"/>
              <a:buFont typeface="Wingdings" pitchFamily="2" charset="2"/>
              <a:buChar char="q"/>
            </a:pPr>
            <a:r>
              <a:rPr lang="en-US" sz="2200" dirty="0" smtClean="0"/>
              <a:t>The ratio of length of lateral drain to its diameter should not exceed 20.</a:t>
            </a:r>
          </a:p>
          <a:p>
            <a:pPr marL="514350" marR="45720" lvl="1" indent="-514350" algn="just">
              <a:spcBef>
                <a:spcPts val="0"/>
              </a:spcBef>
              <a:spcAft>
                <a:spcPts val="600"/>
              </a:spcAft>
              <a:buClr>
                <a:schemeClr val="accent3"/>
              </a:buClr>
              <a:buSzPct val="95000"/>
              <a:buFont typeface="Wingdings" pitchFamily="2" charset="2"/>
              <a:buChar char="q"/>
            </a:pPr>
            <a:r>
              <a:rPr lang="en-US" sz="2200" dirty="0" smtClean="0">
                <a:solidFill>
                  <a:srgbClr val="00FF00"/>
                </a:solidFill>
              </a:rPr>
              <a:t>The cross-sectional area of central drain should be about twice the cross-sectional area of lateral drain.</a:t>
            </a:r>
          </a:p>
          <a:p>
            <a:pPr marL="514350" marR="45720" lvl="1" indent="-514350" algn="just">
              <a:spcBef>
                <a:spcPts val="0"/>
              </a:spcBef>
              <a:spcAft>
                <a:spcPts val="600"/>
              </a:spcAft>
              <a:buClr>
                <a:schemeClr val="accent3"/>
              </a:buClr>
              <a:buSzPct val="95000"/>
              <a:buFont typeface="Wingdings" pitchFamily="2" charset="2"/>
              <a:buChar char="q"/>
            </a:pPr>
            <a:r>
              <a:rPr lang="en-US" sz="2200" dirty="0" smtClean="0"/>
              <a:t>The total cross-sectional areas of perforations should be about 0.20% of the total filter area.</a:t>
            </a:r>
          </a:p>
          <a:p>
            <a:pPr marL="514350" marR="45720" lvl="1" indent="-514350" algn="just">
              <a:spcBef>
                <a:spcPts val="0"/>
              </a:spcBef>
              <a:spcAft>
                <a:spcPts val="600"/>
              </a:spcAft>
              <a:buClr>
                <a:schemeClr val="accent3"/>
              </a:buClr>
              <a:buSzPct val="95000"/>
              <a:buFont typeface="Wingdings" pitchFamily="2" charset="2"/>
              <a:buChar char="q"/>
            </a:pPr>
            <a:r>
              <a:rPr lang="en-US" sz="2200" dirty="0" smtClean="0">
                <a:solidFill>
                  <a:srgbClr val="00FF00"/>
                </a:solidFill>
              </a:rPr>
              <a:t>The cross-sectional area of a lateral drain should be about 2 to 4 times the total cross-sectional areas of perforations in it.</a:t>
            </a:r>
          </a:p>
          <a:p>
            <a:pPr marL="514350" marR="45720" lvl="1" indent="-514350" algn="just">
              <a:spcBef>
                <a:spcPts val="0"/>
              </a:spcBef>
              <a:spcAft>
                <a:spcPts val="600"/>
              </a:spcAft>
              <a:buClr>
                <a:schemeClr val="accent3"/>
              </a:buClr>
              <a:buSzPct val="95000"/>
              <a:buFont typeface="Wingdings" pitchFamily="2" charset="2"/>
              <a:buChar char="q"/>
            </a:pPr>
            <a:r>
              <a:rPr lang="en-US" sz="2200" dirty="0" smtClean="0"/>
              <a:t>The perforations in the lateral drain should be of diameter 6 mm to 12 mm.</a:t>
            </a:r>
          </a:p>
          <a:p>
            <a:pPr marL="514350" marR="45720" lvl="1" indent="-514350" algn="just">
              <a:spcAft>
                <a:spcPts val="1200"/>
              </a:spcAft>
              <a:buClr>
                <a:schemeClr val="accent3"/>
              </a:buClr>
              <a:buSzPct val="95000"/>
              <a:buFont typeface="Wingdings" pitchFamily="2" charset="2"/>
              <a:buChar char="q"/>
            </a:pPr>
            <a:r>
              <a:rPr lang="en-US" sz="2200" dirty="0" smtClean="0">
                <a:solidFill>
                  <a:srgbClr val="00FF00"/>
                </a:solidFill>
              </a:rPr>
              <a:t>The spacing of perforations in the lateral drain should vary from 75 mm to 200 mm centre to centre.</a:t>
            </a: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81000" y="914400"/>
            <a:ext cx="8305800" cy="5562600"/>
          </a:xfrm>
        </p:spPr>
        <p:txBody>
          <a:bodyPr>
            <a:noAutofit/>
          </a:bodyPr>
          <a:lstStyle/>
          <a:p>
            <a:pPr marL="514350" indent="-514350" algn="just">
              <a:spcAft>
                <a:spcPts val="1200"/>
              </a:spcAft>
            </a:pPr>
            <a:r>
              <a:rPr lang="en-US" sz="2400" b="1" dirty="0" smtClean="0">
                <a:solidFill>
                  <a:srgbClr val="FF0000"/>
                </a:solidFill>
              </a:rPr>
              <a:t>Rapid sand filter: </a:t>
            </a:r>
          </a:p>
          <a:p>
            <a:pPr marL="514350" marR="45720" lvl="1" indent="-514350" algn="just">
              <a:spcAft>
                <a:spcPts val="1200"/>
              </a:spcAft>
              <a:buClr>
                <a:schemeClr val="accent3"/>
              </a:buClr>
              <a:buSzPct val="95000"/>
            </a:pPr>
            <a:r>
              <a:rPr lang="en-US" dirty="0" smtClean="0">
                <a:solidFill>
                  <a:srgbClr val="FF0066"/>
                </a:solidFill>
              </a:rPr>
              <a:t>Base material:</a:t>
            </a:r>
          </a:p>
          <a:p>
            <a:pPr marL="514350" marR="45720" lvl="1" indent="-514350" algn="just">
              <a:spcAft>
                <a:spcPts val="1200"/>
              </a:spcAft>
              <a:buClr>
                <a:schemeClr val="accent3"/>
              </a:buClr>
              <a:buSzPct val="95000"/>
            </a:pPr>
            <a:r>
              <a:rPr lang="en-US" dirty="0" smtClean="0">
                <a:solidFill>
                  <a:srgbClr val="00B0F0"/>
                </a:solidFill>
              </a:rPr>
              <a:t>The base material is gravel and it is placed on the top of under drainage system.</a:t>
            </a:r>
          </a:p>
          <a:p>
            <a:pPr marL="514350" marR="45720" lvl="1" indent="-514350" algn="just">
              <a:spcAft>
                <a:spcPts val="1200"/>
              </a:spcAft>
              <a:buClr>
                <a:schemeClr val="accent3"/>
              </a:buClr>
              <a:buSzPct val="95000"/>
            </a:pPr>
            <a:r>
              <a:rPr lang="en-US" dirty="0" smtClean="0">
                <a:solidFill>
                  <a:srgbClr val="00B0F0"/>
                </a:solidFill>
              </a:rPr>
              <a:t>The gravel to be used for base material should be cleaned and free from clay, dust, silt and vegetable mater.</a:t>
            </a:r>
          </a:p>
          <a:p>
            <a:pPr marL="514350" marR="45720" lvl="1" indent="-514350" algn="just">
              <a:spcAft>
                <a:spcPts val="1200"/>
              </a:spcAft>
              <a:buClr>
                <a:schemeClr val="accent3"/>
              </a:buClr>
              <a:buSzPct val="95000"/>
            </a:pPr>
            <a:r>
              <a:rPr lang="en-US" dirty="0" smtClean="0">
                <a:solidFill>
                  <a:srgbClr val="00B0F0"/>
                </a:solidFill>
              </a:rPr>
              <a:t>The gravel particles should be durable, hard, round and strong.</a:t>
            </a:r>
          </a:p>
          <a:p>
            <a:pPr marL="514350" marR="45720" lvl="1" indent="-514350" algn="just">
              <a:spcAft>
                <a:spcPts val="1200"/>
              </a:spcAft>
              <a:buClr>
                <a:schemeClr val="accent3"/>
              </a:buClr>
              <a:buSzPct val="95000"/>
            </a:pPr>
            <a:r>
              <a:rPr lang="en-US" dirty="0" smtClean="0">
                <a:solidFill>
                  <a:srgbClr val="00B0F0"/>
                </a:solidFill>
              </a:rPr>
              <a:t>Its depth varies from 450 mm to 600 mm in a graded layer of 150 mm from bigger size at the bottom to smaller size of gravel at topmost layer.</a:t>
            </a: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81000" y="914400"/>
            <a:ext cx="8458200" cy="533400"/>
          </a:xfrm>
        </p:spPr>
        <p:txBody>
          <a:bodyPr>
            <a:noAutofit/>
          </a:bodyPr>
          <a:lstStyle/>
          <a:p>
            <a:pPr marL="514350" indent="-514350" algn="just">
              <a:spcAft>
                <a:spcPts val="1200"/>
              </a:spcAft>
            </a:pPr>
            <a:r>
              <a:rPr lang="en-US" sz="2400" b="1" dirty="0" smtClean="0">
                <a:solidFill>
                  <a:srgbClr val="FF0000"/>
                </a:solidFill>
              </a:rPr>
              <a:t>Difference between Slow Sand Filter and Rapid sand filter: </a:t>
            </a:r>
          </a:p>
        </p:txBody>
      </p:sp>
      <p:graphicFrame>
        <p:nvGraphicFramePr>
          <p:cNvPr id="5" name="Table 4"/>
          <p:cNvGraphicFramePr>
            <a:graphicFrameLocks noGrp="1"/>
          </p:cNvGraphicFramePr>
          <p:nvPr/>
        </p:nvGraphicFramePr>
        <p:xfrm>
          <a:off x="228600" y="1397000"/>
          <a:ext cx="8686800" cy="5232400"/>
        </p:xfrm>
        <a:graphic>
          <a:graphicData uri="http://schemas.openxmlformats.org/drawingml/2006/table">
            <a:tbl>
              <a:tblPr firstRow="1" bandRow="1">
                <a:tableStyleId>{5C22544A-7EE6-4342-B048-85BDC9FD1C3A}</a:tableStyleId>
              </a:tblPr>
              <a:tblGrid>
                <a:gridCol w="1905000"/>
                <a:gridCol w="3352800"/>
                <a:gridCol w="3429000"/>
              </a:tblGrid>
              <a:tr h="370840">
                <a:tc>
                  <a:txBody>
                    <a:bodyPr/>
                    <a:lstStyle/>
                    <a:p>
                      <a:pPr algn="ctr"/>
                      <a:r>
                        <a:rPr lang="en-US" dirty="0" smtClean="0"/>
                        <a:t>Item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SSF</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RSF</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Base material of gravel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Varies from 3 to 65 mm in size</a:t>
                      </a:r>
                      <a:r>
                        <a:rPr lang="en-US" baseline="0" dirty="0" smtClean="0"/>
                        <a:t> and 300 to 750 mm in depth.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Varies from 3 to 40 mm in size</a:t>
                      </a:r>
                      <a:r>
                        <a:rPr lang="en-US" baseline="0" dirty="0" smtClean="0"/>
                        <a:t> and 600 to 900 mm in depth.</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Coagulation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Not required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Essential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Compactness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Required large area for its installation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Required small area for its installation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Construction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Simple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Complicated as </a:t>
                      </a:r>
                      <a:r>
                        <a:rPr lang="en-US" dirty="0" err="1" smtClean="0"/>
                        <a:t>underdrainage</a:t>
                      </a:r>
                      <a:r>
                        <a:rPr lang="en-US" dirty="0" smtClean="0"/>
                        <a:t> system is to be properly designed and constructed.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Cost of operation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Low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High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Economy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High initial cost of both land and material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Cheap and quite economical.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Efficiency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Very efficient</a:t>
                      </a:r>
                      <a:r>
                        <a:rPr lang="en-US" baseline="0" dirty="0" smtClean="0"/>
                        <a:t> in the removal of bacteria but less efficient in the removal of </a:t>
                      </a:r>
                      <a:r>
                        <a:rPr lang="en-US" baseline="0" dirty="0" err="1" smtClean="0"/>
                        <a:t>colour</a:t>
                      </a:r>
                      <a:r>
                        <a:rPr lang="en-US" baseline="0" dirty="0" smtClean="0"/>
                        <a:t> and turbidity.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Less efficient</a:t>
                      </a:r>
                      <a:r>
                        <a:rPr lang="en-US" baseline="0" dirty="0" smtClean="0"/>
                        <a:t> in the removal of bacteria but more efficient in the removal of </a:t>
                      </a:r>
                      <a:r>
                        <a:rPr lang="en-US" baseline="0" dirty="0" err="1" smtClean="0"/>
                        <a:t>colour</a:t>
                      </a:r>
                      <a:r>
                        <a:rPr lang="en-US" baseline="0" dirty="0" smtClean="0"/>
                        <a:t> and turbidity.</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Loss of head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150 mm to 750 mm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m to 3.5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81000" y="762000"/>
            <a:ext cx="8458200" cy="533400"/>
          </a:xfrm>
        </p:spPr>
        <p:txBody>
          <a:bodyPr>
            <a:noAutofit/>
          </a:bodyPr>
          <a:lstStyle/>
          <a:p>
            <a:pPr marL="514350" indent="-514350" algn="just">
              <a:spcAft>
                <a:spcPts val="1200"/>
              </a:spcAft>
            </a:pPr>
            <a:r>
              <a:rPr lang="en-US" sz="2400" b="1" dirty="0" smtClean="0">
                <a:solidFill>
                  <a:srgbClr val="FF0000"/>
                </a:solidFill>
              </a:rPr>
              <a:t>Difference between Slow Sand Filter and Rapid sand filter: </a:t>
            </a:r>
          </a:p>
        </p:txBody>
      </p:sp>
      <p:graphicFrame>
        <p:nvGraphicFramePr>
          <p:cNvPr id="5" name="Table 4"/>
          <p:cNvGraphicFramePr>
            <a:graphicFrameLocks noGrp="1"/>
          </p:cNvGraphicFramePr>
          <p:nvPr/>
        </p:nvGraphicFramePr>
        <p:xfrm>
          <a:off x="228600" y="1295400"/>
          <a:ext cx="8839200" cy="5410200"/>
        </p:xfrm>
        <a:graphic>
          <a:graphicData uri="http://schemas.openxmlformats.org/drawingml/2006/table">
            <a:tbl>
              <a:tblPr firstRow="1" bandRow="1">
                <a:tableStyleId>{5C22544A-7EE6-4342-B048-85BDC9FD1C3A}</a:tableStyleId>
              </a:tblPr>
              <a:tblGrid>
                <a:gridCol w="2133600"/>
                <a:gridCol w="3200400"/>
                <a:gridCol w="3505200"/>
              </a:tblGrid>
              <a:tr h="370840">
                <a:tc>
                  <a:txBody>
                    <a:bodyPr/>
                    <a:lstStyle/>
                    <a:p>
                      <a:pPr algn="ctr"/>
                      <a:r>
                        <a:rPr lang="en-US" dirty="0" smtClean="0"/>
                        <a:t>Item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SSF</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RSF</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Filter material of sand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Effective</a:t>
                      </a:r>
                      <a:r>
                        <a:rPr lang="en-US" baseline="0" dirty="0" smtClean="0"/>
                        <a:t> size v</a:t>
                      </a:r>
                      <a:r>
                        <a:rPr lang="en-US" dirty="0" smtClean="0"/>
                        <a:t>aries from 0.2 to 0.3 mm </a:t>
                      </a:r>
                      <a:r>
                        <a:rPr lang="en-US" baseline="0" dirty="0" smtClean="0"/>
                        <a:t>and uniformity coefficient is about 2 to3.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Effective</a:t>
                      </a:r>
                      <a:r>
                        <a:rPr lang="en-US" baseline="0" dirty="0" smtClean="0"/>
                        <a:t> size v</a:t>
                      </a:r>
                      <a:r>
                        <a:rPr lang="en-US" dirty="0" smtClean="0"/>
                        <a:t>aries from 0.35 to 0.6 mm </a:t>
                      </a:r>
                      <a:r>
                        <a:rPr lang="en-US" baseline="0" dirty="0" smtClean="0"/>
                        <a:t>and uniformity coefficient is about 1.2 to 1.7.</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Flexibility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Not flexible for meeting variation in demand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Quite flexible for reasonable fluctuations in demand.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Period</a:t>
                      </a:r>
                      <a:r>
                        <a:rPr lang="en-US" baseline="0" dirty="0" smtClean="0"/>
                        <a:t> of cleaning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 to 3</a:t>
                      </a:r>
                      <a:r>
                        <a:rPr lang="en-US" baseline="0" dirty="0" smtClean="0"/>
                        <a:t> months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a:t>
                      </a:r>
                      <a:r>
                        <a:rPr lang="en-US" baseline="0" dirty="0" smtClean="0"/>
                        <a:t> to 3 days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Method of cleaning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Scraping of top layer of 15 mm to 25 mm thickness. Long and laborious method.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Agitation and back-washing with or without the help of compressed air. Short and speedy</a:t>
                      </a:r>
                      <a:r>
                        <a:rPr lang="en-US" baseline="0" dirty="0" smtClean="0"/>
                        <a:t> method.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Rate of filtration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100 to 200 L/hr/m</a:t>
                      </a:r>
                      <a:r>
                        <a:rPr lang="en-US" baseline="30000" dirty="0" smtClean="0"/>
                        <a:t>2</a:t>
                      </a:r>
                      <a:r>
                        <a:rPr lang="en-US" dirty="0" smtClean="0"/>
                        <a:t> of filter area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3000 to 6000 L/hr/m</a:t>
                      </a:r>
                      <a:r>
                        <a:rPr lang="en-US" baseline="30000" dirty="0" smtClean="0"/>
                        <a:t>2</a:t>
                      </a:r>
                      <a:r>
                        <a:rPr lang="en-US" dirty="0" smtClean="0"/>
                        <a:t> of filter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Skilled supervision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Not essential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Essential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Suitability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Suitable for small towns/villages</a:t>
                      </a:r>
                      <a:r>
                        <a:rPr lang="en-US" baseline="0" dirty="0" smtClean="0"/>
                        <a:t> where land is cheap.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Suitable for big cities </a:t>
                      </a:r>
                      <a:r>
                        <a:rPr lang="en-US" baseline="0" dirty="0" smtClean="0"/>
                        <a:t>where land is high and demand of water is considerable.</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Environmental Engineering-1</a:t>
            </a:r>
            <a:endParaRPr lang="en-US" dirty="0"/>
          </a:p>
        </p:txBody>
      </p:sp>
      <p:sp>
        <p:nvSpPr>
          <p:cNvPr id="3" name="Subtitle 2"/>
          <p:cNvSpPr>
            <a:spLocks noGrp="1"/>
          </p:cNvSpPr>
          <p:nvPr>
            <p:ph type="subTitle" idx="1"/>
          </p:nvPr>
        </p:nvSpPr>
        <p:spPr>
          <a:xfrm>
            <a:off x="457200" y="914400"/>
            <a:ext cx="8229600" cy="5486400"/>
          </a:xfrm>
        </p:spPr>
        <p:txBody>
          <a:bodyPr>
            <a:normAutofit/>
          </a:bodyPr>
          <a:lstStyle/>
          <a:p>
            <a:pPr algn="ctr"/>
            <a:r>
              <a:rPr lang="en-US" sz="3200" dirty="0" smtClean="0"/>
              <a:t>CE3141</a:t>
            </a:r>
          </a:p>
          <a:p>
            <a:pPr algn="ctr"/>
            <a:endParaRPr lang="en-US" sz="3200" dirty="0" smtClean="0"/>
          </a:p>
          <a:p>
            <a:pPr algn="ctr"/>
            <a:r>
              <a:rPr lang="en-US" sz="3200" b="1" dirty="0" smtClean="0">
                <a:solidFill>
                  <a:srgbClr val="FF0000"/>
                </a:solidFill>
              </a:rPr>
              <a:t>Lecture-10</a:t>
            </a:r>
            <a:r>
              <a:rPr lang="en-US" sz="3200" b="1" dirty="0" smtClean="0"/>
              <a:t> </a:t>
            </a:r>
          </a:p>
          <a:p>
            <a:pPr algn="ctr"/>
            <a:r>
              <a:rPr lang="en-US" sz="3200" dirty="0" smtClean="0"/>
              <a:t>Week-6, Tuesday</a:t>
            </a:r>
          </a:p>
          <a:p>
            <a:pPr algn="ctr"/>
            <a:endParaRPr lang="en-US" sz="3200" dirty="0" smtClean="0"/>
          </a:p>
          <a:p>
            <a:pPr algn="ctr"/>
            <a:r>
              <a:rPr lang="en-US" sz="3200" dirty="0" smtClean="0"/>
              <a:t>24-05-2022</a:t>
            </a:r>
            <a:endParaRPr lang="en-US" sz="3200" dirty="0"/>
          </a:p>
        </p:txBody>
      </p:sp>
    </p:spTree>
    <p:extLst>
      <p:ext uri="{BB962C8B-B14F-4D97-AF65-F5344CB8AC3E}">
        <p14:creationId xmlns:p14="http://schemas.microsoft.com/office/powerpoint/2010/main" xmlns="" val="2448953279"/>
      </p:ext>
    </p:extLst>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81000" y="762000"/>
            <a:ext cx="8458200" cy="5867400"/>
          </a:xfrm>
        </p:spPr>
        <p:txBody>
          <a:bodyPr>
            <a:noAutofit/>
          </a:bodyPr>
          <a:lstStyle/>
          <a:p>
            <a:pPr marL="514350" indent="-514350" algn="just">
              <a:spcAft>
                <a:spcPts val="1200"/>
              </a:spcAft>
            </a:pPr>
            <a:r>
              <a:rPr lang="en-US" sz="2800" b="1" dirty="0" smtClean="0">
                <a:solidFill>
                  <a:srgbClr val="FF0000"/>
                </a:solidFill>
              </a:rPr>
              <a:t>Pressure filter</a:t>
            </a:r>
          </a:p>
          <a:p>
            <a:pPr marL="514350" indent="-514350" algn="just">
              <a:spcBef>
                <a:spcPts val="0"/>
              </a:spcBef>
              <a:spcAft>
                <a:spcPts val="600"/>
              </a:spcAft>
            </a:pPr>
            <a:r>
              <a:rPr lang="en-US" sz="2400" dirty="0" smtClean="0">
                <a:solidFill>
                  <a:srgbClr val="FFFF00"/>
                </a:solidFill>
              </a:rPr>
              <a:t>A filter is enclosed in space  and the water passes under pressure greater than atmospheric pressure. This pressure can be developed by pumping and it may vary from 0.3 to 0.7 N/mm</a:t>
            </a:r>
            <a:r>
              <a:rPr lang="en-US" sz="2400" baseline="30000" dirty="0" smtClean="0">
                <a:solidFill>
                  <a:srgbClr val="FFFF00"/>
                </a:solidFill>
              </a:rPr>
              <a:t>2</a:t>
            </a:r>
            <a:r>
              <a:rPr lang="en-US" sz="2400" dirty="0" smtClean="0">
                <a:solidFill>
                  <a:srgbClr val="FFFF00"/>
                </a:solidFill>
              </a:rPr>
              <a:t>.</a:t>
            </a:r>
          </a:p>
          <a:p>
            <a:pPr marL="514350" indent="-514350" algn="just">
              <a:spcBef>
                <a:spcPts val="0"/>
              </a:spcBef>
              <a:spcAft>
                <a:spcPts val="600"/>
              </a:spcAft>
            </a:pPr>
            <a:r>
              <a:rPr lang="en-US" sz="2400" dirty="0" smtClean="0">
                <a:solidFill>
                  <a:srgbClr val="FF66FF"/>
                </a:solidFill>
              </a:rPr>
              <a:t>Construction: </a:t>
            </a:r>
            <a:r>
              <a:rPr lang="en-US" sz="2400" dirty="0" smtClean="0"/>
              <a:t>It is closed steel cylinders either horizontal or vertical. The diameter varies from 1.5 to 3.0 m and length or height varies from 3.5 m to 8.0 m. The manholes are provided at top for inspection.</a:t>
            </a:r>
          </a:p>
          <a:p>
            <a:pPr marL="514350" indent="-514350" algn="just">
              <a:spcBef>
                <a:spcPts val="0"/>
              </a:spcBef>
              <a:spcAft>
                <a:spcPts val="600"/>
              </a:spcAft>
            </a:pPr>
            <a:r>
              <a:rPr lang="en-US" sz="2400" dirty="0" smtClean="0">
                <a:solidFill>
                  <a:srgbClr val="FF66FF"/>
                </a:solidFill>
              </a:rPr>
              <a:t>Working: </a:t>
            </a:r>
            <a:r>
              <a:rPr lang="en-US" sz="2400" dirty="0" smtClean="0"/>
              <a:t>The water mixed with coagulant is directly admitted to the pressure filter. Thus the flocculation takes place inside the filter itself. In normal working condition, all valves are closed except those for raw water and filtered water. Filtered water is collected in storage tank through central drain.</a:t>
            </a: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81000" y="762000"/>
            <a:ext cx="8458200" cy="457200"/>
          </a:xfrm>
        </p:spPr>
        <p:txBody>
          <a:bodyPr>
            <a:noAutofit/>
          </a:bodyPr>
          <a:lstStyle/>
          <a:p>
            <a:pPr marL="514350" indent="-514350" algn="just">
              <a:spcAft>
                <a:spcPts val="1200"/>
              </a:spcAft>
            </a:pPr>
            <a:r>
              <a:rPr lang="en-US" sz="2800" b="1" dirty="0" smtClean="0">
                <a:solidFill>
                  <a:srgbClr val="FF0000"/>
                </a:solidFill>
              </a:rPr>
              <a:t>Pressure filter</a:t>
            </a:r>
          </a:p>
        </p:txBody>
      </p:sp>
      <p:pic>
        <p:nvPicPr>
          <p:cNvPr id="148483" name="Picture 3" descr="C:\Users\User\Desktop\4.jpg"/>
          <p:cNvPicPr>
            <a:picLocks noChangeAspect="1" noChangeArrowheads="1"/>
          </p:cNvPicPr>
          <p:nvPr/>
        </p:nvPicPr>
        <p:blipFill>
          <a:blip r:embed="rId2"/>
          <a:srcRect/>
          <a:stretch>
            <a:fillRect/>
          </a:stretch>
        </p:blipFill>
        <p:spPr bwMode="auto">
          <a:xfrm>
            <a:off x="4556760" y="1905000"/>
            <a:ext cx="4480560" cy="3962400"/>
          </a:xfrm>
          <a:prstGeom prst="rect">
            <a:avLst/>
          </a:prstGeom>
          <a:noFill/>
        </p:spPr>
      </p:pic>
      <p:pic>
        <p:nvPicPr>
          <p:cNvPr id="148484" name="Picture 4" descr="C:\Users\User\Desktop\3.jpg"/>
          <p:cNvPicPr>
            <a:picLocks noChangeAspect="1" noChangeArrowheads="1"/>
          </p:cNvPicPr>
          <p:nvPr/>
        </p:nvPicPr>
        <p:blipFill>
          <a:blip r:embed="rId3"/>
          <a:srcRect/>
          <a:stretch>
            <a:fillRect/>
          </a:stretch>
        </p:blipFill>
        <p:spPr bwMode="auto">
          <a:xfrm>
            <a:off x="76200" y="1905000"/>
            <a:ext cx="4463716" cy="39624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Canal Intakes</a:t>
            </a:r>
            <a:endParaRPr lang="en-US" sz="3600" dirty="0"/>
          </a:p>
        </p:txBody>
      </p:sp>
      <p:sp>
        <p:nvSpPr>
          <p:cNvPr id="3" name="Subtitle 2"/>
          <p:cNvSpPr>
            <a:spLocks noGrp="1"/>
          </p:cNvSpPr>
          <p:nvPr>
            <p:ph type="subTitle" idx="1"/>
          </p:nvPr>
        </p:nvSpPr>
        <p:spPr>
          <a:xfrm>
            <a:off x="381000" y="914400"/>
            <a:ext cx="8382000" cy="5486400"/>
          </a:xfrm>
        </p:spPr>
        <p:txBody>
          <a:bodyPr>
            <a:noAutofit/>
          </a:bodyPr>
          <a:lstStyle/>
          <a:p>
            <a:pPr algn="just">
              <a:spcAft>
                <a:spcPts val="1200"/>
              </a:spcAft>
            </a:pPr>
            <a:r>
              <a:rPr lang="en-US" sz="2400" dirty="0" smtClean="0"/>
              <a:t>As the water level in the canal section practically remains constant, it is not necessary to provide intake pipe at various levels. To reach up to the bottom of intake, the steps should be provided in zigzag manner starting from manhole.</a:t>
            </a:r>
          </a:p>
          <a:p>
            <a:pPr algn="just">
              <a:spcAft>
                <a:spcPts val="1200"/>
              </a:spcAft>
            </a:pPr>
            <a:r>
              <a:rPr lang="en-US" sz="2400" dirty="0" smtClean="0">
                <a:solidFill>
                  <a:srgbClr val="FFFF00"/>
                </a:solidFill>
              </a:rPr>
              <a:t>The flow velocity through the outlet pipe is usually kept as about 1.50 m/sec and it helps in determining the area and diameter of the withdrawal conduit. </a:t>
            </a:r>
          </a:p>
          <a:p>
            <a:pPr algn="just">
              <a:spcAft>
                <a:spcPts val="1200"/>
              </a:spcAft>
            </a:pPr>
            <a:r>
              <a:rPr lang="en-US" sz="2400" dirty="0" smtClean="0"/>
              <a:t>For designing the area of coarse screen, the flow velocity is limited to as low as about 150 mm/sec or so. The flow velocity through the bell-mouth shaped inlet is limited to about 300 mm/sec or so.</a:t>
            </a:r>
          </a:p>
          <a:p>
            <a:pPr marL="514350" indent="-514350" algn="just">
              <a:spcAft>
                <a:spcPts val="1200"/>
              </a:spcAft>
            </a:pPr>
            <a:endParaRPr lang="en-US" sz="2400" dirty="0"/>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81000" y="762000"/>
            <a:ext cx="8458200" cy="5867400"/>
          </a:xfrm>
        </p:spPr>
        <p:txBody>
          <a:bodyPr>
            <a:noAutofit/>
          </a:bodyPr>
          <a:lstStyle/>
          <a:p>
            <a:pPr marL="514350" indent="-514350" algn="just">
              <a:spcAft>
                <a:spcPts val="1200"/>
              </a:spcAft>
            </a:pPr>
            <a:r>
              <a:rPr lang="en-US" sz="2800" b="1" dirty="0" smtClean="0">
                <a:solidFill>
                  <a:srgbClr val="FF0000"/>
                </a:solidFill>
              </a:rPr>
              <a:t>Pressure filter</a:t>
            </a:r>
          </a:p>
          <a:p>
            <a:pPr marL="514350" indent="-514350" algn="just">
              <a:spcBef>
                <a:spcPts val="0"/>
              </a:spcBef>
              <a:spcAft>
                <a:spcPts val="600"/>
              </a:spcAft>
            </a:pPr>
            <a:r>
              <a:rPr lang="en-US" sz="2400" dirty="0" smtClean="0">
                <a:solidFill>
                  <a:srgbClr val="FF66FF"/>
                </a:solidFill>
              </a:rPr>
              <a:t>Cleaning: </a:t>
            </a:r>
            <a:r>
              <a:rPr lang="en-US" sz="2400" dirty="0" smtClean="0"/>
              <a:t>The compressed air may be used to agitate sand grains. The valves for raw water and filtered water are in closed position and those for wash-water and wash-water drain are in open position. The cleaning of pressure filters may be required more frequently.</a:t>
            </a:r>
          </a:p>
          <a:p>
            <a:pPr marL="514350" indent="-514350" algn="just">
              <a:spcBef>
                <a:spcPts val="0"/>
              </a:spcBef>
              <a:spcAft>
                <a:spcPts val="600"/>
              </a:spcAft>
            </a:pPr>
            <a:r>
              <a:rPr lang="en-US" sz="2400" dirty="0" smtClean="0">
                <a:solidFill>
                  <a:srgbClr val="FF66FF"/>
                </a:solidFill>
              </a:rPr>
              <a:t>Rate of filtration: </a:t>
            </a:r>
            <a:r>
              <a:rPr lang="en-US" sz="2400" dirty="0" smtClean="0"/>
              <a:t>The rate of filtration of pressure filters is high as compared to that of rapid sand filters. It is about 6000 to 15000 </a:t>
            </a:r>
            <a:r>
              <a:rPr lang="en-US" sz="2400" dirty="0" err="1" smtClean="0"/>
              <a:t>litres</a:t>
            </a:r>
            <a:r>
              <a:rPr lang="en-US" sz="2400" dirty="0" smtClean="0"/>
              <a:t>/hr/m</a:t>
            </a:r>
            <a:r>
              <a:rPr lang="en-US" sz="2400" baseline="30000" dirty="0" smtClean="0"/>
              <a:t>2</a:t>
            </a:r>
            <a:r>
              <a:rPr lang="en-US" sz="2400" dirty="0" smtClean="0"/>
              <a:t> of filter area as compared to that of 3000 to 6000 </a:t>
            </a:r>
            <a:r>
              <a:rPr lang="en-US" sz="2400" dirty="0" err="1" smtClean="0"/>
              <a:t>litres</a:t>
            </a:r>
            <a:r>
              <a:rPr lang="en-US" sz="2400" dirty="0" smtClean="0"/>
              <a:t>/hr/m</a:t>
            </a:r>
            <a:r>
              <a:rPr lang="en-US" sz="2400" baseline="30000" dirty="0" smtClean="0"/>
              <a:t>2</a:t>
            </a:r>
            <a:r>
              <a:rPr lang="en-US" sz="2400" dirty="0" smtClean="0"/>
              <a:t> of rapid sand filters.</a:t>
            </a:r>
          </a:p>
          <a:p>
            <a:pPr marL="514350" indent="-514350" algn="just">
              <a:spcBef>
                <a:spcPts val="0"/>
              </a:spcBef>
              <a:spcAft>
                <a:spcPts val="600"/>
              </a:spcAft>
            </a:pPr>
            <a:r>
              <a:rPr lang="en-US" sz="2400" dirty="0" smtClean="0">
                <a:solidFill>
                  <a:srgbClr val="FF66FF"/>
                </a:solidFill>
              </a:rPr>
              <a:t>Efficiency: </a:t>
            </a:r>
            <a:r>
              <a:rPr lang="en-US" sz="2400" dirty="0" smtClean="0"/>
              <a:t>Less efficient than the rapid sand filters in terms of bacterial load, </a:t>
            </a:r>
            <a:r>
              <a:rPr lang="en-US" sz="2400" dirty="0" err="1" smtClean="0"/>
              <a:t>colour</a:t>
            </a:r>
            <a:r>
              <a:rPr lang="en-US" sz="2400" dirty="0" smtClean="0"/>
              <a:t> and turbidity.</a:t>
            </a:r>
          </a:p>
          <a:p>
            <a:pPr marL="514350" indent="-514350" algn="just">
              <a:spcBef>
                <a:spcPts val="0"/>
              </a:spcBef>
              <a:spcAft>
                <a:spcPts val="600"/>
              </a:spcAft>
            </a:pPr>
            <a:r>
              <a:rPr lang="en-US" sz="2400" dirty="0" smtClean="0">
                <a:solidFill>
                  <a:srgbClr val="FF66FF"/>
                </a:solidFill>
              </a:rPr>
              <a:t>Suitability: </a:t>
            </a:r>
            <a:r>
              <a:rPr lang="en-US" sz="2400" dirty="0" smtClean="0"/>
              <a:t>Not suitable for public water supply project. </a:t>
            </a:r>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4000" dirty="0" smtClean="0">
                <a:solidFill>
                  <a:srgbClr val="00FF00"/>
                </a:solidFill>
              </a:rPr>
              <a:t>Filtration</a:t>
            </a:r>
            <a:endParaRPr lang="en-US" sz="4000" dirty="0">
              <a:solidFill>
                <a:srgbClr val="00FF00"/>
              </a:solidFill>
            </a:endParaRPr>
          </a:p>
        </p:txBody>
      </p:sp>
      <p:sp>
        <p:nvSpPr>
          <p:cNvPr id="3" name="Subtitle 2"/>
          <p:cNvSpPr>
            <a:spLocks noGrp="1"/>
          </p:cNvSpPr>
          <p:nvPr>
            <p:ph type="subTitle" idx="1"/>
          </p:nvPr>
        </p:nvSpPr>
        <p:spPr>
          <a:xfrm>
            <a:off x="381000" y="762000"/>
            <a:ext cx="8458200" cy="5867400"/>
          </a:xfrm>
        </p:spPr>
        <p:txBody>
          <a:bodyPr>
            <a:noAutofit/>
          </a:bodyPr>
          <a:lstStyle/>
          <a:p>
            <a:pPr marL="514350" indent="-514350" algn="just">
              <a:spcAft>
                <a:spcPts val="1200"/>
              </a:spcAft>
            </a:pPr>
            <a:r>
              <a:rPr lang="en-US" sz="2800" b="1" dirty="0" smtClean="0">
                <a:solidFill>
                  <a:srgbClr val="FF0000"/>
                </a:solidFill>
              </a:rPr>
              <a:t>Pressure filter</a:t>
            </a:r>
          </a:p>
          <a:p>
            <a:pPr marL="514350" indent="-514350" algn="just">
              <a:spcBef>
                <a:spcPts val="0"/>
              </a:spcBef>
              <a:spcAft>
                <a:spcPts val="600"/>
              </a:spcAft>
            </a:pPr>
            <a:r>
              <a:rPr lang="en-US" sz="2400" dirty="0" smtClean="0">
                <a:solidFill>
                  <a:srgbClr val="FF66FF"/>
                </a:solidFill>
              </a:rPr>
              <a:t>Advantages: </a:t>
            </a:r>
            <a:endParaRPr lang="en-US" sz="2400" dirty="0" smtClean="0"/>
          </a:p>
          <a:p>
            <a:pPr marL="514350" indent="-514350" algn="just">
              <a:spcBef>
                <a:spcPts val="0"/>
              </a:spcBef>
              <a:spcAft>
                <a:spcPts val="600"/>
              </a:spcAft>
              <a:buFont typeface="Wingdings" pitchFamily="2" charset="2"/>
              <a:buChar char="q"/>
            </a:pPr>
            <a:r>
              <a:rPr lang="en-US" sz="2400" dirty="0" smtClean="0">
                <a:solidFill>
                  <a:srgbClr val="00FF00"/>
                </a:solidFill>
              </a:rPr>
              <a:t>The unit is compact.</a:t>
            </a:r>
          </a:p>
          <a:p>
            <a:pPr marL="514350" indent="-514350" algn="just">
              <a:spcBef>
                <a:spcPts val="0"/>
              </a:spcBef>
              <a:spcAft>
                <a:spcPts val="600"/>
              </a:spcAft>
              <a:buFont typeface="Wingdings" pitchFamily="2" charset="2"/>
              <a:buChar char="q"/>
            </a:pPr>
            <a:r>
              <a:rPr lang="en-US" sz="2400" dirty="0" smtClean="0"/>
              <a:t>Modern filter  unit does not require manual operation and supervision.</a:t>
            </a:r>
          </a:p>
          <a:p>
            <a:pPr marL="514350" indent="-514350" algn="just">
              <a:spcBef>
                <a:spcPts val="0"/>
              </a:spcBef>
              <a:spcAft>
                <a:spcPts val="600"/>
              </a:spcAft>
              <a:buFont typeface="Wingdings" pitchFamily="2" charset="2"/>
              <a:buChar char="q"/>
            </a:pPr>
            <a:r>
              <a:rPr lang="en-US" sz="2400" dirty="0" smtClean="0">
                <a:solidFill>
                  <a:srgbClr val="00FF00"/>
                </a:solidFill>
              </a:rPr>
              <a:t>Flexible in operation because the rate of filtration can be altered by changing the compressed air pressure.</a:t>
            </a:r>
          </a:p>
          <a:p>
            <a:pPr marL="514350" indent="-514350" algn="just">
              <a:spcBef>
                <a:spcPts val="0"/>
              </a:spcBef>
              <a:spcAft>
                <a:spcPts val="600"/>
              </a:spcAft>
              <a:buFont typeface="Wingdings" pitchFamily="2" charset="2"/>
              <a:buChar char="q"/>
            </a:pPr>
            <a:r>
              <a:rPr lang="en-US" sz="2400" dirty="0" smtClean="0"/>
              <a:t>Dose not require further pumping as the filter water comes out under pressure.</a:t>
            </a:r>
          </a:p>
          <a:p>
            <a:pPr marL="514350" indent="-514350" algn="just">
              <a:spcBef>
                <a:spcPts val="0"/>
              </a:spcBef>
              <a:spcAft>
                <a:spcPts val="600"/>
              </a:spcAft>
              <a:buFont typeface="Wingdings" pitchFamily="2" charset="2"/>
              <a:buChar char="q"/>
            </a:pPr>
            <a:r>
              <a:rPr lang="en-US" sz="2400" dirty="0" smtClean="0">
                <a:solidFill>
                  <a:srgbClr val="00FF00"/>
                </a:solidFill>
              </a:rPr>
              <a:t>It is ideal for small estate.</a:t>
            </a:r>
          </a:p>
          <a:p>
            <a:pPr marL="514350" indent="-514350" algn="just">
              <a:spcBef>
                <a:spcPts val="0"/>
              </a:spcBef>
              <a:spcAft>
                <a:spcPts val="600"/>
              </a:spcAft>
              <a:buFont typeface="Wingdings" pitchFamily="2" charset="2"/>
              <a:buChar char="q"/>
            </a:pPr>
            <a:r>
              <a:rPr lang="en-US" sz="2400" dirty="0" smtClean="0"/>
              <a:t>Require less number of fittings.</a:t>
            </a:r>
          </a:p>
          <a:p>
            <a:pPr marL="514350" indent="-514350" algn="just">
              <a:spcBef>
                <a:spcPts val="0"/>
              </a:spcBef>
              <a:spcAft>
                <a:spcPts val="600"/>
              </a:spcAft>
              <a:buFont typeface="Wingdings" pitchFamily="2" charset="2"/>
              <a:buChar char="q"/>
            </a:pPr>
            <a:r>
              <a:rPr lang="en-US" sz="2400" dirty="0" smtClean="0">
                <a:solidFill>
                  <a:srgbClr val="00FF00"/>
                </a:solidFill>
              </a:rPr>
              <a:t>Require small space for installation.</a:t>
            </a:r>
          </a:p>
          <a:p>
            <a:pPr marL="514350" indent="-514350" algn="just">
              <a:spcBef>
                <a:spcPts val="0"/>
              </a:spcBef>
              <a:spcAft>
                <a:spcPts val="600"/>
              </a:spcAft>
              <a:buFont typeface="Wingdings" pitchFamily="2" charset="2"/>
              <a:buChar char="q"/>
            </a:pPr>
            <a:r>
              <a:rPr lang="en-US" sz="2400" dirty="0" smtClean="0"/>
              <a:t>The sedimentation and coagulation tanks are not required.</a:t>
            </a:r>
          </a:p>
          <a:p>
            <a:pPr marL="514350" indent="-514350" algn="just">
              <a:spcBef>
                <a:spcPts val="0"/>
              </a:spcBef>
              <a:spcAft>
                <a:spcPts val="600"/>
              </a:spcAft>
            </a:pPr>
            <a:endParaRPr lang="en-US" sz="2400" dirty="0" smtClean="0">
              <a:solidFill>
                <a:srgbClr val="FF66FF"/>
              </a:solidFill>
            </a:endParaRPr>
          </a:p>
          <a:p>
            <a:pPr marL="514350" indent="-514350" algn="just">
              <a:spcBef>
                <a:spcPts val="0"/>
              </a:spcBef>
              <a:spcAft>
                <a:spcPts val="600"/>
              </a:spcAft>
            </a:pPr>
            <a:r>
              <a:rPr lang="en-US" sz="2400" dirty="0" smtClean="0">
                <a:solidFill>
                  <a:srgbClr val="FF66FF"/>
                </a:solidFill>
              </a:rPr>
              <a:t>Disadvantages:</a:t>
            </a:r>
            <a:r>
              <a:rPr lang="en-US" sz="2400" dirty="0" smtClean="0"/>
              <a:t> </a:t>
            </a:r>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Filtration</a:t>
            </a:r>
            <a:endParaRPr lang="en-US" sz="3600" dirty="0">
              <a:solidFill>
                <a:srgbClr val="00FF00"/>
              </a:solidFill>
            </a:endParaRPr>
          </a:p>
        </p:txBody>
      </p:sp>
      <p:sp>
        <p:nvSpPr>
          <p:cNvPr id="3" name="Subtitle 2"/>
          <p:cNvSpPr>
            <a:spLocks noGrp="1"/>
          </p:cNvSpPr>
          <p:nvPr>
            <p:ph type="subTitle" idx="1"/>
          </p:nvPr>
        </p:nvSpPr>
        <p:spPr>
          <a:xfrm>
            <a:off x="381000" y="762000"/>
            <a:ext cx="8458200" cy="5867400"/>
          </a:xfrm>
        </p:spPr>
        <p:txBody>
          <a:bodyPr>
            <a:noAutofit/>
          </a:bodyPr>
          <a:lstStyle/>
          <a:p>
            <a:pPr marL="514350" indent="-514350" algn="just">
              <a:spcAft>
                <a:spcPts val="1200"/>
              </a:spcAft>
            </a:pPr>
            <a:r>
              <a:rPr lang="en-US" sz="2800" b="1" dirty="0" smtClean="0">
                <a:solidFill>
                  <a:srgbClr val="FF0000"/>
                </a:solidFill>
              </a:rPr>
              <a:t>Pressure filter</a:t>
            </a:r>
          </a:p>
          <a:p>
            <a:pPr marL="514350" indent="-514350" algn="just">
              <a:spcBef>
                <a:spcPts val="0"/>
              </a:spcBef>
              <a:spcAft>
                <a:spcPts val="600"/>
              </a:spcAft>
            </a:pPr>
            <a:r>
              <a:rPr lang="en-US" sz="2400" dirty="0" smtClean="0">
                <a:solidFill>
                  <a:srgbClr val="FF66FF"/>
                </a:solidFill>
              </a:rPr>
              <a:t>Disadvantages:</a:t>
            </a:r>
            <a:r>
              <a:rPr lang="en-US" sz="2400" dirty="0" smtClean="0"/>
              <a:t> </a:t>
            </a:r>
          </a:p>
          <a:p>
            <a:pPr marL="514350" indent="-514350" algn="just">
              <a:spcBef>
                <a:spcPts val="0"/>
              </a:spcBef>
              <a:spcAft>
                <a:spcPts val="600"/>
              </a:spcAft>
              <a:buFont typeface="Wingdings" pitchFamily="2" charset="2"/>
              <a:buChar char="q"/>
            </a:pPr>
            <a:r>
              <a:rPr lang="en-US" sz="2400" dirty="0" smtClean="0"/>
              <a:t>It is difficult to keep close watch on the performance.</a:t>
            </a:r>
          </a:p>
          <a:p>
            <a:pPr marL="514350" indent="-514350" algn="just">
              <a:spcBef>
                <a:spcPts val="0"/>
              </a:spcBef>
              <a:spcAft>
                <a:spcPts val="600"/>
              </a:spcAft>
              <a:buFont typeface="Wingdings" pitchFamily="2" charset="2"/>
              <a:buChar char="q"/>
            </a:pPr>
            <a:r>
              <a:rPr lang="en-US" sz="2400" dirty="0" smtClean="0"/>
              <a:t>It is difficult to repair.</a:t>
            </a:r>
          </a:p>
          <a:p>
            <a:pPr marL="514350" indent="-514350" algn="just">
              <a:spcBef>
                <a:spcPts val="0"/>
              </a:spcBef>
              <a:spcAft>
                <a:spcPts val="600"/>
              </a:spcAft>
              <a:buFont typeface="Wingdings" pitchFamily="2" charset="2"/>
              <a:buChar char="q"/>
            </a:pPr>
            <a:r>
              <a:rPr lang="en-US" sz="2400" dirty="0" smtClean="0"/>
              <a:t>The overall capacity is small.</a:t>
            </a:r>
          </a:p>
          <a:p>
            <a:pPr marL="514350" indent="-514350" algn="just">
              <a:spcBef>
                <a:spcPts val="0"/>
              </a:spcBef>
              <a:spcAft>
                <a:spcPts val="600"/>
              </a:spcAft>
              <a:buFont typeface="Wingdings" pitchFamily="2" charset="2"/>
              <a:buChar char="q"/>
            </a:pPr>
            <a:r>
              <a:rPr lang="en-US" sz="2400" dirty="0" smtClean="0"/>
              <a:t>They are costly and hence they cannot be recommended for treating large quantity of water.</a:t>
            </a:r>
          </a:p>
          <a:p>
            <a:pPr marL="514350" indent="-514350" algn="just">
              <a:spcBef>
                <a:spcPts val="0"/>
              </a:spcBef>
              <a:spcAft>
                <a:spcPts val="600"/>
              </a:spcAft>
              <a:buFont typeface="Wingdings" pitchFamily="2" charset="2"/>
              <a:buChar char="q"/>
            </a:pPr>
            <a:r>
              <a:rPr lang="en-US" sz="2400" dirty="0" smtClean="0"/>
              <a:t>They posses poor efficiency in the removal of bacteria and turbidity.</a:t>
            </a:r>
          </a:p>
          <a:p>
            <a:pPr marL="514350" indent="-514350" algn="just">
              <a:spcBef>
                <a:spcPts val="0"/>
              </a:spcBef>
              <a:spcAft>
                <a:spcPts val="600"/>
              </a:spcAft>
              <a:buFont typeface="Wingdings" pitchFamily="2" charset="2"/>
              <a:buChar char="q"/>
            </a:pPr>
            <a:r>
              <a:rPr lang="en-US" sz="2400" dirty="0" smtClean="0"/>
              <a:t>They require additional pumps for pumping the water in them.</a:t>
            </a: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smtClean="0">
                <a:solidFill>
                  <a:srgbClr val="00FF00"/>
                </a:solidFill>
              </a:rPr>
              <a:t>Disinfection </a:t>
            </a:r>
            <a:r>
              <a:rPr lang="en-US" sz="3600" dirty="0" smtClean="0">
                <a:solidFill>
                  <a:srgbClr val="00FF00"/>
                </a:solidFill>
              </a:rPr>
              <a:t>of water</a:t>
            </a:r>
            <a:endParaRPr lang="en-US" sz="3600" dirty="0">
              <a:solidFill>
                <a:srgbClr val="00FF00"/>
              </a:solidFill>
            </a:endParaRPr>
          </a:p>
        </p:txBody>
      </p:sp>
      <p:sp>
        <p:nvSpPr>
          <p:cNvPr id="24" name="Subtitle 2"/>
          <p:cNvSpPr>
            <a:spLocks noGrp="1"/>
          </p:cNvSpPr>
          <p:nvPr>
            <p:ph type="subTitle" idx="1"/>
          </p:nvPr>
        </p:nvSpPr>
        <p:spPr>
          <a:xfrm>
            <a:off x="381000" y="762000"/>
            <a:ext cx="8458200" cy="5867400"/>
          </a:xfrm>
        </p:spPr>
        <p:txBody>
          <a:bodyPr>
            <a:noAutofit/>
          </a:bodyPr>
          <a:lstStyle/>
          <a:p>
            <a:pPr marL="514350" indent="-514350" algn="just">
              <a:spcBef>
                <a:spcPts val="0"/>
              </a:spcBef>
              <a:spcAft>
                <a:spcPts val="600"/>
              </a:spcAft>
            </a:pPr>
            <a:r>
              <a:rPr lang="en-US" sz="2400" dirty="0" smtClean="0"/>
              <a:t>The water should be disinfected before it enters the distribution system. The main purpose of disinfection is to prevent contamination of water during its transit from the treatment plant to the place of its consumption.</a:t>
            </a:r>
          </a:p>
          <a:p>
            <a:pPr marL="514350" indent="-514350" algn="just">
              <a:spcBef>
                <a:spcPts val="0"/>
              </a:spcBef>
              <a:spcAft>
                <a:spcPts val="600"/>
              </a:spcAft>
            </a:pPr>
            <a:r>
              <a:rPr lang="en-US" sz="2400" dirty="0" smtClean="0">
                <a:solidFill>
                  <a:srgbClr val="FFFF00"/>
                </a:solidFill>
              </a:rPr>
              <a:t>Disinfection is the process of destruction of pathogenic bacteria which is harmful for health.</a:t>
            </a:r>
          </a:p>
          <a:p>
            <a:pPr marL="514350" indent="-514350" algn="just">
              <a:spcBef>
                <a:spcPts val="0"/>
              </a:spcBef>
              <a:spcAft>
                <a:spcPts val="600"/>
              </a:spcAft>
            </a:pPr>
            <a:r>
              <a:rPr lang="en-US" sz="2400" dirty="0" smtClean="0"/>
              <a:t>On the other hand, Sterilization is the process of destruction and removal of all harmful or harmless bacteria.</a:t>
            </a:r>
          </a:p>
          <a:p>
            <a:pPr marL="514350" indent="-514350" algn="just">
              <a:spcBef>
                <a:spcPts val="0"/>
              </a:spcBef>
              <a:spcAft>
                <a:spcPts val="600"/>
              </a:spcAft>
            </a:pPr>
            <a:r>
              <a:rPr lang="en-US" sz="2400" dirty="0" smtClean="0">
                <a:solidFill>
                  <a:srgbClr val="FF66FF"/>
                </a:solidFill>
              </a:rPr>
              <a:t>The destruction and removal is brought about in several ways:</a:t>
            </a:r>
          </a:p>
          <a:p>
            <a:pPr marL="514350" indent="-514350" algn="just">
              <a:spcBef>
                <a:spcPts val="0"/>
              </a:spcBef>
              <a:spcAft>
                <a:spcPts val="600"/>
              </a:spcAft>
              <a:buAutoNum type="romanLcPeriod"/>
            </a:pPr>
            <a:r>
              <a:rPr lang="en-US" sz="2400" dirty="0" smtClean="0"/>
              <a:t>Physical removal through coagulation, sedimentation and filtration</a:t>
            </a:r>
          </a:p>
          <a:p>
            <a:pPr marL="514350" indent="-514350" algn="just">
              <a:spcBef>
                <a:spcPts val="0"/>
              </a:spcBef>
              <a:spcAft>
                <a:spcPts val="600"/>
              </a:spcAft>
              <a:buAutoNum type="romanLcPeriod"/>
            </a:pPr>
            <a:r>
              <a:rPr lang="en-US" sz="2400" dirty="0" smtClean="0"/>
              <a:t>Natural die-away of the organisms in an unfavorable environment during storage,</a:t>
            </a:r>
          </a:p>
          <a:p>
            <a:pPr marL="514350" indent="-514350" algn="just">
              <a:spcBef>
                <a:spcPts val="0"/>
              </a:spcBef>
              <a:spcAft>
                <a:spcPts val="600"/>
              </a:spcAft>
              <a:buAutoNum type="romanLcPeriod"/>
            </a:pPr>
            <a:r>
              <a:rPr lang="en-US" sz="2400" dirty="0" smtClean="0"/>
              <a:t>Destruction by chemicals </a:t>
            </a: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smtClean="0">
                <a:solidFill>
                  <a:srgbClr val="00FF00"/>
                </a:solidFill>
              </a:rPr>
              <a:t>Disinfection </a:t>
            </a:r>
            <a:r>
              <a:rPr lang="en-US" sz="3600" dirty="0" smtClean="0">
                <a:solidFill>
                  <a:srgbClr val="00FF00"/>
                </a:solidFill>
              </a:rPr>
              <a:t>of water</a:t>
            </a:r>
            <a:endParaRPr lang="en-US" sz="3600" dirty="0">
              <a:solidFill>
                <a:srgbClr val="00FF00"/>
              </a:solidFill>
            </a:endParaRPr>
          </a:p>
        </p:txBody>
      </p:sp>
      <p:sp>
        <p:nvSpPr>
          <p:cNvPr id="24" name="Subtitle 2"/>
          <p:cNvSpPr>
            <a:spLocks noGrp="1"/>
          </p:cNvSpPr>
          <p:nvPr>
            <p:ph type="subTitle" idx="1"/>
          </p:nvPr>
        </p:nvSpPr>
        <p:spPr>
          <a:xfrm>
            <a:off x="381000" y="762000"/>
            <a:ext cx="8458200" cy="5943600"/>
          </a:xfrm>
        </p:spPr>
        <p:txBody>
          <a:bodyPr>
            <a:noAutofit/>
          </a:bodyPr>
          <a:lstStyle/>
          <a:p>
            <a:pPr marL="514350" indent="-514350" algn="just"/>
            <a:r>
              <a:rPr lang="en-US" sz="2400" dirty="0" smtClean="0"/>
              <a:t>The materials or substances which are to be used for disinfection are called the </a:t>
            </a:r>
            <a:r>
              <a:rPr lang="en-US" sz="2400" dirty="0" smtClean="0">
                <a:solidFill>
                  <a:srgbClr val="FF0066"/>
                </a:solidFill>
              </a:rPr>
              <a:t>disinfectant </a:t>
            </a:r>
            <a:r>
              <a:rPr lang="en-US" sz="2400" dirty="0" smtClean="0"/>
              <a:t>and the requirement of a good disinfectant are as follows:</a:t>
            </a:r>
          </a:p>
          <a:p>
            <a:pPr marL="571500" indent="-571500" algn="just">
              <a:buFont typeface="+mj-lt"/>
              <a:buAutoNum type="romanLcPeriod"/>
            </a:pPr>
            <a:r>
              <a:rPr lang="en-US" sz="2200" dirty="0" smtClean="0"/>
              <a:t>Its dose should be such that some residual concentration is obtained to grant protection against contamination in the water during its conveyance and retention.</a:t>
            </a:r>
          </a:p>
          <a:p>
            <a:pPr marL="571500" indent="-571500" algn="just">
              <a:buFont typeface="+mj-lt"/>
              <a:buAutoNum type="romanLcPeriod"/>
            </a:pPr>
            <a:r>
              <a:rPr lang="en-US" sz="2200" dirty="0" smtClean="0"/>
              <a:t>It should be effective in killing all the harmful pathogenic organisms from the water and make it perfectly safe for use.</a:t>
            </a:r>
          </a:p>
          <a:p>
            <a:pPr marL="571500" indent="-571500" algn="just">
              <a:buFont typeface="+mj-lt"/>
              <a:buAutoNum type="romanLcPeriod"/>
            </a:pPr>
            <a:r>
              <a:rPr lang="en-US" sz="2200" dirty="0" smtClean="0"/>
              <a:t>It should be harmless, unobjectionable, economical and easily available.</a:t>
            </a:r>
          </a:p>
          <a:p>
            <a:pPr marL="571500" indent="-571500" algn="just">
              <a:buFont typeface="+mj-lt"/>
              <a:buAutoNum type="romanLcPeriod"/>
            </a:pPr>
            <a:r>
              <a:rPr lang="en-US" sz="2200" dirty="0" smtClean="0"/>
              <a:t>It should be of such a nature that its strength or concentration in the treated water can be quickly determined.</a:t>
            </a:r>
          </a:p>
          <a:p>
            <a:pPr marL="571500" indent="-571500" algn="just">
              <a:buFont typeface="+mj-lt"/>
              <a:buAutoNum type="romanLcPeriod"/>
            </a:pPr>
            <a:r>
              <a:rPr lang="en-US" sz="2200" dirty="0" smtClean="0"/>
              <a:t>It should not require skilled </a:t>
            </a:r>
            <a:r>
              <a:rPr lang="en-US" sz="2200" dirty="0" err="1" smtClean="0"/>
              <a:t>labour</a:t>
            </a:r>
            <a:r>
              <a:rPr lang="en-US" sz="2200" dirty="0" smtClean="0"/>
              <a:t> and costly equipment for its application.</a:t>
            </a:r>
          </a:p>
          <a:p>
            <a:pPr marL="571500" indent="-571500" algn="just">
              <a:buFont typeface="+mj-lt"/>
              <a:buAutoNum type="romanLcPeriod"/>
            </a:pPr>
            <a:r>
              <a:rPr lang="en-US" sz="2200" dirty="0" smtClean="0"/>
              <a:t>It should take only reasonable time in killing the harmful pathogenic organisms at normal temperature.</a:t>
            </a:r>
          </a:p>
          <a:p>
            <a:pPr marL="514350" indent="-514350" algn="just"/>
            <a:endParaRPr lang="en-US" sz="2000" dirty="0" smtClean="0"/>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smtClean="0">
                <a:solidFill>
                  <a:srgbClr val="00FF00"/>
                </a:solidFill>
              </a:rPr>
              <a:t>Disinfection </a:t>
            </a:r>
            <a:r>
              <a:rPr lang="en-US" sz="3600" dirty="0" smtClean="0">
                <a:solidFill>
                  <a:srgbClr val="00FF00"/>
                </a:solidFill>
              </a:rPr>
              <a:t>of water</a:t>
            </a:r>
            <a:endParaRPr lang="en-US" sz="3600" dirty="0">
              <a:solidFill>
                <a:srgbClr val="00FF00"/>
              </a:solidFill>
            </a:endParaRPr>
          </a:p>
        </p:txBody>
      </p:sp>
      <p:sp>
        <p:nvSpPr>
          <p:cNvPr id="24" name="Subtitle 2"/>
          <p:cNvSpPr>
            <a:spLocks noGrp="1"/>
          </p:cNvSpPr>
          <p:nvPr>
            <p:ph type="subTitle" idx="1"/>
          </p:nvPr>
        </p:nvSpPr>
        <p:spPr>
          <a:xfrm>
            <a:off x="381000" y="762000"/>
            <a:ext cx="8458200" cy="5715000"/>
          </a:xfrm>
        </p:spPr>
        <p:txBody>
          <a:bodyPr>
            <a:noAutofit/>
          </a:bodyPr>
          <a:lstStyle/>
          <a:p>
            <a:pPr marL="514350" indent="-514350" algn="just"/>
            <a:r>
              <a:rPr lang="en-US" sz="2400" dirty="0" smtClean="0">
                <a:solidFill>
                  <a:srgbClr val="FFC000"/>
                </a:solidFill>
              </a:rPr>
              <a:t>Methods of disinfection:</a:t>
            </a:r>
          </a:p>
          <a:p>
            <a:pPr marL="571500" indent="-571500" algn="just">
              <a:buFont typeface="+mj-lt"/>
              <a:buAutoNum type="romanLcPeriod"/>
            </a:pPr>
            <a:r>
              <a:rPr lang="en-US" sz="2400" dirty="0" smtClean="0"/>
              <a:t>Boiling method</a:t>
            </a:r>
          </a:p>
          <a:p>
            <a:pPr marL="571500" indent="-571500" algn="just">
              <a:buFont typeface="+mj-lt"/>
              <a:buAutoNum type="romanLcPeriod"/>
            </a:pPr>
            <a:r>
              <a:rPr lang="en-US" sz="2400" dirty="0" smtClean="0"/>
              <a:t>Excess Lime treatment</a:t>
            </a:r>
          </a:p>
          <a:p>
            <a:pPr marL="571500" indent="-571500" algn="just">
              <a:buFont typeface="+mj-lt"/>
              <a:buAutoNum type="romanLcPeriod"/>
            </a:pPr>
            <a:r>
              <a:rPr lang="en-US" sz="2400" dirty="0" smtClean="0"/>
              <a:t>Iodine and bromine treatment</a:t>
            </a:r>
          </a:p>
          <a:p>
            <a:pPr marL="571500" indent="-571500" algn="just">
              <a:buFont typeface="+mj-lt"/>
              <a:buAutoNum type="romanLcPeriod"/>
            </a:pPr>
            <a:r>
              <a:rPr lang="en-US" sz="2400" dirty="0" smtClean="0"/>
              <a:t>Ozone treatment</a:t>
            </a:r>
          </a:p>
          <a:p>
            <a:pPr marL="571500" indent="-571500" algn="just">
              <a:buFont typeface="+mj-lt"/>
              <a:buAutoNum type="romanLcPeriod"/>
            </a:pPr>
            <a:r>
              <a:rPr lang="en-US" sz="2400" dirty="0" smtClean="0"/>
              <a:t>Potassium permanganate</a:t>
            </a:r>
          </a:p>
          <a:p>
            <a:pPr marL="571500" indent="-571500" algn="just">
              <a:buFont typeface="+mj-lt"/>
              <a:buAutoNum type="romanLcPeriod"/>
            </a:pPr>
            <a:r>
              <a:rPr lang="en-US" sz="2400" dirty="0" smtClean="0"/>
              <a:t>Silver  treatment</a:t>
            </a:r>
          </a:p>
          <a:p>
            <a:pPr marL="571500" indent="-571500" algn="just">
              <a:buFont typeface="+mj-lt"/>
              <a:buAutoNum type="romanLcPeriod"/>
            </a:pPr>
            <a:r>
              <a:rPr lang="en-US" sz="2400" dirty="0" smtClean="0"/>
              <a:t>Ultra-violet ray treatment</a:t>
            </a:r>
          </a:p>
          <a:p>
            <a:pPr marL="571500" indent="-571500" algn="just"/>
            <a:endParaRPr lang="en-US" sz="2400" dirty="0" smtClean="0"/>
          </a:p>
          <a:p>
            <a:pPr marL="571500" indent="-571500" algn="just"/>
            <a:r>
              <a:rPr lang="en-US" sz="2400" dirty="0" smtClean="0"/>
              <a:t>In addition to the above chemicals, certain other chemical agents can also be used as disinfectants and they include alcohols, soaps and synthetic detergents, dyes, hydrogen peroxide, various </a:t>
            </a:r>
            <a:r>
              <a:rPr lang="en-US" sz="2400" dirty="0" err="1" smtClean="0"/>
              <a:t>alkalies</a:t>
            </a:r>
            <a:r>
              <a:rPr lang="en-US" sz="2400" dirty="0" smtClean="0"/>
              <a:t> and acids, etc.</a:t>
            </a:r>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4000" dirty="0" smtClean="0">
                <a:solidFill>
                  <a:srgbClr val="00FF00"/>
                </a:solidFill>
              </a:rPr>
              <a:t>Disinfection of water</a:t>
            </a:r>
            <a:endParaRPr lang="en-US" sz="4000" dirty="0">
              <a:solidFill>
                <a:srgbClr val="00FF00"/>
              </a:solidFill>
            </a:endParaRPr>
          </a:p>
        </p:txBody>
      </p:sp>
      <p:sp>
        <p:nvSpPr>
          <p:cNvPr id="24" name="Subtitle 2"/>
          <p:cNvSpPr>
            <a:spLocks noGrp="1"/>
          </p:cNvSpPr>
          <p:nvPr>
            <p:ph type="subTitle" idx="1"/>
          </p:nvPr>
        </p:nvSpPr>
        <p:spPr>
          <a:xfrm>
            <a:off x="838200" y="1143000"/>
            <a:ext cx="7162800" cy="5257800"/>
          </a:xfrm>
        </p:spPr>
        <p:txBody>
          <a:bodyPr>
            <a:noAutofit/>
          </a:bodyPr>
          <a:lstStyle/>
          <a:p>
            <a:pPr marL="514350" indent="-514350" algn="just">
              <a:spcAft>
                <a:spcPts val="1200"/>
              </a:spcAft>
            </a:pPr>
            <a:r>
              <a:rPr lang="en-US" sz="2800" dirty="0" smtClean="0"/>
              <a:t>Following factors must be considered in applying the disinfection agents:</a:t>
            </a:r>
          </a:p>
          <a:p>
            <a:pPr marL="571500" indent="-571500" algn="just">
              <a:spcAft>
                <a:spcPts val="1200"/>
              </a:spcAft>
              <a:buFont typeface="+mj-lt"/>
              <a:buAutoNum type="romanLcPeriod"/>
            </a:pPr>
            <a:r>
              <a:rPr lang="en-US" sz="2800" dirty="0" smtClean="0"/>
              <a:t>Concentration and type of chemical agent</a:t>
            </a:r>
          </a:p>
          <a:p>
            <a:pPr marL="571500" indent="-571500" algn="just">
              <a:spcAft>
                <a:spcPts val="1200"/>
              </a:spcAft>
              <a:buFont typeface="+mj-lt"/>
              <a:buAutoNum type="romanLcPeriod"/>
            </a:pPr>
            <a:r>
              <a:rPr lang="en-US" sz="2800" dirty="0" smtClean="0"/>
              <a:t>Contact time</a:t>
            </a:r>
          </a:p>
          <a:p>
            <a:pPr marL="571500" indent="-571500" algn="just">
              <a:spcAft>
                <a:spcPts val="1200"/>
              </a:spcAft>
              <a:buFont typeface="+mj-lt"/>
              <a:buAutoNum type="romanLcPeriod"/>
            </a:pPr>
            <a:r>
              <a:rPr lang="en-US" sz="2800" dirty="0" smtClean="0"/>
              <a:t>Intensity and nature of physical agent</a:t>
            </a:r>
          </a:p>
          <a:p>
            <a:pPr marL="571500" indent="-571500" algn="just">
              <a:spcAft>
                <a:spcPts val="1200"/>
              </a:spcAft>
              <a:buFont typeface="+mj-lt"/>
              <a:buAutoNum type="romanLcPeriod"/>
            </a:pPr>
            <a:r>
              <a:rPr lang="en-US" sz="2800" dirty="0" smtClean="0"/>
              <a:t>Nature of suspending liquid</a:t>
            </a:r>
          </a:p>
          <a:p>
            <a:pPr marL="571500" indent="-571500" algn="just">
              <a:spcAft>
                <a:spcPts val="1200"/>
              </a:spcAft>
              <a:buFont typeface="+mj-lt"/>
              <a:buAutoNum type="romanLcPeriod"/>
            </a:pPr>
            <a:r>
              <a:rPr lang="en-US" sz="2800" dirty="0" smtClean="0"/>
              <a:t>Number and types of organisms</a:t>
            </a:r>
          </a:p>
          <a:p>
            <a:pPr marL="571500" indent="-571500" algn="just">
              <a:spcAft>
                <a:spcPts val="1200"/>
              </a:spcAft>
              <a:buFont typeface="+mj-lt"/>
              <a:buAutoNum type="romanLcPeriod"/>
            </a:pPr>
            <a:r>
              <a:rPr lang="en-US" sz="2800" dirty="0" smtClean="0"/>
              <a:t>Temperature</a:t>
            </a:r>
          </a:p>
          <a:p>
            <a:pPr marL="571500" indent="-571500" algn="just">
              <a:spcAft>
                <a:spcPts val="1200"/>
              </a:spcAft>
            </a:pPr>
            <a:endParaRPr lang="en-US" sz="2800" dirty="0" smtClean="0"/>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smtClean="0">
                <a:solidFill>
                  <a:srgbClr val="00FF00"/>
                </a:solidFill>
              </a:rPr>
              <a:t>Disinfection </a:t>
            </a:r>
            <a:r>
              <a:rPr lang="en-US" sz="3600" dirty="0" smtClean="0">
                <a:solidFill>
                  <a:srgbClr val="00FF00"/>
                </a:solidFill>
              </a:rPr>
              <a:t>of water</a:t>
            </a:r>
            <a:endParaRPr lang="en-US" sz="3600" dirty="0">
              <a:solidFill>
                <a:srgbClr val="00FF00"/>
              </a:solidFill>
            </a:endParaRPr>
          </a:p>
        </p:txBody>
      </p:sp>
      <p:sp>
        <p:nvSpPr>
          <p:cNvPr id="24" name="Subtitle 2"/>
          <p:cNvSpPr>
            <a:spLocks noGrp="1"/>
          </p:cNvSpPr>
          <p:nvPr>
            <p:ph type="subTitle" idx="1"/>
          </p:nvPr>
        </p:nvSpPr>
        <p:spPr>
          <a:xfrm>
            <a:off x="381000" y="1066800"/>
            <a:ext cx="8458200" cy="5181600"/>
          </a:xfrm>
        </p:spPr>
        <p:txBody>
          <a:bodyPr>
            <a:noAutofit/>
          </a:bodyPr>
          <a:lstStyle/>
          <a:p>
            <a:pPr marL="514350" indent="-514350" algn="just"/>
            <a:r>
              <a:rPr lang="en-US" sz="2800" b="1" dirty="0" smtClean="0">
                <a:solidFill>
                  <a:srgbClr val="FF0066"/>
                </a:solidFill>
              </a:rPr>
              <a:t>Chlorination</a:t>
            </a:r>
            <a:endParaRPr lang="en-US" sz="2400" b="1" dirty="0" smtClean="0">
              <a:solidFill>
                <a:srgbClr val="FF0066"/>
              </a:solidFill>
            </a:endParaRPr>
          </a:p>
          <a:p>
            <a:pPr marL="571500" indent="-571500" algn="just"/>
            <a:r>
              <a:rPr lang="en-US" sz="2400" dirty="0" smtClean="0"/>
              <a:t>It is the treatment for disinfection by applying chlorine. It is widely used in large scale because of the following factors:</a:t>
            </a:r>
          </a:p>
          <a:p>
            <a:pPr marL="571500" indent="-571500" algn="just">
              <a:buAutoNum type="romanLcPeriod"/>
            </a:pPr>
            <a:r>
              <a:rPr lang="en-US" sz="2400" dirty="0" smtClean="0"/>
              <a:t>It is easy to apply due to relatively high solubility of about 7000 mg/L.</a:t>
            </a:r>
          </a:p>
          <a:p>
            <a:pPr marL="571500" indent="-571500" algn="just">
              <a:buAutoNum type="romanLcPeriod"/>
            </a:pPr>
            <a:r>
              <a:rPr lang="en-US" sz="2400" dirty="0" smtClean="0"/>
              <a:t>It is readily available as gas, liquid or powder.</a:t>
            </a:r>
          </a:p>
          <a:p>
            <a:pPr marL="571500" indent="-571500" algn="just">
              <a:buAutoNum type="romanLcPeriod"/>
            </a:pPr>
            <a:r>
              <a:rPr lang="en-US" sz="2400" dirty="0" smtClean="0"/>
              <a:t>It is very toxic to most of the microorganisms and thus metabolic activities are stopped.</a:t>
            </a:r>
          </a:p>
          <a:p>
            <a:pPr marL="571500" indent="-571500" algn="just">
              <a:buAutoNum type="romanLcPeriod"/>
            </a:pPr>
            <a:r>
              <a:rPr lang="en-US" sz="2400" dirty="0" smtClean="0"/>
              <a:t>It leaves harmless residue in solution, but it provide protection in the distribution system.</a:t>
            </a:r>
          </a:p>
          <a:p>
            <a:pPr marL="571500" indent="-571500" algn="just">
              <a:buAutoNum type="romanLcPeriod"/>
            </a:pPr>
            <a:r>
              <a:rPr lang="en-US" sz="2400" dirty="0" smtClean="0"/>
              <a:t>It produces desired effects which last for a long time.</a:t>
            </a:r>
          </a:p>
          <a:p>
            <a:pPr marL="571500" indent="-571500" algn="just">
              <a:buAutoNum type="romanLcPeriod"/>
            </a:pPr>
            <a:r>
              <a:rPr lang="en-US" sz="2400" dirty="0" smtClean="0"/>
              <a:t>The treatment by chlorination is cheap and reliable.</a:t>
            </a:r>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smtClean="0">
                <a:solidFill>
                  <a:srgbClr val="00FF00"/>
                </a:solidFill>
              </a:rPr>
              <a:t>Disinfection </a:t>
            </a:r>
            <a:r>
              <a:rPr lang="en-US" sz="3600" dirty="0" smtClean="0">
                <a:solidFill>
                  <a:srgbClr val="00FF00"/>
                </a:solidFill>
              </a:rPr>
              <a:t>of water</a:t>
            </a:r>
            <a:endParaRPr lang="en-US" sz="3600" dirty="0">
              <a:solidFill>
                <a:srgbClr val="00FF00"/>
              </a:solidFill>
            </a:endParaRPr>
          </a:p>
        </p:txBody>
      </p:sp>
      <p:sp>
        <p:nvSpPr>
          <p:cNvPr id="24" name="Subtitle 2"/>
          <p:cNvSpPr>
            <a:spLocks noGrp="1"/>
          </p:cNvSpPr>
          <p:nvPr>
            <p:ph type="subTitle" idx="1"/>
          </p:nvPr>
        </p:nvSpPr>
        <p:spPr>
          <a:xfrm>
            <a:off x="381000" y="762000"/>
            <a:ext cx="8458200" cy="5715000"/>
          </a:xfrm>
        </p:spPr>
        <p:txBody>
          <a:bodyPr rIns="0">
            <a:noAutofit/>
          </a:bodyPr>
          <a:lstStyle/>
          <a:p>
            <a:pPr marL="514350" indent="-514350" algn="just">
              <a:spcAft>
                <a:spcPts val="600"/>
              </a:spcAft>
            </a:pPr>
            <a:r>
              <a:rPr lang="en-US" sz="2800" b="1" dirty="0" smtClean="0">
                <a:solidFill>
                  <a:srgbClr val="FF0066"/>
                </a:solidFill>
              </a:rPr>
              <a:t>Chlorination</a:t>
            </a:r>
            <a:endParaRPr lang="en-US" sz="2400" b="1" dirty="0" smtClean="0">
              <a:solidFill>
                <a:srgbClr val="FF0066"/>
              </a:solidFill>
            </a:endParaRPr>
          </a:p>
          <a:p>
            <a:pPr marL="571500" indent="-571500" algn="just">
              <a:spcAft>
                <a:spcPts val="600"/>
              </a:spcAft>
            </a:pPr>
            <a:r>
              <a:rPr lang="en-US" sz="2400" dirty="0" smtClean="0"/>
              <a:t>When chlorine is added to water , it reacts according to the following equation:</a:t>
            </a:r>
          </a:p>
          <a:p>
            <a:pPr marL="571500" indent="-571500" algn="just">
              <a:spcAft>
                <a:spcPts val="600"/>
              </a:spcAft>
            </a:pPr>
            <a:r>
              <a:rPr lang="en-US" sz="2400" dirty="0" smtClean="0"/>
              <a:t>Cl2 + H2O </a:t>
            </a:r>
            <a:r>
              <a:rPr lang="en-US" sz="2400" dirty="0" smtClean="0">
                <a:latin typeface="Arial"/>
                <a:cs typeface="Arial"/>
              </a:rPr>
              <a:t>↔ </a:t>
            </a:r>
            <a:r>
              <a:rPr lang="en-US" sz="2400" dirty="0" err="1" smtClean="0">
                <a:latin typeface="Arial"/>
                <a:cs typeface="Arial"/>
              </a:rPr>
              <a:t>HOCl</a:t>
            </a:r>
            <a:r>
              <a:rPr lang="en-US" sz="2400" dirty="0" smtClean="0">
                <a:latin typeface="Arial"/>
                <a:cs typeface="Arial"/>
              </a:rPr>
              <a:t> + </a:t>
            </a:r>
            <a:r>
              <a:rPr lang="en-US" sz="2400" dirty="0" err="1" smtClean="0">
                <a:latin typeface="Arial"/>
                <a:cs typeface="Arial"/>
              </a:rPr>
              <a:t>HCl</a:t>
            </a:r>
            <a:endParaRPr lang="en-US" sz="2400" dirty="0" smtClean="0">
              <a:latin typeface="Arial"/>
              <a:cs typeface="Arial"/>
            </a:endParaRPr>
          </a:p>
          <a:p>
            <a:pPr marL="571500" indent="-571500" algn="just">
              <a:spcAft>
                <a:spcPts val="600"/>
              </a:spcAft>
            </a:pPr>
            <a:r>
              <a:rPr lang="en-US" sz="2400" dirty="0" err="1" smtClean="0">
                <a:latin typeface="Arial"/>
                <a:cs typeface="Arial"/>
              </a:rPr>
              <a:t>HOCl</a:t>
            </a:r>
            <a:r>
              <a:rPr lang="en-US" sz="2400" dirty="0" smtClean="0">
                <a:latin typeface="Arial"/>
                <a:cs typeface="Arial"/>
              </a:rPr>
              <a:t> ↔ H</a:t>
            </a:r>
            <a:r>
              <a:rPr lang="en-US" sz="2400" baseline="30000" dirty="0" smtClean="0">
                <a:latin typeface="Arial"/>
                <a:cs typeface="Arial"/>
              </a:rPr>
              <a:t>+ </a:t>
            </a:r>
            <a:r>
              <a:rPr lang="en-US" sz="2400" dirty="0" smtClean="0">
                <a:latin typeface="Arial"/>
                <a:cs typeface="Arial"/>
              </a:rPr>
              <a:t>+ </a:t>
            </a:r>
            <a:r>
              <a:rPr lang="en-US" sz="2400" dirty="0" err="1" smtClean="0">
                <a:latin typeface="Arial"/>
                <a:cs typeface="Arial"/>
              </a:rPr>
              <a:t>OCl</a:t>
            </a:r>
            <a:r>
              <a:rPr lang="en-US" sz="2400" baseline="30000" dirty="0" smtClean="0">
                <a:latin typeface="Arial"/>
                <a:cs typeface="Arial"/>
              </a:rPr>
              <a:t>-</a:t>
            </a:r>
          </a:p>
          <a:p>
            <a:pPr marL="571500" indent="-571500" algn="just">
              <a:spcAft>
                <a:spcPts val="600"/>
              </a:spcAft>
            </a:pPr>
            <a:r>
              <a:rPr lang="en-US" sz="2400" dirty="0" smtClean="0">
                <a:latin typeface="Arial"/>
                <a:cs typeface="Arial"/>
              </a:rPr>
              <a:t>The </a:t>
            </a:r>
            <a:r>
              <a:rPr lang="en-US" sz="2400" dirty="0" err="1" smtClean="0">
                <a:latin typeface="Arial"/>
                <a:cs typeface="Arial"/>
              </a:rPr>
              <a:t>hypochlorous</a:t>
            </a:r>
            <a:r>
              <a:rPr lang="en-US" sz="2400" dirty="0" smtClean="0">
                <a:latin typeface="Arial"/>
                <a:cs typeface="Arial"/>
              </a:rPr>
              <a:t> acid </a:t>
            </a:r>
            <a:r>
              <a:rPr lang="en-US" sz="2400" dirty="0" err="1" smtClean="0">
                <a:latin typeface="Arial"/>
                <a:cs typeface="Arial"/>
              </a:rPr>
              <a:t>HOCl</a:t>
            </a:r>
            <a:r>
              <a:rPr lang="en-US" sz="2400" dirty="0" smtClean="0">
                <a:latin typeface="Arial"/>
                <a:cs typeface="Arial"/>
              </a:rPr>
              <a:t> dissociates by a reversible equation into hydrogen ions. Both </a:t>
            </a:r>
            <a:r>
              <a:rPr lang="en-US" sz="2400" dirty="0" err="1" smtClean="0">
                <a:latin typeface="Arial"/>
                <a:cs typeface="Arial"/>
              </a:rPr>
              <a:t>hypochlorous</a:t>
            </a:r>
            <a:r>
              <a:rPr lang="en-US" sz="2400" dirty="0" smtClean="0">
                <a:latin typeface="Arial"/>
                <a:cs typeface="Arial"/>
              </a:rPr>
              <a:t> acid </a:t>
            </a:r>
            <a:r>
              <a:rPr lang="en-US" sz="2400" dirty="0" err="1" smtClean="0">
                <a:latin typeface="Arial"/>
                <a:cs typeface="Arial"/>
              </a:rPr>
              <a:t>HOCl</a:t>
            </a:r>
            <a:r>
              <a:rPr lang="en-US" sz="2400" dirty="0" smtClean="0">
                <a:latin typeface="Arial"/>
                <a:cs typeface="Arial"/>
              </a:rPr>
              <a:t> and hypochlorite ions </a:t>
            </a:r>
            <a:r>
              <a:rPr lang="en-US" sz="2400" dirty="0" err="1" smtClean="0">
                <a:latin typeface="Arial"/>
                <a:cs typeface="Arial"/>
              </a:rPr>
              <a:t>Ocl</a:t>
            </a:r>
            <a:r>
              <a:rPr lang="en-US" sz="2400" baseline="30000" dirty="0" smtClean="0">
                <a:latin typeface="Arial"/>
                <a:cs typeface="Arial"/>
              </a:rPr>
              <a:t>-</a:t>
            </a:r>
            <a:r>
              <a:rPr lang="en-US" sz="2400" dirty="0" smtClean="0">
                <a:latin typeface="Arial"/>
                <a:cs typeface="Arial"/>
              </a:rPr>
              <a:t> are responsible for the disinfection of water.</a:t>
            </a:r>
          </a:p>
          <a:p>
            <a:pPr marL="571500" indent="-571500" algn="just">
              <a:spcAft>
                <a:spcPts val="600"/>
              </a:spcAft>
            </a:pPr>
            <a:r>
              <a:rPr lang="en-US" sz="2400" dirty="0" smtClean="0">
                <a:latin typeface="Arial"/>
                <a:cs typeface="Arial"/>
              </a:rPr>
              <a:t>The action of chlorine is dependent to the pH value of water. </a:t>
            </a:r>
          </a:p>
          <a:p>
            <a:pPr marL="571500" indent="-571500" algn="just">
              <a:spcAft>
                <a:spcPts val="600"/>
              </a:spcAft>
            </a:pPr>
            <a:r>
              <a:rPr lang="en-US" sz="2400" dirty="0" smtClean="0"/>
              <a:t>The disinfection by chlorine is rapid when pH value of water is below 7.00.</a:t>
            </a:r>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smtClean="0">
                <a:solidFill>
                  <a:srgbClr val="00FF00"/>
                </a:solidFill>
              </a:rPr>
              <a:t>Disinfection </a:t>
            </a:r>
            <a:r>
              <a:rPr lang="en-US" sz="3600" dirty="0" smtClean="0">
                <a:solidFill>
                  <a:srgbClr val="00FF00"/>
                </a:solidFill>
              </a:rPr>
              <a:t>of water</a:t>
            </a:r>
            <a:endParaRPr lang="en-US" sz="3600" dirty="0">
              <a:solidFill>
                <a:srgbClr val="00FF00"/>
              </a:solidFill>
            </a:endParaRPr>
          </a:p>
        </p:txBody>
      </p:sp>
      <p:grpSp>
        <p:nvGrpSpPr>
          <p:cNvPr id="3" name="Group 1"/>
          <p:cNvGrpSpPr>
            <a:grpSpLocks/>
          </p:cNvGrpSpPr>
          <p:nvPr/>
        </p:nvGrpSpPr>
        <p:grpSpPr bwMode="auto">
          <a:xfrm>
            <a:off x="609973" y="1524000"/>
            <a:ext cx="7314826" cy="4419368"/>
            <a:chOff x="2274" y="2580"/>
            <a:chExt cx="7506" cy="4014"/>
          </a:xfrm>
        </p:grpSpPr>
        <p:cxnSp>
          <p:nvCxnSpPr>
            <p:cNvPr id="2050" name="AutoShape 2"/>
            <p:cNvCxnSpPr>
              <a:cxnSpLocks noChangeShapeType="1"/>
            </p:cNvCxnSpPr>
            <p:nvPr/>
          </p:nvCxnSpPr>
          <p:spPr bwMode="auto">
            <a:xfrm>
              <a:off x="2790" y="2580"/>
              <a:ext cx="45" cy="3600"/>
            </a:xfrm>
            <a:prstGeom prst="straightConnector1">
              <a:avLst/>
            </a:prstGeom>
            <a:noFill/>
            <a:ln w="9525">
              <a:solidFill>
                <a:srgbClr val="FF0000"/>
              </a:solidFill>
              <a:round/>
              <a:headEnd/>
              <a:tailEnd/>
            </a:ln>
          </p:spPr>
        </p:cxnSp>
        <p:cxnSp>
          <p:nvCxnSpPr>
            <p:cNvPr id="2051" name="AutoShape 3"/>
            <p:cNvCxnSpPr>
              <a:cxnSpLocks noChangeShapeType="1"/>
            </p:cNvCxnSpPr>
            <p:nvPr/>
          </p:nvCxnSpPr>
          <p:spPr bwMode="auto">
            <a:xfrm>
              <a:off x="2835" y="6195"/>
              <a:ext cx="6555" cy="0"/>
            </a:xfrm>
            <a:prstGeom prst="straightConnector1">
              <a:avLst/>
            </a:prstGeom>
            <a:noFill/>
            <a:ln w="9525">
              <a:solidFill>
                <a:srgbClr val="FF0000"/>
              </a:solidFill>
              <a:round/>
              <a:headEnd/>
              <a:tailEnd/>
            </a:ln>
          </p:spPr>
        </p:cxnSp>
        <p:cxnSp>
          <p:nvCxnSpPr>
            <p:cNvPr id="2052" name="AutoShape 4"/>
            <p:cNvCxnSpPr>
              <a:cxnSpLocks noChangeShapeType="1"/>
            </p:cNvCxnSpPr>
            <p:nvPr/>
          </p:nvCxnSpPr>
          <p:spPr bwMode="auto">
            <a:xfrm>
              <a:off x="2790" y="3690"/>
              <a:ext cx="6555" cy="0"/>
            </a:xfrm>
            <a:prstGeom prst="straightConnector1">
              <a:avLst/>
            </a:prstGeom>
            <a:noFill/>
            <a:ln w="9525">
              <a:solidFill>
                <a:srgbClr val="0000FF"/>
              </a:solidFill>
              <a:round/>
              <a:headEnd/>
              <a:tailEnd/>
            </a:ln>
          </p:spPr>
        </p:cxnSp>
        <p:cxnSp>
          <p:nvCxnSpPr>
            <p:cNvPr id="2053" name="AutoShape 5"/>
            <p:cNvCxnSpPr>
              <a:cxnSpLocks noChangeShapeType="1"/>
            </p:cNvCxnSpPr>
            <p:nvPr/>
          </p:nvCxnSpPr>
          <p:spPr bwMode="auto">
            <a:xfrm>
              <a:off x="3555" y="3165"/>
              <a:ext cx="45" cy="3024"/>
            </a:xfrm>
            <a:prstGeom prst="straightConnector1">
              <a:avLst/>
            </a:prstGeom>
            <a:noFill/>
            <a:ln w="9525">
              <a:solidFill>
                <a:srgbClr val="FF66FF"/>
              </a:solidFill>
              <a:round/>
              <a:headEnd/>
              <a:tailEnd/>
            </a:ln>
          </p:spPr>
        </p:cxnSp>
        <p:cxnSp>
          <p:nvCxnSpPr>
            <p:cNvPr id="2054" name="AutoShape 6"/>
            <p:cNvCxnSpPr>
              <a:cxnSpLocks noChangeShapeType="1"/>
            </p:cNvCxnSpPr>
            <p:nvPr/>
          </p:nvCxnSpPr>
          <p:spPr bwMode="auto">
            <a:xfrm>
              <a:off x="6705" y="3600"/>
              <a:ext cx="45" cy="2592"/>
            </a:xfrm>
            <a:prstGeom prst="straightConnector1">
              <a:avLst/>
            </a:prstGeom>
            <a:noFill/>
            <a:ln w="9525">
              <a:solidFill>
                <a:srgbClr val="FF66FF"/>
              </a:solidFill>
              <a:round/>
              <a:headEnd/>
              <a:tailEnd/>
            </a:ln>
          </p:spPr>
        </p:cxnSp>
        <p:cxnSp>
          <p:nvCxnSpPr>
            <p:cNvPr id="2055" name="AutoShape 7"/>
            <p:cNvCxnSpPr>
              <a:cxnSpLocks noChangeShapeType="1"/>
            </p:cNvCxnSpPr>
            <p:nvPr/>
          </p:nvCxnSpPr>
          <p:spPr bwMode="auto">
            <a:xfrm>
              <a:off x="5595" y="3600"/>
              <a:ext cx="75" cy="2592"/>
            </a:xfrm>
            <a:prstGeom prst="straightConnector1">
              <a:avLst/>
            </a:prstGeom>
            <a:noFill/>
            <a:ln w="9525">
              <a:solidFill>
                <a:srgbClr val="FF66FF"/>
              </a:solidFill>
              <a:round/>
              <a:headEnd/>
              <a:tailEnd/>
            </a:ln>
          </p:spPr>
        </p:cxnSp>
        <p:cxnSp>
          <p:nvCxnSpPr>
            <p:cNvPr id="2056" name="AutoShape 8"/>
            <p:cNvCxnSpPr>
              <a:cxnSpLocks noChangeShapeType="1"/>
            </p:cNvCxnSpPr>
            <p:nvPr/>
          </p:nvCxnSpPr>
          <p:spPr bwMode="auto">
            <a:xfrm flipV="1">
              <a:off x="2850" y="2580"/>
              <a:ext cx="3024" cy="3600"/>
            </a:xfrm>
            <a:prstGeom prst="straightConnector1">
              <a:avLst/>
            </a:prstGeom>
            <a:noFill/>
            <a:ln w="9525">
              <a:solidFill>
                <a:srgbClr val="FF0066"/>
              </a:solidFill>
              <a:round/>
              <a:headEnd/>
              <a:tailEnd/>
            </a:ln>
          </p:spPr>
        </p:cxnSp>
        <p:sp>
          <p:nvSpPr>
            <p:cNvPr id="2057" name="Freeform 9"/>
            <p:cNvSpPr>
              <a:spLocks/>
            </p:cNvSpPr>
            <p:nvPr/>
          </p:nvSpPr>
          <p:spPr bwMode="auto">
            <a:xfrm>
              <a:off x="3600" y="3180"/>
              <a:ext cx="6045" cy="3015"/>
            </a:xfrm>
            <a:custGeom>
              <a:avLst/>
              <a:gdLst/>
              <a:ahLst/>
              <a:cxnLst>
                <a:cxn ang="0">
                  <a:pos x="0" y="3015"/>
                </a:cxn>
                <a:cxn ang="0">
                  <a:pos x="1575" y="2190"/>
                </a:cxn>
                <a:cxn ang="0">
                  <a:pos x="2070" y="1995"/>
                </a:cxn>
                <a:cxn ang="0">
                  <a:pos x="2370" y="2145"/>
                </a:cxn>
                <a:cxn ang="0">
                  <a:pos x="2535" y="2325"/>
                </a:cxn>
                <a:cxn ang="0">
                  <a:pos x="2715" y="2580"/>
                </a:cxn>
                <a:cxn ang="0">
                  <a:pos x="2895" y="2700"/>
                </a:cxn>
                <a:cxn ang="0">
                  <a:pos x="3135" y="2775"/>
                </a:cxn>
                <a:cxn ang="0">
                  <a:pos x="3270" y="2700"/>
                </a:cxn>
                <a:cxn ang="0">
                  <a:pos x="3495" y="2505"/>
                </a:cxn>
                <a:cxn ang="0">
                  <a:pos x="3615" y="2400"/>
                </a:cxn>
                <a:cxn ang="0">
                  <a:pos x="3735" y="2295"/>
                </a:cxn>
                <a:cxn ang="0">
                  <a:pos x="6045" y="0"/>
                </a:cxn>
              </a:cxnLst>
              <a:rect l="0" t="0" r="r" b="b"/>
              <a:pathLst>
                <a:path w="6045" h="3015">
                  <a:moveTo>
                    <a:pt x="0" y="3015"/>
                  </a:moveTo>
                  <a:cubicBezTo>
                    <a:pt x="617" y="2678"/>
                    <a:pt x="1230" y="2360"/>
                    <a:pt x="1575" y="2190"/>
                  </a:cubicBezTo>
                  <a:cubicBezTo>
                    <a:pt x="1920" y="2020"/>
                    <a:pt x="1938" y="2002"/>
                    <a:pt x="2070" y="1995"/>
                  </a:cubicBezTo>
                  <a:cubicBezTo>
                    <a:pt x="2202" y="1988"/>
                    <a:pt x="2293" y="2090"/>
                    <a:pt x="2370" y="2145"/>
                  </a:cubicBezTo>
                  <a:cubicBezTo>
                    <a:pt x="2447" y="2200"/>
                    <a:pt x="2478" y="2253"/>
                    <a:pt x="2535" y="2325"/>
                  </a:cubicBezTo>
                  <a:cubicBezTo>
                    <a:pt x="2592" y="2397"/>
                    <a:pt x="2655" y="2518"/>
                    <a:pt x="2715" y="2580"/>
                  </a:cubicBezTo>
                  <a:cubicBezTo>
                    <a:pt x="2775" y="2642"/>
                    <a:pt x="2825" y="2668"/>
                    <a:pt x="2895" y="2700"/>
                  </a:cubicBezTo>
                  <a:cubicBezTo>
                    <a:pt x="2965" y="2732"/>
                    <a:pt x="3073" y="2775"/>
                    <a:pt x="3135" y="2775"/>
                  </a:cubicBezTo>
                  <a:cubicBezTo>
                    <a:pt x="3197" y="2775"/>
                    <a:pt x="3210" y="2745"/>
                    <a:pt x="3270" y="2700"/>
                  </a:cubicBezTo>
                  <a:cubicBezTo>
                    <a:pt x="3330" y="2655"/>
                    <a:pt x="3438" y="2555"/>
                    <a:pt x="3495" y="2505"/>
                  </a:cubicBezTo>
                  <a:cubicBezTo>
                    <a:pt x="3552" y="2455"/>
                    <a:pt x="3575" y="2435"/>
                    <a:pt x="3615" y="2400"/>
                  </a:cubicBezTo>
                  <a:cubicBezTo>
                    <a:pt x="3655" y="2365"/>
                    <a:pt x="3330" y="2695"/>
                    <a:pt x="3735" y="2295"/>
                  </a:cubicBezTo>
                  <a:cubicBezTo>
                    <a:pt x="4140" y="1895"/>
                    <a:pt x="5660" y="382"/>
                    <a:pt x="6045" y="0"/>
                  </a:cubicBezTo>
                </a:path>
              </a:pathLst>
            </a:custGeom>
            <a:noFill/>
            <a:ln w="9525">
              <a:solidFill>
                <a:srgbClr val="00FF00"/>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058" name="Text Box 10"/>
            <p:cNvSpPr txBox="1">
              <a:spLocks noChangeArrowheads="1"/>
            </p:cNvSpPr>
            <p:nvPr/>
          </p:nvSpPr>
          <p:spPr bwMode="auto">
            <a:xfrm>
              <a:off x="2274" y="3180"/>
              <a:ext cx="540" cy="2730"/>
            </a:xfrm>
            <a:prstGeom prst="rect">
              <a:avLst/>
            </a:prstGeom>
            <a:noFill/>
            <a:ln w="9525">
              <a:noFill/>
              <a:miter lim="800000"/>
              <a:headEnd/>
              <a:tailEnd/>
            </a:ln>
          </p:spPr>
          <p:txBody>
            <a:bodyPr vert="vert270"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Residual Chlorine, mg/l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Text Box 11"/>
            <p:cNvSpPr txBox="1">
              <a:spLocks noChangeArrowheads="1"/>
            </p:cNvSpPr>
            <p:nvPr/>
          </p:nvSpPr>
          <p:spPr bwMode="auto">
            <a:xfrm>
              <a:off x="2931" y="2797"/>
              <a:ext cx="593" cy="822"/>
            </a:xfrm>
            <a:prstGeom prst="rect">
              <a:avLst/>
            </a:prstGeom>
            <a:noFill/>
            <a:ln w="9525">
              <a:noFill/>
              <a:miter lim="800000"/>
              <a:headEnd/>
              <a:tailEnd/>
            </a:ln>
          </p:spPr>
          <p:txBody>
            <a:bodyPr vert="vert270"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Zone 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0" name="Text Box 12"/>
            <p:cNvSpPr txBox="1">
              <a:spLocks noChangeArrowheads="1"/>
            </p:cNvSpPr>
            <p:nvPr/>
          </p:nvSpPr>
          <p:spPr bwMode="auto">
            <a:xfrm>
              <a:off x="4110" y="3180"/>
              <a:ext cx="979" cy="4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Zone 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1" name="Text Box 13"/>
            <p:cNvSpPr txBox="1">
              <a:spLocks noChangeArrowheads="1"/>
            </p:cNvSpPr>
            <p:nvPr/>
          </p:nvSpPr>
          <p:spPr bwMode="auto">
            <a:xfrm>
              <a:off x="5714" y="3255"/>
              <a:ext cx="1016" cy="4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Zone 3</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2" name="Text Box 14"/>
            <p:cNvSpPr txBox="1">
              <a:spLocks noChangeArrowheads="1"/>
            </p:cNvSpPr>
            <p:nvPr/>
          </p:nvSpPr>
          <p:spPr bwMode="auto">
            <a:xfrm>
              <a:off x="7335" y="3180"/>
              <a:ext cx="1194" cy="4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Zone 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3" name="Text Box 15"/>
            <p:cNvSpPr txBox="1">
              <a:spLocks noChangeArrowheads="1"/>
            </p:cNvSpPr>
            <p:nvPr/>
          </p:nvSpPr>
          <p:spPr bwMode="auto">
            <a:xfrm>
              <a:off x="3894" y="4995"/>
              <a:ext cx="1701" cy="4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No Demand Line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4" name="Text Box 16"/>
            <p:cNvSpPr txBox="1">
              <a:spLocks noChangeArrowheads="1"/>
            </p:cNvSpPr>
            <p:nvPr/>
          </p:nvSpPr>
          <p:spPr bwMode="auto">
            <a:xfrm>
              <a:off x="8085" y="4995"/>
              <a:ext cx="1695" cy="58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smtClean="0">
                  <a:ln>
                    <a:noFill/>
                  </a:ln>
                  <a:solidFill>
                    <a:schemeClr val="tx1"/>
                  </a:solidFill>
                  <a:effectLst/>
                  <a:latin typeface="Calibri" pitchFamily="34" charset="0"/>
                  <a:cs typeface="Arial" pitchFamily="34" charset="0"/>
                </a:rPr>
                <a:t>Free Residual Chlorine</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2065" name="Text Box 17"/>
            <p:cNvSpPr txBox="1">
              <a:spLocks noChangeArrowheads="1"/>
            </p:cNvSpPr>
            <p:nvPr/>
          </p:nvSpPr>
          <p:spPr bwMode="auto">
            <a:xfrm>
              <a:off x="7245" y="5745"/>
              <a:ext cx="1831" cy="42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Break Point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6" name="Text Box 18"/>
            <p:cNvSpPr txBox="1">
              <a:spLocks noChangeArrowheads="1"/>
            </p:cNvSpPr>
            <p:nvPr/>
          </p:nvSpPr>
          <p:spPr bwMode="auto">
            <a:xfrm>
              <a:off x="4463" y="6279"/>
              <a:ext cx="3910" cy="31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Applied Chlorine, mg/l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67" name="AutoShape 19"/>
            <p:cNvCxnSpPr>
              <a:cxnSpLocks noChangeShapeType="1"/>
            </p:cNvCxnSpPr>
            <p:nvPr/>
          </p:nvCxnSpPr>
          <p:spPr bwMode="auto">
            <a:xfrm flipH="1">
              <a:off x="6705" y="5910"/>
              <a:ext cx="630" cy="30"/>
            </a:xfrm>
            <a:prstGeom prst="straightConnector1">
              <a:avLst/>
            </a:prstGeom>
            <a:noFill/>
            <a:ln w="9525">
              <a:solidFill>
                <a:srgbClr val="00FF00"/>
              </a:solidFill>
              <a:round/>
              <a:headEnd/>
              <a:tailEnd type="triangle" w="med" len="med"/>
            </a:ln>
          </p:spPr>
        </p:cxnSp>
        <p:cxnSp>
          <p:nvCxnSpPr>
            <p:cNvPr id="2068" name="AutoShape 20"/>
            <p:cNvCxnSpPr>
              <a:cxnSpLocks noChangeShapeType="1"/>
            </p:cNvCxnSpPr>
            <p:nvPr/>
          </p:nvCxnSpPr>
          <p:spPr bwMode="auto">
            <a:xfrm flipH="1" flipV="1">
              <a:off x="7815" y="4950"/>
              <a:ext cx="450" cy="210"/>
            </a:xfrm>
            <a:prstGeom prst="straightConnector1">
              <a:avLst/>
            </a:prstGeom>
            <a:noFill/>
            <a:ln w="9525">
              <a:solidFill>
                <a:srgbClr val="00FF00"/>
              </a:solidFill>
              <a:round/>
              <a:headEnd/>
              <a:tailEnd type="triangle" w="med" len="med"/>
            </a:ln>
          </p:spPr>
        </p:cxnSp>
        <p:cxnSp>
          <p:nvCxnSpPr>
            <p:cNvPr id="2069" name="AutoShape 21"/>
            <p:cNvCxnSpPr>
              <a:cxnSpLocks noChangeShapeType="1"/>
            </p:cNvCxnSpPr>
            <p:nvPr/>
          </p:nvCxnSpPr>
          <p:spPr bwMode="auto">
            <a:xfrm flipH="1" flipV="1">
              <a:off x="4035" y="4740"/>
              <a:ext cx="450" cy="210"/>
            </a:xfrm>
            <a:prstGeom prst="straightConnector1">
              <a:avLst/>
            </a:prstGeom>
            <a:noFill/>
            <a:ln w="9525">
              <a:solidFill>
                <a:srgbClr val="00FF00"/>
              </a:solidFill>
              <a:round/>
              <a:headEnd/>
              <a:tailEnd type="triangle" w="med" len="med"/>
            </a:ln>
          </p:spPr>
        </p:cxn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Lake and Reservoir Intake</a:t>
            </a:r>
            <a:endParaRPr lang="en-US" sz="3600" dirty="0"/>
          </a:p>
        </p:txBody>
      </p:sp>
      <p:sp>
        <p:nvSpPr>
          <p:cNvPr id="3" name="Subtitle 2"/>
          <p:cNvSpPr>
            <a:spLocks noGrp="1"/>
          </p:cNvSpPr>
          <p:nvPr>
            <p:ph type="subTitle" idx="1"/>
          </p:nvPr>
        </p:nvSpPr>
        <p:spPr>
          <a:xfrm>
            <a:off x="381000" y="1143000"/>
            <a:ext cx="8229600" cy="4724400"/>
          </a:xfrm>
        </p:spPr>
        <p:txBody>
          <a:bodyPr>
            <a:normAutofit/>
          </a:bodyPr>
          <a:lstStyle/>
          <a:p>
            <a:pPr marL="514350" indent="-514350" algn="just">
              <a:spcAft>
                <a:spcPts val="1200"/>
              </a:spcAft>
            </a:pPr>
            <a:r>
              <a:rPr lang="en-US" sz="2800" dirty="0" smtClean="0"/>
              <a:t>	Lake intakes are sited with due reference to sources of pollution, prevailing winds and surface currents.</a:t>
            </a:r>
          </a:p>
          <a:p>
            <a:pPr marL="514350" indent="-514350" algn="just">
              <a:spcAft>
                <a:spcPts val="1200"/>
              </a:spcAft>
            </a:pPr>
            <a:r>
              <a:rPr lang="en-US" sz="2800" dirty="0"/>
              <a:t>	</a:t>
            </a:r>
            <a:r>
              <a:rPr lang="en-US" sz="2800" dirty="0" smtClean="0"/>
              <a:t>Reservoir intakes resemble lake intakes but generally lie closer to bank in the deepest part of the reservoir. They are often incorporated into the impounding structure itself. </a:t>
            </a: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smtClean="0">
                <a:solidFill>
                  <a:srgbClr val="00FF00"/>
                </a:solidFill>
              </a:rPr>
              <a:t>Disinfection </a:t>
            </a:r>
            <a:r>
              <a:rPr lang="en-US" sz="3600" dirty="0" smtClean="0">
                <a:solidFill>
                  <a:srgbClr val="00FF00"/>
                </a:solidFill>
              </a:rPr>
              <a:t>of water</a:t>
            </a:r>
            <a:endParaRPr lang="en-US" sz="3600" dirty="0">
              <a:solidFill>
                <a:srgbClr val="00FF00"/>
              </a:solidFill>
            </a:endParaRPr>
          </a:p>
        </p:txBody>
      </p:sp>
      <p:sp>
        <p:nvSpPr>
          <p:cNvPr id="24" name="Subtitle 2"/>
          <p:cNvSpPr>
            <a:spLocks noGrp="1"/>
          </p:cNvSpPr>
          <p:nvPr>
            <p:ph type="subTitle" idx="1"/>
          </p:nvPr>
        </p:nvSpPr>
        <p:spPr>
          <a:xfrm>
            <a:off x="762000" y="1295400"/>
            <a:ext cx="7543800" cy="4800600"/>
          </a:xfrm>
        </p:spPr>
        <p:txBody>
          <a:bodyPr rIns="0">
            <a:noAutofit/>
          </a:bodyPr>
          <a:lstStyle/>
          <a:p>
            <a:pPr marL="514350" indent="-514350" algn="just"/>
            <a:r>
              <a:rPr lang="en-US" sz="2800" b="1" dirty="0" smtClean="0">
                <a:solidFill>
                  <a:srgbClr val="FF0066"/>
                </a:solidFill>
              </a:rPr>
              <a:t>Chlorination</a:t>
            </a:r>
            <a:endParaRPr lang="en-US" sz="2400" b="1" dirty="0" smtClean="0">
              <a:solidFill>
                <a:srgbClr val="FF0066"/>
              </a:solidFill>
            </a:endParaRPr>
          </a:p>
          <a:p>
            <a:pPr marL="571500" indent="-571500" algn="just"/>
            <a:r>
              <a:rPr lang="en-US" sz="2400" dirty="0" smtClean="0"/>
              <a:t>Zone-1: Destruction of chlorine by reducing compounds.</a:t>
            </a:r>
          </a:p>
          <a:p>
            <a:pPr marL="571500" indent="-571500" algn="just"/>
            <a:r>
              <a:rPr lang="en-US" sz="2400" dirty="0" smtClean="0"/>
              <a:t>Zone-2: Formation of </a:t>
            </a:r>
            <a:r>
              <a:rPr lang="en-US" sz="2400" dirty="0" err="1" smtClean="0"/>
              <a:t>chloro</a:t>
            </a:r>
            <a:r>
              <a:rPr lang="en-US" sz="2400" dirty="0" smtClean="0"/>
              <a:t>-organic compounds and chloramines.</a:t>
            </a:r>
          </a:p>
          <a:p>
            <a:pPr marL="571500" indent="-571500" algn="just"/>
            <a:r>
              <a:rPr lang="en-US" sz="2400" dirty="0" smtClean="0"/>
              <a:t>Zone-3: Destruction of </a:t>
            </a:r>
            <a:r>
              <a:rPr lang="en-US" sz="2400" dirty="0" err="1" smtClean="0"/>
              <a:t>chloro</a:t>
            </a:r>
            <a:r>
              <a:rPr lang="en-US" sz="2400" dirty="0" smtClean="0"/>
              <a:t>-organic compounds and chloramines.</a:t>
            </a:r>
          </a:p>
          <a:p>
            <a:pPr marL="571500" indent="-571500" algn="just"/>
            <a:r>
              <a:rPr lang="en-US" sz="2400" dirty="0" smtClean="0"/>
              <a:t>Zone-4: Formation of free available chlorine.</a:t>
            </a:r>
          </a:p>
          <a:p>
            <a:pPr marL="571500" indent="-571500" algn="just"/>
            <a:endParaRPr lang="en-US" sz="2400" dirty="0" smtClean="0"/>
          </a:p>
          <a:p>
            <a:pPr marL="571500" indent="-571500" algn="just"/>
            <a:r>
              <a:rPr lang="en-US" sz="2400" dirty="0" smtClean="0"/>
              <a:t>The addition of chlorine at the break (or dip) is termed as </a:t>
            </a:r>
            <a:r>
              <a:rPr lang="en-US" sz="2400" dirty="0" smtClean="0">
                <a:solidFill>
                  <a:srgbClr val="FF0000"/>
                </a:solidFill>
              </a:rPr>
              <a:t>break point chlorination</a:t>
            </a:r>
            <a:r>
              <a:rPr lang="en-US" sz="2400" dirty="0" smtClean="0"/>
              <a:t> or </a:t>
            </a:r>
            <a:r>
              <a:rPr lang="en-US" sz="2400" dirty="0" smtClean="0">
                <a:solidFill>
                  <a:srgbClr val="FFFF00"/>
                </a:solidFill>
              </a:rPr>
              <a:t>free residual chlorination</a:t>
            </a:r>
            <a:r>
              <a:rPr lang="en-US" sz="2400" dirty="0" smtClean="0"/>
              <a:t>.</a:t>
            </a:r>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smtClean="0">
                <a:solidFill>
                  <a:srgbClr val="00FF00"/>
                </a:solidFill>
              </a:rPr>
              <a:t>Disinfection </a:t>
            </a:r>
            <a:r>
              <a:rPr lang="en-US" sz="3600" dirty="0" smtClean="0">
                <a:solidFill>
                  <a:srgbClr val="00FF00"/>
                </a:solidFill>
              </a:rPr>
              <a:t>of water</a:t>
            </a:r>
            <a:endParaRPr lang="en-US" sz="3600" dirty="0">
              <a:solidFill>
                <a:srgbClr val="00FF00"/>
              </a:solidFill>
            </a:endParaRPr>
          </a:p>
        </p:txBody>
      </p:sp>
      <p:sp>
        <p:nvSpPr>
          <p:cNvPr id="24" name="Subtitle 2"/>
          <p:cNvSpPr>
            <a:spLocks noGrp="1"/>
          </p:cNvSpPr>
          <p:nvPr>
            <p:ph type="subTitle" idx="1"/>
          </p:nvPr>
        </p:nvSpPr>
        <p:spPr>
          <a:xfrm>
            <a:off x="381000" y="762000"/>
            <a:ext cx="8458200" cy="5715000"/>
          </a:xfrm>
        </p:spPr>
        <p:txBody>
          <a:bodyPr rIns="0">
            <a:noAutofit/>
          </a:bodyPr>
          <a:lstStyle/>
          <a:p>
            <a:pPr marL="514350" indent="-514350" algn="just">
              <a:spcAft>
                <a:spcPts val="1200"/>
              </a:spcAft>
            </a:pPr>
            <a:r>
              <a:rPr lang="en-US" sz="2800" b="1" dirty="0" smtClean="0">
                <a:solidFill>
                  <a:srgbClr val="FF0066"/>
                </a:solidFill>
              </a:rPr>
              <a:t>Application of Chlorine</a:t>
            </a:r>
            <a:endParaRPr lang="en-US" sz="2400" b="1" dirty="0" smtClean="0">
              <a:solidFill>
                <a:srgbClr val="FF0066"/>
              </a:solidFill>
            </a:endParaRPr>
          </a:p>
          <a:p>
            <a:pPr marL="571500" indent="-571500" algn="just">
              <a:spcAft>
                <a:spcPts val="1200"/>
              </a:spcAft>
            </a:pPr>
            <a:r>
              <a:rPr lang="en-US" sz="2400" dirty="0" smtClean="0">
                <a:solidFill>
                  <a:srgbClr val="FFFF00"/>
                </a:solidFill>
              </a:rPr>
              <a:t>Post Chlorination: </a:t>
            </a:r>
            <a:r>
              <a:rPr lang="en-US" sz="2400" dirty="0" smtClean="0"/>
              <a:t>Chlorine is generally applied after all other treatments have been given to the water supply. This may be termed as post chlorination.</a:t>
            </a:r>
          </a:p>
          <a:p>
            <a:pPr marL="571500" indent="-571500" algn="just">
              <a:spcAft>
                <a:spcPts val="1200"/>
              </a:spcAft>
            </a:pPr>
            <a:r>
              <a:rPr lang="en-US" sz="2400" dirty="0" smtClean="0">
                <a:solidFill>
                  <a:srgbClr val="FFFF00"/>
                </a:solidFill>
              </a:rPr>
              <a:t>Pre-chlorination: </a:t>
            </a:r>
            <a:r>
              <a:rPr lang="en-US" sz="2400" dirty="0" smtClean="0"/>
              <a:t>It is the application of chlorine before filtration. Pre-chlorination reduces the bacterial load on filters resulting in increase filter runs, and oxidized excessive organic matter thus removing taste and </a:t>
            </a:r>
            <a:r>
              <a:rPr lang="en-US" sz="2400" dirty="0" err="1" smtClean="0"/>
              <a:t>odour</a:t>
            </a:r>
            <a:r>
              <a:rPr lang="en-US" sz="2400" dirty="0" smtClean="0"/>
              <a:t>.</a:t>
            </a:r>
          </a:p>
          <a:p>
            <a:pPr marL="571500" indent="-571500" algn="just">
              <a:spcAft>
                <a:spcPts val="1200"/>
              </a:spcAft>
            </a:pPr>
            <a:r>
              <a:rPr lang="en-US" sz="2400" dirty="0" smtClean="0">
                <a:solidFill>
                  <a:srgbClr val="FFFF00"/>
                </a:solidFill>
              </a:rPr>
              <a:t>Double chlorination: </a:t>
            </a:r>
            <a:r>
              <a:rPr lang="en-US" sz="2400" dirty="0" smtClean="0"/>
              <a:t>It is the application of chlorine at two points in the treatment process. It is essentially pre-chlorination and post chlorination. </a:t>
            </a:r>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smtClean="0">
                <a:solidFill>
                  <a:srgbClr val="00FF00"/>
                </a:solidFill>
              </a:rPr>
              <a:t>Disinfection </a:t>
            </a:r>
            <a:r>
              <a:rPr lang="en-US" sz="3600" dirty="0" smtClean="0">
                <a:solidFill>
                  <a:srgbClr val="00FF00"/>
                </a:solidFill>
              </a:rPr>
              <a:t>of water</a:t>
            </a:r>
            <a:endParaRPr lang="en-US" sz="3600" dirty="0">
              <a:solidFill>
                <a:srgbClr val="00FF00"/>
              </a:solidFill>
            </a:endParaRPr>
          </a:p>
        </p:txBody>
      </p:sp>
      <p:sp>
        <p:nvSpPr>
          <p:cNvPr id="24" name="Subtitle 2"/>
          <p:cNvSpPr>
            <a:spLocks noGrp="1"/>
          </p:cNvSpPr>
          <p:nvPr>
            <p:ph type="subTitle" idx="1"/>
          </p:nvPr>
        </p:nvSpPr>
        <p:spPr>
          <a:xfrm>
            <a:off x="381000" y="762000"/>
            <a:ext cx="8458200" cy="5715000"/>
          </a:xfrm>
        </p:spPr>
        <p:txBody>
          <a:bodyPr rIns="0">
            <a:noAutofit/>
          </a:bodyPr>
          <a:lstStyle/>
          <a:p>
            <a:pPr marL="514350" indent="-514350" algn="just"/>
            <a:r>
              <a:rPr lang="en-US" sz="2800" b="1" dirty="0" smtClean="0">
                <a:solidFill>
                  <a:srgbClr val="FF0066"/>
                </a:solidFill>
              </a:rPr>
              <a:t>Application of Chlorine</a:t>
            </a:r>
            <a:endParaRPr lang="en-US" sz="2400" b="1" dirty="0" smtClean="0">
              <a:solidFill>
                <a:srgbClr val="FF0066"/>
              </a:solidFill>
            </a:endParaRPr>
          </a:p>
          <a:p>
            <a:pPr marL="571500" indent="-571500" algn="just"/>
            <a:r>
              <a:rPr lang="en-US" sz="2400" dirty="0" smtClean="0"/>
              <a:t>The advantages of double chlorination are:</a:t>
            </a:r>
          </a:p>
          <a:p>
            <a:pPr marL="571500" indent="-571500" algn="just">
              <a:buAutoNum type="romanLcPeriod"/>
            </a:pPr>
            <a:r>
              <a:rPr lang="en-US" sz="2400" dirty="0" smtClean="0"/>
              <a:t>Decrease load on the filter</a:t>
            </a:r>
          </a:p>
          <a:p>
            <a:pPr marL="571500" indent="-571500" algn="just">
              <a:buAutoNum type="romanLcPeriod"/>
            </a:pPr>
            <a:r>
              <a:rPr lang="en-US" sz="2400" dirty="0" smtClean="0"/>
              <a:t>Greater removal of bacteria</a:t>
            </a:r>
          </a:p>
          <a:p>
            <a:pPr marL="571500" indent="-571500" algn="just">
              <a:buAutoNum type="romanLcPeriod"/>
            </a:pPr>
            <a:r>
              <a:rPr lang="en-US" sz="2400" dirty="0" smtClean="0"/>
              <a:t>Greater factor of safety due to maintaining two chlorination</a:t>
            </a:r>
          </a:p>
          <a:p>
            <a:pPr marL="571500" indent="-571500" algn="just">
              <a:buAutoNum type="romanLcPeriod"/>
            </a:pPr>
            <a:r>
              <a:rPr lang="en-US" sz="2400" dirty="0" smtClean="0"/>
              <a:t>Control of algae and slimy growth in coagulating basins and filters.</a:t>
            </a:r>
          </a:p>
          <a:p>
            <a:pPr marL="571500" indent="-571500" algn="just"/>
            <a:r>
              <a:rPr lang="en-US" sz="2400" dirty="0" smtClean="0">
                <a:solidFill>
                  <a:srgbClr val="00FF00"/>
                </a:solidFill>
              </a:rPr>
              <a:t>Super chlorination: </a:t>
            </a:r>
            <a:r>
              <a:rPr lang="en-US" sz="2400" dirty="0" smtClean="0"/>
              <a:t>It is the application of chlorine  to water of an excess amount of chlorine. The method is effective in destroying  high concentration of tastes and </a:t>
            </a:r>
            <a:r>
              <a:rPr lang="en-US" sz="2400" dirty="0" err="1" smtClean="0"/>
              <a:t>odours</a:t>
            </a:r>
            <a:r>
              <a:rPr lang="en-US" sz="2400" dirty="0" smtClean="0"/>
              <a:t> in water. Bacterial removal is also high. </a:t>
            </a:r>
          </a:p>
          <a:p>
            <a:pPr marL="571500" indent="-571500" algn="just"/>
            <a:r>
              <a:rPr lang="en-US" sz="2400" dirty="0" smtClean="0"/>
              <a:t> </a:t>
            </a:r>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Environmental Engineering-1</a:t>
            </a:r>
            <a:endParaRPr lang="en-US" dirty="0"/>
          </a:p>
        </p:txBody>
      </p:sp>
      <p:sp>
        <p:nvSpPr>
          <p:cNvPr id="3" name="Subtitle 2"/>
          <p:cNvSpPr>
            <a:spLocks noGrp="1"/>
          </p:cNvSpPr>
          <p:nvPr>
            <p:ph type="subTitle" idx="1"/>
          </p:nvPr>
        </p:nvSpPr>
        <p:spPr>
          <a:xfrm>
            <a:off x="457200" y="914400"/>
            <a:ext cx="8229600" cy="5486400"/>
          </a:xfrm>
        </p:spPr>
        <p:txBody>
          <a:bodyPr>
            <a:normAutofit/>
          </a:bodyPr>
          <a:lstStyle/>
          <a:p>
            <a:pPr algn="ctr"/>
            <a:r>
              <a:rPr lang="en-US" sz="3200" dirty="0" smtClean="0"/>
              <a:t>CE3141</a:t>
            </a:r>
          </a:p>
          <a:p>
            <a:pPr algn="ctr"/>
            <a:endParaRPr lang="en-US" sz="3200" dirty="0" smtClean="0"/>
          </a:p>
          <a:p>
            <a:pPr algn="ctr"/>
            <a:r>
              <a:rPr lang="en-US" sz="3200" b="1" dirty="0" smtClean="0">
                <a:solidFill>
                  <a:srgbClr val="FF0000"/>
                </a:solidFill>
              </a:rPr>
              <a:t>Lecture-11</a:t>
            </a:r>
            <a:r>
              <a:rPr lang="en-US" sz="3200" b="1" dirty="0" smtClean="0"/>
              <a:t> </a:t>
            </a:r>
          </a:p>
          <a:p>
            <a:pPr algn="ctr"/>
            <a:r>
              <a:rPr lang="en-US" sz="3200" dirty="0" smtClean="0"/>
              <a:t>Week-7, Tuesday</a:t>
            </a:r>
          </a:p>
          <a:p>
            <a:pPr algn="ctr"/>
            <a:endParaRPr lang="en-US" sz="3200" dirty="0" smtClean="0"/>
          </a:p>
          <a:p>
            <a:pPr algn="ctr"/>
            <a:r>
              <a:rPr lang="en-US" sz="3200" dirty="0" smtClean="0"/>
              <a:t>31-05-2022</a:t>
            </a:r>
            <a:endParaRPr lang="en-US" sz="3200" dirty="0"/>
          </a:p>
        </p:txBody>
      </p:sp>
    </p:spTree>
    <p:extLst>
      <p:ext uri="{BB962C8B-B14F-4D97-AF65-F5344CB8AC3E}">
        <p14:creationId xmlns:p14="http://schemas.microsoft.com/office/powerpoint/2010/main" xmlns="" val="2448953279"/>
      </p:ext>
    </p:extLst>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Softening of water</a:t>
            </a:r>
            <a:endParaRPr lang="en-US" sz="3600" dirty="0">
              <a:solidFill>
                <a:srgbClr val="00FF00"/>
              </a:solidFill>
            </a:endParaRPr>
          </a:p>
        </p:txBody>
      </p:sp>
      <p:sp>
        <p:nvSpPr>
          <p:cNvPr id="5" name="Subtitle 4"/>
          <p:cNvSpPr>
            <a:spLocks noGrp="1"/>
          </p:cNvSpPr>
          <p:nvPr>
            <p:ph type="subTitle" idx="1"/>
          </p:nvPr>
        </p:nvSpPr>
        <p:spPr>
          <a:xfrm>
            <a:off x="228600" y="914400"/>
            <a:ext cx="8686800" cy="5715000"/>
          </a:xfrm>
        </p:spPr>
        <p:txBody>
          <a:bodyPr>
            <a:normAutofit/>
          </a:bodyPr>
          <a:lstStyle/>
          <a:p>
            <a:pPr algn="just">
              <a:spcAft>
                <a:spcPts val="1800"/>
              </a:spcAft>
            </a:pPr>
            <a:r>
              <a:rPr lang="en-US" dirty="0" smtClean="0"/>
              <a:t>Chemical precipitation is one of the more common methods used to soften water. Chemicals normally used are lime (calcium hydroxide, Ca(OH)2) and soda ash (sodium carbonate, Na2CO3). Lime is used to remove chemicals that cause carbonate hardness. Soda ash is used to remove chemicals that cause non-carbonate hardness. </a:t>
            </a:r>
          </a:p>
          <a:p>
            <a:pPr algn="just">
              <a:spcAft>
                <a:spcPts val="1800"/>
              </a:spcAft>
            </a:pPr>
            <a:r>
              <a:rPr lang="en-US" dirty="0" smtClean="0"/>
              <a:t>When lime and soda ash are added, hardness-causing minerals form nearly insoluble precipitates. Calcium hardness is precipitated as calcium carbonate (CaCO3). Magnesium hardness is precipitated as magnesium hydroxide (Mg(OH)2). </a:t>
            </a:r>
          </a:p>
          <a:p>
            <a:pPr algn="just">
              <a:spcAft>
                <a:spcPts val="1800"/>
              </a:spcAft>
            </a:pPr>
            <a:r>
              <a:rPr lang="en-US" dirty="0" smtClean="0">
                <a:solidFill>
                  <a:srgbClr val="0000FF"/>
                </a:solidFill>
              </a:rPr>
              <a:t>There are three general methods used for water softening:</a:t>
            </a:r>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Softening of water</a:t>
            </a:r>
            <a:endParaRPr lang="en-US" sz="3600" dirty="0">
              <a:solidFill>
                <a:srgbClr val="00FF00"/>
              </a:solidFill>
            </a:endParaRPr>
          </a:p>
        </p:txBody>
      </p:sp>
      <p:sp>
        <p:nvSpPr>
          <p:cNvPr id="5" name="Subtitle 4"/>
          <p:cNvSpPr>
            <a:spLocks noGrp="1"/>
          </p:cNvSpPr>
          <p:nvPr>
            <p:ph type="subTitle" idx="1"/>
          </p:nvPr>
        </p:nvSpPr>
        <p:spPr>
          <a:xfrm>
            <a:off x="304800" y="914400"/>
            <a:ext cx="8610600" cy="5715000"/>
          </a:xfrm>
        </p:spPr>
        <p:txBody>
          <a:bodyPr>
            <a:normAutofit lnSpcReduction="10000"/>
          </a:bodyPr>
          <a:lstStyle/>
          <a:p>
            <a:pPr algn="just"/>
            <a:r>
              <a:rPr lang="en-US" b="1" dirty="0" smtClean="0">
                <a:solidFill>
                  <a:srgbClr val="FF0066"/>
                </a:solidFill>
              </a:rPr>
              <a:t>Lime process: </a:t>
            </a:r>
          </a:p>
          <a:p>
            <a:pPr algn="just"/>
            <a:r>
              <a:rPr lang="en-US" dirty="0" smtClean="0"/>
              <a:t>The principle involved is to neutralize the CO2 with Ca(OH)2, forming normal carbonates which precipitate out when present in excess and are removed by sedimentation and filtration. This process in known as </a:t>
            </a:r>
            <a:r>
              <a:rPr lang="en-US" dirty="0" smtClean="0">
                <a:solidFill>
                  <a:srgbClr val="FFC000"/>
                </a:solidFill>
              </a:rPr>
              <a:t>Clark Process</a:t>
            </a:r>
            <a:r>
              <a:rPr lang="en-US" dirty="0" smtClean="0"/>
              <a:t>.</a:t>
            </a:r>
          </a:p>
          <a:p>
            <a:pPr algn="just"/>
            <a:r>
              <a:rPr lang="en-US" b="1" dirty="0" smtClean="0">
                <a:solidFill>
                  <a:srgbClr val="FFC000"/>
                </a:solidFill>
              </a:rPr>
              <a:t>Reactions</a:t>
            </a:r>
          </a:p>
          <a:p>
            <a:pPr algn="just"/>
            <a:r>
              <a:rPr lang="en-US" b="1" u="sng" dirty="0" smtClean="0">
                <a:solidFill>
                  <a:srgbClr val="FF0066"/>
                </a:solidFill>
              </a:rPr>
              <a:t>Hardness</a:t>
            </a:r>
            <a:r>
              <a:rPr lang="en-US" b="1" dirty="0" smtClean="0"/>
              <a:t> </a:t>
            </a:r>
            <a:r>
              <a:rPr lang="en-US" dirty="0" smtClean="0"/>
              <a:t>	     </a:t>
            </a:r>
            <a:r>
              <a:rPr lang="en-US" b="1" u="sng" dirty="0" smtClean="0">
                <a:solidFill>
                  <a:srgbClr val="FF0066"/>
                </a:solidFill>
              </a:rPr>
              <a:t>Lime</a:t>
            </a:r>
            <a:r>
              <a:rPr lang="en-US" dirty="0" smtClean="0"/>
              <a:t>		</a:t>
            </a:r>
            <a:r>
              <a:rPr lang="en-US" b="1" u="sng" dirty="0" smtClean="0">
                <a:solidFill>
                  <a:srgbClr val="FF0066"/>
                </a:solidFill>
              </a:rPr>
              <a:t>Precipitate</a:t>
            </a:r>
          </a:p>
          <a:p>
            <a:pPr algn="just"/>
            <a:r>
              <a:rPr lang="en-US" dirty="0" smtClean="0"/>
              <a:t>CO2 		</a:t>
            </a:r>
            <a:r>
              <a:rPr lang="en-US" b="1" dirty="0" smtClean="0">
                <a:solidFill>
                  <a:srgbClr val="00FF00"/>
                </a:solidFill>
              </a:rPr>
              <a:t>+</a:t>
            </a:r>
            <a:r>
              <a:rPr lang="en-US" dirty="0" smtClean="0"/>
              <a:t> Ca(OH)2 	</a:t>
            </a:r>
            <a:r>
              <a:rPr lang="en-US" b="1" dirty="0" smtClean="0">
                <a:solidFill>
                  <a:srgbClr val="00FF00"/>
                </a:solidFill>
              </a:rPr>
              <a:t>=</a:t>
            </a:r>
            <a:r>
              <a:rPr lang="en-US" dirty="0" smtClean="0"/>
              <a:t> 	CaCO3 </a:t>
            </a:r>
            <a:r>
              <a:rPr lang="en-US" b="1" dirty="0" smtClean="0">
                <a:solidFill>
                  <a:srgbClr val="00FF00"/>
                </a:solidFill>
              </a:rPr>
              <a:t>+</a:t>
            </a:r>
            <a:r>
              <a:rPr lang="en-US" dirty="0" smtClean="0"/>
              <a:t> H2O</a:t>
            </a:r>
          </a:p>
          <a:p>
            <a:pPr algn="just"/>
            <a:r>
              <a:rPr lang="en-US" dirty="0" smtClean="0"/>
              <a:t>Ca(HCO3)2  </a:t>
            </a:r>
            <a:r>
              <a:rPr lang="en-US" b="1" dirty="0" smtClean="0">
                <a:solidFill>
                  <a:srgbClr val="00FF00"/>
                </a:solidFill>
              </a:rPr>
              <a:t>+</a:t>
            </a:r>
            <a:r>
              <a:rPr lang="en-US" dirty="0" smtClean="0"/>
              <a:t> Ca(OH)2 	</a:t>
            </a:r>
            <a:r>
              <a:rPr lang="en-US" b="1" dirty="0" smtClean="0">
                <a:solidFill>
                  <a:srgbClr val="00FF00"/>
                </a:solidFill>
              </a:rPr>
              <a:t>=</a:t>
            </a:r>
            <a:r>
              <a:rPr lang="en-US" dirty="0" smtClean="0"/>
              <a:t>	 2CaCO3 </a:t>
            </a:r>
            <a:r>
              <a:rPr lang="en-US" b="1" dirty="0" smtClean="0">
                <a:solidFill>
                  <a:srgbClr val="00FF00"/>
                </a:solidFill>
              </a:rPr>
              <a:t>+</a:t>
            </a:r>
            <a:r>
              <a:rPr lang="en-US" dirty="0" smtClean="0"/>
              <a:t> 2H2O</a:t>
            </a:r>
          </a:p>
          <a:p>
            <a:pPr algn="just"/>
            <a:r>
              <a:rPr lang="en-US" dirty="0" smtClean="0"/>
              <a:t>Mg(HCO3)2 </a:t>
            </a:r>
            <a:r>
              <a:rPr lang="en-US" b="1" dirty="0" smtClean="0">
                <a:solidFill>
                  <a:srgbClr val="00FF00"/>
                </a:solidFill>
              </a:rPr>
              <a:t>+</a:t>
            </a:r>
            <a:r>
              <a:rPr lang="en-US" dirty="0" smtClean="0"/>
              <a:t> Ca(OH)2 	</a:t>
            </a:r>
            <a:r>
              <a:rPr lang="en-US" b="1" dirty="0" smtClean="0">
                <a:solidFill>
                  <a:srgbClr val="00FF00"/>
                </a:solidFill>
              </a:rPr>
              <a:t>=</a:t>
            </a:r>
            <a:r>
              <a:rPr lang="en-US" dirty="0" smtClean="0"/>
              <a:t> 	CaCO3 </a:t>
            </a:r>
            <a:r>
              <a:rPr lang="en-US" b="1" dirty="0" smtClean="0">
                <a:solidFill>
                  <a:srgbClr val="00FF00"/>
                </a:solidFill>
              </a:rPr>
              <a:t>+</a:t>
            </a:r>
            <a:r>
              <a:rPr lang="en-US" dirty="0" smtClean="0"/>
              <a:t> MgCO3 </a:t>
            </a:r>
            <a:r>
              <a:rPr lang="en-US" b="1" dirty="0" smtClean="0">
                <a:solidFill>
                  <a:srgbClr val="00FF00"/>
                </a:solidFill>
              </a:rPr>
              <a:t>+</a:t>
            </a:r>
            <a:r>
              <a:rPr lang="en-US" dirty="0" smtClean="0"/>
              <a:t> 2H2O</a:t>
            </a:r>
          </a:p>
          <a:p>
            <a:pPr algn="just">
              <a:spcAft>
                <a:spcPts val="1200"/>
              </a:spcAft>
            </a:pPr>
            <a:r>
              <a:rPr lang="en-US" dirty="0" smtClean="0"/>
              <a:t>MgCO3 	</a:t>
            </a:r>
            <a:r>
              <a:rPr lang="en-US" b="1" dirty="0" smtClean="0">
                <a:solidFill>
                  <a:srgbClr val="00FF00"/>
                </a:solidFill>
              </a:rPr>
              <a:t>+</a:t>
            </a:r>
            <a:r>
              <a:rPr lang="en-US" dirty="0" smtClean="0"/>
              <a:t> Ca(OH)2 	</a:t>
            </a:r>
            <a:r>
              <a:rPr lang="en-US" b="1" dirty="0" smtClean="0">
                <a:solidFill>
                  <a:srgbClr val="00FF00"/>
                </a:solidFill>
              </a:rPr>
              <a:t>=</a:t>
            </a:r>
            <a:r>
              <a:rPr lang="en-US" dirty="0" smtClean="0"/>
              <a:t> 	CaCO3 </a:t>
            </a:r>
            <a:r>
              <a:rPr lang="en-US" b="1" dirty="0" smtClean="0">
                <a:solidFill>
                  <a:srgbClr val="00FF00"/>
                </a:solidFill>
              </a:rPr>
              <a:t>+</a:t>
            </a:r>
            <a:r>
              <a:rPr lang="en-US" dirty="0" smtClean="0"/>
              <a:t> Mg(OH)2</a:t>
            </a:r>
          </a:p>
          <a:p>
            <a:pPr algn="just"/>
            <a:r>
              <a:rPr lang="en-US" sz="2200" dirty="0" smtClean="0">
                <a:solidFill>
                  <a:srgbClr val="0000FF"/>
                </a:solidFill>
              </a:rPr>
              <a:t>CO2 does not contribute to the hardness, but it reacts with the lime, and therefore uses up some lime before the lime can start removing the hardness.</a:t>
            </a:r>
            <a:endParaRPr lang="en-US" sz="2200" dirty="0">
              <a:solidFill>
                <a:srgbClr val="0000FF"/>
              </a:solidFill>
            </a:endParaRPr>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Softening of water</a:t>
            </a:r>
            <a:endParaRPr lang="en-US" sz="3600" dirty="0">
              <a:solidFill>
                <a:srgbClr val="00FF00"/>
              </a:solidFill>
            </a:endParaRPr>
          </a:p>
        </p:txBody>
      </p:sp>
      <p:sp>
        <p:nvSpPr>
          <p:cNvPr id="5" name="Subtitle 4"/>
          <p:cNvSpPr>
            <a:spLocks noGrp="1"/>
          </p:cNvSpPr>
          <p:nvPr>
            <p:ph type="subTitle" idx="1"/>
          </p:nvPr>
        </p:nvSpPr>
        <p:spPr>
          <a:xfrm>
            <a:off x="457200" y="914400"/>
            <a:ext cx="8305800" cy="5715000"/>
          </a:xfrm>
        </p:spPr>
        <p:txBody>
          <a:bodyPr/>
          <a:lstStyle/>
          <a:p>
            <a:pPr algn="just"/>
            <a:r>
              <a:rPr lang="en-US" b="1" dirty="0" smtClean="0">
                <a:solidFill>
                  <a:srgbClr val="FF0066"/>
                </a:solidFill>
              </a:rPr>
              <a:t>Lime and Soda ash process: </a:t>
            </a:r>
          </a:p>
          <a:p>
            <a:pPr algn="just"/>
            <a:r>
              <a:rPr lang="en-US" sz="2400" dirty="0" smtClean="0"/>
              <a:t>Lime has no effect on </a:t>
            </a:r>
            <a:r>
              <a:rPr lang="en-US" sz="2400" dirty="0" err="1" smtClean="0"/>
              <a:t>sulphates</a:t>
            </a:r>
            <a:r>
              <a:rPr lang="en-US" sz="2400" dirty="0" smtClean="0"/>
              <a:t> of Ca and Mg, which are responsible for causing most of the non-carbonate hardness found in natural water. However, by the use of soda ash (Na</a:t>
            </a:r>
            <a:r>
              <a:rPr lang="en-US" sz="2400" baseline="-25000" dirty="0" smtClean="0"/>
              <a:t>2</a:t>
            </a:r>
            <a:r>
              <a:rPr lang="en-US" sz="2400" dirty="0" smtClean="0"/>
              <a:t>CO</a:t>
            </a:r>
            <a:r>
              <a:rPr lang="en-US" sz="2400" baseline="-25000" dirty="0" smtClean="0"/>
              <a:t>3</a:t>
            </a:r>
            <a:r>
              <a:rPr lang="en-US" sz="2400" dirty="0" smtClean="0"/>
              <a:t>), the non-carbonate hardness can be removed.</a:t>
            </a:r>
          </a:p>
          <a:p>
            <a:pPr algn="just"/>
            <a:endParaRPr lang="en-US" dirty="0" smtClean="0">
              <a:solidFill>
                <a:srgbClr val="FFC000"/>
              </a:solidFill>
            </a:endParaRPr>
          </a:p>
          <a:p>
            <a:pPr algn="just"/>
            <a:r>
              <a:rPr lang="en-US" dirty="0" smtClean="0">
                <a:solidFill>
                  <a:srgbClr val="FFC000"/>
                </a:solidFill>
              </a:rPr>
              <a:t>Reactions</a:t>
            </a:r>
          </a:p>
          <a:p>
            <a:pPr algn="just">
              <a:spcAft>
                <a:spcPts val="1200"/>
              </a:spcAft>
            </a:pPr>
            <a:r>
              <a:rPr lang="en-US" dirty="0" smtClean="0"/>
              <a:t>(</a:t>
            </a:r>
            <a:r>
              <a:rPr lang="en-US" dirty="0" err="1" smtClean="0"/>
              <a:t>i</a:t>
            </a:r>
            <a:r>
              <a:rPr lang="en-US" dirty="0" smtClean="0"/>
              <a:t>) CaSO</a:t>
            </a:r>
            <a:r>
              <a:rPr lang="en-US" baseline="-25000" dirty="0" smtClean="0"/>
              <a:t>4</a:t>
            </a:r>
            <a:r>
              <a:rPr lang="en-US" dirty="0" smtClean="0"/>
              <a:t> + Na</a:t>
            </a:r>
            <a:r>
              <a:rPr lang="en-US" baseline="-25000" dirty="0" smtClean="0"/>
              <a:t>2</a:t>
            </a:r>
            <a:r>
              <a:rPr lang="en-US" dirty="0" smtClean="0"/>
              <a:t>CO</a:t>
            </a:r>
            <a:r>
              <a:rPr lang="en-US" baseline="-25000" dirty="0" smtClean="0"/>
              <a:t>3</a:t>
            </a:r>
            <a:r>
              <a:rPr lang="en-US" dirty="0" smtClean="0"/>
              <a:t> = CaCO</a:t>
            </a:r>
            <a:r>
              <a:rPr lang="en-US" baseline="-25000" dirty="0" smtClean="0"/>
              <a:t>3</a:t>
            </a:r>
            <a:r>
              <a:rPr lang="en-US" dirty="0" smtClean="0"/>
              <a:t> + NaSO</a:t>
            </a:r>
            <a:r>
              <a:rPr lang="en-US" baseline="-25000" dirty="0" smtClean="0"/>
              <a:t>4</a:t>
            </a:r>
          </a:p>
          <a:p>
            <a:pPr algn="just">
              <a:spcAft>
                <a:spcPts val="1200"/>
              </a:spcAft>
            </a:pPr>
            <a:r>
              <a:rPr lang="en-US" dirty="0" smtClean="0"/>
              <a:t>(ii) MgSO</a:t>
            </a:r>
            <a:r>
              <a:rPr lang="en-US" baseline="-25000" dirty="0" smtClean="0"/>
              <a:t>4</a:t>
            </a:r>
            <a:r>
              <a:rPr lang="en-US" dirty="0" smtClean="0"/>
              <a:t> + Ca(OH)</a:t>
            </a:r>
            <a:r>
              <a:rPr lang="en-US" baseline="-25000" dirty="0" smtClean="0"/>
              <a:t>2</a:t>
            </a:r>
            <a:r>
              <a:rPr lang="en-US" dirty="0" smtClean="0"/>
              <a:t> = Mg(OH)</a:t>
            </a:r>
            <a:r>
              <a:rPr lang="en-US" baseline="-25000" dirty="0" smtClean="0"/>
              <a:t>2</a:t>
            </a:r>
            <a:r>
              <a:rPr lang="en-US" dirty="0" smtClean="0"/>
              <a:t> + CaSO</a:t>
            </a:r>
            <a:r>
              <a:rPr lang="en-US" baseline="-25000" dirty="0" smtClean="0"/>
              <a:t>4</a:t>
            </a:r>
            <a:r>
              <a:rPr lang="en-US" dirty="0" smtClean="0"/>
              <a:t> </a:t>
            </a:r>
          </a:p>
          <a:p>
            <a:pPr algn="just">
              <a:spcAft>
                <a:spcPts val="1200"/>
              </a:spcAft>
            </a:pPr>
            <a:r>
              <a:rPr lang="en-US" dirty="0" smtClean="0"/>
              <a:t>CaSO</a:t>
            </a:r>
            <a:r>
              <a:rPr lang="en-US" baseline="-25000" dirty="0" smtClean="0"/>
              <a:t>4</a:t>
            </a:r>
            <a:r>
              <a:rPr lang="en-US" dirty="0" smtClean="0"/>
              <a:t> + Na</a:t>
            </a:r>
            <a:r>
              <a:rPr lang="en-US" baseline="-25000" dirty="0" smtClean="0"/>
              <a:t>2</a:t>
            </a:r>
            <a:r>
              <a:rPr lang="en-US" dirty="0" smtClean="0"/>
              <a:t>CO</a:t>
            </a:r>
            <a:r>
              <a:rPr lang="en-US" baseline="-25000" dirty="0" smtClean="0"/>
              <a:t>3</a:t>
            </a:r>
            <a:r>
              <a:rPr lang="en-US" dirty="0" smtClean="0"/>
              <a:t> = CaCO</a:t>
            </a:r>
            <a:r>
              <a:rPr lang="en-US" baseline="-25000" dirty="0" smtClean="0"/>
              <a:t>3</a:t>
            </a:r>
            <a:r>
              <a:rPr lang="en-US" dirty="0" smtClean="0"/>
              <a:t> + NaSO</a:t>
            </a:r>
            <a:r>
              <a:rPr lang="en-US" baseline="-25000" dirty="0" smtClean="0"/>
              <a:t>4</a:t>
            </a:r>
            <a:endParaRPr lang="en-US" baseline="-25000" dirty="0"/>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Softening of water</a:t>
            </a:r>
            <a:endParaRPr lang="en-US" sz="3600" dirty="0">
              <a:solidFill>
                <a:srgbClr val="00FF00"/>
              </a:solidFill>
            </a:endParaRPr>
          </a:p>
        </p:txBody>
      </p:sp>
      <p:sp>
        <p:nvSpPr>
          <p:cNvPr id="5" name="Subtitle 4"/>
          <p:cNvSpPr>
            <a:spLocks noGrp="1"/>
          </p:cNvSpPr>
          <p:nvPr>
            <p:ph type="subTitle" idx="1"/>
          </p:nvPr>
        </p:nvSpPr>
        <p:spPr>
          <a:xfrm>
            <a:off x="228600" y="914400"/>
            <a:ext cx="8686800" cy="5715000"/>
          </a:xfrm>
        </p:spPr>
        <p:txBody>
          <a:bodyPr>
            <a:normAutofit/>
          </a:bodyPr>
          <a:lstStyle/>
          <a:p>
            <a:pPr algn="just"/>
            <a:r>
              <a:rPr lang="en-US" b="1" dirty="0" smtClean="0">
                <a:solidFill>
                  <a:srgbClr val="FF0066"/>
                </a:solidFill>
              </a:rPr>
              <a:t>Base Exchange process: </a:t>
            </a:r>
            <a:endParaRPr lang="en-US" b="1" dirty="0" smtClean="0"/>
          </a:p>
          <a:p>
            <a:pPr algn="just"/>
            <a:r>
              <a:rPr lang="en-US" sz="2400" dirty="0" smtClean="0"/>
              <a:t>In this process, hard water is passed through a bed of </a:t>
            </a:r>
            <a:r>
              <a:rPr lang="en-US" sz="2400" dirty="0" err="1" smtClean="0"/>
              <a:t>zeolite</a:t>
            </a:r>
            <a:r>
              <a:rPr lang="en-US" sz="2400" dirty="0" smtClean="0"/>
              <a:t> sand (complex silicates of </a:t>
            </a:r>
            <a:r>
              <a:rPr lang="en-US" sz="2400" dirty="0" err="1" smtClean="0"/>
              <a:t>aluminium</a:t>
            </a:r>
            <a:r>
              <a:rPr lang="en-US" sz="2400" dirty="0" smtClean="0"/>
              <a:t> and sodium) whereby it exchanges its Ca and Mg for the Na in </a:t>
            </a:r>
            <a:r>
              <a:rPr lang="en-US" sz="2400" dirty="0" err="1" smtClean="0"/>
              <a:t>zeolite</a:t>
            </a:r>
            <a:r>
              <a:rPr lang="en-US" sz="2400" dirty="0" smtClean="0"/>
              <a:t> until Na become exhausted.</a:t>
            </a:r>
          </a:p>
          <a:p>
            <a:pPr algn="just"/>
            <a:r>
              <a:rPr lang="en-US" dirty="0" smtClean="0">
                <a:solidFill>
                  <a:srgbClr val="FFC000"/>
                </a:solidFill>
              </a:rPr>
              <a:t>Reactions</a:t>
            </a:r>
          </a:p>
          <a:p>
            <a:pPr algn="just"/>
            <a:r>
              <a:rPr lang="en-US" sz="2400" dirty="0" smtClean="0"/>
              <a:t>CaSO</a:t>
            </a:r>
            <a:r>
              <a:rPr lang="en-US" sz="2400" baseline="-25000" dirty="0" smtClean="0"/>
              <a:t>4</a:t>
            </a:r>
          </a:p>
          <a:p>
            <a:pPr algn="just"/>
            <a:r>
              <a:rPr lang="en-US" sz="2400" dirty="0" smtClean="0"/>
              <a:t>MgSO</a:t>
            </a:r>
            <a:r>
              <a:rPr lang="en-US" sz="2400" baseline="-25000" dirty="0" smtClean="0"/>
              <a:t>4</a:t>
            </a:r>
            <a:r>
              <a:rPr lang="en-US" sz="2400" dirty="0" smtClean="0"/>
              <a:t>					         Na</a:t>
            </a:r>
            <a:r>
              <a:rPr lang="en-US" sz="2400" baseline="-25000" dirty="0" smtClean="0"/>
              <a:t>2</a:t>
            </a:r>
            <a:r>
              <a:rPr lang="en-US" sz="2400" dirty="0" smtClean="0"/>
              <a:t>CO</a:t>
            </a:r>
            <a:r>
              <a:rPr lang="en-US" sz="2400" baseline="-25000" dirty="0" smtClean="0"/>
              <a:t>3</a:t>
            </a:r>
          </a:p>
          <a:p>
            <a:pPr algn="just"/>
            <a:r>
              <a:rPr lang="en-US" sz="2400" dirty="0" smtClean="0"/>
              <a:t>MgCO</a:t>
            </a:r>
            <a:r>
              <a:rPr lang="en-US" sz="2400" baseline="-25000" dirty="0" smtClean="0"/>
              <a:t>3</a:t>
            </a:r>
            <a:r>
              <a:rPr lang="en-US" sz="2400" dirty="0" smtClean="0"/>
              <a:t>   + Na</a:t>
            </a:r>
            <a:r>
              <a:rPr lang="en-US" sz="2400" baseline="-25000" dirty="0" smtClean="0"/>
              <a:t>2</a:t>
            </a:r>
            <a:r>
              <a:rPr lang="en-US" sz="2400" dirty="0" smtClean="0"/>
              <a:t>Al(SiO</a:t>
            </a:r>
            <a:r>
              <a:rPr lang="en-US" sz="2400" baseline="-25000" dirty="0" smtClean="0"/>
              <a:t>3</a:t>
            </a:r>
            <a:r>
              <a:rPr lang="en-US" sz="2400" dirty="0" smtClean="0"/>
              <a:t>)</a:t>
            </a:r>
            <a:r>
              <a:rPr lang="en-US" sz="2400" baseline="-25000" dirty="0" smtClean="0"/>
              <a:t>2</a:t>
            </a:r>
            <a:r>
              <a:rPr lang="en-US" sz="2400" dirty="0" smtClean="0"/>
              <a:t> = [Ca/Mg]Al(SiO</a:t>
            </a:r>
            <a:r>
              <a:rPr lang="en-US" sz="2400" baseline="-25000" dirty="0" smtClean="0"/>
              <a:t>3</a:t>
            </a:r>
            <a:r>
              <a:rPr lang="en-US" sz="2400" dirty="0" smtClean="0"/>
              <a:t>)</a:t>
            </a:r>
            <a:r>
              <a:rPr lang="en-US" sz="2400" baseline="-25000" dirty="0" smtClean="0"/>
              <a:t>2</a:t>
            </a:r>
            <a:r>
              <a:rPr lang="en-US" sz="2400" dirty="0" smtClean="0"/>
              <a:t> +  Na</a:t>
            </a:r>
            <a:r>
              <a:rPr lang="en-US" sz="2400" baseline="-25000" dirty="0" smtClean="0"/>
              <a:t>2</a:t>
            </a:r>
            <a:r>
              <a:rPr lang="en-US" sz="2400" dirty="0" smtClean="0"/>
              <a:t>SO</a:t>
            </a:r>
            <a:r>
              <a:rPr lang="en-US" sz="2400" baseline="-25000" dirty="0" smtClean="0"/>
              <a:t>4</a:t>
            </a:r>
          </a:p>
          <a:p>
            <a:pPr algn="just"/>
            <a:r>
              <a:rPr lang="en-US" sz="2400" dirty="0" smtClean="0"/>
              <a:t>CaCO</a:t>
            </a:r>
            <a:r>
              <a:rPr lang="en-US" sz="2400" baseline="-25000" dirty="0" smtClean="0"/>
              <a:t>3</a:t>
            </a:r>
            <a:r>
              <a:rPr lang="en-US" sz="2400" dirty="0" smtClean="0"/>
              <a:t>					        	         2NaCl</a:t>
            </a:r>
          </a:p>
          <a:p>
            <a:pPr algn="just"/>
            <a:r>
              <a:rPr lang="en-US" sz="2400" dirty="0" err="1" smtClean="0"/>
              <a:t>CaCl</a:t>
            </a:r>
            <a:endParaRPr lang="en-US" sz="2400" dirty="0" smtClean="0"/>
          </a:p>
          <a:p>
            <a:pPr algn="just"/>
            <a:endParaRPr lang="en-US" sz="2400" dirty="0" smtClean="0"/>
          </a:p>
          <a:p>
            <a:pPr algn="just"/>
            <a:r>
              <a:rPr lang="en-US" sz="2400" dirty="0" smtClean="0"/>
              <a:t>[Ca/Mg]Al(SiO</a:t>
            </a:r>
            <a:r>
              <a:rPr lang="en-US" sz="2400" baseline="-25000" dirty="0" smtClean="0"/>
              <a:t>3</a:t>
            </a:r>
            <a:r>
              <a:rPr lang="en-US" sz="2400" dirty="0" smtClean="0"/>
              <a:t>)</a:t>
            </a:r>
            <a:r>
              <a:rPr lang="en-US" sz="2400" baseline="-25000" dirty="0" smtClean="0"/>
              <a:t>2</a:t>
            </a:r>
            <a:r>
              <a:rPr lang="en-US" sz="2400" dirty="0" smtClean="0"/>
              <a:t> + 2NaCl = Na</a:t>
            </a:r>
            <a:r>
              <a:rPr lang="en-US" sz="2400" baseline="-25000" dirty="0" smtClean="0"/>
              <a:t>2</a:t>
            </a:r>
            <a:r>
              <a:rPr lang="en-US" sz="2400" dirty="0" smtClean="0"/>
              <a:t>Al(SiO</a:t>
            </a:r>
            <a:r>
              <a:rPr lang="en-US" sz="2400" baseline="-25000" dirty="0" smtClean="0"/>
              <a:t>3</a:t>
            </a:r>
            <a:r>
              <a:rPr lang="en-US" sz="2400" dirty="0" smtClean="0"/>
              <a:t>)</a:t>
            </a:r>
            <a:r>
              <a:rPr lang="en-US" sz="2400" baseline="-25000" dirty="0" smtClean="0"/>
              <a:t>2</a:t>
            </a:r>
            <a:r>
              <a:rPr lang="en-US" sz="2400" dirty="0" smtClean="0"/>
              <a:t> + [</a:t>
            </a:r>
            <a:r>
              <a:rPr lang="en-US" sz="2400" dirty="0" err="1" smtClean="0"/>
              <a:t>CaCl</a:t>
            </a:r>
            <a:r>
              <a:rPr lang="en-US" sz="2400" dirty="0" smtClean="0"/>
              <a:t>/</a:t>
            </a:r>
            <a:r>
              <a:rPr lang="en-US" sz="2400" dirty="0" err="1" smtClean="0"/>
              <a:t>MgCl</a:t>
            </a:r>
            <a:r>
              <a:rPr lang="en-US" sz="2400" dirty="0" smtClean="0"/>
              <a:t>]</a:t>
            </a:r>
            <a:endParaRPr lang="en-US" dirty="0" smtClean="0">
              <a:solidFill>
                <a:srgbClr val="FFC000"/>
              </a:solidFill>
            </a:endParaRPr>
          </a:p>
          <a:p>
            <a:pPr algn="just"/>
            <a:endParaRPr lang="en-US" dirty="0" smtClean="0">
              <a:solidFill>
                <a:srgbClr val="FFC000"/>
              </a:solidFill>
            </a:endParaRPr>
          </a:p>
          <a:p>
            <a:pPr algn="just"/>
            <a:endParaRPr lang="en-US" dirty="0" smtClean="0">
              <a:solidFill>
                <a:srgbClr val="FFC000"/>
              </a:solidFill>
            </a:endParaRPr>
          </a:p>
          <a:p>
            <a:pPr algn="just"/>
            <a:endParaRPr lang="en-US" dirty="0" smtClean="0">
              <a:solidFill>
                <a:srgbClr val="FFC000"/>
              </a:solidFill>
            </a:endParaRPr>
          </a:p>
          <a:p>
            <a:pPr algn="just"/>
            <a:endParaRPr lang="en-US" dirty="0"/>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Iron and Manganese Removal from water</a:t>
            </a:r>
            <a:endParaRPr lang="en-US" sz="3600" dirty="0">
              <a:solidFill>
                <a:srgbClr val="00FF00"/>
              </a:solidFill>
            </a:endParaRPr>
          </a:p>
        </p:txBody>
      </p:sp>
      <p:sp>
        <p:nvSpPr>
          <p:cNvPr id="24" name="Subtitle 2"/>
          <p:cNvSpPr>
            <a:spLocks noGrp="1"/>
          </p:cNvSpPr>
          <p:nvPr>
            <p:ph type="subTitle" idx="1"/>
          </p:nvPr>
        </p:nvSpPr>
        <p:spPr>
          <a:xfrm>
            <a:off x="381000" y="762000"/>
            <a:ext cx="8458200" cy="5715000"/>
          </a:xfrm>
        </p:spPr>
        <p:txBody>
          <a:bodyPr rIns="0">
            <a:noAutofit/>
          </a:bodyPr>
          <a:lstStyle/>
          <a:p>
            <a:pPr marL="571500" indent="-571500" algn="just"/>
            <a:r>
              <a:rPr lang="en-US" sz="2400" dirty="0" smtClean="0"/>
              <a:t> </a:t>
            </a:r>
          </a:p>
        </p:txBody>
      </p:sp>
      <p:sp>
        <p:nvSpPr>
          <p:cNvPr id="4" name="Subtitle 2"/>
          <p:cNvSpPr txBox="1">
            <a:spLocks/>
          </p:cNvSpPr>
          <p:nvPr/>
        </p:nvSpPr>
        <p:spPr>
          <a:xfrm>
            <a:off x="533400" y="1066800"/>
            <a:ext cx="8077200" cy="5181600"/>
          </a:xfrm>
          <a:prstGeom prst="rect">
            <a:avLst/>
          </a:prstGeom>
        </p:spPr>
        <p:txBody>
          <a:bodyPr vert="horz" lIns="0" rIns="0">
            <a:noAutofit/>
          </a:bodyPr>
          <a:lstStyle/>
          <a:p>
            <a:pPr marL="514350" marR="45720" lvl="0" indent="-51435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i="0" u="none" strike="noStrike" kern="1200" cap="none" spc="0" normalizeH="0" baseline="0" noProof="0" dirty="0" smtClean="0">
                <a:ln>
                  <a:noFill/>
                </a:ln>
                <a:effectLst/>
                <a:uLnTx/>
                <a:uFillTx/>
                <a:latin typeface="+mn-lt"/>
                <a:ea typeface="+mn-ea"/>
                <a:cs typeface="+mn-cs"/>
              </a:rPr>
              <a:t>Iron present in water either as</a:t>
            </a:r>
            <a:r>
              <a:rPr kumimoji="0" lang="en-US" sz="2400" i="0" u="none" strike="noStrike" kern="1200" cap="none" spc="0" normalizeH="0" noProof="0" dirty="0" smtClean="0">
                <a:ln>
                  <a:noFill/>
                </a:ln>
                <a:effectLst/>
                <a:uLnTx/>
                <a:uFillTx/>
                <a:latin typeface="+mn-lt"/>
                <a:ea typeface="+mn-ea"/>
                <a:cs typeface="+mn-cs"/>
              </a:rPr>
              <a:t> </a:t>
            </a:r>
            <a:r>
              <a:rPr kumimoji="0" lang="en-US" sz="2400" i="0" u="none" strike="noStrike" kern="1200" cap="none" spc="0" normalizeH="0" noProof="0" dirty="0" smtClean="0">
                <a:ln>
                  <a:noFill/>
                </a:ln>
                <a:solidFill>
                  <a:srgbClr val="FF0066"/>
                </a:solidFill>
                <a:effectLst/>
                <a:uLnTx/>
                <a:uFillTx/>
                <a:latin typeface="+mn-lt"/>
                <a:ea typeface="+mn-ea"/>
                <a:cs typeface="+mn-cs"/>
              </a:rPr>
              <a:t>Fe(HCO3)2 </a:t>
            </a:r>
            <a:r>
              <a:rPr kumimoji="0" lang="en-US" sz="2400" i="0" u="none" strike="noStrike" kern="1200" cap="none" spc="0" normalizeH="0" noProof="0" dirty="0" smtClean="0">
                <a:ln>
                  <a:noFill/>
                </a:ln>
                <a:effectLst/>
                <a:uLnTx/>
                <a:uFillTx/>
                <a:latin typeface="+mn-lt"/>
                <a:ea typeface="+mn-ea"/>
                <a:cs typeface="+mn-cs"/>
              </a:rPr>
              <a:t>or</a:t>
            </a:r>
            <a:r>
              <a:rPr kumimoji="0" lang="en-US" sz="2400" i="0" u="none" strike="noStrike" kern="1200" cap="none" spc="0" normalizeH="0" noProof="0" dirty="0" smtClean="0">
                <a:ln>
                  <a:noFill/>
                </a:ln>
                <a:solidFill>
                  <a:srgbClr val="FF0066"/>
                </a:solidFill>
                <a:effectLst/>
                <a:uLnTx/>
                <a:uFillTx/>
                <a:latin typeface="+mn-lt"/>
                <a:ea typeface="+mn-ea"/>
                <a:cs typeface="+mn-cs"/>
              </a:rPr>
              <a:t> FeSO4. </a:t>
            </a:r>
            <a:r>
              <a:rPr kumimoji="0" lang="en-US" sz="2400" i="0" u="none" strike="noStrike" kern="1200" cap="none" spc="0" normalizeH="0" noProof="0" dirty="0" smtClean="0">
                <a:ln>
                  <a:noFill/>
                </a:ln>
                <a:effectLst/>
                <a:uLnTx/>
                <a:uFillTx/>
                <a:latin typeface="+mn-lt"/>
                <a:ea typeface="+mn-ea"/>
                <a:cs typeface="+mn-cs"/>
              </a:rPr>
              <a:t>Manganese is often  associated with the iron present in water. Iron and Manganese when present in amounts greater than 0.3 </a:t>
            </a:r>
            <a:r>
              <a:rPr kumimoji="0" lang="en-US" sz="2400" i="0" u="none" strike="noStrike" kern="1200" cap="none" spc="0" normalizeH="0" noProof="0" dirty="0" err="1" smtClean="0">
                <a:ln>
                  <a:noFill/>
                </a:ln>
                <a:effectLst/>
                <a:uLnTx/>
                <a:uFillTx/>
                <a:latin typeface="+mn-lt"/>
                <a:ea typeface="+mn-ea"/>
                <a:cs typeface="+mn-cs"/>
              </a:rPr>
              <a:t>ppm</a:t>
            </a:r>
            <a:r>
              <a:rPr kumimoji="0" lang="en-US" sz="2400" i="0" u="none" strike="noStrike" kern="1200" cap="none" spc="0" normalizeH="0" noProof="0" dirty="0" smtClean="0">
                <a:ln>
                  <a:noFill/>
                </a:ln>
                <a:effectLst/>
                <a:uLnTx/>
                <a:uFillTx/>
                <a:latin typeface="+mn-lt"/>
                <a:ea typeface="+mn-ea"/>
                <a:cs typeface="+mn-cs"/>
              </a:rPr>
              <a:t> are objectionable</a:t>
            </a:r>
            <a:r>
              <a:rPr lang="en-US" sz="2400" dirty="0" smtClean="0"/>
              <a:t> because of </a:t>
            </a:r>
          </a:p>
          <a:p>
            <a:pPr marL="514350" marR="45720" lvl="0" indent="-514350" algn="just" defTabSz="914400" rtl="0" eaLnBrk="1" fontAlgn="auto" latinLnBrk="0" hangingPunct="1">
              <a:lnSpc>
                <a:spcPct val="100000"/>
              </a:lnSpc>
              <a:spcBef>
                <a:spcPct val="20000"/>
              </a:spcBef>
              <a:spcAft>
                <a:spcPts val="0"/>
              </a:spcAft>
              <a:buClr>
                <a:schemeClr val="accent3"/>
              </a:buClr>
              <a:buSzPct val="95000"/>
              <a:buFont typeface="Wingdings 2"/>
              <a:buAutoNum type="romanLcPeriod"/>
              <a:tabLst/>
              <a:defRPr/>
            </a:pPr>
            <a:r>
              <a:rPr kumimoji="0" lang="en-US" sz="2400" i="0" u="none" strike="noStrike" kern="1200" cap="none" spc="0" normalizeH="0" baseline="0" noProof="0" dirty="0" smtClean="0">
                <a:ln>
                  <a:noFill/>
                </a:ln>
                <a:effectLst/>
                <a:uLnTx/>
                <a:uFillTx/>
                <a:latin typeface="+mn-lt"/>
                <a:ea typeface="+mn-ea"/>
                <a:cs typeface="+mn-cs"/>
              </a:rPr>
              <a:t>unpleasant</a:t>
            </a:r>
            <a:r>
              <a:rPr kumimoji="0" lang="en-US" sz="2400" i="0" u="none" strike="noStrike" kern="1200" cap="none" spc="0" normalizeH="0" noProof="0" dirty="0" smtClean="0">
                <a:ln>
                  <a:noFill/>
                </a:ln>
                <a:effectLst/>
                <a:uLnTx/>
                <a:uFillTx/>
                <a:latin typeface="+mn-lt"/>
                <a:ea typeface="+mn-ea"/>
                <a:cs typeface="+mn-cs"/>
              </a:rPr>
              <a:t> taste and </a:t>
            </a:r>
            <a:r>
              <a:rPr kumimoji="0" lang="en-US" sz="2400" i="0" u="none" strike="noStrike" kern="1200" cap="none" spc="0" normalizeH="0" noProof="0" dirty="0" err="1" smtClean="0">
                <a:ln>
                  <a:noFill/>
                </a:ln>
                <a:effectLst/>
                <a:uLnTx/>
                <a:uFillTx/>
                <a:latin typeface="+mn-lt"/>
                <a:ea typeface="+mn-ea"/>
                <a:cs typeface="+mn-cs"/>
              </a:rPr>
              <a:t>odour</a:t>
            </a:r>
            <a:endParaRPr kumimoji="0" lang="en-US" sz="2400" i="0" u="none" strike="noStrike" kern="1200" cap="none" spc="0" normalizeH="0" noProof="0" dirty="0" smtClean="0">
              <a:ln>
                <a:noFill/>
              </a:ln>
              <a:effectLst/>
              <a:uLnTx/>
              <a:uFillTx/>
              <a:latin typeface="+mn-lt"/>
              <a:ea typeface="+mn-ea"/>
              <a:cs typeface="+mn-cs"/>
            </a:endParaRPr>
          </a:p>
          <a:p>
            <a:pPr marL="514350" marR="45720" lvl="0" indent="-514350" algn="just" defTabSz="914400" rtl="0" eaLnBrk="1" fontAlgn="auto" latinLnBrk="0" hangingPunct="1">
              <a:lnSpc>
                <a:spcPct val="100000"/>
              </a:lnSpc>
              <a:spcBef>
                <a:spcPct val="20000"/>
              </a:spcBef>
              <a:spcAft>
                <a:spcPts val="0"/>
              </a:spcAft>
              <a:buClr>
                <a:schemeClr val="accent3"/>
              </a:buClr>
              <a:buSzPct val="95000"/>
              <a:buFont typeface="Wingdings 2"/>
              <a:buAutoNum type="romanLcPeriod"/>
              <a:tabLst/>
              <a:defRPr/>
            </a:pPr>
            <a:r>
              <a:rPr lang="en-US" sz="2400" baseline="0" dirty="0" err="1" smtClean="0"/>
              <a:t>colouring</a:t>
            </a:r>
            <a:r>
              <a:rPr lang="en-US" sz="2400" baseline="0" dirty="0" smtClean="0"/>
              <a:t> of water</a:t>
            </a:r>
          </a:p>
          <a:p>
            <a:pPr marL="514350" marR="45720" lvl="0" indent="-514350" algn="just" defTabSz="914400" rtl="0" eaLnBrk="1" fontAlgn="auto" latinLnBrk="0" hangingPunct="1">
              <a:lnSpc>
                <a:spcPct val="100000"/>
              </a:lnSpc>
              <a:spcBef>
                <a:spcPct val="20000"/>
              </a:spcBef>
              <a:spcAft>
                <a:spcPts val="0"/>
              </a:spcAft>
              <a:buClr>
                <a:schemeClr val="accent3"/>
              </a:buClr>
              <a:buSzPct val="95000"/>
              <a:buFont typeface="Wingdings 2"/>
              <a:buAutoNum type="romanLcPeriod"/>
              <a:tabLst/>
              <a:defRPr/>
            </a:pPr>
            <a:r>
              <a:rPr kumimoji="0" lang="en-US" sz="2400" i="0" u="none" strike="noStrike" kern="1200" cap="none" spc="0" normalizeH="0" noProof="0" dirty="0" smtClean="0">
                <a:ln>
                  <a:noFill/>
                </a:ln>
                <a:effectLst/>
                <a:uLnTx/>
                <a:uFillTx/>
                <a:latin typeface="+mn-lt"/>
                <a:ea typeface="+mn-ea"/>
                <a:cs typeface="+mn-cs"/>
              </a:rPr>
              <a:t>deposits of iron precipitations in pipes.</a:t>
            </a:r>
          </a:p>
          <a:p>
            <a:pPr marL="514350" marR="45720" lvl="0" indent="-514350" algn="just">
              <a:spcBef>
                <a:spcPct val="20000"/>
              </a:spcBef>
              <a:buClr>
                <a:schemeClr val="accent3"/>
              </a:buClr>
              <a:buSzPct val="95000"/>
            </a:pPr>
            <a:endParaRPr lang="en-US" sz="2400" baseline="0" dirty="0" smtClean="0">
              <a:solidFill>
                <a:srgbClr val="FF0066"/>
              </a:solidFill>
            </a:endParaRPr>
          </a:p>
          <a:p>
            <a:pPr marL="514350" marR="45720" lvl="0" indent="-514350" algn="just">
              <a:spcBef>
                <a:spcPct val="20000"/>
              </a:spcBef>
              <a:buClr>
                <a:schemeClr val="accent3"/>
              </a:buClr>
              <a:buSzPct val="95000"/>
            </a:pPr>
            <a:r>
              <a:rPr lang="en-US" sz="2400" baseline="0" dirty="0" smtClean="0">
                <a:solidFill>
                  <a:srgbClr val="FF0066"/>
                </a:solidFill>
              </a:rPr>
              <a:t>The method of removal of iron and manganese are based on converting the soluble ferrous and manganese compounds to the</a:t>
            </a:r>
            <a:r>
              <a:rPr lang="en-US" sz="2400" dirty="0" smtClean="0">
                <a:solidFill>
                  <a:srgbClr val="FF0066"/>
                </a:solidFill>
              </a:rPr>
              <a:t> insoluble ferric and manganese  compounds and removing the precipitates so formed.</a:t>
            </a:r>
            <a:endParaRPr kumimoji="0" lang="en-US" sz="2000" i="0" u="none" strike="noStrike" kern="1200" cap="none" spc="0" normalizeH="0" baseline="0" noProof="0" dirty="0" smtClean="0">
              <a:ln>
                <a:noFill/>
              </a:ln>
              <a:solidFill>
                <a:srgbClr val="FF0066"/>
              </a:solidFill>
              <a:effectLst/>
              <a:uLnTx/>
              <a:uFillTx/>
              <a:latin typeface="+mn-lt"/>
              <a:ea typeface="+mn-ea"/>
              <a:cs typeface="+mn-cs"/>
            </a:endParaRPr>
          </a:p>
          <a:p>
            <a:pPr marL="571500" marR="45720" lvl="0" indent="-57150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Iron and Manganese Removal from water</a:t>
            </a:r>
            <a:endParaRPr lang="en-US" sz="3600" dirty="0">
              <a:solidFill>
                <a:srgbClr val="00FF00"/>
              </a:solidFill>
            </a:endParaRPr>
          </a:p>
        </p:txBody>
      </p:sp>
      <p:sp>
        <p:nvSpPr>
          <p:cNvPr id="24" name="Subtitle 2"/>
          <p:cNvSpPr>
            <a:spLocks noGrp="1"/>
          </p:cNvSpPr>
          <p:nvPr>
            <p:ph type="subTitle" idx="1"/>
          </p:nvPr>
        </p:nvSpPr>
        <p:spPr>
          <a:xfrm>
            <a:off x="381000" y="762000"/>
            <a:ext cx="8458200" cy="5715000"/>
          </a:xfrm>
        </p:spPr>
        <p:txBody>
          <a:bodyPr rIns="0">
            <a:noAutofit/>
          </a:bodyPr>
          <a:lstStyle/>
          <a:p>
            <a:pPr marL="571500" indent="-571500" algn="just"/>
            <a:r>
              <a:rPr lang="en-US" sz="2400" dirty="0" smtClean="0"/>
              <a:t> </a:t>
            </a:r>
          </a:p>
        </p:txBody>
      </p:sp>
      <p:sp>
        <p:nvSpPr>
          <p:cNvPr id="4" name="Subtitle 2"/>
          <p:cNvSpPr txBox="1">
            <a:spLocks/>
          </p:cNvSpPr>
          <p:nvPr/>
        </p:nvSpPr>
        <p:spPr>
          <a:xfrm>
            <a:off x="304800" y="914400"/>
            <a:ext cx="8610600" cy="5791200"/>
          </a:xfrm>
          <a:prstGeom prst="rect">
            <a:avLst/>
          </a:prstGeom>
        </p:spPr>
        <p:txBody>
          <a:bodyPr vert="horz" lIns="0" rIns="0">
            <a:noAutofit/>
          </a:bodyPr>
          <a:lstStyle/>
          <a:p>
            <a:pPr marL="514350" marR="45720" lvl="0" indent="-51435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i="0" u="none" strike="noStrike" kern="1200" cap="none" spc="0" normalizeH="0" baseline="0" noProof="0" dirty="0" smtClean="0">
                <a:ln>
                  <a:noFill/>
                </a:ln>
                <a:solidFill>
                  <a:srgbClr val="FFFF00"/>
                </a:solidFill>
                <a:effectLst/>
                <a:uLnTx/>
                <a:uFillTx/>
                <a:latin typeface="+mn-lt"/>
                <a:ea typeface="+mn-ea"/>
                <a:cs typeface="+mn-cs"/>
              </a:rPr>
              <a:t>Removal process</a:t>
            </a:r>
            <a:endParaRPr kumimoji="0" lang="en-US" sz="2800" i="0" u="none" strike="noStrike" kern="1200" cap="none" spc="0" normalizeH="0" noProof="0" dirty="0" smtClean="0">
              <a:ln>
                <a:noFill/>
              </a:ln>
              <a:solidFill>
                <a:srgbClr val="FFFF00"/>
              </a:solidFill>
              <a:effectLst/>
              <a:uLnTx/>
              <a:uFillTx/>
              <a:latin typeface="+mn-lt"/>
              <a:ea typeface="+mn-ea"/>
              <a:cs typeface="+mn-cs"/>
            </a:endParaRPr>
          </a:p>
          <a:p>
            <a:pPr marL="514350" marR="45720" lvl="0" indent="-514350" algn="just">
              <a:spcBef>
                <a:spcPct val="20000"/>
              </a:spcBef>
              <a:buClr>
                <a:schemeClr val="accent3"/>
              </a:buClr>
              <a:buSzPct val="95000"/>
            </a:pPr>
            <a:r>
              <a:rPr kumimoji="0" lang="en-US" sz="2400" b="1" i="0" u="none" strike="noStrike" kern="1200" cap="none" spc="0" normalizeH="0" baseline="0" noProof="0" dirty="0" smtClean="0">
                <a:ln>
                  <a:noFill/>
                </a:ln>
                <a:solidFill>
                  <a:srgbClr val="FF0066"/>
                </a:solidFill>
                <a:effectLst/>
                <a:uLnTx/>
                <a:uFillTx/>
                <a:latin typeface="+mn-lt"/>
                <a:ea typeface="+mn-ea"/>
                <a:cs typeface="+mn-cs"/>
              </a:rPr>
              <a:t>Base exchange process:</a:t>
            </a:r>
          </a:p>
          <a:p>
            <a:pPr marL="514350" marR="45720" lvl="0" indent="-514350" algn="just">
              <a:spcBef>
                <a:spcPct val="20000"/>
              </a:spcBef>
              <a:buClr>
                <a:schemeClr val="accent3"/>
              </a:buClr>
              <a:buSzPct val="95000"/>
            </a:pPr>
            <a:r>
              <a:rPr lang="en-US" sz="2400" dirty="0" smtClean="0"/>
              <a:t>The </a:t>
            </a:r>
            <a:r>
              <a:rPr lang="en-US" sz="2400" dirty="0" err="1" smtClean="0"/>
              <a:t>zeolite</a:t>
            </a:r>
            <a:r>
              <a:rPr lang="en-US" sz="2400" dirty="0" smtClean="0"/>
              <a:t> bed is made of manganese </a:t>
            </a:r>
            <a:r>
              <a:rPr lang="en-US" sz="2400" dirty="0" err="1" smtClean="0"/>
              <a:t>zeolite</a:t>
            </a:r>
            <a:r>
              <a:rPr lang="en-US" sz="2400" dirty="0" smtClean="0"/>
              <a:t> obtained by treating the base exchange material with manganese sulfate and potassium permanganate.</a:t>
            </a:r>
          </a:p>
          <a:p>
            <a:pPr marL="514350" marR="45720" lvl="0" indent="-514350" algn="just">
              <a:spcBef>
                <a:spcPct val="20000"/>
              </a:spcBef>
              <a:buClr>
                <a:schemeClr val="accent3"/>
              </a:buClr>
              <a:buSzPct val="95000"/>
            </a:pPr>
            <a:r>
              <a:rPr lang="en-US" sz="2400" dirty="0" smtClean="0"/>
              <a:t>Ion exchange may also remove iron and manganese (typically used in home softening). If the water has not been exposed to oxygen, the resins in the softener will remove the iron and manganese ions from the water. If the water contains any dissolved oxygen, the resin can be fouled with iron and manganese deposits. The resin can be cleaned, but the process is expensive and the capacity of this resin is reduced with each cleaning. This method is not recommended for municipal treatment.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Portable Intakes</a:t>
            </a:r>
            <a:endParaRPr lang="en-US" sz="3600" dirty="0"/>
          </a:p>
        </p:txBody>
      </p:sp>
      <p:sp>
        <p:nvSpPr>
          <p:cNvPr id="3" name="Subtitle 2"/>
          <p:cNvSpPr>
            <a:spLocks noGrp="1"/>
          </p:cNvSpPr>
          <p:nvPr>
            <p:ph type="subTitle" idx="1"/>
          </p:nvPr>
        </p:nvSpPr>
        <p:spPr>
          <a:xfrm>
            <a:off x="381000" y="914400"/>
            <a:ext cx="8229600" cy="5486400"/>
          </a:xfrm>
        </p:spPr>
        <p:txBody>
          <a:bodyPr>
            <a:normAutofit fontScale="92500" lnSpcReduction="10000"/>
          </a:bodyPr>
          <a:lstStyle/>
          <a:p>
            <a:pPr marL="514350" indent="-514350" algn="just">
              <a:spcAft>
                <a:spcPts val="1200"/>
              </a:spcAft>
            </a:pPr>
            <a:r>
              <a:rPr lang="en-US" sz="2800" dirty="0" smtClean="0"/>
              <a:t>In case of emergencies such as festival sites, wars, etc., it sometimes becomes necessary to draw water with the help of a movable intake. </a:t>
            </a:r>
          </a:p>
          <a:p>
            <a:pPr marL="514350" indent="-514350" algn="just">
              <a:spcAft>
                <a:spcPts val="1200"/>
              </a:spcAft>
            </a:pPr>
            <a:r>
              <a:rPr lang="en-US" sz="2800" dirty="0" smtClean="0">
                <a:solidFill>
                  <a:srgbClr val="00B050"/>
                </a:solidFill>
              </a:rPr>
              <a:t>It essentially consists of a truck fitted with a pumping plant. The truck is brought to the site and it is placed in such a position that it becomes possible to immerse the suction pipe of the pump. The end of the suction pipe is kept just above the bed level of water source and it is also provided with screen or strainer. </a:t>
            </a:r>
          </a:p>
          <a:p>
            <a:pPr marL="514350" indent="-514350" algn="just">
              <a:spcAft>
                <a:spcPts val="1200"/>
              </a:spcAft>
            </a:pPr>
            <a:r>
              <a:rPr lang="en-US" sz="2800" dirty="0" smtClean="0"/>
              <a:t>Thus the water lifted by the portable intake is relatively free from suspended solids. The water is then conveyed through the discharge pipe of the pumping plant.</a:t>
            </a:r>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Iron and Manganese Removal from water</a:t>
            </a:r>
            <a:endParaRPr lang="en-US" sz="3600" dirty="0">
              <a:solidFill>
                <a:srgbClr val="00FF00"/>
              </a:solidFill>
            </a:endParaRPr>
          </a:p>
        </p:txBody>
      </p:sp>
      <p:sp>
        <p:nvSpPr>
          <p:cNvPr id="24" name="Subtitle 2"/>
          <p:cNvSpPr>
            <a:spLocks noGrp="1"/>
          </p:cNvSpPr>
          <p:nvPr>
            <p:ph type="subTitle" idx="1"/>
          </p:nvPr>
        </p:nvSpPr>
        <p:spPr>
          <a:xfrm>
            <a:off x="381000" y="762000"/>
            <a:ext cx="8458200" cy="5715000"/>
          </a:xfrm>
        </p:spPr>
        <p:txBody>
          <a:bodyPr rIns="0">
            <a:noAutofit/>
          </a:bodyPr>
          <a:lstStyle/>
          <a:p>
            <a:pPr marL="571500" indent="-571500" algn="just"/>
            <a:r>
              <a:rPr lang="en-US" sz="2400" dirty="0" smtClean="0"/>
              <a:t> </a:t>
            </a:r>
          </a:p>
        </p:txBody>
      </p:sp>
      <p:sp>
        <p:nvSpPr>
          <p:cNvPr id="4" name="Subtitle 2"/>
          <p:cNvSpPr txBox="1">
            <a:spLocks/>
          </p:cNvSpPr>
          <p:nvPr/>
        </p:nvSpPr>
        <p:spPr>
          <a:xfrm>
            <a:off x="304800" y="914400"/>
            <a:ext cx="8610600" cy="5791200"/>
          </a:xfrm>
          <a:prstGeom prst="rect">
            <a:avLst/>
          </a:prstGeom>
        </p:spPr>
        <p:txBody>
          <a:bodyPr vert="horz" lIns="0" rIns="0">
            <a:noAutofit/>
          </a:bodyPr>
          <a:lstStyle/>
          <a:p>
            <a:pPr marL="514350" marR="45720" lvl="0" indent="-51435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i="0" u="none" strike="noStrike" kern="1200" cap="none" spc="0" normalizeH="0" baseline="0" noProof="0" dirty="0" smtClean="0">
                <a:ln>
                  <a:noFill/>
                </a:ln>
                <a:solidFill>
                  <a:srgbClr val="FFFF00"/>
                </a:solidFill>
                <a:effectLst/>
                <a:uLnTx/>
                <a:uFillTx/>
                <a:latin typeface="+mn-lt"/>
                <a:ea typeface="+mn-ea"/>
                <a:cs typeface="+mn-cs"/>
              </a:rPr>
              <a:t>Removal process</a:t>
            </a:r>
            <a:endParaRPr kumimoji="0" lang="en-US" sz="2800" i="0" u="none" strike="noStrike" kern="1200" cap="none" spc="0" normalizeH="0" noProof="0" dirty="0" smtClean="0">
              <a:ln>
                <a:noFill/>
              </a:ln>
              <a:solidFill>
                <a:srgbClr val="FFFF00"/>
              </a:solidFill>
              <a:effectLst/>
              <a:uLnTx/>
              <a:uFillTx/>
              <a:latin typeface="+mn-lt"/>
              <a:ea typeface="+mn-ea"/>
              <a:cs typeface="+mn-cs"/>
            </a:endParaRPr>
          </a:p>
          <a:p>
            <a:pPr marL="514350" marR="45720" lvl="0" indent="-514350" algn="just">
              <a:spcBef>
                <a:spcPct val="20000"/>
              </a:spcBef>
              <a:buClr>
                <a:schemeClr val="accent3"/>
              </a:buClr>
              <a:buSzPct val="95000"/>
            </a:pPr>
            <a:r>
              <a:rPr lang="en-US" sz="2400" b="1" baseline="0" dirty="0" smtClean="0"/>
              <a:t>Aeration:</a:t>
            </a:r>
          </a:p>
          <a:p>
            <a:pPr marL="514350" marR="45720" lvl="0" indent="-514350" algn="just">
              <a:spcBef>
                <a:spcPct val="20000"/>
              </a:spcBef>
              <a:buClr>
                <a:schemeClr val="accent3"/>
              </a:buClr>
              <a:buSzPct val="95000"/>
            </a:pPr>
            <a:r>
              <a:rPr lang="en-US" sz="2400" baseline="0" dirty="0" smtClean="0"/>
              <a:t>It is an effective method in precipitating out iron when present as </a:t>
            </a:r>
            <a:r>
              <a:rPr lang="en-US" sz="2400" dirty="0" smtClean="0"/>
              <a:t>Fe(HCO3)2 and subsequent removal through the process at sedimentation and filtration. </a:t>
            </a:r>
          </a:p>
          <a:p>
            <a:pPr marL="514350" marR="45720" lvl="0" indent="-514350" algn="just">
              <a:spcBef>
                <a:spcPct val="20000"/>
              </a:spcBef>
              <a:buClr>
                <a:schemeClr val="accent3"/>
              </a:buClr>
              <a:buSzPct val="95000"/>
            </a:pPr>
            <a:r>
              <a:rPr kumimoji="0" lang="en-US" sz="2400" i="0" u="none" strike="noStrike" kern="1200" cap="none" spc="0" normalizeH="0" baseline="0" noProof="0" dirty="0" smtClean="0">
                <a:ln>
                  <a:noFill/>
                </a:ln>
                <a:effectLst/>
                <a:uLnTx/>
                <a:uFillTx/>
                <a:latin typeface="+mn-lt"/>
                <a:ea typeface="+mn-ea"/>
                <a:cs typeface="+mn-cs"/>
              </a:rPr>
              <a:t>If,</a:t>
            </a:r>
            <a:r>
              <a:rPr kumimoji="0" lang="en-US" sz="2400" i="0" u="none" strike="noStrike" kern="1200" cap="none" spc="0" normalizeH="0" noProof="0" dirty="0" smtClean="0">
                <a:ln>
                  <a:noFill/>
                </a:ln>
                <a:effectLst/>
                <a:uLnTx/>
                <a:uFillTx/>
                <a:latin typeface="+mn-lt"/>
                <a:ea typeface="+mn-ea"/>
                <a:cs typeface="+mn-cs"/>
              </a:rPr>
              <a:t> however, iron is present as </a:t>
            </a:r>
            <a:r>
              <a:rPr lang="en-US" sz="2400" dirty="0" smtClean="0"/>
              <a:t>FeSO4,</a:t>
            </a:r>
            <a:r>
              <a:rPr lang="en-US" sz="2400" dirty="0" smtClean="0">
                <a:solidFill>
                  <a:srgbClr val="FF0066"/>
                </a:solidFill>
              </a:rPr>
              <a:t> </a:t>
            </a:r>
            <a:r>
              <a:rPr lang="en-US" sz="2400" dirty="0" smtClean="0"/>
              <a:t>it would be necessary to add lime.</a:t>
            </a:r>
          </a:p>
          <a:p>
            <a:pPr marL="514350" marR="45720" lvl="0" indent="-514350" algn="just">
              <a:spcBef>
                <a:spcPct val="20000"/>
              </a:spcBef>
              <a:buClr>
                <a:schemeClr val="accent3"/>
              </a:buClr>
              <a:buSzPct val="95000"/>
            </a:pPr>
            <a:r>
              <a:rPr lang="en-US" sz="2400" dirty="0" smtClean="0"/>
              <a:t>Iron is easily oxidized by atmospheric oxygen. Aeration provides the dissolved oxygen needed to convert the iron and manganese from ferrous and </a:t>
            </a:r>
            <a:r>
              <a:rPr lang="en-US" sz="2400" dirty="0" err="1" smtClean="0"/>
              <a:t>manganous</a:t>
            </a:r>
            <a:r>
              <a:rPr lang="en-US" sz="2400" dirty="0" smtClean="0"/>
              <a:t> (soluble) forms to insoluble oxidized ferric and </a:t>
            </a:r>
            <a:r>
              <a:rPr lang="en-US" sz="2400" dirty="0" err="1" smtClean="0"/>
              <a:t>manganic</a:t>
            </a:r>
            <a:r>
              <a:rPr lang="en-US" sz="2400" dirty="0" smtClean="0"/>
              <a:t> forms. It takes 0.14 </a:t>
            </a:r>
            <a:r>
              <a:rPr lang="en-US" sz="2400" dirty="0" err="1" smtClean="0"/>
              <a:t>ppm</a:t>
            </a:r>
            <a:r>
              <a:rPr lang="en-US" sz="2400" dirty="0" smtClean="0"/>
              <a:t> of dissolved oxygen to oxidize 1 </a:t>
            </a:r>
            <a:r>
              <a:rPr lang="en-US" sz="2400" dirty="0" err="1" smtClean="0"/>
              <a:t>ppm</a:t>
            </a:r>
            <a:r>
              <a:rPr lang="en-US" sz="2400" dirty="0" smtClean="0"/>
              <a:t> of iron, and 0.27 </a:t>
            </a:r>
            <a:r>
              <a:rPr lang="en-US" sz="2400" dirty="0" err="1" smtClean="0"/>
              <a:t>ppm</a:t>
            </a:r>
            <a:r>
              <a:rPr lang="en-US" sz="2400" dirty="0" smtClean="0"/>
              <a:t> of dissolved oxygen to oxidize 1 </a:t>
            </a:r>
            <a:r>
              <a:rPr lang="en-US" sz="2400" dirty="0" err="1" smtClean="0"/>
              <a:t>ppm</a:t>
            </a:r>
            <a:r>
              <a:rPr lang="en-US" sz="2400" dirty="0" smtClean="0"/>
              <a:t> of manganese. </a:t>
            </a:r>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Iron and Manganese Removal from water</a:t>
            </a:r>
            <a:endParaRPr lang="en-US" sz="3600" dirty="0">
              <a:solidFill>
                <a:srgbClr val="00FF00"/>
              </a:solidFill>
            </a:endParaRPr>
          </a:p>
        </p:txBody>
      </p:sp>
      <p:sp>
        <p:nvSpPr>
          <p:cNvPr id="24" name="Subtitle 2"/>
          <p:cNvSpPr>
            <a:spLocks noGrp="1"/>
          </p:cNvSpPr>
          <p:nvPr>
            <p:ph type="subTitle" idx="1"/>
          </p:nvPr>
        </p:nvSpPr>
        <p:spPr>
          <a:xfrm>
            <a:off x="381000" y="762000"/>
            <a:ext cx="8458200" cy="5715000"/>
          </a:xfrm>
        </p:spPr>
        <p:txBody>
          <a:bodyPr rIns="0">
            <a:noAutofit/>
          </a:bodyPr>
          <a:lstStyle/>
          <a:p>
            <a:pPr marL="571500" indent="-571500" algn="just"/>
            <a:r>
              <a:rPr lang="en-US" sz="2400" dirty="0" smtClean="0"/>
              <a:t> </a:t>
            </a:r>
          </a:p>
        </p:txBody>
      </p:sp>
      <p:sp>
        <p:nvSpPr>
          <p:cNvPr id="4" name="Subtitle 2"/>
          <p:cNvSpPr txBox="1">
            <a:spLocks/>
          </p:cNvSpPr>
          <p:nvPr/>
        </p:nvSpPr>
        <p:spPr>
          <a:xfrm>
            <a:off x="304800" y="914400"/>
            <a:ext cx="8610600" cy="5791200"/>
          </a:xfrm>
          <a:prstGeom prst="rect">
            <a:avLst/>
          </a:prstGeom>
        </p:spPr>
        <p:txBody>
          <a:bodyPr vert="horz" lIns="0" rIns="0">
            <a:noAutofit/>
          </a:bodyPr>
          <a:lstStyle/>
          <a:p>
            <a:pPr marL="514350" marR="45720" lvl="0" indent="-51435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i="0" u="none" strike="noStrike" kern="1200" cap="none" spc="0" normalizeH="0" baseline="0" noProof="0" dirty="0" smtClean="0">
                <a:ln>
                  <a:noFill/>
                </a:ln>
                <a:solidFill>
                  <a:srgbClr val="FFFF00"/>
                </a:solidFill>
                <a:effectLst/>
                <a:uLnTx/>
                <a:uFillTx/>
                <a:latin typeface="+mn-lt"/>
                <a:ea typeface="+mn-ea"/>
                <a:cs typeface="+mn-cs"/>
              </a:rPr>
              <a:t>Removal process</a:t>
            </a:r>
            <a:endParaRPr kumimoji="0" lang="en-US" sz="2800" i="0" u="none" strike="noStrike" kern="1200" cap="none" spc="0" normalizeH="0" noProof="0" dirty="0" smtClean="0">
              <a:ln>
                <a:noFill/>
              </a:ln>
              <a:solidFill>
                <a:srgbClr val="FFFF00"/>
              </a:solidFill>
              <a:effectLst/>
              <a:uLnTx/>
              <a:uFillTx/>
              <a:latin typeface="+mn-lt"/>
              <a:ea typeface="+mn-ea"/>
              <a:cs typeface="+mn-cs"/>
            </a:endParaRPr>
          </a:p>
          <a:p>
            <a:pPr marL="514350" marR="45720" lvl="0" indent="-514350" algn="just">
              <a:spcBef>
                <a:spcPct val="20000"/>
              </a:spcBef>
              <a:buClr>
                <a:schemeClr val="accent3"/>
              </a:buClr>
              <a:buSzPct val="95000"/>
            </a:pPr>
            <a:r>
              <a:rPr lang="en-US" sz="2400" b="1" baseline="0" dirty="0" smtClean="0"/>
              <a:t>Aeration:</a:t>
            </a:r>
          </a:p>
          <a:p>
            <a:pPr marL="514350" marR="45720" lvl="0" indent="-514350" algn="just">
              <a:spcBef>
                <a:spcPct val="20000"/>
              </a:spcBef>
              <a:buClr>
                <a:schemeClr val="accent3"/>
              </a:buClr>
              <a:buSzPct val="95000"/>
            </a:pPr>
            <a:r>
              <a:rPr lang="en-US" sz="2400" dirty="0" smtClean="0"/>
              <a:t>Oxidation of iron and manganese with air is by far the most cost-effective method since there is no chemical cost; however, there are disadvantages. The oxidation process can be slowed and the reaction tank has to be quite large (if there are high levels of manganese). In addition, small changes in water quality may affect the pH of the water and the oxidation rate may slow to a point where the plant capacity for iron and manganese removal is reduced. </a:t>
            </a:r>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Iron and Manganese Removal from water</a:t>
            </a:r>
            <a:endParaRPr lang="en-US" sz="3600" dirty="0">
              <a:solidFill>
                <a:srgbClr val="00FF00"/>
              </a:solidFill>
            </a:endParaRPr>
          </a:p>
        </p:txBody>
      </p:sp>
      <p:sp>
        <p:nvSpPr>
          <p:cNvPr id="24" name="Subtitle 2"/>
          <p:cNvSpPr>
            <a:spLocks noGrp="1"/>
          </p:cNvSpPr>
          <p:nvPr>
            <p:ph type="subTitle" idx="1"/>
          </p:nvPr>
        </p:nvSpPr>
        <p:spPr>
          <a:xfrm>
            <a:off x="381000" y="762000"/>
            <a:ext cx="8458200" cy="5715000"/>
          </a:xfrm>
        </p:spPr>
        <p:txBody>
          <a:bodyPr rIns="0">
            <a:noAutofit/>
          </a:bodyPr>
          <a:lstStyle/>
          <a:p>
            <a:pPr marL="571500" indent="-571500" algn="just"/>
            <a:r>
              <a:rPr lang="en-US" sz="2400" dirty="0" smtClean="0"/>
              <a:t> </a:t>
            </a:r>
          </a:p>
        </p:txBody>
      </p:sp>
      <p:sp>
        <p:nvSpPr>
          <p:cNvPr id="4" name="Subtitle 2"/>
          <p:cNvSpPr txBox="1">
            <a:spLocks/>
          </p:cNvSpPr>
          <p:nvPr/>
        </p:nvSpPr>
        <p:spPr>
          <a:xfrm>
            <a:off x="304800" y="914400"/>
            <a:ext cx="8610600" cy="5791200"/>
          </a:xfrm>
          <a:prstGeom prst="rect">
            <a:avLst/>
          </a:prstGeom>
        </p:spPr>
        <p:txBody>
          <a:bodyPr vert="horz" lIns="0" rIns="0">
            <a:noAutofit/>
          </a:bodyPr>
          <a:lstStyle/>
          <a:p>
            <a:pPr marL="514350" marR="45720" lvl="0" indent="-51435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i="0" u="none" strike="noStrike" kern="1200" cap="none" spc="0" normalizeH="0" baseline="0" noProof="0" dirty="0" smtClean="0">
                <a:ln>
                  <a:noFill/>
                </a:ln>
                <a:solidFill>
                  <a:srgbClr val="FFFF00"/>
                </a:solidFill>
                <a:effectLst/>
                <a:uLnTx/>
                <a:uFillTx/>
                <a:latin typeface="+mn-lt"/>
                <a:ea typeface="+mn-ea"/>
                <a:cs typeface="+mn-cs"/>
              </a:rPr>
              <a:t>Removal process</a:t>
            </a:r>
            <a:endParaRPr kumimoji="0" lang="en-US" sz="2800" i="0" u="none" strike="noStrike" kern="1200" cap="none" spc="0" normalizeH="0" noProof="0" dirty="0" smtClean="0">
              <a:ln>
                <a:noFill/>
              </a:ln>
              <a:solidFill>
                <a:srgbClr val="FFFF00"/>
              </a:solidFill>
              <a:effectLst/>
              <a:uLnTx/>
              <a:uFillTx/>
              <a:latin typeface="+mn-lt"/>
              <a:ea typeface="+mn-ea"/>
              <a:cs typeface="+mn-cs"/>
            </a:endParaRPr>
          </a:p>
          <a:p>
            <a:pPr marL="514350" marR="45720" lvl="0" indent="-514350" algn="just">
              <a:spcBef>
                <a:spcPct val="20000"/>
              </a:spcBef>
              <a:buClr>
                <a:schemeClr val="accent3"/>
              </a:buClr>
              <a:buSzPct val="95000"/>
            </a:pPr>
            <a:r>
              <a:rPr kumimoji="0" lang="en-US" sz="2400" b="1" i="0" u="none" strike="noStrike" kern="1200" cap="none" spc="0" normalizeH="0" baseline="0" noProof="0" dirty="0" smtClean="0">
                <a:ln>
                  <a:noFill/>
                </a:ln>
                <a:effectLst/>
                <a:uLnTx/>
                <a:uFillTx/>
                <a:latin typeface="+mn-lt"/>
                <a:ea typeface="+mn-ea"/>
                <a:cs typeface="+mn-cs"/>
              </a:rPr>
              <a:t>Chlorination:</a:t>
            </a:r>
          </a:p>
          <a:p>
            <a:pPr marL="514350" marR="45720" lvl="0" indent="-514350" algn="just">
              <a:spcBef>
                <a:spcPct val="20000"/>
              </a:spcBef>
              <a:buClr>
                <a:schemeClr val="accent3"/>
              </a:buClr>
              <a:buSzPct val="95000"/>
            </a:pPr>
            <a:r>
              <a:rPr lang="en-US" sz="2400" dirty="0" smtClean="0"/>
              <a:t>Some times chlorination employed either alone or in combined with aeration. Iron and manganese in water can also be oxidized by chlorine, converting to ferric hydroxide and manganese dioxide. The precipitated material can then be removed by filtration. The higher the amount of chlorine fed, the more rapid the reaction. Most treatment plants use 1 – 2 parts of chlorine to 1 part of iron to achieve oxidation. When using this process on water containing organics such as Total organic carbon (TOC) or natural organic material (NOM), the likelihood of creating disinfection by-products (DBPs) increases. </a:t>
            </a:r>
            <a:endParaRPr kumimoji="0" lang="en-US" sz="2400" i="0" u="none" strike="noStrike" kern="1200" cap="none" spc="0" normalizeH="0" baseline="0" noProof="0" dirty="0" smtClean="0">
              <a:ln>
                <a:noFill/>
              </a:ln>
              <a:effectLst/>
              <a:uLnTx/>
              <a:uFillTx/>
              <a:latin typeface="+mn-lt"/>
              <a:ea typeface="+mn-ea"/>
              <a:cs typeface="+mn-cs"/>
            </a:endParaRPr>
          </a:p>
          <a:p>
            <a:pPr marL="571500" marR="45720" lvl="0" indent="-57150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Iron and Manganese Removal from water</a:t>
            </a:r>
            <a:endParaRPr lang="en-US" sz="3600" dirty="0">
              <a:solidFill>
                <a:srgbClr val="00FF00"/>
              </a:solidFill>
            </a:endParaRPr>
          </a:p>
        </p:txBody>
      </p:sp>
      <p:sp>
        <p:nvSpPr>
          <p:cNvPr id="24" name="Subtitle 2"/>
          <p:cNvSpPr>
            <a:spLocks noGrp="1"/>
          </p:cNvSpPr>
          <p:nvPr>
            <p:ph type="subTitle" idx="1"/>
          </p:nvPr>
        </p:nvSpPr>
        <p:spPr>
          <a:xfrm>
            <a:off x="381000" y="762000"/>
            <a:ext cx="8458200" cy="5715000"/>
          </a:xfrm>
        </p:spPr>
        <p:txBody>
          <a:bodyPr rIns="0">
            <a:noAutofit/>
          </a:bodyPr>
          <a:lstStyle/>
          <a:p>
            <a:pPr marL="571500" indent="-571500" algn="just"/>
            <a:r>
              <a:rPr lang="en-US" sz="2400" dirty="0" smtClean="0"/>
              <a:t> </a:t>
            </a:r>
          </a:p>
        </p:txBody>
      </p:sp>
      <p:sp>
        <p:nvSpPr>
          <p:cNvPr id="4" name="Subtitle 2"/>
          <p:cNvSpPr txBox="1">
            <a:spLocks/>
          </p:cNvSpPr>
          <p:nvPr/>
        </p:nvSpPr>
        <p:spPr>
          <a:xfrm>
            <a:off x="304800" y="914400"/>
            <a:ext cx="8610600" cy="5791200"/>
          </a:xfrm>
          <a:prstGeom prst="rect">
            <a:avLst/>
          </a:prstGeom>
        </p:spPr>
        <p:txBody>
          <a:bodyPr vert="horz" lIns="0" rIns="0">
            <a:noAutofit/>
          </a:bodyPr>
          <a:lstStyle/>
          <a:p>
            <a:pPr marL="514350" marR="45720" lvl="0" indent="-51435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i="0" u="none" strike="noStrike" kern="1200" cap="none" spc="0" normalizeH="0" baseline="0" noProof="0" dirty="0" smtClean="0">
                <a:ln>
                  <a:noFill/>
                </a:ln>
                <a:solidFill>
                  <a:srgbClr val="FFFF00"/>
                </a:solidFill>
                <a:effectLst/>
                <a:uLnTx/>
                <a:uFillTx/>
                <a:latin typeface="+mn-lt"/>
                <a:ea typeface="+mn-ea"/>
                <a:cs typeface="+mn-cs"/>
              </a:rPr>
              <a:t>Removal process</a:t>
            </a:r>
            <a:endParaRPr kumimoji="0" lang="en-US" sz="2800" i="0" u="none" strike="noStrike" kern="1200" cap="none" spc="0" normalizeH="0" noProof="0" dirty="0" smtClean="0">
              <a:ln>
                <a:noFill/>
              </a:ln>
              <a:solidFill>
                <a:srgbClr val="FFFF00"/>
              </a:solidFill>
              <a:effectLst/>
              <a:uLnTx/>
              <a:uFillTx/>
              <a:latin typeface="+mn-lt"/>
              <a:ea typeface="+mn-ea"/>
              <a:cs typeface="+mn-cs"/>
            </a:endParaRPr>
          </a:p>
          <a:p>
            <a:pPr marL="514350" marR="45720" lvl="0" indent="-514350" algn="just">
              <a:spcBef>
                <a:spcPct val="20000"/>
              </a:spcBef>
              <a:buClr>
                <a:schemeClr val="accent3"/>
              </a:buClr>
              <a:buSzPct val="95000"/>
            </a:pPr>
            <a:r>
              <a:rPr lang="en-US" sz="2400" b="1" dirty="0" smtClean="0"/>
              <a:t>Permanganate </a:t>
            </a:r>
            <a:r>
              <a:rPr kumimoji="0" lang="en-US" sz="2400" b="1" i="0" u="none" strike="noStrike" kern="1200" cap="none" spc="0" normalizeH="0" baseline="0" noProof="0" dirty="0" smtClean="0">
                <a:ln>
                  <a:noFill/>
                </a:ln>
                <a:effectLst/>
                <a:uLnTx/>
                <a:uFillTx/>
                <a:latin typeface="+mn-lt"/>
                <a:ea typeface="+mn-ea"/>
                <a:cs typeface="+mn-cs"/>
              </a:rPr>
              <a:t>:</a:t>
            </a:r>
          </a:p>
          <a:p>
            <a:pPr marL="514350" marR="45720" lvl="0" indent="-514350" algn="just">
              <a:spcBef>
                <a:spcPct val="20000"/>
              </a:spcBef>
              <a:buClr>
                <a:schemeClr val="accent3"/>
              </a:buClr>
              <a:buSzPct val="95000"/>
            </a:pPr>
            <a:r>
              <a:rPr lang="en-US" sz="2400" dirty="0" smtClean="0"/>
              <a:t>Using potassium permanganate to oxidize iron or manganese is fairly common. Potassium permanganate oxidizes iron and manganese into their insoluble states. The dose must be great enough to oxidize all of the manganese, but not too great as this will produce a pink color in the water in the distribution system. Potassium permanganate is typically more effective at oxidizing manganese than aeration or chlorination.</a:t>
            </a:r>
          </a:p>
          <a:p>
            <a:pPr marL="514350" marR="45720" lvl="0" indent="-514350" algn="just">
              <a:spcBef>
                <a:spcPct val="20000"/>
              </a:spcBef>
              <a:buClr>
                <a:schemeClr val="accent3"/>
              </a:buClr>
              <a:buSzPct val="95000"/>
            </a:pPr>
            <a:r>
              <a:rPr lang="en-US" sz="2400" dirty="0" smtClean="0"/>
              <a:t>Potassium permanganate is often used with manganese greensand, a granular material that is charged with potassium permanganate after the backwashing process. This method allows the oxidation process to be completed in the filter itself and is a buffer to help avoid pink water in distribution.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Arsenic Removal</a:t>
            </a:r>
            <a:endParaRPr lang="en-US" sz="3600" dirty="0">
              <a:solidFill>
                <a:srgbClr val="00FF00"/>
              </a:solidFill>
            </a:endParaRPr>
          </a:p>
        </p:txBody>
      </p:sp>
      <p:sp>
        <p:nvSpPr>
          <p:cNvPr id="5" name="Subtitle 4"/>
          <p:cNvSpPr>
            <a:spLocks noGrp="1"/>
          </p:cNvSpPr>
          <p:nvPr>
            <p:ph type="subTitle" idx="1"/>
          </p:nvPr>
        </p:nvSpPr>
        <p:spPr>
          <a:xfrm>
            <a:off x="228600" y="914400"/>
            <a:ext cx="8686800" cy="5715000"/>
          </a:xfrm>
        </p:spPr>
        <p:txBody>
          <a:bodyPr>
            <a:normAutofit fontScale="92500"/>
          </a:bodyPr>
          <a:lstStyle/>
          <a:p>
            <a:pPr algn="just"/>
            <a:r>
              <a:rPr lang="en-US" b="1" dirty="0" smtClean="0">
                <a:solidFill>
                  <a:srgbClr val="FFC000"/>
                </a:solidFill>
              </a:rPr>
              <a:t>Co-precipitation and Adsorption Processes</a:t>
            </a:r>
          </a:p>
          <a:p>
            <a:pPr algn="just">
              <a:spcAft>
                <a:spcPts val="600"/>
              </a:spcAft>
            </a:pPr>
            <a:r>
              <a:rPr lang="en-US" dirty="0" smtClean="0"/>
              <a:t>Water treatment with coagulant such as Al</a:t>
            </a:r>
            <a:r>
              <a:rPr lang="en-US" baseline="-25000" dirty="0" smtClean="0"/>
              <a:t>2</a:t>
            </a:r>
            <a:r>
              <a:rPr lang="en-US" dirty="0" smtClean="0"/>
              <a:t>(SO</a:t>
            </a:r>
            <a:r>
              <a:rPr lang="en-US" baseline="-25000" dirty="0" smtClean="0"/>
              <a:t>4</a:t>
            </a:r>
            <a:r>
              <a:rPr lang="en-US" dirty="0" smtClean="0"/>
              <a:t>)</a:t>
            </a:r>
            <a:r>
              <a:rPr lang="en-US" baseline="-25000" dirty="0" smtClean="0"/>
              <a:t>3</a:t>
            </a:r>
            <a:r>
              <a:rPr lang="en-US" dirty="0" smtClean="0"/>
              <a:t>.18H</a:t>
            </a:r>
            <a:r>
              <a:rPr lang="en-US" baseline="-25000" dirty="0" smtClean="0"/>
              <a:t>2</a:t>
            </a:r>
            <a:r>
              <a:rPr lang="en-US" dirty="0" smtClean="0"/>
              <a:t>O, FeCl</a:t>
            </a:r>
            <a:r>
              <a:rPr lang="en-US" baseline="-25000" dirty="0" smtClean="0"/>
              <a:t>3</a:t>
            </a:r>
            <a:r>
              <a:rPr lang="en-US" dirty="0" smtClean="0"/>
              <a:t>, Fe</a:t>
            </a:r>
            <a:r>
              <a:rPr lang="en-US" baseline="-25000" dirty="0" smtClean="0"/>
              <a:t>2</a:t>
            </a:r>
            <a:r>
              <a:rPr lang="en-US" dirty="0" smtClean="0"/>
              <a:t>(SO4)</a:t>
            </a:r>
            <a:r>
              <a:rPr lang="en-US" baseline="-25000" dirty="0" smtClean="0"/>
              <a:t>3</a:t>
            </a:r>
            <a:r>
              <a:rPr lang="en-US" dirty="0" smtClean="0"/>
              <a:t>.7H</a:t>
            </a:r>
            <a:r>
              <a:rPr lang="en-US" baseline="-25000" dirty="0" smtClean="0"/>
              <a:t>2</a:t>
            </a:r>
            <a:r>
              <a:rPr lang="en-US" dirty="0" smtClean="0"/>
              <a:t>O are effective in removing arsenic from water. </a:t>
            </a:r>
          </a:p>
          <a:p>
            <a:pPr algn="just">
              <a:spcAft>
                <a:spcPts val="600"/>
              </a:spcAft>
            </a:pPr>
            <a:r>
              <a:rPr lang="en-US" dirty="0" smtClean="0">
                <a:solidFill>
                  <a:srgbClr val="00FF00"/>
                </a:solidFill>
              </a:rPr>
              <a:t>In the coagulation-flocculation process Al2(SO4)3.18H2O, FeCl2 or Fe2(SO4)3.7H2O is added and dissolve in water under efficient stirring for at least 1 minute micro-</a:t>
            </a:r>
            <a:r>
              <a:rPr lang="en-US" dirty="0" err="1" smtClean="0">
                <a:solidFill>
                  <a:srgbClr val="00FF00"/>
                </a:solidFill>
              </a:rPr>
              <a:t>flocs</a:t>
            </a:r>
            <a:r>
              <a:rPr lang="en-US" dirty="0" smtClean="0">
                <a:solidFill>
                  <a:srgbClr val="00FF00"/>
                </a:solidFill>
              </a:rPr>
              <a:t> are formed rapidly. </a:t>
            </a:r>
          </a:p>
          <a:p>
            <a:pPr algn="just">
              <a:spcAft>
                <a:spcPts val="600"/>
              </a:spcAft>
            </a:pPr>
            <a:r>
              <a:rPr lang="en-US" dirty="0" smtClean="0"/>
              <a:t>The water is then gently stirred for few minutes for agglomeration of micro-</a:t>
            </a:r>
            <a:r>
              <a:rPr lang="en-US" dirty="0" err="1" smtClean="0"/>
              <a:t>flocs</a:t>
            </a:r>
            <a:r>
              <a:rPr lang="en-US" dirty="0" smtClean="0"/>
              <a:t> into larger, easily settable </a:t>
            </a:r>
            <a:r>
              <a:rPr lang="en-US" dirty="0" err="1" smtClean="0"/>
              <a:t>flocs</a:t>
            </a:r>
            <a:r>
              <a:rPr lang="en-US" dirty="0" smtClean="0"/>
              <a:t>. </a:t>
            </a:r>
          </a:p>
          <a:p>
            <a:pPr algn="just">
              <a:spcAft>
                <a:spcPts val="600"/>
              </a:spcAft>
            </a:pPr>
            <a:r>
              <a:rPr lang="en-US" dirty="0" smtClean="0">
                <a:solidFill>
                  <a:srgbClr val="00FF00"/>
                </a:solidFill>
              </a:rPr>
              <a:t>During this flocculation process al kinds of micro-particles and negatively charged ions are attached to the </a:t>
            </a:r>
            <a:r>
              <a:rPr lang="en-US" dirty="0" err="1" smtClean="0">
                <a:solidFill>
                  <a:srgbClr val="00FF00"/>
                </a:solidFill>
              </a:rPr>
              <a:t>flocs</a:t>
            </a:r>
            <a:r>
              <a:rPr lang="en-US" dirty="0" smtClean="0">
                <a:solidFill>
                  <a:srgbClr val="00FF00"/>
                </a:solidFill>
              </a:rPr>
              <a:t> by electrostatic attachment.</a:t>
            </a:r>
          </a:p>
          <a:p>
            <a:pPr algn="just"/>
            <a:r>
              <a:rPr lang="en-US" dirty="0" smtClean="0"/>
              <a:t>Arsenic is also adsorbed onto coagulated </a:t>
            </a:r>
            <a:r>
              <a:rPr lang="en-US" dirty="0" err="1" smtClean="0"/>
              <a:t>flocs</a:t>
            </a:r>
            <a:r>
              <a:rPr lang="en-US" dirty="0" smtClean="0"/>
              <a:t>.</a:t>
            </a:r>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Arsenic Removal</a:t>
            </a:r>
            <a:endParaRPr lang="en-US" sz="3600" dirty="0">
              <a:solidFill>
                <a:srgbClr val="00FF00"/>
              </a:solidFill>
            </a:endParaRPr>
          </a:p>
        </p:txBody>
      </p:sp>
      <p:sp>
        <p:nvSpPr>
          <p:cNvPr id="5" name="Subtitle 4"/>
          <p:cNvSpPr>
            <a:spLocks noGrp="1"/>
          </p:cNvSpPr>
          <p:nvPr>
            <p:ph type="subTitle" idx="1"/>
          </p:nvPr>
        </p:nvSpPr>
        <p:spPr>
          <a:xfrm>
            <a:off x="228600" y="914400"/>
            <a:ext cx="8686800" cy="5715000"/>
          </a:xfrm>
        </p:spPr>
        <p:txBody>
          <a:bodyPr>
            <a:normAutofit lnSpcReduction="10000"/>
          </a:bodyPr>
          <a:lstStyle/>
          <a:p>
            <a:pPr algn="just"/>
            <a:r>
              <a:rPr lang="en-US" b="1" dirty="0" smtClean="0">
                <a:solidFill>
                  <a:srgbClr val="FFC000"/>
                </a:solidFill>
              </a:rPr>
              <a:t>Co-precipitation and Adsorption Processes</a:t>
            </a:r>
          </a:p>
          <a:p>
            <a:pPr algn="just">
              <a:spcAft>
                <a:spcPts val="600"/>
              </a:spcAft>
            </a:pPr>
            <a:r>
              <a:rPr lang="en-US" sz="2400" dirty="0" smtClean="0"/>
              <a:t>Oxidation of As(III) to As(v):</a:t>
            </a:r>
          </a:p>
          <a:p>
            <a:pPr algn="just">
              <a:spcAft>
                <a:spcPts val="600"/>
              </a:spcAft>
            </a:pPr>
            <a:r>
              <a:rPr lang="en-US" sz="2400" dirty="0" smtClean="0">
                <a:solidFill>
                  <a:srgbClr val="00FF00"/>
                </a:solidFill>
              </a:rPr>
              <a:t>H</a:t>
            </a:r>
            <a:r>
              <a:rPr lang="en-US" sz="2400" baseline="-25000" dirty="0" smtClean="0">
                <a:solidFill>
                  <a:srgbClr val="00FF00"/>
                </a:solidFill>
              </a:rPr>
              <a:t>3</a:t>
            </a:r>
            <a:r>
              <a:rPr lang="en-US" sz="2400" dirty="0" smtClean="0">
                <a:solidFill>
                  <a:srgbClr val="00FF00"/>
                </a:solidFill>
              </a:rPr>
              <a:t>AsO</a:t>
            </a:r>
            <a:r>
              <a:rPr lang="en-US" sz="2400" baseline="-25000" dirty="0" smtClean="0">
                <a:solidFill>
                  <a:srgbClr val="00FF00"/>
                </a:solidFill>
              </a:rPr>
              <a:t>3</a:t>
            </a:r>
            <a:r>
              <a:rPr lang="en-US" sz="2400" dirty="0" smtClean="0">
                <a:solidFill>
                  <a:srgbClr val="00FF00"/>
                </a:solidFill>
              </a:rPr>
              <a:t> + </a:t>
            </a:r>
            <a:r>
              <a:rPr lang="en-US" sz="2400" dirty="0" err="1" smtClean="0">
                <a:solidFill>
                  <a:srgbClr val="00FF00"/>
                </a:solidFill>
              </a:rPr>
              <a:t>HOCl</a:t>
            </a:r>
            <a:r>
              <a:rPr lang="en-US" sz="2400" dirty="0" smtClean="0">
                <a:solidFill>
                  <a:srgbClr val="00FF00"/>
                </a:solidFill>
              </a:rPr>
              <a:t> = HAsO</a:t>
            </a:r>
            <a:r>
              <a:rPr lang="en-US" sz="2400" baseline="-25000" dirty="0" smtClean="0">
                <a:solidFill>
                  <a:srgbClr val="00FF00"/>
                </a:solidFill>
              </a:rPr>
              <a:t>4</a:t>
            </a:r>
            <a:r>
              <a:rPr lang="en-US" sz="2400" baseline="30000" dirty="0" smtClean="0">
                <a:solidFill>
                  <a:srgbClr val="00FF00"/>
                </a:solidFill>
              </a:rPr>
              <a:t> --</a:t>
            </a:r>
            <a:r>
              <a:rPr lang="en-US" sz="2400" dirty="0" smtClean="0">
                <a:solidFill>
                  <a:srgbClr val="00FF00"/>
                </a:solidFill>
              </a:rPr>
              <a:t> + </a:t>
            </a:r>
            <a:r>
              <a:rPr lang="en-US" sz="2400" dirty="0" err="1" smtClean="0">
                <a:solidFill>
                  <a:srgbClr val="00FF00"/>
                </a:solidFill>
              </a:rPr>
              <a:t>Cl</a:t>
            </a:r>
            <a:r>
              <a:rPr lang="en-US" sz="2400" baseline="30000" dirty="0" smtClean="0">
                <a:solidFill>
                  <a:srgbClr val="00FF00"/>
                </a:solidFill>
              </a:rPr>
              <a:t>-</a:t>
            </a:r>
            <a:r>
              <a:rPr lang="en-US" sz="2400" dirty="0" smtClean="0">
                <a:solidFill>
                  <a:srgbClr val="00FF00"/>
                </a:solidFill>
              </a:rPr>
              <a:t> + 3H</a:t>
            </a:r>
            <a:r>
              <a:rPr lang="en-US" sz="2400" baseline="30000" dirty="0" smtClean="0">
                <a:solidFill>
                  <a:srgbClr val="00FF00"/>
                </a:solidFill>
              </a:rPr>
              <a:t>+</a:t>
            </a:r>
            <a:endParaRPr lang="en-US" sz="2400" dirty="0" smtClean="0">
              <a:solidFill>
                <a:srgbClr val="00FF00"/>
              </a:solidFill>
            </a:endParaRPr>
          </a:p>
          <a:p>
            <a:pPr algn="just">
              <a:spcAft>
                <a:spcPts val="600"/>
              </a:spcAft>
            </a:pPr>
            <a:r>
              <a:rPr lang="en-US" sz="2400" dirty="0" smtClean="0">
                <a:solidFill>
                  <a:srgbClr val="00FF00"/>
                </a:solidFill>
              </a:rPr>
              <a:t>3H</a:t>
            </a:r>
            <a:r>
              <a:rPr lang="en-US" sz="2400" baseline="-25000" dirty="0" smtClean="0">
                <a:solidFill>
                  <a:srgbClr val="00FF00"/>
                </a:solidFill>
              </a:rPr>
              <a:t>3</a:t>
            </a:r>
            <a:r>
              <a:rPr lang="en-US" sz="2400" dirty="0" smtClean="0">
                <a:solidFill>
                  <a:srgbClr val="00FF00"/>
                </a:solidFill>
              </a:rPr>
              <a:t>AsO</a:t>
            </a:r>
            <a:r>
              <a:rPr lang="en-US" sz="2400" baseline="-25000" dirty="0" smtClean="0">
                <a:solidFill>
                  <a:srgbClr val="00FF00"/>
                </a:solidFill>
              </a:rPr>
              <a:t>3</a:t>
            </a:r>
            <a:r>
              <a:rPr lang="en-US" sz="2400" dirty="0" smtClean="0">
                <a:solidFill>
                  <a:srgbClr val="00FF00"/>
                </a:solidFill>
              </a:rPr>
              <a:t> + 2KMnO</a:t>
            </a:r>
            <a:r>
              <a:rPr lang="en-US" sz="2400" baseline="-25000" dirty="0" smtClean="0">
                <a:solidFill>
                  <a:srgbClr val="00FF00"/>
                </a:solidFill>
              </a:rPr>
              <a:t>4</a:t>
            </a:r>
            <a:r>
              <a:rPr lang="en-US" sz="2400" dirty="0" smtClean="0">
                <a:solidFill>
                  <a:srgbClr val="00FF00"/>
                </a:solidFill>
              </a:rPr>
              <a:t> = 3HAsO</a:t>
            </a:r>
            <a:r>
              <a:rPr lang="en-US" sz="2400" baseline="-25000" dirty="0" smtClean="0">
                <a:solidFill>
                  <a:srgbClr val="00FF00"/>
                </a:solidFill>
              </a:rPr>
              <a:t>4</a:t>
            </a:r>
            <a:r>
              <a:rPr lang="en-US" sz="2400" baseline="30000" dirty="0" smtClean="0">
                <a:solidFill>
                  <a:srgbClr val="00FF00"/>
                </a:solidFill>
              </a:rPr>
              <a:t> --</a:t>
            </a:r>
            <a:r>
              <a:rPr lang="en-US" sz="2400" dirty="0" smtClean="0">
                <a:solidFill>
                  <a:srgbClr val="00FF00"/>
                </a:solidFill>
              </a:rPr>
              <a:t> + 2MnO</a:t>
            </a:r>
            <a:r>
              <a:rPr lang="en-US" sz="2400" baseline="-25000" dirty="0" smtClean="0">
                <a:solidFill>
                  <a:srgbClr val="00FF00"/>
                </a:solidFill>
              </a:rPr>
              <a:t>2</a:t>
            </a:r>
            <a:r>
              <a:rPr lang="en-US" sz="2400" baseline="30000" dirty="0" smtClean="0">
                <a:solidFill>
                  <a:srgbClr val="00FF00"/>
                </a:solidFill>
              </a:rPr>
              <a:t>+</a:t>
            </a:r>
            <a:r>
              <a:rPr lang="en-US" sz="2400" dirty="0" smtClean="0">
                <a:solidFill>
                  <a:srgbClr val="00FF00"/>
                </a:solidFill>
              </a:rPr>
              <a:t> + 4K</a:t>
            </a:r>
            <a:r>
              <a:rPr lang="en-US" sz="2400" baseline="30000" dirty="0" smtClean="0">
                <a:solidFill>
                  <a:srgbClr val="00FF00"/>
                </a:solidFill>
              </a:rPr>
              <a:t>+</a:t>
            </a:r>
            <a:r>
              <a:rPr lang="en-US" sz="2400" dirty="0" smtClean="0">
                <a:solidFill>
                  <a:srgbClr val="00FF00"/>
                </a:solidFill>
              </a:rPr>
              <a:t> + H</a:t>
            </a:r>
            <a:r>
              <a:rPr lang="en-US" sz="2400" baseline="-25000" dirty="0" smtClean="0">
                <a:solidFill>
                  <a:srgbClr val="00FF00"/>
                </a:solidFill>
              </a:rPr>
              <a:t>2</a:t>
            </a:r>
            <a:r>
              <a:rPr lang="en-US" sz="2400" dirty="0" smtClean="0">
                <a:solidFill>
                  <a:srgbClr val="00FF00"/>
                </a:solidFill>
              </a:rPr>
              <a:t>O</a:t>
            </a:r>
          </a:p>
          <a:p>
            <a:pPr algn="just">
              <a:spcAft>
                <a:spcPts val="600"/>
              </a:spcAft>
            </a:pPr>
            <a:r>
              <a:rPr lang="en-US" sz="2400" dirty="0" smtClean="0"/>
              <a:t>Alum dissolution:</a:t>
            </a:r>
          </a:p>
          <a:p>
            <a:pPr algn="just">
              <a:spcAft>
                <a:spcPts val="600"/>
              </a:spcAft>
            </a:pPr>
            <a:r>
              <a:rPr lang="en-US" sz="2400" dirty="0" smtClean="0">
                <a:solidFill>
                  <a:srgbClr val="00FF00"/>
                </a:solidFill>
              </a:rPr>
              <a:t>Al</a:t>
            </a:r>
            <a:r>
              <a:rPr lang="en-US" sz="2400" baseline="-25000" dirty="0" smtClean="0">
                <a:solidFill>
                  <a:srgbClr val="00FF00"/>
                </a:solidFill>
              </a:rPr>
              <a:t>2</a:t>
            </a:r>
            <a:r>
              <a:rPr lang="en-US" sz="2400" dirty="0" smtClean="0">
                <a:solidFill>
                  <a:srgbClr val="00FF00"/>
                </a:solidFill>
              </a:rPr>
              <a:t>(SO</a:t>
            </a:r>
            <a:r>
              <a:rPr lang="en-US" sz="2400" baseline="-25000" dirty="0" smtClean="0">
                <a:solidFill>
                  <a:srgbClr val="00FF00"/>
                </a:solidFill>
              </a:rPr>
              <a:t>4</a:t>
            </a:r>
            <a:r>
              <a:rPr lang="en-US" sz="2400" dirty="0" smtClean="0">
                <a:solidFill>
                  <a:srgbClr val="00FF00"/>
                </a:solidFill>
              </a:rPr>
              <a:t>)</a:t>
            </a:r>
            <a:r>
              <a:rPr lang="en-US" sz="2400" baseline="-25000" dirty="0" smtClean="0">
                <a:solidFill>
                  <a:srgbClr val="00FF00"/>
                </a:solidFill>
              </a:rPr>
              <a:t>3</a:t>
            </a:r>
            <a:r>
              <a:rPr lang="en-US" sz="2400" dirty="0" smtClean="0">
                <a:solidFill>
                  <a:srgbClr val="00FF00"/>
                </a:solidFill>
              </a:rPr>
              <a:t>.18H</a:t>
            </a:r>
            <a:r>
              <a:rPr lang="en-US" sz="2400" baseline="-25000" dirty="0" smtClean="0">
                <a:solidFill>
                  <a:srgbClr val="00FF00"/>
                </a:solidFill>
              </a:rPr>
              <a:t>2</a:t>
            </a:r>
            <a:r>
              <a:rPr lang="en-US" sz="2400" dirty="0" smtClean="0">
                <a:solidFill>
                  <a:srgbClr val="00FF00"/>
                </a:solidFill>
              </a:rPr>
              <a:t>O = 2Al</a:t>
            </a:r>
            <a:r>
              <a:rPr lang="en-US" sz="2400" baseline="30000" dirty="0" smtClean="0">
                <a:solidFill>
                  <a:srgbClr val="00FF00"/>
                </a:solidFill>
              </a:rPr>
              <a:t>+++</a:t>
            </a:r>
            <a:r>
              <a:rPr lang="en-US" sz="2400" dirty="0" smtClean="0">
                <a:solidFill>
                  <a:srgbClr val="00FF00"/>
                </a:solidFill>
              </a:rPr>
              <a:t> + 3SO</a:t>
            </a:r>
            <a:r>
              <a:rPr lang="en-US" sz="2400" baseline="-25000" dirty="0" smtClean="0">
                <a:solidFill>
                  <a:srgbClr val="00FF00"/>
                </a:solidFill>
              </a:rPr>
              <a:t>4</a:t>
            </a:r>
            <a:r>
              <a:rPr lang="en-US" sz="2400" baseline="30000" dirty="0" smtClean="0">
                <a:solidFill>
                  <a:srgbClr val="00FF00"/>
                </a:solidFill>
              </a:rPr>
              <a:t>++</a:t>
            </a:r>
            <a:r>
              <a:rPr lang="en-US" sz="2400" dirty="0" smtClean="0">
                <a:solidFill>
                  <a:srgbClr val="00FF00"/>
                </a:solidFill>
              </a:rPr>
              <a:t> + 18H</a:t>
            </a:r>
            <a:r>
              <a:rPr lang="en-US" sz="2400" baseline="-25000" dirty="0" smtClean="0">
                <a:solidFill>
                  <a:srgbClr val="00FF00"/>
                </a:solidFill>
              </a:rPr>
              <a:t>2</a:t>
            </a:r>
            <a:r>
              <a:rPr lang="en-US" sz="2400" dirty="0" smtClean="0">
                <a:solidFill>
                  <a:srgbClr val="00FF00"/>
                </a:solidFill>
              </a:rPr>
              <a:t>O</a:t>
            </a:r>
            <a:endParaRPr lang="en-US" sz="2400" dirty="0" smtClean="0"/>
          </a:p>
          <a:p>
            <a:pPr algn="just"/>
            <a:r>
              <a:rPr lang="en-US" sz="2400" dirty="0" err="1" smtClean="0"/>
              <a:t>Aluminium</a:t>
            </a:r>
            <a:r>
              <a:rPr lang="en-US" sz="2400" dirty="0" smtClean="0"/>
              <a:t> precipitation (acidic): </a:t>
            </a:r>
          </a:p>
          <a:p>
            <a:pPr algn="just"/>
            <a:r>
              <a:rPr lang="en-US" sz="2400" dirty="0" smtClean="0">
                <a:solidFill>
                  <a:srgbClr val="00FF00"/>
                </a:solidFill>
              </a:rPr>
              <a:t>2Al</a:t>
            </a:r>
            <a:r>
              <a:rPr lang="en-US" sz="2400" baseline="30000" dirty="0" smtClean="0">
                <a:solidFill>
                  <a:srgbClr val="00FF00"/>
                </a:solidFill>
              </a:rPr>
              <a:t>+++</a:t>
            </a:r>
            <a:r>
              <a:rPr lang="en-US" sz="2400" dirty="0" smtClean="0">
                <a:solidFill>
                  <a:srgbClr val="00FF00"/>
                </a:solidFill>
              </a:rPr>
              <a:t> + 6H</a:t>
            </a:r>
            <a:r>
              <a:rPr lang="en-US" sz="2400" baseline="-25000" dirty="0" smtClean="0">
                <a:solidFill>
                  <a:srgbClr val="00FF00"/>
                </a:solidFill>
              </a:rPr>
              <a:t>2</a:t>
            </a:r>
            <a:r>
              <a:rPr lang="en-US" sz="2400" dirty="0" smtClean="0">
                <a:solidFill>
                  <a:srgbClr val="00FF00"/>
                </a:solidFill>
              </a:rPr>
              <a:t>O = 2Al(OH)</a:t>
            </a:r>
            <a:r>
              <a:rPr lang="en-US" sz="2400" baseline="-25000" dirty="0" smtClean="0">
                <a:solidFill>
                  <a:srgbClr val="00FF00"/>
                </a:solidFill>
              </a:rPr>
              <a:t>3</a:t>
            </a:r>
            <a:r>
              <a:rPr lang="en-US" sz="2400" dirty="0" smtClean="0">
                <a:solidFill>
                  <a:srgbClr val="00FF00"/>
                </a:solidFill>
              </a:rPr>
              <a:t> + 6H</a:t>
            </a:r>
            <a:r>
              <a:rPr lang="en-US" sz="2400" baseline="30000" dirty="0" smtClean="0">
                <a:solidFill>
                  <a:srgbClr val="00FF00"/>
                </a:solidFill>
              </a:rPr>
              <a:t>+</a:t>
            </a:r>
          </a:p>
          <a:p>
            <a:pPr algn="just"/>
            <a:r>
              <a:rPr lang="en-US" sz="2400" dirty="0" smtClean="0"/>
              <a:t>Co-precipitation: </a:t>
            </a:r>
          </a:p>
          <a:p>
            <a:pPr algn="just"/>
            <a:r>
              <a:rPr lang="en-US" sz="2400" dirty="0" smtClean="0">
                <a:solidFill>
                  <a:srgbClr val="00FF00"/>
                </a:solidFill>
              </a:rPr>
              <a:t>H</a:t>
            </a:r>
            <a:r>
              <a:rPr lang="en-US" sz="2400" baseline="-25000" dirty="0" smtClean="0">
                <a:solidFill>
                  <a:srgbClr val="00FF00"/>
                </a:solidFill>
              </a:rPr>
              <a:t>2</a:t>
            </a:r>
            <a:r>
              <a:rPr lang="en-US" sz="2400" dirty="0" smtClean="0">
                <a:solidFill>
                  <a:srgbClr val="00FF00"/>
                </a:solidFill>
              </a:rPr>
              <a:t>AsO</a:t>
            </a:r>
            <a:r>
              <a:rPr lang="en-US" sz="2400" baseline="-25000" dirty="0" smtClean="0">
                <a:solidFill>
                  <a:srgbClr val="00FF00"/>
                </a:solidFill>
              </a:rPr>
              <a:t>4</a:t>
            </a:r>
            <a:r>
              <a:rPr lang="en-US" sz="2400" baseline="30000" dirty="0" smtClean="0">
                <a:solidFill>
                  <a:srgbClr val="00FF00"/>
                </a:solidFill>
              </a:rPr>
              <a:t>-</a:t>
            </a:r>
            <a:r>
              <a:rPr lang="en-US" sz="2400" dirty="0" smtClean="0">
                <a:solidFill>
                  <a:srgbClr val="00FF00"/>
                </a:solidFill>
              </a:rPr>
              <a:t> + Al(OH)</a:t>
            </a:r>
            <a:r>
              <a:rPr lang="en-US" sz="2400" baseline="-25000" dirty="0" smtClean="0">
                <a:solidFill>
                  <a:srgbClr val="00FF00"/>
                </a:solidFill>
              </a:rPr>
              <a:t>3</a:t>
            </a:r>
            <a:r>
              <a:rPr lang="en-US" sz="2400" dirty="0" smtClean="0">
                <a:solidFill>
                  <a:srgbClr val="00FF00"/>
                </a:solidFill>
              </a:rPr>
              <a:t> = Al-As (complex) + Other products</a:t>
            </a:r>
          </a:p>
          <a:p>
            <a:pPr algn="just"/>
            <a:r>
              <a:rPr lang="en-US" sz="2400" dirty="0" smtClean="0"/>
              <a:t>Arsenic adsorbed on Al(OH)</a:t>
            </a:r>
            <a:r>
              <a:rPr lang="en-US" sz="2400" baseline="-25000" dirty="0" smtClean="0"/>
              <a:t>3 </a:t>
            </a:r>
            <a:r>
              <a:rPr lang="en-US" sz="2400" dirty="0" smtClean="0"/>
              <a:t>as Al-As complex is removed by sedimentation. Filtration may also be required to ensure complete removal of all </a:t>
            </a:r>
            <a:r>
              <a:rPr lang="en-US" sz="2400" dirty="0" err="1" smtClean="0"/>
              <a:t>flocs</a:t>
            </a:r>
            <a:r>
              <a:rPr lang="en-US" sz="2400" dirty="0" smtClean="0"/>
              <a:t>.</a:t>
            </a:r>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Arsenic Removal</a:t>
            </a:r>
            <a:endParaRPr lang="en-US" sz="3600" dirty="0">
              <a:solidFill>
                <a:srgbClr val="00FF00"/>
              </a:solidFill>
            </a:endParaRPr>
          </a:p>
        </p:txBody>
      </p:sp>
      <p:sp>
        <p:nvSpPr>
          <p:cNvPr id="5" name="Subtitle 4"/>
          <p:cNvSpPr>
            <a:spLocks noGrp="1"/>
          </p:cNvSpPr>
          <p:nvPr>
            <p:ph type="subTitle" idx="1"/>
          </p:nvPr>
        </p:nvSpPr>
        <p:spPr>
          <a:xfrm>
            <a:off x="228600" y="914400"/>
            <a:ext cx="8686800" cy="5715000"/>
          </a:xfrm>
        </p:spPr>
        <p:txBody>
          <a:bodyPr>
            <a:normAutofit/>
          </a:bodyPr>
          <a:lstStyle/>
          <a:p>
            <a:pPr algn="just"/>
            <a:r>
              <a:rPr lang="en-US" b="1" dirty="0" smtClean="0">
                <a:solidFill>
                  <a:srgbClr val="FFC000"/>
                </a:solidFill>
              </a:rPr>
              <a:t>Other Methods of Arsenic Removal</a:t>
            </a:r>
          </a:p>
          <a:p>
            <a:pPr marL="571500" indent="-571500" algn="just">
              <a:buFont typeface="+mj-lt"/>
              <a:buAutoNum type="romanLcPeriod"/>
            </a:pPr>
            <a:r>
              <a:rPr lang="en-US" dirty="0" smtClean="0">
                <a:solidFill>
                  <a:srgbClr val="FF66FF"/>
                </a:solidFill>
              </a:rPr>
              <a:t>Lime treatment</a:t>
            </a:r>
          </a:p>
          <a:p>
            <a:pPr marL="571500" indent="-571500" algn="just">
              <a:buFont typeface="+mj-lt"/>
              <a:buAutoNum type="romanLcPeriod"/>
            </a:pPr>
            <a:r>
              <a:rPr lang="en-US" dirty="0" smtClean="0">
                <a:solidFill>
                  <a:srgbClr val="FF66FF"/>
                </a:solidFill>
              </a:rPr>
              <a:t>Naturally occurring iron</a:t>
            </a:r>
          </a:p>
          <a:p>
            <a:pPr marL="571500" indent="-571500" algn="just">
              <a:buFont typeface="+mj-lt"/>
              <a:buAutoNum type="romanLcPeriod"/>
            </a:pPr>
            <a:r>
              <a:rPr lang="en-US" dirty="0" err="1" smtClean="0">
                <a:solidFill>
                  <a:srgbClr val="FF66FF"/>
                </a:solidFill>
              </a:rPr>
              <a:t>Sorptive</a:t>
            </a:r>
            <a:r>
              <a:rPr lang="en-US" dirty="0" smtClean="0">
                <a:solidFill>
                  <a:srgbClr val="FF66FF"/>
                </a:solidFill>
              </a:rPr>
              <a:t> media (Activated alumina, Al</a:t>
            </a:r>
            <a:r>
              <a:rPr lang="en-US" baseline="-25000" dirty="0" smtClean="0">
                <a:solidFill>
                  <a:srgbClr val="FF66FF"/>
                </a:solidFill>
              </a:rPr>
              <a:t>2</a:t>
            </a:r>
            <a:r>
              <a:rPr lang="en-US" dirty="0" smtClean="0">
                <a:solidFill>
                  <a:srgbClr val="FF66FF"/>
                </a:solidFill>
              </a:rPr>
              <a:t>O</a:t>
            </a:r>
            <a:r>
              <a:rPr lang="en-US" baseline="-25000" dirty="0" smtClean="0">
                <a:solidFill>
                  <a:srgbClr val="FF66FF"/>
                </a:solidFill>
              </a:rPr>
              <a:t>3</a:t>
            </a:r>
            <a:r>
              <a:rPr lang="en-US" dirty="0" smtClean="0">
                <a:solidFill>
                  <a:srgbClr val="FF66FF"/>
                </a:solidFill>
              </a:rPr>
              <a:t>)</a:t>
            </a:r>
          </a:p>
          <a:p>
            <a:pPr marL="571500" indent="-571500" algn="just">
              <a:buFont typeface="+mj-lt"/>
              <a:buAutoNum type="romanLcPeriod"/>
            </a:pPr>
            <a:r>
              <a:rPr lang="en-US" dirty="0" smtClean="0">
                <a:solidFill>
                  <a:srgbClr val="FF66FF"/>
                </a:solidFill>
              </a:rPr>
              <a:t>Ion exchange</a:t>
            </a:r>
          </a:p>
          <a:p>
            <a:pPr marL="571500" indent="-571500" algn="just">
              <a:buFont typeface="+mj-lt"/>
              <a:buAutoNum type="romanLcPeriod"/>
            </a:pPr>
            <a:r>
              <a:rPr lang="en-US" dirty="0" smtClean="0">
                <a:solidFill>
                  <a:srgbClr val="FF66FF"/>
                </a:solidFill>
              </a:rPr>
              <a:t>Membrane techniques</a:t>
            </a:r>
          </a:p>
          <a:p>
            <a:pPr marL="571500" indent="-571500" algn="just">
              <a:buFont typeface="+mj-lt"/>
              <a:buAutoNum type="romanLcPeriod"/>
            </a:pPr>
            <a:r>
              <a:rPr lang="en-US" dirty="0" smtClean="0">
                <a:solidFill>
                  <a:srgbClr val="FF66FF"/>
                </a:solidFill>
              </a:rPr>
              <a:t>Microbial process</a:t>
            </a:r>
          </a:p>
          <a:p>
            <a:pPr marL="571500" indent="-571500" algn="just">
              <a:buFont typeface="+mj-lt"/>
              <a:buAutoNum type="romanLcPeriod"/>
            </a:pPr>
            <a:r>
              <a:rPr lang="en-US" dirty="0" smtClean="0">
                <a:solidFill>
                  <a:srgbClr val="FF66FF"/>
                </a:solidFill>
              </a:rPr>
              <a:t>Chemical packages</a:t>
            </a:r>
          </a:p>
          <a:p>
            <a:pPr marL="571500" indent="-571500" algn="just">
              <a:buFont typeface="+mj-lt"/>
              <a:buAutoNum type="romanLcPeriod"/>
            </a:pPr>
            <a:r>
              <a:rPr lang="en-US" dirty="0" smtClean="0">
                <a:solidFill>
                  <a:srgbClr val="FF66FF"/>
                </a:solidFill>
              </a:rPr>
              <a:t>Cartridge filters</a:t>
            </a:r>
          </a:p>
          <a:p>
            <a:pPr algn="just">
              <a:spcAft>
                <a:spcPts val="600"/>
              </a:spcAft>
            </a:pPr>
            <a:endParaRPr lang="en-US" sz="2400" dirty="0" smtClean="0"/>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Arsenic Removal</a:t>
            </a:r>
            <a:endParaRPr lang="en-US" sz="3600" dirty="0">
              <a:solidFill>
                <a:srgbClr val="00FF00"/>
              </a:solidFill>
            </a:endParaRPr>
          </a:p>
        </p:txBody>
      </p:sp>
      <p:sp>
        <p:nvSpPr>
          <p:cNvPr id="5" name="Subtitle 4"/>
          <p:cNvSpPr>
            <a:spLocks noGrp="1"/>
          </p:cNvSpPr>
          <p:nvPr>
            <p:ph type="subTitle" idx="1"/>
          </p:nvPr>
        </p:nvSpPr>
        <p:spPr>
          <a:xfrm>
            <a:off x="228600" y="914400"/>
            <a:ext cx="8686800" cy="5715000"/>
          </a:xfrm>
        </p:spPr>
        <p:txBody>
          <a:bodyPr>
            <a:normAutofit/>
          </a:bodyPr>
          <a:lstStyle/>
          <a:p>
            <a:pPr marL="571500" indent="-571500" algn="just"/>
            <a:r>
              <a:rPr lang="en-US" dirty="0" smtClean="0">
                <a:solidFill>
                  <a:srgbClr val="FF66FF"/>
                </a:solidFill>
              </a:rPr>
              <a:t>Lime treatment</a:t>
            </a:r>
          </a:p>
          <a:p>
            <a:pPr marL="457200" indent="-457200" algn="just">
              <a:spcAft>
                <a:spcPts val="600"/>
              </a:spcAft>
              <a:buFont typeface="Wingdings" pitchFamily="2" charset="2"/>
              <a:buChar char="q"/>
            </a:pPr>
            <a:r>
              <a:rPr lang="en-US" sz="2400" dirty="0" smtClean="0"/>
              <a:t>Water treatment by addition of </a:t>
            </a:r>
            <a:r>
              <a:rPr lang="en-US" sz="2400" dirty="0" err="1" smtClean="0"/>
              <a:t>CaO</a:t>
            </a:r>
            <a:r>
              <a:rPr lang="en-US" sz="2400" dirty="0" smtClean="0"/>
              <a:t> or Ca(OH)2 also removes arsenic. </a:t>
            </a:r>
          </a:p>
          <a:p>
            <a:pPr marL="457200" indent="-457200" algn="just">
              <a:spcAft>
                <a:spcPts val="600"/>
              </a:spcAft>
              <a:buFont typeface="Wingdings" pitchFamily="2" charset="2"/>
              <a:buChar char="q"/>
            </a:pPr>
            <a:r>
              <a:rPr lang="en-US" sz="2400" dirty="0" smtClean="0"/>
              <a:t>The precipitated Ca(OH)2 acts as a </a:t>
            </a:r>
            <a:r>
              <a:rPr lang="en-US" sz="2400" dirty="0" err="1" smtClean="0"/>
              <a:t>sorbing</a:t>
            </a:r>
            <a:r>
              <a:rPr lang="en-US" sz="2400" dirty="0" smtClean="0"/>
              <a:t> flocculent for arsenic. </a:t>
            </a:r>
          </a:p>
          <a:p>
            <a:pPr marL="457200" indent="-457200" algn="just">
              <a:spcAft>
                <a:spcPts val="600"/>
              </a:spcAft>
              <a:buFont typeface="Wingdings" pitchFamily="2" charset="2"/>
              <a:buChar char="q"/>
            </a:pPr>
            <a:r>
              <a:rPr lang="en-US" sz="2400" dirty="0" smtClean="0"/>
              <a:t>The arsenic removal by lime is relatively low, usually between 40 to 70%. </a:t>
            </a:r>
          </a:p>
          <a:p>
            <a:pPr marL="457200" indent="-457200" algn="just">
              <a:spcAft>
                <a:spcPts val="600"/>
              </a:spcAft>
              <a:buFont typeface="Wingdings" pitchFamily="2" charset="2"/>
              <a:buChar char="q"/>
            </a:pPr>
            <a:r>
              <a:rPr lang="en-US" sz="2400" dirty="0" smtClean="0"/>
              <a:t>The highest removal is achieved at pH 10.6 to 11.4. </a:t>
            </a:r>
          </a:p>
          <a:p>
            <a:pPr marL="457200" indent="-457200" algn="just">
              <a:spcAft>
                <a:spcPts val="600"/>
              </a:spcAft>
              <a:buFont typeface="Wingdings" pitchFamily="2" charset="2"/>
              <a:buChar char="q"/>
            </a:pPr>
            <a:r>
              <a:rPr lang="en-US" sz="2400" dirty="0" smtClean="0"/>
              <a:t>Obviously water treated by lime would require secondary treatment in order to adjust pH to an acceptable level.</a:t>
            </a:r>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Arsenic Removal</a:t>
            </a:r>
            <a:endParaRPr lang="en-US" sz="3600" dirty="0">
              <a:solidFill>
                <a:srgbClr val="00FF00"/>
              </a:solidFill>
            </a:endParaRPr>
          </a:p>
        </p:txBody>
      </p:sp>
      <p:sp>
        <p:nvSpPr>
          <p:cNvPr id="5" name="Subtitle 4"/>
          <p:cNvSpPr>
            <a:spLocks noGrp="1"/>
          </p:cNvSpPr>
          <p:nvPr>
            <p:ph type="subTitle" idx="1"/>
          </p:nvPr>
        </p:nvSpPr>
        <p:spPr>
          <a:xfrm>
            <a:off x="228600" y="914400"/>
            <a:ext cx="8686800" cy="5715000"/>
          </a:xfrm>
        </p:spPr>
        <p:txBody>
          <a:bodyPr>
            <a:normAutofit/>
          </a:bodyPr>
          <a:lstStyle/>
          <a:p>
            <a:pPr marL="571500" indent="-571500" algn="just"/>
            <a:r>
              <a:rPr lang="en-US" dirty="0" smtClean="0">
                <a:solidFill>
                  <a:srgbClr val="FF66FF"/>
                </a:solidFill>
              </a:rPr>
              <a:t>Naturally occurring iron</a:t>
            </a:r>
          </a:p>
          <a:p>
            <a:pPr marL="457200" indent="-457200" algn="just">
              <a:spcAft>
                <a:spcPts val="600"/>
              </a:spcAft>
              <a:buFont typeface="Wingdings" pitchFamily="2" charset="2"/>
              <a:buChar char="q"/>
            </a:pPr>
            <a:r>
              <a:rPr lang="en-US" sz="2400" dirty="0" smtClean="0"/>
              <a:t>The iron precipitates [Fe(OH)</a:t>
            </a:r>
            <a:r>
              <a:rPr lang="en-US" sz="2400" baseline="-25000" dirty="0" smtClean="0"/>
              <a:t>3</a:t>
            </a:r>
            <a:r>
              <a:rPr lang="en-US" sz="2400" dirty="0" smtClean="0"/>
              <a:t>] formed by oxidation of dissolved iron [Fe(OH)</a:t>
            </a:r>
            <a:r>
              <a:rPr lang="en-US" sz="2400" baseline="-25000" dirty="0" smtClean="0"/>
              <a:t>2</a:t>
            </a:r>
            <a:r>
              <a:rPr lang="en-US" sz="2400" dirty="0" smtClean="0"/>
              <a:t>] present in ground water have an affinity for the adsorption of arsenic. </a:t>
            </a:r>
          </a:p>
          <a:p>
            <a:pPr marL="457200" indent="-457200" algn="just">
              <a:spcAft>
                <a:spcPts val="600"/>
              </a:spcAft>
              <a:buFont typeface="Wingdings" pitchFamily="2" charset="2"/>
              <a:buChar char="q"/>
            </a:pPr>
            <a:r>
              <a:rPr lang="en-US" sz="2400" dirty="0" smtClean="0"/>
              <a:t>Only aeration and settling of </a:t>
            </a:r>
            <a:r>
              <a:rPr lang="en-US" sz="2400" dirty="0" err="1" smtClean="0"/>
              <a:t>tubewell</a:t>
            </a:r>
            <a:r>
              <a:rPr lang="en-US" sz="2400" dirty="0" smtClean="0"/>
              <a:t> water rich in dissolved iron has been found to remove up to 25% of the arsenic present.</a:t>
            </a:r>
          </a:p>
          <a:p>
            <a:pPr marL="457200" indent="-457200" algn="just">
              <a:spcAft>
                <a:spcPts val="600"/>
              </a:spcAft>
              <a:buFont typeface="Wingdings" pitchFamily="2" charset="2"/>
              <a:buChar char="q"/>
            </a:pPr>
            <a:r>
              <a:rPr lang="en-US" sz="2400" dirty="0" smtClean="0"/>
              <a:t>The iron removal plants (IRPs) in Bangladesh constructed on the principles of aeration, sedimentation and filtration have been found to remove arsenic without any added chemical.</a:t>
            </a:r>
          </a:p>
          <a:p>
            <a:pPr marL="457200" indent="-457200" algn="just">
              <a:spcAft>
                <a:spcPts val="600"/>
              </a:spcAft>
              <a:buFont typeface="Wingdings" pitchFamily="2" charset="2"/>
              <a:buChar char="q"/>
            </a:pPr>
            <a:r>
              <a:rPr lang="en-US" sz="2400" dirty="0" smtClean="0"/>
              <a:t>The conventional IRPs more or less work as arsenic removal plants (ARPs) as well.</a:t>
            </a:r>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Arsenic Removal</a:t>
            </a:r>
            <a:endParaRPr lang="en-US" sz="3600" dirty="0">
              <a:solidFill>
                <a:srgbClr val="00FF00"/>
              </a:solidFill>
            </a:endParaRPr>
          </a:p>
        </p:txBody>
      </p:sp>
      <p:sp>
        <p:nvSpPr>
          <p:cNvPr id="5" name="Subtitle 4"/>
          <p:cNvSpPr>
            <a:spLocks noGrp="1"/>
          </p:cNvSpPr>
          <p:nvPr>
            <p:ph type="subTitle" idx="1"/>
          </p:nvPr>
        </p:nvSpPr>
        <p:spPr>
          <a:xfrm>
            <a:off x="762000" y="914400"/>
            <a:ext cx="7696200" cy="5410200"/>
          </a:xfrm>
        </p:spPr>
        <p:txBody>
          <a:bodyPr>
            <a:normAutofit/>
          </a:bodyPr>
          <a:lstStyle/>
          <a:p>
            <a:pPr marL="571500" indent="-571500" algn="just"/>
            <a:r>
              <a:rPr lang="en-US" dirty="0" err="1" smtClean="0">
                <a:solidFill>
                  <a:srgbClr val="FF66FF"/>
                </a:solidFill>
              </a:rPr>
              <a:t>Sorptive</a:t>
            </a:r>
            <a:r>
              <a:rPr lang="en-US" dirty="0" smtClean="0">
                <a:solidFill>
                  <a:srgbClr val="FF66FF"/>
                </a:solidFill>
              </a:rPr>
              <a:t> media (Activated alumina, Al</a:t>
            </a:r>
            <a:r>
              <a:rPr lang="en-US" baseline="-25000" dirty="0" smtClean="0">
                <a:solidFill>
                  <a:srgbClr val="FF66FF"/>
                </a:solidFill>
              </a:rPr>
              <a:t>2</a:t>
            </a:r>
            <a:r>
              <a:rPr lang="en-US" dirty="0" smtClean="0">
                <a:solidFill>
                  <a:srgbClr val="FF66FF"/>
                </a:solidFill>
              </a:rPr>
              <a:t>O</a:t>
            </a:r>
            <a:r>
              <a:rPr lang="en-US" baseline="-25000" dirty="0" smtClean="0">
                <a:solidFill>
                  <a:srgbClr val="FF66FF"/>
                </a:solidFill>
              </a:rPr>
              <a:t>3</a:t>
            </a:r>
            <a:r>
              <a:rPr lang="en-US" dirty="0" smtClean="0">
                <a:solidFill>
                  <a:srgbClr val="FF66FF"/>
                </a:solidFill>
              </a:rPr>
              <a:t>)</a:t>
            </a:r>
          </a:p>
          <a:p>
            <a:pPr marL="457200" indent="-457200" algn="just">
              <a:spcAft>
                <a:spcPts val="600"/>
              </a:spcAft>
              <a:buFont typeface="Wingdings" pitchFamily="2" charset="2"/>
              <a:buChar char="q"/>
            </a:pPr>
            <a:r>
              <a:rPr lang="en-US" sz="2400" dirty="0" smtClean="0"/>
              <a:t>Activated alumina, Al</a:t>
            </a:r>
            <a:r>
              <a:rPr lang="en-US" sz="2400" baseline="-25000" dirty="0" smtClean="0"/>
              <a:t>2</a:t>
            </a:r>
            <a:r>
              <a:rPr lang="en-US" sz="2400" dirty="0" smtClean="0"/>
              <a:t>O</a:t>
            </a:r>
            <a:r>
              <a:rPr lang="en-US" sz="2400" baseline="-25000" dirty="0" smtClean="0"/>
              <a:t>3, </a:t>
            </a:r>
            <a:r>
              <a:rPr lang="en-US" sz="2400" dirty="0" smtClean="0"/>
              <a:t>having a good </a:t>
            </a:r>
            <a:r>
              <a:rPr lang="en-US" sz="2400" dirty="0" err="1" smtClean="0"/>
              <a:t>sorptive</a:t>
            </a:r>
            <a:r>
              <a:rPr lang="en-US" sz="2400" dirty="0" smtClean="0"/>
              <a:t> surface, is an effective medium for arsenic removal. </a:t>
            </a:r>
          </a:p>
          <a:p>
            <a:pPr marL="457200" indent="-457200" algn="just">
              <a:spcAft>
                <a:spcPts val="600"/>
              </a:spcAft>
              <a:buFont typeface="Wingdings" pitchFamily="2" charset="2"/>
              <a:buChar char="q"/>
            </a:pPr>
            <a:r>
              <a:rPr lang="en-US" sz="2400" dirty="0" smtClean="0"/>
              <a:t>When water passes through a packed column of activated alumina, the impurities, including arsenic, present in water are adsorbed on the surfaces of activated alumina grains. </a:t>
            </a:r>
          </a:p>
          <a:p>
            <a:pPr marL="457200" indent="-457200" algn="just">
              <a:spcAft>
                <a:spcPts val="600"/>
              </a:spcAft>
              <a:buFont typeface="Wingdings" pitchFamily="2" charset="2"/>
              <a:buChar char="q"/>
            </a:pPr>
            <a:r>
              <a:rPr lang="en-US" sz="2400" dirty="0" smtClean="0"/>
              <a:t>The column become gradually saturated with impurities and needs to regenerate.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Environmental Engineering-1</a:t>
            </a:r>
            <a:endParaRPr lang="en-US" dirty="0"/>
          </a:p>
        </p:txBody>
      </p:sp>
      <p:sp>
        <p:nvSpPr>
          <p:cNvPr id="3" name="Subtitle 2"/>
          <p:cNvSpPr>
            <a:spLocks noGrp="1"/>
          </p:cNvSpPr>
          <p:nvPr>
            <p:ph type="subTitle" idx="1"/>
          </p:nvPr>
        </p:nvSpPr>
        <p:spPr>
          <a:xfrm>
            <a:off x="228600" y="914400"/>
            <a:ext cx="8610600" cy="5715000"/>
          </a:xfrm>
        </p:spPr>
        <p:txBody>
          <a:bodyPr>
            <a:noAutofit/>
          </a:bodyPr>
          <a:lstStyle/>
          <a:p>
            <a:pPr algn="just"/>
            <a:r>
              <a:rPr lang="en-US" sz="1800" b="1" dirty="0" smtClean="0"/>
              <a:t>Syllabus:</a:t>
            </a:r>
            <a:endParaRPr lang="en-US" sz="1800" dirty="0" smtClean="0"/>
          </a:p>
          <a:p>
            <a:pPr algn="just"/>
            <a:r>
              <a:rPr lang="en-US" sz="1400" dirty="0" smtClean="0"/>
              <a:t>Introduction to environmental engineering, community and environment, clean water, sanitation and health, introduction to water supply, population and water requirement.</a:t>
            </a:r>
          </a:p>
          <a:p>
            <a:pPr algn="just"/>
            <a:r>
              <a:rPr lang="en-US" sz="1400" dirty="0" smtClean="0"/>
              <a:t>Water supply sources, groundwater and surface water, common water supply system with specific reference to Bangladesh, different types of hand pumps, problem of water supply, presence of iron and arsenic, hardness salinity. Alternative technologies for problem areas in Bangladesh: Shallow Shrouded Tube well (SST), Very Shallow Shrouded Tube well (</a:t>
            </a:r>
            <a:r>
              <a:rPr lang="en-US" sz="1400" dirty="0" err="1" smtClean="0"/>
              <a:t>VSST</a:t>
            </a:r>
            <a:r>
              <a:rPr lang="en-US" sz="1400" dirty="0" smtClean="0"/>
              <a:t>), pond sand Filter (</a:t>
            </a:r>
            <a:r>
              <a:rPr lang="en-US" sz="1400" dirty="0" err="1" smtClean="0"/>
              <a:t>PSF</a:t>
            </a:r>
            <a:r>
              <a:rPr lang="en-US" sz="1400" dirty="0" smtClean="0"/>
              <a:t>), Deep-set technologies.</a:t>
            </a:r>
          </a:p>
          <a:p>
            <a:pPr algn="just"/>
            <a:r>
              <a:rPr lang="en-US" sz="2000" dirty="0" smtClean="0">
                <a:solidFill>
                  <a:srgbClr val="FF66FF"/>
                </a:solidFill>
              </a:rPr>
              <a:t>Water collection and transportation, head works, pumps and pumping machinery, water distribution system, analysis and design of distribution network, fire hydrants, leak detection, unaccounted for water, alternative technologies, solar stills, rain water harvesting.</a:t>
            </a:r>
          </a:p>
          <a:p>
            <a:pPr algn="just"/>
            <a:r>
              <a:rPr lang="en-US" sz="2000" dirty="0" smtClean="0">
                <a:solidFill>
                  <a:srgbClr val="FF66FF"/>
                </a:solidFill>
              </a:rPr>
              <a:t>Water quality and treatment, water quality parameters and standards, water treatment: plain sedimentation, flocculation and settlement, filtration, other treatment methods, small scale iron and arsenic removal units, other low-cost treatment methods for rural communities, monitoring and sanitary protection of water supply distribution system.</a:t>
            </a:r>
          </a:p>
          <a:p>
            <a:pPr algn="just"/>
            <a:r>
              <a:rPr lang="en-US" sz="1400" dirty="0" smtClean="0"/>
              <a:t>Socio-economic aspects of </a:t>
            </a:r>
            <a:r>
              <a:rPr lang="en-US" sz="1400" dirty="0" err="1" smtClean="0"/>
              <a:t>WSS</a:t>
            </a:r>
            <a:r>
              <a:rPr lang="en-US" sz="1400" dirty="0" smtClean="0"/>
              <a:t>, Socio-economy of rural and urban Bangladesh. Demographic characteristics, power structure, cultural issues (traits), rural leadership, local government structure, influence of socio-economic aspects on community water supply and sanitation, concept of community participation, participatory planning, community organization, community mobilization, sustainable development approach, gender issues conceptual frame, women empowerment, gender auditing, gender balance and sensitivity.</a:t>
            </a:r>
          </a:p>
          <a:p>
            <a:pPr algn="just"/>
            <a:endParaRPr lang="en-US" sz="1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0000"/>
                </a:solidFill>
              </a:rPr>
              <a:t>River Intake</a:t>
            </a:r>
            <a:endParaRPr lang="en-US" sz="3600" dirty="0">
              <a:solidFill>
                <a:srgbClr val="FF0000"/>
              </a:solidFill>
            </a:endParaRPr>
          </a:p>
        </p:txBody>
      </p:sp>
      <p:sp>
        <p:nvSpPr>
          <p:cNvPr id="3" name="Subtitle 2"/>
          <p:cNvSpPr>
            <a:spLocks noGrp="1"/>
          </p:cNvSpPr>
          <p:nvPr>
            <p:ph type="subTitle" idx="1"/>
          </p:nvPr>
        </p:nvSpPr>
        <p:spPr>
          <a:xfrm>
            <a:off x="381000" y="914400"/>
            <a:ext cx="8229600" cy="5486400"/>
          </a:xfrm>
        </p:spPr>
        <p:txBody>
          <a:bodyPr>
            <a:normAutofit lnSpcReduction="10000"/>
          </a:bodyPr>
          <a:lstStyle/>
          <a:p>
            <a:pPr marL="514350" indent="-514350" algn="just">
              <a:spcAft>
                <a:spcPts val="1200"/>
              </a:spcAft>
            </a:pPr>
            <a:r>
              <a:rPr lang="en-US" sz="2800" dirty="0" smtClean="0">
                <a:solidFill>
                  <a:srgbClr val="00B050"/>
                </a:solidFill>
              </a:rPr>
              <a:t>Understandably, river intakes are constructed well upstream from points of discharge of sewage and industrial wastes. </a:t>
            </a:r>
          </a:p>
          <a:p>
            <a:pPr marL="514350" indent="-514350" algn="just">
              <a:spcAft>
                <a:spcPts val="1200"/>
              </a:spcAft>
            </a:pPr>
            <a:r>
              <a:rPr lang="en-US" sz="2800" dirty="0" smtClean="0"/>
              <a:t>Optional location will take advantages of deep water, a stable bottom, and favorable water quality, all with proper reference to protection against floods, debris and river traffic. </a:t>
            </a:r>
          </a:p>
          <a:p>
            <a:pPr marL="514350" indent="-514350" algn="just">
              <a:spcAft>
                <a:spcPts val="1200"/>
              </a:spcAft>
            </a:pPr>
            <a:r>
              <a:rPr lang="en-US" sz="2800" dirty="0" smtClean="0">
                <a:solidFill>
                  <a:srgbClr val="00B050"/>
                </a:solidFill>
              </a:rPr>
              <a:t>Where the river bed shifts or depth of flow varies greatly, intake pumps may be mounted on carriage that are moved up and down on the river bank to stay within desired suction lift as flows rise and fall.</a:t>
            </a:r>
            <a:endParaRPr lang="en-US" sz="2800" dirty="0">
              <a:solidFill>
                <a:srgbClr val="00B050"/>
              </a:solidFill>
            </a:endParaRPr>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Arsenic Removal</a:t>
            </a:r>
            <a:endParaRPr lang="en-US" sz="3600" dirty="0">
              <a:solidFill>
                <a:srgbClr val="00FF00"/>
              </a:solidFill>
            </a:endParaRPr>
          </a:p>
        </p:txBody>
      </p:sp>
      <p:sp>
        <p:nvSpPr>
          <p:cNvPr id="5" name="Subtitle 4"/>
          <p:cNvSpPr>
            <a:spLocks noGrp="1"/>
          </p:cNvSpPr>
          <p:nvPr>
            <p:ph type="subTitle" idx="1"/>
          </p:nvPr>
        </p:nvSpPr>
        <p:spPr>
          <a:xfrm>
            <a:off x="762000" y="914400"/>
            <a:ext cx="7696200" cy="5410200"/>
          </a:xfrm>
        </p:spPr>
        <p:txBody>
          <a:bodyPr>
            <a:normAutofit/>
          </a:bodyPr>
          <a:lstStyle/>
          <a:p>
            <a:pPr marL="571500" indent="-571500" algn="just"/>
            <a:r>
              <a:rPr lang="en-US" sz="2800" dirty="0" smtClean="0">
                <a:solidFill>
                  <a:srgbClr val="FF66FF"/>
                </a:solidFill>
              </a:rPr>
              <a:t>Ion exchange </a:t>
            </a:r>
          </a:p>
          <a:p>
            <a:pPr marL="457200" indent="-457200" algn="just">
              <a:spcAft>
                <a:spcPts val="600"/>
              </a:spcAft>
              <a:buFont typeface="Wingdings" pitchFamily="2" charset="2"/>
              <a:buChar char="q"/>
            </a:pPr>
            <a:r>
              <a:rPr lang="en-US" sz="2400" dirty="0" smtClean="0"/>
              <a:t>This process is similar to activated alumina, but the medium is a synthetic resin of more well-defined ion exchange capacity.</a:t>
            </a:r>
          </a:p>
          <a:p>
            <a:pPr marL="457200" indent="-457200" algn="just">
              <a:spcAft>
                <a:spcPts val="600"/>
              </a:spcAft>
              <a:buFont typeface="Wingdings" pitchFamily="2" charset="2"/>
              <a:buChar char="q"/>
            </a:pPr>
            <a:r>
              <a:rPr lang="en-US" sz="2400" dirty="0" smtClean="0"/>
              <a:t>The process is normally used for removal of specific undesirable </a:t>
            </a:r>
            <a:r>
              <a:rPr lang="en-US" sz="2400" dirty="0" err="1" smtClean="0"/>
              <a:t>cations</a:t>
            </a:r>
            <a:r>
              <a:rPr lang="en-US" sz="2400" dirty="0" smtClean="0"/>
              <a:t> or anions from water. </a:t>
            </a:r>
          </a:p>
          <a:p>
            <a:pPr marL="457200" indent="-457200" algn="just">
              <a:spcAft>
                <a:spcPts val="600"/>
              </a:spcAft>
              <a:buFont typeface="Wingdings" pitchFamily="2" charset="2"/>
              <a:buChar char="q"/>
            </a:pPr>
            <a:r>
              <a:rPr lang="en-US" sz="2400" dirty="0" smtClean="0"/>
              <a:t>As the resin become exhausted, it needs to be regenerated.</a:t>
            </a:r>
          </a:p>
          <a:p>
            <a:pPr marL="571500" indent="-571500" algn="just"/>
            <a:r>
              <a:rPr lang="en-US" sz="2400" dirty="0" smtClean="0">
                <a:solidFill>
                  <a:srgbClr val="FF66FF"/>
                </a:solidFill>
              </a:rPr>
              <a:t>Arsenic exchange: </a:t>
            </a:r>
          </a:p>
          <a:p>
            <a:pPr marL="571500" indent="-571500" algn="just"/>
            <a:r>
              <a:rPr lang="en-US" sz="2400" dirty="0" smtClean="0"/>
              <a:t>2R-Cl + HAsO4 = R2HAsO4 + 2Cl</a:t>
            </a:r>
          </a:p>
          <a:p>
            <a:pPr marL="571500" indent="-571500" algn="just"/>
            <a:r>
              <a:rPr lang="en-US" sz="2400" dirty="0" smtClean="0">
                <a:solidFill>
                  <a:srgbClr val="FF66FF"/>
                </a:solidFill>
              </a:rPr>
              <a:t>Regeneration: </a:t>
            </a:r>
          </a:p>
          <a:p>
            <a:pPr marL="571500" indent="-571500" algn="just"/>
            <a:r>
              <a:rPr lang="en-US" sz="2400" dirty="0" smtClean="0"/>
              <a:t>R2HAsO4 +2Na + 2Cl = 2R-Cl + HAsO4 + 2Na</a:t>
            </a:r>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Arsenic Removal</a:t>
            </a:r>
            <a:endParaRPr lang="en-US" sz="3600" dirty="0">
              <a:solidFill>
                <a:srgbClr val="00FF00"/>
              </a:solidFill>
            </a:endParaRPr>
          </a:p>
        </p:txBody>
      </p:sp>
      <p:sp>
        <p:nvSpPr>
          <p:cNvPr id="5" name="Subtitle 4"/>
          <p:cNvSpPr>
            <a:spLocks noGrp="1"/>
          </p:cNvSpPr>
          <p:nvPr>
            <p:ph type="subTitle" idx="1"/>
          </p:nvPr>
        </p:nvSpPr>
        <p:spPr>
          <a:xfrm>
            <a:off x="762000" y="914400"/>
            <a:ext cx="7696200" cy="5410200"/>
          </a:xfrm>
        </p:spPr>
        <p:txBody>
          <a:bodyPr>
            <a:normAutofit/>
          </a:bodyPr>
          <a:lstStyle/>
          <a:p>
            <a:pPr marL="571500" indent="-571500" algn="just"/>
            <a:r>
              <a:rPr lang="en-US" sz="2800" dirty="0" smtClean="0">
                <a:solidFill>
                  <a:srgbClr val="FF66FF"/>
                </a:solidFill>
              </a:rPr>
              <a:t>Membrane Techniques</a:t>
            </a:r>
          </a:p>
          <a:p>
            <a:pPr marL="457200" indent="-457200" algn="just">
              <a:spcAft>
                <a:spcPts val="600"/>
              </a:spcAft>
              <a:buFont typeface="Wingdings" pitchFamily="2" charset="2"/>
              <a:buChar char="q"/>
            </a:pPr>
            <a:r>
              <a:rPr lang="en-US" sz="2400" dirty="0" smtClean="0"/>
              <a:t>Membrane techniques like reverse osmosis and </a:t>
            </a:r>
            <a:r>
              <a:rPr lang="en-US" sz="2400" dirty="0" err="1" smtClean="0"/>
              <a:t>electrodialysis</a:t>
            </a:r>
            <a:r>
              <a:rPr lang="en-US" sz="2400" dirty="0" smtClean="0"/>
              <a:t> are capable of removing all kinds of dissolved solids including arsenic from water.</a:t>
            </a:r>
          </a:p>
          <a:p>
            <a:pPr marL="457200" indent="-457200" algn="just">
              <a:spcAft>
                <a:spcPts val="600"/>
              </a:spcAft>
              <a:buFont typeface="Wingdings" pitchFamily="2" charset="2"/>
              <a:buChar char="q"/>
            </a:pPr>
            <a:r>
              <a:rPr lang="en-US" sz="2400" dirty="0" smtClean="0"/>
              <a:t>In this process water is allowed to pass through special filter media which physically retain the impurities present in water.</a:t>
            </a:r>
          </a:p>
          <a:p>
            <a:pPr marL="457200" indent="-457200" algn="just">
              <a:spcAft>
                <a:spcPts val="600"/>
              </a:spcAft>
              <a:buFont typeface="Wingdings" pitchFamily="2" charset="2"/>
              <a:buChar char="q"/>
            </a:pPr>
            <a:r>
              <a:rPr lang="en-US" sz="2400" dirty="0" smtClean="0"/>
              <a:t>The water, for treatment by membrane techniques, must be free from suspended solids and the arsenic in water must be in </a:t>
            </a:r>
            <a:r>
              <a:rPr lang="en-US" sz="2400" dirty="0" err="1" smtClean="0"/>
              <a:t>pentavalent</a:t>
            </a:r>
            <a:r>
              <a:rPr lang="en-US" sz="2400" dirty="0" smtClean="0"/>
              <a:t> form.</a:t>
            </a:r>
          </a:p>
          <a:p>
            <a:pPr marL="571500" indent="-571500" algn="just"/>
            <a:endParaRPr lang="en-US" sz="2400" dirty="0" smtClean="0">
              <a:solidFill>
                <a:srgbClr val="FF66FF"/>
              </a:solidFill>
            </a:endParaRPr>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Arsenic Removal</a:t>
            </a:r>
            <a:endParaRPr lang="en-US" sz="3600" dirty="0">
              <a:solidFill>
                <a:srgbClr val="00FF00"/>
              </a:solidFill>
            </a:endParaRPr>
          </a:p>
        </p:txBody>
      </p:sp>
      <p:sp>
        <p:nvSpPr>
          <p:cNvPr id="5" name="Subtitle 4"/>
          <p:cNvSpPr>
            <a:spLocks noGrp="1"/>
          </p:cNvSpPr>
          <p:nvPr>
            <p:ph type="subTitle" idx="1"/>
          </p:nvPr>
        </p:nvSpPr>
        <p:spPr>
          <a:xfrm>
            <a:off x="762000" y="914400"/>
            <a:ext cx="7696200" cy="5410200"/>
          </a:xfrm>
        </p:spPr>
        <p:txBody>
          <a:bodyPr>
            <a:normAutofit/>
          </a:bodyPr>
          <a:lstStyle/>
          <a:p>
            <a:pPr marL="571500" indent="-571500" algn="just"/>
            <a:r>
              <a:rPr lang="en-US" sz="2800" dirty="0" smtClean="0">
                <a:solidFill>
                  <a:srgbClr val="FF66FF"/>
                </a:solidFill>
              </a:rPr>
              <a:t>Microbial process </a:t>
            </a:r>
          </a:p>
          <a:p>
            <a:pPr marL="571500" indent="-571500" algn="just"/>
            <a:r>
              <a:rPr lang="en-US" sz="2400" dirty="0" smtClean="0"/>
              <a:t>Microbial removal of arsenic is based on:</a:t>
            </a:r>
          </a:p>
          <a:p>
            <a:pPr marL="457200" indent="-457200" algn="just">
              <a:spcAft>
                <a:spcPts val="600"/>
              </a:spcAft>
              <a:buFont typeface="Wingdings" pitchFamily="2" charset="2"/>
              <a:buChar char="q"/>
            </a:pPr>
            <a:r>
              <a:rPr lang="en-US" sz="2400" dirty="0" smtClean="0"/>
              <a:t>Microbial oxidation of As(III) to As(V) to facilitate its removal by conventional arsenic removal process.</a:t>
            </a:r>
          </a:p>
          <a:p>
            <a:pPr marL="457200" indent="-457200" algn="just">
              <a:spcAft>
                <a:spcPts val="600"/>
              </a:spcAft>
              <a:buFont typeface="Wingdings" pitchFamily="2" charset="2"/>
              <a:buChar char="q"/>
            </a:pPr>
            <a:r>
              <a:rPr lang="en-US" sz="2400" dirty="0" smtClean="0"/>
              <a:t>Bio-accumulation of arsenic from the surrounding water environment.</a:t>
            </a:r>
          </a:p>
          <a:p>
            <a:pPr marL="571500" indent="-571500" algn="just"/>
            <a:r>
              <a:rPr lang="en-US" sz="2400" dirty="0" smtClean="0">
                <a:solidFill>
                  <a:srgbClr val="FFFF00"/>
                </a:solidFill>
              </a:rPr>
              <a:t>There are number of micro-organisms capable of oxidizing arsenic at neutral </a:t>
            </a:r>
            <a:r>
              <a:rPr lang="en-US" sz="2400" dirty="0" err="1" smtClean="0">
                <a:solidFill>
                  <a:srgbClr val="FFFF00"/>
                </a:solidFill>
              </a:rPr>
              <a:t>pH.</a:t>
            </a:r>
            <a:r>
              <a:rPr lang="en-US" sz="2400" dirty="0" smtClean="0">
                <a:solidFill>
                  <a:srgbClr val="FFFF00"/>
                </a:solidFill>
              </a:rPr>
              <a:t> The common iron bacteria used to oxidize ferrous iron to ferric iron can oxidize as well as absorb arsenic. Removal of trace metals from water through accumulation in algae is well-recognized.</a:t>
            </a:r>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Arsenic Removal</a:t>
            </a:r>
            <a:endParaRPr lang="en-US" sz="3600" dirty="0">
              <a:solidFill>
                <a:srgbClr val="00FF00"/>
              </a:solidFill>
            </a:endParaRPr>
          </a:p>
        </p:txBody>
      </p:sp>
      <p:sp>
        <p:nvSpPr>
          <p:cNvPr id="5" name="Subtitle 4"/>
          <p:cNvSpPr>
            <a:spLocks noGrp="1"/>
          </p:cNvSpPr>
          <p:nvPr>
            <p:ph type="subTitle" idx="1"/>
          </p:nvPr>
        </p:nvSpPr>
        <p:spPr>
          <a:xfrm>
            <a:off x="762000" y="914400"/>
            <a:ext cx="7696200" cy="5410200"/>
          </a:xfrm>
        </p:spPr>
        <p:txBody>
          <a:bodyPr>
            <a:normAutofit/>
          </a:bodyPr>
          <a:lstStyle/>
          <a:p>
            <a:pPr marL="571500" indent="-571500" algn="just"/>
            <a:r>
              <a:rPr lang="en-US" sz="2800" dirty="0" smtClean="0">
                <a:solidFill>
                  <a:srgbClr val="FF66FF"/>
                </a:solidFill>
              </a:rPr>
              <a:t>Chemical packages </a:t>
            </a:r>
          </a:p>
          <a:p>
            <a:pPr marL="457200" indent="-457200" algn="just">
              <a:spcAft>
                <a:spcPts val="600"/>
              </a:spcAft>
              <a:buFont typeface="Wingdings" pitchFamily="2" charset="2"/>
              <a:buChar char="q"/>
            </a:pPr>
            <a:r>
              <a:rPr lang="en-US" sz="2400" dirty="0" smtClean="0"/>
              <a:t>Different types of chemical packages are available in the form of tea bags, small packets and powder form for the removal of arsenic from drinking water.</a:t>
            </a:r>
          </a:p>
          <a:p>
            <a:pPr marL="457200" indent="-457200" algn="just">
              <a:spcAft>
                <a:spcPts val="600"/>
              </a:spcAft>
              <a:buFont typeface="Wingdings" pitchFamily="2" charset="2"/>
              <a:buChar char="q"/>
            </a:pPr>
            <a:r>
              <a:rPr lang="en-US" sz="2400" dirty="0" smtClean="0"/>
              <a:t>The principles involved in arsenic removal by these chemicals are oxidation, sorption and co-precipitation.</a:t>
            </a:r>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Arsenic Removal</a:t>
            </a:r>
            <a:endParaRPr lang="en-US" sz="3600" dirty="0">
              <a:solidFill>
                <a:srgbClr val="00FF00"/>
              </a:solidFill>
            </a:endParaRPr>
          </a:p>
        </p:txBody>
      </p:sp>
      <p:sp>
        <p:nvSpPr>
          <p:cNvPr id="5" name="Subtitle 4"/>
          <p:cNvSpPr>
            <a:spLocks noGrp="1"/>
          </p:cNvSpPr>
          <p:nvPr>
            <p:ph type="subTitle" idx="1"/>
          </p:nvPr>
        </p:nvSpPr>
        <p:spPr>
          <a:xfrm>
            <a:off x="762000" y="914400"/>
            <a:ext cx="7696200" cy="5410200"/>
          </a:xfrm>
        </p:spPr>
        <p:txBody>
          <a:bodyPr>
            <a:normAutofit/>
          </a:bodyPr>
          <a:lstStyle/>
          <a:p>
            <a:pPr marL="571500" indent="-571500" algn="just"/>
            <a:r>
              <a:rPr lang="en-US" sz="2800" dirty="0" smtClean="0">
                <a:solidFill>
                  <a:srgbClr val="FF66FF"/>
                </a:solidFill>
              </a:rPr>
              <a:t>Cartridge filters</a:t>
            </a:r>
          </a:p>
          <a:p>
            <a:pPr marL="571500" indent="-571500" algn="just"/>
            <a:r>
              <a:rPr lang="en-US" sz="2400" dirty="0" smtClean="0"/>
              <a:t>Filter units with cartridges filled with </a:t>
            </a:r>
            <a:r>
              <a:rPr lang="en-US" sz="2400" dirty="0" err="1" smtClean="0"/>
              <a:t>sorptive</a:t>
            </a:r>
            <a:r>
              <a:rPr lang="en-US" sz="2400" dirty="0" smtClean="0"/>
              <a:t> media or ion-exchange </a:t>
            </a:r>
            <a:r>
              <a:rPr lang="en-US" sz="2400" smtClean="0"/>
              <a:t>resins are </a:t>
            </a:r>
            <a:r>
              <a:rPr lang="en-US" sz="2400" dirty="0" smtClean="0"/>
              <a:t>already </a:t>
            </a:r>
            <a:r>
              <a:rPr lang="en-US" sz="2400" smtClean="0"/>
              <a:t>available in </a:t>
            </a:r>
            <a:r>
              <a:rPr lang="en-US" sz="2400" dirty="0" smtClean="0"/>
              <a:t>market. </a:t>
            </a:r>
          </a:p>
          <a:p>
            <a:pPr marL="457200" indent="-457200" algn="just">
              <a:spcAft>
                <a:spcPts val="600"/>
              </a:spcAft>
              <a:buFont typeface="Wingdings" pitchFamily="2" charset="2"/>
              <a:buChar char="q"/>
            </a:pPr>
            <a:r>
              <a:rPr lang="en-US" sz="2400" dirty="0" smtClean="0"/>
              <a:t>These units remove arsenic like any other dissolved ions present in water. </a:t>
            </a:r>
          </a:p>
          <a:p>
            <a:pPr marL="457200" indent="-457200" algn="just">
              <a:spcAft>
                <a:spcPts val="600"/>
              </a:spcAft>
              <a:buFont typeface="Wingdings" pitchFamily="2" charset="2"/>
              <a:buChar char="q"/>
            </a:pPr>
            <a:r>
              <a:rPr lang="en-US" sz="2400" dirty="0" smtClean="0"/>
              <a:t>These units are not suitable for water having high impurities or containing iron. </a:t>
            </a:r>
          </a:p>
          <a:p>
            <a:pPr marL="457200" indent="-457200" algn="just">
              <a:spcAft>
                <a:spcPts val="600"/>
              </a:spcAft>
              <a:buFont typeface="Wingdings" pitchFamily="2" charset="2"/>
              <a:buChar char="q"/>
            </a:pPr>
            <a:r>
              <a:rPr lang="en-US" sz="2400" dirty="0" smtClean="0"/>
              <a:t>Presence of iron having higher affinity than arsenic can quickly saturate the media, requiring regeneration or replacement.</a:t>
            </a:r>
          </a:p>
          <a:p>
            <a:pPr marL="457200" indent="-457200" algn="just">
              <a:spcAft>
                <a:spcPts val="600"/>
              </a:spcAft>
              <a:buFont typeface="Wingdings" pitchFamily="2" charset="2"/>
              <a:buChar char="q"/>
            </a:pPr>
            <a:r>
              <a:rPr lang="en-US" sz="2400" dirty="0" smtClean="0"/>
              <a:t>The initial and operating costs are high and beyond the reach of the common people.</a:t>
            </a:r>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dirty="0" smtClean="0">
                <a:solidFill>
                  <a:srgbClr val="00FF00"/>
                </a:solidFill>
              </a:rPr>
              <a:t>Desalinization of water</a:t>
            </a:r>
            <a:endParaRPr lang="en-US" sz="3600" dirty="0">
              <a:solidFill>
                <a:srgbClr val="00FF00"/>
              </a:solidFill>
            </a:endParaRPr>
          </a:p>
        </p:txBody>
      </p:sp>
      <p:sp>
        <p:nvSpPr>
          <p:cNvPr id="5" name="Subtitle 4"/>
          <p:cNvSpPr>
            <a:spLocks noGrp="1"/>
          </p:cNvSpPr>
          <p:nvPr>
            <p:ph type="subTitle" idx="1"/>
          </p:nvPr>
        </p:nvSpPr>
        <p:spPr>
          <a:xfrm>
            <a:off x="228600" y="914400"/>
            <a:ext cx="8686800" cy="5715000"/>
          </a:xfrm>
        </p:spPr>
        <p:txBody>
          <a:bodyPr>
            <a:normAutofit/>
          </a:bodyPr>
          <a:lstStyle/>
          <a:p>
            <a:pPr algn="just"/>
            <a:r>
              <a:rPr lang="en-US" b="1" dirty="0" smtClean="0">
                <a:solidFill>
                  <a:srgbClr val="FF0066"/>
                </a:solidFill>
              </a:rPr>
              <a:t>There are so many processes of removing salts from the water. These are:</a:t>
            </a:r>
            <a:endParaRPr lang="en-US" dirty="0" smtClean="0">
              <a:solidFill>
                <a:srgbClr val="FFC000"/>
              </a:solidFill>
            </a:endParaRPr>
          </a:p>
          <a:p>
            <a:pPr marL="571500" indent="-571500" algn="just">
              <a:buAutoNum type="romanLcPeriod"/>
            </a:pPr>
            <a:r>
              <a:rPr lang="en-US" dirty="0" smtClean="0">
                <a:solidFill>
                  <a:srgbClr val="FFC000"/>
                </a:solidFill>
              </a:rPr>
              <a:t>Distillation</a:t>
            </a:r>
          </a:p>
          <a:p>
            <a:pPr marL="571500" indent="-571500" algn="just">
              <a:buAutoNum type="romanLcPeriod"/>
            </a:pPr>
            <a:r>
              <a:rPr lang="en-US" dirty="0" smtClean="0">
                <a:solidFill>
                  <a:srgbClr val="FFC000"/>
                </a:solidFill>
              </a:rPr>
              <a:t>Freezing</a:t>
            </a:r>
          </a:p>
          <a:p>
            <a:pPr marL="571500" indent="-571500" algn="just">
              <a:buAutoNum type="romanLcPeriod"/>
            </a:pPr>
            <a:r>
              <a:rPr lang="en-US" dirty="0" smtClean="0">
                <a:solidFill>
                  <a:srgbClr val="FFC000"/>
                </a:solidFill>
              </a:rPr>
              <a:t>Demineralization</a:t>
            </a:r>
          </a:p>
          <a:p>
            <a:pPr marL="571500" indent="-571500" algn="just">
              <a:buAutoNum type="romanLcPeriod"/>
            </a:pPr>
            <a:r>
              <a:rPr lang="en-US" dirty="0" err="1" smtClean="0">
                <a:solidFill>
                  <a:srgbClr val="FFC000"/>
                </a:solidFill>
              </a:rPr>
              <a:t>Electrodialysis</a:t>
            </a:r>
            <a:endParaRPr lang="en-US" dirty="0" smtClean="0">
              <a:solidFill>
                <a:srgbClr val="FFC000"/>
              </a:solidFill>
            </a:endParaRPr>
          </a:p>
          <a:p>
            <a:pPr marL="571500" indent="-571500" algn="just">
              <a:buAutoNum type="romanLcPeriod"/>
            </a:pPr>
            <a:r>
              <a:rPr lang="en-US" dirty="0" smtClean="0">
                <a:solidFill>
                  <a:srgbClr val="FFC000"/>
                </a:solidFill>
              </a:rPr>
              <a:t>Membrane filtration</a:t>
            </a:r>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Environmental Engineering-1</a:t>
            </a:r>
            <a:endParaRPr lang="en-US" dirty="0"/>
          </a:p>
        </p:txBody>
      </p:sp>
      <p:sp>
        <p:nvSpPr>
          <p:cNvPr id="3" name="Subtitle 2"/>
          <p:cNvSpPr>
            <a:spLocks noGrp="1"/>
          </p:cNvSpPr>
          <p:nvPr>
            <p:ph type="subTitle" idx="1"/>
          </p:nvPr>
        </p:nvSpPr>
        <p:spPr>
          <a:xfrm>
            <a:off x="457200" y="914400"/>
            <a:ext cx="8229600" cy="5486400"/>
          </a:xfrm>
        </p:spPr>
        <p:txBody>
          <a:bodyPr>
            <a:normAutofit/>
          </a:bodyPr>
          <a:lstStyle/>
          <a:p>
            <a:pPr algn="ctr"/>
            <a:r>
              <a:rPr lang="en-US" sz="3200" dirty="0" smtClean="0">
                <a:solidFill>
                  <a:srgbClr val="006600"/>
                </a:solidFill>
              </a:rPr>
              <a:t>CE 3141</a:t>
            </a:r>
          </a:p>
          <a:p>
            <a:pPr algn="ctr"/>
            <a:endParaRPr lang="en-US" sz="3200" dirty="0" smtClean="0"/>
          </a:p>
          <a:p>
            <a:pPr algn="ctr"/>
            <a:r>
              <a:rPr lang="en-US" sz="3200" b="1" dirty="0" smtClean="0">
                <a:solidFill>
                  <a:srgbClr val="FF0000"/>
                </a:solidFill>
              </a:rPr>
              <a:t>Lecture-12</a:t>
            </a:r>
            <a:r>
              <a:rPr lang="en-US" sz="3200" b="1" dirty="0" smtClean="0"/>
              <a:t> </a:t>
            </a:r>
          </a:p>
          <a:p>
            <a:pPr algn="ctr"/>
            <a:r>
              <a:rPr lang="en-US" sz="3200" dirty="0" smtClean="0">
                <a:solidFill>
                  <a:srgbClr val="006600"/>
                </a:solidFill>
              </a:rPr>
              <a:t>Week-8, Tuesday</a:t>
            </a:r>
          </a:p>
          <a:p>
            <a:pPr algn="ctr"/>
            <a:endParaRPr lang="en-US" sz="3200" dirty="0" smtClean="0">
              <a:solidFill>
                <a:srgbClr val="006600"/>
              </a:solidFill>
            </a:endParaRPr>
          </a:p>
          <a:p>
            <a:pPr algn="ctr"/>
            <a:r>
              <a:rPr lang="en-US" sz="3200" dirty="0" smtClean="0">
                <a:solidFill>
                  <a:srgbClr val="006600"/>
                </a:solidFill>
              </a:rPr>
              <a:t>07-05-2022</a:t>
            </a:r>
            <a:endParaRPr lang="en-US" sz="3200" dirty="0">
              <a:solidFill>
                <a:srgbClr val="006600"/>
              </a:solidFill>
            </a:endParaRPr>
          </a:p>
        </p:txBody>
      </p:sp>
    </p:spTree>
    <p:extLst>
      <p:ext uri="{BB962C8B-B14F-4D97-AF65-F5344CB8AC3E}">
        <p14:creationId xmlns:p14="http://schemas.microsoft.com/office/powerpoint/2010/main" xmlns="" val="2448953279"/>
      </p:ext>
    </p:extLst>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b="1" dirty="0" smtClean="0">
                <a:solidFill>
                  <a:schemeClr val="accent1">
                    <a:lumMod val="75000"/>
                  </a:schemeClr>
                </a:solidFill>
                <a:effectLst/>
              </a:rPr>
              <a:t>Desalination of water</a:t>
            </a:r>
            <a:endParaRPr lang="en-US" sz="3600" b="1" dirty="0">
              <a:solidFill>
                <a:schemeClr val="accent1">
                  <a:lumMod val="75000"/>
                </a:schemeClr>
              </a:solidFill>
              <a:effectLst/>
            </a:endParaRPr>
          </a:p>
        </p:txBody>
      </p:sp>
      <p:sp>
        <p:nvSpPr>
          <p:cNvPr id="5" name="Subtitle 4"/>
          <p:cNvSpPr>
            <a:spLocks noGrp="1"/>
          </p:cNvSpPr>
          <p:nvPr>
            <p:ph type="subTitle" idx="1"/>
          </p:nvPr>
        </p:nvSpPr>
        <p:spPr>
          <a:xfrm>
            <a:off x="762000" y="914400"/>
            <a:ext cx="7696200" cy="5257800"/>
          </a:xfrm>
        </p:spPr>
        <p:txBody>
          <a:bodyPr>
            <a:normAutofit/>
          </a:bodyPr>
          <a:lstStyle/>
          <a:p>
            <a:pPr algn="just">
              <a:spcAft>
                <a:spcPts val="1800"/>
              </a:spcAft>
            </a:pPr>
            <a:r>
              <a:rPr lang="en-US" sz="2400" dirty="0" smtClean="0">
                <a:latin typeface="Calibri" pitchFamily="34" charset="0"/>
                <a:cs typeface="Calibri" pitchFamily="34" charset="0"/>
              </a:rPr>
              <a:t>Desalination can be defined as any process that removes salts from water. Desalination processes may be used in municipal, industrial, or commercial applications. </a:t>
            </a:r>
          </a:p>
          <a:p>
            <a:pPr algn="just">
              <a:spcAft>
                <a:spcPts val="1800"/>
              </a:spcAft>
            </a:pPr>
            <a:r>
              <a:rPr lang="en-US" sz="2400" dirty="0" smtClean="0">
                <a:latin typeface="Calibri" pitchFamily="34" charset="0"/>
                <a:cs typeface="Calibri" pitchFamily="34" charset="0"/>
              </a:rPr>
              <a:t>A desalination process essentially separates saline water into two parts - one that has a low concentration of salt (treated water or product water), and the other with a much higher concentration than the original feed water, usually referred to as brine concentrate or simply as ‘concentrate’. </a:t>
            </a:r>
          </a:p>
          <a:p>
            <a:pPr algn="just"/>
            <a:endParaRPr lang="en-US" dirty="0" smtClean="0">
              <a:solidFill>
                <a:srgbClr val="FFC0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b="1" dirty="0" smtClean="0">
                <a:solidFill>
                  <a:schemeClr val="accent1">
                    <a:lumMod val="75000"/>
                  </a:schemeClr>
                </a:solidFill>
                <a:effectLst/>
              </a:rPr>
              <a:t>Desalination Technologies</a:t>
            </a:r>
            <a:endParaRPr lang="en-US" sz="3600" b="1" dirty="0">
              <a:solidFill>
                <a:schemeClr val="accent1">
                  <a:lumMod val="75000"/>
                </a:schemeClr>
              </a:solidFill>
              <a:effectLst/>
            </a:endParaRPr>
          </a:p>
        </p:txBody>
      </p:sp>
      <p:sp>
        <p:nvSpPr>
          <p:cNvPr id="5" name="Subtitle 4"/>
          <p:cNvSpPr>
            <a:spLocks noGrp="1"/>
          </p:cNvSpPr>
          <p:nvPr>
            <p:ph type="subTitle" idx="1"/>
          </p:nvPr>
        </p:nvSpPr>
        <p:spPr>
          <a:xfrm>
            <a:off x="533400" y="914400"/>
            <a:ext cx="8153400" cy="2971800"/>
          </a:xfrm>
        </p:spPr>
        <p:txBody>
          <a:bodyPr>
            <a:normAutofit/>
          </a:bodyPr>
          <a:lstStyle/>
          <a:p>
            <a:pPr algn="just">
              <a:spcAft>
                <a:spcPts val="1800"/>
              </a:spcAft>
            </a:pPr>
            <a:r>
              <a:rPr lang="en-US" sz="2400" dirty="0" smtClean="0">
                <a:solidFill>
                  <a:schemeClr val="tx1">
                    <a:lumMod val="95000"/>
                  </a:schemeClr>
                </a:solidFill>
                <a:latin typeface="Calibri" pitchFamily="34" charset="0"/>
                <a:cs typeface="Calibri" pitchFamily="34" charset="0"/>
              </a:rPr>
              <a:t>The two major types of technologies that are used around the world for desalination can be broadly classified as either thermal or membrane. Both technologies need energy to operate and produce fresh water. </a:t>
            </a:r>
          </a:p>
          <a:p>
            <a:pPr algn="just"/>
            <a:r>
              <a:rPr lang="en-US" sz="2400" dirty="0" smtClean="0">
                <a:latin typeface="Calibri" pitchFamily="34" charset="0"/>
                <a:cs typeface="Calibri" pitchFamily="34" charset="0"/>
              </a:rPr>
              <a:t>Within those two broad types, there are sub-categories (processes) using different techniques. The major desalination processes are identified in Table .</a:t>
            </a:r>
          </a:p>
          <a:p>
            <a:pPr algn="just"/>
            <a:endParaRPr lang="en-US" sz="2400" dirty="0" smtClean="0">
              <a:solidFill>
                <a:srgbClr val="FFC000"/>
              </a:solidFill>
              <a:latin typeface="Calibri" pitchFamily="34" charset="0"/>
              <a:cs typeface="Calibri" pitchFamily="34" charset="0"/>
            </a:endParaRPr>
          </a:p>
        </p:txBody>
      </p:sp>
      <p:graphicFrame>
        <p:nvGraphicFramePr>
          <p:cNvPr id="4" name="Table 3"/>
          <p:cNvGraphicFramePr>
            <a:graphicFrameLocks noGrp="1"/>
          </p:cNvGraphicFramePr>
          <p:nvPr/>
        </p:nvGraphicFramePr>
        <p:xfrm>
          <a:off x="457200" y="4114800"/>
          <a:ext cx="8382000" cy="1584960"/>
        </p:xfrm>
        <a:graphic>
          <a:graphicData uri="http://schemas.openxmlformats.org/drawingml/2006/table">
            <a:tbl>
              <a:tblPr firstRow="1" bandRow="1">
                <a:tableStyleId>{5C22544A-7EE6-4342-B048-85BDC9FD1C3A}</a:tableStyleId>
              </a:tblPr>
              <a:tblGrid>
                <a:gridCol w="4665453"/>
                <a:gridCol w="3716547"/>
              </a:tblGrid>
              <a:tr h="370840">
                <a:tc>
                  <a:txBody>
                    <a:bodyPr/>
                    <a:lstStyle/>
                    <a:p>
                      <a:pPr algn="ctr"/>
                      <a:r>
                        <a:rPr lang="en-US" sz="2000" b="1" dirty="0" smtClean="0"/>
                        <a:t>Thermal Technology </a:t>
                      </a:r>
                      <a:endParaRPr lang="en-US" sz="2000" dirty="0"/>
                    </a:p>
                  </a:txBody>
                  <a:tcPr/>
                </a:tc>
                <a:tc>
                  <a:txBody>
                    <a:bodyPr/>
                    <a:lstStyle/>
                    <a:p>
                      <a:pPr algn="ctr"/>
                      <a:r>
                        <a:rPr lang="en-US" sz="2000" b="1" dirty="0" smtClean="0"/>
                        <a:t>Membrane Technology </a:t>
                      </a:r>
                      <a:endParaRPr lang="en-US" sz="2000" dirty="0"/>
                    </a:p>
                  </a:txBody>
                  <a:tcPr/>
                </a:tc>
              </a:tr>
              <a:tr h="370840">
                <a:tc>
                  <a:txBody>
                    <a:bodyPr/>
                    <a:lstStyle/>
                    <a:p>
                      <a:r>
                        <a:rPr lang="en-US" sz="2000" dirty="0" smtClean="0"/>
                        <a:t>Multi-Stage Flash Distillation (MSF) </a:t>
                      </a:r>
                      <a:endParaRPr lang="en-US" sz="2000" dirty="0"/>
                    </a:p>
                  </a:txBody>
                  <a:tcPr/>
                </a:tc>
                <a:tc>
                  <a:txBody>
                    <a:bodyPr/>
                    <a:lstStyle/>
                    <a:p>
                      <a:r>
                        <a:rPr lang="en-US" sz="2000" dirty="0" err="1" smtClean="0"/>
                        <a:t>Electrodialysis</a:t>
                      </a:r>
                      <a:r>
                        <a:rPr lang="en-US" sz="2000" dirty="0" smtClean="0"/>
                        <a:t> (ED) </a:t>
                      </a:r>
                      <a:endParaRPr lang="en-US" sz="2000" dirty="0"/>
                    </a:p>
                  </a:txBody>
                  <a:tcPr/>
                </a:tc>
              </a:tr>
              <a:tr h="370840">
                <a:tc>
                  <a:txBody>
                    <a:bodyPr/>
                    <a:lstStyle/>
                    <a:p>
                      <a:r>
                        <a:rPr lang="en-US" sz="2000" dirty="0" smtClean="0"/>
                        <a:t>Multi-Effect Distillation (MED) </a:t>
                      </a:r>
                      <a:endParaRPr lang="en-US" sz="2000" dirty="0"/>
                    </a:p>
                  </a:txBody>
                  <a:tcPr/>
                </a:tc>
                <a:tc>
                  <a:txBody>
                    <a:bodyPr/>
                    <a:lstStyle/>
                    <a:p>
                      <a:r>
                        <a:rPr lang="en-US" sz="2000" dirty="0" err="1" smtClean="0"/>
                        <a:t>Electrodialysis</a:t>
                      </a:r>
                      <a:r>
                        <a:rPr lang="en-US" sz="2000" dirty="0" smtClean="0"/>
                        <a:t> reversal (EDR) </a:t>
                      </a:r>
                      <a:endParaRPr lang="en-US" sz="2000" dirty="0"/>
                    </a:p>
                  </a:txBody>
                  <a:tcPr/>
                </a:tc>
              </a:tr>
              <a:tr h="370840">
                <a:tc>
                  <a:txBody>
                    <a:bodyPr/>
                    <a:lstStyle/>
                    <a:p>
                      <a:r>
                        <a:rPr lang="fr-FR" sz="2000" dirty="0" err="1" smtClean="0"/>
                        <a:t>Vapor</a:t>
                      </a:r>
                      <a:r>
                        <a:rPr lang="fr-FR" sz="2000" dirty="0" smtClean="0"/>
                        <a:t> Compression Distillation (VCD) </a:t>
                      </a:r>
                      <a:endParaRPr lang="en-US" sz="2000" dirty="0"/>
                    </a:p>
                  </a:txBody>
                  <a:tcPr/>
                </a:tc>
                <a:tc>
                  <a:txBody>
                    <a:bodyPr/>
                    <a:lstStyle/>
                    <a:p>
                      <a:r>
                        <a:rPr lang="fr-FR" sz="2000" dirty="0" smtClean="0"/>
                        <a:t>Reverse </a:t>
                      </a:r>
                      <a:r>
                        <a:rPr lang="fr-FR" sz="2000" dirty="0" err="1" smtClean="0"/>
                        <a:t>Osmosis</a:t>
                      </a:r>
                      <a:r>
                        <a:rPr lang="fr-FR" sz="2000" dirty="0" smtClean="0"/>
                        <a:t> (RO </a:t>
                      </a:r>
                      <a:endParaRPr lang="en-US" sz="2000" dirty="0"/>
                    </a:p>
                  </a:txBody>
                  <a:tcPr/>
                </a:tc>
              </a:tr>
            </a:tbl>
          </a:graphicData>
        </a:graphic>
      </p:graphicFrame>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b="1" dirty="0" smtClean="0">
                <a:solidFill>
                  <a:schemeClr val="accent1">
                    <a:lumMod val="75000"/>
                  </a:schemeClr>
                </a:solidFill>
                <a:effectLst/>
              </a:rPr>
              <a:t>Desalination Technologies</a:t>
            </a:r>
            <a:endParaRPr lang="en-US" sz="3600" b="1" dirty="0">
              <a:solidFill>
                <a:schemeClr val="accent1">
                  <a:lumMod val="75000"/>
                </a:schemeClr>
              </a:solidFill>
              <a:effectLst/>
            </a:endParaRPr>
          </a:p>
        </p:txBody>
      </p:sp>
      <p:sp>
        <p:nvSpPr>
          <p:cNvPr id="5" name="Subtitle 4"/>
          <p:cNvSpPr>
            <a:spLocks noGrp="1"/>
          </p:cNvSpPr>
          <p:nvPr>
            <p:ph type="subTitle" idx="1"/>
          </p:nvPr>
        </p:nvSpPr>
        <p:spPr>
          <a:xfrm>
            <a:off x="533400" y="914400"/>
            <a:ext cx="8153400" cy="5715000"/>
          </a:xfrm>
        </p:spPr>
        <p:txBody>
          <a:bodyPr>
            <a:normAutofit/>
          </a:bodyPr>
          <a:lstStyle/>
          <a:p>
            <a:pPr algn="just">
              <a:spcAft>
                <a:spcPts val="1800"/>
              </a:spcAft>
            </a:pPr>
            <a:r>
              <a:rPr lang="en-US" sz="2400" b="1" dirty="0" smtClean="0">
                <a:solidFill>
                  <a:srgbClr val="0000FF"/>
                </a:solidFill>
                <a:latin typeface="Calibri" pitchFamily="34" charset="0"/>
                <a:cs typeface="Calibri" pitchFamily="34" charset="0"/>
              </a:rPr>
              <a:t>Multi-Stage Flash Distillation (MSF)</a:t>
            </a:r>
          </a:p>
          <a:p>
            <a:pPr algn="just">
              <a:spcAft>
                <a:spcPts val="1800"/>
              </a:spcAft>
            </a:pPr>
            <a:r>
              <a:rPr lang="en-US" sz="2400" dirty="0" smtClean="0">
                <a:latin typeface="Calibri" pitchFamily="34" charset="0"/>
                <a:cs typeface="Calibri" pitchFamily="34" charset="0"/>
              </a:rPr>
              <a:t>This process involves the use of distillation through several (multi-stage) chambers. In the MSF process, each successive stage of the plant operates at progressively lower pressures. The feed water is first heated under high pressure, and is led into the first ‘flash chamber’, where the pressure is released, causing the water to boil rapidly resulting in sudden evaporation or ‘flashing’. This ‘flashing’ of a portion of the feed continues in each successive stage, because the pressure at each stage is lower than in the previous stage. The vapor generated by the flashing is converted into fresh water by being condensed on heat exchanger tubing that run through each stage. The tubes are cooled by the incoming cooler feed water. </a:t>
            </a:r>
            <a:endParaRPr lang="en-US" sz="2400" dirty="0" smtClean="0">
              <a:solidFill>
                <a:srgbClr val="FFC0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0000"/>
                </a:solidFill>
              </a:rPr>
              <a:t>River Intake</a:t>
            </a:r>
            <a:endParaRPr lang="en-US" sz="3600" dirty="0"/>
          </a:p>
        </p:txBody>
      </p:sp>
      <p:grpSp>
        <p:nvGrpSpPr>
          <p:cNvPr id="1026" name="Group 2"/>
          <p:cNvGrpSpPr>
            <a:grpSpLocks/>
          </p:cNvGrpSpPr>
          <p:nvPr/>
        </p:nvGrpSpPr>
        <p:grpSpPr bwMode="auto">
          <a:xfrm>
            <a:off x="304800" y="838200"/>
            <a:ext cx="8229601" cy="5638801"/>
            <a:chOff x="4920" y="2952"/>
            <a:chExt cx="7533" cy="4680"/>
          </a:xfrm>
        </p:grpSpPr>
        <p:sp>
          <p:nvSpPr>
            <p:cNvPr id="1027" name="Freeform 3" descr="Small confetti"/>
            <p:cNvSpPr>
              <a:spLocks/>
            </p:cNvSpPr>
            <p:nvPr/>
          </p:nvSpPr>
          <p:spPr bwMode="auto">
            <a:xfrm>
              <a:off x="6503" y="5032"/>
              <a:ext cx="1139" cy="1820"/>
            </a:xfrm>
            <a:custGeom>
              <a:avLst/>
              <a:gdLst/>
              <a:ahLst/>
              <a:cxnLst>
                <a:cxn ang="0">
                  <a:pos x="1800" y="0"/>
                </a:cxn>
                <a:cxn ang="0">
                  <a:pos x="1440" y="0"/>
                </a:cxn>
                <a:cxn ang="0">
                  <a:pos x="0" y="2520"/>
                </a:cxn>
                <a:cxn ang="0">
                  <a:pos x="1800" y="2520"/>
                </a:cxn>
                <a:cxn ang="0">
                  <a:pos x="1800" y="0"/>
                </a:cxn>
              </a:cxnLst>
              <a:rect l="0" t="0" r="r" b="b"/>
              <a:pathLst>
                <a:path w="1800" h="2520">
                  <a:moveTo>
                    <a:pt x="1800" y="0"/>
                  </a:moveTo>
                  <a:lnTo>
                    <a:pt x="1440" y="0"/>
                  </a:lnTo>
                  <a:lnTo>
                    <a:pt x="0" y="2520"/>
                  </a:lnTo>
                  <a:lnTo>
                    <a:pt x="1800" y="2520"/>
                  </a:lnTo>
                  <a:lnTo>
                    <a:pt x="1800" y="0"/>
                  </a:lnTo>
                  <a:close/>
                </a:path>
              </a:pathLst>
            </a:custGeom>
            <a:pattFill prst="smConfetti">
              <a:fgClr>
                <a:srgbClr val="000000"/>
              </a:fgClr>
              <a:bgClr>
                <a:srgbClr val="FFFFFF"/>
              </a:bgClr>
            </a:patt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28" name="Rectangle 4"/>
            <p:cNvSpPr>
              <a:spLocks noChangeArrowheads="1"/>
            </p:cNvSpPr>
            <p:nvPr/>
          </p:nvSpPr>
          <p:spPr bwMode="auto">
            <a:xfrm>
              <a:off x="6275" y="6592"/>
              <a:ext cx="342" cy="65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029" name="Freeform 5" descr="Small confetti"/>
            <p:cNvSpPr>
              <a:spLocks/>
            </p:cNvSpPr>
            <p:nvPr/>
          </p:nvSpPr>
          <p:spPr bwMode="auto">
            <a:xfrm>
              <a:off x="9236" y="5032"/>
              <a:ext cx="1480" cy="1820"/>
            </a:xfrm>
            <a:custGeom>
              <a:avLst/>
              <a:gdLst/>
              <a:ahLst/>
              <a:cxnLst>
                <a:cxn ang="0">
                  <a:pos x="0" y="0"/>
                </a:cxn>
                <a:cxn ang="0">
                  <a:pos x="1080" y="0"/>
                </a:cxn>
                <a:cxn ang="0">
                  <a:pos x="2340" y="2520"/>
                </a:cxn>
                <a:cxn ang="0">
                  <a:pos x="0" y="2520"/>
                </a:cxn>
                <a:cxn ang="0">
                  <a:pos x="0" y="0"/>
                </a:cxn>
              </a:cxnLst>
              <a:rect l="0" t="0" r="r" b="b"/>
              <a:pathLst>
                <a:path w="2340" h="2520">
                  <a:moveTo>
                    <a:pt x="0" y="0"/>
                  </a:moveTo>
                  <a:lnTo>
                    <a:pt x="1080" y="0"/>
                  </a:lnTo>
                  <a:lnTo>
                    <a:pt x="2340" y="2520"/>
                  </a:lnTo>
                  <a:lnTo>
                    <a:pt x="0" y="2520"/>
                  </a:lnTo>
                  <a:lnTo>
                    <a:pt x="0" y="0"/>
                  </a:lnTo>
                  <a:close/>
                </a:path>
              </a:pathLst>
            </a:custGeom>
            <a:pattFill prst="smConfetti">
              <a:fgClr>
                <a:srgbClr val="000000"/>
              </a:fgClr>
              <a:bgClr>
                <a:srgbClr val="FFFFFF"/>
              </a:bgClr>
            </a:patt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nvGrpSpPr>
            <p:cNvPr id="1030" name="Group 6"/>
            <p:cNvGrpSpPr>
              <a:grpSpLocks/>
            </p:cNvGrpSpPr>
            <p:nvPr/>
          </p:nvGrpSpPr>
          <p:grpSpPr bwMode="auto">
            <a:xfrm>
              <a:off x="7642" y="3732"/>
              <a:ext cx="114" cy="3120"/>
              <a:chOff x="3780" y="5472"/>
              <a:chExt cx="180" cy="4320"/>
            </a:xfrm>
          </p:grpSpPr>
          <p:sp>
            <p:nvSpPr>
              <p:cNvPr id="1031" name="Rectangle 7"/>
              <p:cNvSpPr>
                <a:spLocks noChangeArrowheads="1"/>
              </p:cNvSpPr>
              <p:nvPr/>
            </p:nvSpPr>
            <p:spPr bwMode="auto">
              <a:xfrm>
                <a:off x="3780" y="5472"/>
                <a:ext cx="180" cy="432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032" name="Line 8"/>
              <p:cNvSpPr>
                <a:spLocks noChangeShapeType="1"/>
              </p:cNvSpPr>
              <p:nvPr/>
            </p:nvSpPr>
            <p:spPr bwMode="auto">
              <a:xfrm>
                <a:off x="3780" y="6372"/>
                <a:ext cx="180"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33" name="Line 9"/>
              <p:cNvSpPr>
                <a:spLocks noChangeShapeType="1"/>
              </p:cNvSpPr>
              <p:nvPr/>
            </p:nvSpPr>
            <p:spPr bwMode="auto">
              <a:xfrm>
                <a:off x="3870" y="6372"/>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34" name="Line 10"/>
              <p:cNvSpPr>
                <a:spLocks noChangeShapeType="1"/>
              </p:cNvSpPr>
              <p:nvPr/>
            </p:nvSpPr>
            <p:spPr bwMode="auto">
              <a:xfrm>
                <a:off x="3780" y="6912"/>
                <a:ext cx="180"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1035" name="Line 11"/>
            <p:cNvSpPr>
              <a:spLocks noChangeShapeType="1"/>
            </p:cNvSpPr>
            <p:nvPr/>
          </p:nvSpPr>
          <p:spPr bwMode="auto">
            <a:xfrm>
              <a:off x="7756" y="5032"/>
              <a:ext cx="1366"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nvGrpSpPr>
            <p:cNvPr id="1036" name="Group 12"/>
            <p:cNvGrpSpPr>
              <a:grpSpLocks/>
            </p:cNvGrpSpPr>
            <p:nvPr/>
          </p:nvGrpSpPr>
          <p:grpSpPr bwMode="auto">
            <a:xfrm>
              <a:off x="9122" y="3732"/>
              <a:ext cx="114" cy="3120"/>
              <a:chOff x="3780" y="5472"/>
              <a:chExt cx="180" cy="4320"/>
            </a:xfrm>
          </p:grpSpPr>
          <p:sp>
            <p:nvSpPr>
              <p:cNvPr id="1037" name="Rectangle 13"/>
              <p:cNvSpPr>
                <a:spLocks noChangeArrowheads="1"/>
              </p:cNvSpPr>
              <p:nvPr/>
            </p:nvSpPr>
            <p:spPr bwMode="auto">
              <a:xfrm>
                <a:off x="3780" y="5472"/>
                <a:ext cx="180" cy="432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038" name="Line 14"/>
              <p:cNvSpPr>
                <a:spLocks noChangeShapeType="1"/>
              </p:cNvSpPr>
              <p:nvPr/>
            </p:nvSpPr>
            <p:spPr bwMode="auto">
              <a:xfrm>
                <a:off x="3780" y="6372"/>
                <a:ext cx="180"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39" name="Line 15"/>
              <p:cNvSpPr>
                <a:spLocks noChangeShapeType="1"/>
              </p:cNvSpPr>
              <p:nvPr/>
            </p:nvSpPr>
            <p:spPr bwMode="auto">
              <a:xfrm>
                <a:off x="3870" y="6372"/>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40" name="Line 16"/>
              <p:cNvSpPr>
                <a:spLocks noChangeShapeType="1"/>
              </p:cNvSpPr>
              <p:nvPr/>
            </p:nvSpPr>
            <p:spPr bwMode="auto">
              <a:xfrm>
                <a:off x="3780" y="6912"/>
                <a:ext cx="180"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1041" name="Rectangle 17"/>
            <p:cNvSpPr>
              <a:spLocks noChangeArrowheads="1"/>
            </p:cNvSpPr>
            <p:nvPr/>
          </p:nvSpPr>
          <p:spPr bwMode="auto">
            <a:xfrm>
              <a:off x="7528" y="3472"/>
              <a:ext cx="1822" cy="260"/>
            </a:xfrm>
            <a:prstGeom prst="rect">
              <a:avLst/>
            </a:prstGeom>
            <a:solidFill>
              <a:srgbClr val="FFFFFF"/>
            </a:solidFill>
            <a:ln w="9525">
              <a:solidFill>
                <a:srgbClr val="FF0000"/>
              </a:solidFill>
              <a:miter lim="800000"/>
              <a:headEnd/>
              <a:tailEnd/>
            </a:ln>
          </p:spPr>
          <p:txBody>
            <a:bodyPr vert="horz" wrap="square" lIns="91440" tIns="27432"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cs typeface="Arial" pitchFamily="34" charset="0"/>
                </a:rPr>
                <a:t>Control Room</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2" name="Line 18"/>
            <p:cNvSpPr>
              <a:spLocks noChangeShapeType="1"/>
            </p:cNvSpPr>
            <p:nvPr/>
          </p:nvSpPr>
          <p:spPr bwMode="auto">
            <a:xfrm>
              <a:off x="8771" y="3732"/>
              <a:ext cx="0" cy="247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nvGrpSpPr>
            <p:cNvPr id="1043" name="Group 19"/>
            <p:cNvGrpSpPr>
              <a:grpSpLocks/>
            </p:cNvGrpSpPr>
            <p:nvPr/>
          </p:nvGrpSpPr>
          <p:grpSpPr bwMode="auto">
            <a:xfrm>
              <a:off x="7414" y="2952"/>
              <a:ext cx="2050" cy="520"/>
              <a:chOff x="3420" y="4392"/>
              <a:chExt cx="3060" cy="720"/>
            </a:xfrm>
          </p:grpSpPr>
          <p:sp>
            <p:nvSpPr>
              <p:cNvPr id="1044" name="Line 20"/>
              <p:cNvSpPr>
                <a:spLocks noChangeShapeType="1"/>
              </p:cNvSpPr>
              <p:nvPr/>
            </p:nvSpPr>
            <p:spPr bwMode="auto">
              <a:xfrm>
                <a:off x="3420" y="5112"/>
                <a:ext cx="3060"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45" name="Line 21"/>
              <p:cNvSpPr>
                <a:spLocks noChangeShapeType="1"/>
              </p:cNvSpPr>
              <p:nvPr/>
            </p:nvSpPr>
            <p:spPr bwMode="auto">
              <a:xfrm flipH="1" flipV="1">
                <a:off x="5040" y="4392"/>
                <a:ext cx="1440" cy="72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46" name="Line 22"/>
              <p:cNvSpPr>
                <a:spLocks noChangeShapeType="1"/>
              </p:cNvSpPr>
              <p:nvPr/>
            </p:nvSpPr>
            <p:spPr bwMode="auto">
              <a:xfrm flipH="1">
                <a:off x="3420" y="4392"/>
                <a:ext cx="1620" cy="72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47" name="Line 23"/>
              <p:cNvSpPr>
                <a:spLocks noChangeShapeType="1"/>
              </p:cNvSpPr>
              <p:nvPr/>
            </p:nvSpPr>
            <p:spPr bwMode="auto">
              <a:xfrm>
                <a:off x="5040" y="4392"/>
                <a:ext cx="0" cy="72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48" name="Line 24"/>
              <p:cNvSpPr>
                <a:spLocks noChangeShapeType="1"/>
              </p:cNvSpPr>
              <p:nvPr/>
            </p:nvSpPr>
            <p:spPr bwMode="auto">
              <a:xfrm>
                <a:off x="5760" y="4752"/>
                <a:ext cx="0" cy="36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49" name="Line 25"/>
              <p:cNvSpPr>
                <a:spLocks noChangeShapeType="1"/>
              </p:cNvSpPr>
              <p:nvPr/>
            </p:nvSpPr>
            <p:spPr bwMode="auto">
              <a:xfrm>
                <a:off x="4320" y="4752"/>
                <a:ext cx="0" cy="36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50" name="Line 26"/>
              <p:cNvSpPr>
                <a:spLocks noChangeShapeType="1"/>
              </p:cNvSpPr>
              <p:nvPr/>
            </p:nvSpPr>
            <p:spPr bwMode="auto">
              <a:xfrm>
                <a:off x="4320" y="4752"/>
                <a:ext cx="720" cy="36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51" name="Line 27"/>
              <p:cNvSpPr>
                <a:spLocks noChangeShapeType="1"/>
              </p:cNvSpPr>
              <p:nvPr/>
            </p:nvSpPr>
            <p:spPr bwMode="auto">
              <a:xfrm flipV="1">
                <a:off x="5040" y="4752"/>
                <a:ext cx="720" cy="36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1052" name="Line 28"/>
            <p:cNvSpPr>
              <a:spLocks noChangeShapeType="1"/>
            </p:cNvSpPr>
            <p:nvPr/>
          </p:nvSpPr>
          <p:spPr bwMode="auto">
            <a:xfrm>
              <a:off x="8059" y="3732"/>
              <a:ext cx="0" cy="169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53" name="Line 29"/>
            <p:cNvSpPr>
              <a:spLocks noChangeShapeType="1"/>
            </p:cNvSpPr>
            <p:nvPr/>
          </p:nvSpPr>
          <p:spPr bwMode="auto">
            <a:xfrm>
              <a:off x="8410" y="3732"/>
              <a:ext cx="0" cy="20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nvGrpSpPr>
            <p:cNvPr id="1054" name="Group 30"/>
            <p:cNvGrpSpPr>
              <a:grpSpLocks/>
            </p:cNvGrpSpPr>
            <p:nvPr/>
          </p:nvGrpSpPr>
          <p:grpSpPr bwMode="auto">
            <a:xfrm>
              <a:off x="6503" y="5314"/>
              <a:ext cx="2391" cy="1148"/>
              <a:chOff x="2160" y="7122"/>
              <a:chExt cx="3600" cy="1590"/>
            </a:xfrm>
          </p:grpSpPr>
          <p:grpSp>
            <p:nvGrpSpPr>
              <p:cNvPr id="1055" name="Group 31"/>
              <p:cNvGrpSpPr>
                <a:grpSpLocks/>
              </p:cNvGrpSpPr>
              <p:nvPr/>
            </p:nvGrpSpPr>
            <p:grpSpPr bwMode="auto">
              <a:xfrm>
                <a:off x="4320" y="7272"/>
                <a:ext cx="360" cy="360"/>
                <a:chOff x="7560" y="6192"/>
                <a:chExt cx="360" cy="360"/>
              </a:xfrm>
            </p:grpSpPr>
            <p:sp>
              <p:nvSpPr>
                <p:cNvPr id="1056" name="Rectangle 32"/>
                <p:cNvSpPr>
                  <a:spLocks noChangeArrowheads="1"/>
                </p:cNvSpPr>
                <p:nvPr/>
              </p:nvSpPr>
              <p:spPr bwMode="auto">
                <a:xfrm>
                  <a:off x="7560" y="6192"/>
                  <a:ext cx="360" cy="36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057" name="Line 33"/>
                <p:cNvSpPr>
                  <a:spLocks noChangeShapeType="1"/>
                </p:cNvSpPr>
                <p:nvPr/>
              </p:nvSpPr>
              <p:spPr bwMode="auto">
                <a:xfrm flipH="1">
                  <a:off x="7560" y="6192"/>
                  <a:ext cx="360" cy="36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58" name="Line 34"/>
                <p:cNvSpPr>
                  <a:spLocks noChangeShapeType="1"/>
                </p:cNvSpPr>
                <p:nvPr/>
              </p:nvSpPr>
              <p:spPr bwMode="auto">
                <a:xfrm>
                  <a:off x="7560" y="6192"/>
                  <a:ext cx="360" cy="36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grpSp>
            <p:nvGrpSpPr>
              <p:cNvPr id="1059" name="Group 35"/>
              <p:cNvGrpSpPr>
                <a:grpSpLocks/>
              </p:cNvGrpSpPr>
              <p:nvPr/>
            </p:nvGrpSpPr>
            <p:grpSpPr bwMode="auto">
              <a:xfrm>
                <a:off x="4860" y="7812"/>
                <a:ext cx="360" cy="360"/>
                <a:chOff x="7560" y="6192"/>
                <a:chExt cx="360" cy="360"/>
              </a:xfrm>
            </p:grpSpPr>
            <p:sp>
              <p:nvSpPr>
                <p:cNvPr id="1060" name="Rectangle 36"/>
                <p:cNvSpPr>
                  <a:spLocks noChangeArrowheads="1"/>
                </p:cNvSpPr>
                <p:nvPr/>
              </p:nvSpPr>
              <p:spPr bwMode="auto">
                <a:xfrm>
                  <a:off x="7560" y="6192"/>
                  <a:ext cx="360" cy="36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061" name="Line 37"/>
                <p:cNvSpPr>
                  <a:spLocks noChangeShapeType="1"/>
                </p:cNvSpPr>
                <p:nvPr/>
              </p:nvSpPr>
              <p:spPr bwMode="auto">
                <a:xfrm flipH="1">
                  <a:off x="7560" y="6192"/>
                  <a:ext cx="360" cy="36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62" name="Line 38"/>
                <p:cNvSpPr>
                  <a:spLocks noChangeShapeType="1"/>
                </p:cNvSpPr>
                <p:nvPr/>
              </p:nvSpPr>
              <p:spPr bwMode="auto">
                <a:xfrm>
                  <a:off x="7560" y="6192"/>
                  <a:ext cx="360" cy="36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grpSp>
            <p:nvGrpSpPr>
              <p:cNvPr id="1063" name="Group 39"/>
              <p:cNvGrpSpPr>
                <a:grpSpLocks/>
              </p:cNvGrpSpPr>
              <p:nvPr/>
            </p:nvGrpSpPr>
            <p:grpSpPr bwMode="auto">
              <a:xfrm>
                <a:off x="5400" y="8352"/>
                <a:ext cx="360" cy="360"/>
                <a:chOff x="7560" y="6192"/>
                <a:chExt cx="360" cy="360"/>
              </a:xfrm>
            </p:grpSpPr>
            <p:sp>
              <p:nvSpPr>
                <p:cNvPr id="1064" name="Rectangle 40"/>
                <p:cNvSpPr>
                  <a:spLocks noChangeArrowheads="1"/>
                </p:cNvSpPr>
                <p:nvPr/>
              </p:nvSpPr>
              <p:spPr bwMode="auto">
                <a:xfrm>
                  <a:off x="7560" y="6192"/>
                  <a:ext cx="360" cy="36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065" name="Line 41"/>
                <p:cNvSpPr>
                  <a:spLocks noChangeShapeType="1"/>
                </p:cNvSpPr>
                <p:nvPr/>
              </p:nvSpPr>
              <p:spPr bwMode="auto">
                <a:xfrm flipH="1">
                  <a:off x="7560" y="6192"/>
                  <a:ext cx="360" cy="36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66" name="Line 42"/>
                <p:cNvSpPr>
                  <a:spLocks noChangeShapeType="1"/>
                </p:cNvSpPr>
                <p:nvPr/>
              </p:nvSpPr>
              <p:spPr bwMode="auto">
                <a:xfrm>
                  <a:off x="7560" y="6192"/>
                  <a:ext cx="360" cy="36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grpSp>
            <p:nvGrpSpPr>
              <p:cNvPr id="1067" name="Group 43"/>
              <p:cNvGrpSpPr>
                <a:grpSpLocks/>
              </p:cNvGrpSpPr>
              <p:nvPr/>
            </p:nvGrpSpPr>
            <p:grpSpPr bwMode="auto">
              <a:xfrm>
                <a:off x="3060" y="7122"/>
                <a:ext cx="1260" cy="371"/>
                <a:chOff x="3060" y="7002"/>
                <a:chExt cx="1260" cy="371"/>
              </a:xfrm>
            </p:grpSpPr>
            <p:sp>
              <p:nvSpPr>
                <p:cNvPr id="1068" name="AutoShape 44"/>
                <p:cNvSpPr>
                  <a:spLocks noChangeArrowheads="1"/>
                </p:cNvSpPr>
                <p:nvPr/>
              </p:nvSpPr>
              <p:spPr bwMode="auto">
                <a:xfrm>
                  <a:off x="3060" y="7002"/>
                  <a:ext cx="101" cy="360"/>
                </a:xfrm>
                <a:prstGeom prst="can">
                  <a:avLst>
                    <a:gd name="adj" fmla="val 89109"/>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69" name="Rectangle 45"/>
                <p:cNvSpPr>
                  <a:spLocks noChangeArrowheads="1"/>
                </p:cNvSpPr>
                <p:nvPr/>
              </p:nvSpPr>
              <p:spPr bwMode="auto">
                <a:xfrm>
                  <a:off x="3060" y="7272"/>
                  <a:ext cx="1260" cy="101"/>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grpSp>
          <p:grpSp>
            <p:nvGrpSpPr>
              <p:cNvPr id="1070" name="Group 46"/>
              <p:cNvGrpSpPr>
                <a:grpSpLocks/>
              </p:cNvGrpSpPr>
              <p:nvPr/>
            </p:nvGrpSpPr>
            <p:grpSpPr bwMode="auto">
              <a:xfrm>
                <a:off x="2520" y="7677"/>
                <a:ext cx="2340" cy="360"/>
                <a:chOff x="2520" y="7557"/>
                <a:chExt cx="2340" cy="360"/>
              </a:xfrm>
            </p:grpSpPr>
            <p:sp>
              <p:nvSpPr>
                <p:cNvPr id="1071" name="AutoShape 47"/>
                <p:cNvSpPr>
                  <a:spLocks noChangeArrowheads="1"/>
                </p:cNvSpPr>
                <p:nvPr/>
              </p:nvSpPr>
              <p:spPr bwMode="auto">
                <a:xfrm>
                  <a:off x="2520" y="7557"/>
                  <a:ext cx="101" cy="360"/>
                </a:xfrm>
                <a:prstGeom prst="can">
                  <a:avLst>
                    <a:gd name="adj" fmla="val 89109"/>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72" name="Rectangle 48"/>
                <p:cNvSpPr>
                  <a:spLocks noChangeArrowheads="1"/>
                </p:cNvSpPr>
                <p:nvPr/>
              </p:nvSpPr>
              <p:spPr bwMode="auto">
                <a:xfrm>
                  <a:off x="2520" y="7812"/>
                  <a:ext cx="2340" cy="101"/>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grpSp>
          <p:grpSp>
            <p:nvGrpSpPr>
              <p:cNvPr id="1073" name="Group 49"/>
              <p:cNvGrpSpPr>
                <a:grpSpLocks/>
              </p:cNvGrpSpPr>
              <p:nvPr/>
            </p:nvGrpSpPr>
            <p:grpSpPr bwMode="auto">
              <a:xfrm>
                <a:off x="2160" y="8217"/>
                <a:ext cx="3240" cy="360"/>
                <a:chOff x="2160" y="8097"/>
                <a:chExt cx="3240" cy="360"/>
              </a:xfrm>
            </p:grpSpPr>
            <p:sp>
              <p:nvSpPr>
                <p:cNvPr id="1074" name="AutoShape 50"/>
                <p:cNvSpPr>
                  <a:spLocks noChangeArrowheads="1"/>
                </p:cNvSpPr>
                <p:nvPr/>
              </p:nvSpPr>
              <p:spPr bwMode="auto">
                <a:xfrm>
                  <a:off x="2160" y="8097"/>
                  <a:ext cx="101" cy="360"/>
                </a:xfrm>
                <a:prstGeom prst="can">
                  <a:avLst>
                    <a:gd name="adj" fmla="val 89109"/>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75" name="Rectangle 51"/>
                <p:cNvSpPr>
                  <a:spLocks noChangeArrowheads="1"/>
                </p:cNvSpPr>
                <p:nvPr/>
              </p:nvSpPr>
              <p:spPr bwMode="auto">
                <a:xfrm>
                  <a:off x="2160" y="8352"/>
                  <a:ext cx="3240" cy="101"/>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grpSp>
        </p:grpSp>
        <p:grpSp>
          <p:nvGrpSpPr>
            <p:cNvPr id="1076" name="Group 52"/>
            <p:cNvGrpSpPr>
              <a:grpSpLocks/>
            </p:cNvGrpSpPr>
            <p:nvPr/>
          </p:nvGrpSpPr>
          <p:grpSpPr bwMode="auto">
            <a:xfrm>
              <a:off x="9461" y="5942"/>
              <a:ext cx="2992" cy="910"/>
              <a:chOff x="8100" y="6732"/>
              <a:chExt cx="4733" cy="1260"/>
            </a:xfrm>
          </p:grpSpPr>
          <p:sp>
            <p:nvSpPr>
              <p:cNvPr id="1077" name="AutoShape 53" descr="Light upward diagonal"/>
              <p:cNvSpPr>
                <a:spLocks noChangeArrowheads="1"/>
              </p:cNvSpPr>
              <p:nvPr/>
            </p:nvSpPr>
            <p:spPr bwMode="auto">
              <a:xfrm rot="-10800000">
                <a:off x="8100" y="6732"/>
                <a:ext cx="1080" cy="12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ltUpDiag">
                <a:fgClr>
                  <a:srgbClr val="000000"/>
                </a:fgClr>
                <a:bgClr>
                  <a:srgbClr val="FFFFFF"/>
                </a:bgClr>
              </a:patt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078" name="Text Box 54"/>
              <p:cNvSpPr txBox="1">
                <a:spLocks noChangeArrowheads="1"/>
              </p:cNvSpPr>
              <p:nvPr/>
            </p:nvSpPr>
            <p:spPr bwMode="auto">
              <a:xfrm>
                <a:off x="9192" y="7272"/>
                <a:ext cx="3641" cy="399"/>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pitchFamily="34" charset="0"/>
                  </a:rPr>
                  <a:t>Central impervious core</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1079" name="Rectangle 55"/>
            <p:cNvSpPr>
              <a:spLocks noChangeArrowheads="1"/>
            </p:cNvSpPr>
            <p:nvPr/>
          </p:nvSpPr>
          <p:spPr bwMode="auto">
            <a:xfrm>
              <a:off x="6389" y="6852"/>
              <a:ext cx="4555" cy="26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080" name="Line 56"/>
            <p:cNvSpPr>
              <a:spLocks noChangeShapeType="1"/>
            </p:cNvSpPr>
            <p:nvPr/>
          </p:nvSpPr>
          <p:spPr bwMode="auto">
            <a:xfrm>
              <a:off x="6617" y="6982"/>
              <a:ext cx="569"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p>
          </p:txBody>
        </p:sp>
        <p:sp>
          <p:nvSpPr>
            <p:cNvPr id="1081" name="Line 57"/>
            <p:cNvSpPr>
              <a:spLocks noChangeShapeType="1"/>
            </p:cNvSpPr>
            <p:nvPr/>
          </p:nvSpPr>
          <p:spPr bwMode="auto">
            <a:xfrm>
              <a:off x="8439" y="6982"/>
              <a:ext cx="569"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p>
          </p:txBody>
        </p:sp>
        <p:sp>
          <p:nvSpPr>
            <p:cNvPr id="1082" name="Line 58"/>
            <p:cNvSpPr>
              <a:spLocks noChangeShapeType="1"/>
            </p:cNvSpPr>
            <p:nvPr/>
          </p:nvSpPr>
          <p:spPr bwMode="auto">
            <a:xfrm>
              <a:off x="10489" y="6982"/>
              <a:ext cx="569"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p>
          </p:txBody>
        </p:sp>
        <p:sp>
          <p:nvSpPr>
            <p:cNvPr id="1083" name="Line 59"/>
            <p:cNvSpPr>
              <a:spLocks noChangeShapeType="1"/>
            </p:cNvSpPr>
            <p:nvPr/>
          </p:nvSpPr>
          <p:spPr bwMode="auto">
            <a:xfrm>
              <a:off x="8439" y="6592"/>
              <a:ext cx="0" cy="39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84" name="Line 60"/>
            <p:cNvSpPr>
              <a:spLocks noChangeShapeType="1"/>
            </p:cNvSpPr>
            <p:nvPr/>
          </p:nvSpPr>
          <p:spPr bwMode="auto">
            <a:xfrm flipH="1">
              <a:off x="6389" y="5032"/>
              <a:ext cx="1025" cy="0"/>
            </a:xfrm>
            <a:prstGeom prst="line">
              <a:avLst/>
            </a:prstGeom>
            <a:noFill/>
            <a:ln w="9525">
              <a:solidFill>
                <a:srgbClr val="FF0000"/>
              </a:solidFill>
              <a:prstDash val="lgDash"/>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85" name="Text Box 61"/>
            <p:cNvSpPr txBox="1">
              <a:spLocks noChangeArrowheads="1"/>
            </p:cNvSpPr>
            <p:nvPr/>
          </p:nvSpPr>
          <p:spPr bwMode="auto">
            <a:xfrm>
              <a:off x="6617" y="4772"/>
              <a:ext cx="455" cy="2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F.S.L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6" name="Text Box 62"/>
            <p:cNvSpPr txBox="1">
              <a:spLocks noChangeArrowheads="1"/>
            </p:cNvSpPr>
            <p:nvPr/>
          </p:nvSpPr>
          <p:spPr bwMode="auto">
            <a:xfrm>
              <a:off x="5687" y="5229"/>
              <a:ext cx="930" cy="2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Screen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7" name="Text Box 63"/>
            <p:cNvSpPr txBox="1">
              <a:spLocks noChangeArrowheads="1"/>
            </p:cNvSpPr>
            <p:nvPr/>
          </p:nvSpPr>
          <p:spPr bwMode="auto">
            <a:xfrm>
              <a:off x="4920" y="5552"/>
              <a:ext cx="1697" cy="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pitchFamily="34" charset="0"/>
                </a:rPr>
                <a:t>Upstream rack to remove debris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8" name="Text Box 64"/>
            <p:cNvSpPr txBox="1">
              <a:spLocks noChangeArrowheads="1"/>
            </p:cNvSpPr>
            <p:nvPr/>
          </p:nvSpPr>
          <p:spPr bwMode="auto">
            <a:xfrm>
              <a:off x="5478" y="6332"/>
              <a:ext cx="911" cy="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L.W.L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9" name="Text Box 65"/>
            <p:cNvSpPr txBox="1">
              <a:spLocks noChangeArrowheads="1"/>
            </p:cNvSpPr>
            <p:nvPr/>
          </p:nvSpPr>
          <p:spPr bwMode="auto">
            <a:xfrm>
              <a:off x="5129" y="6852"/>
              <a:ext cx="1032" cy="3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Gate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0" name="Text Box 66"/>
            <p:cNvSpPr txBox="1">
              <a:spLocks noChangeArrowheads="1"/>
            </p:cNvSpPr>
            <p:nvPr/>
          </p:nvSpPr>
          <p:spPr bwMode="auto">
            <a:xfrm>
              <a:off x="9264" y="5422"/>
              <a:ext cx="1445" cy="249"/>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cs typeface="Arial" pitchFamily="34" charset="0"/>
                </a:rPr>
                <a:t>Earthen Dam</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1091" name="Text Box 67"/>
            <p:cNvSpPr txBox="1">
              <a:spLocks noChangeArrowheads="1"/>
            </p:cNvSpPr>
            <p:nvPr/>
          </p:nvSpPr>
          <p:spPr bwMode="auto">
            <a:xfrm>
              <a:off x="9691" y="4458"/>
              <a:ext cx="1228" cy="3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Intake well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2" name="Text Box 68"/>
            <p:cNvSpPr txBox="1">
              <a:spLocks noChangeArrowheads="1"/>
            </p:cNvSpPr>
            <p:nvPr/>
          </p:nvSpPr>
          <p:spPr bwMode="auto">
            <a:xfrm>
              <a:off x="9008" y="6852"/>
              <a:ext cx="1253" cy="260"/>
            </a:xfrm>
            <a:prstGeom prst="rect">
              <a:avLst/>
            </a:prstGeom>
            <a:noFill/>
            <a:ln w="9525">
              <a:solidFill>
                <a:srgbClr val="FF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Outlet pipe</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093" name="Line 69"/>
            <p:cNvSpPr>
              <a:spLocks noChangeShapeType="1"/>
            </p:cNvSpPr>
            <p:nvPr/>
          </p:nvSpPr>
          <p:spPr bwMode="auto">
            <a:xfrm flipH="1">
              <a:off x="9236" y="4577"/>
              <a:ext cx="455"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p>
          </p:txBody>
        </p:sp>
        <p:sp>
          <p:nvSpPr>
            <p:cNvPr id="1094" name="Line 70"/>
            <p:cNvSpPr>
              <a:spLocks noChangeShapeType="1"/>
            </p:cNvSpPr>
            <p:nvPr/>
          </p:nvSpPr>
          <p:spPr bwMode="auto">
            <a:xfrm>
              <a:off x="6769" y="5422"/>
              <a:ext cx="0" cy="26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p>
          </p:txBody>
        </p:sp>
        <p:sp>
          <p:nvSpPr>
            <p:cNvPr id="1095" name="Line 71"/>
            <p:cNvSpPr>
              <a:spLocks noChangeShapeType="1"/>
            </p:cNvSpPr>
            <p:nvPr/>
          </p:nvSpPr>
          <p:spPr bwMode="auto">
            <a:xfrm flipH="1">
              <a:off x="6655" y="5422"/>
              <a:ext cx="114"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96" name="Rectangle 72"/>
            <p:cNvSpPr>
              <a:spLocks noChangeArrowheads="1"/>
            </p:cNvSpPr>
            <p:nvPr/>
          </p:nvSpPr>
          <p:spPr bwMode="auto">
            <a:xfrm>
              <a:off x="6342" y="6776"/>
              <a:ext cx="45" cy="39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097" name="Line 73"/>
            <p:cNvSpPr>
              <a:spLocks noChangeShapeType="1"/>
            </p:cNvSpPr>
            <p:nvPr/>
          </p:nvSpPr>
          <p:spPr bwMode="auto">
            <a:xfrm>
              <a:off x="6161" y="6982"/>
              <a:ext cx="228"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p>
          </p:txBody>
        </p:sp>
        <p:sp>
          <p:nvSpPr>
            <p:cNvPr id="1098" name="Line 74"/>
            <p:cNvSpPr>
              <a:spLocks noChangeShapeType="1"/>
            </p:cNvSpPr>
            <p:nvPr/>
          </p:nvSpPr>
          <p:spPr bwMode="auto">
            <a:xfrm flipH="1">
              <a:off x="5820" y="6538"/>
              <a:ext cx="797" cy="0"/>
            </a:xfrm>
            <a:prstGeom prst="line">
              <a:avLst/>
            </a:prstGeom>
            <a:noFill/>
            <a:ln w="9525">
              <a:solidFill>
                <a:srgbClr val="FF0000"/>
              </a:solidFill>
              <a:prstDash val="lgDash"/>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099" name="Line 75"/>
            <p:cNvSpPr>
              <a:spLocks noChangeShapeType="1"/>
            </p:cNvSpPr>
            <p:nvPr/>
          </p:nvSpPr>
          <p:spPr bwMode="auto">
            <a:xfrm flipH="1">
              <a:off x="6275" y="6635"/>
              <a:ext cx="342"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00" name="Line 76"/>
            <p:cNvSpPr>
              <a:spLocks noChangeShapeType="1"/>
            </p:cNvSpPr>
            <p:nvPr/>
          </p:nvSpPr>
          <p:spPr bwMode="auto">
            <a:xfrm>
              <a:off x="6389" y="5942"/>
              <a:ext cx="0" cy="65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p>
          </p:txBody>
        </p:sp>
        <p:grpSp>
          <p:nvGrpSpPr>
            <p:cNvPr id="1101" name="Group 77"/>
            <p:cNvGrpSpPr>
              <a:grpSpLocks/>
            </p:cNvGrpSpPr>
            <p:nvPr/>
          </p:nvGrpSpPr>
          <p:grpSpPr bwMode="auto">
            <a:xfrm>
              <a:off x="7072" y="7112"/>
              <a:ext cx="684" cy="130"/>
              <a:chOff x="2880" y="10152"/>
              <a:chExt cx="1080" cy="180"/>
            </a:xfrm>
          </p:grpSpPr>
          <p:sp>
            <p:nvSpPr>
              <p:cNvPr id="1102" name="Line 78"/>
              <p:cNvSpPr>
                <a:spLocks noChangeShapeType="1"/>
              </p:cNvSpPr>
              <p:nvPr/>
            </p:nvSpPr>
            <p:spPr bwMode="auto">
              <a:xfrm flipH="1">
                <a:off x="288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03" name="Line 79"/>
              <p:cNvSpPr>
                <a:spLocks noChangeShapeType="1"/>
              </p:cNvSpPr>
              <p:nvPr/>
            </p:nvSpPr>
            <p:spPr bwMode="auto">
              <a:xfrm flipH="1">
                <a:off x="306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04" name="Line 80"/>
              <p:cNvSpPr>
                <a:spLocks noChangeShapeType="1"/>
              </p:cNvSpPr>
              <p:nvPr/>
            </p:nvSpPr>
            <p:spPr bwMode="auto">
              <a:xfrm flipH="1">
                <a:off x="324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05" name="Line 81"/>
              <p:cNvSpPr>
                <a:spLocks noChangeShapeType="1"/>
              </p:cNvSpPr>
              <p:nvPr/>
            </p:nvSpPr>
            <p:spPr bwMode="auto">
              <a:xfrm>
                <a:off x="342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06" name="Line 82"/>
              <p:cNvSpPr>
                <a:spLocks noChangeShapeType="1"/>
              </p:cNvSpPr>
              <p:nvPr/>
            </p:nvSpPr>
            <p:spPr bwMode="auto">
              <a:xfrm>
                <a:off x="324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07" name="Line 83"/>
              <p:cNvSpPr>
                <a:spLocks noChangeShapeType="1"/>
              </p:cNvSpPr>
              <p:nvPr/>
            </p:nvSpPr>
            <p:spPr bwMode="auto">
              <a:xfrm>
                <a:off x="306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grpSp>
          <p:nvGrpSpPr>
            <p:cNvPr id="1108" name="Group 84"/>
            <p:cNvGrpSpPr>
              <a:grpSpLocks/>
            </p:cNvGrpSpPr>
            <p:nvPr/>
          </p:nvGrpSpPr>
          <p:grpSpPr bwMode="auto">
            <a:xfrm>
              <a:off x="8211" y="7112"/>
              <a:ext cx="683" cy="130"/>
              <a:chOff x="2880" y="10152"/>
              <a:chExt cx="1080" cy="180"/>
            </a:xfrm>
          </p:grpSpPr>
          <p:sp>
            <p:nvSpPr>
              <p:cNvPr id="1109" name="Line 85"/>
              <p:cNvSpPr>
                <a:spLocks noChangeShapeType="1"/>
              </p:cNvSpPr>
              <p:nvPr/>
            </p:nvSpPr>
            <p:spPr bwMode="auto">
              <a:xfrm flipH="1">
                <a:off x="288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10" name="Line 86"/>
              <p:cNvSpPr>
                <a:spLocks noChangeShapeType="1"/>
              </p:cNvSpPr>
              <p:nvPr/>
            </p:nvSpPr>
            <p:spPr bwMode="auto">
              <a:xfrm flipH="1">
                <a:off x="306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11" name="Line 87"/>
              <p:cNvSpPr>
                <a:spLocks noChangeShapeType="1"/>
              </p:cNvSpPr>
              <p:nvPr/>
            </p:nvSpPr>
            <p:spPr bwMode="auto">
              <a:xfrm flipH="1">
                <a:off x="324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12" name="Line 88"/>
              <p:cNvSpPr>
                <a:spLocks noChangeShapeType="1"/>
              </p:cNvSpPr>
              <p:nvPr/>
            </p:nvSpPr>
            <p:spPr bwMode="auto">
              <a:xfrm>
                <a:off x="342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13" name="Line 89"/>
              <p:cNvSpPr>
                <a:spLocks noChangeShapeType="1"/>
              </p:cNvSpPr>
              <p:nvPr/>
            </p:nvSpPr>
            <p:spPr bwMode="auto">
              <a:xfrm>
                <a:off x="324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14" name="Line 90"/>
              <p:cNvSpPr>
                <a:spLocks noChangeShapeType="1"/>
              </p:cNvSpPr>
              <p:nvPr/>
            </p:nvSpPr>
            <p:spPr bwMode="auto">
              <a:xfrm>
                <a:off x="306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grpSp>
          <p:nvGrpSpPr>
            <p:cNvPr id="1115" name="Group 91"/>
            <p:cNvGrpSpPr>
              <a:grpSpLocks/>
            </p:cNvGrpSpPr>
            <p:nvPr/>
          </p:nvGrpSpPr>
          <p:grpSpPr bwMode="auto">
            <a:xfrm>
              <a:off x="9578" y="7112"/>
              <a:ext cx="683" cy="130"/>
              <a:chOff x="2880" y="10152"/>
              <a:chExt cx="1080" cy="180"/>
            </a:xfrm>
          </p:grpSpPr>
          <p:sp>
            <p:nvSpPr>
              <p:cNvPr id="1116" name="Line 92"/>
              <p:cNvSpPr>
                <a:spLocks noChangeShapeType="1"/>
              </p:cNvSpPr>
              <p:nvPr/>
            </p:nvSpPr>
            <p:spPr bwMode="auto">
              <a:xfrm flipH="1">
                <a:off x="288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17" name="Line 93"/>
              <p:cNvSpPr>
                <a:spLocks noChangeShapeType="1"/>
              </p:cNvSpPr>
              <p:nvPr/>
            </p:nvSpPr>
            <p:spPr bwMode="auto">
              <a:xfrm flipH="1">
                <a:off x="306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18" name="Line 94"/>
              <p:cNvSpPr>
                <a:spLocks noChangeShapeType="1"/>
              </p:cNvSpPr>
              <p:nvPr/>
            </p:nvSpPr>
            <p:spPr bwMode="auto">
              <a:xfrm flipH="1">
                <a:off x="324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19" name="Line 95"/>
              <p:cNvSpPr>
                <a:spLocks noChangeShapeType="1"/>
              </p:cNvSpPr>
              <p:nvPr/>
            </p:nvSpPr>
            <p:spPr bwMode="auto">
              <a:xfrm>
                <a:off x="342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20" name="Line 96"/>
              <p:cNvSpPr>
                <a:spLocks noChangeShapeType="1"/>
              </p:cNvSpPr>
              <p:nvPr/>
            </p:nvSpPr>
            <p:spPr bwMode="auto">
              <a:xfrm>
                <a:off x="324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21" name="Line 97"/>
              <p:cNvSpPr>
                <a:spLocks noChangeShapeType="1"/>
              </p:cNvSpPr>
              <p:nvPr/>
            </p:nvSpPr>
            <p:spPr bwMode="auto">
              <a:xfrm>
                <a:off x="3060" y="10152"/>
                <a:ext cx="540" cy="1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p>
            </p:txBody>
          </p:sp>
        </p:grpSp>
        <p:sp>
          <p:nvSpPr>
            <p:cNvPr id="1122" name="Text Box 98"/>
            <p:cNvSpPr txBox="1">
              <a:spLocks noChangeArrowheads="1"/>
            </p:cNvSpPr>
            <p:nvPr/>
          </p:nvSpPr>
          <p:spPr bwMode="auto">
            <a:xfrm>
              <a:off x="6660" y="7372"/>
              <a:ext cx="3960" cy="2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Figure</a:t>
              </a:r>
              <a:r>
                <a:rPr kumimoji="0" lang="en-US" sz="2000" b="0" i="0" u="none" strike="noStrike" cap="none" normalizeH="0" baseline="0" dirty="0" smtClean="0">
                  <a:ln>
                    <a:noFill/>
                  </a:ln>
                  <a:solidFill>
                    <a:schemeClr val="tx1"/>
                  </a:solidFill>
                  <a:effectLst/>
                  <a:latin typeface="Calibri" pitchFamily="34" charset="0"/>
                  <a:cs typeface="Arial" pitchFamily="34" charset="0"/>
                </a:rPr>
                <a:t>: Intake well for earthen dam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b="1" dirty="0" smtClean="0">
                <a:solidFill>
                  <a:schemeClr val="accent1">
                    <a:lumMod val="75000"/>
                  </a:schemeClr>
                </a:solidFill>
                <a:effectLst/>
              </a:rPr>
              <a:t>Desalination Technologies</a:t>
            </a:r>
            <a:endParaRPr lang="en-US" sz="3600" b="1" dirty="0">
              <a:solidFill>
                <a:schemeClr val="accent1">
                  <a:lumMod val="75000"/>
                </a:schemeClr>
              </a:solidFill>
              <a:effectLst/>
            </a:endParaRPr>
          </a:p>
        </p:txBody>
      </p:sp>
      <p:sp>
        <p:nvSpPr>
          <p:cNvPr id="5" name="Subtitle 4"/>
          <p:cNvSpPr>
            <a:spLocks noGrp="1"/>
          </p:cNvSpPr>
          <p:nvPr>
            <p:ph type="subTitle" idx="1"/>
          </p:nvPr>
        </p:nvSpPr>
        <p:spPr>
          <a:xfrm>
            <a:off x="533400" y="914400"/>
            <a:ext cx="8153400" cy="5715000"/>
          </a:xfrm>
        </p:spPr>
        <p:txBody>
          <a:bodyPr>
            <a:normAutofit/>
          </a:bodyPr>
          <a:lstStyle/>
          <a:p>
            <a:pPr algn="just">
              <a:spcAft>
                <a:spcPts val="1800"/>
              </a:spcAft>
            </a:pPr>
            <a:r>
              <a:rPr lang="en-US" sz="2400" b="1" dirty="0" smtClean="0">
                <a:solidFill>
                  <a:srgbClr val="0000FF"/>
                </a:solidFill>
                <a:latin typeface="Calibri" pitchFamily="34" charset="0"/>
                <a:cs typeface="Calibri" pitchFamily="34" charset="0"/>
              </a:rPr>
              <a:t>Multi-Effect Distillation (MED) </a:t>
            </a:r>
          </a:p>
          <a:p>
            <a:pPr algn="just"/>
            <a:r>
              <a:rPr lang="en-US" sz="2400" dirty="0" smtClean="0">
                <a:latin typeface="Calibri" pitchFamily="34" charset="0"/>
                <a:cs typeface="Calibri" pitchFamily="34" charset="0"/>
              </a:rPr>
              <a:t>Multi-effect distillation occurs in a series of vessels (effects) and uses the principles of evaporation and condensation at reduced ambient pressure. In MED, a series of evaporator effects produce water at progressively lower pressures. Water boils at lower temperatures as pressure decreases, so the water vapor of the first vessel or effect serves as the heating medium for the second, and so on. Depending upon the arrangement of the heat exchanger tubing, MED units could be classified as horizontal tube, vertical tube or vertically stacked tube bundles.</a:t>
            </a:r>
            <a:endParaRPr lang="en-US" sz="2400" dirty="0" smtClean="0">
              <a:solidFill>
                <a:srgbClr val="FFC0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b="1" dirty="0" smtClean="0">
                <a:solidFill>
                  <a:schemeClr val="accent1">
                    <a:lumMod val="75000"/>
                  </a:schemeClr>
                </a:solidFill>
                <a:effectLst/>
              </a:rPr>
              <a:t>Desalination Technologies</a:t>
            </a:r>
            <a:endParaRPr lang="en-US" sz="3600" b="1" dirty="0">
              <a:solidFill>
                <a:schemeClr val="accent1">
                  <a:lumMod val="75000"/>
                </a:schemeClr>
              </a:solidFill>
              <a:effectLst/>
            </a:endParaRPr>
          </a:p>
        </p:txBody>
      </p:sp>
      <p:sp>
        <p:nvSpPr>
          <p:cNvPr id="5" name="Subtitle 4"/>
          <p:cNvSpPr>
            <a:spLocks noGrp="1"/>
          </p:cNvSpPr>
          <p:nvPr>
            <p:ph type="subTitle" idx="1"/>
          </p:nvPr>
        </p:nvSpPr>
        <p:spPr>
          <a:xfrm>
            <a:off x="533400" y="914400"/>
            <a:ext cx="8153400" cy="5715000"/>
          </a:xfrm>
        </p:spPr>
        <p:txBody>
          <a:bodyPr>
            <a:normAutofit/>
          </a:bodyPr>
          <a:lstStyle/>
          <a:p>
            <a:pPr algn="just">
              <a:spcAft>
                <a:spcPts val="1800"/>
              </a:spcAft>
            </a:pPr>
            <a:r>
              <a:rPr lang="en-US" sz="2400" b="1" dirty="0" smtClean="0">
                <a:solidFill>
                  <a:srgbClr val="0000FF"/>
                </a:solidFill>
                <a:latin typeface="Calibri" pitchFamily="34" charset="0"/>
                <a:cs typeface="Calibri" pitchFamily="34" charset="0"/>
              </a:rPr>
              <a:t>Vapor Compression Distillation </a:t>
            </a:r>
          </a:p>
          <a:p>
            <a:pPr algn="just"/>
            <a:r>
              <a:rPr lang="en-US" sz="2400" dirty="0" smtClean="0">
                <a:latin typeface="Calibri" pitchFamily="34" charset="0"/>
                <a:cs typeface="Calibri" pitchFamily="34" charset="0"/>
              </a:rPr>
              <a:t>The vapor compression distillation (VCD) process is used either in combination with other processes such as the MED, or by itself. The heat for evaporating the water comes from the compression of vapor, rather than the direct exchange of heat from steam produced in a boiler. Vapor compression (VC) units have been built in a variety of configurations. Usually, a mechanical compressor is used to generate the heat for evaporation. The VC units are generally small in capacity, and are often used at hotels, resorts and in industrial applications.</a:t>
            </a:r>
            <a:endParaRPr lang="en-US" sz="2400" dirty="0" smtClean="0">
              <a:solidFill>
                <a:srgbClr val="FFC0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b="1" dirty="0" smtClean="0">
                <a:solidFill>
                  <a:schemeClr val="accent1">
                    <a:lumMod val="75000"/>
                  </a:schemeClr>
                </a:solidFill>
                <a:effectLst/>
              </a:rPr>
              <a:t>Desalination Technologies</a:t>
            </a:r>
            <a:endParaRPr lang="en-US" sz="3600" b="1" dirty="0">
              <a:solidFill>
                <a:schemeClr val="accent1">
                  <a:lumMod val="75000"/>
                </a:schemeClr>
              </a:solidFill>
              <a:effectLst/>
            </a:endParaRPr>
          </a:p>
        </p:txBody>
      </p:sp>
      <p:sp>
        <p:nvSpPr>
          <p:cNvPr id="5" name="Subtitle 4"/>
          <p:cNvSpPr>
            <a:spLocks noGrp="1"/>
          </p:cNvSpPr>
          <p:nvPr>
            <p:ph type="subTitle" idx="1"/>
          </p:nvPr>
        </p:nvSpPr>
        <p:spPr>
          <a:xfrm>
            <a:off x="533400" y="914400"/>
            <a:ext cx="8153400" cy="5715000"/>
          </a:xfrm>
        </p:spPr>
        <p:txBody>
          <a:bodyPr>
            <a:normAutofit fontScale="92500"/>
          </a:bodyPr>
          <a:lstStyle/>
          <a:p>
            <a:pPr algn="just">
              <a:spcAft>
                <a:spcPts val="1800"/>
              </a:spcAft>
            </a:pPr>
            <a:r>
              <a:rPr lang="en-US" sz="2400" b="1" dirty="0" err="1" smtClean="0">
                <a:solidFill>
                  <a:srgbClr val="0000FF"/>
                </a:solidFill>
              </a:rPr>
              <a:t>Electrodialysis</a:t>
            </a:r>
            <a:r>
              <a:rPr lang="en-US" sz="2400" b="1" dirty="0" smtClean="0">
                <a:solidFill>
                  <a:srgbClr val="0000FF"/>
                </a:solidFill>
              </a:rPr>
              <a:t> (ED) and </a:t>
            </a:r>
            <a:r>
              <a:rPr lang="en-US" sz="2400" b="1" dirty="0" err="1" smtClean="0">
                <a:solidFill>
                  <a:srgbClr val="0000FF"/>
                </a:solidFill>
              </a:rPr>
              <a:t>Electrodialysis</a:t>
            </a:r>
            <a:r>
              <a:rPr lang="en-US" sz="2400" b="1" dirty="0" smtClean="0">
                <a:solidFill>
                  <a:srgbClr val="0000FF"/>
                </a:solidFill>
              </a:rPr>
              <a:t> Reversal (EDR)</a:t>
            </a:r>
          </a:p>
          <a:p>
            <a:pPr algn="just">
              <a:spcAft>
                <a:spcPts val="1800"/>
              </a:spcAft>
            </a:pPr>
            <a:r>
              <a:rPr lang="en-US" sz="2400" dirty="0" err="1" smtClean="0"/>
              <a:t>Electrodialysis</a:t>
            </a:r>
            <a:r>
              <a:rPr lang="en-US" sz="2400" dirty="0" smtClean="0"/>
              <a:t> (ED) is a voltage-driven membrane process. An electrical potential is used to move salts through a membrane, leaving fresh water behind as product water. Although ED was originally conceived as a seawater desalination process, it has generally been used for brackish water desalination .</a:t>
            </a:r>
          </a:p>
          <a:p>
            <a:pPr algn="just"/>
            <a:r>
              <a:rPr lang="en-US" sz="2400" b="1" dirty="0" smtClean="0">
                <a:solidFill>
                  <a:srgbClr val="FFFF00"/>
                </a:solidFill>
              </a:rPr>
              <a:t>ED depends on the following general principles: </a:t>
            </a:r>
          </a:p>
          <a:p>
            <a:pPr marL="457200" indent="-457200" algn="just">
              <a:buFont typeface="Wingdings" pitchFamily="2" charset="2"/>
              <a:buChar char="§"/>
            </a:pPr>
            <a:r>
              <a:rPr lang="en-US" sz="2400" dirty="0" smtClean="0"/>
              <a:t>Most salts dissolved in water are ions, either positively charged (</a:t>
            </a:r>
            <a:r>
              <a:rPr lang="en-US" sz="2400" dirty="0" err="1" smtClean="0"/>
              <a:t>cations</a:t>
            </a:r>
            <a:r>
              <a:rPr lang="en-US" sz="2400" dirty="0" smtClean="0"/>
              <a:t>), or negatively charged (anions). </a:t>
            </a:r>
          </a:p>
          <a:p>
            <a:pPr marL="457200" indent="-457200" algn="just">
              <a:buFont typeface="Wingdings" pitchFamily="2" charset="2"/>
              <a:buChar char="§"/>
            </a:pPr>
            <a:r>
              <a:rPr lang="en-US" sz="2400" dirty="0" smtClean="0"/>
              <a:t>Since like poles repel each other and unlike poles attract, the ions migrate toward the electrodes with an opposite electric charge </a:t>
            </a:r>
          </a:p>
          <a:p>
            <a:pPr marL="457200" indent="-457200" algn="just">
              <a:buFont typeface="Wingdings" pitchFamily="2" charset="2"/>
              <a:buChar char="§"/>
            </a:pPr>
            <a:r>
              <a:rPr lang="en-US" sz="2400" dirty="0" smtClean="0"/>
              <a:t>Suitable membranes can be constructed to permit selective passage of either anions or </a:t>
            </a:r>
            <a:r>
              <a:rPr lang="en-US" sz="2400" dirty="0" err="1" smtClean="0"/>
              <a:t>cations</a:t>
            </a:r>
            <a:r>
              <a:rPr lang="en-US" sz="2400" dirty="0" smtClean="0"/>
              <a:t>. </a:t>
            </a:r>
          </a:p>
          <a:p>
            <a:pPr algn="just"/>
            <a:endParaRPr lang="en-US" sz="2400" dirty="0" smtClean="0">
              <a:solidFill>
                <a:srgbClr val="FFC0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153400" cy="685800"/>
          </a:xfrm>
        </p:spPr>
        <p:txBody>
          <a:bodyPr>
            <a:normAutofit/>
          </a:bodyPr>
          <a:lstStyle/>
          <a:p>
            <a:pPr algn="ctr"/>
            <a:r>
              <a:rPr lang="en-US" sz="3600" b="1" dirty="0" smtClean="0">
                <a:solidFill>
                  <a:schemeClr val="accent1">
                    <a:lumMod val="75000"/>
                  </a:schemeClr>
                </a:solidFill>
                <a:effectLst/>
              </a:rPr>
              <a:t>Desalination Technologies</a:t>
            </a:r>
            <a:endParaRPr lang="en-US" sz="3600" b="1" dirty="0">
              <a:solidFill>
                <a:schemeClr val="accent1">
                  <a:lumMod val="75000"/>
                </a:schemeClr>
              </a:solidFill>
              <a:effectLst/>
            </a:endParaRPr>
          </a:p>
        </p:txBody>
      </p:sp>
      <p:sp>
        <p:nvSpPr>
          <p:cNvPr id="5" name="Subtitle 4"/>
          <p:cNvSpPr>
            <a:spLocks noGrp="1"/>
          </p:cNvSpPr>
          <p:nvPr>
            <p:ph type="subTitle" idx="1"/>
          </p:nvPr>
        </p:nvSpPr>
        <p:spPr>
          <a:xfrm>
            <a:off x="533400" y="914400"/>
            <a:ext cx="8153400" cy="5715000"/>
          </a:xfrm>
        </p:spPr>
        <p:txBody>
          <a:bodyPr>
            <a:normAutofit/>
          </a:bodyPr>
          <a:lstStyle/>
          <a:p>
            <a:pPr algn="just">
              <a:spcAft>
                <a:spcPts val="1200"/>
              </a:spcAft>
            </a:pPr>
            <a:r>
              <a:rPr lang="en-US" sz="2400" b="1" dirty="0" smtClean="0">
                <a:solidFill>
                  <a:srgbClr val="0000FF"/>
                </a:solidFill>
                <a:latin typeface="Calibri" pitchFamily="34" charset="0"/>
                <a:cs typeface="Calibri" pitchFamily="34" charset="0"/>
              </a:rPr>
              <a:t>Reverse Osmosis (RO) and </a:t>
            </a:r>
            <a:r>
              <a:rPr lang="en-US" sz="2400" b="1" dirty="0" err="1" smtClean="0">
                <a:solidFill>
                  <a:srgbClr val="0000FF"/>
                </a:solidFill>
                <a:latin typeface="Calibri" pitchFamily="34" charset="0"/>
                <a:cs typeface="Calibri" pitchFamily="34" charset="0"/>
              </a:rPr>
              <a:t>Nanofiltration</a:t>
            </a:r>
            <a:r>
              <a:rPr lang="en-US" sz="2400" b="1" dirty="0" smtClean="0">
                <a:solidFill>
                  <a:srgbClr val="0000FF"/>
                </a:solidFill>
                <a:latin typeface="Calibri" pitchFamily="34" charset="0"/>
                <a:cs typeface="Calibri" pitchFamily="34" charset="0"/>
              </a:rPr>
              <a:t> (NF) </a:t>
            </a:r>
          </a:p>
          <a:p>
            <a:pPr algn="just">
              <a:spcAft>
                <a:spcPts val="1800"/>
              </a:spcAft>
            </a:pPr>
            <a:r>
              <a:rPr lang="en-US" sz="2400" dirty="0" smtClean="0">
                <a:latin typeface="Calibri" pitchFamily="34" charset="0"/>
                <a:cs typeface="Calibri" pitchFamily="34" charset="0"/>
              </a:rPr>
              <a:t>Currently, RO is the most widely used method for desalination. The RO process uses pressure as the driving force to push saline water through a semi-permeable membrane into a product water stream and a concentrated brine stream. </a:t>
            </a:r>
          </a:p>
          <a:p>
            <a:pPr algn="just"/>
            <a:r>
              <a:rPr lang="en-US" sz="2400" dirty="0" err="1" smtClean="0">
                <a:latin typeface="Calibri" pitchFamily="34" charset="0"/>
                <a:cs typeface="Calibri" pitchFamily="34" charset="0"/>
              </a:rPr>
              <a:t>Nanofiltration</a:t>
            </a:r>
            <a:r>
              <a:rPr lang="en-US" sz="2400" dirty="0" smtClean="0">
                <a:latin typeface="Calibri" pitchFamily="34" charset="0"/>
                <a:cs typeface="Calibri" pitchFamily="34" charset="0"/>
              </a:rPr>
              <a:t> (NF) is also a membrane process that is used for removal of divalent salt ions such as Calcium, Magnesium, and </a:t>
            </a:r>
            <a:r>
              <a:rPr lang="en-US" sz="2400" dirty="0" err="1" smtClean="0">
                <a:latin typeface="Calibri" pitchFamily="34" charset="0"/>
                <a:cs typeface="Calibri" pitchFamily="34" charset="0"/>
              </a:rPr>
              <a:t>Sulphate</a:t>
            </a:r>
            <a:r>
              <a:rPr lang="en-US" sz="2400" dirty="0" smtClean="0">
                <a:latin typeface="Calibri" pitchFamily="34" charset="0"/>
                <a:cs typeface="Calibri" pitchFamily="34" charset="0"/>
              </a:rPr>
              <a:t>. RO, on the other hand, is used for removal of Sodium and Chloride. RO processes are used for desalinating brackish water (TDS&gt;1,500 mg/l), and seawater. </a:t>
            </a:r>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solar still"/>
          <p:cNvPicPr/>
          <p:nvPr/>
        </p:nvPicPr>
        <p:blipFill>
          <a:blip r:embed="rId2"/>
          <a:srcRect/>
          <a:stretch>
            <a:fillRect/>
          </a:stretch>
        </p:blipFill>
        <p:spPr bwMode="auto">
          <a:xfrm>
            <a:off x="0" y="0"/>
            <a:ext cx="9143999" cy="6857999"/>
          </a:xfrm>
          <a:prstGeom prst="rect">
            <a:avLst/>
          </a:prstGeom>
          <a:noFill/>
          <a:ln w="9525">
            <a:noFill/>
            <a:miter lim="800000"/>
            <a:headEnd/>
            <a:tailEnd/>
          </a:ln>
        </p:spPr>
      </p:pic>
      <p:sp>
        <p:nvSpPr>
          <p:cNvPr id="2" name="Title 1"/>
          <p:cNvSpPr>
            <a:spLocks noGrp="1"/>
          </p:cNvSpPr>
          <p:nvPr>
            <p:ph type="ctrTitle"/>
          </p:nvPr>
        </p:nvSpPr>
        <p:spPr>
          <a:xfrm>
            <a:off x="457200" y="228600"/>
            <a:ext cx="8229600" cy="762000"/>
          </a:xfrm>
        </p:spPr>
        <p:txBody>
          <a:bodyPr>
            <a:noAutofit/>
          </a:bodyPr>
          <a:lstStyle/>
          <a:p>
            <a:pPr algn="ctr"/>
            <a:r>
              <a:rPr lang="en-US" sz="5400" b="1" dirty="0" smtClean="0">
                <a:solidFill>
                  <a:srgbClr val="0000FF"/>
                </a:solidFill>
                <a:effectLst>
                  <a:outerShdw blurRad="38100" dist="38100" dir="2700000" algn="tl">
                    <a:srgbClr val="000000">
                      <a:alpha val="43137"/>
                    </a:srgbClr>
                  </a:outerShdw>
                </a:effectLst>
              </a:rPr>
              <a:t>Solar Stills</a:t>
            </a:r>
            <a:endParaRPr lang="en-US" sz="5400" b="1" dirty="0">
              <a:solidFill>
                <a:srgbClr val="0000FF"/>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Solar Still Background</a:t>
            </a:r>
            <a:endParaRPr lang="en-US" dirty="0"/>
          </a:p>
        </p:txBody>
      </p:sp>
      <p:sp>
        <p:nvSpPr>
          <p:cNvPr id="3" name="Content Placeholder 2"/>
          <p:cNvSpPr>
            <a:spLocks noGrp="1"/>
          </p:cNvSpPr>
          <p:nvPr>
            <p:ph idx="1"/>
          </p:nvPr>
        </p:nvSpPr>
        <p:spPr>
          <a:xfrm>
            <a:off x="304800" y="1143000"/>
            <a:ext cx="8534400" cy="5334000"/>
          </a:xfrm>
        </p:spPr>
        <p:txBody>
          <a:bodyPr>
            <a:noAutofit/>
          </a:bodyPr>
          <a:lstStyle/>
          <a:p>
            <a:pPr marL="0" algn="just">
              <a:buNone/>
            </a:pPr>
            <a:r>
              <a:rPr lang="en-US" sz="2400" dirty="0" smtClean="0"/>
              <a:t>The first known use of stills dates back to 1551 when it was used by Arab alchemists. The first "conventional" solar still plant was built in 1872 by the Swedish engineer Charles Wilson in the mining community of Las Salinas. This still was a large basin-type still used for supplying fresh water using brackish </a:t>
            </a:r>
            <a:r>
              <a:rPr lang="en-US" sz="2400" dirty="0" err="1" smtClean="0"/>
              <a:t>feedwater</a:t>
            </a:r>
            <a:r>
              <a:rPr lang="en-US" sz="2400" dirty="0" smtClean="0"/>
              <a:t> to a nitrate mining community. The plant used wooden bays which had blackened bottoms using logwood dye and alum. The total area of the distillation plant was 4,700 square meters. On a typical summer day this plant produced 4.9 kg of distilled water per square meter of still surface, or more than 23,000 liters per day. This first stills plant was in operation for 40 years!</a:t>
            </a:r>
          </a:p>
        </p:txBody>
      </p:sp>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762000"/>
          </a:xfrm>
        </p:spPr>
        <p:txBody>
          <a:bodyPr>
            <a:normAutofit fontScale="90000"/>
          </a:bodyPr>
          <a:lstStyle/>
          <a:p>
            <a:r>
              <a:rPr lang="en-US" dirty="0" smtClean="0"/>
              <a:t>Solar Stills</a:t>
            </a:r>
            <a:endParaRPr lang="en-US" dirty="0"/>
          </a:p>
        </p:txBody>
      </p:sp>
      <p:sp>
        <p:nvSpPr>
          <p:cNvPr id="3" name="Subtitle 2"/>
          <p:cNvSpPr>
            <a:spLocks noGrp="1"/>
          </p:cNvSpPr>
          <p:nvPr>
            <p:ph type="subTitle" idx="1"/>
          </p:nvPr>
        </p:nvSpPr>
        <p:spPr>
          <a:xfrm>
            <a:off x="609600" y="1143000"/>
            <a:ext cx="8001000" cy="5334000"/>
          </a:xfrm>
        </p:spPr>
        <p:txBody>
          <a:bodyPr>
            <a:normAutofit/>
          </a:bodyPr>
          <a:lstStyle/>
          <a:p>
            <a:pPr algn="just"/>
            <a:r>
              <a:rPr lang="en-US" sz="2800" b="1" dirty="0" smtClean="0">
                <a:solidFill>
                  <a:srgbClr val="FF0000"/>
                </a:solidFill>
              </a:rPr>
              <a:t>Emergency Survival Tool</a:t>
            </a:r>
          </a:p>
          <a:p>
            <a:pPr algn="just"/>
            <a:r>
              <a:rPr lang="en-US" sz="2400" dirty="0" smtClean="0">
                <a:solidFill>
                  <a:schemeClr val="tx1"/>
                </a:solidFill>
              </a:rPr>
              <a:t>Fortunately, there is an emergency survival technique for gathering water from our driest deserts during their most brutal seasons. </a:t>
            </a:r>
            <a:r>
              <a:rPr lang="en-US" sz="2400" b="1" dirty="0" smtClean="0">
                <a:solidFill>
                  <a:srgbClr val="0000FF"/>
                </a:solidFill>
              </a:rPr>
              <a:t>It is commonly known as the solar still</a:t>
            </a:r>
            <a:r>
              <a:rPr lang="en-US" sz="2400" dirty="0" smtClean="0">
                <a:solidFill>
                  <a:schemeClr val="tx1"/>
                </a:solidFill>
              </a:rPr>
              <a:t>. </a:t>
            </a:r>
          </a:p>
          <a:p>
            <a:pPr algn="just"/>
            <a:r>
              <a:rPr lang="en-US" sz="2400" dirty="0" smtClean="0">
                <a:solidFill>
                  <a:schemeClr val="tx1"/>
                </a:solidFill>
              </a:rPr>
              <a:t>Make your own distilled water from stream or lake water, salt water, or even brackish, dirty water, using Solar Still Plans. With just a few basic building materials, a sheet of glass and some sunshine, you can purify your own water at no cost and with minimal effort.</a:t>
            </a:r>
          </a:p>
          <a:p>
            <a:pPr algn="just"/>
            <a:endParaRPr lang="en-US" sz="2400" dirty="0" smtClean="0">
              <a:solidFill>
                <a:schemeClr val="tx1"/>
              </a:solidFill>
            </a:endParaRPr>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Solar Still Background</a:t>
            </a:r>
            <a:endParaRPr lang="en-US" dirty="0"/>
          </a:p>
        </p:txBody>
      </p:sp>
      <p:sp>
        <p:nvSpPr>
          <p:cNvPr id="3" name="Content Placeholder 2"/>
          <p:cNvSpPr>
            <a:spLocks noGrp="1"/>
          </p:cNvSpPr>
          <p:nvPr>
            <p:ph idx="1"/>
          </p:nvPr>
        </p:nvSpPr>
        <p:spPr>
          <a:xfrm>
            <a:off x="685800" y="1143000"/>
            <a:ext cx="7772400" cy="4983163"/>
          </a:xfrm>
        </p:spPr>
        <p:txBody>
          <a:bodyPr>
            <a:noAutofit/>
          </a:bodyPr>
          <a:lstStyle/>
          <a:p>
            <a:pPr marL="0" algn="just">
              <a:buNone/>
            </a:pPr>
            <a:r>
              <a:rPr lang="en-US" sz="2800" b="1" dirty="0" smtClean="0"/>
              <a:t>Still Operation</a:t>
            </a:r>
          </a:p>
          <a:p>
            <a:pPr marL="171450" indent="-514350" algn="just">
              <a:buFont typeface="Wingdings" pitchFamily="2" charset="2"/>
              <a:buChar char="q"/>
            </a:pPr>
            <a:r>
              <a:rPr lang="en-US" sz="2800" dirty="0" smtClean="0"/>
              <a:t>A solar still operates on the same principle as 	rainwater: evaporation and condensation. </a:t>
            </a:r>
          </a:p>
          <a:p>
            <a:pPr marL="171450" indent="-514350" algn="just">
              <a:buFont typeface="Wingdings" pitchFamily="2" charset="2"/>
              <a:buChar char="q"/>
            </a:pPr>
            <a:r>
              <a:rPr lang="en-US" sz="2800" dirty="0" smtClean="0"/>
              <a:t>The water from the oceans evaporates, only to 	cool, condense, and return to earth as rain. </a:t>
            </a:r>
          </a:p>
          <a:p>
            <a:pPr marL="171450" indent="-514350" algn="just">
              <a:buFont typeface="Wingdings" pitchFamily="2" charset="2"/>
              <a:buChar char="q"/>
            </a:pPr>
            <a:r>
              <a:rPr lang="en-US" sz="2800" dirty="0" smtClean="0"/>
              <a:t>When the water evaporates, it removes only 	pure water and leaves all contaminants 	behind. </a:t>
            </a:r>
          </a:p>
          <a:p>
            <a:pPr marL="171450" indent="-514350" algn="just">
              <a:buFont typeface="Wingdings" pitchFamily="2" charset="2"/>
              <a:buChar char="q"/>
            </a:pPr>
            <a:r>
              <a:rPr lang="en-US" sz="2800" dirty="0" smtClean="0"/>
              <a:t>Solar stills mimic this natural process.</a:t>
            </a:r>
            <a:endParaRPr lang="en-US" sz="2800" dirty="0"/>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609600"/>
          </a:xfrm>
        </p:spPr>
        <p:txBody>
          <a:bodyPr>
            <a:normAutofit fontScale="90000"/>
          </a:bodyPr>
          <a:lstStyle/>
          <a:p>
            <a:r>
              <a:rPr lang="en-US" b="1" dirty="0" smtClean="0"/>
              <a:t>Solar Stills</a:t>
            </a:r>
            <a:endParaRPr lang="en-US" b="1" dirty="0"/>
          </a:p>
        </p:txBody>
      </p:sp>
      <p:sp>
        <p:nvSpPr>
          <p:cNvPr id="3" name="Subtitle 2"/>
          <p:cNvSpPr>
            <a:spLocks noGrp="1"/>
          </p:cNvSpPr>
          <p:nvPr>
            <p:ph type="subTitle" idx="1"/>
          </p:nvPr>
        </p:nvSpPr>
        <p:spPr>
          <a:xfrm>
            <a:off x="609600" y="1143000"/>
            <a:ext cx="8001000" cy="5334000"/>
          </a:xfrm>
        </p:spPr>
        <p:txBody>
          <a:bodyPr>
            <a:normAutofit/>
          </a:bodyPr>
          <a:lstStyle/>
          <a:p>
            <a:pPr algn="just"/>
            <a:r>
              <a:rPr lang="en-US" sz="2400" dirty="0" smtClean="0">
                <a:solidFill>
                  <a:schemeClr val="tx1"/>
                </a:solidFill>
              </a:rPr>
              <a:t>The solar still functions under the general principle of the "greenhouse effect". Solar energy heats the ground by passing through a clear plastic barrier. Moisture from the soil then evaporates, rises and condenses on the underside of the plastic barrier above.</a:t>
            </a:r>
          </a:p>
          <a:p>
            <a:pPr algn="just"/>
            <a:r>
              <a:rPr lang="en-US" sz="2400" dirty="0" smtClean="0">
                <a:solidFill>
                  <a:schemeClr val="tx1"/>
                </a:solidFill>
              </a:rPr>
              <a:t>The still also has the ability to purify tainted water. In fact, it condenses pure water from just about anything. </a:t>
            </a:r>
            <a:r>
              <a:rPr lang="en-US" sz="2400" dirty="0" smtClean="0">
                <a:solidFill>
                  <a:srgbClr val="0000FF"/>
                </a:solidFill>
              </a:rPr>
              <a:t>Even urine will produce clean, drinkable water</a:t>
            </a:r>
            <a:r>
              <a:rPr lang="en-US" sz="2400" dirty="0" smtClean="0">
                <a:solidFill>
                  <a:schemeClr val="tx1"/>
                </a:solidFill>
              </a:rPr>
              <a:t>. </a:t>
            </a:r>
          </a:p>
          <a:p>
            <a:pPr algn="just"/>
            <a:r>
              <a:rPr lang="en-US" sz="2400" b="1" dirty="0" smtClean="0">
                <a:solidFill>
                  <a:srgbClr val="FF0000"/>
                </a:solidFill>
              </a:rPr>
              <a:t>CAUTION: </a:t>
            </a:r>
            <a:r>
              <a:rPr lang="en-US" sz="2400" dirty="0" smtClean="0">
                <a:solidFill>
                  <a:schemeClr val="tx1"/>
                </a:solidFill>
              </a:rPr>
              <a:t>One fluid never to be used is radiator fluid, as its toxins will vaporize and poison the water.</a:t>
            </a:r>
            <a:endParaRPr lang="en-US" sz="2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609600"/>
          </a:xfrm>
        </p:spPr>
        <p:txBody>
          <a:bodyPr>
            <a:normAutofit fontScale="90000"/>
          </a:bodyPr>
          <a:lstStyle/>
          <a:p>
            <a:r>
              <a:rPr lang="en-US" b="1" dirty="0" smtClean="0"/>
              <a:t>How to Make a Solar Still</a:t>
            </a:r>
            <a:endParaRPr lang="en-US" dirty="0"/>
          </a:p>
        </p:txBody>
      </p:sp>
      <p:sp>
        <p:nvSpPr>
          <p:cNvPr id="3" name="Subtitle 2"/>
          <p:cNvSpPr>
            <a:spLocks noGrp="1"/>
          </p:cNvSpPr>
          <p:nvPr>
            <p:ph type="subTitle" idx="1"/>
          </p:nvPr>
        </p:nvSpPr>
        <p:spPr>
          <a:xfrm>
            <a:off x="304800" y="1143000"/>
            <a:ext cx="8686800" cy="5486400"/>
          </a:xfrm>
        </p:spPr>
        <p:txBody>
          <a:bodyPr>
            <a:normAutofit fontScale="55000" lnSpcReduction="20000"/>
          </a:bodyPr>
          <a:lstStyle/>
          <a:p>
            <a:pPr algn="just"/>
            <a:r>
              <a:rPr lang="en-US" sz="5100" b="1" dirty="0" smtClean="0">
                <a:solidFill>
                  <a:schemeClr val="tx1"/>
                </a:solidFill>
              </a:rPr>
              <a:t>Construction</a:t>
            </a:r>
          </a:p>
          <a:p>
            <a:pPr lvl="0" indent="182880" algn="just">
              <a:lnSpc>
                <a:spcPct val="120000"/>
              </a:lnSpc>
              <a:spcAft>
                <a:spcPts val="1200"/>
              </a:spcAft>
              <a:buFont typeface="Wingdings" pitchFamily="2" charset="2"/>
              <a:buChar char="v"/>
            </a:pPr>
            <a:r>
              <a:rPr lang="en-US" sz="4400" dirty="0" smtClean="0">
                <a:solidFill>
                  <a:schemeClr val="tx1"/>
                </a:solidFill>
              </a:rPr>
              <a:t>Dig a pit approximately 4 feet wide and 3 feet deep. Use a shovel, hand trowel, a digging stick or even your hands in soft soil or sand. Look for a sandy wash or a depression where rainwater might collect.</a:t>
            </a:r>
          </a:p>
          <a:p>
            <a:pPr indent="182880" algn="just">
              <a:lnSpc>
                <a:spcPct val="120000"/>
              </a:lnSpc>
              <a:spcAft>
                <a:spcPts val="1200"/>
              </a:spcAft>
              <a:buFont typeface="Wingdings" pitchFamily="2" charset="2"/>
              <a:buChar char="v"/>
            </a:pPr>
            <a:r>
              <a:rPr lang="en-US" sz="4400" dirty="0" smtClean="0">
                <a:solidFill>
                  <a:schemeClr val="tx1"/>
                </a:solidFill>
              </a:rPr>
              <a:t>In the center of the pit, dig another small hole deep enough for the water container.</a:t>
            </a:r>
          </a:p>
          <a:p>
            <a:pPr indent="182880" algn="just">
              <a:lnSpc>
                <a:spcPct val="120000"/>
              </a:lnSpc>
              <a:spcAft>
                <a:spcPts val="1200"/>
              </a:spcAft>
              <a:buFont typeface="Wingdings" pitchFamily="2" charset="2"/>
              <a:buChar char="v"/>
            </a:pPr>
            <a:r>
              <a:rPr lang="en-US" sz="4400" dirty="0" smtClean="0">
                <a:solidFill>
                  <a:schemeClr val="tx1"/>
                </a:solidFill>
              </a:rPr>
              <a:t>Place the container inside, then run the tubing from the container to the outside of the pit. If there is tape available, tape the tubing to the inside of the container.</a:t>
            </a:r>
          </a:p>
          <a:p>
            <a:pPr indent="182880" algn="just">
              <a:buFont typeface="Wingdings" pitchFamily="2" charset="2"/>
              <a:buChar char="v"/>
            </a:pPr>
            <a:r>
              <a:rPr lang="en-US" sz="4400" dirty="0" smtClean="0">
                <a:solidFill>
                  <a:schemeClr val="tx1"/>
                </a:solidFill>
              </a:rPr>
              <a:t>Blanket the pit with the plastic sheet, evenly on all sides, but not touching the bottom of the pit. Anchor the corners with rocks.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Transportation of Water</a:t>
            </a:r>
            <a:endParaRPr lang="en-US" sz="3600" dirty="0"/>
          </a:p>
        </p:txBody>
      </p:sp>
      <p:sp>
        <p:nvSpPr>
          <p:cNvPr id="3" name="Subtitle 2"/>
          <p:cNvSpPr>
            <a:spLocks noGrp="1"/>
          </p:cNvSpPr>
          <p:nvPr>
            <p:ph type="subTitle" idx="1"/>
          </p:nvPr>
        </p:nvSpPr>
        <p:spPr>
          <a:xfrm>
            <a:off x="381000" y="914400"/>
            <a:ext cx="8229600" cy="5486400"/>
          </a:xfrm>
        </p:spPr>
        <p:txBody>
          <a:bodyPr>
            <a:normAutofit fontScale="92500" lnSpcReduction="20000"/>
          </a:bodyPr>
          <a:lstStyle/>
          <a:p>
            <a:pPr marL="514350" indent="-514350" algn="just">
              <a:lnSpc>
                <a:spcPct val="110000"/>
              </a:lnSpc>
              <a:spcAft>
                <a:spcPts val="1200"/>
              </a:spcAft>
            </a:pPr>
            <a:r>
              <a:rPr lang="en-US" sz="2800" dirty="0" smtClean="0"/>
              <a:t>The arrangement for the transportation of water from the source of supply to the treatment plants and subsequent distribution to the consumers form an important part of the water-works system. </a:t>
            </a:r>
          </a:p>
          <a:p>
            <a:pPr marL="514350" indent="-514350" algn="just">
              <a:lnSpc>
                <a:spcPct val="110000"/>
              </a:lnSpc>
              <a:spcAft>
                <a:spcPts val="1200"/>
              </a:spcAft>
            </a:pPr>
            <a:r>
              <a:rPr lang="en-US" sz="2800" dirty="0" smtClean="0">
                <a:solidFill>
                  <a:srgbClr val="00B0F0"/>
                </a:solidFill>
              </a:rPr>
              <a:t>The source of supply usually being at some distance away from towns and cities, it is necessary to construct structures for the transportation of water. </a:t>
            </a:r>
          </a:p>
          <a:p>
            <a:pPr marL="514350" indent="-514350" algn="just">
              <a:lnSpc>
                <a:spcPct val="110000"/>
              </a:lnSpc>
              <a:spcAft>
                <a:spcPts val="1200"/>
              </a:spcAft>
            </a:pPr>
            <a:r>
              <a:rPr lang="en-US" sz="2800" dirty="0" smtClean="0"/>
              <a:t>These structures are known as </a:t>
            </a:r>
            <a:r>
              <a:rPr lang="en-US" sz="2800" b="1" dirty="0" smtClean="0">
                <a:solidFill>
                  <a:srgbClr val="FFFF00"/>
                </a:solidFill>
              </a:rPr>
              <a:t>pipes</a:t>
            </a:r>
            <a:r>
              <a:rPr lang="en-US" sz="2800" dirty="0" smtClean="0"/>
              <a:t> and </a:t>
            </a:r>
            <a:r>
              <a:rPr lang="en-US" sz="2800" b="1" dirty="0" smtClean="0">
                <a:solidFill>
                  <a:srgbClr val="FFFF00"/>
                </a:solidFill>
              </a:rPr>
              <a:t>conduits</a:t>
            </a:r>
            <a:r>
              <a:rPr lang="en-US" sz="2800" dirty="0" smtClean="0"/>
              <a:t>. </a:t>
            </a:r>
          </a:p>
          <a:p>
            <a:pPr marL="514350" indent="-514350" algn="just">
              <a:lnSpc>
                <a:spcPct val="110000"/>
              </a:lnSpc>
              <a:spcAft>
                <a:spcPts val="1200"/>
              </a:spcAft>
            </a:pPr>
            <a:r>
              <a:rPr lang="en-US" sz="2800" dirty="0" smtClean="0"/>
              <a:t>There are two general classes of pipes; (</a:t>
            </a:r>
            <a:r>
              <a:rPr lang="en-US" sz="2800" dirty="0" err="1" smtClean="0"/>
              <a:t>i</a:t>
            </a:r>
            <a:r>
              <a:rPr lang="en-US" sz="2800" dirty="0" smtClean="0"/>
              <a:t>) </a:t>
            </a:r>
            <a:r>
              <a:rPr lang="en-US" sz="2800" b="1" dirty="0" smtClean="0">
                <a:solidFill>
                  <a:srgbClr val="FFFF00"/>
                </a:solidFill>
              </a:rPr>
              <a:t>Pressure pipes</a:t>
            </a:r>
            <a:r>
              <a:rPr lang="en-US" sz="2800" dirty="0" smtClean="0">
                <a:solidFill>
                  <a:srgbClr val="FFFF00"/>
                </a:solidFill>
              </a:rPr>
              <a:t> </a:t>
            </a:r>
            <a:r>
              <a:rPr lang="en-US" sz="2800" dirty="0" smtClean="0"/>
              <a:t>in which the water flows under hydraulic pressure, and (ii) </a:t>
            </a:r>
            <a:r>
              <a:rPr lang="en-US" sz="2800" b="1" dirty="0" smtClean="0">
                <a:solidFill>
                  <a:srgbClr val="FFFF00"/>
                </a:solidFill>
              </a:rPr>
              <a:t>Gravity pipes</a:t>
            </a:r>
            <a:r>
              <a:rPr lang="en-US" sz="2800" dirty="0" smtClean="0">
                <a:solidFill>
                  <a:srgbClr val="FFFF00"/>
                </a:solidFill>
              </a:rPr>
              <a:t> </a:t>
            </a:r>
            <a:r>
              <a:rPr lang="en-US" sz="2800" dirty="0" smtClean="0"/>
              <a:t>(open channels) in which the water flows in gravity.</a:t>
            </a:r>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609600"/>
          </a:xfrm>
        </p:spPr>
        <p:txBody>
          <a:bodyPr>
            <a:normAutofit fontScale="90000"/>
          </a:bodyPr>
          <a:lstStyle/>
          <a:p>
            <a:r>
              <a:rPr lang="en-US" b="1" dirty="0" smtClean="0"/>
              <a:t>How to Make a Solar Still</a:t>
            </a:r>
            <a:endParaRPr lang="en-US" dirty="0"/>
          </a:p>
        </p:txBody>
      </p:sp>
      <p:sp>
        <p:nvSpPr>
          <p:cNvPr id="3" name="Subtitle 2"/>
          <p:cNvSpPr>
            <a:spLocks noGrp="1"/>
          </p:cNvSpPr>
          <p:nvPr>
            <p:ph type="subTitle" idx="1"/>
          </p:nvPr>
        </p:nvSpPr>
        <p:spPr>
          <a:xfrm>
            <a:off x="304800" y="1143000"/>
            <a:ext cx="8686800" cy="5486400"/>
          </a:xfrm>
        </p:spPr>
        <p:txBody>
          <a:bodyPr>
            <a:normAutofit fontScale="70000" lnSpcReduction="20000"/>
          </a:bodyPr>
          <a:lstStyle/>
          <a:p>
            <a:pPr algn="just"/>
            <a:r>
              <a:rPr lang="en-US" sz="4500" b="1" dirty="0" smtClean="0">
                <a:solidFill>
                  <a:schemeClr val="tx1"/>
                </a:solidFill>
              </a:rPr>
              <a:t>Construction</a:t>
            </a:r>
          </a:p>
          <a:p>
            <a:pPr indent="182880" algn="just">
              <a:lnSpc>
                <a:spcPct val="120000"/>
              </a:lnSpc>
              <a:spcAft>
                <a:spcPts val="1200"/>
              </a:spcAft>
              <a:buFont typeface="Wingdings" pitchFamily="2" charset="2"/>
              <a:buChar char="v"/>
            </a:pPr>
            <a:r>
              <a:rPr lang="en-US" sz="4000" dirty="0" smtClean="0">
                <a:solidFill>
                  <a:schemeClr val="tx1"/>
                </a:solidFill>
              </a:rPr>
              <a:t>Find a small rounded rock to place in the center of the sheet, over the water container. This will keep the plastic centered and control any flapping from the wind. Gently push down on the center weight until the sides slope to a 45</a:t>
            </a:r>
            <a:r>
              <a:rPr lang="en-US" sz="4000" baseline="30000" dirty="0" smtClean="0">
                <a:solidFill>
                  <a:schemeClr val="tx1"/>
                </a:solidFill>
              </a:rPr>
              <a:t>o</a:t>
            </a:r>
            <a:r>
              <a:rPr lang="en-US" sz="4000" dirty="0" smtClean="0">
                <a:solidFill>
                  <a:schemeClr val="tx1"/>
                </a:solidFill>
              </a:rPr>
              <a:t> angle. </a:t>
            </a:r>
          </a:p>
          <a:p>
            <a:pPr indent="182880" algn="just">
              <a:lnSpc>
                <a:spcPct val="120000"/>
              </a:lnSpc>
              <a:spcAft>
                <a:spcPts val="1200"/>
              </a:spcAft>
              <a:buFont typeface="Wingdings" pitchFamily="2" charset="2"/>
              <a:buChar char="v"/>
            </a:pPr>
            <a:r>
              <a:rPr lang="en-US" sz="4000" dirty="0" smtClean="0">
                <a:solidFill>
                  <a:schemeClr val="tx1"/>
                </a:solidFill>
              </a:rPr>
              <a:t>Next, secure the edges of the plastic sheet with rocks and dirt. Make sure there are no places where moisture can escape.</a:t>
            </a:r>
          </a:p>
          <a:p>
            <a:pPr indent="182880" algn="just">
              <a:lnSpc>
                <a:spcPct val="120000"/>
              </a:lnSpc>
              <a:spcAft>
                <a:spcPts val="1200"/>
              </a:spcAft>
              <a:buFont typeface="Wingdings" pitchFamily="2" charset="2"/>
              <a:buChar char="v"/>
            </a:pPr>
            <a:r>
              <a:rPr lang="en-US" sz="4000" dirty="0" smtClean="0">
                <a:solidFill>
                  <a:schemeClr val="tx1"/>
                </a:solidFill>
              </a:rPr>
              <a:t>Close the tubing end with a knot, or double it and tie it closed.</a:t>
            </a:r>
            <a:endParaRPr lang="en-US" sz="40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609600"/>
          </a:xfrm>
        </p:spPr>
        <p:txBody>
          <a:bodyPr>
            <a:normAutofit fontScale="90000"/>
          </a:bodyPr>
          <a:lstStyle/>
          <a:p>
            <a:r>
              <a:rPr lang="en-US" b="1" dirty="0" smtClean="0"/>
              <a:t>How to Make a Solar Still</a:t>
            </a:r>
            <a:endParaRPr lang="en-US" dirty="0"/>
          </a:p>
        </p:txBody>
      </p:sp>
      <p:sp>
        <p:nvSpPr>
          <p:cNvPr id="3" name="Subtitle 2"/>
          <p:cNvSpPr>
            <a:spLocks noGrp="1"/>
          </p:cNvSpPr>
          <p:nvPr>
            <p:ph type="subTitle" idx="1"/>
          </p:nvPr>
        </p:nvSpPr>
        <p:spPr>
          <a:xfrm>
            <a:off x="304800" y="990600"/>
            <a:ext cx="8610600" cy="2438400"/>
          </a:xfrm>
        </p:spPr>
        <p:txBody>
          <a:bodyPr>
            <a:normAutofit/>
          </a:bodyPr>
          <a:lstStyle/>
          <a:p>
            <a:pPr algn="just"/>
            <a:r>
              <a:rPr lang="en-US" sz="2400" dirty="0" smtClean="0">
                <a:solidFill>
                  <a:schemeClr val="tx1"/>
                </a:solidFill>
              </a:rPr>
              <a:t>Within two hours, the air inside the still will become saturated with moisture and begin to condense onto the underside of the plastic sheeting. Because of the angle of the plastic, water will run down towards the center. Finally, drops will gather and fall from the apex down into the water container. As the container fills, simply sip fresh, sterile water from the plastic tubing. </a:t>
            </a:r>
          </a:p>
          <a:p>
            <a:pPr algn="just"/>
            <a:endParaRPr lang="en-US" sz="2400" b="1" dirty="0" smtClean="0">
              <a:solidFill>
                <a:schemeClr val="tx1"/>
              </a:solidFill>
            </a:endParaRPr>
          </a:p>
        </p:txBody>
      </p:sp>
      <p:grpSp>
        <p:nvGrpSpPr>
          <p:cNvPr id="5" name="Group 10"/>
          <p:cNvGrpSpPr/>
          <p:nvPr/>
        </p:nvGrpSpPr>
        <p:grpSpPr>
          <a:xfrm>
            <a:off x="0" y="3581400"/>
            <a:ext cx="9144000" cy="3276601"/>
            <a:chOff x="0" y="3581400"/>
            <a:chExt cx="9144000" cy="3276601"/>
          </a:xfrm>
        </p:grpSpPr>
        <p:pic>
          <p:nvPicPr>
            <p:cNvPr id="4" name="Picture 3" descr="http://www.desertusa.com/desert-people/photos/sola06.jpg"/>
            <p:cNvPicPr/>
            <p:nvPr/>
          </p:nvPicPr>
          <p:blipFill>
            <a:blip r:embed="rId2"/>
            <a:srcRect/>
            <a:stretch>
              <a:fillRect/>
            </a:stretch>
          </p:blipFill>
          <p:spPr bwMode="auto">
            <a:xfrm>
              <a:off x="4038600" y="3581400"/>
              <a:ext cx="5105400" cy="3276600"/>
            </a:xfrm>
            <a:prstGeom prst="rect">
              <a:avLst/>
            </a:prstGeom>
            <a:noFill/>
            <a:ln w="9525">
              <a:noFill/>
              <a:miter lim="800000"/>
              <a:headEnd/>
              <a:tailEnd/>
            </a:ln>
          </p:spPr>
        </p:pic>
        <p:pic>
          <p:nvPicPr>
            <p:cNvPr id="6" name="Picture 5" descr="http://www.desertusa.com/desert-people/photos/solar02.jpg"/>
            <p:cNvPicPr/>
            <p:nvPr/>
          </p:nvPicPr>
          <p:blipFill>
            <a:blip r:embed="rId3"/>
            <a:srcRect/>
            <a:stretch>
              <a:fillRect/>
            </a:stretch>
          </p:blipFill>
          <p:spPr bwMode="auto">
            <a:xfrm>
              <a:off x="0" y="3581400"/>
              <a:ext cx="4191000" cy="3276601"/>
            </a:xfrm>
            <a:prstGeom prst="rect">
              <a:avLst/>
            </a:prstGeom>
            <a:noFill/>
            <a:ln w="9525">
              <a:noFill/>
              <a:miter lim="800000"/>
              <a:headEnd/>
              <a:tailEnd/>
            </a:ln>
          </p:spPr>
        </p:pic>
        <p:sp>
          <p:nvSpPr>
            <p:cNvPr id="9" name="TextBox 8"/>
            <p:cNvSpPr txBox="1"/>
            <p:nvPr/>
          </p:nvSpPr>
          <p:spPr>
            <a:xfrm>
              <a:off x="533400" y="4267200"/>
              <a:ext cx="1371600" cy="1938992"/>
            </a:xfrm>
            <a:prstGeom prst="rect">
              <a:avLst/>
            </a:prstGeom>
            <a:solidFill>
              <a:schemeClr val="accent2"/>
            </a:solidFill>
            <a:ln>
              <a:solidFill>
                <a:schemeClr val="accent1"/>
              </a:solidFill>
            </a:ln>
          </p:spPr>
          <p:txBody>
            <a:bodyPr wrap="square" rtlCol="0">
              <a:spAutoFit/>
            </a:bodyPr>
            <a:lstStyle/>
            <a:p>
              <a:pPr algn="ctr"/>
              <a:endParaRPr lang="en-US" sz="2800" dirty="0" smtClean="0"/>
            </a:p>
            <a:p>
              <a:pPr algn="ctr"/>
              <a:r>
                <a:rPr lang="en-US" sz="2800" dirty="0" smtClean="0"/>
                <a:t>Digging of pit</a:t>
              </a:r>
              <a:endParaRPr lang="en-US" dirty="0" smtClean="0"/>
            </a:p>
            <a:p>
              <a:endParaRPr lang="en-US" dirty="0" smtClean="0"/>
            </a:p>
            <a:p>
              <a:endParaRPr lang="en-US" dirty="0"/>
            </a:p>
          </p:txBody>
        </p:sp>
        <p:sp>
          <p:nvSpPr>
            <p:cNvPr id="10" name="TextBox 9"/>
            <p:cNvSpPr txBox="1"/>
            <p:nvPr/>
          </p:nvSpPr>
          <p:spPr>
            <a:xfrm>
              <a:off x="6096000" y="3657600"/>
              <a:ext cx="1524000" cy="1631216"/>
            </a:xfrm>
            <a:prstGeom prst="rect">
              <a:avLst/>
            </a:prstGeom>
            <a:solidFill>
              <a:schemeClr val="accent2"/>
            </a:solidFill>
            <a:ln>
              <a:solidFill>
                <a:schemeClr val="accent1"/>
              </a:solidFill>
            </a:ln>
          </p:spPr>
          <p:txBody>
            <a:bodyPr wrap="square" rtlCol="0">
              <a:spAutoFit/>
            </a:bodyPr>
            <a:lstStyle/>
            <a:p>
              <a:pPr algn="ctr"/>
              <a:r>
                <a:rPr lang="en-US" sz="2000" dirty="0" smtClean="0"/>
                <a:t>A small rounded rock placed in the center of the sheet</a:t>
              </a:r>
              <a:endParaRPr lang="en-US" sz="2000" dirty="0"/>
            </a:p>
          </p:txBody>
        </p:sp>
      </p:gr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609600"/>
          </a:xfrm>
        </p:spPr>
        <p:txBody>
          <a:bodyPr>
            <a:normAutofit fontScale="90000"/>
          </a:bodyPr>
          <a:lstStyle/>
          <a:p>
            <a:r>
              <a:rPr lang="en-US" b="1" dirty="0" smtClean="0"/>
              <a:t>How to Make a Solar Still</a:t>
            </a:r>
            <a:endParaRPr lang="en-US" dirty="0"/>
          </a:p>
        </p:txBody>
      </p:sp>
      <p:sp>
        <p:nvSpPr>
          <p:cNvPr id="3" name="Subtitle 2"/>
          <p:cNvSpPr>
            <a:spLocks noGrp="1"/>
          </p:cNvSpPr>
          <p:nvPr>
            <p:ph type="subTitle" idx="1"/>
          </p:nvPr>
        </p:nvSpPr>
        <p:spPr>
          <a:xfrm>
            <a:off x="609600" y="1143000"/>
            <a:ext cx="8001000" cy="5334000"/>
          </a:xfrm>
        </p:spPr>
        <p:txBody>
          <a:bodyPr>
            <a:normAutofit/>
          </a:bodyPr>
          <a:lstStyle/>
          <a:p>
            <a:pPr algn="just"/>
            <a:r>
              <a:rPr lang="en-US" sz="2400" dirty="0" smtClean="0">
                <a:solidFill>
                  <a:schemeClr val="tx1"/>
                </a:solidFill>
              </a:rPr>
              <a:t>The solar still only takes about an hour to build. If constructed correctly, it can yield about a quart of water a day. And although the palm trees may be noticeably absent, you will have made your very own oasis in the desert, quicker than Hollywood could.</a:t>
            </a:r>
          </a:p>
          <a:p>
            <a:pPr algn="just"/>
            <a:endParaRPr lang="en-US" sz="2400" dirty="0" smtClean="0">
              <a:solidFill>
                <a:schemeClr val="tx1"/>
              </a:solidFill>
            </a:endParaRPr>
          </a:p>
          <a:p>
            <a:pPr algn="just"/>
            <a:r>
              <a:rPr lang="en-US" sz="2400" b="1" dirty="0" smtClean="0">
                <a:solidFill>
                  <a:srgbClr val="FF0000"/>
                </a:solidFill>
              </a:rPr>
              <a:t>CAUTION: </a:t>
            </a:r>
            <a:r>
              <a:rPr lang="en-US" sz="2400" dirty="0" smtClean="0">
                <a:solidFill>
                  <a:schemeClr val="tx1"/>
                </a:solidFill>
              </a:rPr>
              <a:t>Solar stills are not a primary water source, nor a substitute for carrying adequate amounts of water in the desert. Always carry a minimum of one gallon per day per person. </a:t>
            </a:r>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609600"/>
          </a:xfrm>
        </p:spPr>
        <p:txBody>
          <a:bodyPr>
            <a:normAutofit fontScale="90000"/>
          </a:bodyPr>
          <a:lstStyle/>
          <a:p>
            <a:r>
              <a:rPr lang="en-US" b="1" dirty="0" smtClean="0"/>
              <a:t>How to Make a Solar Still</a:t>
            </a:r>
            <a:endParaRPr lang="en-US" dirty="0"/>
          </a:p>
        </p:txBody>
      </p:sp>
      <p:sp>
        <p:nvSpPr>
          <p:cNvPr id="3" name="Subtitle 2"/>
          <p:cNvSpPr>
            <a:spLocks noGrp="1"/>
          </p:cNvSpPr>
          <p:nvPr>
            <p:ph type="subTitle" idx="1"/>
          </p:nvPr>
        </p:nvSpPr>
        <p:spPr>
          <a:xfrm>
            <a:off x="609600" y="1143000"/>
            <a:ext cx="8001000" cy="5334000"/>
          </a:xfrm>
        </p:spPr>
        <p:txBody>
          <a:bodyPr>
            <a:normAutofit/>
          </a:bodyPr>
          <a:lstStyle/>
          <a:p>
            <a:pPr algn="just"/>
            <a:r>
              <a:rPr lang="en-US" sz="2800" b="1" dirty="0" smtClean="0">
                <a:solidFill>
                  <a:srgbClr val="0000FF"/>
                </a:solidFill>
              </a:rPr>
              <a:t>Example-2</a:t>
            </a:r>
          </a:p>
          <a:p>
            <a:pPr algn="just"/>
            <a:r>
              <a:rPr lang="en-US" sz="2800" dirty="0" smtClean="0">
                <a:solidFill>
                  <a:schemeClr val="tx1"/>
                </a:solidFill>
              </a:rPr>
              <a:t>A solar still works like a salt evaporation pond, except that the water that invisibly evaporates is extracted from the air; the minerals and other impurities are left behind and discarded. As the hot, moisture-laden air rises up to the slanting sheet of relatively cool glass sealed to the box, water condenses out in the form of small droplets that cling to the glass. As these droplets get heavier, they roll down the glass to the collector tube at the bottom and then out to the jug.</a:t>
            </a:r>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685800"/>
          </a:xfrm>
        </p:spPr>
        <p:txBody>
          <a:bodyPr>
            <a:normAutofit fontScale="90000"/>
          </a:bodyPr>
          <a:lstStyle/>
          <a:p>
            <a:r>
              <a:rPr lang="en-US" b="1" dirty="0" smtClean="0"/>
              <a:t>How to Make a Solar Still</a:t>
            </a:r>
            <a:endParaRPr lang="en-US" dirty="0"/>
          </a:p>
        </p:txBody>
      </p:sp>
      <p:sp>
        <p:nvSpPr>
          <p:cNvPr id="3" name="Subtitle 2"/>
          <p:cNvSpPr>
            <a:spLocks noGrp="1"/>
          </p:cNvSpPr>
          <p:nvPr>
            <p:ph type="subTitle" idx="1"/>
          </p:nvPr>
        </p:nvSpPr>
        <p:spPr>
          <a:xfrm>
            <a:off x="381000" y="1143000"/>
            <a:ext cx="4343400" cy="5334000"/>
          </a:xfrm>
        </p:spPr>
        <p:txBody>
          <a:bodyPr>
            <a:normAutofit/>
          </a:bodyPr>
          <a:lstStyle/>
          <a:p>
            <a:pPr algn="just"/>
            <a:r>
              <a:rPr lang="en-US" sz="2800" dirty="0" smtClean="0">
                <a:solidFill>
                  <a:schemeClr val="tx1"/>
                </a:solidFill>
              </a:rPr>
              <a:t>The box is built from 3/4 " BC-grade plywood, painted black on the inside to absorb heat. We used a double layer of plywood on the sides to resist warping and to help insulate the box, with an insulated door at the back and a sheet of glass on top.</a:t>
            </a:r>
          </a:p>
          <a:p>
            <a:pPr algn="just"/>
            <a:endParaRPr lang="en-US" sz="2800" b="1" dirty="0" smtClean="0">
              <a:solidFill>
                <a:schemeClr val="tx1"/>
              </a:solidFill>
            </a:endParaRPr>
          </a:p>
        </p:txBody>
      </p:sp>
      <p:pic>
        <p:nvPicPr>
          <p:cNvPr id="4" name="browserv2_0_articleleftcolumnv1_0_articlecontent_0_DOMImage" descr="http://www.motherearthnews.com/%7E/media/Images/MEN/Editorial/Articles/Online%20Articles/2012/09-01/How%20to%20Make%20a%20Solar%20Still/m-solar-still.jpg">
            <a:hlinkClick r:id="rId2" tgtFrame="&quot;_blank&quot;"/>
          </p:cNvPr>
          <p:cNvPicPr/>
          <p:nvPr/>
        </p:nvPicPr>
        <p:blipFill>
          <a:blip r:embed="rId3"/>
          <a:srcRect/>
          <a:stretch>
            <a:fillRect/>
          </a:stretch>
        </p:blipFill>
        <p:spPr bwMode="auto">
          <a:xfrm>
            <a:off x="5029200" y="1143000"/>
            <a:ext cx="4114800" cy="571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762000"/>
          </a:xfrm>
        </p:spPr>
        <p:txBody>
          <a:bodyPr>
            <a:normAutofit fontScale="90000"/>
          </a:bodyPr>
          <a:lstStyle/>
          <a:p>
            <a:r>
              <a:rPr lang="en-US" b="1" dirty="0" smtClean="0"/>
              <a:t>How to Make a Solar Still</a:t>
            </a:r>
            <a:endParaRPr lang="en-US" dirty="0"/>
          </a:p>
        </p:txBody>
      </p:sp>
      <p:sp>
        <p:nvSpPr>
          <p:cNvPr id="3" name="Subtitle 2"/>
          <p:cNvSpPr>
            <a:spLocks noGrp="1"/>
          </p:cNvSpPr>
          <p:nvPr>
            <p:ph type="subTitle" idx="1"/>
          </p:nvPr>
        </p:nvSpPr>
        <p:spPr>
          <a:xfrm>
            <a:off x="609600" y="1143000"/>
            <a:ext cx="8001000" cy="5334000"/>
          </a:xfrm>
        </p:spPr>
        <p:txBody>
          <a:bodyPr>
            <a:noAutofit/>
          </a:bodyPr>
          <a:lstStyle/>
          <a:p>
            <a:pPr algn="just"/>
            <a:r>
              <a:rPr lang="en-US" sz="2800" b="1" dirty="0" smtClean="0">
                <a:solidFill>
                  <a:srgbClr val="0000FF"/>
                </a:solidFill>
              </a:rPr>
              <a:t>Example-3</a:t>
            </a:r>
            <a:endParaRPr lang="en-US" sz="2400" b="1" dirty="0" smtClean="0">
              <a:solidFill>
                <a:srgbClr val="0000FF"/>
              </a:solidFill>
            </a:endParaRPr>
          </a:p>
          <a:p>
            <a:pPr algn="just"/>
            <a:r>
              <a:rPr lang="en-US" sz="2400" dirty="0" smtClean="0">
                <a:solidFill>
                  <a:schemeClr val="tx1"/>
                </a:solidFill>
              </a:rPr>
              <a:t>We chose to paint the inside black and use two large glass baking pans to hold the water. Glass baking pans are a safe, inexpensive container for dirty or salty water, and they can easily be removed for cleaning. We used two 10 x 15" pans, which hold up to 8 quarts of water when full. To increase the capacity of the still, just increase the size of the wooden box and add more pans.</a:t>
            </a:r>
          </a:p>
          <a:p>
            <a:pPr algn="just"/>
            <a:r>
              <a:rPr lang="en-US" sz="2400" dirty="0" smtClean="0">
                <a:solidFill>
                  <a:schemeClr val="tx1"/>
                </a:solidFill>
              </a:rPr>
              <a:t>The operation of the distiller is simple. As the temperature inside the box rises, water in the pans heats up and evaporates, rising up to the angled glass, where it slowly runs down to the collector tube and then out to a container.</a:t>
            </a:r>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762000"/>
          </a:xfrm>
        </p:spPr>
        <p:txBody>
          <a:bodyPr>
            <a:normAutofit fontScale="90000"/>
          </a:bodyPr>
          <a:lstStyle/>
          <a:p>
            <a:r>
              <a:rPr lang="en-US" b="1" dirty="0" smtClean="0"/>
              <a:t>How to Make a Solar Still</a:t>
            </a:r>
            <a:endParaRPr lang="en-US" dirty="0"/>
          </a:p>
        </p:txBody>
      </p:sp>
      <p:sp>
        <p:nvSpPr>
          <p:cNvPr id="3" name="Subtitle 2"/>
          <p:cNvSpPr>
            <a:spLocks noGrp="1"/>
          </p:cNvSpPr>
          <p:nvPr>
            <p:ph type="subTitle" idx="1"/>
          </p:nvPr>
        </p:nvSpPr>
        <p:spPr>
          <a:xfrm>
            <a:off x="609600" y="1143000"/>
            <a:ext cx="8001000" cy="5334000"/>
          </a:xfrm>
        </p:spPr>
        <p:txBody>
          <a:bodyPr>
            <a:noAutofit/>
          </a:bodyPr>
          <a:lstStyle/>
          <a:p>
            <a:pPr algn="just"/>
            <a:r>
              <a:rPr lang="en-US" sz="2800" b="1" dirty="0" smtClean="0">
                <a:solidFill>
                  <a:srgbClr val="0000FF"/>
                </a:solidFill>
              </a:rPr>
              <a:t>Example-3</a:t>
            </a:r>
          </a:p>
          <a:p>
            <a:pPr algn="just"/>
            <a:r>
              <a:rPr lang="en-US" sz="2400" dirty="0" smtClean="0">
                <a:solidFill>
                  <a:schemeClr val="tx1"/>
                </a:solidFill>
              </a:rPr>
              <a:t>The runoff tube is made from 1" PEX tubing. Stainless steel can also be used. However, use caution with other materials—if in doubt, boil a piece of the material in tap water for 10 minutes, then taste the water after it cools to see if it added any flavor. If it did, don’t use it.</a:t>
            </a:r>
          </a:p>
          <a:p>
            <a:pPr algn="just"/>
            <a:r>
              <a:rPr lang="en-US" sz="2400" dirty="0" smtClean="0">
                <a:solidFill>
                  <a:schemeClr val="tx1"/>
                </a:solidFill>
              </a:rPr>
              <a:t>Turn undrinkable water into pure, crystal-clear distilled water with a home-built solar still.</a:t>
            </a:r>
          </a:p>
          <a:p>
            <a:pPr algn="just"/>
            <a:r>
              <a:rPr lang="en-US" sz="2400" dirty="0" smtClean="0">
                <a:solidFill>
                  <a:schemeClr val="tx1"/>
                </a:solidFill>
              </a:rPr>
              <a:t>View step-by-step photos of </a:t>
            </a:r>
            <a:r>
              <a:rPr lang="en-US" sz="2400" u="sng" dirty="0" smtClean="0">
                <a:solidFill>
                  <a:schemeClr val="tx1"/>
                </a:solidFill>
                <a:hlinkClick r:id="rId2" tooltip="how to make a solar still"/>
              </a:rPr>
              <a:t>how to make a solar still</a:t>
            </a:r>
            <a:r>
              <a:rPr lang="en-US" sz="2400" dirty="0" smtClean="0">
                <a:solidFill>
                  <a:schemeClr val="tx1"/>
                </a:solidFill>
              </a:rPr>
              <a:t> in the Image Gallery as well as this PDF of the </a:t>
            </a:r>
            <a:r>
              <a:rPr lang="en-US" sz="2400" u="sng" dirty="0" smtClean="0">
                <a:solidFill>
                  <a:schemeClr val="tx1"/>
                </a:solidFill>
                <a:hlinkClick r:id="rId3"/>
              </a:rPr>
              <a:t>DIY Solar Still Plans</a:t>
            </a:r>
            <a:r>
              <a:rPr lang="en-US" sz="2400" dirty="0" smtClean="0">
                <a:solidFill>
                  <a:schemeClr val="tx1"/>
                </a:solidFill>
              </a:rPr>
              <a:t>. </a:t>
            </a:r>
          </a:p>
          <a:p>
            <a:pPr algn="just"/>
            <a:endParaRPr lang="en-US" sz="2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762000"/>
          </a:xfrm>
        </p:spPr>
        <p:txBody>
          <a:bodyPr>
            <a:normAutofit fontScale="90000"/>
          </a:bodyPr>
          <a:lstStyle/>
          <a:p>
            <a:r>
              <a:rPr lang="en-US" b="1" dirty="0" smtClean="0"/>
              <a:t>How to Make a Solar Still</a:t>
            </a:r>
            <a:endParaRPr lang="en-US" dirty="0"/>
          </a:p>
        </p:txBody>
      </p:sp>
      <p:sp>
        <p:nvSpPr>
          <p:cNvPr id="3" name="Subtitle 2"/>
          <p:cNvSpPr>
            <a:spLocks noGrp="1"/>
          </p:cNvSpPr>
          <p:nvPr>
            <p:ph type="subTitle" idx="1"/>
          </p:nvPr>
        </p:nvSpPr>
        <p:spPr>
          <a:xfrm>
            <a:off x="609600" y="1143000"/>
            <a:ext cx="8001000" cy="5334000"/>
          </a:xfrm>
        </p:spPr>
        <p:txBody>
          <a:bodyPr>
            <a:noAutofit/>
          </a:bodyPr>
          <a:lstStyle/>
          <a:p>
            <a:pPr algn="just"/>
            <a:r>
              <a:rPr lang="en-US" sz="2400" b="1" dirty="0" smtClean="0">
                <a:solidFill>
                  <a:srgbClr val="0000FF"/>
                </a:solidFill>
              </a:rPr>
              <a:t>Example-3</a:t>
            </a:r>
          </a:p>
          <a:p>
            <a:pPr algn="just"/>
            <a:r>
              <a:rPr lang="en-US" sz="2400" dirty="0" smtClean="0">
                <a:solidFill>
                  <a:schemeClr val="tx1"/>
                </a:solidFill>
              </a:rPr>
              <a:t>1.</a:t>
            </a:r>
            <a:r>
              <a:rPr lang="en-US" sz="2400" b="1" dirty="0" smtClean="0">
                <a:solidFill>
                  <a:schemeClr val="tx1"/>
                </a:solidFill>
              </a:rPr>
              <a:t> Mark and cut the plywood pieces </a:t>
            </a:r>
            <a:r>
              <a:rPr lang="en-US" sz="2400" dirty="0" smtClean="0">
                <a:solidFill>
                  <a:schemeClr val="tx1"/>
                </a:solidFill>
              </a:rPr>
              <a:t>according to the </a:t>
            </a:r>
            <a:r>
              <a:rPr lang="en-US" sz="2400" u="sng" dirty="0" smtClean="0">
                <a:solidFill>
                  <a:schemeClr val="tx1"/>
                </a:solidFill>
                <a:hlinkClick r:id="rId2"/>
              </a:rPr>
              <a:t>cutting list</a:t>
            </a:r>
            <a:r>
              <a:rPr lang="en-US" sz="2400" dirty="0" smtClean="0">
                <a:solidFill>
                  <a:schemeClr val="tx1"/>
                </a:solidFill>
              </a:rPr>
              <a:t>. Cut the angled end pieces with a circular saw or </a:t>
            </a:r>
            <a:r>
              <a:rPr lang="en-US" sz="2400" dirty="0" err="1" smtClean="0">
                <a:solidFill>
                  <a:schemeClr val="tx1"/>
                </a:solidFill>
              </a:rPr>
              <a:t>tablesaw</a:t>
            </a:r>
            <a:r>
              <a:rPr lang="en-US" sz="2400" dirty="0" smtClean="0">
                <a:solidFill>
                  <a:schemeClr val="tx1"/>
                </a:solidFill>
              </a:rPr>
              <a:t> set to a 9 degree angle.</a:t>
            </a:r>
          </a:p>
          <a:p>
            <a:pPr algn="just"/>
            <a:r>
              <a:rPr lang="en-US" sz="2400" dirty="0" smtClean="0">
                <a:solidFill>
                  <a:schemeClr val="tx1"/>
                </a:solidFill>
              </a:rPr>
              <a:t>2. </a:t>
            </a:r>
            <a:r>
              <a:rPr lang="en-US" sz="2400" b="1" dirty="0" smtClean="0">
                <a:solidFill>
                  <a:schemeClr val="tx1"/>
                </a:solidFill>
              </a:rPr>
              <a:t>Cut the insulation</a:t>
            </a:r>
            <a:r>
              <a:rPr lang="en-US" sz="2400" dirty="0" smtClean="0">
                <a:solidFill>
                  <a:schemeClr val="tx1"/>
                </a:solidFill>
              </a:rPr>
              <a:t> the same size as the plywood base, then screw both to the 2 x 4 supports with 2 1/2" screws.</a:t>
            </a:r>
          </a:p>
          <a:p>
            <a:pPr algn="just"/>
            <a:r>
              <a:rPr lang="en-US" sz="2400" dirty="0" smtClean="0">
                <a:solidFill>
                  <a:schemeClr val="tx1"/>
                </a:solidFill>
              </a:rPr>
              <a:t>3.</a:t>
            </a:r>
            <a:r>
              <a:rPr lang="en-US" sz="2400" b="1" dirty="0" smtClean="0">
                <a:solidFill>
                  <a:schemeClr val="tx1"/>
                </a:solidFill>
              </a:rPr>
              <a:t> Screw the first layer</a:t>
            </a:r>
            <a:r>
              <a:rPr lang="en-US" sz="2400" dirty="0" smtClean="0">
                <a:solidFill>
                  <a:schemeClr val="tx1"/>
                </a:solidFill>
              </a:rPr>
              <a:t> of front and side pieces to the base and to each other, then add the back piece. </a:t>
            </a:r>
            <a:r>
              <a:rPr lang="en-US" sz="2400" dirty="0" err="1" smtClean="0">
                <a:solidFill>
                  <a:schemeClr val="tx1"/>
                </a:solidFill>
              </a:rPr>
              <a:t>Predrill</a:t>
            </a:r>
            <a:r>
              <a:rPr lang="en-US" sz="2400" dirty="0" smtClean="0">
                <a:solidFill>
                  <a:schemeClr val="tx1"/>
                </a:solidFill>
              </a:rPr>
              <a:t> the screws with a countersink bit.</a:t>
            </a:r>
          </a:p>
          <a:p>
            <a:pPr algn="just"/>
            <a:r>
              <a:rPr lang="en-US" sz="2400" dirty="0" smtClean="0">
                <a:solidFill>
                  <a:schemeClr val="tx1"/>
                </a:solidFill>
              </a:rPr>
              <a:t>4. </a:t>
            </a:r>
            <a:r>
              <a:rPr lang="en-US" sz="2400" b="1" dirty="0" smtClean="0">
                <a:solidFill>
                  <a:schemeClr val="tx1"/>
                </a:solidFill>
              </a:rPr>
              <a:t>Glue and screw</a:t>
            </a:r>
            <a:r>
              <a:rPr lang="en-US" sz="2400" dirty="0" smtClean="0">
                <a:solidFill>
                  <a:schemeClr val="tx1"/>
                </a:solidFill>
              </a:rPr>
              <a:t> the remaining front and side pieces on, using clamps to hold them together as you </a:t>
            </a:r>
            <a:r>
              <a:rPr lang="en-US" sz="2400" dirty="0" err="1" smtClean="0">
                <a:solidFill>
                  <a:schemeClr val="tx1"/>
                </a:solidFill>
              </a:rPr>
              <a:t>predrill</a:t>
            </a:r>
            <a:r>
              <a:rPr lang="en-US" sz="2400" dirty="0" smtClean="0">
                <a:solidFill>
                  <a:schemeClr val="tx1"/>
                </a:solidFill>
              </a:rPr>
              <a:t> and screw. Use 1 1/4" screws to laminate the pieces together and 2" screws to join the corners.</a:t>
            </a:r>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762000"/>
          </a:xfrm>
        </p:spPr>
        <p:txBody>
          <a:bodyPr>
            <a:normAutofit fontScale="90000"/>
          </a:bodyPr>
          <a:lstStyle/>
          <a:p>
            <a:r>
              <a:rPr lang="en-US" b="1" dirty="0" smtClean="0"/>
              <a:t>How to Make a Solar Still</a:t>
            </a:r>
            <a:endParaRPr lang="en-US" dirty="0"/>
          </a:p>
        </p:txBody>
      </p:sp>
      <p:sp>
        <p:nvSpPr>
          <p:cNvPr id="3" name="Subtitle 2"/>
          <p:cNvSpPr>
            <a:spLocks noGrp="1"/>
          </p:cNvSpPr>
          <p:nvPr>
            <p:ph type="subTitle" idx="1"/>
          </p:nvPr>
        </p:nvSpPr>
        <p:spPr>
          <a:xfrm>
            <a:off x="609600" y="1143000"/>
            <a:ext cx="8001000" cy="5334000"/>
          </a:xfrm>
        </p:spPr>
        <p:txBody>
          <a:bodyPr>
            <a:noAutofit/>
          </a:bodyPr>
          <a:lstStyle/>
          <a:p>
            <a:pPr algn="just"/>
            <a:r>
              <a:rPr lang="en-US" sz="2400" b="1" dirty="0" smtClean="0">
                <a:solidFill>
                  <a:srgbClr val="0000FF"/>
                </a:solidFill>
              </a:rPr>
              <a:t>Example-3</a:t>
            </a:r>
          </a:p>
          <a:p>
            <a:pPr algn="just"/>
            <a:r>
              <a:rPr lang="en-US" sz="2400" dirty="0" smtClean="0">
                <a:solidFill>
                  <a:schemeClr val="tx1"/>
                </a:solidFill>
              </a:rPr>
              <a:t>5. </a:t>
            </a:r>
            <a:r>
              <a:rPr lang="en-US" sz="2400" b="1" dirty="0" smtClean="0">
                <a:solidFill>
                  <a:schemeClr val="tx1"/>
                </a:solidFill>
              </a:rPr>
              <a:t>Glue and screw</a:t>
            </a:r>
            <a:r>
              <a:rPr lang="en-US" sz="2400" dirty="0" smtClean="0">
                <a:solidFill>
                  <a:schemeClr val="tx1"/>
                </a:solidFill>
              </a:rPr>
              <a:t> the hinged door pieces together, aligning the bottom and side edges, then set the door in position and screw on the hinges. Add a pull or knob at the center.</a:t>
            </a:r>
          </a:p>
          <a:p>
            <a:pPr algn="just"/>
            <a:r>
              <a:rPr lang="en-US" sz="2400" dirty="0" smtClean="0">
                <a:solidFill>
                  <a:schemeClr val="tx1"/>
                </a:solidFill>
              </a:rPr>
              <a:t>6.</a:t>
            </a:r>
            <a:r>
              <a:rPr lang="en-US" sz="2400" b="1" dirty="0" smtClean="0">
                <a:solidFill>
                  <a:schemeClr val="tx1"/>
                </a:solidFill>
              </a:rPr>
              <a:t> Paint the inside of the box</a:t>
            </a:r>
            <a:r>
              <a:rPr lang="en-US" sz="2400" dirty="0" smtClean="0">
                <a:solidFill>
                  <a:schemeClr val="tx1"/>
                </a:solidFill>
              </a:rPr>
              <a:t> with black high-temperature paint. Cover the back and the door with reflective foil glued with contact cement. Let the paint dry for several days so that all the solvents evaporate off.</a:t>
            </a:r>
          </a:p>
          <a:p>
            <a:pPr algn="just"/>
            <a:r>
              <a:rPr lang="en-US" sz="2400" dirty="0" smtClean="0">
                <a:solidFill>
                  <a:schemeClr val="tx1"/>
                </a:solidFill>
              </a:rPr>
              <a:t>7.</a:t>
            </a:r>
            <a:r>
              <a:rPr lang="en-US" sz="2400" b="1" dirty="0" smtClean="0">
                <a:solidFill>
                  <a:schemeClr val="tx1"/>
                </a:solidFill>
              </a:rPr>
              <a:t> Apply </a:t>
            </a:r>
            <a:r>
              <a:rPr lang="en-US" sz="2400" b="1" dirty="0" err="1" smtClean="0">
                <a:solidFill>
                  <a:schemeClr val="tx1"/>
                </a:solidFill>
              </a:rPr>
              <a:t>weatherseal</a:t>
            </a:r>
            <a:r>
              <a:rPr lang="en-US" sz="2400" b="1" dirty="0" smtClean="0">
                <a:solidFill>
                  <a:schemeClr val="tx1"/>
                </a:solidFill>
              </a:rPr>
              <a:t> around</a:t>
            </a:r>
            <a:r>
              <a:rPr lang="en-US" sz="2400" dirty="0" smtClean="0">
                <a:solidFill>
                  <a:schemeClr val="tx1"/>
                </a:solidFill>
              </a:rPr>
              <a:t> the edges of the hinged door to make the door airtight.</a:t>
            </a:r>
          </a:p>
          <a:p>
            <a:pPr algn="just"/>
            <a:r>
              <a:rPr lang="en-US" sz="2400" dirty="0" smtClean="0">
                <a:solidFill>
                  <a:schemeClr val="tx1"/>
                </a:solidFill>
              </a:rPr>
              <a:t>8. </a:t>
            </a:r>
            <a:r>
              <a:rPr lang="en-US" sz="2400" b="1" dirty="0" smtClean="0">
                <a:solidFill>
                  <a:schemeClr val="tx1"/>
                </a:solidFill>
              </a:rPr>
              <a:t>Drill a hole</a:t>
            </a:r>
            <a:r>
              <a:rPr lang="en-US" sz="2400" dirty="0" smtClean="0">
                <a:solidFill>
                  <a:schemeClr val="tx1"/>
                </a:solidFill>
              </a:rPr>
              <a:t> for the PEX drain. The top of the PEX is 1/2" down from the top edge. Clamp a scrap piece to the inside so the drill bit doesn’t splinter the wood when it goes through.</a:t>
            </a:r>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762000"/>
          </a:xfrm>
        </p:spPr>
        <p:txBody>
          <a:bodyPr>
            <a:normAutofit fontScale="90000"/>
          </a:bodyPr>
          <a:lstStyle/>
          <a:p>
            <a:r>
              <a:rPr lang="en-US" b="1" dirty="0" smtClean="0"/>
              <a:t>How to Make a Solar Still</a:t>
            </a:r>
            <a:endParaRPr lang="en-US" dirty="0"/>
          </a:p>
        </p:txBody>
      </p:sp>
      <p:sp>
        <p:nvSpPr>
          <p:cNvPr id="3" name="Subtitle 2"/>
          <p:cNvSpPr>
            <a:spLocks noGrp="1"/>
          </p:cNvSpPr>
          <p:nvPr>
            <p:ph type="subTitle" idx="1"/>
          </p:nvPr>
        </p:nvSpPr>
        <p:spPr>
          <a:xfrm>
            <a:off x="609600" y="1143000"/>
            <a:ext cx="8001000" cy="5334000"/>
          </a:xfrm>
        </p:spPr>
        <p:txBody>
          <a:bodyPr>
            <a:noAutofit/>
          </a:bodyPr>
          <a:lstStyle/>
          <a:p>
            <a:pPr algn="just"/>
            <a:r>
              <a:rPr lang="en-US" sz="2400" b="1" dirty="0" smtClean="0">
                <a:solidFill>
                  <a:srgbClr val="0000FF"/>
                </a:solidFill>
              </a:rPr>
              <a:t>Example-3</a:t>
            </a:r>
          </a:p>
          <a:p>
            <a:pPr algn="just"/>
            <a:r>
              <a:rPr lang="en-US" sz="2400" dirty="0" smtClean="0">
                <a:solidFill>
                  <a:schemeClr val="tx1"/>
                </a:solidFill>
              </a:rPr>
              <a:t>9.</a:t>
            </a:r>
            <a:r>
              <a:rPr lang="en-US" sz="2400" b="1" dirty="0" smtClean="0">
                <a:solidFill>
                  <a:schemeClr val="tx1"/>
                </a:solidFill>
              </a:rPr>
              <a:t> Mark the first 19" of PEX,</a:t>
            </a:r>
            <a:r>
              <a:rPr lang="en-US" sz="2400" dirty="0" smtClean="0">
                <a:solidFill>
                  <a:schemeClr val="tx1"/>
                </a:solidFill>
              </a:rPr>
              <a:t> then cut it in half with a utility knife. Score it lightly at first to establish the cut lines.</a:t>
            </a:r>
          </a:p>
          <a:p>
            <a:pPr algn="just"/>
            <a:r>
              <a:rPr lang="en-US" sz="2400" dirty="0" smtClean="0">
                <a:solidFill>
                  <a:schemeClr val="tx1"/>
                </a:solidFill>
              </a:rPr>
              <a:t>10. </a:t>
            </a:r>
            <a:r>
              <a:rPr lang="en-US" sz="2400" b="1" dirty="0" smtClean="0">
                <a:solidFill>
                  <a:schemeClr val="tx1"/>
                </a:solidFill>
              </a:rPr>
              <a:t>Drill three 1/8" holes</a:t>
            </a:r>
            <a:r>
              <a:rPr lang="en-US" sz="2400" dirty="0" smtClean="0">
                <a:solidFill>
                  <a:schemeClr val="tx1"/>
                </a:solidFill>
              </a:rPr>
              <a:t> in the side of the PEX for screws, then insert the PEX through the hole. Butt it tight against the other side, then screw it in place, sloping it about 1/4".</a:t>
            </a:r>
          </a:p>
          <a:p>
            <a:pPr algn="just"/>
            <a:r>
              <a:rPr lang="en-US" sz="2400" dirty="0" smtClean="0">
                <a:solidFill>
                  <a:schemeClr val="tx1"/>
                </a:solidFill>
              </a:rPr>
              <a:t>11. </a:t>
            </a:r>
            <a:r>
              <a:rPr lang="en-US" sz="2400" b="1" dirty="0" smtClean="0">
                <a:solidFill>
                  <a:schemeClr val="tx1"/>
                </a:solidFill>
              </a:rPr>
              <a:t>Wipe a thick bead of silicone caulk</a:t>
            </a:r>
            <a:r>
              <a:rPr lang="en-US" sz="2400" dirty="0" smtClean="0">
                <a:solidFill>
                  <a:schemeClr val="tx1"/>
                </a:solidFill>
              </a:rPr>
              <a:t> along the top edge of the PEX to seal it against the plywood.</a:t>
            </a:r>
          </a:p>
          <a:p>
            <a:pPr algn="just"/>
            <a:r>
              <a:rPr lang="en-US" sz="2400" dirty="0" smtClean="0">
                <a:solidFill>
                  <a:schemeClr val="tx1"/>
                </a:solidFill>
              </a:rPr>
              <a:t>12. </a:t>
            </a:r>
            <a:r>
              <a:rPr lang="en-US" sz="2400" b="1" dirty="0" smtClean="0">
                <a:solidFill>
                  <a:schemeClr val="tx1"/>
                </a:solidFill>
              </a:rPr>
              <a:t>Shim the box level </a:t>
            </a:r>
            <a:r>
              <a:rPr lang="en-US" sz="2400" dirty="0" smtClean="0">
                <a:solidFill>
                  <a:schemeClr val="tx1"/>
                </a:solidFill>
              </a:rPr>
              <a:t>and tack a temporary stop to the top edge to make it easy to place the glass without smearing the caulk. Spread a generous bead of caulk on all the edges, then lay the glass in place. Tape it down around the edges with painter’s tape, then let it set up overnight.</a:t>
            </a:r>
          </a:p>
          <a:p>
            <a:pPr algn="just"/>
            <a:endParaRPr lang="en-US" sz="2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Transportation of Water</a:t>
            </a:r>
            <a:endParaRPr lang="en-US" sz="3600" dirty="0"/>
          </a:p>
        </p:txBody>
      </p:sp>
      <p:sp>
        <p:nvSpPr>
          <p:cNvPr id="3" name="Subtitle 2"/>
          <p:cNvSpPr>
            <a:spLocks noGrp="1"/>
          </p:cNvSpPr>
          <p:nvPr>
            <p:ph type="subTitle" idx="1"/>
          </p:nvPr>
        </p:nvSpPr>
        <p:spPr>
          <a:xfrm>
            <a:off x="304800" y="914400"/>
            <a:ext cx="8610600" cy="5638800"/>
          </a:xfrm>
        </p:spPr>
        <p:txBody>
          <a:bodyPr>
            <a:noAutofit/>
          </a:bodyPr>
          <a:lstStyle/>
          <a:p>
            <a:pPr marL="514350" indent="-514350" algn="just">
              <a:spcAft>
                <a:spcPts val="1200"/>
              </a:spcAft>
              <a:buFont typeface="Wingdings" pitchFamily="2" charset="2"/>
              <a:buChar char="v"/>
            </a:pPr>
            <a:r>
              <a:rPr lang="en-US" sz="2400" dirty="0" smtClean="0"/>
              <a:t>A pressure pipe is also defined as a pipe flowing full. </a:t>
            </a:r>
          </a:p>
          <a:p>
            <a:pPr marL="514350" indent="-514350" algn="just">
              <a:spcAft>
                <a:spcPts val="1200"/>
              </a:spcAft>
              <a:buFont typeface="Wingdings" pitchFamily="2" charset="2"/>
              <a:buChar char="v"/>
            </a:pPr>
            <a:r>
              <a:rPr lang="en-US" sz="2400" spc="-20" dirty="0" smtClean="0">
                <a:solidFill>
                  <a:srgbClr val="FFFF00"/>
                </a:solidFill>
              </a:rPr>
              <a:t>Such pipes are often less costly than open channels (canals and flumes) because they can generally follow a shorter route. </a:t>
            </a:r>
          </a:p>
          <a:p>
            <a:pPr marL="514350" indent="-514350" algn="just">
              <a:spcAft>
                <a:spcPts val="1200"/>
              </a:spcAft>
              <a:buFont typeface="Wingdings" pitchFamily="2" charset="2"/>
              <a:buChar char="v"/>
            </a:pPr>
            <a:r>
              <a:rPr lang="en-US" sz="2400" dirty="0" smtClean="0"/>
              <a:t>If water is scare, pressure pipes may be used to avoid loss of water by seepage and evaporation, which generally occurs in open channels. </a:t>
            </a:r>
          </a:p>
          <a:p>
            <a:pPr marL="514350" indent="-514350" algn="just">
              <a:spcAft>
                <a:spcPts val="1200"/>
              </a:spcAft>
              <a:buFont typeface="Wingdings" pitchFamily="2" charset="2"/>
              <a:buChar char="v"/>
            </a:pPr>
            <a:r>
              <a:rPr lang="en-US" sz="2400" dirty="0" smtClean="0">
                <a:solidFill>
                  <a:srgbClr val="FFFF00"/>
                </a:solidFill>
              </a:rPr>
              <a:t>Pressure pipes are preferable for public water supplies because of the reduced opportunity for pollution. </a:t>
            </a:r>
          </a:p>
          <a:p>
            <a:pPr marL="514350" indent="-514350" algn="just">
              <a:spcAft>
                <a:spcPts val="1200"/>
              </a:spcAft>
              <a:buFont typeface="Wingdings" pitchFamily="2" charset="2"/>
              <a:buChar char="v"/>
            </a:pPr>
            <a:r>
              <a:rPr lang="en-US" sz="2400" dirty="0" smtClean="0"/>
              <a:t>The open channel may take the form of canal, flume, tunnel, aqueduct or partly filled pipe. </a:t>
            </a:r>
          </a:p>
          <a:p>
            <a:pPr marL="514350" indent="-514350" algn="just">
              <a:spcAft>
                <a:spcPts val="1200"/>
              </a:spcAft>
              <a:buFont typeface="Wingdings" pitchFamily="2" charset="2"/>
              <a:buChar char="v"/>
            </a:pPr>
            <a:r>
              <a:rPr lang="en-US" sz="2400" dirty="0" smtClean="0">
                <a:solidFill>
                  <a:srgbClr val="FFFF00"/>
                </a:solidFill>
              </a:rPr>
              <a:t>Open channels are characterized by a free water surface, in contrast to pressure pipes, which always flow full.</a:t>
            </a:r>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762000"/>
          </a:xfrm>
        </p:spPr>
        <p:txBody>
          <a:bodyPr>
            <a:normAutofit fontScale="90000"/>
          </a:bodyPr>
          <a:lstStyle/>
          <a:p>
            <a:r>
              <a:rPr lang="en-US" dirty="0" smtClean="0">
                <a:solidFill>
                  <a:srgbClr val="FF0000"/>
                </a:solidFill>
              </a:rPr>
              <a:t>Solar Stills</a:t>
            </a:r>
            <a:endParaRPr lang="en-US" dirty="0">
              <a:solidFill>
                <a:srgbClr val="FF0000"/>
              </a:solidFill>
            </a:endParaRPr>
          </a:p>
        </p:txBody>
      </p:sp>
      <p:pic>
        <p:nvPicPr>
          <p:cNvPr id="6" name="Picture 5" descr="basics"/>
          <p:cNvPicPr/>
          <p:nvPr/>
        </p:nvPicPr>
        <p:blipFill>
          <a:blip r:embed="rId2"/>
          <a:srcRect/>
          <a:stretch>
            <a:fillRect/>
          </a:stretch>
        </p:blipFill>
        <p:spPr bwMode="auto">
          <a:xfrm>
            <a:off x="304800" y="1219200"/>
            <a:ext cx="8382000" cy="48767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000250"/>
          </a:xfrm>
        </p:spPr>
        <p:txBody>
          <a:bodyPr>
            <a:normAutofit fontScale="90000"/>
          </a:bodyPr>
          <a:lstStyle/>
          <a:p>
            <a:r>
              <a:rPr lang="en-US" b="1" i="1" dirty="0" smtClean="0"/>
              <a:t>Performance Indicators of</a:t>
            </a:r>
            <a:br>
              <a:rPr lang="en-US" b="1" i="1" dirty="0" smtClean="0"/>
            </a:br>
            <a:r>
              <a:rPr lang="en-US" b="1" i="1" dirty="0" smtClean="0"/>
              <a:t>Water Losses</a:t>
            </a:r>
            <a:br>
              <a:rPr lang="en-US" b="1" i="1" dirty="0" smtClean="0"/>
            </a:br>
            <a:r>
              <a:rPr lang="en-US" b="1" i="1" dirty="0" smtClean="0"/>
              <a:t>in Distribution System</a:t>
            </a:r>
            <a:endParaRPr lang="en-US" dirty="0"/>
          </a:p>
        </p:txBody>
      </p:sp>
      <p:sp>
        <p:nvSpPr>
          <p:cNvPr id="4" name="Subtitle 2"/>
          <p:cNvSpPr txBox="1">
            <a:spLocks/>
          </p:cNvSpPr>
          <p:nvPr/>
        </p:nvSpPr>
        <p:spPr>
          <a:xfrm>
            <a:off x="381000" y="3352800"/>
            <a:ext cx="82296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rgbClr val="0000FF"/>
                </a:solidFill>
                <a:effectLst/>
                <a:uLnTx/>
                <a:uFillTx/>
                <a:latin typeface="+mn-lt"/>
                <a:ea typeface="+mn-ea"/>
                <a:cs typeface="+mn-cs"/>
              </a:rPr>
              <a:t>Lecture -13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rgbClr val="FF0000"/>
                </a:solidFill>
                <a:effectLst/>
                <a:uLnTx/>
                <a:uFillTx/>
                <a:latin typeface="+mn-lt"/>
                <a:ea typeface="+mn-ea"/>
                <a:cs typeface="+mn-cs"/>
              </a:rPr>
              <a:t>Week-9, Saturday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rgbClr val="00B050"/>
                </a:solidFill>
                <a:effectLst/>
                <a:uLnTx/>
                <a:uFillTx/>
                <a:latin typeface="+mn-lt"/>
                <a:ea typeface="+mn-ea"/>
                <a:cs typeface="+mn-cs"/>
              </a:rPr>
              <a:t>18-06-2022</a:t>
            </a:r>
            <a:endParaRPr kumimoji="0" lang="en-US" sz="3200" b="0" i="0" u="none" strike="noStrike" kern="1200" cap="none" spc="0" normalizeH="0" baseline="0" noProof="0" dirty="0">
              <a:ln>
                <a:noFill/>
              </a:ln>
              <a:solidFill>
                <a:srgbClr val="00B05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801"/>
          </a:xfrm>
        </p:spPr>
        <p:txBody>
          <a:bodyPr>
            <a:normAutofit fontScale="90000"/>
          </a:bodyPr>
          <a:lstStyle/>
          <a:p>
            <a:r>
              <a:rPr lang="en-US" b="1" dirty="0" smtClean="0">
                <a:solidFill>
                  <a:srgbClr val="FF0000"/>
                </a:solidFill>
              </a:rPr>
              <a:t>Water Loss</a:t>
            </a:r>
            <a:endParaRPr lang="en-US" b="1" dirty="0">
              <a:solidFill>
                <a:srgbClr val="FF0000"/>
              </a:solidFill>
            </a:endParaRPr>
          </a:p>
        </p:txBody>
      </p:sp>
      <p:sp>
        <p:nvSpPr>
          <p:cNvPr id="3" name="Subtitle 2"/>
          <p:cNvSpPr>
            <a:spLocks noGrp="1"/>
          </p:cNvSpPr>
          <p:nvPr>
            <p:ph type="subTitle" idx="1"/>
          </p:nvPr>
        </p:nvSpPr>
        <p:spPr>
          <a:xfrm>
            <a:off x="533400" y="1524000"/>
            <a:ext cx="8077200" cy="4953000"/>
          </a:xfrm>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304799" y="895350"/>
            <a:ext cx="8610601" cy="57340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8839200" cy="1219200"/>
          </a:xfrm>
        </p:spPr>
        <p:txBody>
          <a:bodyPr>
            <a:noAutofit/>
          </a:bodyPr>
          <a:lstStyle/>
          <a:p>
            <a:pPr algn="just"/>
            <a:r>
              <a:rPr lang="en-US" sz="3600" dirty="0" smtClean="0">
                <a:solidFill>
                  <a:srgbClr val="FF0000"/>
                </a:solidFill>
                <a:effectLst/>
              </a:rPr>
              <a:t>Understanding and Managing Losses in Water Distribution Networks</a:t>
            </a:r>
            <a:endParaRPr lang="en-US" sz="3600" dirty="0">
              <a:solidFill>
                <a:srgbClr val="FF0000"/>
              </a:solidFill>
              <a:effectLst/>
            </a:endParaRPr>
          </a:p>
        </p:txBody>
      </p:sp>
      <p:sp>
        <p:nvSpPr>
          <p:cNvPr id="3" name="Subtitle 2"/>
          <p:cNvSpPr>
            <a:spLocks noGrp="1"/>
          </p:cNvSpPr>
          <p:nvPr>
            <p:ph type="subTitle" idx="1"/>
          </p:nvPr>
        </p:nvSpPr>
        <p:spPr>
          <a:xfrm>
            <a:off x="914400" y="1905000"/>
            <a:ext cx="7467600" cy="4191000"/>
          </a:xfrm>
        </p:spPr>
        <p:txBody>
          <a:bodyPr>
            <a:normAutofit/>
          </a:bodyPr>
          <a:lstStyle/>
          <a:p>
            <a:pPr marL="514350" indent="-514350" algn="just">
              <a:spcAft>
                <a:spcPts val="1200"/>
              </a:spcAft>
              <a:buFont typeface="Wingdings" pitchFamily="2" charset="2"/>
              <a:buChar char="q"/>
            </a:pPr>
            <a:r>
              <a:rPr lang="en-US" sz="2800" b="1" dirty="0" smtClean="0">
                <a:solidFill>
                  <a:schemeClr val="tx1"/>
                </a:solidFill>
              </a:rPr>
              <a:t>Step 1: Analysis of network characteristics and operating practices</a:t>
            </a:r>
          </a:p>
          <a:p>
            <a:pPr marL="514350" indent="-514350" algn="just">
              <a:spcAft>
                <a:spcPts val="1200"/>
              </a:spcAft>
              <a:buFont typeface="Wingdings" pitchFamily="2" charset="2"/>
              <a:buChar char="q"/>
            </a:pPr>
            <a:r>
              <a:rPr lang="en-US" sz="2800" b="1" dirty="0" smtClean="0">
                <a:solidFill>
                  <a:schemeClr val="tx1"/>
                </a:solidFill>
              </a:rPr>
              <a:t>Step 2: Use appropriate tools and mechanisms to suggest appropriate solutions</a:t>
            </a:r>
            <a:endParaRPr lang="en-US" sz="2800" dirty="0">
              <a:solidFill>
                <a:schemeClr val="tx1"/>
              </a:solidFill>
            </a:endParaRPr>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09600"/>
          </a:xfrm>
        </p:spPr>
        <p:txBody>
          <a:bodyPr>
            <a:normAutofit fontScale="90000"/>
          </a:bodyPr>
          <a:lstStyle/>
          <a:p>
            <a:r>
              <a:rPr lang="en-US" b="1" dirty="0" smtClean="0"/>
              <a:t>Components of Water Loss</a:t>
            </a:r>
            <a:endParaRPr lang="en-US" dirty="0"/>
          </a:p>
        </p:txBody>
      </p:sp>
      <p:grpSp>
        <p:nvGrpSpPr>
          <p:cNvPr id="3" name="Group 27"/>
          <p:cNvGrpSpPr/>
          <p:nvPr/>
        </p:nvGrpSpPr>
        <p:grpSpPr>
          <a:xfrm>
            <a:off x="760412" y="1219200"/>
            <a:ext cx="7620000" cy="4583668"/>
            <a:chOff x="609600" y="1219200"/>
            <a:chExt cx="7620000" cy="4583668"/>
          </a:xfrm>
        </p:grpSpPr>
        <p:sp>
          <p:nvSpPr>
            <p:cNvPr id="6" name="TextBox 5"/>
            <p:cNvSpPr txBox="1"/>
            <p:nvPr/>
          </p:nvSpPr>
          <p:spPr>
            <a:xfrm>
              <a:off x="3429000" y="1219200"/>
              <a:ext cx="2133600" cy="523220"/>
            </a:xfrm>
            <a:prstGeom prst="rect">
              <a:avLst/>
            </a:prstGeom>
            <a:solidFill>
              <a:srgbClr val="92D050"/>
            </a:solidFill>
            <a:ln>
              <a:solidFill>
                <a:srgbClr val="0000FF"/>
              </a:solidFill>
            </a:ln>
          </p:spPr>
          <p:txBody>
            <a:bodyPr wrap="square" rtlCol="0">
              <a:spAutoFit/>
            </a:bodyPr>
            <a:lstStyle/>
            <a:p>
              <a:pPr algn="ctr"/>
              <a:r>
                <a:rPr lang="en-US" sz="2800" b="1" dirty="0" smtClean="0"/>
                <a:t>Water Loss</a:t>
              </a:r>
              <a:endParaRPr lang="en-US" sz="2800" dirty="0"/>
            </a:p>
          </p:txBody>
        </p:sp>
        <p:sp>
          <p:nvSpPr>
            <p:cNvPr id="7" name="TextBox 6"/>
            <p:cNvSpPr txBox="1"/>
            <p:nvPr/>
          </p:nvSpPr>
          <p:spPr>
            <a:xfrm>
              <a:off x="609600" y="2445603"/>
              <a:ext cx="3887788" cy="461665"/>
            </a:xfrm>
            <a:prstGeom prst="rect">
              <a:avLst/>
            </a:prstGeom>
            <a:solidFill>
              <a:srgbClr val="00B0F0"/>
            </a:solidFill>
            <a:ln>
              <a:solidFill>
                <a:srgbClr val="0000FF"/>
              </a:solidFill>
            </a:ln>
          </p:spPr>
          <p:txBody>
            <a:bodyPr wrap="square" rtlCol="0">
              <a:spAutoFit/>
            </a:bodyPr>
            <a:lstStyle/>
            <a:p>
              <a:pPr algn="ctr"/>
              <a:r>
                <a:rPr lang="en-US" sz="2400" b="1" dirty="0" smtClean="0"/>
                <a:t>Physical loss (Real loss)</a:t>
              </a:r>
              <a:endParaRPr lang="en-US" sz="2400" dirty="0"/>
            </a:p>
          </p:txBody>
        </p:sp>
        <p:sp>
          <p:nvSpPr>
            <p:cNvPr id="8" name="TextBox 7"/>
            <p:cNvSpPr txBox="1"/>
            <p:nvPr/>
          </p:nvSpPr>
          <p:spPr>
            <a:xfrm>
              <a:off x="5259388" y="2433935"/>
              <a:ext cx="2970212" cy="830997"/>
            </a:xfrm>
            <a:prstGeom prst="rect">
              <a:avLst/>
            </a:prstGeom>
            <a:solidFill>
              <a:srgbClr val="00B0F0"/>
            </a:solidFill>
            <a:ln>
              <a:solidFill>
                <a:srgbClr val="0000FF"/>
              </a:solidFill>
            </a:ln>
          </p:spPr>
          <p:txBody>
            <a:bodyPr wrap="square" rtlCol="0">
              <a:spAutoFit/>
            </a:bodyPr>
            <a:lstStyle/>
            <a:p>
              <a:pPr algn="ctr"/>
              <a:r>
                <a:rPr lang="en-US" sz="2400" b="1" dirty="0" smtClean="0"/>
                <a:t>Commercial loss</a:t>
              </a:r>
            </a:p>
            <a:p>
              <a:pPr algn="ctr"/>
              <a:r>
                <a:rPr lang="en-US" sz="2400" b="1" dirty="0" smtClean="0"/>
                <a:t>(Apparent loss)</a:t>
              </a:r>
              <a:endParaRPr lang="en-US" sz="2400" dirty="0"/>
            </a:p>
          </p:txBody>
        </p:sp>
        <p:sp>
          <p:nvSpPr>
            <p:cNvPr id="9" name="TextBox 8"/>
            <p:cNvSpPr txBox="1"/>
            <p:nvPr/>
          </p:nvSpPr>
          <p:spPr>
            <a:xfrm>
              <a:off x="609600" y="3429000"/>
              <a:ext cx="3887788" cy="461665"/>
            </a:xfrm>
            <a:prstGeom prst="rect">
              <a:avLst/>
            </a:prstGeom>
            <a:noFill/>
            <a:ln>
              <a:solidFill>
                <a:srgbClr val="0000FF"/>
              </a:solidFill>
            </a:ln>
          </p:spPr>
          <p:txBody>
            <a:bodyPr wrap="square" rtlCol="0">
              <a:spAutoFit/>
            </a:bodyPr>
            <a:lstStyle/>
            <a:p>
              <a:pPr algn="ctr"/>
              <a:r>
                <a:rPr lang="en-US" sz="2400" b="1" dirty="0" smtClean="0"/>
                <a:t>Pipe breaks and leaks</a:t>
              </a:r>
              <a:endParaRPr lang="en-US" sz="2400" dirty="0"/>
            </a:p>
          </p:txBody>
        </p:sp>
        <p:sp>
          <p:nvSpPr>
            <p:cNvPr id="10" name="TextBox 9"/>
            <p:cNvSpPr txBox="1"/>
            <p:nvPr/>
          </p:nvSpPr>
          <p:spPr>
            <a:xfrm>
              <a:off x="5259388" y="3653135"/>
              <a:ext cx="2970212" cy="461665"/>
            </a:xfrm>
            <a:prstGeom prst="rect">
              <a:avLst/>
            </a:prstGeom>
            <a:noFill/>
            <a:ln>
              <a:solidFill>
                <a:srgbClr val="0000FF"/>
              </a:solidFill>
            </a:ln>
          </p:spPr>
          <p:txBody>
            <a:bodyPr wrap="square" rtlCol="0">
              <a:spAutoFit/>
            </a:bodyPr>
            <a:lstStyle/>
            <a:p>
              <a:pPr algn="ctr"/>
              <a:r>
                <a:rPr lang="en-US" sz="2400" b="1" dirty="0" smtClean="0"/>
                <a:t>Metering Errors</a:t>
              </a:r>
              <a:endParaRPr lang="en-US" sz="2400" dirty="0"/>
            </a:p>
          </p:txBody>
        </p:sp>
        <p:sp>
          <p:nvSpPr>
            <p:cNvPr id="11" name="TextBox 10"/>
            <p:cNvSpPr txBox="1"/>
            <p:nvPr/>
          </p:nvSpPr>
          <p:spPr>
            <a:xfrm>
              <a:off x="609600" y="4415135"/>
              <a:ext cx="3887788" cy="461665"/>
            </a:xfrm>
            <a:prstGeom prst="rect">
              <a:avLst/>
            </a:prstGeom>
            <a:noFill/>
            <a:ln>
              <a:solidFill>
                <a:srgbClr val="0000FF"/>
              </a:solidFill>
            </a:ln>
          </p:spPr>
          <p:txBody>
            <a:bodyPr wrap="square" rtlCol="0">
              <a:spAutoFit/>
            </a:bodyPr>
            <a:lstStyle/>
            <a:p>
              <a:pPr algn="ctr"/>
              <a:r>
                <a:rPr lang="en-US" sz="2400" b="1" dirty="0" smtClean="0"/>
                <a:t>Storage overflows</a:t>
              </a:r>
              <a:endParaRPr lang="en-US" sz="2400" dirty="0"/>
            </a:p>
          </p:txBody>
        </p:sp>
        <p:sp>
          <p:nvSpPr>
            <p:cNvPr id="12" name="TextBox 11"/>
            <p:cNvSpPr txBox="1"/>
            <p:nvPr/>
          </p:nvSpPr>
          <p:spPr>
            <a:xfrm>
              <a:off x="5335588" y="4491335"/>
              <a:ext cx="2894012" cy="461665"/>
            </a:xfrm>
            <a:prstGeom prst="rect">
              <a:avLst/>
            </a:prstGeom>
            <a:noFill/>
            <a:ln>
              <a:solidFill>
                <a:srgbClr val="0000FF"/>
              </a:solidFill>
            </a:ln>
          </p:spPr>
          <p:txBody>
            <a:bodyPr wrap="square" rtlCol="0">
              <a:spAutoFit/>
            </a:bodyPr>
            <a:lstStyle/>
            <a:p>
              <a:pPr algn="ctr"/>
              <a:r>
                <a:rPr lang="en-US" sz="2400" b="1" dirty="0" smtClean="0"/>
                <a:t>Water Theft</a:t>
              </a:r>
              <a:endParaRPr lang="en-US" sz="2400" dirty="0"/>
            </a:p>
          </p:txBody>
        </p:sp>
        <p:sp>
          <p:nvSpPr>
            <p:cNvPr id="13" name="TextBox 12"/>
            <p:cNvSpPr txBox="1"/>
            <p:nvPr/>
          </p:nvSpPr>
          <p:spPr>
            <a:xfrm>
              <a:off x="609600" y="5341203"/>
              <a:ext cx="3811588" cy="461665"/>
            </a:xfrm>
            <a:prstGeom prst="rect">
              <a:avLst/>
            </a:prstGeom>
            <a:noFill/>
            <a:ln>
              <a:solidFill>
                <a:srgbClr val="0000FF"/>
              </a:solidFill>
            </a:ln>
          </p:spPr>
          <p:txBody>
            <a:bodyPr wrap="square" rtlCol="0">
              <a:spAutoFit/>
            </a:bodyPr>
            <a:lstStyle/>
            <a:p>
              <a:pPr algn="ctr"/>
              <a:r>
                <a:rPr lang="en-US" sz="2400" b="1" dirty="0" smtClean="0"/>
                <a:t>House connection leaks</a:t>
              </a:r>
              <a:endParaRPr lang="en-US" sz="2400" dirty="0"/>
            </a:p>
          </p:txBody>
        </p:sp>
        <p:sp>
          <p:nvSpPr>
            <p:cNvPr id="14" name="TextBox 13"/>
            <p:cNvSpPr txBox="1"/>
            <p:nvPr/>
          </p:nvSpPr>
          <p:spPr>
            <a:xfrm>
              <a:off x="5335588" y="5329535"/>
              <a:ext cx="2894012" cy="461665"/>
            </a:xfrm>
            <a:prstGeom prst="rect">
              <a:avLst/>
            </a:prstGeom>
            <a:noFill/>
            <a:ln>
              <a:solidFill>
                <a:srgbClr val="0000FF"/>
              </a:solidFill>
            </a:ln>
          </p:spPr>
          <p:txBody>
            <a:bodyPr wrap="square" rtlCol="0">
              <a:spAutoFit/>
            </a:bodyPr>
            <a:lstStyle/>
            <a:p>
              <a:pPr algn="ctr"/>
              <a:r>
                <a:rPr lang="en-US" sz="2400" b="1" dirty="0" smtClean="0"/>
                <a:t>Billing Anomalies</a:t>
              </a:r>
              <a:endParaRPr lang="en-US" sz="2400" dirty="0"/>
            </a:p>
          </p:txBody>
        </p:sp>
        <p:cxnSp>
          <p:nvCxnSpPr>
            <p:cNvPr id="16" name="Straight Arrow Connector 15"/>
            <p:cNvCxnSpPr>
              <a:stCxn id="6" idx="2"/>
            </p:cNvCxnSpPr>
            <p:nvPr/>
          </p:nvCxnSpPr>
          <p:spPr>
            <a:xfrm rot="5400000">
              <a:off x="4337518" y="1899910"/>
              <a:ext cx="315773" cy="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09800" y="2057400"/>
              <a:ext cx="472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2019300" y="22479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6744494" y="22471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1936274" y="3169126"/>
              <a:ext cx="5486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p:cNvCxnSpPr/>
          <p:nvPr/>
        </p:nvCxnSpPr>
        <p:spPr>
          <a:xfrm rot="5400000">
            <a:off x="6896894" y="34663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896894" y="43045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6896894" y="51427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2088674" y="4159726"/>
            <a:ext cx="5486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2134394" y="51046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09600"/>
          </a:xfrm>
        </p:spPr>
        <p:txBody>
          <a:bodyPr>
            <a:normAutofit/>
          </a:bodyPr>
          <a:lstStyle/>
          <a:p>
            <a:r>
              <a:rPr lang="en-US" sz="4000" b="1" dirty="0" smtClean="0"/>
              <a:t>Standard Terminologies</a:t>
            </a:r>
            <a:endParaRPr lang="en-US" sz="4000" dirty="0"/>
          </a:p>
        </p:txBody>
      </p:sp>
      <p:graphicFrame>
        <p:nvGraphicFramePr>
          <p:cNvPr id="4" name="Table 3"/>
          <p:cNvGraphicFramePr>
            <a:graphicFrameLocks noGrp="1"/>
          </p:cNvGraphicFramePr>
          <p:nvPr/>
        </p:nvGraphicFramePr>
        <p:xfrm>
          <a:off x="457200" y="1066800"/>
          <a:ext cx="8305800" cy="5593080"/>
        </p:xfrm>
        <a:graphic>
          <a:graphicData uri="http://schemas.openxmlformats.org/drawingml/2006/table">
            <a:tbl>
              <a:tblPr firstRow="1" bandRow="1">
                <a:tableStyleId>{5C22544A-7EE6-4342-B048-85BDC9FD1C3A}</a:tableStyleId>
              </a:tblPr>
              <a:tblGrid>
                <a:gridCol w="533400"/>
                <a:gridCol w="838200"/>
                <a:gridCol w="1676400"/>
                <a:gridCol w="3596640"/>
                <a:gridCol w="1661160"/>
              </a:tblGrid>
              <a:tr h="492760">
                <a:tc rowSpan="9">
                  <a:txBody>
                    <a:bodyPr/>
                    <a:lstStyle/>
                    <a:p>
                      <a:pPr algn="ctr"/>
                      <a:r>
                        <a:rPr lang="en-US" sz="2400" b="1" kern="1200" baseline="0" dirty="0" smtClean="0">
                          <a:solidFill>
                            <a:schemeClr val="lt1"/>
                          </a:solidFill>
                          <a:latin typeface="+mn-lt"/>
                          <a:ea typeface="+mn-ea"/>
                          <a:cs typeface="+mn-cs"/>
                        </a:rPr>
                        <a:t>System Input Volume</a:t>
                      </a:r>
                      <a:endParaRPr lang="en-US" sz="2400" dirty="0"/>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4">
                  <a:txBody>
                    <a:bodyPr/>
                    <a:lstStyle/>
                    <a:p>
                      <a:pPr algn="ctr"/>
                      <a:r>
                        <a:rPr lang="en-US" sz="2400" b="1" kern="1200" baseline="0" dirty="0" smtClean="0">
                          <a:solidFill>
                            <a:schemeClr val="lt1"/>
                          </a:solidFill>
                          <a:latin typeface="+mn-lt"/>
                          <a:ea typeface="+mn-ea"/>
                          <a:cs typeface="+mn-cs"/>
                        </a:rPr>
                        <a:t>Authorized Consumption</a:t>
                      </a:r>
                      <a:endParaRPr lang="en-US" sz="2400" dirty="0"/>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ctr"/>
                      <a:r>
                        <a:rPr lang="en-US" sz="1800" b="1" kern="1200" baseline="0" dirty="0" smtClean="0">
                          <a:solidFill>
                            <a:schemeClr val="lt1"/>
                          </a:solidFill>
                          <a:latin typeface="+mn-lt"/>
                          <a:ea typeface="+mn-ea"/>
                          <a:cs typeface="+mn-cs"/>
                        </a:rPr>
                        <a:t>Billed Authorized Consumption</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kern="1200" baseline="0" dirty="0" smtClean="0">
                          <a:solidFill>
                            <a:schemeClr val="lt1"/>
                          </a:solidFill>
                          <a:latin typeface="+mn-lt"/>
                          <a:ea typeface="+mn-ea"/>
                          <a:cs typeface="+mn-cs"/>
                        </a:rPr>
                        <a:t>Billed Metered Consumption (including water exported)</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ctr"/>
                      <a:r>
                        <a:rPr lang="en-US" sz="2400" b="1" kern="1200" baseline="0" dirty="0" smtClean="0">
                          <a:solidFill>
                            <a:schemeClr val="lt1"/>
                          </a:solidFill>
                          <a:latin typeface="+mn-lt"/>
                          <a:ea typeface="+mn-ea"/>
                          <a:cs typeface="+mn-cs"/>
                        </a:rPr>
                        <a:t>Revenue Water</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9276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1800" b="1" kern="1200" baseline="0" dirty="0" smtClean="0">
                          <a:solidFill>
                            <a:schemeClr val="dk1"/>
                          </a:solidFill>
                          <a:latin typeface="+mn-lt"/>
                          <a:ea typeface="+mn-ea"/>
                          <a:cs typeface="+mn-cs"/>
                        </a:rPr>
                        <a:t>Billed Unmetered consumption</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760">
                <a:tc vMerge="1">
                  <a:txBody>
                    <a:bodyPr/>
                    <a:lstStyle/>
                    <a:p>
                      <a:endParaRPr lang="en-US" dirty="0"/>
                    </a:p>
                  </a:txBody>
                  <a:tcPr/>
                </a:tc>
                <a:tc vMerge="1">
                  <a:txBody>
                    <a:bodyPr/>
                    <a:lstStyle/>
                    <a:p>
                      <a:endParaRPr lang="en-US" dirty="0"/>
                    </a:p>
                  </a:txBody>
                  <a:tcPr/>
                </a:tc>
                <a:tc rowSpan="2">
                  <a:txBody>
                    <a:bodyPr/>
                    <a:lstStyle/>
                    <a:p>
                      <a:r>
                        <a:rPr lang="en-US" sz="1800" b="1" kern="1200" baseline="0" dirty="0" smtClean="0">
                          <a:solidFill>
                            <a:schemeClr val="dk1"/>
                          </a:solidFill>
                          <a:latin typeface="+mn-lt"/>
                          <a:ea typeface="+mn-ea"/>
                          <a:cs typeface="+mn-cs"/>
                        </a:rPr>
                        <a:t>Unbilled Authorized Consumption</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r>
                        <a:rPr lang="en-US" sz="1800" b="1" kern="1200" baseline="0" dirty="0" smtClean="0">
                          <a:solidFill>
                            <a:schemeClr val="dk1"/>
                          </a:solidFill>
                          <a:latin typeface="+mn-lt"/>
                          <a:ea typeface="+mn-ea"/>
                          <a:cs typeface="+mn-cs"/>
                        </a:rPr>
                        <a:t>Unbilled Metered Consumption</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7">
                  <a:txBody>
                    <a:bodyPr/>
                    <a:lstStyle/>
                    <a:p>
                      <a:pPr algn="ctr"/>
                      <a:r>
                        <a:rPr lang="en-US" sz="2400" b="1" kern="1200" baseline="0" dirty="0" smtClean="0">
                          <a:solidFill>
                            <a:schemeClr val="dk1"/>
                          </a:solidFill>
                          <a:latin typeface="+mn-lt"/>
                          <a:ea typeface="+mn-ea"/>
                          <a:cs typeface="+mn-cs"/>
                        </a:rPr>
                        <a:t>Non-Revenue Water</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r>
              <a:tr h="49276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1800" b="1" kern="1200" baseline="0" dirty="0" smtClean="0">
                          <a:solidFill>
                            <a:schemeClr val="dk1"/>
                          </a:solidFill>
                          <a:latin typeface="+mn-lt"/>
                          <a:ea typeface="+mn-ea"/>
                          <a:cs typeface="+mn-cs"/>
                        </a:rPr>
                        <a:t>Unbilled Unmetered Consumption</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760">
                <a:tc vMerge="1">
                  <a:txBody>
                    <a:bodyPr/>
                    <a:lstStyle/>
                    <a:p>
                      <a:endParaRPr lang="en-US" dirty="0"/>
                    </a:p>
                  </a:txBody>
                  <a:tcPr/>
                </a:tc>
                <a:tc rowSpan="5">
                  <a:txBody>
                    <a:bodyPr/>
                    <a:lstStyle/>
                    <a:p>
                      <a:pPr algn="ctr"/>
                      <a:r>
                        <a:rPr lang="en-US" sz="2400" b="1" kern="1200" baseline="0" dirty="0" smtClean="0">
                          <a:solidFill>
                            <a:schemeClr val="dk1"/>
                          </a:solidFill>
                          <a:latin typeface="+mn-lt"/>
                          <a:ea typeface="+mn-ea"/>
                          <a:cs typeface="+mn-cs"/>
                        </a:rPr>
                        <a:t>Water Losses</a:t>
                      </a:r>
                      <a:endParaRPr lang="en-US" sz="2400" dirty="0"/>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r>
                        <a:rPr lang="en-US" sz="1800" b="1" kern="1200" baseline="0" dirty="0" smtClean="0">
                          <a:solidFill>
                            <a:schemeClr val="dk1"/>
                          </a:solidFill>
                          <a:latin typeface="+mn-lt"/>
                          <a:ea typeface="+mn-ea"/>
                          <a:cs typeface="+mn-cs"/>
                        </a:rPr>
                        <a:t>Apparent Losses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r>
                        <a:rPr lang="en-US" sz="1800" b="1" kern="1200" baseline="0" dirty="0" smtClean="0">
                          <a:solidFill>
                            <a:schemeClr val="dk1"/>
                          </a:solidFill>
                          <a:latin typeface="+mn-lt"/>
                          <a:ea typeface="+mn-ea"/>
                          <a:cs typeface="+mn-cs"/>
                        </a:rPr>
                        <a:t>Unauthorized Consumption</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030A0"/>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76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1800" b="1" kern="1200" baseline="0" dirty="0" smtClean="0">
                          <a:solidFill>
                            <a:schemeClr val="dk1"/>
                          </a:solidFill>
                          <a:latin typeface="+mn-lt"/>
                          <a:ea typeface="+mn-ea"/>
                          <a:cs typeface="+mn-cs"/>
                        </a:rPr>
                        <a:t>Metering Inaccuracies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760">
                <a:tc vMerge="1">
                  <a:txBody>
                    <a:bodyPr/>
                    <a:lstStyle/>
                    <a:p>
                      <a:endParaRPr lang="en-US" dirty="0"/>
                    </a:p>
                  </a:txBody>
                  <a:tcPr/>
                </a:tc>
                <a:tc vMerge="1">
                  <a:txBody>
                    <a:bodyPr/>
                    <a:lstStyle/>
                    <a:p>
                      <a:endParaRPr lang="en-US" dirty="0"/>
                    </a:p>
                  </a:txBody>
                  <a:tcPr/>
                </a:tc>
                <a:tc rowSpan="3">
                  <a:txBody>
                    <a:bodyPr/>
                    <a:lstStyle/>
                    <a:p>
                      <a:r>
                        <a:rPr lang="en-US" sz="1800" b="1" kern="1200" baseline="0" dirty="0" smtClean="0">
                          <a:solidFill>
                            <a:schemeClr val="dk1"/>
                          </a:solidFill>
                          <a:latin typeface="+mn-lt"/>
                          <a:ea typeface="+mn-ea"/>
                          <a:cs typeface="+mn-cs"/>
                        </a:rPr>
                        <a:t>Real Losses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r>
                        <a:rPr lang="en-US" sz="1800" b="1" kern="1200" baseline="0" dirty="0" smtClean="0">
                          <a:solidFill>
                            <a:schemeClr val="dk1"/>
                          </a:solidFill>
                          <a:latin typeface="+mn-lt"/>
                          <a:ea typeface="+mn-ea"/>
                          <a:cs typeface="+mn-cs"/>
                        </a:rPr>
                        <a:t>Leakage on Transmission and/or Distribution Mains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76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1800" b="1" kern="1200" baseline="0" dirty="0" smtClean="0">
                          <a:solidFill>
                            <a:schemeClr val="dk1"/>
                          </a:solidFill>
                          <a:latin typeface="+mn-lt"/>
                          <a:ea typeface="+mn-ea"/>
                          <a:cs typeface="+mn-cs"/>
                        </a:rPr>
                        <a:t>Leakage and Overflows at Utility’s Storage Tank</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76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1800" b="1" kern="1200" baseline="0" dirty="0" smtClean="0">
                          <a:solidFill>
                            <a:schemeClr val="dk1"/>
                          </a:solidFill>
                          <a:latin typeface="+mn-lt"/>
                          <a:ea typeface="+mn-ea"/>
                          <a:cs typeface="+mn-cs"/>
                        </a:rPr>
                        <a:t>Leakage on Service Connections up to point of Customer Metering</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1"/>
            <a:ext cx="9144000" cy="609600"/>
          </a:xfrm>
        </p:spPr>
        <p:txBody>
          <a:bodyPr>
            <a:normAutofit fontScale="90000"/>
          </a:bodyPr>
          <a:lstStyle/>
          <a:p>
            <a:r>
              <a:rPr lang="en-US" b="1" dirty="0" smtClean="0">
                <a:solidFill>
                  <a:srgbClr val="0000FF"/>
                </a:solidFill>
              </a:rPr>
              <a:t>What is Unaccounted-for-Water?</a:t>
            </a:r>
            <a:endParaRPr lang="en-US" dirty="0">
              <a:solidFill>
                <a:srgbClr val="0000FF"/>
              </a:solidFill>
            </a:endParaRPr>
          </a:p>
        </p:txBody>
      </p:sp>
      <p:sp>
        <p:nvSpPr>
          <p:cNvPr id="3" name="Subtitle 2"/>
          <p:cNvSpPr>
            <a:spLocks noGrp="1"/>
          </p:cNvSpPr>
          <p:nvPr>
            <p:ph type="subTitle" idx="1"/>
          </p:nvPr>
        </p:nvSpPr>
        <p:spPr>
          <a:xfrm>
            <a:off x="533400" y="1524000"/>
            <a:ext cx="8077200" cy="4953000"/>
          </a:xfrm>
        </p:spPr>
        <p:txBody>
          <a:bodyPr>
            <a:normAutofit/>
          </a:bodyPr>
          <a:lstStyle/>
          <a:p>
            <a:pPr algn="just">
              <a:spcAft>
                <a:spcPts val="1800"/>
              </a:spcAft>
            </a:pPr>
            <a:r>
              <a:rPr lang="en-US" sz="2800" dirty="0" smtClean="0">
                <a:solidFill>
                  <a:schemeClr val="tx1"/>
                </a:solidFill>
              </a:rPr>
              <a:t>Unaccounted-for water (UFW) represents the difference between "net production" (the volume of water delivered into a network) and "consumption" (the volume of water that can be accounted for by legitimate consumption, whether metered or not).</a:t>
            </a:r>
          </a:p>
          <a:p>
            <a:pPr algn="just">
              <a:spcAft>
                <a:spcPts val="1800"/>
              </a:spcAft>
            </a:pPr>
            <a:r>
              <a:rPr lang="en-US" sz="2800" dirty="0" smtClean="0">
                <a:solidFill>
                  <a:srgbClr val="0000FF"/>
                </a:solidFill>
              </a:rPr>
              <a:t>UFW</a:t>
            </a:r>
            <a:r>
              <a:rPr lang="en-US" sz="2800" dirty="0" smtClean="0">
                <a:solidFill>
                  <a:schemeClr val="tx1"/>
                </a:solidFill>
              </a:rPr>
              <a:t> = </a:t>
            </a:r>
            <a:r>
              <a:rPr lang="en-US" sz="2800" dirty="0" smtClean="0">
                <a:solidFill>
                  <a:srgbClr val="008000"/>
                </a:solidFill>
              </a:rPr>
              <a:t>Net production </a:t>
            </a:r>
            <a:r>
              <a:rPr lang="en-US" sz="2800" dirty="0" smtClean="0">
                <a:solidFill>
                  <a:schemeClr val="tx1"/>
                </a:solidFill>
              </a:rPr>
              <a:t>– </a:t>
            </a:r>
            <a:r>
              <a:rPr lang="en-US" sz="2800" dirty="0" smtClean="0">
                <a:solidFill>
                  <a:srgbClr val="FFFF00"/>
                </a:solidFill>
              </a:rPr>
              <a:t>Legitimate consumption</a:t>
            </a:r>
            <a:endParaRPr lang="en-US" sz="2800" dirty="0">
              <a:solidFill>
                <a:srgbClr val="FFFF00"/>
              </a:solidFill>
            </a:endParaRPr>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09600"/>
          </a:xfrm>
        </p:spPr>
        <p:txBody>
          <a:bodyPr>
            <a:normAutofit fontScale="90000"/>
          </a:bodyPr>
          <a:lstStyle/>
          <a:p>
            <a:r>
              <a:rPr lang="en-US" b="1" dirty="0" smtClean="0"/>
              <a:t>Non-Revenue Water</a:t>
            </a:r>
            <a:endParaRPr lang="en-US" dirty="0"/>
          </a:p>
        </p:txBody>
      </p:sp>
      <p:sp>
        <p:nvSpPr>
          <p:cNvPr id="3" name="Subtitle 2"/>
          <p:cNvSpPr>
            <a:spLocks noGrp="1"/>
          </p:cNvSpPr>
          <p:nvPr>
            <p:ph type="subTitle" idx="1"/>
          </p:nvPr>
        </p:nvSpPr>
        <p:spPr>
          <a:xfrm>
            <a:off x="533400" y="1295400"/>
            <a:ext cx="8077200" cy="5181600"/>
          </a:xfrm>
        </p:spPr>
        <p:txBody>
          <a:bodyPr>
            <a:normAutofit/>
          </a:bodyPr>
          <a:lstStyle/>
          <a:p>
            <a:pPr algn="just"/>
            <a:r>
              <a:rPr lang="en-US" sz="2800" dirty="0" smtClean="0">
                <a:solidFill>
                  <a:srgbClr val="0000FF"/>
                </a:solidFill>
              </a:rPr>
              <a:t>Non-revenue water (NRW) </a:t>
            </a:r>
            <a:r>
              <a:rPr lang="en-US" sz="2800" dirty="0" smtClean="0">
                <a:solidFill>
                  <a:schemeClr val="tx1"/>
                </a:solidFill>
              </a:rPr>
              <a:t>represents the difference between the volume of water delivered into a network and billed authorized consumption.</a:t>
            </a:r>
          </a:p>
          <a:p>
            <a:pPr algn="just"/>
            <a:endParaRPr lang="en-US" sz="2800" dirty="0" smtClean="0">
              <a:solidFill>
                <a:schemeClr val="tx1"/>
              </a:solidFill>
            </a:endParaRPr>
          </a:p>
          <a:p>
            <a:pPr algn="just"/>
            <a:r>
              <a:rPr lang="en-US" sz="2800" dirty="0" smtClean="0">
                <a:solidFill>
                  <a:schemeClr val="tx1"/>
                </a:solidFill>
              </a:rPr>
              <a:t>NRW = “Net production” – “Revenue water”</a:t>
            </a:r>
          </a:p>
          <a:p>
            <a:pPr algn="just"/>
            <a:r>
              <a:rPr lang="en-US" sz="2800" dirty="0" smtClean="0">
                <a:solidFill>
                  <a:schemeClr val="tx1"/>
                </a:solidFill>
              </a:rPr>
              <a:t>= UFW + water which is accounted for, but no revenue is collected (unbilled authorized consumption).</a:t>
            </a:r>
            <a:endParaRPr lang="en-US" sz="2800" dirty="0">
              <a:solidFill>
                <a:schemeClr val="tx1"/>
              </a:solidFill>
            </a:endParaRPr>
          </a:p>
        </p:txBody>
      </p:sp>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09600"/>
          </a:xfrm>
        </p:spPr>
        <p:txBody>
          <a:bodyPr>
            <a:normAutofit fontScale="90000"/>
          </a:bodyPr>
          <a:lstStyle/>
          <a:p>
            <a:r>
              <a:rPr lang="en-US" b="1" dirty="0" smtClean="0"/>
              <a:t>Calculating Water Loss</a:t>
            </a:r>
            <a:endParaRPr lang="en-US" dirty="0"/>
          </a:p>
        </p:txBody>
      </p:sp>
      <p:sp>
        <p:nvSpPr>
          <p:cNvPr id="3" name="Subtitle 2"/>
          <p:cNvSpPr>
            <a:spLocks noGrp="1"/>
          </p:cNvSpPr>
          <p:nvPr>
            <p:ph type="subTitle" idx="1"/>
          </p:nvPr>
        </p:nvSpPr>
        <p:spPr>
          <a:xfrm>
            <a:off x="533400" y="1295400"/>
            <a:ext cx="8305800" cy="5181600"/>
          </a:xfrm>
        </p:spPr>
        <p:txBody>
          <a:bodyPr>
            <a:noAutofit/>
          </a:bodyPr>
          <a:lstStyle/>
          <a:p>
            <a:pPr algn="just"/>
            <a:r>
              <a:rPr lang="en-US" sz="2800" dirty="0" smtClean="0">
                <a:solidFill>
                  <a:srgbClr val="0000FF"/>
                </a:solidFill>
              </a:rPr>
              <a:t>Water loss is expressed as</a:t>
            </a:r>
          </a:p>
          <a:p>
            <a:pPr marL="457200" indent="-457200" algn="just">
              <a:buFont typeface="Wingdings" pitchFamily="2" charset="2"/>
              <a:buChar char="q"/>
            </a:pPr>
            <a:r>
              <a:rPr lang="en-US" sz="2400" dirty="0" smtClean="0">
                <a:solidFill>
                  <a:schemeClr val="tx1"/>
                </a:solidFill>
              </a:rPr>
              <a:t>a percentage of net water production (delivered to the distribution system)</a:t>
            </a:r>
          </a:p>
          <a:p>
            <a:pPr marL="457200" indent="-457200" algn="just">
              <a:buFont typeface="Wingdings" pitchFamily="2" charset="2"/>
              <a:buChar char="q"/>
            </a:pPr>
            <a:r>
              <a:rPr lang="en-US" sz="2400" dirty="0" smtClean="0">
                <a:solidFill>
                  <a:schemeClr val="tx1"/>
                </a:solidFill>
              </a:rPr>
              <a:t>as m</a:t>
            </a:r>
            <a:r>
              <a:rPr lang="en-US" sz="2400" baseline="30000" dirty="0" smtClean="0">
                <a:solidFill>
                  <a:schemeClr val="tx1"/>
                </a:solidFill>
              </a:rPr>
              <a:t>3</a:t>
            </a:r>
            <a:r>
              <a:rPr lang="en-US" sz="2400" dirty="0" smtClean="0">
                <a:solidFill>
                  <a:schemeClr val="tx1"/>
                </a:solidFill>
              </a:rPr>
              <a:t>/day/km of water distribution pipe system network (specific water loss)</a:t>
            </a:r>
          </a:p>
          <a:p>
            <a:pPr marL="457200" indent="-457200" algn="just">
              <a:buFont typeface="Wingdings" pitchFamily="2" charset="2"/>
              <a:buChar char="q"/>
            </a:pPr>
            <a:r>
              <a:rPr lang="en-US" sz="2400" dirty="0" smtClean="0">
                <a:solidFill>
                  <a:schemeClr val="tx1"/>
                </a:solidFill>
              </a:rPr>
              <a:t>Others</a:t>
            </a:r>
          </a:p>
          <a:p>
            <a:pPr marL="914400" lvl="1" indent="-457200" algn="just">
              <a:buFont typeface="Wingdings" pitchFamily="2" charset="2"/>
              <a:buChar char="§"/>
            </a:pPr>
            <a:r>
              <a:rPr lang="en-US" sz="2400" dirty="0" smtClean="0">
                <a:solidFill>
                  <a:schemeClr val="tx1"/>
                </a:solidFill>
              </a:rPr>
              <a:t>m</a:t>
            </a:r>
            <a:r>
              <a:rPr lang="en-US" sz="2400" baseline="30000" dirty="0" smtClean="0">
                <a:solidFill>
                  <a:schemeClr val="tx1"/>
                </a:solidFill>
              </a:rPr>
              <a:t>3</a:t>
            </a:r>
            <a:r>
              <a:rPr lang="en-US" sz="2400" dirty="0" smtClean="0">
                <a:solidFill>
                  <a:schemeClr val="tx1"/>
                </a:solidFill>
              </a:rPr>
              <a:t>/day/connection</a:t>
            </a:r>
          </a:p>
          <a:p>
            <a:pPr marL="914400" lvl="1" indent="-457200" algn="just">
              <a:buFont typeface="Wingdings" pitchFamily="2" charset="2"/>
              <a:buChar char="§"/>
            </a:pPr>
            <a:r>
              <a:rPr lang="en-US" sz="2400" dirty="0" smtClean="0">
                <a:solidFill>
                  <a:schemeClr val="tx1"/>
                </a:solidFill>
              </a:rPr>
              <a:t>m</a:t>
            </a:r>
            <a:r>
              <a:rPr lang="en-US" sz="2400" baseline="30000" dirty="0" smtClean="0">
                <a:solidFill>
                  <a:schemeClr val="tx1"/>
                </a:solidFill>
              </a:rPr>
              <a:t>3</a:t>
            </a:r>
            <a:r>
              <a:rPr lang="en-US" sz="2400" dirty="0" smtClean="0">
                <a:solidFill>
                  <a:schemeClr val="tx1"/>
                </a:solidFill>
              </a:rPr>
              <a:t>/day/connection/m pressure</a:t>
            </a:r>
          </a:p>
          <a:p>
            <a:pPr marL="914400" lvl="1" indent="-457200" algn="just">
              <a:buFont typeface="Wingdings" pitchFamily="2" charset="2"/>
              <a:buChar char="§"/>
            </a:pPr>
            <a:r>
              <a:rPr lang="en-US" sz="2400" dirty="0" smtClean="0">
                <a:solidFill>
                  <a:schemeClr val="tx1"/>
                </a:solidFill>
              </a:rPr>
              <a:t>Water loss as % of net water production is the most common.</a:t>
            </a:r>
          </a:p>
          <a:p>
            <a:pPr marL="914400" lvl="1" indent="-457200" algn="just">
              <a:buFont typeface="Wingdings" pitchFamily="2" charset="2"/>
              <a:buChar char="§"/>
            </a:pPr>
            <a:r>
              <a:rPr lang="en-US" sz="2400" dirty="0" smtClean="0">
                <a:solidFill>
                  <a:schemeClr val="tx1"/>
                </a:solidFill>
              </a:rPr>
              <a:t>It could be misleading for systems with different net productions with same amount of real &amp; apparent losses.</a:t>
            </a:r>
            <a:endParaRPr lang="en-US" sz="2400" dirty="0">
              <a:solidFill>
                <a:schemeClr val="tx1"/>
              </a:solidFill>
            </a:endParaRPr>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85800"/>
          </a:xfrm>
        </p:spPr>
        <p:txBody>
          <a:bodyPr>
            <a:normAutofit fontScale="90000"/>
          </a:bodyPr>
          <a:lstStyle/>
          <a:p>
            <a:r>
              <a:rPr lang="en-US" b="1" dirty="0" smtClean="0"/>
              <a:t>Magnitude of Water Losses</a:t>
            </a:r>
            <a:endParaRPr lang="en-US" dirty="0"/>
          </a:p>
        </p:txBody>
      </p:sp>
      <p:sp>
        <p:nvSpPr>
          <p:cNvPr id="3" name="Subtitle 2"/>
          <p:cNvSpPr>
            <a:spLocks noGrp="1"/>
          </p:cNvSpPr>
          <p:nvPr>
            <p:ph type="subTitle" idx="1"/>
          </p:nvPr>
        </p:nvSpPr>
        <p:spPr>
          <a:xfrm>
            <a:off x="533400" y="1524000"/>
            <a:ext cx="8077200" cy="4953000"/>
          </a:xfrm>
        </p:spPr>
        <p:txBody>
          <a:bodyPr>
            <a:noAutofit/>
          </a:bodyPr>
          <a:lstStyle/>
          <a:p>
            <a:pPr marL="457200" indent="-457200" algn="just">
              <a:spcAft>
                <a:spcPts val="1200"/>
              </a:spcAft>
              <a:buFont typeface="Wingdings" pitchFamily="2" charset="2"/>
              <a:buChar char="v"/>
            </a:pPr>
            <a:r>
              <a:rPr lang="en-US" sz="2800" dirty="0" smtClean="0">
                <a:solidFill>
                  <a:schemeClr val="tx1"/>
                </a:solidFill>
              </a:rPr>
              <a:t>Water loss levels (UFW or NRW) vary widely per country and within one country per city.</a:t>
            </a:r>
          </a:p>
          <a:p>
            <a:pPr marL="457200" indent="-457200" algn="just">
              <a:spcAft>
                <a:spcPts val="1200"/>
              </a:spcAft>
              <a:buFont typeface="Wingdings" pitchFamily="2" charset="2"/>
              <a:buChar char="v"/>
            </a:pPr>
            <a:r>
              <a:rPr lang="en-US" sz="2800" dirty="0" smtClean="0">
                <a:solidFill>
                  <a:schemeClr val="tx1"/>
                </a:solidFill>
              </a:rPr>
              <a:t>UFW values ranging from 6% to 63% have been reported (</a:t>
            </a:r>
            <a:r>
              <a:rPr lang="en-US" sz="2400" i="1" dirty="0" smtClean="0">
                <a:solidFill>
                  <a:schemeClr val="tx1"/>
                </a:solidFill>
              </a:rPr>
              <a:t>Source: Water and Wastewater Utility Data – 2nd edition 1996</a:t>
            </a:r>
            <a:r>
              <a:rPr lang="en-US" sz="2800" i="1" dirty="0" smtClean="0">
                <a:solidFill>
                  <a:schemeClr val="tx1"/>
                </a:solidFill>
              </a:rPr>
              <a:t>)</a:t>
            </a:r>
          </a:p>
          <a:p>
            <a:pPr marL="457200" indent="-457200" algn="just">
              <a:spcAft>
                <a:spcPts val="1200"/>
              </a:spcAft>
              <a:buFont typeface="Wingdings" pitchFamily="2" charset="2"/>
              <a:buChar char="v"/>
            </a:pPr>
            <a:r>
              <a:rPr lang="en-US" sz="2800" dirty="0" smtClean="0">
                <a:solidFill>
                  <a:schemeClr val="tx1"/>
                </a:solidFill>
              </a:rPr>
              <a:t>A certain level of water losses can not be avoided from a technical point of view and /or is considered acceptable from an economic point of view.</a:t>
            </a:r>
            <a:endParaRPr lang="en-US" sz="2800" dirty="0">
              <a:solidFill>
                <a:schemeClr val="tx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Desirable Qualities of Pressure Pipes</a:t>
            </a:r>
            <a:endParaRPr lang="en-US" sz="3600" dirty="0">
              <a:solidFill>
                <a:srgbClr val="00FF00"/>
              </a:solidFill>
            </a:endParaRPr>
          </a:p>
        </p:txBody>
      </p:sp>
      <p:sp>
        <p:nvSpPr>
          <p:cNvPr id="3" name="Subtitle 2"/>
          <p:cNvSpPr>
            <a:spLocks noGrp="1"/>
          </p:cNvSpPr>
          <p:nvPr>
            <p:ph type="subTitle" idx="1"/>
          </p:nvPr>
        </p:nvSpPr>
        <p:spPr>
          <a:xfrm>
            <a:off x="381000" y="914400"/>
            <a:ext cx="8229600" cy="5486400"/>
          </a:xfrm>
        </p:spPr>
        <p:txBody>
          <a:bodyPr>
            <a:normAutofit lnSpcReduction="10000"/>
          </a:bodyPr>
          <a:lstStyle/>
          <a:p>
            <a:pPr algn="just">
              <a:spcAft>
                <a:spcPts val="1200"/>
              </a:spcAft>
            </a:pPr>
            <a:r>
              <a:rPr lang="en-US" sz="2800" dirty="0" smtClean="0"/>
              <a:t>The desirable qualities of pressure pipes are as follows:</a:t>
            </a:r>
          </a:p>
          <a:p>
            <a:pPr marL="571500" lvl="0" indent="-571500" algn="just">
              <a:spcAft>
                <a:spcPts val="1200"/>
              </a:spcAft>
              <a:buFont typeface="+mj-lt"/>
              <a:buAutoNum type="romanLcPeriod"/>
            </a:pPr>
            <a:r>
              <a:rPr lang="en-US" sz="2800" dirty="0" smtClean="0"/>
              <a:t>They should be made of durable materials so that no leakage develops causing wastage of water.</a:t>
            </a:r>
          </a:p>
          <a:p>
            <a:pPr marL="571500" lvl="0" indent="-571500" algn="just">
              <a:spcAft>
                <a:spcPts val="1200"/>
              </a:spcAft>
              <a:buFont typeface="+mj-lt"/>
              <a:buAutoNum type="romanLcPeriod"/>
            </a:pPr>
            <a:r>
              <a:rPr lang="en-US" sz="2800" dirty="0" smtClean="0"/>
              <a:t>They should be strong and of sufficient thickness to withstand both internal and external stresses.</a:t>
            </a:r>
          </a:p>
          <a:p>
            <a:pPr marL="571500" lvl="0" indent="-571500" algn="just">
              <a:spcAft>
                <a:spcPts val="1200"/>
              </a:spcAft>
              <a:buFont typeface="+mj-lt"/>
              <a:buAutoNum type="romanLcPeriod"/>
            </a:pPr>
            <a:r>
              <a:rPr lang="en-US" sz="2800" dirty="0" smtClean="0"/>
              <a:t>The inner surface of the pipe should be very smooth so that the resistance to flow is minimum.</a:t>
            </a:r>
          </a:p>
          <a:p>
            <a:pPr marL="571500" lvl="0" indent="-571500" algn="just">
              <a:spcAft>
                <a:spcPts val="1200"/>
              </a:spcAft>
              <a:buFont typeface="+mj-lt"/>
              <a:buAutoNum type="romanLcPeriod"/>
            </a:pPr>
            <a:r>
              <a:rPr lang="en-US" sz="2800" dirty="0" smtClean="0"/>
              <a:t>The pipe materials should not impart any physical and chemical effects to water.</a:t>
            </a:r>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47800"/>
          </a:xfrm>
        </p:spPr>
        <p:txBody>
          <a:bodyPr>
            <a:noAutofit/>
          </a:bodyPr>
          <a:lstStyle/>
          <a:p>
            <a:r>
              <a:rPr lang="en-US" sz="2800" b="1" dirty="0" smtClean="0"/>
              <a:t>Mean UFW in Large Cities in Africa, Asia, Latin America and the Caribbean and North America</a:t>
            </a:r>
            <a:endParaRPr lang="en-US" sz="2800" dirty="0"/>
          </a:p>
        </p:txBody>
      </p:sp>
      <p:pic>
        <p:nvPicPr>
          <p:cNvPr id="3076" name="Picture 4"/>
          <p:cNvPicPr>
            <a:picLocks noChangeAspect="1" noChangeArrowheads="1"/>
          </p:cNvPicPr>
          <p:nvPr/>
        </p:nvPicPr>
        <p:blipFill>
          <a:blip r:embed="rId2"/>
          <a:srcRect/>
          <a:stretch>
            <a:fillRect/>
          </a:stretch>
        </p:blipFill>
        <p:spPr bwMode="auto">
          <a:xfrm>
            <a:off x="457200" y="1828800"/>
            <a:ext cx="8349539" cy="4267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1"/>
            <a:ext cx="8610600" cy="685800"/>
          </a:xfrm>
        </p:spPr>
        <p:txBody>
          <a:bodyPr>
            <a:noAutofit/>
          </a:bodyPr>
          <a:lstStyle/>
          <a:p>
            <a:pPr algn="ctr"/>
            <a:r>
              <a:rPr lang="en-US" sz="3600" b="1" dirty="0" smtClean="0"/>
              <a:t>UFW in Some Southern African Cities</a:t>
            </a:r>
            <a:endParaRPr lang="en-US" sz="3600" dirty="0"/>
          </a:p>
        </p:txBody>
      </p:sp>
      <p:pic>
        <p:nvPicPr>
          <p:cNvPr id="4099" name="Picture 3"/>
          <p:cNvPicPr>
            <a:picLocks noChangeAspect="1" noChangeArrowheads="1"/>
          </p:cNvPicPr>
          <p:nvPr/>
        </p:nvPicPr>
        <p:blipFill>
          <a:blip r:embed="rId2"/>
          <a:srcRect/>
          <a:stretch>
            <a:fillRect/>
          </a:stretch>
        </p:blipFill>
        <p:spPr bwMode="auto">
          <a:xfrm>
            <a:off x="401707" y="1317241"/>
            <a:ext cx="8285093" cy="485495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85800"/>
          </a:xfrm>
        </p:spPr>
        <p:txBody>
          <a:bodyPr>
            <a:noAutofit/>
          </a:bodyPr>
          <a:lstStyle/>
          <a:p>
            <a:r>
              <a:rPr lang="en-US" sz="3200" b="1" dirty="0" smtClean="0">
                <a:effectLst/>
              </a:rPr>
              <a:t>Non-revenue Water in Some Asian Cities</a:t>
            </a:r>
            <a:endParaRPr lang="en-US" sz="3200" b="1" dirty="0">
              <a:effectLst/>
            </a:endParaRPr>
          </a:p>
        </p:txBody>
      </p:sp>
      <p:pic>
        <p:nvPicPr>
          <p:cNvPr id="5122" name="Picture 2"/>
          <p:cNvPicPr>
            <a:picLocks noChangeAspect="1" noChangeArrowheads="1"/>
          </p:cNvPicPr>
          <p:nvPr/>
        </p:nvPicPr>
        <p:blipFill>
          <a:blip r:embed="rId2"/>
          <a:srcRect/>
          <a:stretch>
            <a:fillRect/>
          </a:stretch>
        </p:blipFill>
        <p:spPr bwMode="auto">
          <a:xfrm>
            <a:off x="1143001" y="1075164"/>
            <a:ext cx="6857999" cy="529613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09600"/>
          </a:xfrm>
        </p:spPr>
        <p:txBody>
          <a:bodyPr>
            <a:noAutofit/>
          </a:bodyPr>
          <a:lstStyle/>
          <a:p>
            <a:r>
              <a:rPr lang="en-US" sz="3200" b="1" dirty="0" smtClean="0"/>
              <a:t>What is an Acceptable Water Loss?</a:t>
            </a:r>
            <a:endParaRPr lang="en-US" sz="3200" dirty="0"/>
          </a:p>
        </p:txBody>
      </p:sp>
      <p:sp>
        <p:nvSpPr>
          <p:cNvPr id="3" name="Subtitle 2"/>
          <p:cNvSpPr>
            <a:spLocks noGrp="1"/>
          </p:cNvSpPr>
          <p:nvPr>
            <p:ph type="subTitle" idx="1"/>
          </p:nvPr>
        </p:nvSpPr>
        <p:spPr>
          <a:xfrm>
            <a:off x="533400" y="1524000"/>
            <a:ext cx="8305800" cy="4953000"/>
          </a:xfrm>
        </p:spPr>
        <p:txBody>
          <a:bodyPr>
            <a:normAutofit/>
          </a:bodyPr>
          <a:lstStyle/>
          <a:p>
            <a:pPr marL="514350" indent="-514350" algn="just">
              <a:spcAft>
                <a:spcPts val="1200"/>
              </a:spcAft>
              <a:buFont typeface="+mj-lt"/>
              <a:buAutoNum type="arabicPeriod"/>
            </a:pPr>
            <a:r>
              <a:rPr lang="en-US" sz="2400" dirty="0" smtClean="0">
                <a:solidFill>
                  <a:schemeClr val="tx1"/>
                </a:solidFill>
              </a:rPr>
              <a:t>It is a compromise between the cost of reducing water loss and maintenance of distribution system and the cost (of water) saved.</a:t>
            </a:r>
          </a:p>
          <a:p>
            <a:pPr marL="514350" indent="-514350" algn="just">
              <a:spcAft>
                <a:spcPts val="1200"/>
              </a:spcAft>
              <a:buFont typeface="+mj-lt"/>
              <a:buAutoNum type="arabicPeriod"/>
            </a:pPr>
            <a:r>
              <a:rPr lang="en-US" sz="2400" dirty="0" smtClean="0">
                <a:solidFill>
                  <a:srgbClr val="0000FF"/>
                </a:solidFill>
              </a:rPr>
              <a:t>AWWA Leak detection and Accountability Committee (1996) recommended 10% as a benchmark for UFW.</a:t>
            </a:r>
          </a:p>
          <a:p>
            <a:pPr marL="514350" indent="-514350" algn="just">
              <a:spcAft>
                <a:spcPts val="1200"/>
              </a:spcAft>
              <a:buFont typeface="+mj-lt"/>
              <a:buAutoNum type="arabicPeriod"/>
            </a:pPr>
            <a:r>
              <a:rPr lang="en-US" sz="2400" dirty="0" smtClean="0">
                <a:solidFill>
                  <a:schemeClr val="tx1"/>
                </a:solidFill>
              </a:rPr>
              <a:t>UFW levels and action needed</a:t>
            </a:r>
          </a:p>
          <a:p>
            <a:pPr algn="just">
              <a:spcAft>
                <a:spcPts val="1200"/>
              </a:spcAft>
            </a:pPr>
            <a:r>
              <a:rPr lang="en-US" sz="2400" dirty="0" smtClean="0">
                <a:solidFill>
                  <a:schemeClr val="tx1"/>
                </a:solidFill>
              </a:rPr>
              <a:t>&lt; 10% 	Acceptable, monitoring and control</a:t>
            </a:r>
          </a:p>
          <a:p>
            <a:pPr algn="just">
              <a:spcAft>
                <a:spcPts val="1200"/>
              </a:spcAft>
            </a:pPr>
            <a:r>
              <a:rPr lang="en-US" sz="2400" dirty="0" smtClean="0">
                <a:solidFill>
                  <a:schemeClr val="tx1"/>
                </a:solidFill>
              </a:rPr>
              <a:t>10-25% 	Intermediate, could be reduced</a:t>
            </a:r>
          </a:p>
          <a:p>
            <a:pPr algn="just">
              <a:spcAft>
                <a:spcPts val="1200"/>
              </a:spcAft>
            </a:pPr>
            <a:r>
              <a:rPr lang="en-US" sz="2400" dirty="0" smtClean="0">
                <a:solidFill>
                  <a:schemeClr val="tx1"/>
                </a:solidFill>
              </a:rPr>
              <a:t>&gt; 25% 	Matter of concern, reduction needed</a:t>
            </a:r>
            <a:endParaRPr lang="en-US" sz="2400" dirty="0">
              <a:solidFill>
                <a:schemeClr val="tx1"/>
              </a:solidFill>
            </a:endParaRPr>
          </a:p>
        </p:txBody>
      </p:sp>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1"/>
            <a:ext cx="8534400" cy="609600"/>
          </a:xfrm>
        </p:spPr>
        <p:txBody>
          <a:bodyPr>
            <a:noAutofit/>
          </a:bodyPr>
          <a:lstStyle/>
          <a:p>
            <a:r>
              <a:rPr lang="en-US" sz="3200" b="1" dirty="0" smtClean="0"/>
              <a:t>Unavoidable Annual Real Losses (UARL)</a:t>
            </a:r>
            <a:endParaRPr lang="en-US" sz="3200" dirty="0"/>
          </a:p>
        </p:txBody>
      </p:sp>
      <p:sp>
        <p:nvSpPr>
          <p:cNvPr id="3" name="Subtitle 2"/>
          <p:cNvSpPr>
            <a:spLocks noGrp="1"/>
          </p:cNvSpPr>
          <p:nvPr>
            <p:ph type="subTitle" idx="1"/>
          </p:nvPr>
        </p:nvSpPr>
        <p:spPr>
          <a:xfrm>
            <a:off x="533400" y="1524000"/>
            <a:ext cx="8077200" cy="4953000"/>
          </a:xfrm>
        </p:spPr>
        <p:txBody>
          <a:bodyPr>
            <a:normAutofit/>
          </a:bodyPr>
          <a:lstStyle/>
          <a:p>
            <a:pPr marL="514350" indent="-514350" algn="just">
              <a:buFont typeface="Wingdings" pitchFamily="2" charset="2"/>
              <a:buChar char="Ø"/>
            </a:pPr>
            <a:r>
              <a:rPr lang="en-US" sz="2800" dirty="0" smtClean="0">
                <a:solidFill>
                  <a:schemeClr val="tx1"/>
                </a:solidFill>
              </a:rPr>
              <a:t>It is impossible to eliminate all real losses from a distribution system</a:t>
            </a:r>
          </a:p>
          <a:p>
            <a:pPr marL="971550" lvl="1" indent="-514350" algn="just">
              <a:buFont typeface="Wingdings" pitchFamily="2" charset="2"/>
              <a:buChar char="Ø"/>
            </a:pPr>
            <a:r>
              <a:rPr lang="en-US" sz="2400" dirty="0" smtClean="0">
                <a:solidFill>
                  <a:schemeClr val="tx1"/>
                </a:solidFill>
              </a:rPr>
              <a:t>some losses are “unavoidable”</a:t>
            </a:r>
          </a:p>
          <a:p>
            <a:pPr marL="971550" lvl="1" indent="-514350" algn="just">
              <a:spcAft>
                <a:spcPts val="1200"/>
              </a:spcAft>
              <a:buFont typeface="Wingdings" pitchFamily="2" charset="2"/>
              <a:buChar char="Ø"/>
            </a:pPr>
            <a:r>
              <a:rPr lang="en-US" sz="2400" dirty="0" smtClean="0">
                <a:solidFill>
                  <a:schemeClr val="tx1"/>
                </a:solidFill>
              </a:rPr>
              <a:t>some leakages are believed to be undetectable (too small to detect) or uneconomical to repair</a:t>
            </a:r>
          </a:p>
          <a:p>
            <a:pPr marL="514350" indent="-514350" algn="just">
              <a:buFont typeface="Wingdings" pitchFamily="2" charset="2"/>
              <a:buChar char="Ø"/>
            </a:pPr>
            <a:r>
              <a:rPr lang="en-US" sz="2800" dirty="0" smtClean="0">
                <a:solidFill>
                  <a:schemeClr val="tx1"/>
                </a:solidFill>
              </a:rPr>
              <a:t>An estimate of Unavoidable Annual Real Losses (UARL) can help to evaluate the feasibility of real loss minimization (provides better understanding of real loss components).</a:t>
            </a:r>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609600"/>
          </a:xfrm>
        </p:spPr>
        <p:txBody>
          <a:bodyPr>
            <a:noAutofit/>
          </a:bodyPr>
          <a:lstStyle/>
          <a:p>
            <a:r>
              <a:rPr lang="en-US" sz="3200" b="1" dirty="0" smtClean="0"/>
              <a:t>Unavoidable Annual Real Losses (UARL)</a:t>
            </a:r>
            <a:endParaRPr lang="en-US" sz="3200" dirty="0"/>
          </a:p>
        </p:txBody>
      </p:sp>
      <p:sp>
        <p:nvSpPr>
          <p:cNvPr id="3" name="Subtitle 2"/>
          <p:cNvSpPr>
            <a:spLocks noGrp="1"/>
          </p:cNvSpPr>
          <p:nvPr>
            <p:ph type="subTitle" idx="1"/>
          </p:nvPr>
        </p:nvSpPr>
        <p:spPr>
          <a:xfrm>
            <a:off x="381000" y="1143000"/>
            <a:ext cx="8382000" cy="4953000"/>
          </a:xfrm>
        </p:spPr>
        <p:txBody>
          <a:bodyPr>
            <a:normAutofit/>
          </a:bodyPr>
          <a:lstStyle/>
          <a:p>
            <a:pPr algn="just"/>
            <a:r>
              <a:rPr lang="en-US" sz="2800" b="1" dirty="0" smtClean="0">
                <a:solidFill>
                  <a:srgbClr val="0000FF"/>
                </a:solidFill>
              </a:rPr>
              <a:t>Generalized Equation</a:t>
            </a:r>
          </a:p>
          <a:p>
            <a:pPr algn="just">
              <a:spcAft>
                <a:spcPts val="1200"/>
              </a:spcAft>
            </a:pPr>
            <a:r>
              <a:rPr lang="en-US" sz="2400" dirty="0" smtClean="0">
                <a:solidFill>
                  <a:schemeClr val="tx1"/>
                </a:solidFill>
              </a:rPr>
              <a:t>UARL (L/day) = (A x L</a:t>
            </a:r>
            <a:r>
              <a:rPr lang="en-US" sz="2400" baseline="-25000" dirty="0" smtClean="0">
                <a:solidFill>
                  <a:schemeClr val="tx1"/>
                </a:solidFill>
              </a:rPr>
              <a:t>m</a:t>
            </a:r>
            <a:r>
              <a:rPr lang="en-US" sz="2400" dirty="0" smtClean="0">
                <a:solidFill>
                  <a:schemeClr val="tx1"/>
                </a:solidFill>
              </a:rPr>
              <a:t> + B x </a:t>
            </a:r>
            <a:r>
              <a:rPr lang="en-US" sz="2400" dirty="0" err="1" smtClean="0">
                <a:solidFill>
                  <a:schemeClr val="tx1"/>
                </a:solidFill>
              </a:rPr>
              <a:t>N</a:t>
            </a:r>
            <a:r>
              <a:rPr lang="en-US" sz="2400" baseline="-25000" dirty="0" err="1" smtClean="0">
                <a:solidFill>
                  <a:schemeClr val="tx1"/>
                </a:solidFill>
              </a:rPr>
              <a:t>c</a:t>
            </a:r>
            <a:r>
              <a:rPr lang="en-US" sz="2400" dirty="0" smtClean="0">
                <a:solidFill>
                  <a:schemeClr val="tx1"/>
                </a:solidFill>
              </a:rPr>
              <a:t> + C x </a:t>
            </a:r>
            <a:r>
              <a:rPr lang="en-US" sz="2400" dirty="0" err="1" smtClean="0">
                <a:solidFill>
                  <a:schemeClr val="tx1"/>
                </a:solidFill>
              </a:rPr>
              <a:t>L</a:t>
            </a:r>
            <a:r>
              <a:rPr lang="en-US" sz="2400" baseline="-25000" dirty="0" err="1" smtClean="0">
                <a:solidFill>
                  <a:schemeClr val="tx1"/>
                </a:solidFill>
              </a:rPr>
              <a:t>p</a:t>
            </a:r>
            <a:r>
              <a:rPr lang="en-US" sz="2400" dirty="0" smtClean="0">
                <a:solidFill>
                  <a:schemeClr val="tx1"/>
                </a:solidFill>
              </a:rPr>
              <a:t>) x P</a:t>
            </a:r>
          </a:p>
          <a:p>
            <a:pPr algn="just">
              <a:spcAft>
                <a:spcPts val="1200"/>
              </a:spcAft>
            </a:pPr>
            <a:r>
              <a:rPr lang="en-US" sz="2400" dirty="0" smtClean="0">
                <a:solidFill>
                  <a:schemeClr val="tx1"/>
                </a:solidFill>
              </a:rPr>
              <a:t>where,</a:t>
            </a:r>
          </a:p>
          <a:p>
            <a:pPr algn="just">
              <a:spcAft>
                <a:spcPts val="1200"/>
              </a:spcAft>
            </a:pPr>
            <a:r>
              <a:rPr lang="en-US" sz="2400" dirty="0" smtClean="0">
                <a:solidFill>
                  <a:schemeClr val="tx1"/>
                </a:solidFill>
              </a:rPr>
              <a:t>A = specific real losses for mains (L/day/km/m pressure)</a:t>
            </a:r>
          </a:p>
          <a:p>
            <a:pPr algn="just">
              <a:spcAft>
                <a:spcPts val="1200"/>
              </a:spcAft>
            </a:pPr>
            <a:r>
              <a:rPr lang="en-US" sz="2400" dirty="0" smtClean="0">
                <a:solidFill>
                  <a:schemeClr val="tx1"/>
                </a:solidFill>
              </a:rPr>
              <a:t>B = specific real losses for service connections (L/connection/m pressure)</a:t>
            </a:r>
          </a:p>
          <a:p>
            <a:pPr algn="just">
              <a:spcAft>
                <a:spcPts val="1200"/>
              </a:spcAft>
            </a:pPr>
            <a:r>
              <a:rPr lang="en-US" sz="2400" dirty="0" smtClean="0">
                <a:solidFill>
                  <a:schemeClr val="tx1"/>
                </a:solidFill>
              </a:rPr>
              <a:t>C = specific real losses for underground service pipes (L/day/km/m pressure)</a:t>
            </a:r>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609600"/>
          </a:xfrm>
        </p:spPr>
        <p:txBody>
          <a:bodyPr>
            <a:normAutofit fontScale="90000"/>
          </a:bodyPr>
          <a:lstStyle/>
          <a:p>
            <a:r>
              <a:rPr lang="en-US" b="1" dirty="0" smtClean="0"/>
              <a:t>Unavoidable Annual Real Losses (UARL)</a:t>
            </a:r>
            <a:endParaRPr lang="en-US" dirty="0"/>
          </a:p>
        </p:txBody>
      </p:sp>
      <p:sp>
        <p:nvSpPr>
          <p:cNvPr id="3" name="Subtitle 2"/>
          <p:cNvSpPr>
            <a:spLocks noGrp="1"/>
          </p:cNvSpPr>
          <p:nvPr>
            <p:ph type="subTitle" idx="1"/>
          </p:nvPr>
        </p:nvSpPr>
        <p:spPr>
          <a:xfrm>
            <a:off x="381000" y="914400"/>
            <a:ext cx="8382000" cy="4953000"/>
          </a:xfrm>
        </p:spPr>
        <p:txBody>
          <a:bodyPr>
            <a:normAutofit/>
          </a:bodyPr>
          <a:lstStyle/>
          <a:p>
            <a:pPr algn="just"/>
            <a:r>
              <a:rPr lang="en-US" sz="2200" dirty="0" smtClean="0">
                <a:solidFill>
                  <a:schemeClr val="tx1"/>
                </a:solidFill>
              </a:rPr>
              <a:t>UARL (L/day) = (18 x L</a:t>
            </a:r>
            <a:r>
              <a:rPr lang="en-US" sz="2200" baseline="-25000" dirty="0" smtClean="0">
                <a:solidFill>
                  <a:schemeClr val="tx1"/>
                </a:solidFill>
              </a:rPr>
              <a:t>m</a:t>
            </a:r>
            <a:r>
              <a:rPr lang="en-US" sz="2200" dirty="0" smtClean="0">
                <a:solidFill>
                  <a:schemeClr val="tx1"/>
                </a:solidFill>
              </a:rPr>
              <a:t> + 0.80 x </a:t>
            </a:r>
            <a:r>
              <a:rPr lang="en-US" sz="2200" dirty="0" err="1" smtClean="0">
                <a:solidFill>
                  <a:schemeClr val="tx1"/>
                </a:solidFill>
              </a:rPr>
              <a:t>N</a:t>
            </a:r>
            <a:r>
              <a:rPr lang="en-US" sz="2200" baseline="-25000" dirty="0" err="1" smtClean="0">
                <a:solidFill>
                  <a:schemeClr val="tx1"/>
                </a:solidFill>
              </a:rPr>
              <a:t>c</a:t>
            </a:r>
            <a:r>
              <a:rPr lang="en-US" sz="2200" dirty="0" smtClean="0">
                <a:solidFill>
                  <a:schemeClr val="tx1"/>
                </a:solidFill>
              </a:rPr>
              <a:t> + 25 x </a:t>
            </a:r>
            <a:r>
              <a:rPr lang="en-US" sz="2200" dirty="0" err="1" smtClean="0">
                <a:solidFill>
                  <a:schemeClr val="tx1"/>
                </a:solidFill>
              </a:rPr>
              <a:t>L</a:t>
            </a:r>
            <a:r>
              <a:rPr lang="en-US" sz="2200" baseline="-25000" dirty="0" err="1" smtClean="0">
                <a:solidFill>
                  <a:schemeClr val="tx1"/>
                </a:solidFill>
              </a:rPr>
              <a:t>p</a:t>
            </a:r>
            <a:r>
              <a:rPr lang="en-US" sz="2200" dirty="0" smtClean="0">
                <a:solidFill>
                  <a:schemeClr val="tx1"/>
                </a:solidFill>
              </a:rPr>
              <a:t>) x P</a:t>
            </a:r>
          </a:p>
          <a:p>
            <a:pPr algn="just"/>
            <a:r>
              <a:rPr lang="en-US" sz="2200" dirty="0" smtClean="0">
                <a:solidFill>
                  <a:schemeClr val="tx1"/>
                </a:solidFill>
              </a:rPr>
              <a:t>where,</a:t>
            </a:r>
          </a:p>
          <a:p>
            <a:pPr algn="just"/>
            <a:r>
              <a:rPr lang="en-US" sz="2200" dirty="0" smtClean="0">
                <a:solidFill>
                  <a:schemeClr val="tx1"/>
                </a:solidFill>
              </a:rPr>
              <a:t>L</a:t>
            </a:r>
            <a:r>
              <a:rPr lang="en-US" sz="2200" baseline="-25000" dirty="0" smtClean="0">
                <a:solidFill>
                  <a:schemeClr val="tx1"/>
                </a:solidFill>
              </a:rPr>
              <a:t>m</a:t>
            </a:r>
            <a:r>
              <a:rPr lang="en-US" sz="2200" dirty="0" smtClean="0">
                <a:solidFill>
                  <a:schemeClr val="tx1"/>
                </a:solidFill>
              </a:rPr>
              <a:t> = Length of mains in km</a:t>
            </a:r>
          </a:p>
          <a:p>
            <a:pPr algn="just"/>
            <a:r>
              <a:rPr lang="en-US" sz="2200" dirty="0" err="1" smtClean="0">
                <a:solidFill>
                  <a:schemeClr val="tx1"/>
                </a:solidFill>
              </a:rPr>
              <a:t>N</a:t>
            </a:r>
            <a:r>
              <a:rPr lang="en-US" sz="2200" baseline="-25000" dirty="0" err="1" smtClean="0">
                <a:solidFill>
                  <a:schemeClr val="tx1"/>
                </a:solidFill>
              </a:rPr>
              <a:t>c</a:t>
            </a:r>
            <a:r>
              <a:rPr lang="en-US" sz="2200" dirty="0" smtClean="0">
                <a:solidFill>
                  <a:schemeClr val="tx1"/>
                </a:solidFill>
              </a:rPr>
              <a:t> = Number of service connections</a:t>
            </a:r>
          </a:p>
          <a:p>
            <a:pPr algn="just"/>
            <a:r>
              <a:rPr lang="en-US" sz="2200" dirty="0" err="1" smtClean="0">
                <a:solidFill>
                  <a:schemeClr val="tx1"/>
                </a:solidFill>
              </a:rPr>
              <a:t>L</a:t>
            </a:r>
            <a:r>
              <a:rPr lang="en-US" sz="2200" baseline="-25000" dirty="0" err="1" smtClean="0">
                <a:solidFill>
                  <a:schemeClr val="tx1"/>
                </a:solidFill>
              </a:rPr>
              <a:t>p</a:t>
            </a:r>
            <a:r>
              <a:rPr lang="en-US" sz="2200" dirty="0" smtClean="0">
                <a:solidFill>
                  <a:schemeClr val="tx1"/>
                </a:solidFill>
              </a:rPr>
              <a:t> = Total length in km of underground connection pipes (between the edge of the street and customer meters)</a:t>
            </a:r>
          </a:p>
          <a:p>
            <a:pPr algn="just"/>
            <a:r>
              <a:rPr lang="en-US" sz="2200" dirty="0" smtClean="0">
                <a:solidFill>
                  <a:schemeClr val="tx1"/>
                </a:solidFill>
              </a:rPr>
              <a:t>P = Average operating pressure in m</a:t>
            </a:r>
          </a:p>
          <a:p>
            <a:pPr algn="just"/>
            <a:r>
              <a:rPr lang="en-US" sz="2200" dirty="0" smtClean="0">
                <a:solidFill>
                  <a:schemeClr val="tx1"/>
                </a:solidFill>
              </a:rPr>
              <a:t>UARL in </a:t>
            </a:r>
            <a:r>
              <a:rPr lang="en-US" sz="2200" dirty="0" err="1" smtClean="0">
                <a:solidFill>
                  <a:schemeClr val="tx1"/>
                </a:solidFill>
              </a:rPr>
              <a:t>litres</a:t>
            </a:r>
            <a:r>
              <a:rPr lang="en-US" sz="2200" dirty="0" smtClean="0">
                <a:solidFill>
                  <a:schemeClr val="tx1"/>
                </a:solidFill>
              </a:rPr>
              <a:t>/service connection/day for customer meters located at edge of street</a:t>
            </a:r>
          </a:p>
          <a:p>
            <a:pPr algn="just"/>
            <a:endParaRPr lang="en-US" sz="2200" dirty="0" smtClean="0">
              <a:solidFill>
                <a:schemeClr val="tx1"/>
              </a:solidFill>
            </a:endParaRPr>
          </a:p>
        </p:txBody>
      </p:sp>
      <p:pic>
        <p:nvPicPr>
          <p:cNvPr id="6146" name="Picture 2"/>
          <p:cNvPicPr>
            <a:picLocks noChangeAspect="1" noChangeArrowheads="1"/>
          </p:cNvPicPr>
          <p:nvPr/>
        </p:nvPicPr>
        <p:blipFill>
          <a:blip r:embed="rId2"/>
          <a:srcRect/>
          <a:stretch>
            <a:fillRect/>
          </a:stretch>
        </p:blipFill>
        <p:spPr bwMode="auto">
          <a:xfrm>
            <a:off x="1447800" y="4343400"/>
            <a:ext cx="6324600" cy="2057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609600"/>
          </a:xfrm>
        </p:spPr>
        <p:txBody>
          <a:bodyPr>
            <a:noAutofit/>
          </a:bodyPr>
          <a:lstStyle/>
          <a:p>
            <a:r>
              <a:rPr lang="en-US" sz="3200" b="1" dirty="0" smtClean="0"/>
              <a:t>Unavoidable Annual Real Losses (UARL)</a:t>
            </a:r>
            <a:endParaRPr lang="en-US" sz="3200" dirty="0"/>
          </a:p>
        </p:txBody>
      </p:sp>
      <p:sp>
        <p:nvSpPr>
          <p:cNvPr id="3" name="Subtitle 2"/>
          <p:cNvSpPr>
            <a:spLocks noGrp="1"/>
          </p:cNvSpPr>
          <p:nvPr>
            <p:ph type="subTitle" idx="1"/>
          </p:nvPr>
        </p:nvSpPr>
        <p:spPr>
          <a:xfrm>
            <a:off x="381000" y="1143000"/>
            <a:ext cx="8382000" cy="4953000"/>
          </a:xfrm>
        </p:spPr>
        <p:txBody>
          <a:bodyPr>
            <a:normAutofit fontScale="92500" lnSpcReduction="20000"/>
          </a:bodyPr>
          <a:lstStyle/>
          <a:p>
            <a:pPr algn="just"/>
            <a:r>
              <a:rPr lang="en-US" sz="2400" dirty="0" smtClean="0">
                <a:solidFill>
                  <a:srgbClr val="FF0000"/>
                </a:solidFill>
              </a:rPr>
              <a:t>Problem: </a:t>
            </a:r>
            <a:r>
              <a:rPr lang="en-US" sz="2400" dirty="0" smtClean="0">
                <a:solidFill>
                  <a:schemeClr val="tx1"/>
                </a:solidFill>
              </a:rPr>
              <a:t>Determine the unavoidable annual real losses of a water supply system of 2 Km water main having 3 Km underground connection pipe for 60000 house connection. The average operating pressure is 20 m.</a:t>
            </a:r>
          </a:p>
          <a:p>
            <a:pPr algn="just"/>
            <a:r>
              <a:rPr lang="en-US" sz="2400" dirty="0" smtClean="0">
                <a:solidFill>
                  <a:schemeClr val="tx1"/>
                </a:solidFill>
              </a:rPr>
              <a:t>Solution: </a:t>
            </a:r>
          </a:p>
          <a:p>
            <a:pPr algn="just"/>
            <a:r>
              <a:rPr lang="en-US" sz="2400" dirty="0" err="1" smtClean="0">
                <a:solidFill>
                  <a:schemeClr val="tx1"/>
                </a:solidFill>
              </a:rPr>
              <a:t>UARL</a:t>
            </a:r>
            <a:r>
              <a:rPr lang="en-US" sz="2400" dirty="0" smtClean="0">
                <a:solidFill>
                  <a:schemeClr val="tx1"/>
                </a:solidFill>
              </a:rPr>
              <a:t> (L/day) = (18 x L</a:t>
            </a:r>
            <a:r>
              <a:rPr lang="en-US" sz="2400" baseline="-25000" dirty="0" smtClean="0">
                <a:solidFill>
                  <a:schemeClr val="tx1"/>
                </a:solidFill>
              </a:rPr>
              <a:t>m</a:t>
            </a:r>
            <a:r>
              <a:rPr lang="en-US" sz="2400" dirty="0" smtClean="0">
                <a:solidFill>
                  <a:schemeClr val="tx1"/>
                </a:solidFill>
              </a:rPr>
              <a:t> + 0.80 x </a:t>
            </a:r>
            <a:r>
              <a:rPr lang="en-US" sz="2400" dirty="0" err="1" smtClean="0">
                <a:solidFill>
                  <a:schemeClr val="tx1"/>
                </a:solidFill>
              </a:rPr>
              <a:t>N</a:t>
            </a:r>
            <a:r>
              <a:rPr lang="en-US" sz="2400" baseline="-25000" dirty="0" err="1" smtClean="0">
                <a:solidFill>
                  <a:schemeClr val="tx1"/>
                </a:solidFill>
              </a:rPr>
              <a:t>c</a:t>
            </a:r>
            <a:r>
              <a:rPr lang="en-US" sz="2400" dirty="0" smtClean="0">
                <a:solidFill>
                  <a:schemeClr val="tx1"/>
                </a:solidFill>
              </a:rPr>
              <a:t> + 25 x </a:t>
            </a:r>
            <a:r>
              <a:rPr lang="en-US" sz="2400" dirty="0" err="1" smtClean="0">
                <a:solidFill>
                  <a:schemeClr val="tx1"/>
                </a:solidFill>
              </a:rPr>
              <a:t>L</a:t>
            </a:r>
            <a:r>
              <a:rPr lang="en-US" sz="2400" baseline="-25000" dirty="0" err="1" smtClean="0">
                <a:solidFill>
                  <a:schemeClr val="tx1"/>
                </a:solidFill>
              </a:rPr>
              <a:t>p</a:t>
            </a:r>
            <a:r>
              <a:rPr lang="en-US" sz="2400" dirty="0" smtClean="0">
                <a:solidFill>
                  <a:schemeClr val="tx1"/>
                </a:solidFill>
              </a:rPr>
              <a:t>) x P</a:t>
            </a:r>
          </a:p>
          <a:p>
            <a:pPr algn="just"/>
            <a:r>
              <a:rPr lang="en-US" sz="2400" dirty="0" smtClean="0">
                <a:solidFill>
                  <a:schemeClr val="tx1"/>
                </a:solidFill>
              </a:rPr>
              <a:t>where</a:t>
            </a:r>
          </a:p>
          <a:p>
            <a:pPr algn="just"/>
            <a:r>
              <a:rPr lang="en-US" sz="2400" dirty="0" smtClean="0">
                <a:solidFill>
                  <a:schemeClr val="tx1"/>
                </a:solidFill>
              </a:rPr>
              <a:t>L</a:t>
            </a:r>
            <a:r>
              <a:rPr lang="en-US" sz="2400" baseline="-25000" dirty="0" smtClean="0">
                <a:solidFill>
                  <a:schemeClr val="tx1"/>
                </a:solidFill>
              </a:rPr>
              <a:t>m</a:t>
            </a:r>
            <a:r>
              <a:rPr lang="en-US" sz="2400" dirty="0" smtClean="0">
                <a:solidFill>
                  <a:schemeClr val="tx1"/>
                </a:solidFill>
              </a:rPr>
              <a:t> = Length of mains in km</a:t>
            </a:r>
          </a:p>
          <a:p>
            <a:pPr algn="just"/>
            <a:r>
              <a:rPr lang="en-US" sz="2400" dirty="0" err="1" smtClean="0">
                <a:solidFill>
                  <a:schemeClr val="tx1"/>
                </a:solidFill>
              </a:rPr>
              <a:t>N</a:t>
            </a:r>
            <a:r>
              <a:rPr lang="en-US" sz="2400" baseline="-25000" dirty="0" err="1" smtClean="0">
                <a:solidFill>
                  <a:schemeClr val="tx1"/>
                </a:solidFill>
              </a:rPr>
              <a:t>c</a:t>
            </a:r>
            <a:r>
              <a:rPr lang="en-US" sz="2400" dirty="0" smtClean="0">
                <a:solidFill>
                  <a:schemeClr val="tx1"/>
                </a:solidFill>
              </a:rPr>
              <a:t> = Number of service connections</a:t>
            </a:r>
          </a:p>
          <a:p>
            <a:pPr algn="just"/>
            <a:r>
              <a:rPr lang="en-US" sz="2400" dirty="0" err="1" smtClean="0">
                <a:solidFill>
                  <a:schemeClr val="tx1"/>
                </a:solidFill>
              </a:rPr>
              <a:t>L</a:t>
            </a:r>
            <a:r>
              <a:rPr lang="en-US" sz="2400" baseline="-25000" dirty="0" err="1" smtClean="0">
                <a:solidFill>
                  <a:schemeClr val="tx1"/>
                </a:solidFill>
              </a:rPr>
              <a:t>p</a:t>
            </a:r>
            <a:r>
              <a:rPr lang="en-US" sz="2400" dirty="0" smtClean="0">
                <a:solidFill>
                  <a:schemeClr val="tx1"/>
                </a:solidFill>
              </a:rPr>
              <a:t> = Total length in km of underground connection pipes (between the edge of the street and customer meters)</a:t>
            </a:r>
          </a:p>
          <a:p>
            <a:pPr algn="just"/>
            <a:r>
              <a:rPr lang="en-US" sz="2400" dirty="0" smtClean="0">
                <a:solidFill>
                  <a:schemeClr val="tx1"/>
                </a:solidFill>
              </a:rPr>
              <a:t>P = Average operating pressure in m</a:t>
            </a:r>
          </a:p>
          <a:p>
            <a:pPr algn="just"/>
            <a:r>
              <a:rPr lang="en-US" sz="2400" dirty="0" smtClean="0">
                <a:solidFill>
                  <a:schemeClr val="tx1"/>
                </a:solidFill>
                <a:sym typeface="Symbol"/>
              </a:rPr>
              <a:t></a:t>
            </a:r>
            <a:r>
              <a:rPr lang="en-US" sz="2400" dirty="0" err="1" smtClean="0">
                <a:solidFill>
                  <a:schemeClr val="tx1"/>
                </a:solidFill>
                <a:sym typeface="Symbol"/>
              </a:rPr>
              <a:t>UARL</a:t>
            </a:r>
            <a:r>
              <a:rPr lang="en-US" sz="2400" dirty="0" smtClean="0">
                <a:solidFill>
                  <a:schemeClr val="tx1"/>
                </a:solidFill>
                <a:sym typeface="Symbol"/>
              </a:rPr>
              <a:t> </a:t>
            </a:r>
            <a:r>
              <a:rPr lang="en-US" sz="2400" dirty="0" smtClean="0">
                <a:solidFill>
                  <a:schemeClr val="tx1"/>
                </a:solidFill>
              </a:rPr>
              <a:t>(L/day) = (18 x 2000 + 0.80 x 60000 + 25 x 3000) x 20 =3180000</a:t>
            </a:r>
          </a:p>
          <a:p>
            <a:pPr algn="just"/>
            <a:r>
              <a:rPr lang="en-US" sz="2400" dirty="0" smtClean="0">
                <a:solidFill>
                  <a:schemeClr val="tx1"/>
                </a:solidFill>
              </a:rPr>
              <a:t>		= 3.18 M. liter</a:t>
            </a:r>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8001000" cy="609600"/>
          </a:xfrm>
        </p:spPr>
        <p:txBody>
          <a:bodyPr>
            <a:noAutofit/>
          </a:bodyPr>
          <a:lstStyle/>
          <a:p>
            <a:r>
              <a:rPr lang="en-US" sz="3200" b="1" dirty="0" smtClean="0"/>
              <a:t>The Infrastructure Leakage Index (ILI)</a:t>
            </a:r>
            <a:endParaRPr lang="en-US" sz="3200" dirty="0"/>
          </a:p>
        </p:txBody>
      </p:sp>
      <p:sp>
        <p:nvSpPr>
          <p:cNvPr id="3" name="Subtitle 2"/>
          <p:cNvSpPr>
            <a:spLocks noGrp="1"/>
          </p:cNvSpPr>
          <p:nvPr>
            <p:ph type="subTitle" idx="1"/>
          </p:nvPr>
        </p:nvSpPr>
        <p:spPr>
          <a:xfrm>
            <a:off x="533400" y="1371600"/>
            <a:ext cx="8077200" cy="5105400"/>
          </a:xfrm>
        </p:spPr>
        <p:txBody>
          <a:bodyPr>
            <a:normAutofit/>
          </a:bodyPr>
          <a:lstStyle/>
          <a:p>
            <a:pPr marL="457200" indent="-457200" algn="just">
              <a:spcAft>
                <a:spcPts val="1200"/>
              </a:spcAft>
              <a:buFont typeface="Wingdings" pitchFamily="2" charset="2"/>
              <a:buChar char="v"/>
            </a:pPr>
            <a:r>
              <a:rPr lang="en-US" sz="2800" dirty="0" smtClean="0">
                <a:solidFill>
                  <a:srgbClr val="0000FF"/>
                </a:solidFill>
              </a:rPr>
              <a:t>A better indicator</a:t>
            </a:r>
          </a:p>
          <a:p>
            <a:pPr marL="457200" indent="-457200" algn="just">
              <a:spcAft>
                <a:spcPts val="1200"/>
              </a:spcAft>
              <a:buFont typeface="Wingdings" pitchFamily="2" charset="2"/>
              <a:buChar char="v"/>
            </a:pPr>
            <a:r>
              <a:rPr lang="en-US" sz="2800" dirty="0" smtClean="0">
                <a:solidFill>
                  <a:srgbClr val="0000FF"/>
                </a:solidFill>
              </a:rPr>
              <a:t>Describes the quality of infrastructure management</a:t>
            </a:r>
          </a:p>
          <a:p>
            <a:pPr marL="457200" indent="-457200" algn="just">
              <a:spcAft>
                <a:spcPts val="1200"/>
              </a:spcAft>
              <a:buFont typeface="Wingdings" pitchFamily="2" charset="2"/>
              <a:buChar char="v"/>
            </a:pPr>
            <a:r>
              <a:rPr lang="en-US" sz="2800" dirty="0" smtClean="0">
                <a:solidFill>
                  <a:srgbClr val="0000FF"/>
                </a:solidFill>
              </a:rPr>
              <a:t>Is the ratio of </a:t>
            </a:r>
            <a:r>
              <a:rPr lang="en-US" sz="2800" i="1" dirty="0" smtClean="0">
                <a:solidFill>
                  <a:srgbClr val="0000FF"/>
                </a:solidFill>
              </a:rPr>
              <a:t>Current Annual Real Losses to Unavoidable Annual Real Losses</a:t>
            </a:r>
          </a:p>
          <a:p>
            <a:pPr marL="457200" indent="-457200" algn="just">
              <a:spcAft>
                <a:spcPts val="1200"/>
              </a:spcAft>
              <a:buFont typeface="Wingdings" pitchFamily="2" charset="2"/>
              <a:buChar char="v"/>
            </a:pPr>
            <a:endParaRPr lang="en-US" sz="2800" dirty="0">
              <a:solidFill>
                <a:srgbClr val="0000FF"/>
              </a:solidFill>
            </a:endParaRPr>
          </a:p>
        </p:txBody>
      </p:sp>
      <p:pic>
        <p:nvPicPr>
          <p:cNvPr id="7170" name="Picture 2"/>
          <p:cNvPicPr>
            <a:picLocks noChangeAspect="1" noChangeArrowheads="1"/>
          </p:cNvPicPr>
          <p:nvPr/>
        </p:nvPicPr>
        <p:blipFill>
          <a:blip r:embed="rId2"/>
          <a:srcRect/>
          <a:stretch>
            <a:fillRect/>
          </a:stretch>
        </p:blipFill>
        <p:spPr bwMode="auto">
          <a:xfrm>
            <a:off x="3200400" y="4419600"/>
            <a:ext cx="2002971" cy="914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533400"/>
          </a:xfrm>
        </p:spPr>
        <p:txBody>
          <a:bodyPr>
            <a:noAutofit/>
          </a:bodyPr>
          <a:lstStyle/>
          <a:p>
            <a:pPr algn="ctr"/>
            <a:r>
              <a:rPr lang="en-US" sz="2400" b="1" dirty="0" smtClean="0"/>
              <a:t>World Bank Institute Banding System to Interpret ILIs</a:t>
            </a:r>
            <a:endParaRPr lang="en-US" sz="2400" dirty="0"/>
          </a:p>
        </p:txBody>
      </p:sp>
      <p:sp>
        <p:nvSpPr>
          <p:cNvPr id="3" name="Subtitle 2"/>
          <p:cNvSpPr>
            <a:spLocks noGrp="1"/>
          </p:cNvSpPr>
          <p:nvPr>
            <p:ph type="subTitle" idx="1"/>
          </p:nvPr>
        </p:nvSpPr>
        <p:spPr>
          <a:xfrm>
            <a:off x="0" y="990600"/>
            <a:ext cx="8839200" cy="4953000"/>
          </a:xfrm>
        </p:spPr>
        <p:txBody>
          <a:bodyPr>
            <a:normAutofit/>
          </a:bodyPr>
          <a:lstStyle/>
          <a:p>
            <a:pPr marL="457200" indent="-457200" algn="just">
              <a:buFont typeface="Wingdings" pitchFamily="2" charset="2"/>
              <a:buChar char="q"/>
            </a:pPr>
            <a:r>
              <a:rPr lang="en-US" sz="2400" dirty="0" smtClean="0">
                <a:solidFill>
                  <a:schemeClr val="tx1"/>
                </a:solidFill>
              </a:rPr>
              <a:t>ILI is classified into Bands A to D</a:t>
            </a:r>
          </a:p>
          <a:p>
            <a:pPr marL="457200" indent="-457200" algn="just">
              <a:buFont typeface="Wingdings" pitchFamily="2" charset="2"/>
              <a:buChar char="q"/>
            </a:pPr>
            <a:r>
              <a:rPr lang="en-US" sz="2400" dirty="0" smtClean="0">
                <a:solidFill>
                  <a:schemeClr val="tx1"/>
                </a:solidFill>
              </a:rPr>
              <a:t>Different limits for developed &amp; developing countries</a:t>
            </a:r>
          </a:p>
          <a:p>
            <a:pPr marL="457200" indent="-457200" algn="just">
              <a:buFont typeface="Wingdings" pitchFamily="2" charset="2"/>
              <a:buChar char="q"/>
            </a:pPr>
            <a:r>
              <a:rPr lang="en-US" sz="2400" dirty="0" smtClean="0">
                <a:solidFill>
                  <a:schemeClr val="tx1"/>
                </a:solidFill>
              </a:rPr>
              <a:t>Each Band has a general description of performance</a:t>
            </a:r>
          </a:p>
          <a:p>
            <a:pPr marL="457200" indent="-457200" algn="just">
              <a:buFont typeface="Wingdings" pitchFamily="2" charset="2"/>
              <a:buChar char="q"/>
            </a:pPr>
            <a:r>
              <a:rPr lang="en-US" sz="2400" dirty="0" smtClean="0">
                <a:solidFill>
                  <a:schemeClr val="tx1"/>
                </a:solidFill>
              </a:rPr>
              <a:t>Each Band suggests a range of recommended activities</a:t>
            </a:r>
            <a:endParaRPr lang="en-US" sz="2400" dirty="0">
              <a:solidFill>
                <a:schemeClr val="tx1"/>
              </a:solidFill>
            </a:endParaRPr>
          </a:p>
        </p:txBody>
      </p:sp>
      <p:pic>
        <p:nvPicPr>
          <p:cNvPr id="8194" name="Picture 2"/>
          <p:cNvPicPr>
            <a:picLocks noChangeAspect="1" noChangeArrowheads="1"/>
          </p:cNvPicPr>
          <p:nvPr/>
        </p:nvPicPr>
        <p:blipFill>
          <a:blip r:embed="rId2"/>
          <a:srcRect/>
          <a:stretch>
            <a:fillRect/>
          </a:stretch>
        </p:blipFill>
        <p:spPr bwMode="auto">
          <a:xfrm>
            <a:off x="2057400" y="2819400"/>
            <a:ext cx="6487583" cy="3810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Desirable Qualities of Pressure Pipes</a:t>
            </a:r>
            <a:endParaRPr lang="en-US" sz="3600" dirty="0">
              <a:solidFill>
                <a:srgbClr val="00FF00"/>
              </a:solidFill>
            </a:endParaRPr>
          </a:p>
        </p:txBody>
      </p:sp>
      <p:sp>
        <p:nvSpPr>
          <p:cNvPr id="3" name="Subtitle 2"/>
          <p:cNvSpPr>
            <a:spLocks noGrp="1"/>
          </p:cNvSpPr>
          <p:nvPr>
            <p:ph type="subTitle" idx="1"/>
          </p:nvPr>
        </p:nvSpPr>
        <p:spPr>
          <a:xfrm>
            <a:off x="381000" y="914400"/>
            <a:ext cx="8458200" cy="5486400"/>
          </a:xfrm>
        </p:spPr>
        <p:txBody>
          <a:bodyPr>
            <a:noAutofit/>
          </a:bodyPr>
          <a:lstStyle/>
          <a:p>
            <a:pPr algn="just">
              <a:spcAft>
                <a:spcPts val="1200"/>
              </a:spcAft>
            </a:pPr>
            <a:r>
              <a:rPr lang="en-US" sz="2400" dirty="0" smtClean="0"/>
              <a:t>The desirable qualities of pressure pipes are as follows:</a:t>
            </a:r>
          </a:p>
          <a:p>
            <a:pPr marL="571500" lvl="0" indent="-571500" algn="just">
              <a:spcAft>
                <a:spcPts val="1200"/>
              </a:spcAft>
              <a:buFont typeface="+mj-lt"/>
              <a:buAutoNum type="romanLcPeriod" startAt="5"/>
            </a:pPr>
            <a:r>
              <a:rPr lang="en-US" sz="2400" dirty="0" smtClean="0"/>
              <a:t>The pipes should be light so that transporting, handling and laying the pipe under different conditions of topography, geology and communication become easier.</a:t>
            </a:r>
          </a:p>
          <a:p>
            <a:pPr marL="571500" lvl="0" indent="-571500" algn="just">
              <a:spcAft>
                <a:spcPts val="1200"/>
              </a:spcAft>
              <a:buFont typeface="+mj-lt"/>
              <a:buAutoNum type="romanLcPeriod" startAt="5"/>
            </a:pPr>
            <a:r>
              <a:rPr lang="en-US" sz="2400" dirty="0" smtClean="0"/>
              <a:t>Low initial cost and maximum service period of pipes are desirable.</a:t>
            </a:r>
          </a:p>
          <a:p>
            <a:pPr marL="571500" lvl="0" indent="-571500" algn="just">
              <a:spcAft>
                <a:spcPts val="1200"/>
              </a:spcAft>
              <a:buFont typeface="+mj-lt"/>
              <a:buAutoNum type="romanLcPeriod" startAt="5"/>
            </a:pPr>
            <a:r>
              <a:rPr lang="en-US" sz="2400" dirty="0" smtClean="0"/>
              <a:t>The pipe materials should be so selected that annual maintenance cost is low, joints can be made easily, offer adequate resistance to the corrosive characteristics of soil and water and highly skilled </a:t>
            </a:r>
            <a:r>
              <a:rPr lang="en-US" sz="2400" dirty="0" err="1" smtClean="0"/>
              <a:t>labour</a:t>
            </a:r>
            <a:r>
              <a:rPr lang="en-US" sz="2400" dirty="0" smtClean="0"/>
              <a:t> is not required for their laying and construction.</a:t>
            </a:r>
          </a:p>
          <a:p>
            <a:pPr marL="571500" lvl="0" indent="-571500" algn="just">
              <a:spcAft>
                <a:spcPts val="1200"/>
              </a:spcAft>
              <a:buFont typeface="+mj-lt"/>
              <a:buAutoNum type="romanLcPeriod" startAt="5"/>
            </a:pPr>
            <a:r>
              <a:rPr lang="en-US" sz="2400" dirty="0" smtClean="0"/>
              <a:t>The pipe sections should possess good hydraulic properties.</a:t>
            </a:r>
          </a:p>
          <a:p>
            <a:pPr marL="514350" indent="-514350" algn="just">
              <a:spcAft>
                <a:spcPts val="1200"/>
              </a:spcAft>
            </a:pPr>
            <a:endParaRPr lang="en-US" sz="2400" dirty="0"/>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09600"/>
          </a:xfrm>
        </p:spPr>
        <p:txBody>
          <a:bodyPr>
            <a:noAutofit/>
          </a:bodyPr>
          <a:lstStyle/>
          <a:p>
            <a:pPr algn="ctr"/>
            <a:r>
              <a:rPr lang="en-US" sz="3200" b="1" dirty="0" smtClean="0"/>
              <a:t>The Apparent Loss Index (ALI)</a:t>
            </a:r>
            <a:endParaRPr lang="en-US" sz="3200" dirty="0"/>
          </a:p>
        </p:txBody>
      </p:sp>
      <p:sp>
        <p:nvSpPr>
          <p:cNvPr id="3" name="Subtitle 2"/>
          <p:cNvSpPr>
            <a:spLocks noGrp="1"/>
          </p:cNvSpPr>
          <p:nvPr>
            <p:ph type="subTitle" idx="1"/>
          </p:nvPr>
        </p:nvSpPr>
        <p:spPr>
          <a:xfrm>
            <a:off x="533400" y="1524000"/>
            <a:ext cx="8077200" cy="4953000"/>
          </a:xfrm>
        </p:spPr>
        <p:txBody>
          <a:bodyPr>
            <a:normAutofit/>
          </a:bodyPr>
          <a:lstStyle/>
          <a:p>
            <a:pPr algn="just"/>
            <a:r>
              <a:rPr lang="en-US" sz="2800" dirty="0" smtClean="0">
                <a:solidFill>
                  <a:schemeClr val="tx1"/>
                </a:solidFill>
              </a:rPr>
              <a:t>Similar to the concept of ILI, a index for apparent loss has been recommended by IWA task force.</a:t>
            </a:r>
            <a:endParaRPr lang="en-US" sz="2800" dirty="0">
              <a:solidFill>
                <a:schemeClr val="tx1"/>
              </a:solidFill>
            </a:endParaRPr>
          </a:p>
        </p:txBody>
      </p:sp>
      <p:pic>
        <p:nvPicPr>
          <p:cNvPr id="9218" name="Picture 2"/>
          <p:cNvPicPr>
            <a:picLocks noChangeAspect="1" noChangeArrowheads="1"/>
          </p:cNvPicPr>
          <p:nvPr/>
        </p:nvPicPr>
        <p:blipFill>
          <a:blip r:embed="rId2"/>
          <a:srcRect/>
          <a:stretch>
            <a:fillRect/>
          </a:stretch>
        </p:blipFill>
        <p:spPr bwMode="auto">
          <a:xfrm>
            <a:off x="609600" y="3124200"/>
            <a:ext cx="7751180" cy="1066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normAutofit fontScale="90000"/>
          </a:bodyPr>
          <a:lstStyle/>
          <a:p>
            <a:r>
              <a:rPr lang="en-US" b="1" dirty="0" smtClean="0"/>
              <a:t>Controlling Water Loss</a:t>
            </a:r>
            <a:endParaRPr lang="en-US" dirty="0"/>
          </a:p>
        </p:txBody>
      </p:sp>
      <p:sp>
        <p:nvSpPr>
          <p:cNvPr id="3" name="Subtitle 2"/>
          <p:cNvSpPr>
            <a:spLocks noGrp="1"/>
          </p:cNvSpPr>
          <p:nvPr>
            <p:ph type="subTitle" idx="1"/>
          </p:nvPr>
        </p:nvSpPr>
        <p:spPr>
          <a:xfrm>
            <a:off x="304800" y="914400"/>
            <a:ext cx="8534400" cy="5791200"/>
          </a:xfrm>
        </p:spPr>
        <p:txBody>
          <a:bodyPr>
            <a:normAutofit fontScale="92500" lnSpcReduction="20000"/>
          </a:bodyPr>
          <a:lstStyle/>
          <a:p>
            <a:pPr marL="514350" indent="-514350" algn="just">
              <a:spcAft>
                <a:spcPts val="600"/>
              </a:spcAft>
              <a:buFont typeface="Wingdings" pitchFamily="2" charset="2"/>
              <a:buChar char="Ø"/>
            </a:pPr>
            <a:r>
              <a:rPr lang="en-US" dirty="0" smtClean="0">
                <a:solidFill>
                  <a:schemeClr val="tx1"/>
                </a:solidFill>
              </a:rPr>
              <a:t>Water audit or Water balance</a:t>
            </a:r>
          </a:p>
          <a:p>
            <a:pPr marL="514350" indent="-514350" algn="just">
              <a:spcAft>
                <a:spcPts val="600"/>
              </a:spcAft>
              <a:buFont typeface="Wingdings" pitchFamily="2" charset="2"/>
              <a:buChar char="Ø"/>
            </a:pPr>
            <a:r>
              <a:rPr lang="en-US" dirty="0" smtClean="0">
                <a:solidFill>
                  <a:srgbClr val="FFFF00"/>
                </a:solidFill>
              </a:rPr>
              <a:t>Meter testing and repair/replacement, improving billing procedure</a:t>
            </a:r>
          </a:p>
          <a:p>
            <a:pPr marL="514350" indent="-514350" algn="just">
              <a:spcAft>
                <a:spcPts val="600"/>
              </a:spcAft>
              <a:buFont typeface="Wingdings" pitchFamily="2" charset="2"/>
              <a:buChar char="Ø"/>
            </a:pPr>
            <a:r>
              <a:rPr lang="en-US" dirty="0" smtClean="0">
                <a:solidFill>
                  <a:schemeClr val="tx1"/>
                </a:solidFill>
              </a:rPr>
              <a:t>Leak detection and control program </a:t>
            </a:r>
          </a:p>
          <a:p>
            <a:pPr marL="971550" lvl="1" indent="-514350" algn="just">
              <a:spcAft>
                <a:spcPts val="600"/>
              </a:spcAft>
              <a:buFont typeface="Wingdings" pitchFamily="2" charset="2"/>
              <a:buChar char="v"/>
            </a:pPr>
            <a:r>
              <a:rPr lang="en-US" dirty="0" smtClean="0">
                <a:solidFill>
                  <a:schemeClr val="tx1"/>
                </a:solidFill>
              </a:rPr>
              <a:t>network evaluation</a:t>
            </a:r>
          </a:p>
          <a:p>
            <a:pPr marL="971550" lvl="1" indent="-514350" algn="just">
              <a:spcAft>
                <a:spcPts val="600"/>
              </a:spcAft>
              <a:buFont typeface="Wingdings" pitchFamily="2" charset="2"/>
              <a:buChar char="v"/>
            </a:pPr>
            <a:r>
              <a:rPr lang="en-US" dirty="0" smtClean="0">
                <a:solidFill>
                  <a:schemeClr val="tx1"/>
                </a:solidFill>
              </a:rPr>
              <a:t>leak detection in the field and repair</a:t>
            </a:r>
          </a:p>
          <a:p>
            <a:pPr marL="514350" indent="-514350" algn="just">
              <a:spcAft>
                <a:spcPts val="600"/>
              </a:spcAft>
              <a:buFont typeface="Wingdings" pitchFamily="2" charset="2"/>
              <a:buChar char="Ø"/>
            </a:pPr>
            <a:r>
              <a:rPr lang="en-US" dirty="0" smtClean="0">
                <a:solidFill>
                  <a:srgbClr val="FFFF00"/>
                </a:solidFill>
              </a:rPr>
              <a:t>Rehabilitation and replacement program</a:t>
            </a:r>
          </a:p>
          <a:p>
            <a:pPr marL="514350" indent="-514350" algn="just">
              <a:spcAft>
                <a:spcPts val="600"/>
              </a:spcAft>
              <a:buFont typeface="Wingdings" pitchFamily="2" charset="2"/>
              <a:buChar char="Ø"/>
            </a:pPr>
            <a:r>
              <a:rPr lang="en-US" dirty="0" smtClean="0">
                <a:solidFill>
                  <a:schemeClr val="tx1"/>
                </a:solidFill>
              </a:rPr>
              <a:t>Corrosion control</a:t>
            </a:r>
          </a:p>
          <a:p>
            <a:pPr marL="514350" indent="-514350" algn="just">
              <a:spcAft>
                <a:spcPts val="600"/>
              </a:spcAft>
              <a:buFont typeface="Wingdings" pitchFamily="2" charset="2"/>
              <a:buChar char="Ø"/>
            </a:pPr>
            <a:r>
              <a:rPr lang="en-US" dirty="0" smtClean="0">
                <a:solidFill>
                  <a:srgbClr val="FFFF00"/>
                </a:solidFill>
              </a:rPr>
              <a:t>Pressure reduction</a:t>
            </a:r>
          </a:p>
          <a:p>
            <a:pPr marL="514350" indent="-514350" algn="just">
              <a:spcAft>
                <a:spcPts val="600"/>
              </a:spcAft>
              <a:buFont typeface="Wingdings" pitchFamily="2" charset="2"/>
              <a:buChar char="Ø"/>
            </a:pPr>
            <a:r>
              <a:rPr lang="en-US" dirty="0" smtClean="0">
                <a:solidFill>
                  <a:schemeClr val="tx1"/>
                </a:solidFill>
              </a:rPr>
              <a:t>Public education program; Legal provisions</a:t>
            </a:r>
          </a:p>
          <a:p>
            <a:pPr marL="514350" indent="-514350" algn="just">
              <a:spcAft>
                <a:spcPts val="600"/>
              </a:spcAft>
              <a:buFont typeface="Wingdings" pitchFamily="2" charset="2"/>
              <a:buChar char="Ø"/>
            </a:pPr>
            <a:r>
              <a:rPr lang="en-US" dirty="0" smtClean="0">
                <a:solidFill>
                  <a:srgbClr val="FFFF00"/>
                </a:solidFill>
              </a:rPr>
              <a:t>Water pricing policies encouraging conservation</a:t>
            </a:r>
          </a:p>
          <a:p>
            <a:pPr marL="514350" indent="-514350" algn="just">
              <a:spcAft>
                <a:spcPts val="600"/>
              </a:spcAft>
              <a:buFont typeface="Wingdings" pitchFamily="2" charset="2"/>
              <a:buChar char="Ø"/>
            </a:pPr>
            <a:r>
              <a:rPr lang="en-US" dirty="0" smtClean="0">
                <a:solidFill>
                  <a:schemeClr val="tx1"/>
                </a:solidFill>
              </a:rPr>
              <a:t>Human resources development</a:t>
            </a:r>
          </a:p>
          <a:p>
            <a:pPr marL="514350" indent="-514350" algn="just">
              <a:spcAft>
                <a:spcPts val="600"/>
              </a:spcAft>
              <a:buFont typeface="Wingdings" pitchFamily="2" charset="2"/>
              <a:buChar char="Ø"/>
            </a:pPr>
            <a:r>
              <a:rPr lang="en-US" dirty="0" smtClean="0">
                <a:solidFill>
                  <a:srgbClr val="FFFF00"/>
                </a:solidFill>
              </a:rPr>
              <a:t>Information system development</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458200" cy="1066800"/>
          </a:xfrm>
        </p:spPr>
        <p:txBody>
          <a:bodyPr>
            <a:normAutofit fontScale="90000"/>
          </a:bodyPr>
          <a:lstStyle/>
          <a:p>
            <a:r>
              <a:rPr lang="en-US" b="1" dirty="0" smtClean="0"/>
              <a:t>Four components of an active real loss management program</a:t>
            </a:r>
            <a:endParaRPr lang="en-US" dirty="0"/>
          </a:p>
        </p:txBody>
      </p:sp>
      <p:sp>
        <p:nvSpPr>
          <p:cNvPr id="3" name="Subtitle 2"/>
          <p:cNvSpPr>
            <a:spLocks noGrp="1"/>
          </p:cNvSpPr>
          <p:nvPr>
            <p:ph type="subTitle" idx="1"/>
          </p:nvPr>
        </p:nvSpPr>
        <p:spPr>
          <a:xfrm>
            <a:off x="533400" y="1524000"/>
            <a:ext cx="8077200" cy="4953000"/>
          </a:xfrm>
        </p:spPr>
        <p:txBody>
          <a:bodyPr/>
          <a:lstStyle/>
          <a:p>
            <a:endParaRPr lang="en-US" dirty="0"/>
          </a:p>
        </p:txBody>
      </p:sp>
      <p:pic>
        <p:nvPicPr>
          <p:cNvPr id="10242" name="Picture 2"/>
          <p:cNvPicPr>
            <a:picLocks noChangeAspect="1" noChangeArrowheads="1"/>
          </p:cNvPicPr>
          <p:nvPr/>
        </p:nvPicPr>
        <p:blipFill>
          <a:blip r:embed="rId2"/>
          <a:srcRect/>
          <a:stretch>
            <a:fillRect/>
          </a:stretch>
        </p:blipFill>
        <p:spPr bwMode="auto">
          <a:xfrm>
            <a:off x="990600" y="1557337"/>
            <a:ext cx="7206232" cy="497723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1066800"/>
          </a:xfrm>
        </p:spPr>
        <p:txBody>
          <a:bodyPr>
            <a:normAutofit fontScale="90000"/>
          </a:bodyPr>
          <a:lstStyle/>
          <a:p>
            <a:r>
              <a:rPr lang="en-US" b="1" dirty="0" smtClean="0"/>
              <a:t>Four components of an active apparent loss management program</a:t>
            </a:r>
            <a:endParaRPr lang="en-US" dirty="0"/>
          </a:p>
        </p:txBody>
      </p:sp>
      <p:sp>
        <p:nvSpPr>
          <p:cNvPr id="3" name="Subtitle 2"/>
          <p:cNvSpPr>
            <a:spLocks noGrp="1"/>
          </p:cNvSpPr>
          <p:nvPr>
            <p:ph type="subTitle" idx="1"/>
          </p:nvPr>
        </p:nvSpPr>
        <p:spPr>
          <a:xfrm>
            <a:off x="533400" y="1524000"/>
            <a:ext cx="8077200" cy="4953000"/>
          </a:xfrm>
        </p:spPr>
        <p:txBody>
          <a:bodyPr/>
          <a:lstStyle/>
          <a:p>
            <a:endParaRPr lang="en-US" dirty="0"/>
          </a:p>
        </p:txBody>
      </p:sp>
      <p:pic>
        <p:nvPicPr>
          <p:cNvPr id="11266" name="Picture 2"/>
          <p:cNvPicPr>
            <a:picLocks noChangeAspect="1" noChangeArrowheads="1"/>
          </p:cNvPicPr>
          <p:nvPr/>
        </p:nvPicPr>
        <p:blipFill>
          <a:blip r:embed="rId2"/>
          <a:srcRect/>
          <a:stretch>
            <a:fillRect/>
          </a:stretch>
        </p:blipFill>
        <p:spPr bwMode="auto">
          <a:xfrm>
            <a:off x="914400" y="1485899"/>
            <a:ext cx="7391399" cy="50683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801"/>
          </a:xfrm>
        </p:spPr>
        <p:txBody>
          <a:bodyPr>
            <a:normAutofit/>
          </a:bodyPr>
          <a:lstStyle/>
          <a:p>
            <a:r>
              <a:rPr lang="en-US" sz="4000" b="1" dirty="0" smtClean="0">
                <a:solidFill>
                  <a:srgbClr val="0000FF"/>
                </a:solidFill>
              </a:rPr>
              <a:t>Guideline for Water Loss Level</a:t>
            </a:r>
            <a:endParaRPr lang="en-US" sz="4000" dirty="0">
              <a:solidFill>
                <a:srgbClr val="0000FF"/>
              </a:solidFill>
            </a:endParaRPr>
          </a:p>
        </p:txBody>
      </p:sp>
      <p:sp>
        <p:nvSpPr>
          <p:cNvPr id="3" name="Subtitle 2"/>
          <p:cNvSpPr>
            <a:spLocks noGrp="1"/>
          </p:cNvSpPr>
          <p:nvPr>
            <p:ph type="subTitle" idx="1"/>
          </p:nvPr>
        </p:nvSpPr>
        <p:spPr>
          <a:xfrm>
            <a:off x="381000" y="1143000"/>
            <a:ext cx="8458200" cy="5486400"/>
          </a:xfrm>
        </p:spPr>
        <p:txBody>
          <a:bodyPr>
            <a:normAutofit/>
          </a:bodyPr>
          <a:lstStyle/>
          <a:p>
            <a:pPr marL="514350" indent="-514350" algn="just">
              <a:buFont typeface="Wingdings" pitchFamily="2" charset="2"/>
              <a:buChar char="q"/>
            </a:pPr>
            <a:r>
              <a:rPr lang="en-US" sz="2400" dirty="0" smtClean="0">
                <a:solidFill>
                  <a:schemeClr val="tx1"/>
                </a:solidFill>
              </a:rPr>
              <a:t>For systems with per capita consumption of less than 150 l/day the general rule for water loss level is:</a:t>
            </a:r>
          </a:p>
          <a:p>
            <a:pPr algn="just"/>
            <a:r>
              <a:rPr lang="en-US" sz="2400" dirty="0" smtClean="0">
                <a:solidFill>
                  <a:schemeClr val="tx1"/>
                </a:solidFill>
              </a:rPr>
              <a:t>Good condition of system 	&lt; 250 </a:t>
            </a:r>
            <a:r>
              <a:rPr lang="en-US" sz="2400" dirty="0" err="1" smtClean="0">
                <a:solidFill>
                  <a:schemeClr val="tx1"/>
                </a:solidFill>
              </a:rPr>
              <a:t>Litre</a:t>
            </a:r>
            <a:r>
              <a:rPr lang="en-US" sz="2400" dirty="0" smtClean="0">
                <a:solidFill>
                  <a:schemeClr val="tx1"/>
                </a:solidFill>
              </a:rPr>
              <a:t>/connection /day</a:t>
            </a:r>
          </a:p>
          <a:p>
            <a:pPr algn="just"/>
            <a:r>
              <a:rPr lang="en-US" sz="2400" dirty="0" smtClean="0">
                <a:solidFill>
                  <a:schemeClr val="tx1"/>
                </a:solidFill>
              </a:rPr>
              <a:t>Average condition 		250 - 450 </a:t>
            </a:r>
            <a:r>
              <a:rPr lang="en-US" sz="2400" dirty="0" err="1" smtClean="0">
                <a:solidFill>
                  <a:schemeClr val="tx1"/>
                </a:solidFill>
              </a:rPr>
              <a:t>Litre</a:t>
            </a:r>
            <a:r>
              <a:rPr lang="en-US" sz="2400" dirty="0" smtClean="0">
                <a:solidFill>
                  <a:schemeClr val="tx1"/>
                </a:solidFill>
              </a:rPr>
              <a:t>/connection/day</a:t>
            </a:r>
          </a:p>
          <a:p>
            <a:pPr algn="just"/>
            <a:r>
              <a:rPr lang="en-US" sz="2400" dirty="0" smtClean="0">
                <a:solidFill>
                  <a:schemeClr val="tx1"/>
                </a:solidFill>
              </a:rPr>
              <a:t>Bad condition of system 	&gt; 450 </a:t>
            </a:r>
            <a:r>
              <a:rPr lang="en-US" sz="2400" dirty="0" err="1" smtClean="0">
                <a:solidFill>
                  <a:schemeClr val="tx1"/>
                </a:solidFill>
              </a:rPr>
              <a:t>Litre</a:t>
            </a:r>
            <a:r>
              <a:rPr lang="en-US" sz="2400" dirty="0" smtClean="0">
                <a:solidFill>
                  <a:schemeClr val="tx1"/>
                </a:solidFill>
              </a:rPr>
              <a:t>/connection/day</a:t>
            </a:r>
          </a:p>
          <a:p>
            <a:pPr algn="just"/>
            <a:endParaRPr lang="en-US" sz="2400" dirty="0" smtClean="0">
              <a:solidFill>
                <a:schemeClr val="tx1"/>
              </a:solidFill>
            </a:endParaRPr>
          </a:p>
          <a:p>
            <a:pPr marL="514350" indent="-514350" algn="just">
              <a:buFont typeface="Wingdings" pitchFamily="2" charset="2"/>
              <a:buChar char="q"/>
            </a:pPr>
            <a:r>
              <a:rPr lang="en-US" sz="2400" dirty="0" smtClean="0">
                <a:solidFill>
                  <a:schemeClr val="tx1"/>
                </a:solidFill>
              </a:rPr>
              <a:t>Another guideline for the water loss level is the “Benchmark” </a:t>
            </a:r>
            <a:r>
              <a:rPr lang="en-US" sz="2400" dirty="0" err="1" smtClean="0">
                <a:solidFill>
                  <a:schemeClr val="tx1"/>
                </a:solidFill>
              </a:rPr>
              <a:t>Litre</a:t>
            </a:r>
            <a:r>
              <a:rPr lang="en-US" sz="2400" dirty="0" smtClean="0">
                <a:solidFill>
                  <a:schemeClr val="tx1"/>
                </a:solidFill>
              </a:rPr>
              <a:t>/km mains/day:</a:t>
            </a:r>
          </a:p>
          <a:p>
            <a:pPr algn="just"/>
            <a:r>
              <a:rPr lang="en-US" sz="2400" dirty="0" smtClean="0">
                <a:solidFill>
                  <a:schemeClr val="tx1"/>
                </a:solidFill>
              </a:rPr>
              <a:t>Good condition of system 	&lt; 10,000 </a:t>
            </a:r>
            <a:r>
              <a:rPr lang="en-US" sz="2400" dirty="0" err="1" smtClean="0">
                <a:solidFill>
                  <a:schemeClr val="tx1"/>
                </a:solidFill>
              </a:rPr>
              <a:t>Litre</a:t>
            </a:r>
            <a:r>
              <a:rPr lang="en-US" sz="2400" dirty="0" smtClean="0">
                <a:solidFill>
                  <a:schemeClr val="tx1"/>
                </a:solidFill>
              </a:rPr>
              <a:t>/km main/day</a:t>
            </a:r>
          </a:p>
          <a:p>
            <a:pPr algn="just"/>
            <a:r>
              <a:rPr lang="en-US" sz="2400" dirty="0" smtClean="0">
                <a:solidFill>
                  <a:schemeClr val="tx1"/>
                </a:solidFill>
              </a:rPr>
              <a:t>Average condition 		10,000 – 18,000 </a:t>
            </a:r>
            <a:r>
              <a:rPr lang="en-US" sz="2400" dirty="0" err="1" smtClean="0">
                <a:solidFill>
                  <a:schemeClr val="tx1"/>
                </a:solidFill>
              </a:rPr>
              <a:t>Litre</a:t>
            </a:r>
            <a:r>
              <a:rPr lang="en-US" sz="2400" dirty="0" smtClean="0">
                <a:solidFill>
                  <a:schemeClr val="tx1"/>
                </a:solidFill>
              </a:rPr>
              <a:t>/km main/day</a:t>
            </a:r>
          </a:p>
          <a:p>
            <a:pPr algn="just"/>
            <a:r>
              <a:rPr lang="en-US" sz="2400" dirty="0" smtClean="0">
                <a:solidFill>
                  <a:schemeClr val="tx1"/>
                </a:solidFill>
              </a:rPr>
              <a:t>Bad condition of system 	&gt; 18,000 </a:t>
            </a:r>
            <a:r>
              <a:rPr lang="en-US" sz="2400" dirty="0" err="1" smtClean="0">
                <a:solidFill>
                  <a:schemeClr val="tx1"/>
                </a:solidFill>
              </a:rPr>
              <a:t>Litre</a:t>
            </a:r>
            <a:r>
              <a:rPr lang="en-US" sz="2400" dirty="0" smtClean="0">
                <a:solidFill>
                  <a:schemeClr val="tx1"/>
                </a:solidFill>
              </a:rPr>
              <a:t>/km main/day</a:t>
            </a:r>
            <a:endParaRPr lang="en-US" sz="2400" dirty="0">
              <a:solidFill>
                <a:schemeClr val="tx1"/>
              </a:solidFill>
            </a:endParaRPr>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219200"/>
          </a:xfrm>
        </p:spPr>
        <p:txBody>
          <a:bodyPr>
            <a:normAutofit/>
          </a:bodyPr>
          <a:lstStyle/>
          <a:p>
            <a:r>
              <a:rPr lang="en-US" b="1" i="1" dirty="0" smtClean="0"/>
              <a:t>Leak Detection &amp; Control</a:t>
            </a:r>
            <a:endParaRPr lang="en-US" dirty="0"/>
          </a:p>
        </p:txBody>
      </p:sp>
      <p:sp>
        <p:nvSpPr>
          <p:cNvPr id="5" name="Subtitle 2"/>
          <p:cNvSpPr txBox="1">
            <a:spLocks/>
          </p:cNvSpPr>
          <p:nvPr/>
        </p:nvSpPr>
        <p:spPr>
          <a:xfrm>
            <a:off x="381000" y="3352800"/>
            <a:ext cx="82296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rgbClr val="0000FF"/>
                </a:solidFill>
                <a:effectLst/>
                <a:uLnTx/>
                <a:uFillTx/>
                <a:latin typeface="+mn-lt"/>
                <a:ea typeface="+mn-ea"/>
                <a:cs typeface="+mn-cs"/>
              </a:rPr>
              <a:t>Lecture -14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rgbClr val="FF0000"/>
                </a:solidFill>
                <a:effectLst/>
                <a:uLnTx/>
                <a:uFillTx/>
                <a:latin typeface="+mn-lt"/>
                <a:ea typeface="+mn-ea"/>
                <a:cs typeface="+mn-cs"/>
              </a:rPr>
              <a:t>Week-9, Tuesday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rgbClr val="00B050"/>
                </a:solidFill>
                <a:effectLst/>
                <a:uLnTx/>
                <a:uFillTx/>
                <a:latin typeface="+mn-lt"/>
                <a:ea typeface="+mn-ea"/>
                <a:cs typeface="+mn-cs"/>
              </a:rPr>
              <a:t>21-06-2022</a:t>
            </a:r>
            <a:endParaRPr kumimoji="0" lang="en-US" sz="3200" b="0" i="0" u="none" strike="noStrike" kern="1200" cap="none" spc="0" normalizeH="0" baseline="0" noProof="0" dirty="0">
              <a:ln>
                <a:noFill/>
              </a:ln>
              <a:solidFill>
                <a:srgbClr val="00B05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b="1" dirty="0" smtClean="0"/>
              <a:t>Leak Detection</a:t>
            </a:r>
            <a:endParaRPr lang="en-US" b="1" dirty="0"/>
          </a:p>
        </p:txBody>
      </p:sp>
      <p:sp>
        <p:nvSpPr>
          <p:cNvPr id="3" name="Subtitle 2"/>
          <p:cNvSpPr>
            <a:spLocks noGrp="1"/>
          </p:cNvSpPr>
          <p:nvPr>
            <p:ph type="subTitle" idx="1"/>
          </p:nvPr>
        </p:nvSpPr>
        <p:spPr>
          <a:xfrm>
            <a:off x="685800" y="1219200"/>
            <a:ext cx="7848600" cy="5105400"/>
          </a:xfrm>
        </p:spPr>
        <p:txBody>
          <a:bodyPr>
            <a:normAutofit/>
          </a:bodyPr>
          <a:lstStyle/>
          <a:p>
            <a:pPr marL="457200" indent="-457200" algn="just">
              <a:spcAft>
                <a:spcPts val="1200"/>
              </a:spcAft>
              <a:buFont typeface="Wingdings" pitchFamily="2" charset="2"/>
              <a:buChar char="q"/>
            </a:pPr>
            <a:r>
              <a:rPr lang="en-US" sz="2800" dirty="0" smtClean="0">
                <a:solidFill>
                  <a:schemeClr val="tx1"/>
                </a:solidFill>
              </a:rPr>
              <a:t>Early detection of invisible leaks in a water distribution network is of great significance to most water utilities.</a:t>
            </a:r>
          </a:p>
          <a:p>
            <a:pPr marL="457200" indent="-457200" algn="just">
              <a:spcAft>
                <a:spcPts val="1200"/>
              </a:spcAft>
              <a:buFont typeface="Wingdings" pitchFamily="2" charset="2"/>
              <a:buChar char="q"/>
            </a:pPr>
            <a:r>
              <a:rPr lang="en-US" sz="2800" dirty="0" smtClean="0">
                <a:solidFill>
                  <a:srgbClr val="FFFF00"/>
                </a:solidFill>
              </a:rPr>
              <a:t>The delay in detection and repair of a failed water main can lead to a large amount of water loss and serious damage to infrastructure near the failure.</a:t>
            </a:r>
          </a:p>
          <a:p>
            <a:pPr marL="457200" indent="-457200" algn="just">
              <a:spcAft>
                <a:spcPts val="1200"/>
              </a:spcAft>
              <a:buFont typeface="Wingdings" pitchFamily="2" charset="2"/>
              <a:buChar char="q"/>
            </a:pPr>
            <a:r>
              <a:rPr lang="en-US" sz="2800" dirty="0" smtClean="0">
                <a:solidFill>
                  <a:schemeClr val="tx1"/>
                </a:solidFill>
              </a:rPr>
              <a:t>The control of water leaks in water distribution networks represents a critical issue for all utilities involved in drinking water supply. </a:t>
            </a:r>
          </a:p>
          <a:p>
            <a:pPr marL="457200" indent="-457200" algn="just">
              <a:spcAft>
                <a:spcPts val="1200"/>
              </a:spcAft>
              <a:buFont typeface="Wingdings" pitchFamily="2" charset="2"/>
              <a:buChar char="q"/>
            </a:pPr>
            <a:endParaRPr lang="en-US" sz="2400" dirty="0">
              <a:solidFill>
                <a:schemeClr val="tx1"/>
              </a:solidFill>
            </a:endParaRPr>
          </a:p>
        </p:txBody>
      </p:sp>
    </p:spTree>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b="1" dirty="0" smtClean="0"/>
              <a:t>Leak Detection</a:t>
            </a:r>
            <a:endParaRPr lang="en-US" b="1" dirty="0"/>
          </a:p>
        </p:txBody>
      </p:sp>
      <p:sp>
        <p:nvSpPr>
          <p:cNvPr id="3" name="Subtitle 2"/>
          <p:cNvSpPr>
            <a:spLocks noGrp="1"/>
          </p:cNvSpPr>
          <p:nvPr>
            <p:ph type="subTitle" idx="1"/>
          </p:nvPr>
        </p:nvSpPr>
        <p:spPr>
          <a:xfrm>
            <a:off x="685800" y="1219200"/>
            <a:ext cx="7848600" cy="5105400"/>
          </a:xfrm>
        </p:spPr>
        <p:txBody>
          <a:bodyPr/>
          <a:lstStyle/>
          <a:p>
            <a:pPr algn="just">
              <a:spcAft>
                <a:spcPts val="1800"/>
              </a:spcAft>
            </a:pPr>
            <a:r>
              <a:rPr lang="en-US" b="1" dirty="0" smtClean="0">
                <a:solidFill>
                  <a:schemeClr val="tx1"/>
                </a:solidFill>
              </a:rPr>
              <a:t>Methods of Leak Detection</a:t>
            </a:r>
          </a:p>
          <a:p>
            <a:pPr algn="just">
              <a:spcAft>
                <a:spcPts val="1800"/>
              </a:spcAft>
              <a:buFont typeface="Wingdings" pitchFamily="2" charset="2"/>
              <a:buChar char="q"/>
            </a:pPr>
            <a:r>
              <a:rPr lang="en-US" sz="2800" dirty="0" smtClean="0">
                <a:solidFill>
                  <a:srgbClr val="FFFF00"/>
                </a:solidFill>
              </a:rPr>
              <a:t>  Water Audits</a:t>
            </a:r>
          </a:p>
          <a:p>
            <a:pPr algn="just">
              <a:spcAft>
                <a:spcPts val="1800"/>
              </a:spcAft>
              <a:buFont typeface="Wingdings" pitchFamily="2" charset="2"/>
              <a:buChar char="q"/>
            </a:pPr>
            <a:r>
              <a:rPr lang="en-US" sz="2800" dirty="0" smtClean="0">
                <a:solidFill>
                  <a:srgbClr val="0000FF"/>
                </a:solidFill>
              </a:rPr>
              <a:t> Head Loss Ratios</a:t>
            </a:r>
          </a:p>
          <a:p>
            <a:pPr algn="just">
              <a:spcAft>
                <a:spcPts val="1800"/>
              </a:spcAft>
              <a:buFont typeface="Wingdings" pitchFamily="2" charset="2"/>
              <a:buChar char="q"/>
            </a:pPr>
            <a:r>
              <a:rPr lang="en-US" sz="2800" dirty="0" smtClean="0">
                <a:solidFill>
                  <a:srgbClr val="FFFF00"/>
                </a:solidFill>
              </a:rPr>
              <a:t> Vibration monitoring </a:t>
            </a:r>
          </a:p>
          <a:p>
            <a:pPr algn="just">
              <a:spcAft>
                <a:spcPts val="1800"/>
              </a:spcAft>
              <a:buFont typeface="Wingdings" pitchFamily="2" charset="2"/>
              <a:buChar char="q"/>
            </a:pPr>
            <a:r>
              <a:rPr lang="en-US" sz="2800" dirty="0" smtClean="0">
                <a:solidFill>
                  <a:srgbClr val="006600"/>
                </a:solidFill>
              </a:rPr>
              <a:t> Sound monitoring</a:t>
            </a:r>
          </a:p>
          <a:p>
            <a:pPr algn="just"/>
            <a:endParaRPr lang="en-US" sz="2400" dirty="0">
              <a:solidFill>
                <a:schemeClr val="tx1"/>
              </a:solidFill>
            </a:endParaRPr>
          </a:p>
        </p:txBody>
      </p:sp>
    </p:spTree>
  </p:cSld>
  <p:clrMapOvr>
    <a:masterClrMapping/>
  </p:clrMapOvr>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b="1" dirty="0" smtClean="0"/>
              <a:t>Leak Detection</a:t>
            </a:r>
            <a:endParaRPr lang="en-US" b="1" dirty="0"/>
          </a:p>
        </p:txBody>
      </p:sp>
      <p:pic>
        <p:nvPicPr>
          <p:cNvPr id="4" name="Picture 2"/>
          <p:cNvPicPr>
            <a:picLocks noChangeAspect="1" noChangeArrowheads="1"/>
          </p:cNvPicPr>
          <p:nvPr/>
        </p:nvPicPr>
        <p:blipFill>
          <a:blip r:embed="rId2"/>
          <a:srcRect/>
          <a:stretch>
            <a:fillRect/>
          </a:stretch>
        </p:blipFill>
        <p:spPr bwMode="auto">
          <a:xfrm>
            <a:off x="4495800" y="2887878"/>
            <a:ext cx="4648200" cy="3970122"/>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42864" y="914400"/>
            <a:ext cx="4535300" cy="3505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b="1" dirty="0" smtClean="0"/>
              <a:t>Leak Detection</a:t>
            </a:r>
            <a:endParaRPr lang="en-US" b="1" dirty="0"/>
          </a:p>
        </p:txBody>
      </p:sp>
      <p:sp>
        <p:nvSpPr>
          <p:cNvPr id="3" name="Subtitle 2"/>
          <p:cNvSpPr>
            <a:spLocks noGrp="1"/>
          </p:cNvSpPr>
          <p:nvPr>
            <p:ph type="subTitle" idx="1"/>
          </p:nvPr>
        </p:nvSpPr>
        <p:spPr>
          <a:xfrm>
            <a:off x="685800" y="1219200"/>
            <a:ext cx="7848600" cy="5105400"/>
          </a:xfrm>
        </p:spPr>
        <p:txBody>
          <a:bodyPr/>
          <a:lstStyle/>
          <a:p>
            <a:pPr algn="just"/>
            <a:endParaRPr lang="en-US" dirty="0">
              <a:solidFill>
                <a:schemeClr val="tx1"/>
              </a:solidFill>
            </a:endParaRPr>
          </a:p>
        </p:txBody>
      </p:sp>
      <p:pic>
        <p:nvPicPr>
          <p:cNvPr id="3074" name="Picture 2"/>
          <p:cNvPicPr>
            <a:picLocks noChangeAspect="1" noChangeArrowheads="1"/>
          </p:cNvPicPr>
          <p:nvPr/>
        </p:nvPicPr>
        <p:blipFill>
          <a:blip r:embed="rId2"/>
          <a:srcRect/>
          <a:stretch>
            <a:fillRect/>
          </a:stretch>
        </p:blipFill>
        <p:spPr bwMode="auto">
          <a:xfrm>
            <a:off x="304800" y="1219200"/>
            <a:ext cx="8604061" cy="30051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200" dirty="0" smtClean="0"/>
              <a:t>Corrosion of Metal Pipe</a:t>
            </a:r>
            <a:endParaRPr lang="en-US" sz="3200" dirty="0"/>
          </a:p>
        </p:txBody>
      </p:sp>
      <p:sp>
        <p:nvSpPr>
          <p:cNvPr id="3" name="Subtitle 2"/>
          <p:cNvSpPr>
            <a:spLocks noGrp="1"/>
          </p:cNvSpPr>
          <p:nvPr>
            <p:ph type="subTitle" idx="1"/>
          </p:nvPr>
        </p:nvSpPr>
        <p:spPr>
          <a:xfrm>
            <a:off x="381000" y="914400"/>
            <a:ext cx="8229600" cy="5486400"/>
          </a:xfrm>
        </p:spPr>
        <p:txBody>
          <a:bodyPr>
            <a:normAutofit fontScale="85000" lnSpcReduction="20000"/>
          </a:bodyPr>
          <a:lstStyle/>
          <a:p>
            <a:pPr marL="514350" indent="-514350" algn="just">
              <a:lnSpc>
                <a:spcPct val="120000"/>
              </a:lnSpc>
              <a:spcBef>
                <a:spcPts val="0"/>
              </a:spcBef>
              <a:spcAft>
                <a:spcPts val="1200"/>
              </a:spcAft>
            </a:pPr>
            <a:r>
              <a:rPr lang="en-US" sz="2800" dirty="0" smtClean="0">
                <a:solidFill>
                  <a:srgbClr val="FFFF00"/>
                </a:solidFill>
              </a:rPr>
              <a:t>Generally pipes are made by various materials like steel, cast iron, concrete, asbestos cement, vitrified-clay, PVC, GI, copper, wrought iron, plastic, asphaltic fiber and lead. But metal pipes are subject to corrosion. </a:t>
            </a:r>
          </a:p>
          <a:p>
            <a:pPr marL="514350" indent="-514350" algn="just">
              <a:lnSpc>
                <a:spcPct val="120000"/>
              </a:lnSpc>
              <a:spcBef>
                <a:spcPts val="0"/>
              </a:spcBef>
              <a:spcAft>
                <a:spcPts val="1200"/>
              </a:spcAft>
            </a:pPr>
            <a:r>
              <a:rPr lang="en-US" sz="2800" dirty="0" smtClean="0"/>
              <a:t>Corrosion is a phenomenon by which metals and their alloys are attacked by the environment consisting of chemicals. </a:t>
            </a:r>
          </a:p>
          <a:p>
            <a:pPr marL="514350" indent="-514350" algn="just">
              <a:lnSpc>
                <a:spcPct val="120000"/>
              </a:lnSpc>
              <a:spcBef>
                <a:spcPts val="0"/>
              </a:spcBef>
              <a:spcAft>
                <a:spcPts val="1200"/>
              </a:spcAft>
            </a:pPr>
            <a:r>
              <a:rPr lang="en-US" sz="2800" dirty="0" smtClean="0">
                <a:solidFill>
                  <a:srgbClr val="00B0F0"/>
                </a:solidFill>
              </a:rPr>
              <a:t>There are mainly two types of corrosion in pressure water pipes, (</a:t>
            </a:r>
            <a:r>
              <a:rPr lang="en-US" sz="2800" dirty="0" err="1" smtClean="0">
                <a:solidFill>
                  <a:srgbClr val="00B0F0"/>
                </a:solidFill>
              </a:rPr>
              <a:t>i</a:t>
            </a:r>
            <a:r>
              <a:rPr lang="en-US" sz="2800" dirty="0" smtClean="0">
                <a:solidFill>
                  <a:srgbClr val="00B0F0"/>
                </a:solidFill>
              </a:rPr>
              <a:t>) External corrosion and (ii) Internal corrosion. </a:t>
            </a:r>
          </a:p>
          <a:p>
            <a:pPr marL="514350" indent="-514350" algn="just">
              <a:lnSpc>
                <a:spcPct val="120000"/>
              </a:lnSpc>
              <a:spcBef>
                <a:spcPts val="0"/>
              </a:spcBef>
              <a:spcAft>
                <a:spcPts val="1200"/>
              </a:spcAft>
            </a:pPr>
            <a:r>
              <a:rPr lang="en-US" sz="2800" dirty="0" smtClean="0"/>
              <a:t>The external agents like biological action, oxygen, etc. cause external corrosion, and the internal corrosion is generally attributed primarily to the nature of water, which flows through pipes.</a:t>
            </a:r>
          </a:p>
          <a:p>
            <a:pPr marL="514350" indent="-514350" algn="just">
              <a:lnSpc>
                <a:spcPct val="120000"/>
              </a:lnSpc>
              <a:spcBef>
                <a:spcPts val="0"/>
              </a:spcBef>
              <a:spcAft>
                <a:spcPts val="1200"/>
              </a:spcAft>
            </a:pPr>
            <a:endParaRPr lang="en-US" sz="2800" dirty="0"/>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b="1" dirty="0" smtClean="0"/>
              <a:t>Leak Detection</a:t>
            </a:r>
            <a:endParaRPr lang="en-US" b="1" dirty="0"/>
          </a:p>
        </p:txBody>
      </p:sp>
      <p:sp>
        <p:nvSpPr>
          <p:cNvPr id="3" name="Subtitle 2"/>
          <p:cNvSpPr>
            <a:spLocks noGrp="1"/>
          </p:cNvSpPr>
          <p:nvPr>
            <p:ph type="subTitle" idx="1"/>
          </p:nvPr>
        </p:nvSpPr>
        <p:spPr>
          <a:xfrm>
            <a:off x="685800" y="1219200"/>
            <a:ext cx="7848600" cy="5105400"/>
          </a:xfrm>
        </p:spPr>
        <p:txBody>
          <a:bodyPr>
            <a:normAutofit/>
          </a:bodyPr>
          <a:lstStyle/>
          <a:p>
            <a:pPr algn="just"/>
            <a:r>
              <a:rPr lang="en-US" sz="2800" b="1" dirty="0" smtClean="0">
                <a:solidFill>
                  <a:srgbClr val="FFFF00"/>
                </a:solidFill>
              </a:rPr>
              <a:t>Water Audits</a:t>
            </a:r>
          </a:p>
          <a:p>
            <a:pPr algn="just"/>
            <a:r>
              <a:rPr lang="en-US" sz="2400" dirty="0" smtClean="0">
                <a:solidFill>
                  <a:schemeClr val="tx1"/>
                </a:solidFill>
              </a:rPr>
              <a:t>Water audits determine the amount of water loss in the distribution system. They can be performed on a network-wide basis or district by district. </a:t>
            </a:r>
          </a:p>
          <a:p>
            <a:pPr algn="just"/>
            <a:r>
              <a:rPr lang="en-US" sz="2400" dirty="0" smtClean="0">
                <a:solidFill>
                  <a:schemeClr val="tx1"/>
                </a:solidFill>
              </a:rPr>
              <a:t>Network-wide audits provide an overall picture of water losses in the distribution system as a whole. These audits require detailed accounting of water flow into and out of the distribution system, usually based on past meter records and flow meter accuracy checks. </a:t>
            </a:r>
          </a:p>
          <a:p>
            <a:pPr algn="just"/>
            <a:r>
              <a:rPr lang="en-US" sz="2400" dirty="0" smtClean="0">
                <a:solidFill>
                  <a:schemeClr val="tx1"/>
                </a:solidFill>
              </a:rPr>
              <a:t>The comprehensive nature of network-wide audits entails significant effort, especially for large systems.</a:t>
            </a:r>
            <a:endParaRPr lang="en-US" sz="2400" dirty="0">
              <a:solidFill>
                <a:schemeClr val="tx1"/>
              </a:solidFill>
            </a:endParaRPr>
          </a:p>
        </p:txBody>
      </p:sp>
    </p:spTree>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b="1" dirty="0" smtClean="0"/>
              <a:t>Leak Detection</a:t>
            </a:r>
            <a:endParaRPr lang="en-US" b="1" dirty="0"/>
          </a:p>
        </p:txBody>
      </p:sp>
      <p:sp>
        <p:nvSpPr>
          <p:cNvPr id="3" name="Subtitle 2"/>
          <p:cNvSpPr>
            <a:spLocks noGrp="1"/>
          </p:cNvSpPr>
          <p:nvPr>
            <p:ph type="subTitle" idx="1"/>
          </p:nvPr>
        </p:nvSpPr>
        <p:spPr>
          <a:xfrm>
            <a:off x="685800" y="1219200"/>
            <a:ext cx="7848600" cy="5105400"/>
          </a:xfrm>
        </p:spPr>
        <p:txBody>
          <a:bodyPr>
            <a:normAutofit/>
          </a:bodyPr>
          <a:lstStyle/>
          <a:p>
            <a:pPr algn="just"/>
            <a:r>
              <a:rPr lang="en-US" sz="2400" b="1" dirty="0" smtClean="0">
                <a:solidFill>
                  <a:srgbClr val="0000FF"/>
                </a:solidFill>
              </a:rPr>
              <a:t>For district audits</a:t>
            </a:r>
            <a:r>
              <a:rPr lang="en-US" sz="2400" dirty="0" smtClean="0">
                <a:solidFill>
                  <a:schemeClr val="tx1"/>
                </a:solidFill>
              </a:rPr>
              <a:t>, the distribution system is divided into small districts or zones having approximately 20 to 30 km of water main. </a:t>
            </a:r>
          </a:p>
          <a:p>
            <a:pPr algn="just"/>
            <a:r>
              <a:rPr lang="en-US" sz="2400" dirty="0" smtClean="0">
                <a:solidFill>
                  <a:schemeClr val="tx1"/>
                </a:solidFill>
              </a:rPr>
              <a:t>Districts are isolated individually by turning off the appropriate valves except at control points where portable flow meters are installed to measure water flow over a 24-hour period. </a:t>
            </a:r>
          </a:p>
          <a:p>
            <a:pPr algn="just"/>
            <a:r>
              <a:rPr lang="en-US" sz="2400" dirty="0" smtClean="0">
                <a:solidFill>
                  <a:schemeClr val="tx1"/>
                </a:solidFill>
              </a:rPr>
              <a:t>To determine if excessive leakage exists, the ratio between the nighttime minimum rate and the average daily rate of water flow is compared to “normal” ratios or to previously measured ratios of the same district. </a:t>
            </a:r>
          </a:p>
          <a:p>
            <a:pPr algn="just"/>
            <a:r>
              <a:rPr lang="en-US" sz="2400" dirty="0" smtClean="0">
                <a:solidFill>
                  <a:schemeClr val="tx1"/>
                </a:solidFill>
              </a:rPr>
              <a:t>Flow rates from any 24-hour commercial use should be subtracted from the measured flow rates.</a:t>
            </a:r>
            <a:endParaRPr lang="en-US" sz="2400" dirty="0">
              <a:solidFill>
                <a:schemeClr val="tx1"/>
              </a:solidFill>
            </a:endParaRPr>
          </a:p>
        </p:txBody>
      </p:sp>
    </p:spTree>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b="1" dirty="0" smtClean="0"/>
              <a:t>Leak Detection</a:t>
            </a:r>
            <a:endParaRPr lang="en-US" b="1" dirty="0"/>
          </a:p>
        </p:txBody>
      </p:sp>
      <p:sp>
        <p:nvSpPr>
          <p:cNvPr id="3" name="Subtitle 2"/>
          <p:cNvSpPr>
            <a:spLocks noGrp="1"/>
          </p:cNvSpPr>
          <p:nvPr>
            <p:ph type="subTitle" idx="1"/>
          </p:nvPr>
        </p:nvSpPr>
        <p:spPr>
          <a:xfrm>
            <a:off x="685800" y="1219200"/>
            <a:ext cx="7848600" cy="5105400"/>
          </a:xfrm>
        </p:spPr>
        <p:txBody>
          <a:bodyPr>
            <a:normAutofit/>
          </a:bodyPr>
          <a:lstStyle/>
          <a:p>
            <a:pPr algn="just"/>
            <a:r>
              <a:rPr lang="en-US" sz="2400" b="1" dirty="0" smtClean="0">
                <a:solidFill>
                  <a:srgbClr val="0000FF"/>
                </a:solidFill>
              </a:rPr>
              <a:t>Alternatively</a:t>
            </a:r>
            <a:r>
              <a:rPr lang="en-US" sz="2400" dirty="0" smtClean="0">
                <a:solidFill>
                  <a:schemeClr val="tx1"/>
                </a:solidFill>
              </a:rPr>
              <a:t>, if all service connections in the water system are metered, more accurate information about leakage can be obtained by monitoring water flow and usage in the isolated district over an extended time period.</a:t>
            </a:r>
          </a:p>
          <a:p>
            <a:pPr algn="just"/>
            <a:r>
              <a:rPr lang="en-US" sz="2400" dirty="0" smtClean="0">
                <a:solidFill>
                  <a:schemeClr val="tx1"/>
                </a:solidFill>
              </a:rPr>
              <a:t>Areas of excessive leakage in a district can be bracketed by “step testing.” </a:t>
            </a:r>
          </a:p>
          <a:p>
            <a:pPr algn="just"/>
            <a:r>
              <a:rPr lang="en-US" sz="2400" dirty="0" smtClean="0">
                <a:solidFill>
                  <a:schemeClr val="tx1"/>
                </a:solidFill>
              </a:rPr>
              <a:t>This is done by subdividing the district itself and then measuring flow rates while turning off valves to cut off different subdivisions in succession. </a:t>
            </a:r>
          </a:p>
          <a:p>
            <a:pPr algn="just"/>
            <a:r>
              <a:rPr lang="en-US" sz="2400" dirty="0" smtClean="0">
                <a:solidFill>
                  <a:schemeClr val="tx1"/>
                </a:solidFill>
              </a:rPr>
              <a:t>A significantly lower flow rate indicates excessive leakage in the last subdivision that is shut off.</a:t>
            </a:r>
            <a:endParaRPr lang="en-US" sz="2400" dirty="0">
              <a:solidFill>
                <a:schemeClr val="tx1"/>
              </a:solidFill>
            </a:endParaRPr>
          </a:p>
        </p:txBody>
      </p:sp>
    </p:spTree>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b="1" dirty="0" smtClean="0"/>
              <a:t>Leak Detection</a:t>
            </a:r>
            <a:endParaRPr lang="en-US" b="1" dirty="0"/>
          </a:p>
        </p:txBody>
      </p:sp>
      <p:sp>
        <p:nvSpPr>
          <p:cNvPr id="3" name="Subtitle 2"/>
          <p:cNvSpPr>
            <a:spLocks noGrp="1"/>
          </p:cNvSpPr>
          <p:nvPr>
            <p:ph type="subTitle" idx="1"/>
          </p:nvPr>
        </p:nvSpPr>
        <p:spPr>
          <a:xfrm>
            <a:off x="685800" y="1143000"/>
            <a:ext cx="7696200" cy="5181600"/>
          </a:xfrm>
        </p:spPr>
        <p:txBody>
          <a:bodyPr>
            <a:normAutofit/>
          </a:bodyPr>
          <a:lstStyle/>
          <a:p>
            <a:pPr algn="just"/>
            <a:r>
              <a:rPr lang="en-US" sz="3000" b="1" dirty="0" smtClean="0">
                <a:solidFill>
                  <a:srgbClr val="0000FF"/>
                </a:solidFill>
              </a:rPr>
              <a:t>Leak-Detection Surveys</a:t>
            </a:r>
          </a:p>
          <a:p>
            <a:pPr marL="457200" indent="-457200" algn="just">
              <a:lnSpc>
                <a:spcPct val="120000"/>
              </a:lnSpc>
              <a:buFont typeface="Wingdings" pitchFamily="2" charset="2"/>
              <a:buChar char="Ø"/>
            </a:pPr>
            <a:r>
              <a:rPr lang="en-US" sz="2400" dirty="0" smtClean="0">
                <a:solidFill>
                  <a:schemeClr val="tx1"/>
                </a:solidFill>
              </a:rPr>
              <a:t>In areas that have been identified as having excessive leakage, leaks are commonly pinpointed using acoustic devices. </a:t>
            </a:r>
          </a:p>
          <a:p>
            <a:pPr marL="457200" indent="-457200" algn="just">
              <a:lnSpc>
                <a:spcPct val="120000"/>
              </a:lnSpc>
              <a:buFont typeface="Wingdings" pitchFamily="2" charset="2"/>
              <a:buChar char="Ø"/>
            </a:pPr>
            <a:r>
              <a:rPr lang="en-US" sz="2400" dirty="0" smtClean="0">
                <a:solidFill>
                  <a:schemeClr val="tx1"/>
                </a:solidFill>
              </a:rPr>
              <a:t>These devices detect the sound or vibration induced by water leaking from pressurized pipes. </a:t>
            </a:r>
          </a:p>
          <a:p>
            <a:pPr marL="457200" indent="-457200" algn="just">
              <a:lnSpc>
                <a:spcPct val="120000"/>
              </a:lnSpc>
              <a:buFont typeface="Wingdings" pitchFamily="2" charset="2"/>
              <a:buChar char="Ø"/>
            </a:pPr>
            <a:r>
              <a:rPr lang="en-US" sz="2400" dirty="0" smtClean="0">
                <a:solidFill>
                  <a:schemeClr val="tx1"/>
                </a:solidFill>
              </a:rPr>
              <a:t>Leak sounds are transmitted through the pipe itself over significant distances (depending on pipe size and type), and through the surrounding soil in the immediate area of the leak.</a:t>
            </a:r>
          </a:p>
        </p:txBody>
      </p:sp>
    </p:spTree>
  </p:cSld>
  <p:clrMapOvr>
    <a:masterClrMapping/>
  </p:clrMapOv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b="1" dirty="0" smtClean="0"/>
              <a:t>Leak Detection</a:t>
            </a:r>
            <a:endParaRPr lang="en-US" b="1" dirty="0"/>
          </a:p>
        </p:txBody>
      </p:sp>
      <p:sp>
        <p:nvSpPr>
          <p:cNvPr id="3" name="Subtitle 2"/>
          <p:cNvSpPr>
            <a:spLocks noGrp="1"/>
          </p:cNvSpPr>
          <p:nvPr>
            <p:ph type="subTitle" idx="1"/>
          </p:nvPr>
        </p:nvSpPr>
        <p:spPr>
          <a:xfrm>
            <a:off x="381000" y="990600"/>
            <a:ext cx="8458200" cy="5334000"/>
          </a:xfrm>
        </p:spPr>
        <p:txBody>
          <a:bodyPr>
            <a:normAutofit/>
          </a:bodyPr>
          <a:lstStyle/>
          <a:p>
            <a:pPr algn="just"/>
            <a:r>
              <a:rPr lang="en-US" sz="2800" b="1" dirty="0" smtClean="0">
                <a:solidFill>
                  <a:srgbClr val="0000FF"/>
                </a:solidFill>
              </a:rPr>
              <a:t>Leak-Detection Surveys</a:t>
            </a:r>
          </a:p>
          <a:p>
            <a:pPr marL="457200" indent="-457200" algn="just">
              <a:buFont typeface="Wingdings" pitchFamily="2" charset="2"/>
              <a:buChar char="Ø"/>
            </a:pPr>
            <a:r>
              <a:rPr lang="en-US" sz="2400" dirty="0" smtClean="0">
                <a:solidFill>
                  <a:schemeClr val="tx1"/>
                </a:solidFill>
              </a:rPr>
              <a:t>Initially, leak detection crews roughly bracket leaks in water-distribution systems by listening on all accessible contact points with the distribution system such as fire hydrants and valves. </a:t>
            </a:r>
          </a:p>
          <a:p>
            <a:pPr marL="457200" indent="-457200" algn="just">
              <a:buFont typeface="Wingdings" pitchFamily="2" charset="2"/>
              <a:buChar char="Ø"/>
            </a:pPr>
            <a:r>
              <a:rPr lang="en-US" sz="2400" dirty="0" smtClean="0">
                <a:solidFill>
                  <a:schemeClr val="tx1"/>
                </a:solidFill>
              </a:rPr>
              <a:t>Suspected leaks are then pinpointed by listening on the ground surface directly above the pipe at very close intervals (about 1 m). </a:t>
            </a:r>
          </a:p>
          <a:p>
            <a:pPr marL="457200" indent="-457200" algn="just">
              <a:buFont typeface="Wingdings" pitchFamily="2" charset="2"/>
              <a:buChar char="Ø"/>
            </a:pPr>
            <a:r>
              <a:rPr lang="en-US" sz="2400" dirty="0" smtClean="0">
                <a:solidFill>
                  <a:schemeClr val="tx1"/>
                </a:solidFill>
              </a:rPr>
              <a:t>Alternatively, suspected leaks can be pinpointed automatically by using modern leak noise </a:t>
            </a:r>
            <a:r>
              <a:rPr lang="en-US" sz="2400" dirty="0" err="1" smtClean="0">
                <a:solidFill>
                  <a:schemeClr val="tx1"/>
                </a:solidFill>
              </a:rPr>
              <a:t>correlators</a:t>
            </a:r>
            <a:r>
              <a:rPr lang="en-US" sz="2400" dirty="0" smtClean="0">
                <a:solidFill>
                  <a:schemeClr val="tx1"/>
                </a:solidFill>
              </a:rPr>
              <a:t>, which have become popular in recent years. </a:t>
            </a:r>
          </a:p>
          <a:p>
            <a:pPr marL="457200" indent="-457200" algn="just">
              <a:buFont typeface="Wingdings" pitchFamily="2" charset="2"/>
              <a:buChar char="Ø"/>
            </a:pPr>
            <a:r>
              <a:rPr lang="en-US" sz="2400" dirty="0" smtClean="0">
                <a:solidFill>
                  <a:schemeClr val="tx1"/>
                </a:solidFill>
              </a:rPr>
              <a:t>Normally, leak noise </a:t>
            </a:r>
            <a:r>
              <a:rPr lang="en-US" sz="2400" dirty="0" err="1" smtClean="0">
                <a:solidFill>
                  <a:schemeClr val="tx1"/>
                </a:solidFill>
              </a:rPr>
              <a:t>correlators</a:t>
            </a:r>
            <a:r>
              <a:rPr lang="en-US" sz="2400" dirty="0" smtClean="0">
                <a:solidFill>
                  <a:schemeClr val="tx1"/>
                </a:solidFill>
              </a:rPr>
              <a:t> are more efficient and more accurate than listening devices.</a:t>
            </a:r>
          </a:p>
        </p:txBody>
      </p:sp>
    </p:spTree>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b="1" dirty="0" smtClean="0"/>
              <a:t>Leak Detection</a:t>
            </a:r>
            <a:endParaRPr lang="en-US" b="1" dirty="0"/>
          </a:p>
        </p:txBody>
      </p:sp>
      <p:sp>
        <p:nvSpPr>
          <p:cNvPr id="3" name="Subtitle 2"/>
          <p:cNvSpPr>
            <a:spLocks noGrp="1"/>
          </p:cNvSpPr>
          <p:nvPr>
            <p:ph type="subTitle" idx="1"/>
          </p:nvPr>
        </p:nvSpPr>
        <p:spPr>
          <a:xfrm>
            <a:off x="838200" y="1295400"/>
            <a:ext cx="7620000" cy="5029200"/>
          </a:xfrm>
        </p:spPr>
        <p:txBody>
          <a:bodyPr>
            <a:normAutofit/>
          </a:bodyPr>
          <a:lstStyle/>
          <a:p>
            <a:pPr algn="just"/>
            <a:r>
              <a:rPr lang="en-US" sz="2800" b="1" dirty="0" smtClean="0">
                <a:solidFill>
                  <a:srgbClr val="0000FF"/>
                </a:solidFill>
              </a:rPr>
              <a:t>Leak-Detection Surveys</a:t>
            </a:r>
          </a:p>
          <a:p>
            <a:pPr marL="457200" indent="-457200" algn="just">
              <a:buFont typeface="Wingdings" pitchFamily="2" charset="2"/>
              <a:buChar char="q"/>
            </a:pPr>
            <a:r>
              <a:rPr lang="en-US" sz="2400" dirty="0" smtClean="0">
                <a:solidFill>
                  <a:schemeClr val="tx1"/>
                </a:solidFill>
              </a:rPr>
              <a:t>Leaks could also be detected using several non-acoustic techniques such as tracer gas, infrared imaging, and ground-penetrating radar. </a:t>
            </a:r>
          </a:p>
          <a:p>
            <a:pPr marL="457200" indent="-457200" algn="just">
              <a:buFont typeface="Wingdings" pitchFamily="2" charset="2"/>
              <a:buChar char="q"/>
            </a:pPr>
            <a:r>
              <a:rPr lang="en-US" sz="2400" dirty="0" smtClean="0">
                <a:solidFill>
                  <a:schemeClr val="tx1"/>
                </a:solidFill>
              </a:rPr>
              <a:t>The use of these techniques for this purpose, however, is still very limited and their effectiveness is not as well established as that of acoustic methods.</a:t>
            </a:r>
            <a:endParaRPr lang="en-US" sz="2400" dirty="0">
              <a:solidFill>
                <a:schemeClr val="tx1"/>
              </a:solidFill>
            </a:endParaRPr>
          </a:p>
        </p:txBody>
      </p:sp>
    </p:spTree>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610600" cy="612775"/>
          </a:xfrm>
        </p:spPr>
        <p:txBody>
          <a:bodyPr>
            <a:normAutofit/>
          </a:bodyPr>
          <a:lstStyle/>
          <a:p>
            <a:r>
              <a:rPr lang="en-US" sz="4000" b="1" i="1" dirty="0" smtClean="0"/>
              <a:t>Detection Equipment and Techniques</a:t>
            </a:r>
          </a:p>
        </p:txBody>
      </p:sp>
      <p:sp>
        <p:nvSpPr>
          <p:cNvPr id="3" name="Subtitle 2"/>
          <p:cNvSpPr>
            <a:spLocks noGrp="1"/>
          </p:cNvSpPr>
          <p:nvPr>
            <p:ph type="subTitle" idx="1"/>
          </p:nvPr>
        </p:nvSpPr>
        <p:spPr>
          <a:xfrm>
            <a:off x="685800" y="1219200"/>
            <a:ext cx="7848600" cy="5105400"/>
          </a:xfrm>
        </p:spPr>
        <p:txBody>
          <a:bodyPr>
            <a:normAutofit/>
          </a:bodyPr>
          <a:lstStyle/>
          <a:p>
            <a:pPr algn="just"/>
            <a:r>
              <a:rPr lang="en-US" sz="2800" b="1" dirty="0" smtClean="0">
                <a:solidFill>
                  <a:srgbClr val="0000FF"/>
                </a:solidFill>
              </a:rPr>
              <a:t>Listening Devices</a:t>
            </a:r>
          </a:p>
          <a:p>
            <a:pPr marL="457200" indent="-457200" algn="just">
              <a:buFont typeface="Wingdings" pitchFamily="2" charset="2"/>
              <a:buChar char="q"/>
            </a:pPr>
            <a:r>
              <a:rPr lang="en-US" sz="2400" dirty="0" smtClean="0">
                <a:solidFill>
                  <a:schemeClr val="tx1"/>
                </a:solidFill>
              </a:rPr>
              <a:t>These devices include listening rods, </a:t>
            </a:r>
            <a:r>
              <a:rPr lang="en-US" sz="2400" dirty="0" err="1" smtClean="0">
                <a:solidFill>
                  <a:schemeClr val="tx1"/>
                </a:solidFill>
              </a:rPr>
              <a:t>aquaphones</a:t>
            </a:r>
            <a:r>
              <a:rPr lang="en-US" sz="2400" dirty="0" smtClean="0">
                <a:solidFill>
                  <a:schemeClr val="tx1"/>
                </a:solidFill>
              </a:rPr>
              <a:t>, and geophones or ground microphones, and may be either mechanical or electronic. </a:t>
            </a:r>
          </a:p>
          <a:p>
            <a:pPr marL="457200" indent="-457200" algn="just">
              <a:buFont typeface="Wingdings" pitchFamily="2" charset="2"/>
              <a:buChar char="q"/>
            </a:pPr>
            <a:r>
              <a:rPr lang="en-US" sz="2400" dirty="0" smtClean="0">
                <a:solidFill>
                  <a:schemeClr val="tx1"/>
                </a:solidFill>
              </a:rPr>
              <a:t>They use sensitive mechanisms or materials such as piezoelectric elements to sense leak-induced sound or vibration. </a:t>
            </a:r>
          </a:p>
          <a:p>
            <a:pPr marL="457200" indent="-457200" algn="just">
              <a:buFont typeface="Wingdings" pitchFamily="2" charset="2"/>
              <a:buChar char="q"/>
            </a:pPr>
            <a:r>
              <a:rPr lang="en-US" sz="2400" dirty="0" smtClean="0">
                <a:solidFill>
                  <a:schemeClr val="tx1"/>
                </a:solidFill>
              </a:rPr>
              <a:t>Modern electronic devices have signal amplifiers and noise filters to make the leak signal stand out. </a:t>
            </a:r>
          </a:p>
          <a:p>
            <a:pPr marL="457200" indent="-457200" algn="just">
              <a:buFont typeface="Wingdings" pitchFamily="2" charset="2"/>
              <a:buChar char="q"/>
            </a:pPr>
            <a:r>
              <a:rPr lang="en-US" sz="2400" dirty="0" smtClean="0">
                <a:solidFill>
                  <a:schemeClr val="tx1"/>
                </a:solidFill>
              </a:rPr>
              <a:t>The operation of listening devices is usually straightforward, but their effectiveness depends on the experience of the user.</a:t>
            </a:r>
            <a:endParaRPr lang="en-US" sz="2400" dirty="0">
              <a:solidFill>
                <a:schemeClr val="tx1"/>
              </a:solidFill>
            </a:endParaRPr>
          </a:p>
        </p:txBody>
      </p:sp>
    </p:spTree>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458200" cy="612775"/>
          </a:xfrm>
        </p:spPr>
        <p:txBody>
          <a:bodyPr>
            <a:normAutofit/>
          </a:bodyPr>
          <a:lstStyle/>
          <a:p>
            <a:r>
              <a:rPr lang="en-US" sz="4000" b="1" i="1" dirty="0" smtClean="0">
                <a:solidFill>
                  <a:srgbClr val="0000FF"/>
                </a:solidFill>
              </a:rPr>
              <a:t>Detection Equipment and Techniques</a:t>
            </a:r>
            <a:endParaRPr lang="en-US" sz="4000" dirty="0">
              <a:solidFill>
                <a:srgbClr val="0000FF"/>
              </a:solidFill>
            </a:endParaRPr>
          </a:p>
        </p:txBody>
      </p:sp>
      <p:pic>
        <p:nvPicPr>
          <p:cNvPr id="4098" name="Picture 2"/>
          <p:cNvPicPr>
            <a:picLocks noChangeAspect="1" noChangeArrowheads="1"/>
          </p:cNvPicPr>
          <p:nvPr/>
        </p:nvPicPr>
        <p:blipFill>
          <a:blip r:embed="rId2"/>
          <a:srcRect/>
          <a:stretch>
            <a:fillRect/>
          </a:stretch>
        </p:blipFill>
        <p:spPr bwMode="auto">
          <a:xfrm>
            <a:off x="1066800" y="937161"/>
            <a:ext cx="3124200" cy="578179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324475" y="990600"/>
            <a:ext cx="3133725" cy="5775885"/>
          </a:xfrm>
          <a:prstGeom prst="rect">
            <a:avLst/>
          </a:prstGeom>
          <a:noFill/>
          <a:ln w="9525">
            <a:noFill/>
            <a:miter lim="800000"/>
            <a:headEnd/>
            <a:tailEnd/>
          </a:ln>
          <a:effectLst/>
        </p:spPr>
      </p:pic>
      <p:sp>
        <p:nvSpPr>
          <p:cNvPr id="6" name="TextBox 5"/>
          <p:cNvSpPr txBox="1"/>
          <p:nvPr/>
        </p:nvSpPr>
        <p:spPr>
          <a:xfrm>
            <a:off x="143470" y="1447800"/>
            <a:ext cx="923330" cy="4038600"/>
          </a:xfrm>
          <a:prstGeom prst="rect">
            <a:avLst/>
          </a:prstGeom>
          <a:noFill/>
        </p:spPr>
        <p:txBody>
          <a:bodyPr vert="vert270" wrap="square" rtlCol="0">
            <a:spAutoFit/>
          </a:bodyPr>
          <a:lstStyle/>
          <a:p>
            <a:pPr algn="ctr"/>
            <a:r>
              <a:rPr lang="en-US" sz="2400" b="1" dirty="0" smtClean="0">
                <a:solidFill>
                  <a:srgbClr val="FF0000"/>
                </a:solidFill>
              </a:rPr>
              <a:t>Typical listening devices include listening rods</a:t>
            </a:r>
            <a:endParaRPr lang="en-US" sz="2400" b="1" dirty="0">
              <a:solidFill>
                <a:srgbClr val="FF0000"/>
              </a:solidFill>
            </a:endParaRPr>
          </a:p>
        </p:txBody>
      </p:sp>
      <p:sp>
        <p:nvSpPr>
          <p:cNvPr id="7" name="TextBox 6"/>
          <p:cNvSpPr txBox="1"/>
          <p:nvPr/>
        </p:nvSpPr>
        <p:spPr>
          <a:xfrm>
            <a:off x="4495800" y="2057400"/>
            <a:ext cx="923330" cy="2895600"/>
          </a:xfrm>
          <a:prstGeom prst="rect">
            <a:avLst/>
          </a:prstGeom>
          <a:noFill/>
        </p:spPr>
        <p:txBody>
          <a:bodyPr vert="vert270" wrap="square" rtlCol="0">
            <a:spAutoFit/>
          </a:bodyPr>
          <a:lstStyle/>
          <a:p>
            <a:r>
              <a:rPr lang="en-US" sz="2400" b="1" dirty="0" smtClean="0">
                <a:solidFill>
                  <a:srgbClr val="FF0000"/>
                </a:solidFill>
              </a:rPr>
              <a:t>Ground microphones</a:t>
            </a:r>
            <a:endParaRPr lang="en-US" sz="2400" b="1" dirty="0">
              <a:solidFill>
                <a:srgbClr val="FF0000"/>
              </a:solidFill>
            </a:endParaRPr>
          </a:p>
        </p:txBody>
      </p:sp>
    </p:spTree>
  </p:cSld>
  <p:clrMapOvr>
    <a:masterClrMapping/>
  </p:clrMapOv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b="1" dirty="0" smtClean="0">
                <a:solidFill>
                  <a:srgbClr val="0000FF"/>
                </a:solidFill>
              </a:rPr>
              <a:t>Leak Noise </a:t>
            </a:r>
            <a:r>
              <a:rPr lang="en-US" b="1" dirty="0" err="1" smtClean="0">
                <a:solidFill>
                  <a:srgbClr val="0000FF"/>
                </a:solidFill>
              </a:rPr>
              <a:t>Correlators</a:t>
            </a:r>
            <a:endParaRPr lang="en-US" dirty="0">
              <a:solidFill>
                <a:srgbClr val="0000FF"/>
              </a:solidFill>
            </a:endParaRPr>
          </a:p>
        </p:txBody>
      </p:sp>
      <p:sp>
        <p:nvSpPr>
          <p:cNvPr id="3" name="Subtitle 2"/>
          <p:cNvSpPr>
            <a:spLocks noGrp="1"/>
          </p:cNvSpPr>
          <p:nvPr>
            <p:ph type="subTitle" idx="1"/>
          </p:nvPr>
        </p:nvSpPr>
        <p:spPr>
          <a:xfrm>
            <a:off x="304800" y="1219200"/>
            <a:ext cx="8534400" cy="5105400"/>
          </a:xfrm>
        </p:spPr>
        <p:txBody>
          <a:bodyPr>
            <a:noAutofit/>
          </a:bodyPr>
          <a:lstStyle/>
          <a:p>
            <a:pPr marL="457200" indent="-457200" algn="just">
              <a:buFont typeface="Wingdings" pitchFamily="2" charset="2"/>
              <a:buChar char="v"/>
            </a:pPr>
            <a:r>
              <a:rPr lang="en-US" sz="2400" dirty="0" smtClean="0">
                <a:solidFill>
                  <a:schemeClr val="tx1"/>
                </a:solidFill>
              </a:rPr>
              <a:t>These are portable microprocessor-based devices that pinpoint leaks automatically based on the cross-correlation method (Figure 1). </a:t>
            </a:r>
          </a:p>
          <a:p>
            <a:pPr marL="457200" indent="-457200" algn="just">
              <a:buFont typeface="Wingdings" pitchFamily="2" charset="2"/>
              <a:buChar char="v"/>
            </a:pPr>
            <a:r>
              <a:rPr lang="en-US" sz="2400" dirty="0" smtClean="0">
                <a:solidFill>
                  <a:schemeClr val="tx1"/>
                </a:solidFill>
              </a:rPr>
              <a:t>In this method, acoustic leak signals are measured with vibration sensors or hydrophones at two pipe contact points (usually fire hydrants or valves) that bracket the location of a suspected leak. </a:t>
            </a:r>
          </a:p>
          <a:p>
            <a:pPr marL="457200" indent="-457200" algn="just">
              <a:buFont typeface="Wingdings" pitchFamily="2" charset="2"/>
              <a:buChar char="v"/>
            </a:pPr>
            <a:r>
              <a:rPr lang="en-US" sz="2400" dirty="0" smtClean="0">
                <a:solidFill>
                  <a:schemeClr val="tx1"/>
                </a:solidFill>
              </a:rPr>
              <a:t>Leak signals are transmitted from the sensors to the </a:t>
            </a:r>
            <a:r>
              <a:rPr lang="en-US" sz="2400" dirty="0" err="1" smtClean="0">
                <a:solidFill>
                  <a:schemeClr val="tx1"/>
                </a:solidFill>
              </a:rPr>
              <a:t>correlator</a:t>
            </a:r>
            <a:r>
              <a:rPr lang="en-US" sz="2400" dirty="0" smtClean="0">
                <a:solidFill>
                  <a:schemeClr val="tx1"/>
                </a:solidFill>
              </a:rPr>
              <a:t> wirelessly. </a:t>
            </a:r>
          </a:p>
          <a:p>
            <a:pPr marL="457200" indent="-457200" algn="just">
              <a:buFont typeface="Wingdings" pitchFamily="2" charset="2"/>
              <a:buChar char="v"/>
            </a:pPr>
            <a:r>
              <a:rPr lang="en-US" sz="2400" dirty="0" smtClean="0">
                <a:solidFill>
                  <a:schemeClr val="tx1"/>
                </a:solidFill>
              </a:rPr>
              <a:t>The leak is in most cases located asymmetrically between measurement points and consequently there is a time lag between the measured leak signals. </a:t>
            </a:r>
          </a:p>
        </p:txBody>
      </p:sp>
    </p:spTree>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b="1" dirty="0" smtClean="0">
                <a:solidFill>
                  <a:srgbClr val="0000FF"/>
                </a:solidFill>
              </a:rPr>
              <a:t>Leak Noise </a:t>
            </a:r>
            <a:r>
              <a:rPr lang="en-US" b="1" dirty="0" err="1" smtClean="0">
                <a:solidFill>
                  <a:srgbClr val="0000FF"/>
                </a:solidFill>
              </a:rPr>
              <a:t>Correlators</a:t>
            </a:r>
            <a:endParaRPr lang="en-US" dirty="0">
              <a:solidFill>
                <a:srgbClr val="0000FF"/>
              </a:solidFill>
            </a:endParaRPr>
          </a:p>
        </p:txBody>
      </p:sp>
      <p:sp>
        <p:nvSpPr>
          <p:cNvPr id="3" name="Subtitle 2"/>
          <p:cNvSpPr>
            <a:spLocks noGrp="1"/>
          </p:cNvSpPr>
          <p:nvPr>
            <p:ph type="subTitle" idx="1"/>
          </p:nvPr>
        </p:nvSpPr>
        <p:spPr>
          <a:xfrm>
            <a:off x="304800" y="1219200"/>
            <a:ext cx="8534400" cy="5105400"/>
          </a:xfrm>
        </p:spPr>
        <p:txBody>
          <a:bodyPr>
            <a:noAutofit/>
          </a:bodyPr>
          <a:lstStyle/>
          <a:p>
            <a:pPr marL="457200" indent="-457200" algn="just">
              <a:buFont typeface="Wingdings" pitchFamily="2" charset="2"/>
              <a:buChar char="v"/>
            </a:pPr>
            <a:r>
              <a:rPr lang="en-US" sz="2400" dirty="0" smtClean="0">
                <a:solidFill>
                  <a:schemeClr val="tx1"/>
                </a:solidFill>
              </a:rPr>
              <a:t>The time lag is found from the cross-correlation function of the leak signals. </a:t>
            </a:r>
          </a:p>
          <a:p>
            <a:pPr marL="457200" indent="-457200" algn="just">
              <a:buFont typeface="Wingdings" pitchFamily="2" charset="2"/>
              <a:buChar char="v"/>
            </a:pPr>
            <a:r>
              <a:rPr lang="en-US" sz="2400" dirty="0" smtClean="0">
                <a:solidFill>
                  <a:schemeClr val="tx1"/>
                </a:solidFill>
              </a:rPr>
              <a:t>In the presence of a leak, the cross correlation function has a distinct peak at the time shift between leak signals. </a:t>
            </a:r>
          </a:p>
          <a:p>
            <a:pPr marL="457200" indent="-457200" algn="just">
              <a:buFont typeface="Wingdings" pitchFamily="2" charset="2"/>
              <a:buChar char="v"/>
            </a:pPr>
            <a:r>
              <a:rPr lang="en-US" sz="2400" dirty="0" smtClean="0">
                <a:solidFill>
                  <a:schemeClr val="tx1"/>
                </a:solidFill>
              </a:rPr>
              <a:t>The location of the leak is calculated based on</a:t>
            </a:r>
            <a:r>
              <a:rPr lang="en-US" sz="2400" i="1" dirty="0" smtClean="0">
                <a:solidFill>
                  <a:schemeClr val="tx1"/>
                </a:solidFill>
              </a:rPr>
              <a:t> </a:t>
            </a:r>
            <a:r>
              <a:rPr lang="en-US" sz="2400" dirty="0" smtClean="0">
                <a:solidFill>
                  <a:schemeClr val="tx1"/>
                </a:solidFill>
              </a:rPr>
              <a:t>an algebraic relationship between the time lag, the sensor-to-sensor distance, and the propagation velocity of sound waves in the pipe (Figure 2). </a:t>
            </a:r>
          </a:p>
          <a:p>
            <a:pPr marL="457200" indent="-457200" algn="just">
              <a:buFont typeface="Wingdings" pitchFamily="2" charset="2"/>
              <a:buChar char="v"/>
            </a:pPr>
            <a:r>
              <a:rPr lang="en-US" sz="2400" dirty="0" smtClean="0">
                <a:solidFill>
                  <a:schemeClr val="tx1"/>
                </a:solidFill>
              </a:rPr>
              <a:t>The distance between sensors is measured on site or read from distribution system maps. </a:t>
            </a:r>
          </a:p>
          <a:p>
            <a:pPr marL="457200" indent="-457200" algn="just">
              <a:buFont typeface="Wingdings" pitchFamily="2" charset="2"/>
              <a:buChar char="v"/>
            </a:pPr>
            <a:r>
              <a:rPr lang="en-US" sz="2400" dirty="0" smtClean="0">
                <a:solidFill>
                  <a:schemeClr val="tx1"/>
                </a:solidFill>
              </a:rPr>
              <a:t>Propagation velocities for various pipe types and sizes are usually available in most commercial devices, or they can be measured easily on site.</a:t>
            </a:r>
            <a:endParaRPr lang="en-US" sz="2400" dirty="0">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200" dirty="0" smtClean="0"/>
              <a:t>Corrosion of Metal Pipe</a:t>
            </a:r>
            <a:endParaRPr lang="en-US" sz="3200" dirty="0"/>
          </a:p>
        </p:txBody>
      </p:sp>
      <p:sp>
        <p:nvSpPr>
          <p:cNvPr id="3" name="Subtitle 2"/>
          <p:cNvSpPr>
            <a:spLocks noGrp="1"/>
          </p:cNvSpPr>
          <p:nvPr>
            <p:ph type="subTitle" idx="1"/>
          </p:nvPr>
        </p:nvSpPr>
        <p:spPr>
          <a:xfrm>
            <a:off x="381000" y="914400"/>
            <a:ext cx="8229600" cy="5486400"/>
          </a:xfrm>
        </p:spPr>
        <p:txBody>
          <a:bodyPr>
            <a:normAutofit/>
          </a:bodyPr>
          <a:lstStyle/>
          <a:p>
            <a:pPr algn="just">
              <a:spcAft>
                <a:spcPts val="1200"/>
              </a:spcAft>
            </a:pPr>
            <a:r>
              <a:rPr lang="en-US" sz="2800" dirty="0" smtClean="0">
                <a:solidFill>
                  <a:srgbClr val="FFFF00"/>
                </a:solidFill>
              </a:rPr>
              <a:t>The chemical attacks of an environment upon a result in the oxidation of the metals and the formation of corrosive products, usually the oxides, hydroxides, carbonates, </a:t>
            </a:r>
            <a:r>
              <a:rPr lang="en-US" sz="2800" dirty="0" err="1" smtClean="0">
                <a:solidFill>
                  <a:srgbClr val="FFFF00"/>
                </a:solidFill>
              </a:rPr>
              <a:t>sulphides</a:t>
            </a:r>
            <a:r>
              <a:rPr lang="en-US" sz="2800" dirty="0" smtClean="0">
                <a:solidFill>
                  <a:srgbClr val="FFFF00"/>
                </a:solidFill>
              </a:rPr>
              <a:t>, etc. </a:t>
            </a:r>
          </a:p>
          <a:p>
            <a:pPr algn="just">
              <a:spcAft>
                <a:spcPts val="1200"/>
              </a:spcAft>
            </a:pPr>
            <a:r>
              <a:rPr lang="en-US" sz="2800" dirty="0" smtClean="0"/>
              <a:t>In most cases, corrosion product is insoluble in the environment and forms a separate phase on or adjacent to the metal. </a:t>
            </a:r>
          </a:p>
          <a:p>
            <a:pPr algn="just">
              <a:spcAft>
                <a:spcPts val="1200"/>
              </a:spcAft>
            </a:pPr>
            <a:r>
              <a:rPr lang="en-US" sz="2800" dirty="0" smtClean="0">
                <a:solidFill>
                  <a:srgbClr val="00FF00"/>
                </a:solidFill>
              </a:rPr>
              <a:t>Hence, corrosion may be defined simply as the process by which the metals and their alloys are destroyed by chemical or electrochemical means.</a:t>
            </a:r>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b="1" dirty="0" smtClean="0">
                <a:solidFill>
                  <a:srgbClr val="0000FF"/>
                </a:solidFill>
              </a:rPr>
              <a:t>Leak Noise </a:t>
            </a:r>
            <a:r>
              <a:rPr lang="en-US" b="1" dirty="0" err="1" smtClean="0">
                <a:solidFill>
                  <a:srgbClr val="0000FF"/>
                </a:solidFill>
              </a:rPr>
              <a:t>Correlators</a:t>
            </a:r>
            <a:endParaRPr lang="en-US" dirty="0"/>
          </a:p>
        </p:txBody>
      </p:sp>
      <p:sp>
        <p:nvSpPr>
          <p:cNvPr id="3" name="Subtitle 2"/>
          <p:cNvSpPr>
            <a:spLocks noGrp="1"/>
          </p:cNvSpPr>
          <p:nvPr>
            <p:ph type="subTitle" idx="1"/>
          </p:nvPr>
        </p:nvSpPr>
        <p:spPr>
          <a:xfrm>
            <a:off x="381000" y="1219200"/>
            <a:ext cx="3733800" cy="5105400"/>
          </a:xfrm>
        </p:spPr>
        <p:txBody>
          <a:bodyPr>
            <a:normAutofit/>
          </a:bodyPr>
          <a:lstStyle/>
          <a:p>
            <a:pPr algn="just"/>
            <a:r>
              <a:rPr lang="en-US" sz="2400" i="1" dirty="0" smtClean="0">
                <a:solidFill>
                  <a:schemeClr val="tx1"/>
                </a:solidFill>
              </a:rPr>
              <a:t>A leak noise </a:t>
            </a:r>
            <a:r>
              <a:rPr lang="en-US" sz="2400" i="1" dirty="0" err="1" smtClean="0">
                <a:solidFill>
                  <a:schemeClr val="tx1"/>
                </a:solidFill>
              </a:rPr>
              <a:t>correlator</a:t>
            </a:r>
            <a:r>
              <a:rPr lang="en-US" sz="2400" i="1" dirty="0" smtClean="0">
                <a:solidFill>
                  <a:schemeClr val="tx1"/>
                </a:solidFill>
              </a:rPr>
              <a:t> is a portable microprocessor-based device that pinpoints leaks automatically.</a:t>
            </a:r>
            <a:endParaRPr lang="en-US" sz="2400" dirty="0">
              <a:solidFill>
                <a:schemeClr val="tx1"/>
              </a:solidFill>
            </a:endParaRPr>
          </a:p>
        </p:txBody>
      </p:sp>
      <p:pic>
        <p:nvPicPr>
          <p:cNvPr id="5122" name="Picture 2"/>
          <p:cNvPicPr>
            <a:picLocks noChangeAspect="1" noChangeArrowheads="1"/>
          </p:cNvPicPr>
          <p:nvPr/>
        </p:nvPicPr>
        <p:blipFill>
          <a:blip r:embed="rId2"/>
          <a:srcRect/>
          <a:stretch>
            <a:fillRect/>
          </a:stretch>
        </p:blipFill>
        <p:spPr bwMode="auto">
          <a:xfrm>
            <a:off x="4438650" y="1219200"/>
            <a:ext cx="4476750" cy="4476750"/>
          </a:xfrm>
          <a:prstGeom prst="rect">
            <a:avLst/>
          </a:prstGeom>
          <a:noFill/>
          <a:ln w="9525">
            <a:noFill/>
            <a:miter lim="800000"/>
            <a:headEnd/>
            <a:tailEnd/>
          </a:ln>
          <a:effectLst/>
        </p:spPr>
      </p:pic>
      <p:sp>
        <p:nvSpPr>
          <p:cNvPr id="5" name="TextBox 4"/>
          <p:cNvSpPr txBox="1"/>
          <p:nvPr/>
        </p:nvSpPr>
        <p:spPr>
          <a:xfrm>
            <a:off x="4648200" y="5867400"/>
            <a:ext cx="4038600" cy="461665"/>
          </a:xfrm>
          <a:prstGeom prst="rect">
            <a:avLst/>
          </a:prstGeom>
          <a:noFill/>
        </p:spPr>
        <p:txBody>
          <a:bodyPr wrap="square" rtlCol="0">
            <a:spAutoFit/>
          </a:bodyPr>
          <a:lstStyle/>
          <a:p>
            <a:pPr algn="ctr"/>
            <a:r>
              <a:rPr lang="en-US" sz="2400" dirty="0" smtClean="0"/>
              <a:t>Figure -1</a:t>
            </a:r>
            <a:endParaRPr lang="en-US" sz="2400" dirty="0"/>
          </a:p>
        </p:txBody>
      </p:sp>
    </p:spTree>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b="1" dirty="0" smtClean="0">
                <a:solidFill>
                  <a:srgbClr val="0000FF"/>
                </a:solidFill>
              </a:rPr>
              <a:t>Leak Noise </a:t>
            </a:r>
            <a:r>
              <a:rPr lang="en-US" b="1" dirty="0" err="1" smtClean="0">
                <a:solidFill>
                  <a:srgbClr val="0000FF"/>
                </a:solidFill>
              </a:rPr>
              <a:t>Correlators</a:t>
            </a:r>
            <a:endParaRPr lang="en-US" dirty="0"/>
          </a:p>
        </p:txBody>
      </p:sp>
      <p:pic>
        <p:nvPicPr>
          <p:cNvPr id="5122" name="Picture 2"/>
          <p:cNvPicPr>
            <a:picLocks noChangeAspect="1" noChangeArrowheads="1"/>
          </p:cNvPicPr>
          <p:nvPr/>
        </p:nvPicPr>
        <p:blipFill>
          <a:blip r:embed="rId2"/>
          <a:srcRect/>
          <a:stretch>
            <a:fillRect/>
          </a:stretch>
        </p:blipFill>
        <p:spPr bwMode="auto">
          <a:xfrm>
            <a:off x="3600450" y="2457450"/>
            <a:ext cx="1943100" cy="19431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806376" y="989697"/>
            <a:ext cx="7499424" cy="5182503"/>
          </a:xfrm>
          <a:prstGeom prst="rect">
            <a:avLst/>
          </a:prstGeom>
          <a:noFill/>
          <a:ln w="9525">
            <a:noFill/>
            <a:miter lim="800000"/>
            <a:headEnd/>
            <a:tailEnd/>
          </a:ln>
          <a:effectLst/>
        </p:spPr>
      </p:pic>
      <p:sp>
        <p:nvSpPr>
          <p:cNvPr id="5" name="TextBox 4"/>
          <p:cNvSpPr txBox="1"/>
          <p:nvPr/>
        </p:nvSpPr>
        <p:spPr>
          <a:xfrm>
            <a:off x="2514600" y="6243935"/>
            <a:ext cx="4038600" cy="461665"/>
          </a:xfrm>
          <a:prstGeom prst="rect">
            <a:avLst/>
          </a:prstGeom>
          <a:noFill/>
        </p:spPr>
        <p:txBody>
          <a:bodyPr wrap="square" rtlCol="0">
            <a:spAutoFit/>
          </a:bodyPr>
          <a:lstStyle/>
          <a:p>
            <a:pPr algn="ctr"/>
            <a:r>
              <a:rPr lang="en-US" sz="2400" dirty="0" smtClean="0"/>
              <a:t>Figure -2</a:t>
            </a:r>
            <a:endParaRPr lang="en-US" sz="2400" dirty="0"/>
          </a:p>
        </p:txBody>
      </p:sp>
    </p:spTree>
  </p:cSld>
  <p:clrMapOvr>
    <a:masterClrMapping/>
  </p:clrMapOvr>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b="1" dirty="0" smtClean="0"/>
              <a:t>Leak Detection</a:t>
            </a:r>
            <a:endParaRPr lang="en-US" b="1" dirty="0"/>
          </a:p>
        </p:txBody>
      </p:sp>
      <p:sp>
        <p:nvSpPr>
          <p:cNvPr id="3" name="Subtitle 2"/>
          <p:cNvSpPr>
            <a:spLocks noGrp="1"/>
          </p:cNvSpPr>
          <p:nvPr>
            <p:ph type="subTitle" idx="1"/>
          </p:nvPr>
        </p:nvSpPr>
        <p:spPr>
          <a:xfrm>
            <a:off x="685800" y="1219200"/>
            <a:ext cx="7848600" cy="5105400"/>
          </a:xfrm>
        </p:spPr>
        <p:txBody>
          <a:bodyPr>
            <a:normAutofit/>
          </a:bodyPr>
          <a:lstStyle/>
          <a:p>
            <a:pPr algn="just"/>
            <a:r>
              <a:rPr lang="en-US" sz="2800" b="1" dirty="0" smtClean="0">
                <a:solidFill>
                  <a:srgbClr val="0000FF"/>
                </a:solidFill>
              </a:rPr>
              <a:t>Tracer Gas Technique</a:t>
            </a:r>
          </a:p>
          <a:p>
            <a:pPr marL="457200" indent="-457200" algn="just">
              <a:buFont typeface="Wingdings" pitchFamily="2" charset="2"/>
              <a:buChar char="q"/>
            </a:pPr>
            <a:r>
              <a:rPr lang="en-US" sz="2400" dirty="0" smtClean="0">
                <a:solidFill>
                  <a:schemeClr val="tx1"/>
                </a:solidFill>
              </a:rPr>
              <a:t>With this technique, a non-toxic, water insoluble and lighter-than-air gas, such as helium or hydrogen, is injected into an isolated segment of a water pipe. </a:t>
            </a:r>
          </a:p>
          <a:p>
            <a:pPr marL="457200" indent="-457200" algn="just">
              <a:buFont typeface="Wingdings" pitchFamily="2" charset="2"/>
              <a:buChar char="q"/>
            </a:pPr>
            <a:r>
              <a:rPr lang="en-US" sz="2400" dirty="0" smtClean="0">
                <a:solidFill>
                  <a:schemeClr val="tx1"/>
                </a:solidFill>
              </a:rPr>
              <a:t>The gas escapes at a leak opening and then, being lighter than air, permeates to the surface through the soil and pavement. </a:t>
            </a:r>
          </a:p>
          <a:p>
            <a:pPr marL="457200" indent="-457200" algn="just">
              <a:buFont typeface="Wingdings" pitchFamily="2" charset="2"/>
              <a:buChar char="q"/>
            </a:pPr>
            <a:r>
              <a:rPr lang="en-US" sz="2400" dirty="0" smtClean="0">
                <a:solidFill>
                  <a:schemeClr val="tx1"/>
                </a:solidFill>
              </a:rPr>
              <a:t>The leak is located by scanning the ground surface directly above the pipe with a highly sensitive gas detector.</a:t>
            </a:r>
            <a:endParaRPr lang="en-US" sz="2400" dirty="0">
              <a:solidFill>
                <a:schemeClr val="tx1"/>
              </a:solidFill>
            </a:endParaRPr>
          </a:p>
        </p:txBody>
      </p:sp>
    </p:spTree>
  </p:cSld>
  <p:clrMapOvr>
    <a:masterClrMapping/>
  </p:clrMapOv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dirty="0" smtClean="0"/>
              <a:t>Leak Detection</a:t>
            </a:r>
            <a:endParaRPr lang="en-US" dirty="0"/>
          </a:p>
        </p:txBody>
      </p:sp>
      <p:sp>
        <p:nvSpPr>
          <p:cNvPr id="3" name="Subtitle 2"/>
          <p:cNvSpPr>
            <a:spLocks noGrp="1"/>
          </p:cNvSpPr>
          <p:nvPr>
            <p:ph type="subTitle" idx="1"/>
          </p:nvPr>
        </p:nvSpPr>
        <p:spPr>
          <a:xfrm>
            <a:off x="685800" y="1219200"/>
            <a:ext cx="7848600" cy="5105400"/>
          </a:xfrm>
        </p:spPr>
        <p:txBody>
          <a:bodyPr>
            <a:normAutofit/>
          </a:bodyPr>
          <a:lstStyle/>
          <a:p>
            <a:pPr algn="just"/>
            <a:r>
              <a:rPr lang="en-US" sz="2800" b="1" dirty="0" err="1" smtClean="0">
                <a:solidFill>
                  <a:srgbClr val="0000FF"/>
                </a:solidFill>
              </a:rPr>
              <a:t>Thermography</a:t>
            </a:r>
            <a:endParaRPr lang="en-US" sz="2400" b="1" dirty="0" smtClean="0">
              <a:solidFill>
                <a:srgbClr val="0000FF"/>
              </a:solidFill>
            </a:endParaRPr>
          </a:p>
          <a:p>
            <a:pPr algn="just"/>
            <a:r>
              <a:rPr lang="en-US" sz="2400" dirty="0" smtClean="0">
                <a:solidFill>
                  <a:schemeClr val="tx1"/>
                </a:solidFill>
              </a:rPr>
              <a:t>The principle behind the use of </a:t>
            </a:r>
            <a:r>
              <a:rPr lang="en-US" sz="2400" dirty="0" err="1" smtClean="0">
                <a:solidFill>
                  <a:schemeClr val="tx1"/>
                </a:solidFill>
              </a:rPr>
              <a:t>thermography</a:t>
            </a:r>
            <a:r>
              <a:rPr lang="en-US" sz="2400" dirty="0" smtClean="0">
                <a:solidFill>
                  <a:schemeClr val="tx1"/>
                </a:solidFill>
              </a:rPr>
              <a:t> for leak detection is that water leaking from an underground pipe changes the thermal characteristics of the adjacent soil, for example, making it a more effective heat sink than the surrounding dry soil. </a:t>
            </a:r>
          </a:p>
          <a:p>
            <a:pPr algn="just"/>
            <a:r>
              <a:rPr lang="en-US" sz="2400" dirty="0" smtClean="0">
                <a:solidFill>
                  <a:schemeClr val="tx1"/>
                </a:solidFill>
              </a:rPr>
              <a:t>The resulting thermal anomalies above pipes are detected with handheld, or vehicle or airplane-mounted infrared cameras.</a:t>
            </a:r>
            <a:endParaRPr lang="en-US" sz="2400" dirty="0">
              <a:solidFill>
                <a:schemeClr val="tx1"/>
              </a:solidFill>
            </a:endParaRPr>
          </a:p>
        </p:txBody>
      </p:sp>
    </p:spTree>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2775"/>
          </a:xfrm>
        </p:spPr>
        <p:txBody>
          <a:bodyPr>
            <a:normAutofit fontScale="90000"/>
          </a:bodyPr>
          <a:lstStyle/>
          <a:p>
            <a:r>
              <a:rPr lang="en-US" dirty="0" smtClean="0"/>
              <a:t>Leak Detection</a:t>
            </a:r>
            <a:endParaRPr lang="en-US" dirty="0"/>
          </a:p>
        </p:txBody>
      </p:sp>
      <p:sp>
        <p:nvSpPr>
          <p:cNvPr id="3" name="Subtitle 2"/>
          <p:cNvSpPr>
            <a:spLocks noGrp="1"/>
          </p:cNvSpPr>
          <p:nvPr>
            <p:ph type="subTitle" idx="1"/>
          </p:nvPr>
        </p:nvSpPr>
        <p:spPr>
          <a:xfrm>
            <a:off x="457200" y="1219200"/>
            <a:ext cx="8382000" cy="5105400"/>
          </a:xfrm>
        </p:spPr>
        <p:txBody>
          <a:bodyPr>
            <a:normAutofit lnSpcReduction="10000"/>
          </a:bodyPr>
          <a:lstStyle/>
          <a:p>
            <a:pPr algn="just"/>
            <a:r>
              <a:rPr lang="en-US" sz="2800" b="1" dirty="0" smtClean="0">
                <a:solidFill>
                  <a:srgbClr val="0000FF"/>
                </a:solidFill>
              </a:rPr>
              <a:t>Ground-penetrating Radar</a:t>
            </a:r>
          </a:p>
          <a:p>
            <a:pPr marL="457200" indent="-457200" algn="just">
              <a:buBlip>
                <a:blip r:embed="rId2"/>
              </a:buBlip>
            </a:pPr>
            <a:r>
              <a:rPr lang="en-US" sz="2400" dirty="0" smtClean="0">
                <a:solidFill>
                  <a:schemeClr val="tx1"/>
                </a:solidFill>
              </a:rPr>
              <a:t>Radar can be used to locate leaks in buried water pipes either by detecting voids in the soil created by leaking water as it circulates near the pipe, or by detecting segments of pipe which appear deeper than they are because of the increase in the dielectric constant of adjacent soil saturated by leaking water. </a:t>
            </a:r>
          </a:p>
          <a:p>
            <a:pPr marL="457200" indent="-457200" algn="just">
              <a:buBlip>
                <a:blip r:embed="rId2"/>
              </a:buBlip>
            </a:pPr>
            <a:r>
              <a:rPr lang="en-US" sz="2400" dirty="0" smtClean="0">
                <a:solidFill>
                  <a:schemeClr val="tx1"/>
                </a:solidFill>
              </a:rPr>
              <a:t>Ground-penetrating radar waves are partially reflected back to the ground surface when they encounter an anomaly in dielectric properties, for example, a void or pipe. </a:t>
            </a:r>
          </a:p>
          <a:p>
            <a:pPr marL="457200" indent="-457200" algn="just">
              <a:buBlip>
                <a:blip r:embed="rId2"/>
              </a:buBlip>
            </a:pPr>
            <a:r>
              <a:rPr lang="en-US" sz="2400" dirty="0" smtClean="0">
                <a:solidFill>
                  <a:schemeClr val="tx1"/>
                </a:solidFill>
              </a:rPr>
              <a:t>An image of the size and shape of the object is formed by radar time-traces obtained by scanning the ground surface.</a:t>
            </a:r>
          </a:p>
          <a:p>
            <a:pPr marL="457200" indent="-457200" algn="just">
              <a:buBlip>
                <a:blip r:embed="rId2"/>
              </a:buBlip>
            </a:pPr>
            <a:r>
              <a:rPr lang="en-US" sz="2400" dirty="0" smtClean="0">
                <a:solidFill>
                  <a:schemeClr val="tx1"/>
                </a:solidFill>
              </a:rPr>
              <a:t>The time lag between transmitted and reflected radar waves determines the depth of the reflecting object.</a:t>
            </a:r>
            <a:endParaRPr lang="en-US" sz="2400" dirty="0">
              <a:solidFill>
                <a:schemeClr val="tx1"/>
              </a:solidFill>
            </a:endParaRPr>
          </a:p>
        </p:txBody>
      </p:sp>
    </p:spTree>
  </p:cSld>
  <p:clrMapOvr>
    <a:masterClrMapping/>
  </p:clrMapOv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71600" y="2438400"/>
            <a:ext cx="6400800" cy="1752600"/>
          </a:xfrm>
        </p:spPr>
        <p:txBody>
          <a:bodyPr>
            <a:normAutofit/>
          </a:bodyPr>
          <a:lstStyle/>
          <a:p>
            <a:r>
              <a:rPr lang="en-US" sz="4000" b="1" dirty="0" smtClean="0">
                <a:solidFill>
                  <a:srgbClr val="0000FF"/>
                </a:solidFill>
              </a:rPr>
              <a:t>Have a Break for Next Day</a:t>
            </a:r>
            <a:endParaRPr lang="en-US" sz="4000" b="1" dirty="0">
              <a:solidFill>
                <a:srgbClr val="0000FF"/>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610600" cy="685800"/>
          </a:xfrm>
        </p:spPr>
        <p:txBody>
          <a:bodyPr>
            <a:noAutofit/>
          </a:bodyPr>
          <a:lstStyle/>
          <a:p>
            <a:pPr algn="ctr"/>
            <a:r>
              <a:rPr lang="en-US" sz="3600" dirty="0" smtClean="0">
                <a:solidFill>
                  <a:srgbClr val="00FF00"/>
                </a:solidFill>
              </a:rPr>
              <a:t>Causes of Corrosion of Metal Pressure Pipes</a:t>
            </a:r>
            <a:endParaRPr lang="en-US" sz="3600" dirty="0">
              <a:solidFill>
                <a:srgbClr val="00FF00"/>
              </a:solidFill>
            </a:endParaRPr>
          </a:p>
        </p:txBody>
      </p:sp>
      <p:sp>
        <p:nvSpPr>
          <p:cNvPr id="3" name="Subtitle 2"/>
          <p:cNvSpPr>
            <a:spLocks noGrp="1"/>
          </p:cNvSpPr>
          <p:nvPr>
            <p:ph type="subTitle" idx="1"/>
          </p:nvPr>
        </p:nvSpPr>
        <p:spPr>
          <a:xfrm>
            <a:off x="381000" y="914400"/>
            <a:ext cx="8229600" cy="5486400"/>
          </a:xfrm>
        </p:spPr>
        <p:txBody>
          <a:bodyPr>
            <a:normAutofit fontScale="92500" lnSpcReduction="20000"/>
          </a:bodyPr>
          <a:lstStyle/>
          <a:p>
            <a:pPr algn="just">
              <a:lnSpc>
                <a:spcPct val="110000"/>
              </a:lnSpc>
              <a:spcAft>
                <a:spcPts val="600"/>
              </a:spcAft>
            </a:pPr>
            <a:r>
              <a:rPr lang="en-US" sz="2400" dirty="0" smtClean="0"/>
              <a:t>Following are the important causes of corrosion of metal pressure pipes:</a:t>
            </a:r>
          </a:p>
          <a:p>
            <a:pPr marL="514350" lvl="0" indent="-514350" algn="just">
              <a:lnSpc>
                <a:spcPct val="110000"/>
              </a:lnSpc>
              <a:spcAft>
                <a:spcPts val="600"/>
              </a:spcAft>
              <a:buFont typeface="+mj-lt"/>
              <a:buAutoNum type="romanLcPeriod"/>
            </a:pPr>
            <a:r>
              <a:rPr lang="en-US" sz="2400" b="1" dirty="0" smtClean="0">
                <a:solidFill>
                  <a:srgbClr val="00FF00"/>
                </a:solidFill>
              </a:rPr>
              <a:t>Pitting:</a:t>
            </a:r>
            <a:r>
              <a:rPr lang="en-US" sz="2400" dirty="0" smtClean="0">
                <a:solidFill>
                  <a:srgbClr val="00FF00"/>
                </a:solidFill>
              </a:rPr>
              <a:t> </a:t>
            </a:r>
            <a:r>
              <a:rPr lang="en-US" sz="2400" dirty="0" smtClean="0"/>
              <a:t>Localized pitting is usually caused in metal pipes by the concentration of electric currents resulting from the potential differences on the metal surface, which accelerates. This process is also accelerated by dissolved oxygen content of flowing water.</a:t>
            </a:r>
          </a:p>
          <a:p>
            <a:pPr marL="514350" lvl="0" indent="-514350" algn="just">
              <a:lnSpc>
                <a:spcPct val="110000"/>
              </a:lnSpc>
              <a:spcAft>
                <a:spcPts val="600"/>
              </a:spcAft>
              <a:buFont typeface="+mj-lt"/>
              <a:buAutoNum type="romanLcPeriod"/>
            </a:pPr>
            <a:r>
              <a:rPr lang="en-US" sz="2400" b="1" dirty="0" smtClean="0">
                <a:solidFill>
                  <a:srgbClr val="00FF00"/>
                </a:solidFill>
              </a:rPr>
              <a:t>Influence of acids and </a:t>
            </a:r>
            <a:r>
              <a:rPr lang="en-US" sz="2400" b="1" dirty="0" err="1" smtClean="0">
                <a:solidFill>
                  <a:srgbClr val="00FF00"/>
                </a:solidFill>
              </a:rPr>
              <a:t>alkalies</a:t>
            </a:r>
            <a:r>
              <a:rPr lang="en-US" sz="2400" b="1" dirty="0" smtClean="0">
                <a:solidFill>
                  <a:srgbClr val="00FF00"/>
                </a:solidFill>
              </a:rPr>
              <a:t>: </a:t>
            </a:r>
            <a:r>
              <a:rPr lang="en-US" sz="2400" dirty="0" smtClean="0"/>
              <a:t>Acidity and alkalinity of water passing through pipes will help vigorously to corrode pipes.</a:t>
            </a:r>
          </a:p>
          <a:p>
            <a:pPr marL="514350" indent="-514350" algn="just">
              <a:lnSpc>
                <a:spcPct val="110000"/>
              </a:lnSpc>
              <a:spcAft>
                <a:spcPts val="600"/>
              </a:spcAft>
              <a:buFont typeface="+mj-lt"/>
              <a:buAutoNum type="romanLcPeriod"/>
            </a:pPr>
            <a:r>
              <a:rPr lang="en-US" sz="2400" b="1" dirty="0" smtClean="0">
                <a:solidFill>
                  <a:srgbClr val="00FF00"/>
                </a:solidFill>
              </a:rPr>
              <a:t>Influence of </a:t>
            </a:r>
            <a:r>
              <a:rPr lang="en-US" sz="2400" b="1" dirty="0" err="1" smtClean="0">
                <a:solidFill>
                  <a:srgbClr val="00FF00"/>
                </a:solidFill>
              </a:rPr>
              <a:t>sulphurous</a:t>
            </a:r>
            <a:r>
              <a:rPr lang="en-US" sz="2400" b="1" dirty="0" smtClean="0">
                <a:solidFill>
                  <a:srgbClr val="00FF00"/>
                </a:solidFill>
              </a:rPr>
              <a:t> compounds:</a:t>
            </a:r>
            <a:r>
              <a:rPr lang="en-US" sz="2400" dirty="0" smtClean="0">
                <a:solidFill>
                  <a:srgbClr val="00FF00"/>
                </a:solidFill>
              </a:rPr>
              <a:t> </a:t>
            </a:r>
            <a:r>
              <a:rPr lang="en-US" sz="2400" dirty="0" smtClean="0"/>
              <a:t>The influence of </a:t>
            </a:r>
            <a:r>
              <a:rPr lang="en-US" sz="2400" dirty="0" err="1" smtClean="0"/>
              <a:t>sulphurous</a:t>
            </a:r>
            <a:r>
              <a:rPr lang="en-US" sz="2400" dirty="0" smtClean="0"/>
              <a:t> compounds on metal pipes is harmful. It has been reported that the presence of </a:t>
            </a:r>
            <a:r>
              <a:rPr lang="en-US" sz="2400" dirty="0" err="1" smtClean="0"/>
              <a:t>sulphides</a:t>
            </a:r>
            <a:r>
              <a:rPr lang="en-US" sz="2400" dirty="0" smtClean="0"/>
              <a:t> particles raised the proportions causing rust from 22 to 90%. </a:t>
            </a:r>
            <a:r>
              <a:rPr lang="en-US" sz="2400" dirty="0" smtClean="0">
                <a:solidFill>
                  <a:srgbClr val="FF0000"/>
                </a:solidFill>
              </a:rPr>
              <a:t>The effect of </a:t>
            </a:r>
            <a:r>
              <a:rPr lang="en-US" sz="2400" dirty="0" err="1" smtClean="0">
                <a:solidFill>
                  <a:srgbClr val="FF0000"/>
                </a:solidFill>
              </a:rPr>
              <a:t>sulphides</a:t>
            </a:r>
            <a:r>
              <a:rPr lang="en-US" sz="2400" dirty="0" smtClean="0">
                <a:solidFill>
                  <a:srgbClr val="FF0000"/>
                </a:solidFill>
              </a:rPr>
              <a:t> is almost due to liberation of hydrogen </a:t>
            </a:r>
            <a:r>
              <a:rPr lang="en-US" sz="2400" dirty="0" err="1" smtClean="0">
                <a:solidFill>
                  <a:srgbClr val="FF0000"/>
                </a:solidFill>
              </a:rPr>
              <a:t>sulphides</a:t>
            </a:r>
            <a:r>
              <a:rPr lang="en-US" sz="2400" dirty="0" smtClean="0">
                <a:solidFill>
                  <a:srgbClr val="FF0000"/>
                </a:solidFill>
              </a:rPr>
              <a:t> which accelerates the attack of acids on the pipe metal.</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610600" cy="685800"/>
          </a:xfrm>
        </p:spPr>
        <p:txBody>
          <a:bodyPr>
            <a:noAutofit/>
          </a:bodyPr>
          <a:lstStyle/>
          <a:p>
            <a:pPr algn="ctr"/>
            <a:r>
              <a:rPr lang="en-US" sz="3600" dirty="0" smtClean="0">
                <a:solidFill>
                  <a:srgbClr val="00FF00"/>
                </a:solidFill>
              </a:rPr>
              <a:t>Causes of Corrosion of Metal Pressure Pipes</a:t>
            </a:r>
            <a:endParaRPr lang="en-US" sz="3600" dirty="0">
              <a:solidFill>
                <a:srgbClr val="00FF00"/>
              </a:solidFill>
            </a:endParaRPr>
          </a:p>
        </p:txBody>
      </p:sp>
      <p:sp>
        <p:nvSpPr>
          <p:cNvPr id="3" name="Subtitle 2"/>
          <p:cNvSpPr>
            <a:spLocks noGrp="1"/>
          </p:cNvSpPr>
          <p:nvPr>
            <p:ph type="subTitle" idx="1"/>
          </p:nvPr>
        </p:nvSpPr>
        <p:spPr>
          <a:xfrm>
            <a:off x="381000" y="914400"/>
            <a:ext cx="8229600" cy="5486400"/>
          </a:xfrm>
        </p:spPr>
        <p:txBody>
          <a:bodyPr>
            <a:normAutofit/>
          </a:bodyPr>
          <a:lstStyle/>
          <a:p>
            <a:pPr marL="514350" lvl="0" indent="-514350" algn="just">
              <a:buFont typeface="+mj-lt"/>
              <a:buAutoNum type="romanLcPeriod" startAt="4"/>
            </a:pPr>
            <a:r>
              <a:rPr lang="en-US" sz="2400" b="1" dirty="0" smtClean="0">
                <a:solidFill>
                  <a:srgbClr val="00FF00"/>
                </a:solidFill>
              </a:rPr>
              <a:t>Biological action:</a:t>
            </a:r>
            <a:r>
              <a:rPr lang="en-US" sz="2400" dirty="0" smtClean="0">
                <a:solidFill>
                  <a:srgbClr val="00FF00"/>
                </a:solidFill>
              </a:rPr>
              <a:t> </a:t>
            </a:r>
            <a:r>
              <a:rPr lang="en-US" sz="2400" dirty="0" smtClean="0"/>
              <a:t>Soil contains various types of bacteria both aerobic and anaerobic. Certain anaerobic bacteria are capable of rendering the oxygen present in </a:t>
            </a:r>
            <a:r>
              <a:rPr lang="en-US" sz="2400" dirty="0" err="1" smtClean="0">
                <a:solidFill>
                  <a:srgbClr val="FFFF00"/>
                </a:solidFill>
              </a:rPr>
              <a:t>sulphates</a:t>
            </a:r>
            <a:r>
              <a:rPr lang="en-US" sz="2400" dirty="0" smtClean="0"/>
              <a:t>, </a:t>
            </a:r>
            <a:r>
              <a:rPr lang="en-US" sz="2400" dirty="0" smtClean="0">
                <a:solidFill>
                  <a:srgbClr val="FFFF00"/>
                </a:solidFill>
              </a:rPr>
              <a:t>nitrates</a:t>
            </a:r>
            <a:r>
              <a:rPr lang="en-US" sz="2400" dirty="0" smtClean="0"/>
              <a:t> and </a:t>
            </a:r>
            <a:r>
              <a:rPr lang="en-US" sz="2400" dirty="0" smtClean="0">
                <a:solidFill>
                  <a:srgbClr val="FFFF00"/>
                </a:solidFill>
              </a:rPr>
              <a:t>carbonates</a:t>
            </a:r>
            <a:r>
              <a:rPr lang="en-US" sz="2400" dirty="0" smtClean="0"/>
              <a:t> available for the free oxygen and thereby corrosion will proceed pace. The most important </a:t>
            </a:r>
            <a:r>
              <a:rPr lang="en-US" sz="2400" dirty="0" err="1" smtClean="0"/>
              <a:t>sulphate</a:t>
            </a:r>
            <a:r>
              <a:rPr lang="en-US" sz="2400" dirty="0" smtClean="0"/>
              <a:t> reducing bacteria (</a:t>
            </a:r>
            <a:r>
              <a:rPr lang="en-US" sz="2400" i="1" dirty="0" err="1" smtClean="0">
                <a:solidFill>
                  <a:srgbClr val="00B050"/>
                </a:solidFill>
              </a:rPr>
              <a:t>Vibrio</a:t>
            </a:r>
            <a:r>
              <a:rPr lang="en-US" sz="2400" i="1" dirty="0" smtClean="0">
                <a:solidFill>
                  <a:srgbClr val="00B050"/>
                </a:solidFill>
              </a:rPr>
              <a:t> </a:t>
            </a:r>
            <a:r>
              <a:rPr lang="en-US" sz="2400" i="1" dirty="0" err="1" smtClean="0">
                <a:solidFill>
                  <a:srgbClr val="00B050"/>
                </a:solidFill>
              </a:rPr>
              <a:t>desulphuricans</a:t>
            </a:r>
            <a:r>
              <a:rPr lang="en-US" sz="2400" dirty="0" smtClean="0"/>
              <a:t>) which can cause serious attack on buried pipes when three conditions are satisfied: </a:t>
            </a:r>
          </a:p>
          <a:p>
            <a:pPr marL="971550" lvl="1" indent="-514350" algn="just">
              <a:buAutoNum type="alphaLcParenBoth"/>
            </a:pPr>
            <a:r>
              <a:rPr lang="en-US" sz="2200" dirty="0" smtClean="0"/>
              <a:t>absence of oxygen as in many clayey soil,</a:t>
            </a:r>
          </a:p>
          <a:p>
            <a:pPr marL="971550" lvl="1" indent="-514350" algn="just">
              <a:buAutoNum type="alphaLcParenBoth"/>
            </a:pPr>
            <a:r>
              <a:rPr lang="en-US" sz="2200" dirty="0" smtClean="0"/>
              <a:t>presence of proper food (organic matter) and other environmental conditions needed for the growth of bacteria and </a:t>
            </a:r>
          </a:p>
          <a:p>
            <a:pPr marL="971550" lvl="1" indent="-514350" algn="just">
              <a:buAutoNum type="alphaLcParenBoth"/>
            </a:pPr>
            <a:r>
              <a:rPr lang="en-US" sz="2200" dirty="0" smtClean="0"/>
              <a:t>presence of large amount of </a:t>
            </a:r>
            <a:r>
              <a:rPr lang="en-US" sz="2200" dirty="0" err="1" smtClean="0"/>
              <a:t>sulphates</a:t>
            </a:r>
            <a:r>
              <a:rPr lang="en-US" sz="2200" dirty="0" smtClean="0"/>
              <a:t>. </a:t>
            </a:r>
            <a:endParaRPr lang="en-US" sz="22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Environmental Engineering-1</a:t>
            </a:r>
            <a:endParaRPr lang="en-US" dirty="0"/>
          </a:p>
        </p:txBody>
      </p:sp>
      <p:sp>
        <p:nvSpPr>
          <p:cNvPr id="3" name="Subtitle 2"/>
          <p:cNvSpPr>
            <a:spLocks noGrp="1"/>
          </p:cNvSpPr>
          <p:nvPr>
            <p:ph type="subTitle" idx="1"/>
          </p:nvPr>
        </p:nvSpPr>
        <p:spPr>
          <a:xfrm>
            <a:off x="228600" y="914400"/>
            <a:ext cx="8610600" cy="5715000"/>
          </a:xfrm>
        </p:spPr>
        <p:txBody>
          <a:bodyPr>
            <a:noAutofit/>
          </a:bodyPr>
          <a:lstStyle/>
          <a:p>
            <a:pPr algn="just"/>
            <a:r>
              <a:rPr lang="en-US" sz="2400" b="1" dirty="0" smtClean="0"/>
              <a:t>Reference Books:</a:t>
            </a:r>
            <a:endParaRPr lang="en-US" sz="2400" dirty="0" smtClean="0"/>
          </a:p>
          <a:p>
            <a:pPr marL="457200" lvl="0" indent="-457200" algn="just">
              <a:spcAft>
                <a:spcPts val="1200"/>
              </a:spcAft>
              <a:buFont typeface="+mj-lt"/>
              <a:buAutoNum type="arabicPeriod"/>
            </a:pPr>
            <a:r>
              <a:rPr lang="en-US" sz="2400" dirty="0" smtClean="0"/>
              <a:t>Environmental Engineering – </a:t>
            </a:r>
            <a:r>
              <a:rPr lang="en-US" sz="2400" dirty="0" err="1" smtClean="0"/>
              <a:t>H.S.</a:t>
            </a:r>
            <a:r>
              <a:rPr lang="en-US" sz="2400" dirty="0" smtClean="0"/>
              <a:t> </a:t>
            </a:r>
            <a:r>
              <a:rPr lang="en-US" sz="2400" dirty="0" err="1" smtClean="0"/>
              <a:t>Peavy</a:t>
            </a:r>
            <a:r>
              <a:rPr lang="en-US" sz="2400" dirty="0" smtClean="0"/>
              <a:t>, </a:t>
            </a:r>
            <a:r>
              <a:rPr lang="en-US" sz="2400" dirty="0" err="1" smtClean="0"/>
              <a:t>D.R.</a:t>
            </a:r>
            <a:r>
              <a:rPr lang="en-US" sz="2400" dirty="0" smtClean="0"/>
              <a:t> Rowe &amp; G. </a:t>
            </a:r>
            <a:r>
              <a:rPr lang="en-US" sz="2400" dirty="0" err="1" smtClean="0"/>
              <a:t>Tchobanoglous</a:t>
            </a:r>
            <a:endParaRPr lang="en-US" sz="2400" dirty="0" smtClean="0"/>
          </a:p>
          <a:p>
            <a:pPr marL="457200" lvl="0" indent="-457200" algn="just">
              <a:spcAft>
                <a:spcPts val="1200"/>
              </a:spcAft>
              <a:buFont typeface="+mj-lt"/>
              <a:buAutoNum type="arabicPeriod"/>
            </a:pPr>
            <a:r>
              <a:rPr lang="en-US" sz="2400" dirty="0" smtClean="0"/>
              <a:t>Environmental Engineering – Davis &amp; Cornwell</a:t>
            </a:r>
          </a:p>
          <a:p>
            <a:pPr marL="457200" lvl="0" indent="-457200" algn="just">
              <a:spcAft>
                <a:spcPts val="1200"/>
              </a:spcAft>
              <a:buFont typeface="+mj-lt"/>
              <a:buAutoNum type="arabicPeriod"/>
            </a:pPr>
            <a:r>
              <a:rPr lang="en-US" sz="2400" dirty="0" smtClean="0"/>
              <a:t>Water Supply &amp; Sanitation – Ahmed &amp; </a:t>
            </a:r>
            <a:r>
              <a:rPr lang="en-US" sz="2400" dirty="0" err="1" smtClean="0"/>
              <a:t>Rahman</a:t>
            </a:r>
            <a:endParaRPr lang="en-US" sz="2400" dirty="0" smtClean="0"/>
          </a:p>
          <a:p>
            <a:pPr marL="457200" lvl="0" indent="-457200" algn="just">
              <a:spcAft>
                <a:spcPts val="1200"/>
              </a:spcAft>
              <a:buFont typeface="+mj-lt"/>
              <a:buAutoNum type="arabicPeriod"/>
            </a:pPr>
            <a:r>
              <a:rPr lang="en-US" sz="2400" dirty="0" smtClean="0"/>
              <a:t>Water Supply Engineering – M.A. Aziz</a:t>
            </a:r>
          </a:p>
          <a:p>
            <a:pPr marL="457200" lvl="0" indent="-457200" algn="just">
              <a:spcAft>
                <a:spcPts val="1200"/>
              </a:spcAft>
              <a:buFont typeface="+mj-lt"/>
              <a:buAutoNum type="arabicPeriod"/>
            </a:pPr>
            <a:r>
              <a:rPr lang="en-US" sz="2400" dirty="0" smtClean="0"/>
              <a:t>Water Supply and Sanitation Engineering – </a:t>
            </a:r>
            <a:r>
              <a:rPr lang="en-US" sz="2400" dirty="0" err="1" smtClean="0"/>
              <a:t>Rangwala</a:t>
            </a:r>
            <a:endParaRPr lang="en-US" sz="2400" dirty="0" smtClean="0"/>
          </a:p>
          <a:p>
            <a:pPr marL="457200" lvl="0" indent="-457200" algn="just">
              <a:spcAft>
                <a:spcPts val="1200"/>
              </a:spcAft>
              <a:buFont typeface="+mj-lt"/>
              <a:buAutoNum type="arabicPeriod"/>
            </a:pPr>
            <a:r>
              <a:rPr lang="en-US" sz="2400" dirty="0" smtClean="0"/>
              <a:t>Small Community Water Supply – Technical Paper Series, IRC</a:t>
            </a:r>
          </a:p>
          <a:p>
            <a:pPr marL="457200" lvl="0" indent="-457200" algn="just">
              <a:spcAft>
                <a:spcPts val="1200"/>
              </a:spcAft>
              <a:buFont typeface="+mj-lt"/>
              <a:buAutoNum type="arabicPeriod"/>
            </a:pPr>
            <a:r>
              <a:rPr lang="en-US" sz="2400" dirty="0" smtClean="0"/>
              <a:t>Water Supply and Sewerage – E.W. Steel &amp; T.J. McGhee</a:t>
            </a:r>
          </a:p>
          <a:p>
            <a:pPr marL="457200" lvl="0" indent="-457200" algn="just">
              <a:spcAft>
                <a:spcPts val="1200"/>
              </a:spcAft>
              <a:buFont typeface="+mj-lt"/>
              <a:buAutoNum type="arabicPeriod"/>
            </a:pPr>
            <a:r>
              <a:rPr lang="en-US" sz="2400" dirty="0" smtClean="0"/>
              <a:t>Low Cost Water Supply and Waste Management – Training for trainers course by </a:t>
            </a:r>
            <a:r>
              <a:rPr lang="en-US" sz="2400" dirty="0" err="1" smtClean="0"/>
              <a:t>ITN</a:t>
            </a:r>
            <a:endParaRPr lang="en-US" sz="2400" dirty="0" smtClean="0"/>
          </a:p>
          <a:p>
            <a:pPr algn="just"/>
            <a:endParaRPr lang="en-US" sz="24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610600" cy="685800"/>
          </a:xfrm>
        </p:spPr>
        <p:txBody>
          <a:bodyPr>
            <a:noAutofit/>
          </a:bodyPr>
          <a:lstStyle/>
          <a:p>
            <a:pPr algn="ctr"/>
            <a:r>
              <a:rPr lang="en-US" sz="3600" dirty="0" smtClean="0">
                <a:solidFill>
                  <a:srgbClr val="00FF00"/>
                </a:solidFill>
              </a:rPr>
              <a:t>Causes of Corrosion of Metal Pressure Pipes</a:t>
            </a:r>
            <a:endParaRPr lang="en-US" sz="3600" dirty="0">
              <a:solidFill>
                <a:srgbClr val="00FF00"/>
              </a:solidFill>
            </a:endParaRPr>
          </a:p>
        </p:txBody>
      </p:sp>
      <p:sp>
        <p:nvSpPr>
          <p:cNvPr id="3" name="Subtitle 2"/>
          <p:cNvSpPr>
            <a:spLocks noGrp="1"/>
          </p:cNvSpPr>
          <p:nvPr>
            <p:ph type="subTitle" idx="1"/>
          </p:nvPr>
        </p:nvSpPr>
        <p:spPr>
          <a:xfrm>
            <a:off x="381000" y="914400"/>
            <a:ext cx="8382000" cy="5486400"/>
          </a:xfrm>
        </p:spPr>
        <p:txBody>
          <a:bodyPr>
            <a:normAutofit/>
          </a:bodyPr>
          <a:lstStyle/>
          <a:p>
            <a:pPr marL="514350" lvl="0" indent="-514350" algn="just">
              <a:buFont typeface="+mj-lt"/>
              <a:buAutoNum type="romanLcPeriod" startAt="5"/>
            </a:pPr>
            <a:r>
              <a:rPr lang="en-US" sz="2400" b="1" dirty="0" err="1" smtClean="0">
                <a:solidFill>
                  <a:srgbClr val="00FF00"/>
                </a:solidFill>
              </a:rPr>
              <a:t>Cavitation</a:t>
            </a:r>
            <a:r>
              <a:rPr lang="en-US" sz="2400" b="1" dirty="0" smtClean="0">
                <a:solidFill>
                  <a:srgbClr val="00FF00"/>
                </a:solidFill>
              </a:rPr>
              <a:t>:</a:t>
            </a:r>
            <a:r>
              <a:rPr lang="en-US" sz="2400" dirty="0" smtClean="0">
                <a:solidFill>
                  <a:srgbClr val="00FF00"/>
                </a:solidFill>
              </a:rPr>
              <a:t> </a:t>
            </a:r>
            <a:r>
              <a:rPr lang="en-US" sz="2400" dirty="0" smtClean="0"/>
              <a:t>The effects of cavitations are similar to those of corrosion but are due more to erosion. The sudden and alternate making and breaking of high vacuum and the creation and condensation of water </a:t>
            </a:r>
            <a:r>
              <a:rPr lang="en-US" sz="2400" dirty="0" err="1" smtClean="0"/>
              <a:t>vapour</a:t>
            </a:r>
            <a:r>
              <a:rPr lang="en-US" sz="2400" dirty="0" smtClean="0"/>
              <a:t> cause a bombardment of the surrounding surfaces with particles of water and water </a:t>
            </a:r>
            <a:r>
              <a:rPr lang="en-US" sz="2400" dirty="0" err="1" smtClean="0"/>
              <a:t>vapour</a:t>
            </a:r>
            <a:r>
              <a:rPr lang="en-US" sz="2400" dirty="0" smtClean="0"/>
              <a:t> moving at a high velocity thereby accelerating corrosion.</a:t>
            </a:r>
          </a:p>
          <a:p>
            <a:pPr marL="514350" lvl="0" indent="-514350" algn="just">
              <a:buFont typeface="+mj-lt"/>
              <a:buAutoNum type="romanLcPeriod" startAt="5"/>
            </a:pPr>
            <a:r>
              <a:rPr lang="en-US" sz="2400" b="1" dirty="0" smtClean="0">
                <a:solidFill>
                  <a:srgbClr val="00FF00"/>
                </a:solidFill>
              </a:rPr>
              <a:t>Temperature:</a:t>
            </a:r>
            <a:r>
              <a:rPr lang="en-US" sz="2400" dirty="0" smtClean="0">
                <a:solidFill>
                  <a:srgbClr val="00FF00"/>
                </a:solidFill>
              </a:rPr>
              <a:t> </a:t>
            </a:r>
            <a:r>
              <a:rPr lang="en-US" sz="2400" dirty="0" smtClean="0"/>
              <a:t>The increase in temperature accelerates the rate of corrosion. The rate of corrosion in water pipes may be increased in three or four fold by raising the temperature from 60 to 150</a:t>
            </a:r>
            <a:r>
              <a:rPr lang="en-US" sz="2400" baseline="30000" dirty="0" smtClean="0"/>
              <a:t>0</a:t>
            </a:r>
            <a:r>
              <a:rPr lang="en-US" sz="2400" dirty="0" smtClean="0"/>
              <a:t> F.</a:t>
            </a:r>
          </a:p>
          <a:p>
            <a:pPr marL="514350" lvl="0" indent="-514350" algn="just">
              <a:buFont typeface="+mj-lt"/>
              <a:buAutoNum type="romanLcPeriod" startAt="5"/>
            </a:pPr>
            <a:r>
              <a:rPr lang="en-US" sz="2400" b="1" dirty="0" smtClean="0">
                <a:solidFill>
                  <a:srgbClr val="00FF00"/>
                </a:solidFill>
              </a:rPr>
              <a:t>Velocity of flowing water:</a:t>
            </a:r>
            <a:r>
              <a:rPr lang="en-US" sz="2400" dirty="0" smtClean="0">
                <a:solidFill>
                  <a:srgbClr val="00FF00"/>
                </a:solidFill>
              </a:rPr>
              <a:t> </a:t>
            </a:r>
            <a:r>
              <a:rPr lang="en-US" sz="2400" dirty="0" smtClean="0"/>
              <a:t>As the velocity of the water in the pipe increases from linear to turbulence type, the rate of corrosion is sharply increased.</a:t>
            </a:r>
            <a:endParaRPr lang="en-US" sz="24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Effect of Corrosion</a:t>
            </a:r>
            <a:endParaRPr lang="en-US" sz="3600" dirty="0"/>
          </a:p>
        </p:txBody>
      </p:sp>
      <p:sp>
        <p:nvSpPr>
          <p:cNvPr id="3" name="Subtitle 2"/>
          <p:cNvSpPr>
            <a:spLocks noGrp="1"/>
          </p:cNvSpPr>
          <p:nvPr>
            <p:ph type="subTitle" idx="1"/>
          </p:nvPr>
        </p:nvSpPr>
        <p:spPr>
          <a:xfrm>
            <a:off x="381000" y="914400"/>
            <a:ext cx="8229600" cy="5486400"/>
          </a:xfrm>
        </p:spPr>
        <p:txBody>
          <a:bodyPr>
            <a:normAutofit fontScale="77500" lnSpcReduction="20000"/>
          </a:bodyPr>
          <a:lstStyle/>
          <a:p>
            <a:pPr marL="514350" indent="-514350" algn="just">
              <a:lnSpc>
                <a:spcPct val="120000"/>
              </a:lnSpc>
              <a:spcBef>
                <a:spcPts val="0"/>
              </a:spcBef>
              <a:spcAft>
                <a:spcPts val="1200"/>
              </a:spcAft>
            </a:pPr>
            <a:r>
              <a:rPr lang="en-US" sz="2800" dirty="0" smtClean="0">
                <a:solidFill>
                  <a:srgbClr val="00FF00"/>
                </a:solidFill>
              </a:rPr>
              <a:t>Corrosion of water pipes causes a great economic loss. Both direct and indirect losses resulting from corrosion are vast and undesirable. </a:t>
            </a:r>
          </a:p>
          <a:p>
            <a:pPr marL="514350" indent="-514350" algn="just">
              <a:lnSpc>
                <a:spcPct val="120000"/>
              </a:lnSpc>
              <a:spcBef>
                <a:spcPts val="0"/>
              </a:spcBef>
              <a:spcAft>
                <a:spcPts val="1200"/>
              </a:spcAft>
              <a:buFont typeface="Wingdings" pitchFamily="2" charset="2"/>
              <a:buChar char="q"/>
            </a:pPr>
            <a:r>
              <a:rPr lang="en-US" sz="2800" dirty="0" smtClean="0"/>
              <a:t>Replacing a corroded leaky water main by the roadside is very difficult and costly. </a:t>
            </a:r>
          </a:p>
          <a:p>
            <a:pPr marL="514350" indent="-514350" algn="just">
              <a:lnSpc>
                <a:spcPct val="120000"/>
              </a:lnSpc>
              <a:spcBef>
                <a:spcPts val="0"/>
              </a:spcBef>
              <a:spcAft>
                <a:spcPts val="1200"/>
              </a:spcAft>
              <a:buFont typeface="Wingdings" pitchFamily="2" charset="2"/>
              <a:buChar char="q"/>
            </a:pPr>
            <a:r>
              <a:rPr lang="en-US" sz="2800" dirty="0" smtClean="0"/>
              <a:t>Corrosion greatly reduces the pressure head and results in increases cost of pumping and short life of the water mains. </a:t>
            </a:r>
          </a:p>
          <a:p>
            <a:pPr marL="514350" indent="-514350" algn="just">
              <a:lnSpc>
                <a:spcPct val="120000"/>
              </a:lnSpc>
              <a:spcBef>
                <a:spcPts val="0"/>
              </a:spcBef>
              <a:spcAft>
                <a:spcPts val="1200"/>
              </a:spcAft>
              <a:buFont typeface="Wingdings" pitchFamily="2" charset="2"/>
              <a:buChar char="q"/>
            </a:pPr>
            <a:r>
              <a:rPr lang="en-US" sz="2800" dirty="0" smtClean="0"/>
              <a:t>Leakage in domestic plumbing fixtures due to corrosion involves not only the replacement but also repairing damages to walls, floors, etc. </a:t>
            </a:r>
          </a:p>
          <a:p>
            <a:pPr marL="514350" indent="-514350" algn="just">
              <a:lnSpc>
                <a:spcPct val="120000"/>
              </a:lnSpc>
              <a:spcBef>
                <a:spcPts val="0"/>
              </a:spcBef>
              <a:spcAft>
                <a:spcPts val="1200"/>
              </a:spcAft>
              <a:buFont typeface="Wingdings" pitchFamily="2" charset="2"/>
              <a:buChar char="q"/>
            </a:pPr>
            <a:r>
              <a:rPr lang="en-US" sz="2800" dirty="0" smtClean="0"/>
              <a:t>Rusty water due to corrosion causes strain in cloth after washing, produces unsightly marks on the plumbing fixtures and unsuitable for domestic uses.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4000" dirty="0" smtClean="0"/>
              <a:t>Control of Corrosion</a:t>
            </a:r>
            <a:endParaRPr lang="en-US" sz="4000" dirty="0"/>
          </a:p>
        </p:txBody>
      </p:sp>
      <p:sp>
        <p:nvSpPr>
          <p:cNvPr id="3" name="Subtitle 2"/>
          <p:cNvSpPr>
            <a:spLocks noGrp="1"/>
          </p:cNvSpPr>
          <p:nvPr>
            <p:ph type="subTitle" idx="1"/>
          </p:nvPr>
        </p:nvSpPr>
        <p:spPr>
          <a:xfrm>
            <a:off x="381000" y="914400"/>
            <a:ext cx="8229600" cy="5486400"/>
          </a:xfrm>
        </p:spPr>
        <p:txBody>
          <a:bodyPr>
            <a:normAutofit fontScale="77500" lnSpcReduction="20000"/>
          </a:bodyPr>
          <a:lstStyle/>
          <a:p>
            <a:pPr marL="514350" indent="-514350" algn="just">
              <a:spcAft>
                <a:spcPts val="1200"/>
              </a:spcAft>
              <a:buFont typeface="Wingdings" pitchFamily="2" charset="2"/>
              <a:buChar char="q"/>
            </a:pPr>
            <a:r>
              <a:rPr lang="en-US" sz="2800" dirty="0" smtClean="0"/>
              <a:t>Corrosion of metal pipes may be reduced or eliminated by protection coatings of paint, galvanizing, bituminous compounds, or cement linings. </a:t>
            </a:r>
          </a:p>
          <a:p>
            <a:pPr marL="514350" indent="-514350" algn="just">
              <a:spcAft>
                <a:spcPts val="1200"/>
              </a:spcAft>
              <a:buFont typeface="Wingdings" pitchFamily="2" charset="2"/>
              <a:buChar char="q"/>
            </a:pPr>
            <a:r>
              <a:rPr lang="en-US" sz="2800" dirty="0" smtClean="0"/>
              <a:t>Red lead paint or zinc pigments offer some protection and are used on the exterior or exposed metal pipes. </a:t>
            </a:r>
          </a:p>
          <a:p>
            <a:pPr marL="514350" indent="-514350" algn="just">
              <a:spcAft>
                <a:spcPts val="1200"/>
              </a:spcAft>
              <a:buFont typeface="Wingdings" pitchFamily="2" charset="2"/>
              <a:buChar char="q"/>
            </a:pPr>
            <a:r>
              <a:rPr lang="en-US" sz="2800" dirty="0" smtClean="0"/>
              <a:t>Other metallic protective coatings are tin coatings, nickel coatings, chromium coatings and copper coatings. </a:t>
            </a:r>
          </a:p>
          <a:p>
            <a:pPr marL="514350" indent="-514350" algn="just">
              <a:spcAft>
                <a:spcPts val="1200"/>
              </a:spcAft>
              <a:buFont typeface="Wingdings" pitchFamily="2" charset="2"/>
              <a:buChar char="q"/>
            </a:pPr>
            <a:r>
              <a:rPr lang="en-US" sz="2800" dirty="0" smtClean="0"/>
              <a:t>Galvanizing by dipping the pipe molten zinc is an effective corrosion control except for highly acid waters. Galvanized pipe is widely used for small service lines in distribution systems but is too expensive for large pipe. </a:t>
            </a:r>
          </a:p>
          <a:p>
            <a:pPr marL="514350" indent="-514350" algn="just">
              <a:spcAft>
                <a:spcPts val="1200"/>
              </a:spcAft>
              <a:buFont typeface="Wingdings" pitchFamily="2" charset="2"/>
              <a:buChar char="q"/>
            </a:pPr>
            <a:r>
              <a:rPr lang="en-US" sz="2800" dirty="0" smtClean="0"/>
              <a:t>Large pipes are usually protected by non-metallic coatings, such as bituminous coatings or cement linings. Numerous commercial bituminous compounds are available for both hot and cold application.</a:t>
            </a:r>
          </a:p>
          <a:p>
            <a:pPr marL="514350" indent="-514350" algn="just">
              <a:spcAft>
                <a:spcPts val="1200"/>
              </a:spcAft>
              <a:buFont typeface="Wingdings" pitchFamily="2" charset="2"/>
              <a:buChar char="q"/>
            </a:pPr>
            <a:endParaRPr lang="en-US" sz="28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FF00"/>
                </a:solidFill>
              </a:rPr>
              <a:t>Scale Formation in Pressure Pipes</a:t>
            </a:r>
            <a:endParaRPr lang="en-US" sz="3600" dirty="0">
              <a:solidFill>
                <a:srgbClr val="FFFF00"/>
              </a:solidFill>
            </a:endParaRPr>
          </a:p>
        </p:txBody>
      </p:sp>
      <p:sp>
        <p:nvSpPr>
          <p:cNvPr id="3" name="Subtitle 2"/>
          <p:cNvSpPr>
            <a:spLocks noGrp="1"/>
          </p:cNvSpPr>
          <p:nvPr>
            <p:ph type="subTitle" idx="1"/>
          </p:nvPr>
        </p:nvSpPr>
        <p:spPr>
          <a:xfrm>
            <a:off x="381000" y="914400"/>
            <a:ext cx="8229600" cy="5486400"/>
          </a:xfrm>
        </p:spPr>
        <p:txBody>
          <a:bodyPr>
            <a:normAutofit/>
          </a:bodyPr>
          <a:lstStyle/>
          <a:p>
            <a:pPr marL="514350" indent="-514350" algn="just">
              <a:spcAft>
                <a:spcPts val="1200"/>
              </a:spcAft>
              <a:buFont typeface="Wingdings" pitchFamily="2" charset="2"/>
              <a:buChar char="q"/>
            </a:pPr>
            <a:r>
              <a:rPr lang="en-US" sz="2800" dirty="0" smtClean="0"/>
              <a:t>Scale formation in water pipes is mainly due to the presence of dissolved mineral matter and gases under favorable conditions of temperature and pressure. </a:t>
            </a:r>
          </a:p>
          <a:p>
            <a:pPr marL="514350" indent="-514350" algn="just">
              <a:spcAft>
                <a:spcPts val="1200"/>
              </a:spcAft>
              <a:buFont typeface="Wingdings" pitchFamily="2" charset="2"/>
              <a:buChar char="q"/>
            </a:pPr>
            <a:r>
              <a:rPr lang="en-US" sz="2800" dirty="0" smtClean="0"/>
              <a:t>Scale formation caused water pipes to wear out and burst out very soon as the cross-sections of the pipes are reduced and this also causes insufficient discharge through pipes. </a:t>
            </a:r>
          </a:p>
          <a:p>
            <a:pPr marL="514350" indent="-514350" algn="just">
              <a:spcAft>
                <a:spcPts val="1200"/>
              </a:spcAft>
              <a:buFont typeface="Wingdings" pitchFamily="2" charset="2"/>
              <a:buChar char="q"/>
            </a:pPr>
            <a:r>
              <a:rPr lang="en-US" sz="2800" dirty="0" smtClean="0"/>
              <a:t>Scaling also causes water unfit for domestic and industrial uses.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FF00"/>
                </a:solidFill>
              </a:rPr>
              <a:t>Scale Formation in Pressure Pipes</a:t>
            </a:r>
            <a:endParaRPr lang="en-US" sz="3600" dirty="0">
              <a:solidFill>
                <a:srgbClr val="FFFF00"/>
              </a:solidFill>
            </a:endParaRPr>
          </a:p>
        </p:txBody>
      </p:sp>
      <p:sp>
        <p:nvSpPr>
          <p:cNvPr id="3" name="Subtitle 2"/>
          <p:cNvSpPr>
            <a:spLocks noGrp="1"/>
          </p:cNvSpPr>
          <p:nvPr>
            <p:ph type="subTitle" idx="1"/>
          </p:nvPr>
        </p:nvSpPr>
        <p:spPr>
          <a:xfrm>
            <a:off x="457200" y="914400"/>
            <a:ext cx="8229600" cy="5486400"/>
          </a:xfrm>
        </p:spPr>
        <p:txBody>
          <a:bodyPr>
            <a:normAutofit/>
          </a:bodyPr>
          <a:lstStyle/>
          <a:p>
            <a:pPr marL="514350" indent="-514350" algn="just">
              <a:spcAft>
                <a:spcPts val="1200"/>
              </a:spcAft>
              <a:buFont typeface="Wingdings" pitchFamily="2" charset="2"/>
              <a:buChar char="q"/>
            </a:pPr>
            <a:r>
              <a:rPr lang="en-US" sz="2800" dirty="0" smtClean="0"/>
              <a:t>The impurities which are mainly responsible for scale formation in water pipes may be classified under two heads: (</a:t>
            </a:r>
            <a:r>
              <a:rPr lang="en-US" sz="2800" dirty="0" err="1" smtClean="0"/>
              <a:t>i</a:t>
            </a:r>
            <a:r>
              <a:rPr lang="en-US" sz="2800" dirty="0" smtClean="0"/>
              <a:t>) Dissolved mineral matter and (ii) Dissolved gases.</a:t>
            </a:r>
          </a:p>
          <a:p>
            <a:pPr marL="514350" indent="-514350" algn="just">
              <a:spcAft>
                <a:spcPts val="1200"/>
              </a:spcAft>
              <a:buFont typeface="Wingdings" pitchFamily="2" charset="2"/>
              <a:buChar char="q"/>
            </a:pPr>
            <a:r>
              <a:rPr lang="en-US" sz="2800" dirty="0" smtClean="0"/>
              <a:t>Dissolved mineral matter include the hardness producing substances, i.e., carbonates, bicarbonates, </a:t>
            </a:r>
            <a:r>
              <a:rPr lang="en-US" sz="2800" dirty="0" err="1" smtClean="0"/>
              <a:t>sulphates</a:t>
            </a:r>
            <a:r>
              <a:rPr lang="en-US" sz="2800" dirty="0" smtClean="0"/>
              <a:t> and chlorides of calcium and magnesium, and silica. </a:t>
            </a:r>
          </a:p>
          <a:p>
            <a:pPr marL="514350" indent="-514350" algn="just">
              <a:spcAft>
                <a:spcPts val="1200"/>
              </a:spcAft>
              <a:buFont typeface="Wingdings" pitchFamily="2" charset="2"/>
              <a:buChar char="q"/>
            </a:pPr>
            <a:r>
              <a:rPr lang="en-US" sz="2800" dirty="0" smtClean="0"/>
              <a:t>Dissolved gases include carbon dioxide, oxygen, nitrogen, hydrogen </a:t>
            </a:r>
            <a:r>
              <a:rPr lang="en-US" sz="2800" dirty="0" err="1" smtClean="0"/>
              <a:t>sulphide</a:t>
            </a:r>
            <a:r>
              <a:rPr lang="en-US" sz="2800" dirty="0" smtClean="0"/>
              <a:t> and methane.</a:t>
            </a:r>
            <a:endParaRPr lang="en-US" sz="28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0000"/>
                </a:solidFill>
              </a:rPr>
              <a:t>Control of Scale Formation</a:t>
            </a:r>
            <a:endParaRPr lang="en-US" sz="3600" dirty="0">
              <a:solidFill>
                <a:srgbClr val="FF0000"/>
              </a:solidFill>
            </a:endParaRPr>
          </a:p>
        </p:txBody>
      </p:sp>
      <p:sp>
        <p:nvSpPr>
          <p:cNvPr id="3" name="Subtitle 2"/>
          <p:cNvSpPr>
            <a:spLocks noGrp="1"/>
          </p:cNvSpPr>
          <p:nvPr>
            <p:ph type="subTitle" idx="1"/>
          </p:nvPr>
        </p:nvSpPr>
        <p:spPr>
          <a:xfrm>
            <a:off x="381000" y="914400"/>
            <a:ext cx="8229600" cy="5486400"/>
          </a:xfrm>
        </p:spPr>
        <p:txBody>
          <a:bodyPr>
            <a:normAutofit fontScale="92500" lnSpcReduction="10000"/>
          </a:bodyPr>
          <a:lstStyle/>
          <a:p>
            <a:pPr marL="514350" indent="-514350" algn="just">
              <a:spcAft>
                <a:spcPts val="1200"/>
              </a:spcAft>
              <a:buFont typeface="Wingdings" pitchFamily="2" charset="2"/>
              <a:buChar char="v"/>
            </a:pPr>
            <a:r>
              <a:rPr lang="en-US" sz="2800" dirty="0" smtClean="0"/>
              <a:t>To control scale formation in pressure pipes, water is softened. </a:t>
            </a:r>
          </a:p>
          <a:p>
            <a:pPr marL="514350" indent="-514350" algn="just">
              <a:spcAft>
                <a:spcPts val="1200"/>
              </a:spcAft>
              <a:buFont typeface="Wingdings" pitchFamily="2" charset="2"/>
              <a:buChar char="v"/>
            </a:pPr>
            <a:r>
              <a:rPr lang="en-US" sz="2800" dirty="0" smtClean="0"/>
              <a:t>The chief objective of water softening is to remove dissolved mineral compounds which constitute the hardness and which deposit scales in water pipes, boilers and hot water heating system cause serious difficulties in many processes including textile finishing, dying, canning, paper making, cold drinks preparation, tanning and others. </a:t>
            </a:r>
          </a:p>
          <a:p>
            <a:pPr marL="514350" indent="-514350" algn="just">
              <a:spcAft>
                <a:spcPts val="1200"/>
              </a:spcAft>
              <a:buFont typeface="Wingdings" pitchFamily="2" charset="2"/>
              <a:buChar char="v"/>
            </a:pPr>
            <a:r>
              <a:rPr lang="en-US" sz="2800" dirty="0" smtClean="0"/>
              <a:t>Following are the effective processes by which scale forming minerals and gases are removed from water: (</a:t>
            </a:r>
            <a:r>
              <a:rPr lang="en-US" sz="2800" dirty="0" err="1" smtClean="0"/>
              <a:t>i</a:t>
            </a:r>
            <a:r>
              <a:rPr lang="en-US" sz="2800" dirty="0" smtClean="0"/>
              <a:t>) </a:t>
            </a:r>
            <a:r>
              <a:rPr lang="en-US" sz="2800" dirty="0" smtClean="0">
                <a:solidFill>
                  <a:srgbClr val="FFFF00"/>
                </a:solidFill>
              </a:rPr>
              <a:t>Lime-soda process</a:t>
            </a:r>
            <a:r>
              <a:rPr lang="en-US" sz="2800" dirty="0" smtClean="0"/>
              <a:t>, (ii) </a:t>
            </a:r>
            <a:r>
              <a:rPr lang="en-US" sz="2800" dirty="0" err="1" smtClean="0">
                <a:solidFill>
                  <a:srgbClr val="FFFF00"/>
                </a:solidFill>
              </a:rPr>
              <a:t>Zeolite</a:t>
            </a:r>
            <a:r>
              <a:rPr lang="en-US" sz="2800" dirty="0" smtClean="0">
                <a:solidFill>
                  <a:srgbClr val="FFFF00"/>
                </a:solidFill>
              </a:rPr>
              <a:t> process</a:t>
            </a:r>
            <a:r>
              <a:rPr lang="en-US" sz="2800" dirty="0" smtClean="0"/>
              <a:t>, (iii) </a:t>
            </a:r>
            <a:r>
              <a:rPr lang="en-US" sz="2800" dirty="0" smtClean="0">
                <a:solidFill>
                  <a:srgbClr val="FFFF00"/>
                </a:solidFill>
              </a:rPr>
              <a:t>Phosphate process</a:t>
            </a:r>
            <a:r>
              <a:rPr lang="en-US" sz="2800" dirty="0" smtClean="0"/>
              <a:t> and (iv) </a:t>
            </a:r>
            <a:r>
              <a:rPr lang="en-US" sz="2800" dirty="0" smtClean="0">
                <a:solidFill>
                  <a:srgbClr val="FFFF00"/>
                </a:solidFill>
              </a:rPr>
              <a:t>Lime process</a:t>
            </a:r>
            <a:r>
              <a:rPr lang="en-US" sz="2800" dirty="0" smtClean="0"/>
              <a: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Environmental Engineering-1</a:t>
            </a:r>
            <a:endParaRPr lang="en-US" dirty="0"/>
          </a:p>
        </p:txBody>
      </p:sp>
      <p:sp>
        <p:nvSpPr>
          <p:cNvPr id="3" name="Subtitle 2"/>
          <p:cNvSpPr>
            <a:spLocks noGrp="1"/>
          </p:cNvSpPr>
          <p:nvPr>
            <p:ph type="subTitle" idx="1"/>
          </p:nvPr>
        </p:nvSpPr>
        <p:spPr>
          <a:xfrm>
            <a:off x="381000" y="914400"/>
            <a:ext cx="8229600" cy="5486400"/>
          </a:xfrm>
        </p:spPr>
        <p:txBody>
          <a:bodyPr>
            <a:normAutofit/>
          </a:bodyPr>
          <a:lstStyle/>
          <a:p>
            <a:pPr algn="ctr"/>
            <a:r>
              <a:rPr lang="en-US" sz="3200" dirty="0" smtClean="0"/>
              <a:t>CE3141</a:t>
            </a:r>
          </a:p>
          <a:p>
            <a:pPr algn="ctr"/>
            <a:endParaRPr lang="en-US" sz="3200" dirty="0" smtClean="0"/>
          </a:p>
          <a:p>
            <a:pPr algn="ctr"/>
            <a:r>
              <a:rPr lang="en-US" sz="3200" dirty="0" smtClean="0">
                <a:solidFill>
                  <a:srgbClr val="FF0000"/>
                </a:solidFill>
              </a:rPr>
              <a:t>Lecture -3</a:t>
            </a:r>
            <a:r>
              <a:rPr lang="en-US" sz="3200" dirty="0" smtClean="0"/>
              <a:t> </a:t>
            </a:r>
          </a:p>
          <a:p>
            <a:pPr algn="ctr"/>
            <a:r>
              <a:rPr lang="en-US" sz="3200" dirty="0" smtClean="0"/>
              <a:t>Week-3, Saturday</a:t>
            </a:r>
          </a:p>
          <a:p>
            <a:pPr algn="ctr"/>
            <a:endParaRPr lang="en-US" sz="3200" dirty="0" smtClean="0"/>
          </a:p>
          <a:p>
            <a:pPr algn="ctr"/>
            <a:r>
              <a:rPr lang="en-US" sz="3200" dirty="0" smtClean="0"/>
              <a:t>02-04-2022</a:t>
            </a:r>
            <a:endParaRPr lang="en-US" sz="3200" dirty="0"/>
          </a:p>
        </p:txBody>
      </p:sp>
    </p:spTree>
    <p:extLst>
      <p:ext uri="{BB962C8B-B14F-4D97-AF65-F5344CB8AC3E}">
        <p14:creationId xmlns:p14="http://schemas.microsoft.com/office/powerpoint/2010/main" xmlns="" val="244895327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FF00"/>
                </a:solidFill>
              </a:rPr>
              <a:t>Forces Acting on Pipes</a:t>
            </a:r>
            <a:endParaRPr lang="en-US" sz="3600" dirty="0">
              <a:solidFill>
                <a:srgbClr val="FFFF00"/>
              </a:solidFill>
            </a:endParaRPr>
          </a:p>
        </p:txBody>
      </p:sp>
      <p:sp>
        <p:nvSpPr>
          <p:cNvPr id="3" name="Subtitle 2"/>
          <p:cNvSpPr>
            <a:spLocks noGrp="1"/>
          </p:cNvSpPr>
          <p:nvPr>
            <p:ph type="subTitle" idx="1"/>
          </p:nvPr>
        </p:nvSpPr>
        <p:spPr>
          <a:xfrm>
            <a:off x="381000" y="914400"/>
            <a:ext cx="8229600" cy="5486400"/>
          </a:xfrm>
        </p:spPr>
        <p:txBody>
          <a:bodyPr>
            <a:normAutofit lnSpcReduction="10000"/>
          </a:bodyPr>
          <a:lstStyle/>
          <a:p>
            <a:pPr algn="just">
              <a:spcAft>
                <a:spcPts val="600"/>
              </a:spcAft>
            </a:pPr>
            <a:r>
              <a:rPr lang="en-US" sz="2800" dirty="0" smtClean="0"/>
              <a:t>Pipes carrying water under pressure must be designed to withstand stresses caused by internal and external loads, and temperature changes, and to satisfy the structural and hydraulic requirements. </a:t>
            </a:r>
          </a:p>
          <a:p>
            <a:pPr algn="just">
              <a:spcAft>
                <a:spcPts val="600"/>
              </a:spcAft>
            </a:pPr>
            <a:r>
              <a:rPr lang="en-US" sz="2800" dirty="0" smtClean="0">
                <a:solidFill>
                  <a:srgbClr val="00FF00"/>
                </a:solidFill>
              </a:rPr>
              <a:t> The forces acting on pipes are: </a:t>
            </a:r>
          </a:p>
          <a:p>
            <a:pPr marL="514350" lvl="0" indent="-514350" algn="just">
              <a:spcAft>
                <a:spcPts val="600"/>
              </a:spcAft>
              <a:buFont typeface="+mj-lt"/>
              <a:buAutoNum type="alphaLcPeriod"/>
            </a:pPr>
            <a:r>
              <a:rPr lang="en-US" sz="2800" dirty="0" smtClean="0"/>
              <a:t>Internal forces due to static head</a:t>
            </a:r>
          </a:p>
          <a:p>
            <a:pPr marL="514350" lvl="0" indent="-514350" algn="just">
              <a:spcAft>
                <a:spcPts val="600"/>
              </a:spcAft>
              <a:buFont typeface="+mj-lt"/>
              <a:buAutoNum type="alphaLcPeriod"/>
            </a:pPr>
            <a:r>
              <a:rPr lang="en-US" sz="2800" dirty="0" smtClean="0"/>
              <a:t>Internal forces due to water hammer</a:t>
            </a:r>
          </a:p>
          <a:p>
            <a:pPr marL="514350" lvl="0" indent="-514350" algn="just">
              <a:spcAft>
                <a:spcPts val="600"/>
              </a:spcAft>
              <a:buFont typeface="+mj-lt"/>
              <a:buAutoNum type="alphaLcPeriod"/>
            </a:pPr>
            <a:r>
              <a:rPr lang="en-US" sz="2800" dirty="0" smtClean="0"/>
              <a:t>Forces at bends and changes in cross-section</a:t>
            </a:r>
          </a:p>
          <a:p>
            <a:pPr marL="514350" lvl="0" indent="-514350" algn="just">
              <a:spcAft>
                <a:spcPts val="600"/>
              </a:spcAft>
              <a:buFont typeface="+mj-lt"/>
              <a:buAutoNum type="alphaLcPeriod"/>
            </a:pPr>
            <a:r>
              <a:rPr lang="en-US" sz="2800" dirty="0" smtClean="0"/>
              <a:t>Forces due to temperature changes</a:t>
            </a:r>
          </a:p>
          <a:p>
            <a:pPr marL="514350" lvl="0" indent="-514350" algn="just">
              <a:spcAft>
                <a:spcPts val="600"/>
              </a:spcAft>
              <a:buFont typeface="+mj-lt"/>
              <a:buAutoNum type="alphaLcPeriod"/>
            </a:pPr>
            <a:r>
              <a:rPr lang="en-US" sz="2800" dirty="0" smtClean="0"/>
              <a:t>External forces in the form of backfill, traffic and own weights.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FF00"/>
                </a:solidFill>
              </a:rPr>
              <a:t>Internal Forces due to Static Head</a:t>
            </a:r>
            <a:endParaRPr lang="en-US" sz="3600" dirty="0">
              <a:solidFill>
                <a:srgbClr val="FFFF00"/>
              </a:solidFill>
            </a:endParaRPr>
          </a:p>
        </p:txBody>
      </p:sp>
      <p:sp>
        <p:nvSpPr>
          <p:cNvPr id="3" name="Subtitle 2"/>
          <p:cNvSpPr>
            <a:spLocks noGrp="1"/>
          </p:cNvSpPr>
          <p:nvPr>
            <p:ph type="subTitle" idx="1"/>
          </p:nvPr>
        </p:nvSpPr>
        <p:spPr>
          <a:xfrm>
            <a:off x="381000" y="914400"/>
            <a:ext cx="8229600" cy="5486400"/>
          </a:xfrm>
        </p:spPr>
        <p:txBody>
          <a:bodyPr>
            <a:normAutofit lnSpcReduction="10000"/>
          </a:bodyPr>
          <a:lstStyle/>
          <a:p>
            <a:pPr algn="just"/>
            <a:r>
              <a:rPr lang="en-US" sz="2800" dirty="0" smtClean="0"/>
              <a:t>Internal forces due to static head create hoof stress (transverse stress or circumferential stress) and longitudinal stress. </a:t>
            </a:r>
          </a:p>
          <a:p>
            <a:pPr algn="just"/>
            <a:r>
              <a:rPr lang="en-US" sz="2800" dirty="0" smtClean="0">
                <a:solidFill>
                  <a:srgbClr val="00FF00"/>
                </a:solidFill>
              </a:rPr>
              <a:t>Hoof stress, </a:t>
            </a:r>
            <a:r>
              <a:rPr lang="en-US" sz="2800" dirty="0" err="1" smtClean="0">
                <a:solidFill>
                  <a:srgbClr val="00FF00"/>
                </a:solidFill>
              </a:rPr>
              <a:t>S</a:t>
            </a:r>
            <a:r>
              <a:rPr lang="en-US" sz="2800" baseline="-25000" dirty="0" err="1" smtClean="0">
                <a:solidFill>
                  <a:srgbClr val="00FF00"/>
                </a:solidFill>
              </a:rPr>
              <a:t>h</a:t>
            </a:r>
            <a:r>
              <a:rPr lang="en-US" sz="2800" dirty="0" smtClean="0">
                <a:solidFill>
                  <a:srgbClr val="00FF00"/>
                </a:solidFill>
              </a:rPr>
              <a:t> = pd/2t</a:t>
            </a:r>
          </a:p>
          <a:p>
            <a:pPr algn="just"/>
            <a:r>
              <a:rPr lang="en-US" sz="2800" dirty="0" smtClean="0"/>
              <a:t>Where, </a:t>
            </a:r>
            <a:r>
              <a:rPr lang="en-US" sz="2800" dirty="0" err="1" smtClean="0"/>
              <a:t>S</a:t>
            </a:r>
            <a:r>
              <a:rPr lang="en-US" sz="2800" baseline="-25000" dirty="0" err="1" smtClean="0"/>
              <a:t>h</a:t>
            </a:r>
            <a:r>
              <a:rPr lang="en-US" sz="2800" dirty="0" smtClean="0"/>
              <a:t> = hoof stress per linear length in inch of the pipe.</a:t>
            </a:r>
          </a:p>
          <a:p>
            <a:pPr algn="just"/>
            <a:r>
              <a:rPr lang="en-US" sz="2800" dirty="0" smtClean="0"/>
              <a:t>  </a:t>
            </a:r>
            <a:r>
              <a:rPr lang="en-US" sz="2800" i="1" dirty="0" smtClean="0"/>
              <a:t>P</a:t>
            </a:r>
            <a:r>
              <a:rPr lang="en-US" sz="2800" dirty="0" smtClean="0"/>
              <a:t> = intensity of static pressure in psi = </a:t>
            </a:r>
            <a:r>
              <a:rPr lang="en-US" sz="2800" i="1" dirty="0" err="1" smtClean="0"/>
              <a:t>wh</a:t>
            </a:r>
            <a:r>
              <a:rPr lang="en-US" sz="2800" dirty="0" smtClean="0"/>
              <a:t>, in which </a:t>
            </a:r>
            <a:r>
              <a:rPr lang="en-US" sz="2800" i="1" dirty="0" smtClean="0"/>
              <a:t>h</a:t>
            </a:r>
            <a:r>
              <a:rPr lang="en-US" sz="2800" dirty="0" smtClean="0"/>
              <a:t> is the static head and </a:t>
            </a:r>
            <a:r>
              <a:rPr lang="en-US" sz="2800" i="1" dirty="0" smtClean="0"/>
              <a:t>w</a:t>
            </a:r>
            <a:r>
              <a:rPr lang="en-US" sz="2800" dirty="0" smtClean="0"/>
              <a:t> is the unit weight of water.</a:t>
            </a:r>
          </a:p>
          <a:p>
            <a:pPr algn="just"/>
            <a:r>
              <a:rPr lang="en-US" sz="2800" dirty="0" smtClean="0"/>
              <a:t>  </a:t>
            </a:r>
            <a:r>
              <a:rPr lang="en-US" sz="2800" i="1" dirty="0" smtClean="0"/>
              <a:t>d</a:t>
            </a:r>
            <a:r>
              <a:rPr lang="en-US" sz="2800" dirty="0" smtClean="0"/>
              <a:t> = pipe diameter in inch.</a:t>
            </a:r>
          </a:p>
          <a:p>
            <a:pPr algn="just"/>
            <a:r>
              <a:rPr lang="en-US" sz="2800" dirty="0" smtClean="0"/>
              <a:t>  </a:t>
            </a:r>
            <a:r>
              <a:rPr lang="en-US" sz="2800" i="1" dirty="0" smtClean="0"/>
              <a:t>t</a:t>
            </a:r>
            <a:r>
              <a:rPr lang="en-US" sz="2800" dirty="0" smtClean="0"/>
              <a:t> = thickness of the pipe shell in inch.</a:t>
            </a:r>
          </a:p>
          <a:p>
            <a:pPr algn="just"/>
            <a:r>
              <a:rPr lang="en-US" sz="2800" dirty="0" smtClean="0">
                <a:solidFill>
                  <a:srgbClr val="00FF00"/>
                </a:solidFill>
              </a:rPr>
              <a:t>Longitudinal (tensile) stress, S</a:t>
            </a:r>
            <a:r>
              <a:rPr lang="en-US" sz="2800" baseline="-25000" dirty="0" smtClean="0">
                <a:solidFill>
                  <a:srgbClr val="00FF00"/>
                </a:solidFill>
              </a:rPr>
              <a:t>t</a:t>
            </a:r>
            <a:r>
              <a:rPr lang="en-US" sz="2800" dirty="0" smtClean="0">
                <a:solidFill>
                  <a:srgbClr val="00FF00"/>
                </a:solidFill>
              </a:rPr>
              <a:t> = pd</a:t>
            </a:r>
            <a:r>
              <a:rPr lang="en-US" sz="2800" baseline="30000" dirty="0" smtClean="0">
                <a:solidFill>
                  <a:srgbClr val="00FF00"/>
                </a:solidFill>
              </a:rPr>
              <a:t>2</a:t>
            </a:r>
            <a:r>
              <a:rPr lang="en-US" sz="2800" dirty="0" smtClean="0">
                <a:solidFill>
                  <a:srgbClr val="00FF00"/>
                </a:solidFill>
              </a:rPr>
              <a:t>/[4t(</a:t>
            </a:r>
            <a:r>
              <a:rPr lang="en-US" sz="2800" dirty="0" err="1" smtClean="0">
                <a:solidFill>
                  <a:srgbClr val="00FF00"/>
                </a:solidFill>
              </a:rPr>
              <a:t>d+t</a:t>
            </a:r>
            <a:r>
              <a:rPr lang="en-US" sz="2800" dirty="0" smtClean="0">
                <a:solidFill>
                  <a:srgbClr val="00FF00"/>
                </a:solidFill>
              </a:rPr>
              <a:t>)] = pd/4t (approximately)</a:t>
            </a:r>
            <a:endParaRPr lang="en-US" sz="2800" dirty="0">
              <a:solidFill>
                <a:srgbClr val="00FF00"/>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Internal Forces due to Water Hammer</a:t>
            </a:r>
            <a:endParaRPr lang="en-US" sz="3600" dirty="0">
              <a:solidFill>
                <a:srgbClr val="00FF00"/>
              </a:solidFill>
            </a:endParaRPr>
          </a:p>
        </p:txBody>
      </p:sp>
      <p:sp>
        <p:nvSpPr>
          <p:cNvPr id="3" name="Subtitle 2"/>
          <p:cNvSpPr>
            <a:spLocks noGrp="1"/>
          </p:cNvSpPr>
          <p:nvPr>
            <p:ph type="subTitle" idx="1"/>
          </p:nvPr>
        </p:nvSpPr>
        <p:spPr>
          <a:xfrm>
            <a:off x="381000" y="914400"/>
            <a:ext cx="8229600" cy="5486400"/>
          </a:xfrm>
        </p:spPr>
        <p:txBody>
          <a:bodyPr>
            <a:normAutofit/>
          </a:bodyPr>
          <a:lstStyle/>
          <a:p>
            <a:pPr marL="514350" indent="-514350" algn="just">
              <a:spcAft>
                <a:spcPts val="1200"/>
              </a:spcAft>
            </a:pPr>
            <a:r>
              <a:rPr lang="en-US" sz="2800" dirty="0" smtClean="0"/>
              <a:t>One of the most damaging factors to a water piping system is water hammer action. In addition to its effect on the piping system, water hammer causes banging noises in the system that is very disagreeable to occupants in the building. Water hammer occurs when a column of water flowing through a pipe line and discharging at an open outlet, is suddenly stopped by closing the outlet. Since flowing water has force, tremendous pressure result at the point of closure and pressure surges move along the pipe.</a:t>
            </a:r>
            <a:endParaRPr lang="en-US" sz="2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Environmental Engineering-1</a:t>
            </a:r>
            <a:endParaRPr lang="en-US" dirty="0"/>
          </a:p>
        </p:txBody>
      </p:sp>
      <p:sp>
        <p:nvSpPr>
          <p:cNvPr id="3" name="Subtitle 2"/>
          <p:cNvSpPr>
            <a:spLocks noGrp="1"/>
          </p:cNvSpPr>
          <p:nvPr>
            <p:ph type="subTitle" idx="1"/>
          </p:nvPr>
        </p:nvSpPr>
        <p:spPr>
          <a:xfrm>
            <a:off x="228600" y="914400"/>
            <a:ext cx="8610600" cy="5715000"/>
          </a:xfrm>
        </p:spPr>
        <p:txBody>
          <a:bodyPr>
            <a:noAutofit/>
          </a:bodyPr>
          <a:lstStyle/>
          <a:p>
            <a:pPr algn="just"/>
            <a:r>
              <a:rPr lang="en-US" sz="2400" b="1" dirty="0" smtClean="0"/>
              <a:t>Learning Outcome:</a:t>
            </a:r>
            <a:endParaRPr lang="en-US" sz="2400" dirty="0" smtClean="0"/>
          </a:p>
          <a:p>
            <a:pPr algn="just"/>
            <a:r>
              <a:rPr lang="en-US" sz="2400" b="1" dirty="0" smtClean="0">
                <a:solidFill>
                  <a:srgbClr val="FF66FF"/>
                </a:solidFill>
              </a:rPr>
              <a:t>The students will learn the following topics through the successful completion of this part: </a:t>
            </a:r>
            <a:endParaRPr lang="en-US" sz="2400" dirty="0" smtClean="0">
              <a:solidFill>
                <a:srgbClr val="FF66FF"/>
              </a:solidFill>
            </a:endParaRPr>
          </a:p>
          <a:p>
            <a:pPr marL="457200" lvl="0" indent="-457200" algn="just">
              <a:buFont typeface="Wingdings" pitchFamily="2" charset="2"/>
              <a:buChar char="Ø"/>
            </a:pPr>
            <a:r>
              <a:rPr lang="en-US" sz="2200" dirty="0" smtClean="0"/>
              <a:t>Water collection and transportation, Fire hydrants and Head works</a:t>
            </a:r>
          </a:p>
          <a:p>
            <a:pPr marL="457200" lvl="0" indent="-457200" algn="just">
              <a:buFont typeface="Wingdings" pitchFamily="2" charset="2"/>
              <a:buChar char="Ø"/>
            </a:pPr>
            <a:r>
              <a:rPr lang="en-US" sz="2200" dirty="0" smtClean="0"/>
              <a:t>Pumps and pumping machineries in water supply</a:t>
            </a:r>
          </a:p>
          <a:p>
            <a:pPr marL="457200" lvl="0" indent="-457200" algn="just">
              <a:buFont typeface="Wingdings" pitchFamily="2" charset="2"/>
              <a:buChar char="Ø"/>
            </a:pPr>
            <a:r>
              <a:rPr lang="en-US" sz="2200" dirty="0" smtClean="0"/>
              <a:t>Analysis and design of distribution network</a:t>
            </a:r>
          </a:p>
          <a:p>
            <a:pPr marL="457200" lvl="0" indent="-457200" algn="just">
              <a:buFont typeface="Wingdings" pitchFamily="2" charset="2"/>
              <a:buChar char="Ø"/>
            </a:pPr>
            <a:r>
              <a:rPr lang="en-US" sz="2200" dirty="0" smtClean="0"/>
              <a:t>Leak detection, unaccounted for water, solar stills, rainwater harvesting</a:t>
            </a:r>
          </a:p>
          <a:p>
            <a:pPr marL="457200" lvl="0" indent="-457200" algn="just">
              <a:buFont typeface="Wingdings" pitchFamily="2" charset="2"/>
              <a:buChar char="Ø"/>
            </a:pPr>
            <a:r>
              <a:rPr lang="en-US" sz="2200" dirty="0" smtClean="0"/>
              <a:t>Water quality standard and treatment</a:t>
            </a:r>
          </a:p>
          <a:p>
            <a:pPr marL="457200" lvl="0" indent="-457200" algn="just">
              <a:buFont typeface="Wingdings" pitchFamily="2" charset="2"/>
              <a:buChar char="Ø"/>
            </a:pPr>
            <a:r>
              <a:rPr lang="en-US" sz="2200" dirty="0" smtClean="0"/>
              <a:t>Small scale water treatment units</a:t>
            </a:r>
          </a:p>
          <a:p>
            <a:pPr marL="457200" lvl="0" indent="-457200" algn="just">
              <a:buFont typeface="Wingdings" pitchFamily="2" charset="2"/>
              <a:buChar char="Ø"/>
            </a:pPr>
            <a:r>
              <a:rPr lang="en-US" sz="2200" dirty="0" smtClean="0">
                <a:solidFill>
                  <a:schemeClr val="accent6">
                    <a:lumMod val="50000"/>
                  </a:schemeClr>
                </a:solidFill>
              </a:rPr>
              <a:t>Socio-economic aspects in water supply system</a:t>
            </a:r>
          </a:p>
          <a:p>
            <a:pPr marL="457200" lvl="0" indent="-457200" algn="just">
              <a:buFont typeface="Wingdings" pitchFamily="2" charset="2"/>
              <a:buChar char="Ø"/>
            </a:pPr>
            <a:r>
              <a:rPr lang="en-US" sz="2200" dirty="0" smtClean="0">
                <a:solidFill>
                  <a:schemeClr val="accent6">
                    <a:lumMod val="50000"/>
                  </a:schemeClr>
                </a:solidFill>
              </a:rPr>
              <a:t>Gender aspects in urban and rural water supply</a:t>
            </a:r>
          </a:p>
          <a:p>
            <a:pPr marL="457200" lvl="0" indent="-457200" algn="just">
              <a:buFont typeface="Wingdings" pitchFamily="2" charset="2"/>
              <a:buChar char="Ø"/>
            </a:pPr>
            <a:r>
              <a:rPr lang="en-US" sz="2200" dirty="0" smtClean="0"/>
              <a:t>Water safety plan</a:t>
            </a:r>
          </a:p>
          <a:p>
            <a:pPr algn="just"/>
            <a:endParaRPr lang="en-US" sz="24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Internal Forces due to Water Hammer</a:t>
            </a:r>
            <a:endParaRPr lang="en-US" sz="3600" dirty="0">
              <a:solidFill>
                <a:srgbClr val="00FF00"/>
              </a:solidFill>
            </a:endParaRPr>
          </a:p>
        </p:txBody>
      </p:sp>
      <p:sp>
        <p:nvSpPr>
          <p:cNvPr id="3" name="Subtitle 2"/>
          <p:cNvSpPr>
            <a:spLocks noGrp="1"/>
          </p:cNvSpPr>
          <p:nvPr>
            <p:ph type="subTitle" idx="1"/>
          </p:nvPr>
        </p:nvSpPr>
        <p:spPr>
          <a:xfrm>
            <a:off x="381000" y="914400"/>
            <a:ext cx="8229600" cy="5791200"/>
          </a:xfrm>
        </p:spPr>
        <p:txBody>
          <a:bodyPr>
            <a:normAutofit/>
          </a:bodyPr>
          <a:lstStyle/>
          <a:p>
            <a:pPr algn="just"/>
            <a:r>
              <a:rPr lang="en-US" sz="2400" b="1" dirty="0" smtClean="0">
                <a:solidFill>
                  <a:srgbClr val="FFFF00"/>
                </a:solidFill>
              </a:rPr>
              <a:t>Phase 1:</a:t>
            </a:r>
            <a:r>
              <a:rPr lang="en-US" sz="2400" dirty="0" smtClean="0">
                <a:solidFill>
                  <a:srgbClr val="FFFF00"/>
                </a:solidFill>
              </a:rPr>
              <a:t> </a:t>
            </a:r>
            <a:r>
              <a:rPr lang="en-US" sz="2400" dirty="0" smtClean="0"/>
              <a:t>The valve on the line is closed and the water contained in the line is at rest. Water pressure is thus exerted in all directions in an equal way.</a:t>
            </a:r>
          </a:p>
          <a:p>
            <a:pPr algn="just"/>
            <a:endParaRPr lang="en-US" sz="2800" b="1" dirty="0" smtClean="0"/>
          </a:p>
          <a:p>
            <a:pPr algn="just"/>
            <a:endParaRPr lang="en-US" sz="2800" b="1" dirty="0" smtClean="0"/>
          </a:p>
          <a:p>
            <a:pPr algn="just"/>
            <a:endParaRPr lang="en-US" sz="2400" b="1" dirty="0" smtClean="0"/>
          </a:p>
          <a:p>
            <a:pPr algn="just"/>
            <a:r>
              <a:rPr lang="en-US" sz="2400" b="1" dirty="0" smtClean="0">
                <a:solidFill>
                  <a:srgbClr val="FFFF00"/>
                </a:solidFill>
              </a:rPr>
              <a:t>Phase 2:</a:t>
            </a:r>
            <a:r>
              <a:rPr lang="en-US" sz="2400" dirty="0" smtClean="0">
                <a:solidFill>
                  <a:srgbClr val="FFFF00"/>
                </a:solidFill>
              </a:rPr>
              <a:t> </a:t>
            </a:r>
            <a:r>
              <a:rPr lang="en-US" sz="2400" dirty="0" smtClean="0"/>
              <a:t>The valve on the line is open and water flow freely through the open outlet. Now the water pressure is utilized to force the water out of the open end of the pipe. Arrows indicate the direction of force in the column of water.</a:t>
            </a:r>
          </a:p>
        </p:txBody>
      </p:sp>
      <p:grpSp>
        <p:nvGrpSpPr>
          <p:cNvPr id="5" name="Group 23"/>
          <p:cNvGrpSpPr>
            <a:grpSpLocks/>
          </p:cNvGrpSpPr>
          <p:nvPr/>
        </p:nvGrpSpPr>
        <p:grpSpPr bwMode="auto">
          <a:xfrm>
            <a:off x="2590800" y="2286000"/>
            <a:ext cx="2514343" cy="914400"/>
            <a:chOff x="4860" y="4662"/>
            <a:chExt cx="2887" cy="810"/>
          </a:xfrm>
          <a:solidFill>
            <a:schemeClr val="accent2"/>
          </a:solidFill>
        </p:grpSpPr>
        <p:sp>
          <p:nvSpPr>
            <p:cNvPr id="7" name="Freeform 24"/>
            <p:cNvSpPr>
              <a:spLocks/>
            </p:cNvSpPr>
            <p:nvPr/>
          </p:nvSpPr>
          <p:spPr bwMode="auto">
            <a:xfrm>
              <a:off x="4860" y="4752"/>
              <a:ext cx="2700" cy="720"/>
            </a:xfrm>
            <a:custGeom>
              <a:avLst/>
              <a:gdLst/>
              <a:ahLst/>
              <a:cxnLst>
                <a:cxn ang="0">
                  <a:pos x="2700" y="0"/>
                </a:cxn>
                <a:cxn ang="0">
                  <a:pos x="180" y="0"/>
                </a:cxn>
                <a:cxn ang="0">
                  <a:pos x="0" y="180"/>
                </a:cxn>
                <a:cxn ang="0">
                  <a:pos x="0" y="720"/>
                </a:cxn>
                <a:cxn ang="0">
                  <a:pos x="360" y="720"/>
                </a:cxn>
                <a:cxn ang="0">
                  <a:pos x="360" y="360"/>
                </a:cxn>
                <a:cxn ang="0">
                  <a:pos x="2700" y="360"/>
                </a:cxn>
                <a:cxn ang="0">
                  <a:pos x="2700" y="0"/>
                </a:cxn>
              </a:cxnLst>
              <a:rect l="0" t="0" r="r" b="b"/>
              <a:pathLst>
                <a:path w="2700" h="720">
                  <a:moveTo>
                    <a:pt x="2700" y="0"/>
                  </a:moveTo>
                  <a:lnTo>
                    <a:pt x="180" y="0"/>
                  </a:lnTo>
                  <a:lnTo>
                    <a:pt x="0" y="180"/>
                  </a:lnTo>
                  <a:lnTo>
                    <a:pt x="0" y="720"/>
                  </a:lnTo>
                  <a:lnTo>
                    <a:pt x="360" y="720"/>
                  </a:lnTo>
                  <a:lnTo>
                    <a:pt x="360" y="360"/>
                  </a:lnTo>
                  <a:lnTo>
                    <a:pt x="2700" y="360"/>
                  </a:lnTo>
                  <a:lnTo>
                    <a:pt x="2700" y="0"/>
                  </a:lnTo>
                  <a:close/>
                </a:path>
              </a:pathLst>
            </a:custGeom>
            <a:grp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25"/>
            <p:cNvSpPr>
              <a:spLocks noChangeShapeType="1"/>
            </p:cNvSpPr>
            <p:nvPr/>
          </p:nvSpPr>
          <p:spPr bwMode="auto">
            <a:xfrm>
              <a:off x="5940" y="4752"/>
              <a:ext cx="0" cy="360"/>
            </a:xfrm>
            <a:prstGeom prst="line">
              <a:avLst/>
            </a:prstGeom>
            <a:grpFill/>
            <a:ln w="9525">
              <a:solidFill>
                <a:srgbClr val="FF0000"/>
              </a:solidFill>
              <a:prstDash val="lgDash"/>
              <a:round/>
              <a:headEnd type="arrow" w="med" len="sm"/>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9" name="Line 26"/>
            <p:cNvSpPr>
              <a:spLocks noChangeShapeType="1"/>
            </p:cNvSpPr>
            <p:nvPr/>
          </p:nvSpPr>
          <p:spPr bwMode="auto">
            <a:xfrm>
              <a:off x="5760" y="4752"/>
              <a:ext cx="0" cy="360"/>
            </a:xfrm>
            <a:prstGeom prst="line">
              <a:avLst/>
            </a:prstGeom>
            <a:grpFill/>
            <a:ln w="9525">
              <a:solidFill>
                <a:srgbClr val="FF0000"/>
              </a:solidFill>
              <a:prstDash val="lgDash"/>
              <a:round/>
              <a:headEnd type="arrow" w="med" len="sm"/>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10" name="Line 27"/>
            <p:cNvSpPr>
              <a:spLocks noChangeShapeType="1"/>
            </p:cNvSpPr>
            <p:nvPr/>
          </p:nvSpPr>
          <p:spPr bwMode="auto">
            <a:xfrm>
              <a:off x="5580" y="4752"/>
              <a:ext cx="0" cy="360"/>
            </a:xfrm>
            <a:prstGeom prst="line">
              <a:avLst/>
            </a:prstGeom>
            <a:grpFill/>
            <a:ln w="9525">
              <a:solidFill>
                <a:srgbClr val="FF0000"/>
              </a:solidFill>
              <a:prstDash val="lgDash"/>
              <a:round/>
              <a:headEnd type="arrow" w="med" len="sm"/>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11" name="Line 28"/>
            <p:cNvSpPr>
              <a:spLocks noChangeShapeType="1"/>
            </p:cNvSpPr>
            <p:nvPr/>
          </p:nvSpPr>
          <p:spPr bwMode="auto">
            <a:xfrm>
              <a:off x="5400" y="4752"/>
              <a:ext cx="0" cy="360"/>
            </a:xfrm>
            <a:prstGeom prst="line">
              <a:avLst/>
            </a:prstGeom>
            <a:grpFill/>
            <a:ln w="9525">
              <a:solidFill>
                <a:srgbClr val="FF0000"/>
              </a:solidFill>
              <a:prstDash val="lgDash"/>
              <a:round/>
              <a:headEnd type="arrow" w="med" len="sm"/>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12" name="Line 29"/>
            <p:cNvSpPr>
              <a:spLocks noChangeShapeType="1"/>
            </p:cNvSpPr>
            <p:nvPr/>
          </p:nvSpPr>
          <p:spPr bwMode="auto">
            <a:xfrm>
              <a:off x="5220" y="4752"/>
              <a:ext cx="0" cy="360"/>
            </a:xfrm>
            <a:prstGeom prst="line">
              <a:avLst/>
            </a:prstGeom>
            <a:grpFill/>
            <a:ln w="9525">
              <a:solidFill>
                <a:srgbClr val="FF0000"/>
              </a:solidFill>
              <a:prstDash val="lgDash"/>
              <a:round/>
              <a:headEnd type="arrow" w="med" len="sm"/>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13" name="Line 30"/>
            <p:cNvSpPr>
              <a:spLocks noChangeShapeType="1"/>
            </p:cNvSpPr>
            <p:nvPr/>
          </p:nvSpPr>
          <p:spPr bwMode="auto">
            <a:xfrm>
              <a:off x="6120" y="4752"/>
              <a:ext cx="0" cy="360"/>
            </a:xfrm>
            <a:prstGeom prst="line">
              <a:avLst/>
            </a:prstGeom>
            <a:grpFill/>
            <a:ln w="9525">
              <a:solidFill>
                <a:srgbClr val="FF0000"/>
              </a:solidFill>
              <a:prstDash val="lgDash"/>
              <a:round/>
              <a:headEnd type="arrow" w="med" len="sm"/>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14" name="Line 31"/>
            <p:cNvSpPr>
              <a:spLocks noChangeShapeType="1"/>
            </p:cNvSpPr>
            <p:nvPr/>
          </p:nvSpPr>
          <p:spPr bwMode="auto">
            <a:xfrm>
              <a:off x="6300" y="4752"/>
              <a:ext cx="0" cy="360"/>
            </a:xfrm>
            <a:prstGeom prst="line">
              <a:avLst/>
            </a:prstGeom>
            <a:grpFill/>
            <a:ln w="9525">
              <a:solidFill>
                <a:srgbClr val="FF0000"/>
              </a:solidFill>
              <a:prstDash val="lgDash"/>
              <a:round/>
              <a:headEnd type="arrow" w="med" len="sm"/>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15" name="Line 32"/>
            <p:cNvSpPr>
              <a:spLocks noChangeShapeType="1"/>
            </p:cNvSpPr>
            <p:nvPr/>
          </p:nvSpPr>
          <p:spPr bwMode="auto">
            <a:xfrm>
              <a:off x="6480" y="4752"/>
              <a:ext cx="0" cy="360"/>
            </a:xfrm>
            <a:prstGeom prst="line">
              <a:avLst/>
            </a:prstGeom>
            <a:grpFill/>
            <a:ln w="9525">
              <a:solidFill>
                <a:srgbClr val="FF0000"/>
              </a:solidFill>
              <a:prstDash val="lgDash"/>
              <a:round/>
              <a:headEnd type="arrow" w="med" len="sm"/>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16" name="Line 33"/>
            <p:cNvSpPr>
              <a:spLocks noChangeShapeType="1"/>
            </p:cNvSpPr>
            <p:nvPr/>
          </p:nvSpPr>
          <p:spPr bwMode="auto">
            <a:xfrm>
              <a:off x="6660" y="4752"/>
              <a:ext cx="0" cy="360"/>
            </a:xfrm>
            <a:prstGeom prst="line">
              <a:avLst/>
            </a:prstGeom>
            <a:grpFill/>
            <a:ln w="9525">
              <a:solidFill>
                <a:srgbClr val="FF0000"/>
              </a:solidFill>
              <a:prstDash val="lgDash"/>
              <a:round/>
              <a:headEnd type="arrow" w="med" len="sm"/>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17" name="Line 34"/>
            <p:cNvSpPr>
              <a:spLocks noChangeShapeType="1"/>
            </p:cNvSpPr>
            <p:nvPr/>
          </p:nvSpPr>
          <p:spPr bwMode="auto">
            <a:xfrm>
              <a:off x="6840" y="4752"/>
              <a:ext cx="0" cy="360"/>
            </a:xfrm>
            <a:prstGeom prst="line">
              <a:avLst/>
            </a:prstGeom>
            <a:grpFill/>
            <a:ln w="9525">
              <a:solidFill>
                <a:srgbClr val="FF0000"/>
              </a:solidFill>
              <a:prstDash val="lgDash"/>
              <a:round/>
              <a:headEnd type="arrow" w="med" len="sm"/>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18" name="Line 35"/>
            <p:cNvSpPr>
              <a:spLocks noChangeShapeType="1"/>
            </p:cNvSpPr>
            <p:nvPr/>
          </p:nvSpPr>
          <p:spPr bwMode="auto">
            <a:xfrm>
              <a:off x="5040" y="4752"/>
              <a:ext cx="180" cy="360"/>
            </a:xfrm>
            <a:prstGeom prst="line">
              <a:avLst/>
            </a:prstGeom>
            <a:grpFill/>
            <a:ln w="9525">
              <a:solidFill>
                <a:srgbClr val="FF0000"/>
              </a:solidFill>
              <a:prstDash val="lgDash"/>
              <a:round/>
              <a:headEnd type="arrow" w="med" len="sm"/>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19" name="Line 36"/>
            <p:cNvSpPr>
              <a:spLocks noChangeShapeType="1"/>
            </p:cNvSpPr>
            <p:nvPr/>
          </p:nvSpPr>
          <p:spPr bwMode="auto">
            <a:xfrm>
              <a:off x="4860" y="4932"/>
              <a:ext cx="360" cy="180"/>
            </a:xfrm>
            <a:prstGeom prst="line">
              <a:avLst/>
            </a:prstGeom>
            <a:grpFill/>
            <a:ln w="9525">
              <a:solidFill>
                <a:srgbClr val="FF0000"/>
              </a:solidFill>
              <a:prstDash val="lgDash"/>
              <a:round/>
              <a:headEnd type="arrow" w="med" len="sm"/>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20" name="Line 37"/>
            <p:cNvSpPr>
              <a:spLocks noChangeShapeType="1"/>
            </p:cNvSpPr>
            <p:nvPr/>
          </p:nvSpPr>
          <p:spPr bwMode="auto">
            <a:xfrm flipH="1">
              <a:off x="4860" y="5292"/>
              <a:ext cx="360" cy="0"/>
            </a:xfrm>
            <a:prstGeom prst="line">
              <a:avLst/>
            </a:prstGeom>
            <a:grpFill/>
            <a:ln w="9525">
              <a:solidFill>
                <a:srgbClr val="FF0000"/>
              </a:solidFill>
              <a:prstDash val="lgDash"/>
              <a:round/>
              <a:headEnd type="arrow" w="med" len="sm"/>
              <a:tailEnd type="arrow" w="med" len="sm"/>
            </a:ln>
          </p:spPr>
          <p:txBody>
            <a:bodyPr vert="horz" wrap="square" lIns="91440" tIns="45720" rIns="91440" bIns="45720" numCol="1" anchor="t" anchorCtr="0" compatLnSpc="1">
              <a:prstTxWarp prst="textNoShape">
                <a:avLst/>
              </a:prstTxWarp>
            </a:bodyPr>
            <a:lstStyle/>
            <a:p>
              <a:endParaRPr lang="en-US"/>
            </a:p>
          </p:txBody>
        </p:sp>
        <p:grpSp>
          <p:nvGrpSpPr>
            <p:cNvPr id="21" name="Group 38"/>
            <p:cNvGrpSpPr>
              <a:grpSpLocks/>
            </p:cNvGrpSpPr>
            <p:nvPr/>
          </p:nvGrpSpPr>
          <p:grpSpPr bwMode="auto">
            <a:xfrm>
              <a:off x="7020" y="4874"/>
              <a:ext cx="540" cy="180"/>
              <a:chOff x="6660" y="5832"/>
              <a:chExt cx="360" cy="180"/>
            </a:xfrm>
            <a:grpFill/>
          </p:grpSpPr>
          <p:sp>
            <p:nvSpPr>
              <p:cNvPr id="25" name="Line 39"/>
              <p:cNvSpPr>
                <a:spLocks noChangeShapeType="1"/>
              </p:cNvSpPr>
              <p:nvPr/>
            </p:nvSpPr>
            <p:spPr bwMode="auto">
              <a:xfrm>
                <a:off x="6660" y="5832"/>
                <a:ext cx="360" cy="0"/>
              </a:xfrm>
              <a:prstGeom prst="line">
                <a:avLst/>
              </a:prstGeom>
              <a:grp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26" name="Line 40"/>
              <p:cNvSpPr>
                <a:spLocks noChangeShapeType="1"/>
              </p:cNvSpPr>
              <p:nvPr/>
            </p:nvSpPr>
            <p:spPr bwMode="auto">
              <a:xfrm>
                <a:off x="6660" y="6012"/>
                <a:ext cx="360" cy="0"/>
              </a:xfrm>
              <a:prstGeom prst="line">
                <a:avLst/>
              </a:prstGeom>
              <a:grp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grpSp>
        <p:sp>
          <p:nvSpPr>
            <p:cNvPr id="22" name="Rectangle 41"/>
            <p:cNvSpPr>
              <a:spLocks noChangeArrowheads="1"/>
            </p:cNvSpPr>
            <p:nvPr/>
          </p:nvSpPr>
          <p:spPr bwMode="auto">
            <a:xfrm>
              <a:off x="7560" y="4662"/>
              <a:ext cx="101" cy="540"/>
            </a:xfrm>
            <a:prstGeom prst="rect">
              <a:avLst/>
            </a:prstGeom>
            <a:grp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Text Box 42"/>
            <p:cNvSpPr txBox="1">
              <a:spLocks noChangeArrowheads="1"/>
            </p:cNvSpPr>
            <p:nvPr/>
          </p:nvSpPr>
          <p:spPr bwMode="auto">
            <a:xfrm>
              <a:off x="7027" y="5184"/>
              <a:ext cx="720"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Valve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Line 43"/>
            <p:cNvSpPr>
              <a:spLocks noChangeShapeType="1"/>
            </p:cNvSpPr>
            <p:nvPr/>
          </p:nvSpPr>
          <p:spPr bwMode="auto">
            <a:xfrm flipV="1">
              <a:off x="7200" y="5112"/>
              <a:ext cx="360" cy="180"/>
            </a:xfrm>
            <a:prstGeom prst="line">
              <a:avLst/>
            </a:prstGeom>
            <a:grp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grpSp>
      <p:grpSp>
        <p:nvGrpSpPr>
          <p:cNvPr id="28" name="Group 44"/>
          <p:cNvGrpSpPr>
            <a:grpSpLocks/>
          </p:cNvGrpSpPr>
          <p:nvPr/>
        </p:nvGrpSpPr>
        <p:grpSpPr bwMode="auto">
          <a:xfrm>
            <a:off x="2209496" y="5258011"/>
            <a:ext cx="3124503" cy="1371245"/>
            <a:chOff x="4467" y="3693"/>
            <a:chExt cx="4893" cy="1495"/>
          </a:xfrm>
        </p:grpSpPr>
        <p:sp>
          <p:nvSpPr>
            <p:cNvPr id="30" name="Freeform 45"/>
            <p:cNvSpPr>
              <a:spLocks/>
            </p:cNvSpPr>
            <p:nvPr/>
          </p:nvSpPr>
          <p:spPr bwMode="auto">
            <a:xfrm>
              <a:off x="4467" y="4274"/>
              <a:ext cx="4173" cy="914"/>
            </a:xfrm>
            <a:custGeom>
              <a:avLst/>
              <a:gdLst/>
              <a:ahLst/>
              <a:cxnLst>
                <a:cxn ang="0">
                  <a:pos x="2700" y="0"/>
                </a:cxn>
                <a:cxn ang="0">
                  <a:pos x="180" y="0"/>
                </a:cxn>
                <a:cxn ang="0">
                  <a:pos x="0" y="180"/>
                </a:cxn>
                <a:cxn ang="0">
                  <a:pos x="0" y="720"/>
                </a:cxn>
                <a:cxn ang="0">
                  <a:pos x="360" y="720"/>
                </a:cxn>
                <a:cxn ang="0">
                  <a:pos x="360" y="360"/>
                </a:cxn>
                <a:cxn ang="0">
                  <a:pos x="2700" y="360"/>
                </a:cxn>
                <a:cxn ang="0">
                  <a:pos x="2700" y="0"/>
                </a:cxn>
              </a:cxnLst>
              <a:rect l="0" t="0" r="r" b="b"/>
              <a:pathLst>
                <a:path w="2700" h="720">
                  <a:moveTo>
                    <a:pt x="2700" y="0"/>
                  </a:moveTo>
                  <a:lnTo>
                    <a:pt x="180" y="0"/>
                  </a:lnTo>
                  <a:lnTo>
                    <a:pt x="0" y="180"/>
                  </a:lnTo>
                  <a:lnTo>
                    <a:pt x="0" y="720"/>
                  </a:lnTo>
                  <a:lnTo>
                    <a:pt x="360" y="720"/>
                  </a:lnTo>
                  <a:lnTo>
                    <a:pt x="360" y="360"/>
                  </a:lnTo>
                  <a:lnTo>
                    <a:pt x="2700" y="360"/>
                  </a:lnTo>
                  <a:lnTo>
                    <a:pt x="2700" y="0"/>
                  </a:lnTo>
                  <a:close/>
                </a:path>
              </a:pathLst>
            </a:custGeom>
            <a:solidFill>
              <a:srgbClr val="00B0F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1" name="Group 46"/>
            <p:cNvGrpSpPr>
              <a:grpSpLocks/>
            </p:cNvGrpSpPr>
            <p:nvPr/>
          </p:nvGrpSpPr>
          <p:grpSpPr bwMode="auto">
            <a:xfrm>
              <a:off x="8100" y="4424"/>
              <a:ext cx="540" cy="180"/>
              <a:chOff x="6660" y="5832"/>
              <a:chExt cx="360" cy="180"/>
            </a:xfrm>
          </p:grpSpPr>
          <p:sp>
            <p:nvSpPr>
              <p:cNvPr id="47" name="Line 47"/>
              <p:cNvSpPr>
                <a:spLocks noChangeShapeType="1"/>
              </p:cNvSpPr>
              <p:nvPr/>
            </p:nvSpPr>
            <p:spPr bwMode="auto">
              <a:xfrm>
                <a:off x="6660" y="5832"/>
                <a:ext cx="360" cy="0"/>
              </a:xfrm>
              <a:prstGeom prst="line">
                <a:avLst/>
              </a:prstGeom>
              <a:no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48" name="Line 48"/>
              <p:cNvSpPr>
                <a:spLocks noChangeShapeType="1"/>
              </p:cNvSpPr>
              <p:nvPr/>
            </p:nvSpPr>
            <p:spPr bwMode="auto">
              <a:xfrm>
                <a:off x="6660" y="6012"/>
                <a:ext cx="360" cy="0"/>
              </a:xfrm>
              <a:prstGeom prst="line">
                <a:avLst/>
              </a:prstGeom>
              <a:no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grpSp>
        <p:sp>
          <p:nvSpPr>
            <p:cNvPr id="32" name="Rectangle 49"/>
            <p:cNvSpPr>
              <a:spLocks noChangeArrowheads="1"/>
            </p:cNvSpPr>
            <p:nvPr/>
          </p:nvSpPr>
          <p:spPr bwMode="auto">
            <a:xfrm rot="-7637840">
              <a:off x="8844" y="3907"/>
              <a:ext cx="101" cy="540"/>
            </a:xfrm>
            <a:prstGeom prst="rect">
              <a:avLst/>
            </a:prstGeom>
            <a:solidFill>
              <a:srgbClr val="00B0F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Text Box 50"/>
            <p:cNvSpPr txBox="1">
              <a:spLocks noChangeArrowheads="1"/>
            </p:cNvSpPr>
            <p:nvPr/>
          </p:nvSpPr>
          <p:spPr bwMode="auto">
            <a:xfrm>
              <a:off x="7331" y="3693"/>
              <a:ext cx="1125" cy="3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Valve</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Line 51"/>
            <p:cNvSpPr>
              <a:spLocks noChangeShapeType="1"/>
            </p:cNvSpPr>
            <p:nvPr/>
          </p:nvSpPr>
          <p:spPr bwMode="auto">
            <a:xfrm>
              <a:off x="8235" y="4092"/>
              <a:ext cx="540" cy="180"/>
            </a:xfrm>
            <a:prstGeom prst="line">
              <a:avLst/>
            </a:prstGeom>
            <a:no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grpSp>
          <p:nvGrpSpPr>
            <p:cNvPr id="36" name="Group 55"/>
            <p:cNvGrpSpPr>
              <a:grpSpLocks/>
            </p:cNvGrpSpPr>
            <p:nvPr/>
          </p:nvGrpSpPr>
          <p:grpSpPr bwMode="auto">
            <a:xfrm>
              <a:off x="7200" y="4424"/>
              <a:ext cx="540" cy="180"/>
              <a:chOff x="6660" y="5832"/>
              <a:chExt cx="360" cy="180"/>
            </a:xfrm>
          </p:grpSpPr>
          <p:sp>
            <p:nvSpPr>
              <p:cNvPr id="43" name="Line 56"/>
              <p:cNvSpPr>
                <a:spLocks noChangeShapeType="1"/>
              </p:cNvSpPr>
              <p:nvPr/>
            </p:nvSpPr>
            <p:spPr bwMode="auto">
              <a:xfrm>
                <a:off x="6660" y="5832"/>
                <a:ext cx="360" cy="0"/>
              </a:xfrm>
              <a:prstGeom prst="line">
                <a:avLst/>
              </a:prstGeom>
              <a:no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44" name="Line 57"/>
              <p:cNvSpPr>
                <a:spLocks noChangeShapeType="1"/>
              </p:cNvSpPr>
              <p:nvPr/>
            </p:nvSpPr>
            <p:spPr bwMode="auto">
              <a:xfrm>
                <a:off x="6660" y="6012"/>
                <a:ext cx="360" cy="0"/>
              </a:xfrm>
              <a:prstGeom prst="line">
                <a:avLst/>
              </a:prstGeom>
              <a:no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grpSp>
        <p:grpSp>
          <p:nvGrpSpPr>
            <p:cNvPr id="37" name="Group 58"/>
            <p:cNvGrpSpPr>
              <a:grpSpLocks/>
            </p:cNvGrpSpPr>
            <p:nvPr/>
          </p:nvGrpSpPr>
          <p:grpSpPr bwMode="auto">
            <a:xfrm>
              <a:off x="6300" y="4424"/>
              <a:ext cx="540" cy="180"/>
              <a:chOff x="6660" y="5832"/>
              <a:chExt cx="360" cy="180"/>
            </a:xfrm>
          </p:grpSpPr>
          <p:sp>
            <p:nvSpPr>
              <p:cNvPr id="41" name="Line 59"/>
              <p:cNvSpPr>
                <a:spLocks noChangeShapeType="1"/>
              </p:cNvSpPr>
              <p:nvPr/>
            </p:nvSpPr>
            <p:spPr bwMode="auto">
              <a:xfrm>
                <a:off x="6660" y="5832"/>
                <a:ext cx="360" cy="0"/>
              </a:xfrm>
              <a:prstGeom prst="line">
                <a:avLst/>
              </a:prstGeom>
              <a:no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42" name="Line 60"/>
              <p:cNvSpPr>
                <a:spLocks noChangeShapeType="1"/>
              </p:cNvSpPr>
              <p:nvPr/>
            </p:nvSpPr>
            <p:spPr bwMode="auto">
              <a:xfrm>
                <a:off x="6660" y="6012"/>
                <a:ext cx="360" cy="0"/>
              </a:xfrm>
              <a:prstGeom prst="line">
                <a:avLst/>
              </a:prstGeom>
              <a:no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grpSp>
        <p:grpSp>
          <p:nvGrpSpPr>
            <p:cNvPr id="38" name="Group 61"/>
            <p:cNvGrpSpPr>
              <a:grpSpLocks/>
            </p:cNvGrpSpPr>
            <p:nvPr/>
          </p:nvGrpSpPr>
          <p:grpSpPr bwMode="auto">
            <a:xfrm>
              <a:off x="8820" y="4424"/>
              <a:ext cx="540" cy="180"/>
              <a:chOff x="6660" y="5832"/>
              <a:chExt cx="360" cy="180"/>
            </a:xfrm>
          </p:grpSpPr>
          <p:sp>
            <p:nvSpPr>
              <p:cNvPr id="39" name="Line 62"/>
              <p:cNvSpPr>
                <a:spLocks noChangeShapeType="1"/>
              </p:cNvSpPr>
              <p:nvPr/>
            </p:nvSpPr>
            <p:spPr bwMode="auto">
              <a:xfrm>
                <a:off x="6660" y="5832"/>
                <a:ext cx="360" cy="0"/>
              </a:xfrm>
              <a:prstGeom prst="line">
                <a:avLst/>
              </a:prstGeom>
              <a:no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40" name="Line 63"/>
              <p:cNvSpPr>
                <a:spLocks noChangeShapeType="1"/>
              </p:cNvSpPr>
              <p:nvPr/>
            </p:nvSpPr>
            <p:spPr bwMode="auto">
              <a:xfrm>
                <a:off x="6660" y="6012"/>
                <a:ext cx="360" cy="0"/>
              </a:xfrm>
              <a:prstGeom prst="line">
                <a:avLst/>
              </a:prstGeom>
              <a:no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grpSp>
      </p:grpSp>
      <p:sp>
        <p:nvSpPr>
          <p:cNvPr id="49" name="Line 74"/>
          <p:cNvSpPr>
            <a:spLocks noChangeShapeType="1"/>
          </p:cNvSpPr>
          <p:nvPr/>
        </p:nvSpPr>
        <p:spPr bwMode="auto">
          <a:xfrm rot="16170378">
            <a:off x="2160968" y="6302334"/>
            <a:ext cx="365760" cy="0"/>
          </a:xfrm>
          <a:prstGeom prst="line">
            <a:avLst/>
          </a:prstGeom>
          <a:no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50" name="Line 75"/>
          <p:cNvSpPr>
            <a:spLocks noChangeShapeType="1"/>
          </p:cNvSpPr>
          <p:nvPr/>
        </p:nvSpPr>
        <p:spPr bwMode="auto">
          <a:xfrm rot="16170378">
            <a:off x="2277024" y="6300257"/>
            <a:ext cx="365760" cy="0"/>
          </a:xfrm>
          <a:prstGeom prst="line">
            <a:avLst/>
          </a:prstGeom>
          <a:no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51" name="Line 62"/>
          <p:cNvSpPr>
            <a:spLocks noChangeShapeType="1"/>
          </p:cNvSpPr>
          <p:nvPr/>
        </p:nvSpPr>
        <p:spPr bwMode="auto">
          <a:xfrm>
            <a:off x="2759446" y="5937740"/>
            <a:ext cx="344826" cy="0"/>
          </a:xfrm>
          <a:prstGeom prst="line">
            <a:avLst/>
          </a:prstGeom>
          <a:no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52" name="Line 63"/>
          <p:cNvSpPr>
            <a:spLocks noChangeShapeType="1"/>
          </p:cNvSpPr>
          <p:nvPr/>
        </p:nvSpPr>
        <p:spPr bwMode="auto">
          <a:xfrm>
            <a:off x="2759446" y="6102840"/>
            <a:ext cx="344826" cy="0"/>
          </a:xfrm>
          <a:prstGeom prst="line">
            <a:avLst/>
          </a:prstGeom>
          <a:no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Internal Forces due to Water Hammer</a:t>
            </a:r>
            <a:endParaRPr lang="en-US" sz="3600" dirty="0">
              <a:solidFill>
                <a:srgbClr val="00FF00"/>
              </a:solidFill>
            </a:endParaRPr>
          </a:p>
        </p:txBody>
      </p:sp>
      <p:sp>
        <p:nvSpPr>
          <p:cNvPr id="3" name="Subtitle 2"/>
          <p:cNvSpPr>
            <a:spLocks noGrp="1"/>
          </p:cNvSpPr>
          <p:nvPr>
            <p:ph type="subTitle" idx="1"/>
          </p:nvPr>
        </p:nvSpPr>
        <p:spPr>
          <a:xfrm>
            <a:off x="381000" y="914400"/>
            <a:ext cx="8229600" cy="5486400"/>
          </a:xfrm>
        </p:spPr>
        <p:txBody>
          <a:bodyPr>
            <a:normAutofit/>
          </a:bodyPr>
          <a:lstStyle/>
          <a:p>
            <a:pPr algn="just"/>
            <a:r>
              <a:rPr lang="en-US" sz="2800" b="1" dirty="0" smtClean="0">
                <a:solidFill>
                  <a:srgbClr val="FFC000"/>
                </a:solidFill>
              </a:rPr>
              <a:t>Phase 3:</a:t>
            </a:r>
            <a:r>
              <a:rPr lang="en-US" sz="2800" dirty="0" smtClean="0">
                <a:solidFill>
                  <a:srgbClr val="FFC000"/>
                </a:solidFill>
              </a:rPr>
              <a:t> </a:t>
            </a:r>
            <a:r>
              <a:rPr lang="en-US" sz="2800" dirty="0" smtClean="0"/>
              <a:t>When the valve is quickly closed, the column of freely flowing water is suddenly stopped; excessively high pressures are generated at the point of stoppage. This creation is the same as would result of a steel bar moving through the line at the velocity of water were suddenly stopped by the valve.</a:t>
            </a:r>
          </a:p>
          <a:p>
            <a:pPr marL="514350" indent="-514350" algn="just">
              <a:spcAft>
                <a:spcPts val="1200"/>
              </a:spcAft>
            </a:pPr>
            <a:endParaRPr lang="en-US" sz="2800" dirty="0"/>
          </a:p>
        </p:txBody>
      </p:sp>
      <p:grpSp>
        <p:nvGrpSpPr>
          <p:cNvPr id="4" name="Group 64"/>
          <p:cNvGrpSpPr>
            <a:grpSpLocks/>
          </p:cNvGrpSpPr>
          <p:nvPr/>
        </p:nvGrpSpPr>
        <p:grpSpPr bwMode="auto">
          <a:xfrm>
            <a:off x="2286000" y="3810000"/>
            <a:ext cx="4191000" cy="1600200"/>
            <a:chOff x="6120" y="5292"/>
            <a:chExt cx="3060" cy="1080"/>
          </a:xfrm>
          <a:solidFill>
            <a:srgbClr val="00B0F0"/>
          </a:solidFill>
        </p:grpSpPr>
        <p:sp>
          <p:nvSpPr>
            <p:cNvPr id="5" name="AutoShape 65"/>
            <p:cNvSpPr>
              <a:spLocks noChangeArrowheads="1"/>
            </p:cNvSpPr>
            <p:nvPr/>
          </p:nvSpPr>
          <p:spPr bwMode="auto">
            <a:xfrm>
              <a:off x="8280" y="5337"/>
              <a:ext cx="900" cy="900"/>
            </a:xfrm>
            <a:prstGeom prst="irregularSeal2">
              <a:avLst/>
            </a:prstGeom>
            <a:grp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66"/>
            <p:cNvSpPr>
              <a:spLocks/>
            </p:cNvSpPr>
            <p:nvPr/>
          </p:nvSpPr>
          <p:spPr bwMode="auto">
            <a:xfrm>
              <a:off x="6120" y="5652"/>
              <a:ext cx="2700" cy="720"/>
            </a:xfrm>
            <a:custGeom>
              <a:avLst/>
              <a:gdLst/>
              <a:ahLst/>
              <a:cxnLst>
                <a:cxn ang="0">
                  <a:pos x="2700" y="0"/>
                </a:cxn>
                <a:cxn ang="0">
                  <a:pos x="180" y="0"/>
                </a:cxn>
                <a:cxn ang="0">
                  <a:pos x="0" y="180"/>
                </a:cxn>
                <a:cxn ang="0">
                  <a:pos x="0" y="720"/>
                </a:cxn>
                <a:cxn ang="0">
                  <a:pos x="360" y="720"/>
                </a:cxn>
                <a:cxn ang="0">
                  <a:pos x="360" y="360"/>
                </a:cxn>
                <a:cxn ang="0">
                  <a:pos x="2700" y="360"/>
                </a:cxn>
                <a:cxn ang="0">
                  <a:pos x="2700" y="0"/>
                </a:cxn>
              </a:cxnLst>
              <a:rect l="0" t="0" r="r" b="b"/>
              <a:pathLst>
                <a:path w="2700" h="720">
                  <a:moveTo>
                    <a:pt x="2700" y="0"/>
                  </a:moveTo>
                  <a:lnTo>
                    <a:pt x="180" y="0"/>
                  </a:lnTo>
                  <a:lnTo>
                    <a:pt x="0" y="180"/>
                  </a:lnTo>
                  <a:lnTo>
                    <a:pt x="0" y="720"/>
                  </a:lnTo>
                  <a:lnTo>
                    <a:pt x="360" y="720"/>
                  </a:lnTo>
                  <a:lnTo>
                    <a:pt x="360" y="360"/>
                  </a:lnTo>
                  <a:lnTo>
                    <a:pt x="2700" y="360"/>
                  </a:lnTo>
                  <a:lnTo>
                    <a:pt x="2700" y="0"/>
                  </a:lnTo>
                  <a:close/>
                </a:path>
              </a:pathLst>
            </a:custGeom>
            <a:grp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67"/>
            <p:cNvGrpSpPr>
              <a:grpSpLocks/>
            </p:cNvGrpSpPr>
            <p:nvPr/>
          </p:nvGrpSpPr>
          <p:grpSpPr bwMode="auto">
            <a:xfrm>
              <a:off x="8280" y="5774"/>
              <a:ext cx="540" cy="180"/>
              <a:chOff x="6660" y="5832"/>
              <a:chExt cx="360" cy="180"/>
            </a:xfrm>
            <a:grpFill/>
          </p:grpSpPr>
          <p:sp>
            <p:nvSpPr>
              <p:cNvPr id="23" name="Line 68"/>
              <p:cNvSpPr>
                <a:spLocks noChangeShapeType="1"/>
              </p:cNvSpPr>
              <p:nvPr/>
            </p:nvSpPr>
            <p:spPr bwMode="auto">
              <a:xfrm>
                <a:off x="6660" y="5832"/>
                <a:ext cx="360" cy="0"/>
              </a:xfrm>
              <a:prstGeom prst="line">
                <a:avLst/>
              </a:prstGeom>
              <a:grp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24" name="Line 69"/>
              <p:cNvSpPr>
                <a:spLocks noChangeShapeType="1"/>
              </p:cNvSpPr>
              <p:nvPr/>
            </p:nvSpPr>
            <p:spPr bwMode="auto">
              <a:xfrm>
                <a:off x="6660" y="6012"/>
                <a:ext cx="360" cy="0"/>
              </a:xfrm>
              <a:prstGeom prst="line">
                <a:avLst/>
              </a:prstGeom>
              <a:grp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grpSp>
        <p:sp>
          <p:nvSpPr>
            <p:cNvPr id="8" name="Rectangle 70"/>
            <p:cNvSpPr>
              <a:spLocks noChangeArrowheads="1"/>
            </p:cNvSpPr>
            <p:nvPr/>
          </p:nvSpPr>
          <p:spPr bwMode="auto">
            <a:xfrm rot="27387">
              <a:off x="8824" y="5532"/>
              <a:ext cx="101" cy="540"/>
            </a:xfrm>
            <a:prstGeom prst="rect">
              <a:avLst/>
            </a:prstGeom>
            <a:grp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Text Box 71"/>
            <p:cNvSpPr txBox="1">
              <a:spLocks noChangeArrowheads="1"/>
            </p:cNvSpPr>
            <p:nvPr/>
          </p:nvSpPr>
          <p:spPr bwMode="auto">
            <a:xfrm>
              <a:off x="7560" y="5292"/>
              <a:ext cx="720"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Valve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Line 72"/>
            <p:cNvSpPr>
              <a:spLocks noChangeShapeType="1"/>
            </p:cNvSpPr>
            <p:nvPr/>
          </p:nvSpPr>
          <p:spPr bwMode="auto">
            <a:xfrm>
              <a:off x="8280" y="5442"/>
              <a:ext cx="540" cy="180"/>
            </a:xfrm>
            <a:prstGeom prst="line">
              <a:avLst/>
            </a:prstGeom>
            <a:grp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grpSp>
          <p:nvGrpSpPr>
            <p:cNvPr id="11" name="Group 73"/>
            <p:cNvGrpSpPr>
              <a:grpSpLocks/>
            </p:cNvGrpSpPr>
            <p:nvPr/>
          </p:nvGrpSpPr>
          <p:grpSpPr bwMode="auto">
            <a:xfrm rot="-5429622">
              <a:off x="6105" y="5969"/>
              <a:ext cx="436" cy="180"/>
              <a:chOff x="6672" y="4672"/>
              <a:chExt cx="364" cy="180"/>
            </a:xfrm>
            <a:grpFill/>
          </p:grpSpPr>
          <p:sp>
            <p:nvSpPr>
              <p:cNvPr id="21" name="Line 74"/>
              <p:cNvSpPr>
                <a:spLocks noChangeShapeType="1"/>
              </p:cNvSpPr>
              <p:nvPr/>
            </p:nvSpPr>
            <p:spPr bwMode="auto">
              <a:xfrm>
                <a:off x="6676" y="4672"/>
                <a:ext cx="360" cy="0"/>
              </a:xfrm>
              <a:prstGeom prst="line">
                <a:avLst/>
              </a:prstGeom>
              <a:grp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22" name="Line 75"/>
              <p:cNvSpPr>
                <a:spLocks noChangeShapeType="1"/>
              </p:cNvSpPr>
              <p:nvPr/>
            </p:nvSpPr>
            <p:spPr bwMode="auto">
              <a:xfrm>
                <a:off x="6672" y="4852"/>
                <a:ext cx="360" cy="0"/>
              </a:xfrm>
              <a:prstGeom prst="line">
                <a:avLst/>
              </a:prstGeom>
              <a:grp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grpSp>
        <p:grpSp>
          <p:nvGrpSpPr>
            <p:cNvPr id="12" name="Group 76"/>
            <p:cNvGrpSpPr>
              <a:grpSpLocks/>
            </p:cNvGrpSpPr>
            <p:nvPr/>
          </p:nvGrpSpPr>
          <p:grpSpPr bwMode="auto">
            <a:xfrm rot="-10800000">
              <a:off x="7200" y="5709"/>
              <a:ext cx="540" cy="180"/>
              <a:chOff x="6660" y="5832"/>
              <a:chExt cx="360" cy="180"/>
            </a:xfrm>
            <a:grpFill/>
          </p:grpSpPr>
          <p:sp>
            <p:nvSpPr>
              <p:cNvPr id="19" name="Line 77"/>
              <p:cNvSpPr>
                <a:spLocks noChangeShapeType="1"/>
              </p:cNvSpPr>
              <p:nvPr/>
            </p:nvSpPr>
            <p:spPr bwMode="auto">
              <a:xfrm>
                <a:off x="6660" y="5832"/>
                <a:ext cx="360" cy="0"/>
              </a:xfrm>
              <a:prstGeom prst="line">
                <a:avLst/>
              </a:prstGeom>
              <a:grp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20" name="Line 78"/>
              <p:cNvSpPr>
                <a:spLocks noChangeShapeType="1"/>
              </p:cNvSpPr>
              <p:nvPr/>
            </p:nvSpPr>
            <p:spPr bwMode="auto">
              <a:xfrm>
                <a:off x="6660" y="6012"/>
                <a:ext cx="360" cy="0"/>
              </a:xfrm>
              <a:prstGeom prst="line">
                <a:avLst/>
              </a:prstGeom>
              <a:grp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grpSp>
        <p:grpSp>
          <p:nvGrpSpPr>
            <p:cNvPr id="13" name="Group 79"/>
            <p:cNvGrpSpPr>
              <a:grpSpLocks/>
            </p:cNvGrpSpPr>
            <p:nvPr/>
          </p:nvGrpSpPr>
          <p:grpSpPr bwMode="auto">
            <a:xfrm>
              <a:off x="6480" y="5774"/>
              <a:ext cx="540" cy="180"/>
              <a:chOff x="6660" y="5832"/>
              <a:chExt cx="360" cy="180"/>
            </a:xfrm>
            <a:grpFill/>
          </p:grpSpPr>
          <p:sp>
            <p:nvSpPr>
              <p:cNvPr id="17" name="Line 80"/>
              <p:cNvSpPr>
                <a:spLocks noChangeShapeType="1"/>
              </p:cNvSpPr>
              <p:nvPr/>
            </p:nvSpPr>
            <p:spPr bwMode="auto">
              <a:xfrm>
                <a:off x="6660" y="5832"/>
                <a:ext cx="360" cy="0"/>
              </a:xfrm>
              <a:prstGeom prst="line">
                <a:avLst/>
              </a:prstGeom>
              <a:grp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18" name="Line 81"/>
              <p:cNvSpPr>
                <a:spLocks noChangeShapeType="1"/>
              </p:cNvSpPr>
              <p:nvPr/>
            </p:nvSpPr>
            <p:spPr bwMode="auto">
              <a:xfrm>
                <a:off x="6660" y="6012"/>
                <a:ext cx="360" cy="0"/>
              </a:xfrm>
              <a:prstGeom prst="line">
                <a:avLst/>
              </a:prstGeom>
              <a:grp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grpSp>
        <p:grpSp>
          <p:nvGrpSpPr>
            <p:cNvPr id="14" name="Group 82"/>
            <p:cNvGrpSpPr>
              <a:grpSpLocks/>
            </p:cNvGrpSpPr>
            <p:nvPr/>
          </p:nvGrpSpPr>
          <p:grpSpPr bwMode="auto">
            <a:xfrm>
              <a:off x="7920" y="5652"/>
              <a:ext cx="180" cy="360"/>
              <a:chOff x="3600" y="5382"/>
              <a:chExt cx="180" cy="360"/>
            </a:xfrm>
            <a:grpFill/>
          </p:grpSpPr>
          <p:sp>
            <p:nvSpPr>
              <p:cNvPr id="15" name="Line 83"/>
              <p:cNvSpPr>
                <a:spLocks noChangeShapeType="1"/>
              </p:cNvSpPr>
              <p:nvPr/>
            </p:nvSpPr>
            <p:spPr bwMode="auto">
              <a:xfrm>
                <a:off x="3600" y="5382"/>
                <a:ext cx="0" cy="360"/>
              </a:xfrm>
              <a:prstGeom prst="line">
                <a:avLst/>
              </a:prstGeom>
              <a:grpFill/>
              <a:ln w="9525">
                <a:solidFill>
                  <a:srgbClr val="FF0000"/>
                </a:solidFill>
                <a:prstDash val="lgDash"/>
                <a:round/>
                <a:headEnd type="arrow" w="med" len="sm"/>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16" name="Line 84"/>
              <p:cNvSpPr>
                <a:spLocks noChangeShapeType="1"/>
              </p:cNvSpPr>
              <p:nvPr/>
            </p:nvSpPr>
            <p:spPr bwMode="auto">
              <a:xfrm>
                <a:off x="3780" y="5382"/>
                <a:ext cx="0" cy="360"/>
              </a:xfrm>
              <a:prstGeom prst="line">
                <a:avLst/>
              </a:prstGeom>
              <a:grpFill/>
              <a:ln w="9525">
                <a:solidFill>
                  <a:srgbClr val="FF0000"/>
                </a:solidFill>
                <a:prstDash val="lgDash"/>
                <a:round/>
                <a:headEnd type="arrow" w="med" len="sm"/>
                <a:tailEnd type="arrow" w="med" len="sm"/>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200" dirty="0" smtClean="0">
                <a:solidFill>
                  <a:srgbClr val="00FF00"/>
                </a:solidFill>
              </a:rPr>
              <a:t>Internal Forces due to Water Hammer</a:t>
            </a:r>
            <a:endParaRPr lang="en-US" sz="3200" dirty="0"/>
          </a:p>
        </p:txBody>
      </p:sp>
      <p:sp>
        <p:nvSpPr>
          <p:cNvPr id="3" name="Subtitle 2"/>
          <p:cNvSpPr>
            <a:spLocks noGrp="1"/>
          </p:cNvSpPr>
          <p:nvPr>
            <p:ph type="subTitle" idx="1"/>
          </p:nvPr>
        </p:nvSpPr>
        <p:spPr>
          <a:xfrm>
            <a:off x="381000" y="914400"/>
            <a:ext cx="8229600" cy="5486400"/>
          </a:xfrm>
        </p:spPr>
        <p:txBody>
          <a:bodyPr>
            <a:normAutofit/>
          </a:bodyPr>
          <a:lstStyle/>
          <a:p>
            <a:pPr marL="514350" indent="-514350" algn="just">
              <a:spcAft>
                <a:spcPts val="1200"/>
              </a:spcAft>
            </a:pPr>
            <a:r>
              <a:rPr lang="en-US" sz="2400" b="1" dirty="0" smtClean="0">
                <a:solidFill>
                  <a:srgbClr val="FFC000"/>
                </a:solidFill>
              </a:rPr>
              <a:t>Phase 4:</a:t>
            </a:r>
            <a:r>
              <a:rPr lang="en-US" sz="2400" dirty="0" smtClean="0">
                <a:solidFill>
                  <a:srgbClr val="FFC000"/>
                </a:solidFill>
              </a:rPr>
              <a:t> </a:t>
            </a:r>
            <a:r>
              <a:rPr lang="en-US" sz="2400" dirty="0" smtClean="0"/>
              <a:t>In an effort to equalize the pressure build-up of the water, a shock wave will travel back along the branch line until a large diameter pipe is reached. This will allow the shock wave to dissipate itself. Arrows denote the direction of force towards the valve and then its reversal as a shock wave towards the point of relief. Since the shock wave travels at speeds in excess of 4000 fps, it causes a piping clatter all along its route. Often the shock wave will oscillate back and forth between the valve and the point of relief until the pressure is stabilized with the branch line.</a:t>
            </a:r>
          </a:p>
          <a:p>
            <a:pPr marL="514350" indent="-514350" algn="just">
              <a:spcAft>
                <a:spcPts val="1200"/>
              </a:spcAft>
            </a:pPr>
            <a:endParaRPr lang="en-US" sz="2800" dirty="0"/>
          </a:p>
        </p:txBody>
      </p:sp>
      <p:grpSp>
        <p:nvGrpSpPr>
          <p:cNvPr id="1027" name="Group 3"/>
          <p:cNvGrpSpPr>
            <a:grpSpLocks/>
          </p:cNvGrpSpPr>
          <p:nvPr/>
        </p:nvGrpSpPr>
        <p:grpSpPr bwMode="auto">
          <a:xfrm>
            <a:off x="2667000" y="4724400"/>
            <a:ext cx="3962400" cy="1600200"/>
            <a:chOff x="1440" y="4377"/>
            <a:chExt cx="3240" cy="1275"/>
          </a:xfrm>
          <a:solidFill>
            <a:srgbClr val="00B0F0"/>
          </a:solidFill>
        </p:grpSpPr>
        <p:sp>
          <p:nvSpPr>
            <p:cNvPr id="1028" name="AutoShape 4"/>
            <p:cNvSpPr>
              <a:spLocks noChangeArrowheads="1"/>
            </p:cNvSpPr>
            <p:nvPr/>
          </p:nvSpPr>
          <p:spPr bwMode="auto">
            <a:xfrm>
              <a:off x="2700" y="4392"/>
              <a:ext cx="720" cy="1260"/>
            </a:xfrm>
            <a:prstGeom prst="irregularSeal2">
              <a:avLst/>
            </a:prstGeom>
            <a:grp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AutoShape 5"/>
            <p:cNvSpPr>
              <a:spLocks noChangeArrowheads="1"/>
            </p:cNvSpPr>
            <p:nvPr/>
          </p:nvSpPr>
          <p:spPr bwMode="auto">
            <a:xfrm flipH="1">
              <a:off x="1440" y="4572"/>
              <a:ext cx="900" cy="900"/>
            </a:xfrm>
            <a:prstGeom prst="irregularSeal2">
              <a:avLst/>
            </a:prstGeom>
            <a:grp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AutoShape 6"/>
            <p:cNvSpPr>
              <a:spLocks noChangeArrowheads="1"/>
            </p:cNvSpPr>
            <p:nvPr/>
          </p:nvSpPr>
          <p:spPr bwMode="auto">
            <a:xfrm>
              <a:off x="3780" y="4437"/>
              <a:ext cx="900" cy="900"/>
            </a:xfrm>
            <a:prstGeom prst="irregularSeal2">
              <a:avLst/>
            </a:prstGeom>
            <a:grp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1620" y="4752"/>
              <a:ext cx="2700" cy="720"/>
            </a:xfrm>
            <a:custGeom>
              <a:avLst/>
              <a:gdLst/>
              <a:ahLst/>
              <a:cxnLst>
                <a:cxn ang="0">
                  <a:pos x="2700" y="0"/>
                </a:cxn>
                <a:cxn ang="0">
                  <a:pos x="180" y="0"/>
                </a:cxn>
                <a:cxn ang="0">
                  <a:pos x="0" y="180"/>
                </a:cxn>
                <a:cxn ang="0">
                  <a:pos x="0" y="720"/>
                </a:cxn>
                <a:cxn ang="0">
                  <a:pos x="360" y="720"/>
                </a:cxn>
                <a:cxn ang="0">
                  <a:pos x="360" y="360"/>
                </a:cxn>
                <a:cxn ang="0">
                  <a:pos x="2700" y="360"/>
                </a:cxn>
                <a:cxn ang="0">
                  <a:pos x="2700" y="0"/>
                </a:cxn>
              </a:cxnLst>
              <a:rect l="0" t="0" r="r" b="b"/>
              <a:pathLst>
                <a:path w="2700" h="720">
                  <a:moveTo>
                    <a:pt x="2700" y="0"/>
                  </a:moveTo>
                  <a:lnTo>
                    <a:pt x="180" y="0"/>
                  </a:lnTo>
                  <a:lnTo>
                    <a:pt x="0" y="180"/>
                  </a:lnTo>
                  <a:lnTo>
                    <a:pt x="0" y="720"/>
                  </a:lnTo>
                  <a:lnTo>
                    <a:pt x="360" y="720"/>
                  </a:lnTo>
                  <a:lnTo>
                    <a:pt x="360" y="360"/>
                  </a:lnTo>
                  <a:lnTo>
                    <a:pt x="2700" y="360"/>
                  </a:lnTo>
                  <a:lnTo>
                    <a:pt x="2700" y="0"/>
                  </a:lnTo>
                  <a:close/>
                </a:path>
              </a:pathLst>
            </a:custGeom>
            <a:grp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32" name="Group 8"/>
            <p:cNvGrpSpPr>
              <a:grpSpLocks/>
            </p:cNvGrpSpPr>
            <p:nvPr/>
          </p:nvGrpSpPr>
          <p:grpSpPr bwMode="auto">
            <a:xfrm>
              <a:off x="3780" y="4842"/>
              <a:ext cx="540" cy="179"/>
              <a:chOff x="6660" y="5832"/>
              <a:chExt cx="360" cy="180"/>
            </a:xfrm>
            <a:grpFill/>
          </p:grpSpPr>
          <p:sp>
            <p:nvSpPr>
              <p:cNvPr id="1033" name="Line 9"/>
              <p:cNvSpPr>
                <a:spLocks noChangeShapeType="1"/>
              </p:cNvSpPr>
              <p:nvPr/>
            </p:nvSpPr>
            <p:spPr bwMode="auto">
              <a:xfrm>
                <a:off x="6660" y="5832"/>
                <a:ext cx="360" cy="0"/>
              </a:xfrm>
              <a:prstGeom prst="line">
                <a:avLst/>
              </a:prstGeom>
              <a:grpFill/>
              <a:ln w="9525">
                <a:solidFill>
                  <a:srgbClr val="FF0000"/>
                </a:solidFill>
                <a:round/>
                <a:headEnd type="triangle" w="med" len="sm"/>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1034" name="Line 10"/>
              <p:cNvSpPr>
                <a:spLocks noChangeShapeType="1"/>
              </p:cNvSpPr>
              <p:nvPr/>
            </p:nvSpPr>
            <p:spPr bwMode="auto">
              <a:xfrm>
                <a:off x="6660" y="6012"/>
                <a:ext cx="360" cy="0"/>
              </a:xfrm>
              <a:prstGeom prst="line">
                <a:avLst/>
              </a:prstGeom>
              <a:grpFill/>
              <a:ln w="9525">
                <a:solidFill>
                  <a:srgbClr val="FF0000"/>
                </a:solidFill>
                <a:round/>
                <a:headEnd type="triangle" w="med" len="sm"/>
                <a:tailEnd type="triangle" w="med" len="sm"/>
              </a:ln>
            </p:spPr>
            <p:txBody>
              <a:bodyPr vert="horz" wrap="square" lIns="91440" tIns="45720" rIns="91440" bIns="45720" numCol="1" anchor="t" anchorCtr="0" compatLnSpc="1">
                <a:prstTxWarp prst="textNoShape">
                  <a:avLst/>
                </a:prstTxWarp>
              </a:bodyPr>
              <a:lstStyle/>
              <a:p>
                <a:endParaRPr lang="en-US"/>
              </a:p>
            </p:txBody>
          </p:sp>
        </p:grpSp>
        <p:sp>
          <p:nvSpPr>
            <p:cNvPr id="1035" name="Rectangle 11"/>
            <p:cNvSpPr>
              <a:spLocks noChangeArrowheads="1"/>
            </p:cNvSpPr>
            <p:nvPr/>
          </p:nvSpPr>
          <p:spPr bwMode="auto">
            <a:xfrm rot="27387">
              <a:off x="4324" y="4632"/>
              <a:ext cx="101" cy="540"/>
            </a:xfrm>
            <a:prstGeom prst="rect">
              <a:avLst/>
            </a:prstGeom>
            <a:grp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Text Box 12"/>
            <p:cNvSpPr txBox="1">
              <a:spLocks noChangeArrowheads="1"/>
            </p:cNvSpPr>
            <p:nvPr/>
          </p:nvSpPr>
          <p:spPr bwMode="auto">
            <a:xfrm>
              <a:off x="3165" y="4377"/>
              <a:ext cx="720"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Valve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Line 13"/>
            <p:cNvSpPr>
              <a:spLocks noChangeShapeType="1"/>
            </p:cNvSpPr>
            <p:nvPr/>
          </p:nvSpPr>
          <p:spPr bwMode="auto">
            <a:xfrm>
              <a:off x="3780" y="4542"/>
              <a:ext cx="540" cy="180"/>
            </a:xfrm>
            <a:prstGeom prst="line">
              <a:avLst/>
            </a:prstGeom>
            <a:grpFill/>
            <a:ln w="952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US"/>
            </a:p>
          </p:txBody>
        </p:sp>
        <p:grpSp>
          <p:nvGrpSpPr>
            <p:cNvPr id="1038" name="Group 14"/>
            <p:cNvGrpSpPr>
              <a:grpSpLocks/>
            </p:cNvGrpSpPr>
            <p:nvPr/>
          </p:nvGrpSpPr>
          <p:grpSpPr bwMode="auto">
            <a:xfrm rot="-5429622">
              <a:off x="1581" y="5091"/>
              <a:ext cx="432" cy="144"/>
              <a:chOff x="6660" y="5832"/>
              <a:chExt cx="360" cy="180"/>
            </a:xfrm>
            <a:grpFill/>
          </p:grpSpPr>
          <p:sp>
            <p:nvSpPr>
              <p:cNvPr id="1039" name="Line 15"/>
              <p:cNvSpPr>
                <a:spLocks noChangeShapeType="1"/>
              </p:cNvSpPr>
              <p:nvPr/>
            </p:nvSpPr>
            <p:spPr bwMode="auto">
              <a:xfrm>
                <a:off x="6660" y="5832"/>
                <a:ext cx="360" cy="0"/>
              </a:xfrm>
              <a:prstGeom prst="line">
                <a:avLst/>
              </a:prstGeom>
              <a:grpFill/>
              <a:ln w="9525">
                <a:solidFill>
                  <a:srgbClr val="FF0000"/>
                </a:solidFill>
                <a:round/>
                <a:headEnd type="triangle" w="med" len="sm"/>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1040" name="Line 16"/>
              <p:cNvSpPr>
                <a:spLocks noChangeShapeType="1"/>
              </p:cNvSpPr>
              <p:nvPr/>
            </p:nvSpPr>
            <p:spPr bwMode="auto">
              <a:xfrm>
                <a:off x="6660" y="6012"/>
                <a:ext cx="360" cy="0"/>
              </a:xfrm>
              <a:prstGeom prst="line">
                <a:avLst/>
              </a:prstGeom>
              <a:grpFill/>
              <a:ln w="9525">
                <a:solidFill>
                  <a:srgbClr val="FF0000"/>
                </a:solidFill>
                <a:round/>
                <a:headEnd type="triangle" w="med" len="sm"/>
                <a:tailEnd type="triangle" w="med" len="sm"/>
              </a:ln>
            </p:spPr>
            <p:txBody>
              <a:bodyPr vert="horz" wrap="square" lIns="91440" tIns="45720" rIns="91440" bIns="45720" numCol="1" anchor="t" anchorCtr="0" compatLnSpc="1">
                <a:prstTxWarp prst="textNoShape">
                  <a:avLst/>
                </a:prstTxWarp>
              </a:bodyPr>
              <a:lstStyle/>
              <a:p>
                <a:endParaRPr lang="en-US"/>
              </a:p>
            </p:txBody>
          </p:sp>
        </p:grpSp>
        <p:grpSp>
          <p:nvGrpSpPr>
            <p:cNvPr id="1041" name="Group 17"/>
            <p:cNvGrpSpPr>
              <a:grpSpLocks/>
            </p:cNvGrpSpPr>
            <p:nvPr/>
          </p:nvGrpSpPr>
          <p:grpSpPr bwMode="auto">
            <a:xfrm rot="-10800000">
              <a:off x="2880" y="4842"/>
              <a:ext cx="540" cy="179"/>
              <a:chOff x="6660" y="5832"/>
              <a:chExt cx="360" cy="180"/>
            </a:xfrm>
            <a:grpFill/>
          </p:grpSpPr>
          <p:sp>
            <p:nvSpPr>
              <p:cNvPr id="1042" name="Line 18"/>
              <p:cNvSpPr>
                <a:spLocks noChangeShapeType="1"/>
              </p:cNvSpPr>
              <p:nvPr/>
            </p:nvSpPr>
            <p:spPr bwMode="auto">
              <a:xfrm>
                <a:off x="6660" y="5832"/>
                <a:ext cx="360" cy="0"/>
              </a:xfrm>
              <a:prstGeom prst="line">
                <a:avLst/>
              </a:prstGeom>
              <a:grpFill/>
              <a:ln w="9525">
                <a:solidFill>
                  <a:srgbClr val="FF0000"/>
                </a:solidFill>
                <a:round/>
                <a:headEnd type="triangle" w="med" len="sm"/>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1043" name="Line 19"/>
              <p:cNvSpPr>
                <a:spLocks noChangeShapeType="1"/>
              </p:cNvSpPr>
              <p:nvPr/>
            </p:nvSpPr>
            <p:spPr bwMode="auto">
              <a:xfrm>
                <a:off x="6660" y="6012"/>
                <a:ext cx="360" cy="0"/>
              </a:xfrm>
              <a:prstGeom prst="line">
                <a:avLst/>
              </a:prstGeom>
              <a:grpFill/>
              <a:ln w="9525">
                <a:solidFill>
                  <a:srgbClr val="FF0000"/>
                </a:solidFill>
                <a:round/>
                <a:headEnd type="triangle" w="med" len="sm"/>
                <a:tailEnd type="triangle" w="med" len="sm"/>
              </a:ln>
            </p:spPr>
            <p:txBody>
              <a:bodyPr vert="horz" wrap="square" lIns="91440" tIns="45720" rIns="91440" bIns="45720" numCol="1" anchor="t" anchorCtr="0" compatLnSpc="1">
                <a:prstTxWarp prst="textNoShape">
                  <a:avLst/>
                </a:prstTxWarp>
              </a:bodyPr>
              <a:lstStyle/>
              <a:p>
                <a:endParaRPr lang="en-US"/>
              </a:p>
            </p:txBody>
          </p:sp>
        </p:grpSp>
        <p:grpSp>
          <p:nvGrpSpPr>
            <p:cNvPr id="1044" name="Group 20"/>
            <p:cNvGrpSpPr>
              <a:grpSpLocks/>
            </p:cNvGrpSpPr>
            <p:nvPr/>
          </p:nvGrpSpPr>
          <p:grpSpPr bwMode="auto">
            <a:xfrm>
              <a:off x="1980" y="4842"/>
              <a:ext cx="540" cy="179"/>
              <a:chOff x="6660" y="5832"/>
              <a:chExt cx="360" cy="180"/>
            </a:xfrm>
            <a:grpFill/>
          </p:grpSpPr>
          <p:sp>
            <p:nvSpPr>
              <p:cNvPr id="1045" name="Line 21"/>
              <p:cNvSpPr>
                <a:spLocks noChangeShapeType="1"/>
              </p:cNvSpPr>
              <p:nvPr/>
            </p:nvSpPr>
            <p:spPr bwMode="auto">
              <a:xfrm>
                <a:off x="6660" y="5832"/>
                <a:ext cx="360" cy="0"/>
              </a:xfrm>
              <a:prstGeom prst="line">
                <a:avLst/>
              </a:prstGeom>
              <a:grpFill/>
              <a:ln w="9525">
                <a:solidFill>
                  <a:srgbClr val="FF0000"/>
                </a:solidFill>
                <a:round/>
                <a:headEnd type="triangle" w="med" len="sm"/>
                <a:tailEnd type="triangle" w="med" len="sm"/>
              </a:ln>
            </p:spPr>
            <p:txBody>
              <a:bodyPr vert="horz" wrap="square" lIns="91440" tIns="45720" rIns="91440" bIns="45720" numCol="1" anchor="t" anchorCtr="0" compatLnSpc="1">
                <a:prstTxWarp prst="textNoShape">
                  <a:avLst/>
                </a:prstTxWarp>
              </a:bodyPr>
              <a:lstStyle/>
              <a:p>
                <a:endParaRPr lang="en-US"/>
              </a:p>
            </p:txBody>
          </p:sp>
          <p:sp>
            <p:nvSpPr>
              <p:cNvPr id="1046" name="Line 22"/>
              <p:cNvSpPr>
                <a:spLocks noChangeShapeType="1"/>
              </p:cNvSpPr>
              <p:nvPr/>
            </p:nvSpPr>
            <p:spPr bwMode="auto">
              <a:xfrm>
                <a:off x="6660" y="6012"/>
                <a:ext cx="360" cy="0"/>
              </a:xfrm>
              <a:prstGeom prst="line">
                <a:avLst/>
              </a:prstGeom>
              <a:grpFill/>
              <a:ln w="9525">
                <a:solidFill>
                  <a:srgbClr val="FF0000"/>
                </a:solidFill>
                <a:round/>
                <a:headEnd type="triangle" w="med" len="sm"/>
                <a:tailEnd type="triangle" w="med" len="sm"/>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rPr>
              <a:t>Internal Forces due to Water Hammer</a:t>
            </a:r>
            <a:endParaRPr lang="en-US" sz="3600" dirty="0">
              <a:solidFill>
                <a:srgbClr val="00FF00"/>
              </a:solidFill>
            </a:endParaRPr>
          </a:p>
        </p:txBody>
      </p:sp>
      <p:sp>
        <p:nvSpPr>
          <p:cNvPr id="3" name="Subtitle 2"/>
          <p:cNvSpPr>
            <a:spLocks noGrp="1"/>
          </p:cNvSpPr>
          <p:nvPr>
            <p:ph type="subTitle" idx="1"/>
          </p:nvPr>
        </p:nvSpPr>
        <p:spPr>
          <a:xfrm>
            <a:off x="381000" y="914400"/>
            <a:ext cx="8229600" cy="5486400"/>
          </a:xfrm>
        </p:spPr>
        <p:txBody>
          <a:bodyPr>
            <a:normAutofit/>
          </a:bodyPr>
          <a:lstStyle/>
          <a:p>
            <a:pPr algn="just"/>
            <a:r>
              <a:rPr lang="en-US" sz="2400" dirty="0" smtClean="0"/>
              <a:t>The pressure generated by the shock wave can expand and often rupture the piping. Although piping clatter is normally associated with water hammer, you cannot assume that when these noises do not occur, that the shock wave is non-existent. Quite often, water hammer takes place without any physical sounds. Therefore, it is very important that piping system be designed with all due consideration given to the means that compensate for the action of water hammer. </a:t>
            </a:r>
            <a:endParaRPr lang="en-US" sz="24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200" dirty="0" smtClean="0">
                <a:solidFill>
                  <a:srgbClr val="FFC000"/>
                </a:solidFill>
              </a:rPr>
              <a:t>Methods of controlling water hammer</a:t>
            </a:r>
            <a:endParaRPr lang="en-US" sz="3200" dirty="0">
              <a:solidFill>
                <a:srgbClr val="FFC000"/>
              </a:solidFill>
            </a:endParaRPr>
          </a:p>
        </p:txBody>
      </p:sp>
      <p:sp>
        <p:nvSpPr>
          <p:cNvPr id="51" name="Subtitle 2"/>
          <p:cNvSpPr>
            <a:spLocks noGrp="1"/>
          </p:cNvSpPr>
          <p:nvPr>
            <p:ph type="subTitle" idx="1"/>
          </p:nvPr>
        </p:nvSpPr>
        <p:spPr>
          <a:xfrm>
            <a:off x="381000" y="914400"/>
            <a:ext cx="8229600" cy="5486400"/>
          </a:xfrm>
        </p:spPr>
        <p:txBody>
          <a:bodyPr>
            <a:normAutofit/>
          </a:bodyPr>
          <a:lstStyle/>
          <a:p>
            <a:pPr marL="514350" indent="-514350" algn="just">
              <a:spcAft>
                <a:spcPts val="1200"/>
              </a:spcAft>
            </a:pPr>
            <a:r>
              <a:rPr lang="en-US" sz="2400" dirty="0" smtClean="0"/>
              <a:t>The  maximum pressure developed in pipe line due to water hammer is given by the formula</a:t>
            </a:r>
          </a:p>
          <a:p>
            <a:pPr marL="514350" indent="-514350" algn="ctr">
              <a:spcAft>
                <a:spcPts val="1200"/>
              </a:spcAft>
            </a:pPr>
            <a:r>
              <a:rPr lang="en-US" sz="2400" b="1" dirty="0" smtClean="0">
                <a:solidFill>
                  <a:srgbClr val="00FF00"/>
                </a:solidFill>
              </a:rPr>
              <a:t>P = 14.762V/</a:t>
            </a:r>
            <a:r>
              <a:rPr lang="en-US" sz="2400" b="1" dirty="0" smtClean="0">
                <a:solidFill>
                  <a:srgbClr val="00FF00"/>
                </a:solidFill>
                <a:latin typeface="Arial"/>
                <a:cs typeface="Arial"/>
              </a:rPr>
              <a:t>√(1+Kd/t)</a:t>
            </a:r>
          </a:p>
          <a:p>
            <a:pPr marL="514350" indent="-514350" algn="just">
              <a:spcAft>
                <a:spcPts val="1200"/>
              </a:spcAft>
            </a:pPr>
            <a:r>
              <a:rPr lang="en-US" sz="2400" dirty="0" smtClean="0">
                <a:latin typeface="Arial"/>
                <a:cs typeface="Arial"/>
              </a:rPr>
              <a:t>Where, V =Velocity of water just before the closing of the valve</a:t>
            </a:r>
          </a:p>
          <a:p>
            <a:pPr marL="514350" indent="-514350" algn="just">
              <a:spcAft>
                <a:spcPts val="1200"/>
              </a:spcAft>
            </a:pPr>
            <a:r>
              <a:rPr lang="en-US" sz="2400" dirty="0" smtClean="0">
                <a:latin typeface="Arial"/>
                <a:cs typeface="Arial"/>
              </a:rPr>
              <a:t>d = Diameter of pipe</a:t>
            </a:r>
          </a:p>
          <a:p>
            <a:pPr marL="514350" indent="-514350" algn="just">
              <a:spcAft>
                <a:spcPts val="1200"/>
              </a:spcAft>
            </a:pPr>
            <a:r>
              <a:rPr lang="en-US" sz="2400" dirty="0" smtClean="0">
                <a:latin typeface="Arial"/>
                <a:cs typeface="Arial"/>
              </a:rPr>
              <a:t>t = Thickness of pipe shell</a:t>
            </a:r>
          </a:p>
          <a:p>
            <a:pPr marL="514350" indent="-514350" algn="just">
              <a:spcAft>
                <a:spcPts val="1200"/>
              </a:spcAft>
            </a:pPr>
            <a:r>
              <a:rPr lang="en-US" sz="2400" dirty="0" smtClean="0">
                <a:latin typeface="Arial"/>
                <a:cs typeface="Arial"/>
              </a:rPr>
              <a:t>K = Constant = Modulus of elasticity of pipe material/ Bulk modulus of elasticity of water</a:t>
            </a:r>
            <a:endParaRPr lang="en-US" sz="2800"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200" dirty="0" smtClean="0">
                <a:solidFill>
                  <a:srgbClr val="FFC000"/>
                </a:solidFill>
              </a:rPr>
              <a:t>Methods of controlling water hammer</a:t>
            </a:r>
            <a:endParaRPr lang="en-US" sz="3200" dirty="0">
              <a:solidFill>
                <a:srgbClr val="FFC000"/>
              </a:solidFill>
            </a:endParaRPr>
          </a:p>
        </p:txBody>
      </p:sp>
      <p:sp>
        <p:nvSpPr>
          <p:cNvPr id="3" name="Subtitle 2"/>
          <p:cNvSpPr>
            <a:spLocks noGrp="1"/>
          </p:cNvSpPr>
          <p:nvPr>
            <p:ph type="subTitle" idx="1"/>
          </p:nvPr>
        </p:nvSpPr>
        <p:spPr>
          <a:xfrm>
            <a:off x="381000" y="914400"/>
            <a:ext cx="8229600" cy="5486400"/>
          </a:xfrm>
        </p:spPr>
        <p:txBody>
          <a:bodyPr>
            <a:normAutofit fontScale="85000" lnSpcReduction="20000"/>
          </a:bodyPr>
          <a:lstStyle/>
          <a:p>
            <a:pPr marL="514350" indent="-514350" algn="just">
              <a:spcAft>
                <a:spcPts val="1200"/>
              </a:spcAft>
            </a:pPr>
            <a:r>
              <a:rPr lang="en-US" sz="2800" dirty="0" smtClean="0"/>
              <a:t>In order to eliminate the damage and piping clatter that</a:t>
            </a:r>
            <a:r>
              <a:rPr lang="en-US" sz="2800" b="1" dirty="0" smtClean="0"/>
              <a:t> </a:t>
            </a:r>
            <a:r>
              <a:rPr lang="en-US" sz="2800" dirty="0" smtClean="0"/>
              <a:t>results from water hammer, it is important that certain steps be taken in piping system design to compensate for the excessive pressures that are generated when a column of flowing water is suddenly stopped. </a:t>
            </a:r>
          </a:p>
          <a:p>
            <a:pPr marL="514350" indent="-514350" algn="just">
              <a:spcAft>
                <a:spcPts val="1200"/>
              </a:spcAft>
            </a:pPr>
            <a:r>
              <a:rPr lang="en-US" sz="2800" dirty="0" smtClean="0"/>
              <a:t>The consideration is needed in some means or device that will provide flexibility in the system to absorb the initial shock wave of water hammer thereby conflicting the action to a given section of piping. </a:t>
            </a:r>
          </a:p>
          <a:p>
            <a:pPr marL="514350" indent="-514350" algn="just">
              <a:spcAft>
                <a:spcPts val="1200"/>
              </a:spcAft>
            </a:pPr>
            <a:r>
              <a:rPr lang="en-US" sz="2800" dirty="0" smtClean="0"/>
              <a:t>Air is the most effective medium for absorbing the shock wave caused by water hammer for (</a:t>
            </a:r>
            <a:r>
              <a:rPr lang="en-US" sz="2800" dirty="0" err="1" smtClean="0"/>
              <a:t>i</a:t>
            </a:r>
            <a:r>
              <a:rPr lang="en-US" sz="2800" dirty="0" smtClean="0"/>
              <a:t>) water is non-compressible; (ii) air can be compressed to considerable pressure when the water compresses the air, it also fills the void offered by the displaced air. Because water has this flexible means to expend its force, the shock wave that would otherwise result, is quickly absorbed.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200" dirty="0" smtClean="0">
                <a:solidFill>
                  <a:srgbClr val="FFC000"/>
                </a:solidFill>
              </a:rPr>
              <a:t>Methods of controlling water hammer</a:t>
            </a:r>
            <a:endParaRPr lang="en-US" sz="3200" dirty="0">
              <a:solidFill>
                <a:srgbClr val="FFC000"/>
              </a:solidFill>
            </a:endParaRPr>
          </a:p>
        </p:txBody>
      </p:sp>
      <p:grpSp>
        <p:nvGrpSpPr>
          <p:cNvPr id="2050" name="Group 2"/>
          <p:cNvGrpSpPr>
            <a:grpSpLocks/>
          </p:cNvGrpSpPr>
          <p:nvPr/>
        </p:nvGrpSpPr>
        <p:grpSpPr bwMode="auto">
          <a:xfrm>
            <a:off x="990600" y="1219200"/>
            <a:ext cx="6473536" cy="4319605"/>
            <a:chOff x="2880" y="1257"/>
            <a:chExt cx="3780" cy="3315"/>
          </a:xfrm>
        </p:grpSpPr>
        <p:grpSp>
          <p:nvGrpSpPr>
            <p:cNvPr id="2051" name="Group 3"/>
            <p:cNvGrpSpPr>
              <a:grpSpLocks/>
            </p:cNvGrpSpPr>
            <p:nvPr/>
          </p:nvGrpSpPr>
          <p:grpSpPr bwMode="auto">
            <a:xfrm>
              <a:off x="2880" y="1257"/>
              <a:ext cx="3780" cy="1414"/>
              <a:chOff x="2880" y="1257"/>
              <a:chExt cx="3780" cy="1414"/>
            </a:xfrm>
          </p:grpSpPr>
          <p:sp>
            <p:nvSpPr>
              <p:cNvPr id="2052" name="Rectangle 4"/>
              <p:cNvSpPr>
                <a:spLocks noChangeArrowheads="1"/>
              </p:cNvSpPr>
              <p:nvPr/>
            </p:nvSpPr>
            <p:spPr bwMode="auto">
              <a:xfrm>
                <a:off x="6120" y="1332"/>
                <a:ext cx="540" cy="720"/>
              </a:xfrm>
              <a:prstGeom prst="rect">
                <a:avLst/>
              </a:prstGeom>
              <a:solidFill>
                <a:srgbClr val="FFFFFF"/>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053" name="Rectangle 5"/>
              <p:cNvSpPr>
                <a:spLocks noChangeArrowheads="1"/>
              </p:cNvSpPr>
              <p:nvPr/>
            </p:nvSpPr>
            <p:spPr bwMode="auto">
              <a:xfrm>
                <a:off x="6300" y="2052"/>
                <a:ext cx="180" cy="540"/>
              </a:xfrm>
              <a:prstGeom prst="rect">
                <a:avLst/>
              </a:prstGeom>
              <a:solidFill>
                <a:srgbClr val="FFFFFF"/>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054" name="Rectangle 6"/>
              <p:cNvSpPr>
                <a:spLocks noChangeArrowheads="1"/>
              </p:cNvSpPr>
              <p:nvPr/>
            </p:nvSpPr>
            <p:spPr bwMode="auto">
              <a:xfrm>
                <a:off x="3420" y="2412"/>
                <a:ext cx="2880" cy="180"/>
              </a:xfrm>
              <a:prstGeom prst="rect">
                <a:avLst/>
              </a:prstGeom>
              <a:solidFill>
                <a:srgbClr val="FFFFFF"/>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055" name="Rectangle 7"/>
              <p:cNvSpPr>
                <a:spLocks noChangeArrowheads="1"/>
              </p:cNvSpPr>
              <p:nvPr/>
            </p:nvSpPr>
            <p:spPr bwMode="auto">
              <a:xfrm>
                <a:off x="4680" y="2052"/>
                <a:ext cx="180" cy="360"/>
              </a:xfrm>
              <a:prstGeom prst="rect">
                <a:avLst/>
              </a:prstGeom>
              <a:solidFill>
                <a:srgbClr val="FFFFFF"/>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056" name="Rectangle 8"/>
              <p:cNvSpPr>
                <a:spLocks noChangeArrowheads="1"/>
              </p:cNvSpPr>
              <p:nvPr/>
            </p:nvSpPr>
            <p:spPr bwMode="auto">
              <a:xfrm>
                <a:off x="4680" y="1872"/>
                <a:ext cx="360" cy="180"/>
              </a:xfrm>
              <a:prstGeom prst="rect">
                <a:avLst/>
              </a:prstGeom>
              <a:solidFill>
                <a:srgbClr val="FFFFFF"/>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057" name="Line 9"/>
              <p:cNvSpPr>
                <a:spLocks noChangeShapeType="1"/>
              </p:cNvSpPr>
              <p:nvPr/>
            </p:nvSpPr>
            <p:spPr bwMode="auto">
              <a:xfrm>
                <a:off x="3525" y="2502"/>
                <a:ext cx="360" cy="0"/>
              </a:xfrm>
              <a:prstGeom prst="line">
                <a:avLst/>
              </a:prstGeom>
              <a:noFill/>
              <a:ln w="9525">
                <a:solidFill>
                  <a:srgbClr val="00B050"/>
                </a:solidFill>
                <a:round/>
                <a:headEnd/>
                <a:tailEnd type="triangle" w="med" len="sm"/>
              </a:ln>
            </p:spPr>
            <p:txBody>
              <a:bodyPr vert="horz" wrap="square" lIns="91440" tIns="45720" rIns="91440" bIns="45720" numCol="1" anchor="t" anchorCtr="0" compatLnSpc="1">
                <a:prstTxWarp prst="textNoShape">
                  <a:avLst/>
                </a:prstTxWarp>
              </a:bodyPr>
              <a:lstStyle/>
              <a:p>
                <a:endParaRPr lang="en-US" sz="2000"/>
              </a:p>
            </p:txBody>
          </p:sp>
          <p:sp>
            <p:nvSpPr>
              <p:cNvPr id="2058" name="Line 10"/>
              <p:cNvSpPr>
                <a:spLocks noChangeShapeType="1"/>
              </p:cNvSpPr>
              <p:nvPr/>
            </p:nvSpPr>
            <p:spPr bwMode="auto">
              <a:xfrm>
                <a:off x="4140" y="2502"/>
                <a:ext cx="360" cy="0"/>
              </a:xfrm>
              <a:prstGeom prst="line">
                <a:avLst/>
              </a:prstGeom>
              <a:noFill/>
              <a:ln w="9525">
                <a:solidFill>
                  <a:srgbClr val="00B050"/>
                </a:solidFill>
                <a:round/>
                <a:headEnd/>
                <a:tailEnd type="triangle" w="med" len="sm"/>
              </a:ln>
            </p:spPr>
            <p:txBody>
              <a:bodyPr vert="horz" wrap="square" lIns="91440" tIns="45720" rIns="91440" bIns="45720" numCol="1" anchor="t" anchorCtr="0" compatLnSpc="1">
                <a:prstTxWarp prst="textNoShape">
                  <a:avLst/>
                </a:prstTxWarp>
              </a:bodyPr>
              <a:lstStyle/>
              <a:p>
                <a:endParaRPr lang="en-US" sz="2000"/>
              </a:p>
            </p:txBody>
          </p:sp>
          <p:sp>
            <p:nvSpPr>
              <p:cNvPr id="2059" name="Line 11"/>
              <p:cNvSpPr>
                <a:spLocks noChangeShapeType="1"/>
              </p:cNvSpPr>
              <p:nvPr/>
            </p:nvSpPr>
            <p:spPr bwMode="auto">
              <a:xfrm>
                <a:off x="5220" y="2517"/>
                <a:ext cx="360" cy="0"/>
              </a:xfrm>
              <a:prstGeom prst="line">
                <a:avLst/>
              </a:prstGeom>
              <a:noFill/>
              <a:ln w="9525">
                <a:solidFill>
                  <a:srgbClr val="00B050"/>
                </a:solidFill>
                <a:round/>
                <a:headEnd/>
                <a:tailEnd type="triangle" w="med" len="sm"/>
              </a:ln>
            </p:spPr>
            <p:txBody>
              <a:bodyPr vert="horz" wrap="square" lIns="91440" tIns="45720" rIns="91440" bIns="45720" numCol="1" anchor="t" anchorCtr="0" compatLnSpc="1">
                <a:prstTxWarp prst="textNoShape">
                  <a:avLst/>
                </a:prstTxWarp>
              </a:bodyPr>
              <a:lstStyle/>
              <a:p>
                <a:endParaRPr lang="en-US" sz="2000"/>
              </a:p>
            </p:txBody>
          </p:sp>
          <p:sp>
            <p:nvSpPr>
              <p:cNvPr id="2060" name="Line 12"/>
              <p:cNvSpPr>
                <a:spLocks noChangeShapeType="1"/>
              </p:cNvSpPr>
              <p:nvPr/>
            </p:nvSpPr>
            <p:spPr bwMode="auto">
              <a:xfrm>
                <a:off x="5760" y="2502"/>
                <a:ext cx="360" cy="0"/>
              </a:xfrm>
              <a:prstGeom prst="line">
                <a:avLst/>
              </a:prstGeom>
              <a:noFill/>
              <a:ln w="9525">
                <a:solidFill>
                  <a:srgbClr val="00B050"/>
                </a:solidFill>
                <a:round/>
                <a:headEnd/>
                <a:tailEnd type="triangle" w="med" len="sm"/>
              </a:ln>
            </p:spPr>
            <p:txBody>
              <a:bodyPr vert="horz" wrap="square" lIns="91440" tIns="45720" rIns="91440" bIns="45720" numCol="1" anchor="t" anchorCtr="0" compatLnSpc="1">
                <a:prstTxWarp prst="textNoShape">
                  <a:avLst/>
                </a:prstTxWarp>
              </a:bodyPr>
              <a:lstStyle/>
              <a:p>
                <a:endParaRPr lang="en-US" sz="2000"/>
              </a:p>
            </p:txBody>
          </p:sp>
          <p:sp>
            <p:nvSpPr>
              <p:cNvPr id="2061" name="Line 13"/>
              <p:cNvSpPr>
                <a:spLocks noChangeShapeType="1"/>
              </p:cNvSpPr>
              <p:nvPr/>
            </p:nvSpPr>
            <p:spPr bwMode="auto">
              <a:xfrm flipV="1">
                <a:off x="4770" y="2232"/>
                <a:ext cx="0" cy="360"/>
              </a:xfrm>
              <a:prstGeom prst="line">
                <a:avLst/>
              </a:prstGeom>
              <a:noFill/>
              <a:ln w="9525">
                <a:solidFill>
                  <a:srgbClr val="00B050"/>
                </a:solidFill>
                <a:round/>
                <a:headEnd/>
                <a:tailEnd type="triangle" w="med" len="sm"/>
              </a:ln>
            </p:spPr>
            <p:txBody>
              <a:bodyPr vert="horz" wrap="square" lIns="91440" tIns="45720" rIns="91440" bIns="45720" numCol="1" anchor="t" anchorCtr="0" compatLnSpc="1">
                <a:prstTxWarp prst="textNoShape">
                  <a:avLst/>
                </a:prstTxWarp>
              </a:bodyPr>
              <a:lstStyle/>
              <a:p>
                <a:endParaRPr lang="en-US" sz="2000"/>
              </a:p>
            </p:txBody>
          </p:sp>
          <p:sp>
            <p:nvSpPr>
              <p:cNvPr id="2062" name="Line 14"/>
              <p:cNvSpPr>
                <a:spLocks noChangeShapeType="1"/>
              </p:cNvSpPr>
              <p:nvPr/>
            </p:nvSpPr>
            <p:spPr bwMode="auto">
              <a:xfrm>
                <a:off x="4695" y="1962"/>
                <a:ext cx="360" cy="0"/>
              </a:xfrm>
              <a:prstGeom prst="line">
                <a:avLst/>
              </a:prstGeom>
              <a:noFill/>
              <a:ln w="9525">
                <a:solidFill>
                  <a:srgbClr val="00B050"/>
                </a:solidFill>
                <a:round/>
                <a:headEnd type="triangle" w="med" len="sm"/>
                <a:tailEnd type="none" w="med" len="sm"/>
              </a:ln>
            </p:spPr>
            <p:txBody>
              <a:bodyPr vert="horz" wrap="square" lIns="91440" tIns="45720" rIns="91440" bIns="45720" numCol="1" anchor="t" anchorCtr="0" compatLnSpc="1">
                <a:prstTxWarp prst="textNoShape">
                  <a:avLst/>
                </a:prstTxWarp>
              </a:bodyPr>
              <a:lstStyle/>
              <a:p>
                <a:endParaRPr lang="en-US" sz="2000"/>
              </a:p>
            </p:txBody>
          </p:sp>
          <p:sp>
            <p:nvSpPr>
              <p:cNvPr id="2063" name="Line 15"/>
              <p:cNvSpPr>
                <a:spLocks noChangeShapeType="1"/>
              </p:cNvSpPr>
              <p:nvPr/>
            </p:nvSpPr>
            <p:spPr bwMode="auto">
              <a:xfrm flipV="1">
                <a:off x="6390" y="2127"/>
                <a:ext cx="0" cy="360"/>
              </a:xfrm>
              <a:prstGeom prst="line">
                <a:avLst/>
              </a:prstGeom>
              <a:noFill/>
              <a:ln w="9525">
                <a:solidFill>
                  <a:srgbClr val="00B050"/>
                </a:solidFill>
                <a:round/>
                <a:headEnd/>
                <a:tailEnd type="triangle" w="med" len="sm"/>
              </a:ln>
            </p:spPr>
            <p:txBody>
              <a:bodyPr vert="horz" wrap="square" lIns="91440" tIns="45720" rIns="91440" bIns="45720" numCol="1" anchor="t" anchorCtr="0" compatLnSpc="1">
                <a:prstTxWarp prst="textNoShape">
                  <a:avLst/>
                </a:prstTxWarp>
              </a:bodyPr>
              <a:lstStyle/>
              <a:p>
                <a:endParaRPr lang="en-US" sz="2000"/>
              </a:p>
            </p:txBody>
          </p:sp>
          <p:sp>
            <p:nvSpPr>
              <p:cNvPr id="2064" name="Line 16"/>
              <p:cNvSpPr>
                <a:spLocks noChangeShapeType="1"/>
              </p:cNvSpPr>
              <p:nvPr/>
            </p:nvSpPr>
            <p:spPr bwMode="auto">
              <a:xfrm flipV="1">
                <a:off x="6300" y="1512"/>
                <a:ext cx="0" cy="360"/>
              </a:xfrm>
              <a:prstGeom prst="line">
                <a:avLst/>
              </a:prstGeom>
              <a:noFill/>
              <a:ln w="9525">
                <a:solidFill>
                  <a:srgbClr val="00B050"/>
                </a:solidFill>
                <a:round/>
                <a:headEnd/>
                <a:tailEnd type="triangle" w="med" len="sm"/>
              </a:ln>
            </p:spPr>
            <p:txBody>
              <a:bodyPr vert="horz" wrap="square" lIns="91440" tIns="45720" rIns="91440" bIns="45720" numCol="1" anchor="t" anchorCtr="0" compatLnSpc="1">
                <a:prstTxWarp prst="textNoShape">
                  <a:avLst/>
                </a:prstTxWarp>
              </a:bodyPr>
              <a:lstStyle/>
              <a:p>
                <a:endParaRPr lang="en-US" sz="2000"/>
              </a:p>
            </p:txBody>
          </p:sp>
          <p:sp>
            <p:nvSpPr>
              <p:cNvPr id="2065" name="Line 17"/>
              <p:cNvSpPr>
                <a:spLocks noChangeShapeType="1"/>
              </p:cNvSpPr>
              <p:nvPr/>
            </p:nvSpPr>
            <p:spPr bwMode="auto">
              <a:xfrm flipV="1">
                <a:off x="6480" y="1512"/>
                <a:ext cx="0" cy="360"/>
              </a:xfrm>
              <a:prstGeom prst="line">
                <a:avLst/>
              </a:prstGeom>
              <a:noFill/>
              <a:ln w="9525">
                <a:solidFill>
                  <a:srgbClr val="00B050"/>
                </a:solidFill>
                <a:round/>
                <a:headEnd/>
                <a:tailEnd type="triangle" w="med" len="sm"/>
              </a:ln>
            </p:spPr>
            <p:txBody>
              <a:bodyPr vert="horz" wrap="square" lIns="91440" tIns="45720" rIns="91440" bIns="45720" numCol="1" anchor="t" anchorCtr="0" compatLnSpc="1">
                <a:prstTxWarp prst="textNoShape">
                  <a:avLst/>
                </a:prstTxWarp>
              </a:bodyPr>
              <a:lstStyle/>
              <a:p>
                <a:endParaRPr lang="en-US" sz="2000"/>
              </a:p>
            </p:txBody>
          </p:sp>
          <p:sp>
            <p:nvSpPr>
              <p:cNvPr id="2066" name="Rectangle 18" descr="50%"/>
              <p:cNvSpPr>
                <a:spLocks noChangeArrowheads="1"/>
              </p:cNvSpPr>
              <p:nvPr/>
            </p:nvSpPr>
            <p:spPr bwMode="auto">
              <a:xfrm>
                <a:off x="6120" y="1332"/>
                <a:ext cx="540" cy="180"/>
              </a:xfrm>
              <a:prstGeom prst="rect">
                <a:avLst/>
              </a:prstGeom>
              <a:pattFill prst="pct50">
                <a:fgClr>
                  <a:srgbClr val="000000"/>
                </a:fgClr>
                <a:bgClr>
                  <a:srgbClr val="FFFFFF"/>
                </a:bgClr>
              </a:patt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067" name="Rectangle 19"/>
              <p:cNvSpPr>
                <a:spLocks noChangeArrowheads="1"/>
              </p:cNvSpPr>
              <p:nvPr/>
            </p:nvSpPr>
            <p:spPr bwMode="auto">
              <a:xfrm>
                <a:off x="5040" y="1782"/>
                <a:ext cx="72" cy="360"/>
              </a:xfrm>
              <a:prstGeom prst="rect">
                <a:avLst/>
              </a:prstGeom>
              <a:solidFill>
                <a:srgbClr val="FFFFFF"/>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068" name="Text Box 20"/>
              <p:cNvSpPr txBox="1">
                <a:spLocks noChangeArrowheads="1"/>
              </p:cNvSpPr>
              <p:nvPr/>
            </p:nvSpPr>
            <p:spPr bwMode="auto">
              <a:xfrm>
                <a:off x="5535" y="1872"/>
                <a:ext cx="576" cy="3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Valve</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2069" name="Line 21"/>
              <p:cNvSpPr>
                <a:spLocks noChangeShapeType="1"/>
              </p:cNvSpPr>
              <p:nvPr/>
            </p:nvSpPr>
            <p:spPr bwMode="auto">
              <a:xfrm flipH="1">
                <a:off x="5130" y="1977"/>
                <a:ext cx="360" cy="0"/>
              </a:xfrm>
              <a:prstGeom prst="line">
                <a:avLst/>
              </a:prstGeom>
              <a:noFill/>
              <a:ln w="9525">
                <a:solidFill>
                  <a:srgbClr val="00B050"/>
                </a:solidFill>
                <a:round/>
                <a:headEnd/>
                <a:tailEnd type="arrow" w="med" len="sm"/>
              </a:ln>
            </p:spPr>
            <p:txBody>
              <a:bodyPr vert="horz" wrap="square" lIns="91440" tIns="45720" rIns="91440" bIns="45720" numCol="1" anchor="t" anchorCtr="0" compatLnSpc="1">
                <a:prstTxWarp prst="textNoShape">
                  <a:avLst/>
                </a:prstTxWarp>
              </a:bodyPr>
              <a:lstStyle/>
              <a:p>
                <a:endParaRPr lang="en-US" sz="2000"/>
              </a:p>
            </p:txBody>
          </p:sp>
          <p:sp>
            <p:nvSpPr>
              <p:cNvPr id="2070" name="Text Box 22"/>
              <p:cNvSpPr txBox="1">
                <a:spLocks noChangeArrowheads="1"/>
              </p:cNvSpPr>
              <p:nvPr/>
            </p:nvSpPr>
            <p:spPr bwMode="auto">
              <a:xfrm>
                <a:off x="3948" y="1257"/>
                <a:ext cx="942"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Entrapped air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1" name="Text Box 23"/>
              <p:cNvSpPr txBox="1">
                <a:spLocks noChangeArrowheads="1"/>
              </p:cNvSpPr>
              <p:nvPr/>
            </p:nvSpPr>
            <p:spPr bwMode="auto">
              <a:xfrm>
                <a:off x="4660" y="1570"/>
                <a:ext cx="920" cy="2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Air chamber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2" name="Text Box 24"/>
              <p:cNvSpPr txBox="1">
                <a:spLocks noChangeArrowheads="1"/>
              </p:cNvSpPr>
              <p:nvPr/>
            </p:nvSpPr>
            <p:spPr bwMode="auto">
              <a:xfrm>
                <a:off x="3105" y="2157"/>
                <a:ext cx="162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Water Branch line</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2073" name="Text Box 25"/>
              <p:cNvSpPr txBox="1">
                <a:spLocks noChangeArrowheads="1"/>
              </p:cNvSpPr>
              <p:nvPr/>
            </p:nvSpPr>
            <p:spPr bwMode="auto">
              <a:xfrm>
                <a:off x="2880" y="2412"/>
                <a:ext cx="540" cy="2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Flow</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2074" name="Line 26"/>
              <p:cNvSpPr>
                <a:spLocks noChangeShapeType="1"/>
              </p:cNvSpPr>
              <p:nvPr/>
            </p:nvSpPr>
            <p:spPr bwMode="auto">
              <a:xfrm>
                <a:off x="4860" y="1422"/>
                <a:ext cx="1260" cy="0"/>
              </a:xfrm>
              <a:prstGeom prst="line">
                <a:avLst/>
              </a:prstGeom>
              <a:noFill/>
              <a:ln w="9525">
                <a:solidFill>
                  <a:srgbClr val="00B05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p>
            </p:txBody>
          </p:sp>
          <p:sp>
            <p:nvSpPr>
              <p:cNvPr id="2075" name="Line 27"/>
              <p:cNvSpPr>
                <a:spLocks noChangeShapeType="1"/>
              </p:cNvSpPr>
              <p:nvPr/>
            </p:nvSpPr>
            <p:spPr bwMode="auto">
              <a:xfrm>
                <a:off x="5580" y="1692"/>
                <a:ext cx="540" cy="0"/>
              </a:xfrm>
              <a:prstGeom prst="line">
                <a:avLst/>
              </a:prstGeom>
              <a:noFill/>
              <a:ln w="9525">
                <a:solidFill>
                  <a:srgbClr val="00B05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p>
            </p:txBody>
          </p:sp>
        </p:grpSp>
        <p:grpSp>
          <p:nvGrpSpPr>
            <p:cNvPr id="2076" name="Group 28"/>
            <p:cNvGrpSpPr>
              <a:grpSpLocks/>
            </p:cNvGrpSpPr>
            <p:nvPr/>
          </p:nvGrpSpPr>
          <p:grpSpPr bwMode="auto">
            <a:xfrm>
              <a:off x="2880" y="3158"/>
              <a:ext cx="3780" cy="1414"/>
              <a:chOff x="3120" y="3158"/>
              <a:chExt cx="3780" cy="1414"/>
            </a:xfrm>
          </p:grpSpPr>
          <p:sp>
            <p:nvSpPr>
              <p:cNvPr id="2077" name="Rectangle 29" descr="Dashed horizontal"/>
              <p:cNvSpPr>
                <a:spLocks noChangeArrowheads="1"/>
              </p:cNvSpPr>
              <p:nvPr/>
            </p:nvSpPr>
            <p:spPr bwMode="auto">
              <a:xfrm>
                <a:off x="6360" y="3233"/>
                <a:ext cx="540" cy="720"/>
              </a:xfrm>
              <a:prstGeom prst="rect">
                <a:avLst/>
              </a:prstGeom>
              <a:pattFill prst="dashHorz">
                <a:fgClr>
                  <a:srgbClr val="000000"/>
                </a:fgClr>
                <a:bgClr>
                  <a:srgbClr val="FFFFFF"/>
                </a:bgClr>
              </a:patt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078" name="Rectangle 30" descr="Dashed horizontal"/>
              <p:cNvSpPr>
                <a:spLocks noChangeArrowheads="1"/>
              </p:cNvSpPr>
              <p:nvPr/>
            </p:nvSpPr>
            <p:spPr bwMode="auto">
              <a:xfrm>
                <a:off x="6540" y="3953"/>
                <a:ext cx="180" cy="540"/>
              </a:xfrm>
              <a:prstGeom prst="rect">
                <a:avLst/>
              </a:prstGeom>
              <a:pattFill prst="dashHorz">
                <a:fgClr>
                  <a:srgbClr val="000000"/>
                </a:fgClr>
                <a:bgClr>
                  <a:srgbClr val="FFFFFF"/>
                </a:bgClr>
              </a:patt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079" name="Rectangle 31"/>
              <p:cNvSpPr>
                <a:spLocks noChangeArrowheads="1"/>
              </p:cNvSpPr>
              <p:nvPr/>
            </p:nvSpPr>
            <p:spPr bwMode="auto">
              <a:xfrm>
                <a:off x="3720" y="4317"/>
                <a:ext cx="1380" cy="180"/>
              </a:xfrm>
              <a:prstGeom prst="rect">
                <a:avLst/>
              </a:prstGeom>
              <a:solidFill>
                <a:srgbClr val="FFFFFF"/>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080" name="Rectangle 32"/>
              <p:cNvSpPr>
                <a:spLocks noChangeArrowheads="1"/>
              </p:cNvSpPr>
              <p:nvPr/>
            </p:nvSpPr>
            <p:spPr bwMode="auto">
              <a:xfrm>
                <a:off x="4920" y="3953"/>
                <a:ext cx="180" cy="360"/>
              </a:xfrm>
              <a:prstGeom prst="rect">
                <a:avLst/>
              </a:prstGeom>
              <a:solidFill>
                <a:srgbClr val="FFFFFF"/>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081" name="Rectangle 33"/>
              <p:cNvSpPr>
                <a:spLocks noChangeArrowheads="1"/>
              </p:cNvSpPr>
              <p:nvPr/>
            </p:nvSpPr>
            <p:spPr bwMode="auto">
              <a:xfrm>
                <a:off x="4920" y="3773"/>
                <a:ext cx="360" cy="180"/>
              </a:xfrm>
              <a:prstGeom prst="rect">
                <a:avLst/>
              </a:prstGeom>
              <a:solidFill>
                <a:srgbClr val="FFFFFF"/>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082" name="Line 34"/>
              <p:cNvSpPr>
                <a:spLocks noChangeShapeType="1"/>
              </p:cNvSpPr>
              <p:nvPr/>
            </p:nvSpPr>
            <p:spPr bwMode="auto">
              <a:xfrm>
                <a:off x="3765" y="4403"/>
                <a:ext cx="360" cy="0"/>
              </a:xfrm>
              <a:prstGeom prst="line">
                <a:avLst/>
              </a:prstGeom>
              <a:noFill/>
              <a:ln w="9525">
                <a:solidFill>
                  <a:srgbClr val="00B050"/>
                </a:solidFill>
                <a:round/>
                <a:headEnd/>
                <a:tailEnd type="triangle" w="med" len="sm"/>
              </a:ln>
            </p:spPr>
            <p:txBody>
              <a:bodyPr vert="horz" wrap="square" lIns="91440" tIns="45720" rIns="91440" bIns="45720" numCol="1" anchor="t" anchorCtr="0" compatLnSpc="1">
                <a:prstTxWarp prst="textNoShape">
                  <a:avLst/>
                </a:prstTxWarp>
              </a:bodyPr>
              <a:lstStyle/>
              <a:p>
                <a:endParaRPr lang="en-US" sz="2000"/>
              </a:p>
            </p:txBody>
          </p:sp>
          <p:sp>
            <p:nvSpPr>
              <p:cNvPr id="2083" name="Line 35"/>
              <p:cNvSpPr>
                <a:spLocks noChangeShapeType="1"/>
              </p:cNvSpPr>
              <p:nvPr/>
            </p:nvSpPr>
            <p:spPr bwMode="auto">
              <a:xfrm>
                <a:off x="4380" y="4403"/>
                <a:ext cx="360" cy="0"/>
              </a:xfrm>
              <a:prstGeom prst="line">
                <a:avLst/>
              </a:prstGeom>
              <a:noFill/>
              <a:ln w="9525">
                <a:solidFill>
                  <a:srgbClr val="00B050"/>
                </a:solidFill>
                <a:round/>
                <a:headEnd/>
                <a:tailEnd type="triangle" w="med" len="sm"/>
              </a:ln>
            </p:spPr>
            <p:txBody>
              <a:bodyPr vert="horz" wrap="square" lIns="91440" tIns="45720" rIns="91440" bIns="45720" numCol="1" anchor="t" anchorCtr="0" compatLnSpc="1">
                <a:prstTxWarp prst="textNoShape">
                  <a:avLst/>
                </a:prstTxWarp>
              </a:bodyPr>
              <a:lstStyle/>
              <a:p>
                <a:endParaRPr lang="en-US" sz="2000"/>
              </a:p>
            </p:txBody>
          </p:sp>
          <p:sp>
            <p:nvSpPr>
              <p:cNvPr id="2084" name="Line 36"/>
              <p:cNvSpPr>
                <a:spLocks noChangeShapeType="1"/>
              </p:cNvSpPr>
              <p:nvPr/>
            </p:nvSpPr>
            <p:spPr bwMode="auto">
              <a:xfrm>
                <a:off x="5460" y="4418"/>
                <a:ext cx="360" cy="0"/>
              </a:xfrm>
              <a:prstGeom prst="line">
                <a:avLst/>
              </a:prstGeom>
              <a:noFill/>
              <a:ln w="9525">
                <a:solidFill>
                  <a:srgbClr val="00B050"/>
                </a:solidFill>
                <a:round/>
                <a:headEnd/>
                <a:tailEnd type="triangle" w="med" len="sm"/>
              </a:ln>
            </p:spPr>
            <p:txBody>
              <a:bodyPr vert="horz" wrap="square" lIns="91440" tIns="45720" rIns="91440" bIns="45720" numCol="1" anchor="t" anchorCtr="0" compatLnSpc="1">
                <a:prstTxWarp prst="textNoShape">
                  <a:avLst/>
                </a:prstTxWarp>
              </a:bodyPr>
              <a:lstStyle/>
              <a:p>
                <a:endParaRPr lang="en-US" sz="2000"/>
              </a:p>
            </p:txBody>
          </p:sp>
          <p:sp>
            <p:nvSpPr>
              <p:cNvPr id="2085" name="Line 37"/>
              <p:cNvSpPr>
                <a:spLocks noChangeShapeType="1"/>
              </p:cNvSpPr>
              <p:nvPr/>
            </p:nvSpPr>
            <p:spPr bwMode="auto">
              <a:xfrm>
                <a:off x="6000" y="4403"/>
                <a:ext cx="360" cy="0"/>
              </a:xfrm>
              <a:prstGeom prst="line">
                <a:avLst/>
              </a:prstGeom>
              <a:noFill/>
              <a:ln w="9525">
                <a:solidFill>
                  <a:srgbClr val="00B050"/>
                </a:solidFill>
                <a:round/>
                <a:headEnd/>
                <a:tailEnd type="triangle" w="med" len="sm"/>
              </a:ln>
            </p:spPr>
            <p:txBody>
              <a:bodyPr vert="horz" wrap="square" lIns="91440" tIns="45720" rIns="91440" bIns="45720" numCol="1" anchor="t" anchorCtr="0" compatLnSpc="1">
                <a:prstTxWarp prst="textNoShape">
                  <a:avLst/>
                </a:prstTxWarp>
              </a:bodyPr>
              <a:lstStyle/>
              <a:p>
                <a:endParaRPr lang="en-US" sz="2000"/>
              </a:p>
            </p:txBody>
          </p:sp>
          <p:sp>
            <p:nvSpPr>
              <p:cNvPr id="2086" name="Line 38"/>
              <p:cNvSpPr>
                <a:spLocks noChangeShapeType="1"/>
              </p:cNvSpPr>
              <p:nvPr/>
            </p:nvSpPr>
            <p:spPr bwMode="auto">
              <a:xfrm flipV="1">
                <a:off x="5010" y="4133"/>
                <a:ext cx="0" cy="360"/>
              </a:xfrm>
              <a:prstGeom prst="line">
                <a:avLst/>
              </a:prstGeom>
              <a:noFill/>
              <a:ln w="9525">
                <a:solidFill>
                  <a:srgbClr val="00B050"/>
                </a:solidFill>
                <a:round/>
                <a:headEnd/>
                <a:tailEnd type="triangle" w="med" len="sm"/>
              </a:ln>
            </p:spPr>
            <p:txBody>
              <a:bodyPr vert="horz" wrap="square" lIns="91440" tIns="45720" rIns="91440" bIns="45720" numCol="1" anchor="t" anchorCtr="0" compatLnSpc="1">
                <a:prstTxWarp prst="textNoShape">
                  <a:avLst/>
                </a:prstTxWarp>
              </a:bodyPr>
              <a:lstStyle/>
              <a:p>
                <a:endParaRPr lang="en-US" sz="2000"/>
              </a:p>
            </p:txBody>
          </p:sp>
          <p:sp>
            <p:nvSpPr>
              <p:cNvPr id="2087" name="Line 39"/>
              <p:cNvSpPr>
                <a:spLocks noChangeShapeType="1"/>
              </p:cNvSpPr>
              <p:nvPr/>
            </p:nvSpPr>
            <p:spPr bwMode="auto">
              <a:xfrm>
                <a:off x="5085" y="3863"/>
                <a:ext cx="360" cy="0"/>
              </a:xfrm>
              <a:prstGeom prst="line">
                <a:avLst/>
              </a:prstGeom>
              <a:noFill/>
              <a:ln w="9525">
                <a:solidFill>
                  <a:srgbClr val="00B050"/>
                </a:solidFill>
                <a:round/>
                <a:headEnd type="none" w="med" len="sm"/>
                <a:tailEnd type="triangle" w="med" len="sm"/>
              </a:ln>
            </p:spPr>
            <p:txBody>
              <a:bodyPr vert="horz" wrap="square" lIns="91440" tIns="45720" rIns="91440" bIns="45720" numCol="1" anchor="t" anchorCtr="0" compatLnSpc="1">
                <a:prstTxWarp prst="textNoShape">
                  <a:avLst/>
                </a:prstTxWarp>
              </a:bodyPr>
              <a:lstStyle/>
              <a:p>
                <a:endParaRPr lang="en-US" sz="2000"/>
              </a:p>
            </p:txBody>
          </p:sp>
          <p:sp>
            <p:nvSpPr>
              <p:cNvPr id="2088" name="Rectangle 40" descr="50%"/>
              <p:cNvSpPr>
                <a:spLocks noChangeArrowheads="1"/>
              </p:cNvSpPr>
              <p:nvPr/>
            </p:nvSpPr>
            <p:spPr bwMode="auto">
              <a:xfrm>
                <a:off x="6360" y="3233"/>
                <a:ext cx="540" cy="180"/>
              </a:xfrm>
              <a:prstGeom prst="rect">
                <a:avLst/>
              </a:prstGeom>
              <a:pattFill prst="pct50">
                <a:fgClr>
                  <a:srgbClr val="000000"/>
                </a:fgClr>
                <a:bgClr>
                  <a:srgbClr val="FFFFFF"/>
                </a:bgClr>
              </a:patt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089" name="Text Box 41"/>
              <p:cNvSpPr txBox="1">
                <a:spLocks noChangeArrowheads="1"/>
              </p:cNvSpPr>
              <p:nvPr/>
            </p:nvSpPr>
            <p:spPr bwMode="auto">
              <a:xfrm>
                <a:off x="4099" y="3158"/>
                <a:ext cx="1031"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Entrapped air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0" name="Text Box 42"/>
              <p:cNvSpPr txBox="1">
                <a:spLocks noChangeArrowheads="1"/>
              </p:cNvSpPr>
              <p:nvPr/>
            </p:nvSpPr>
            <p:spPr bwMode="auto">
              <a:xfrm>
                <a:off x="4958" y="3471"/>
                <a:ext cx="965" cy="2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Air chamber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1" name="Text Box 43"/>
              <p:cNvSpPr txBox="1">
                <a:spLocks noChangeArrowheads="1"/>
              </p:cNvSpPr>
              <p:nvPr/>
            </p:nvSpPr>
            <p:spPr bwMode="auto">
              <a:xfrm>
                <a:off x="3345" y="4058"/>
                <a:ext cx="162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Water Branch line</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2092" name="Text Box 44"/>
              <p:cNvSpPr txBox="1">
                <a:spLocks noChangeArrowheads="1"/>
              </p:cNvSpPr>
              <p:nvPr/>
            </p:nvSpPr>
            <p:spPr bwMode="auto">
              <a:xfrm>
                <a:off x="3120" y="4313"/>
                <a:ext cx="540" cy="2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Flow</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2093" name="Line 45"/>
              <p:cNvSpPr>
                <a:spLocks noChangeShapeType="1"/>
              </p:cNvSpPr>
              <p:nvPr/>
            </p:nvSpPr>
            <p:spPr bwMode="auto">
              <a:xfrm>
                <a:off x="5100" y="3323"/>
                <a:ext cx="1260" cy="0"/>
              </a:xfrm>
              <a:prstGeom prst="line">
                <a:avLst/>
              </a:prstGeom>
              <a:noFill/>
              <a:ln w="9525">
                <a:solidFill>
                  <a:srgbClr val="00B05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p>
            </p:txBody>
          </p:sp>
          <p:sp>
            <p:nvSpPr>
              <p:cNvPr id="2094" name="Line 46"/>
              <p:cNvSpPr>
                <a:spLocks noChangeShapeType="1"/>
              </p:cNvSpPr>
              <p:nvPr/>
            </p:nvSpPr>
            <p:spPr bwMode="auto">
              <a:xfrm>
                <a:off x="5820" y="3593"/>
                <a:ext cx="540" cy="0"/>
              </a:xfrm>
              <a:prstGeom prst="line">
                <a:avLst/>
              </a:prstGeom>
              <a:noFill/>
              <a:ln w="9525">
                <a:solidFill>
                  <a:srgbClr val="00B05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p>
            </p:txBody>
          </p:sp>
          <p:sp>
            <p:nvSpPr>
              <p:cNvPr id="2095" name="Rectangle 47" descr="Dashed horizontal"/>
              <p:cNvSpPr>
                <a:spLocks noChangeArrowheads="1"/>
              </p:cNvSpPr>
              <p:nvPr/>
            </p:nvSpPr>
            <p:spPr bwMode="auto">
              <a:xfrm>
                <a:off x="5100" y="4317"/>
                <a:ext cx="1440" cy="180"/>
              </a:xfrm>
              <a:prstGeom prst="rect">
                <a:avLst/>
              </a:prstGeom>
              <a:pattFill prst="dashHorz">
                <a:fgClr>
                  <a:srgbClr val="000000"/>
                </a:fgClr>
                <a:bgClr>
                  <a:srgbClr val="FFFFFF"/>
                </a:bgClr>
              </a:patt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2096" name="Text Box 48"/>
              <p:cNvSpPr txBox="1">
                <a:spLocks noChangeArrowheads="1"/>
              </p:cNvSpPr>
              <p:nvPr/>
            </p:nvSpPr>
            <p:spPr bwMode="auto">
              <a:xfrm>
                <a:off x="5220" y="4092"/>
                <a:ext cx="1296" cy="2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Water at rest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7" name="Text Box 49"/>
              <p:cNvSpPr txBox="1">
                <a:spLocks noChangeArrowheads="1"/>
              </p:cNvSpPr>
              <p:nvPr/>
            </p:nvSpPr>
            <p:spPr bwMode="auto">
              <a:xfrm>
                <a:off x="3698" y="3732"/>
                <a:ext cx="1237" cy="2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Discharging freely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200" dirty="0" smtClean="0">
                <a:solidFill>
                  <a:srgbClr val="FFC000"/>
                </a:solidFill>
              </a:rPr>
              <a:t>Forces at Bends and Changes in Cross-section</a:t>
            </a:r>
            <a:endParaRPr lang="en-US" sz="3200" dirty="0">
              <a:solidFill>
                <a:srgbClr val="FFC000"/>
              </a:solidFill>
            </a:endParaRPr>
          </a:p>
        </p:txBody>
      </p:sp>
      <p:sp>
        <p:nvSpPr>
          <p:cNvPr id="3" name="Subtitle 2"/>
          <p:cNvSpPr>
            <a:spLocks noGrp="1"/>
          </p:cNvSpPr>
          <p:nvPr>
            <p:ph type="subTitle" idx="1"/>
          </p:nvPr>
        </p:nvSpPr>
        <p:spPr>
          <a:xfrm>
            <a:off x="381000" y="914400"/>
            <a:ext cx="8229600" cy="5486400"/>
          </a:xfrm>
        </p:spPr>
        <p:txBody>
          <a:bodyPr>
            <a:normAutofit fontScale="92500" lnSpcReduction="10000"/>
          </a:bodyPr>
          <a:lstStyle/>
          <a:p>
            <a:pPr algn="just">
              <a:spcAft>
                <a:spcPts val="600"/>
              </a:spcAft>
            </a:pPr>
            <a:r>
              <a:rPr lang="en-US" dirty="0" smtClean="0"/>
              <a:t>A change in direction magnitude of flow velocity is accompanied by a change in the momentum of water. The force required to produce this change in momentum covers from pressure variation within the water and from the forces transmitted to the water from the pipe walls. For a pipe bend of the uniform section, </a:t>
            </a:r>
          </a:p>
          <a:p>
            <a:pPr algn="just">
              <a:spcAft>
                <a:spcPts val="600"/>
              </a:spcAft>
            </a:pPr>
            <a:r>
              <a:rPr lang="en-US" sz="2800" dirty="0" smtClean="0">
                <a:solidFill>
                  <a:srgbClr val="00FF00"/>
                </a:solidFill>
              </a:rPr>
              <a:t>Longitudinal force = s(</a:t>
            </a:r>
            <a:r>
              <a:rPr lang="en-US" sz="2800" dirty="0" smtClean="0">
                <a:solidFill>
                  <a:srgbClr val="00FF00"/>
                </a:solidFill>
                <a:sym typeface="Symbol"/>
              </a:rPr>
              <a:t></a:t>
            </a:r>
            <a:r>
              <a:rPr lang="en-US" sz="2800" dirty="0" smtClean="0">
                <a:solidFill>
                  <a:srgbClr val="00FF00"/>
                </a:solidFill>
              </a:rPr>
              <a:t>d)t </a:t>
            </a:r>
          </a:p>
          <a:p>
            <a:pPr algn="just">
              <a:spcAft>
                <a:spcPts val="600"/>
              </a:spcAft>
            </a:pPr>
            <a:r>
              <a:rPr lang="en-US" dirty="0" smtClean="0"/>
              <a:t>Where, </a:t>
            </a:r>
            <a:r>
              <a:rPr lang="en-US" i="1" dirty="0" smtClean="0">
                <a:solidFill>
                  <a:srgbClr val="00FF00"/>
                </a:solidFill>
              </a:rPr>
              <a:t>s</a:t>
            </a:r>
            <a:r>
              <a:rPr lang="en-US" dirty="0" smtClean="0"/>
              <a:t> is the unit stress, </a:t>
            </a:r>
            <a:r>
              <a:rPr lang="en-US" i="1" dirty="0" smtClean="0">
                <a:solidFill>
                  <a:srgbClr val="00FF00"/>
                </a:solidFill>
              </a:rPr>
              <a:t>d</a:t>
            </a:r>
            <a:r>
              <a:rPr lang="en-US" dirty="0" smtClean="0"/>
              <a:t> is the diameter of the pipe and </a:t>
            </a:r>
            <a:r>
              <a:rPr lang="en-US" dirty="0" smtClean="0">
                <a:solidFill>
                  <a:srgbClr val="00FF00"/>
                </a:solidFill>
              </a:rPr>
              <a:t>t</a:t>
            </a:r>
            <a:r>
              <a:rPr lang="en-US" dirty="0" smtClean="0"/>
              <a:t> the wall thickness of the pipe.</a:t>
            </a:r>
          </a:p>
          <a:p>
            <a:pPr algn="just">
              <a:spcAft>
                <a:spcPts val="600"/>
              </a:spcAft>
            </a:pPr>
            <a:r>
              <a:rPr lang="en-US" dirty="0" smtClean="0"/>
              <a:t>Similar expression for forces developed for a pipe bend of non-uniform cross-section, pipe contraction and enlargement can be computed. These stresses can be eliminated or reduced by providing an efficient anchorage at the bend, contraction and enlargement.</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00FF00"/>
                </a:solidFill>
                <a:effectLst/>
              </a:rPr>
              <a:t>Forces due to Temperature Changes</a:t>
            </a:r>
            <a:endParaRPr lang="en-US" sz="3600" dirty="0">
              <a:solidFill>
                <a:srgbClr val="00FF00"/>
              </a:solidFill>
              <a:effectLst/>
            </a:endParaRPr>
          </a:p>
        </p:txBody>
      </p:sp>
      <p:sp>
        <p:nvSpPr>
          <p:cNvPr id="3" name="Subtitle 2"/>
          <p:cNvSpPr>
            <a:spLocks noGrp="1"/>
          </p:cNvSpPr>
          <p:nvPr>
            <p:ph type="subTitle" idx="1"/>
          </p:nvPr>
        </p:nvSpPr>
        <p:spPr>
          <a:xfrm>
            <a:off x="381000" y="914400"/>
            <a:ext cx="8229600" cy="5486400"/>
          </a:xfrm>
        </p:spPr>
        <p:txBody>
          <a:bodyPr>
            <a:normAutofit fontScale="77500" lnSpcReduction="20000"/>
          </a:bodyPr>
          <a:lstStyle/>
          <a:p>
            <a:pPr algn="just">
              <a:lnSpc>
                <a:spcPct val="120000"/>
              </a:lnSpc>
              <a:spcAft>
                <a:spcPts val="600"/>
              </a:spcAft>
            </a:pPr>
            <a:r>
              <a:rPr lang="en-US" sz="2800" dirty="0" smtClean="0"/>
              <a:t>Longitudinal stress of considerable magnitude may develop in pipes exposed to large changes in temperature. The change in length </a:t>
            </a:r>
            <a:r>
              <a:rPr lang="en-US" sz="2800" b="1" dirty="0" smtClean="0">
                <a:solidFill>
                  <a:srgbClr val="00FF00"/>
                </a:solidFill>
                <a:sym typeface="Symbol"/>
              </a:rPr>
              <a:t></a:t>
            </a:r>
            <a:r>
              <a:rPr lang="en-US" sz="2800" dirty="0" smtClean="0"/>
              <a:t> of a pipe length </a:t>
            </a:r>
            <a:r>
              <a:rPr lang="en-US" sz="2800" b="1" dirty="0" smtClean="0">
                <a:solidFill>
                  <a:srgbClr val="00FF00"/>
                </a:solidFill>
              </a:rPr>
              <a:t>L</a:t>
            </a:r>
            <a:r>
              <a:rPr lang="en-US" sz="2800" dirty="0" smtClean="0"/>
              <a:t> when subjected to a temperature change </a:t>
            </a:r>
            <a:r>
              <a:rPr lang="en-US" sz="2800" dirty="0" smtClean="0">
                <a:solidFill>
                  <a:srgbClr val="FFFF00"/>
                </a:solidFill>
                <a:sym typeface="Symbol"/>
              </a:rPr>
              <a:t></a:t>
            </a:r>
            <a:r>
              <a:rPr lang="en-US" sz="2800" dirty="0" smtClean="0">
                <a:solidFill>
                  <a:srgbClr val="FFFF00"/>
                </a:solidFill>
              </a:rPr>
              <a:t>T</a:t>
            </a:r>
            <a:r>
              <a:rPr lang="en-US" sz="2800" dirty="0" smtClean="0"/>
              <a:t> is,</a:t>
            </a:r>
          </a:p>
          <a:p>
            <a:pPr algn="just">
              <a:lnSpc>
                <a:spcPct val="120000"/>
              </a:lnSpc>
              <a:spcAft>
                <a:spcPts val="600"/>
              </a:spcAft>
            </a:pPr>
            <a:r>
              <a:rPr lang="en-US" sz="2800" dirty="0" smtClean="0">
                <a:solidFill>
                  <a:srgbClr val="FFFF00"/>
                </a:solidFill>
                <a:sym typeface="Symbol"/>
              </a:rPr>
              <a:t></a:t>
            </a:r>
            <a:r>
              <a:rPr lang="en-US" sz="2800" dirty="0" smtClean="0">
                <a:solidFill>
                  <a:srgbClr val="FFFF00"/>
                </a:solidFill>
              </a:rPr>
              <a:t> = </a:t>
            </a:r>
            <a:r>
              <a:rPr lang="en-US" sz="2800" dirty="0" smtClean="0">
                <a:solidFill>
                  <a:srgbClr val="FFFF00"/>
                </a:solidFill>
                <a:sym typeface="Symbol"/>
              </a:rPr>
              <a:t></a:t>
            </a:r>
            <a:r>
              <a:rPr lang="en-US" sz="2800" dirty="0" err="1" smtClean="0">
                <a:solidFill>
                  <a:srgbClr val="FFFF00"/>
                </a:solidFill>
              </a:rPr>
              <a:t>L.</a:t>
            </a:r>
            <a:r>
              <a:rPr lang="en-US" sz="2800" dirty="0" err="1" smtClean="0">
                <a:solidFill>
                  <a:srgbClr val="FFFF00"/>
                </a:solidFill>
                <a:sym typeface="Symbol"/>
              </a:rPr>
              <a:t></a:t>
            </a:r>
            <a:r>
              <a:rPr lang="en-US" sz="2800" dirty="0" err="1" smtClean="0">
                <a:solidFill>
                  <a:srgbClr val="FFFF00"/>
                </a:solidFill>
              </a:rPr>
              <a:t>T</a:t>
            </a:r>
            <a:r>
              <a:rPr lang="en-US" sz="2800" dirty="0" smtClean="0">
                <a:solidFill>
                  <a:srgbClr val="FFFF00"/>
                </a:solidFill>
              </a:rPr>
              <a:t> </a:t>
            </a:r>
          </a:p>
          <a:p>
            <a:pPr algn="just">
              <a:lnSpc>
                <a:spcPct val="120000"/>
              </a:lnSpc>
              <a:spcAft>
                <a:spcPts val="600"/>
              </a:spcAft>
            </a:pPr>
            <a:r>
              <a:rPr lang="en-US" sz="2800" dirty="0" smtClean="0"/>
              <a:t>where </a:t>
            </a:r>
            <a:r>
              <a:rPr lang="en-US" sz="2800" b="1" dirty="0" smtClean="0">
                <a:solidFill>
                  <a:srgbClr val="00FF00"/>
                </a:solidFill>
                <a:sym typeface="Symbol"/>
              </a:rPr>
              <a:t></a:t>
            </a:r>
            <a:r>
              <a:rPr lang="en-US" sz="2800" dirty="0" smtClean="0"/>
              <a:t> is the coefficient of thermal expansion of the pipe material. If this change in length is prevented, longitudinal stress will develop. The amount of these stresses may be calculated by the formula:</a:t>
            </a:r>
          </a:p>
          <a:p>
            <a:pPr algn="just">
              <a:lnSpc>
                <a:spcPct val="120000"/>
              </a:lnSpc>
              <a:spcAft>
                <a:spcPts val="600"/>
              </a:spcAft>
            </a:pPr>
            <a:r>
              <a:rPr lang="en-US" sz="2800" dirty="0" smtClean="0">
                <a:solidFill>
                  <a:srgbClr val="FFFF00"/>
                </a:solidFill>
              </a:rPr>
              <a:t> </a:t>
            </a:r>
            <a:r>
              <a:rPr lang="en-US" sz="2800" i="1" dirty="0" smtClean="0">
                <a:solidFill>
                  <a:srgbClr val="FFFF00"/>
                </a:solidFill>
                <a:sym typeface="Symbol"/>
              </a:rPr>
              <a:t>f</a:t>
            </a:r>
            <a:r>
              <a:rPr lang="en-US" sz="2800" dirty="0" smtClean="0">
                <a:solidFill>
                  <a:srgbClr val="FFFF00"/>
                </a:solidFill>
              </a:rPr>
              <a:t> = E</a:t>
            </a:r>
            <a:r>
              <a:rPr lang="en-US" sz="2800" dirty="0" smtClean="0">
                <a:solidFill>
                  <a:srgbClr val="FFFF00"/>
                </a:solidFill>
                <a:sym typeface="Symbol"/>
              </a:rPr>
              <a:t></a:t>
            </a:r>
            <a:r>
              <a:rPr lang="en-US" sz="2800" dirty="0" smtClean="0">
                <a:solidFill>
                  <a:srgbClr val="FFFF00"/>
                </a:solidFill>
              </a:rPr>
              <a:t>T </a:t>
            </a:r>
          </a:p>
          <a:p>
            <a:pPr algn="just">
              <a:lnSpc>
                <a:spcPct val="120000"/>
              </a:lnSpc>
              <a:spcAft>
                <a:spcPts val="600"/>
              </a:spcAft>
            </a:pPr>
            <a:r>
              <a:rPr lang="en-US" sz="2800" dirty="0" smtClean="0"/>
              <a:t>where, </a:t>
            </a:r>
            <a:r>
              <a:rPr lang="en-US" sz="2800" b="1" dirty="0" smtClean="0">
                <a:solidFill>
                  <a:srgbClr val="00FF00"/>
                </a:solidFill>
              </a:rPr>
              <a:t>E</a:t>
            </a:r>
            <a:r>
              <a:rPr lang="en-US" sz="2800" dirty="0" smtClean="0"/>
              <a:t> is the thermal modulus of elasticity of pipe material</a:t>
            </a:r>
          </a:p>
          <a:p>
            <a:pPr algn="just">
              <a:lnSpc>
                <a:spcPct val="120000"/>
              </a:lnSpc>
              <a:spcAft>
                <a:spcPts val="600"/>
              </a:spcAft>
            </a:pPr>
            <a:r>
              <a:rPr lang="en-US" sz="2800" dirty="0" smtClean="0"/>
              <a:t>This indicates the longitudinal stress that would result when a pipe with fixed ends is subjected to a temperature change. Expansion joints are usually provided to reduce temperature stresses.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FF00"/>
                </a:solidFill>
              </a:rPr>
              <a:t>External Forces</a:t>
            </a:r>
            <a:endParaRPr lang="en-US" sz="3600" dirty="0">
              <a:solidFill>
                <a:srgbClr val="FFFF00"/>
              </a:solidFill>
            </a:endParaRPr>
          </a:p>
        </p:txBody>
      </p:sp>
      <p:sp>
        <p:nvSpPr>
          <p:cNvPr id="3" name="Subtitle 2"/>
          <p:cNvSpPr>
            <a:spLocks noGrp="1"/>
          </p:cNvSpPr>
          <p:nvPr>
            <p:ph type="subTitle" idx="1"/>
          </p:nvPr>
        </p:nvSpPr>
        <p:spPr>
          <a:xfrm>
            <a:off x="381000" y="914400"/>
            <a:ext cx="8229600" cy="5486400"/>
          </a:xfrm>
        </p:spPr>
        <p:txBody>
          <a:bodyPr>
            <a:normAutofit fontScale="85000" lnSpcReduction="20000"/>
          </a:bodyPr>
          <a:lstStyle/>
          <a:p>
            <a:pPr marL="514350" indent="-514350" algn="just">
              <a:spcAft>
                <a:spcPts val="1200"/>
              </a:spcAft>
            </a:pPr>
            <a:r>
              <a:rPr lang="en-US" sz="2800" dirty="0" smtClean="0"/>
              <a:t>Pipes are often placed in an excavated trench which is back filled, or they are laid on ground surface and covered with earth. In either case a vertical load is imposed on the pipe. If a load is superimposed on the fill, a portion of it will be transferred to the buried pipe. The magnitude of the load thus produced depends on the rigidity of the pipe, the type of bedding and the character of the fill material.</a:t>
            </a:r>
          </a:p>
          <a:p>
            <a:pPr algn="just"/>
            <a:r>
              <a:rPr lang="en-US" sz="2800" dirty="0" smtClean="0"/>
              <a:t>1. According to </a:t>
            </a:r>
            <a:r>
              <a:rPr lang="en-US" sz="2800" dirty="0" smtClean="0">
                <a:solidFill>
                  <a:srgbClr val="FFFF00"/>
                </a:solidFill>
              </a:rPr>
              <a:t>Anson Marston</a:t>
            </a:r>
            <a:r>
              <a:rPr lang="en-US" sz="2800" dirty="0" smtClean="0"/>
              <a:t>, </a:t>
            </a:r>
            <a:r>
              <a:rPr lang="en-US" sz="2800" dirty="0" smtClean="0">
                <a:solidFill>
                  <a:srgbClr val="FF0066"/>
                </a:solidFill>
              </a:rPr>
              <a:t>for rigid pipes </a:t>
            </a:r>
            <a:r>
              <a:rPr lang="en-US" sz="2800" dirty="0" smtClean="0"/>
              <a:t>in narrow trenches, the load </a:t>
            </a:r>
            <a:r>
              <a:rPr lang="en-US" sz="2800" b="1" dirty="0" smtClean="0">
                <a:solidFill>
                  <a:srgbClr val="00FF00"/>
                </a:solidFill>
              </a:rPr>
              <a:t>w</a:t>
            </a:r>
            <a:r>
              <a:rPr lang="en-US" sz="2800" dirty="0" smtClean="0"/>
              <a:t> in pound per foot of pipe has been found to be,</a:t>
            </a:r>
          </a:p>
          <a:p>
            <a:pPr algn="just"/>
            <a:r>
              <a:rPr lang="en-US" sz="2800" dirty="0" smtClean="0">
                <a:solidFill>
                  <a:srgbClr val="00FF00"/>
                </a:solidFill>
              </a:rPr>
              <a:t>w = c</a:t>
            </a:r>
            <a:r>
              <a:rPr lang="en-US" sz="2800" dirty="0" smtClean="0">
                <a:solidFill>
                  <a:srgbClr val="00FF00"/>
                </a:solidFill>
                <a:sym typeface="Symbol"/>
              </a:rPr>
              <a:t></a:t>
            </a:r>
            <a:r>
              <a:rPr lang="en-US" sz="2800" dirty="0" smtClean="0">
                <a:solidFill>
                  <a:srgbClr val="00FF00"/>
                </a:solidFill>
              </a:rPr>
              <a:t>B</a:t>
            </a:r>
            <a:r>
              <a:rPr lang="en-US" sz="2800" baseline="30000" dirty="0" smtClean="0">
                <a:solidFill>
                  <a:srgbClr val="00FF00"/>
                </a:solidFill>
              </a:rPr>
              <a:t>2</a:t>
            </a:r>
            <a:r>
              <a:rPr lang="en-US" sz="2800" dirty="0" smtClean="0">
                <a:solidFill>
                  <a:srgbClr val="00FF00"/>
                </a:solidFill>
              </a:rPr>
              <a:t> </a:t>
            </a:r>
          </a:p>
          <a:p>
            <a:pPr algn="just"/>
            <a:r>
              <a:rPr lang="en-US" sz="2800" dirty="0" smtClean="0"/>
              <a:t>where </a:t>
            </a:r>
            <a:r>
              <a:rPr lang="en-US" sz="2800" dirty="0" smtClean="0">
                <a:solidFill>
                  <a:srgbClr val="00FF00"/>
                </a:solidFill>
              </a:rPr>
              <a:t>B</a:t>
            </a:r>
            <a:r>
              <a:rPr lang="en-US" sz="2800" dirty="0" smtClean="0"/>
              <a:t> is the trench width at the top of the pipe, </a:t>
            </a:r>
            <a:r>
              <a:rPr lang="en-US" sz="2800" dirty="0" smtClean="0">
                <a:solidFill>
                  <a:srgbClr val="00FF00"/>
                </a:solidFill>
                <a:sym typeface="Symbol"/>
              </a:rPr>
              <a:t></a:t>
            </a:r>
            <a:r>
              <a:rPr lang="en-US" sz="2800" dirty="0" smtClean="0"/>
              <a:t> is the specific weight of the fill material, and </a:t>
            </a:r>
            <a:r>
              <a:rPr lang="en-US" sz="2800" dirty="0" smtClean="0">
                <a:solidFill>
                  <a:srgbClr val="00FF00"/>
                </a:solidFill>
              </a:rPr>
              <a:t>c</a:t>
            </a:r>
            <a:r>
              <a:rPr lang="en-US" sz="2800" dirty="0" smtClean="0"/>
              <a:t> is the coefficient characteristics of the fill material, and the ratio of cover depth to the width of the trench, and is generally termed as load calculation coefficient.</a:t>
            </a:r>
          </a:p>
          <a:p>
            <a:pPr marL="514350" indent="-514350" algn="just">
              <a:spcAft>
                <a:spcPts val="1200"/>
              </a:spcAft>
            </a:pPr>
            <a:endParaRPr lang="en-US" sz="2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Environmental Engineering-1</a:t>
            </a:r>
            <a:endParaRPr lang="en-US" dirty="0"/>
          </a:p>
        </p:txBody>
      </p:sp>
      <p:sp>
        <p:nvSpPr>
          <p:cNvPr id="3" name="Subtitle 2"/>
          <p:cNvSpPr>
            <a:spLocks noGrp="1"/>
          </p:cNvSpPr>
          <p:nvPr>
            <p:ph type="subTitle" idx="1"/>
          </p:nvPr>
        </p:nvSpPr>
        <p:spPr>
          <a:xfrm>
            <a:off x="381000" y="914400"/>
            <a:ext cx="8229600" cy="5486400"/>
          </a:xfrm>
        </p:spPr>
        <p:txBody>
          <a:bodyPr>
            <a:normAutofit/>
          </a:bodyPr>
          <a:lstStyle/>
          <a:p>
            <a:pPr algn="ctr"/>
            <a:r>
              <a:rPr lang="en-US" sz="3200" dirty="0" smtClean="0"/>
              <a:t>CE3141</a:t>
            </a:r>
          </a:p>
          <a:p>
            <a:pPr algn="ctr"/>
            <a:endParaRPr lang="en-US" sz="3200" dirty="0" smtClean="0"/>
          </a:p>
          <a:p>
            <a:pPr algn="ctr"/>
            <a:r>
              <a:rPr lang="en-US" sz="3200" dirty="0" smtClean="0">
                <a:solidFill>
                  <a:srgbClr val="FF0000"/>
                </a:solidFill>
              </a:rPr>
              <a:t>Lecture -1</a:t>
            </a:r>
            <a:r>
              <a:rPr lang="en-US" sz="3200" dirty="0" smtClean="0"/>
              <a:t> </a:t>
            </a:r>
          </a:p>
          <a:p>
            <a:pPr algn="ctr"/>
            <a:r>
              <a:rPr lang="en-US" sz="3200" dirty="0" smtClean="0"/>
              <a:t>Week-1, Sunday</a:t>
            </a:r>
          </a:p>
          <a:p>
            <a:pPr algn="ctr"/>
            <a:endParaRPr lang="en-US" sz="3200" dirty="0" smtClean="0"/>
          </a:p>
          <a:p>
            <a:pPr algn="ctr"/>
            <a:r>
              <a:rPr lang="en-US" sz="3200" dirty="0" smtClean="0"/>
              <a:t>27-12-2020</a:t>
            </a:r>
            <a:endParaRPr lang="en-US" sz="3200" dirty="0"/>
          </a:p>
        </p:txBody>
      </p:sp>
    </p:spTree>
    <p:extLst>
      <p:ext uri="{BB962C8B-B14F-4D97-AF65-F5344CB8AC3E}">
        <p14:creationId xmlns:p14="http://schemas.microsoft.com/office/powerpoint/2010/main" xmlns="" val="244895327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FF00"/>
                </a:solidFill>
              </a:rPr>
              <a:t>External Forces</a:t>
            </a:r>
            <a:endParaRPr lang="en-US" sz="3600" dirty="0">
              <a:solidFill>
                <a:srgbClr val="FFFF00"/>
              </a:solidFill>
            </a:endParaRPr>
          </a:p>
        </p:txBody>
      </p:sp>
      <p:sp>
        <p:nvSpPr>
          <p:cNvPr id="3" name="Subtitle 2"/>
          <p:cNvSpPr>
            <a:spLocks noGrp="1"/>
          </p:cNvSpPr>
          <p:nvPr>
            <p:ph type="subTitle" idx="1"/>
          </p:nvPr>
        </p:nvSpPr>
        <p:spPr>
          <a:xfrm>
            <a:off x="381000" y="914400"/>
            <a:ext cx="8229600" cy="5486400"/>
          </a:xfrm>
        </p:spPr>
        <p:txBody>
          <a:bodyPr>
            <a:normAutofit fontScale="92500" lnSpcReduction="10000"/>
          </a:bodyPr>
          <a:lstStyle/>
          <a:p>
            <a:pPr algn="just"/>
            <a:r>
              <a:rPr lang="en-US" sz="2800" dirty="0" smtClean="0">
                <a:solidFill>
                  <a:srgbClr val="00FF00"/>
                </a:solidFill>
              </a:rPr>
              <a:t>If the pipe is flexible type</a:t>
            </a:r>
            <a:r>
              <a:rPr lang="en-US" sz="2800" dirty="0" smtClean="0"/>
              <a:t>, and the soil at the sides is well compacted, the side fills may be expected to carry their proportional share of the total load. The empirical formula for the load on the buried flexible pipe in a narrow trench is,</a:t>
            </a:r>
          </a:p>
          <a:p>
            <a:pPr algn="just"/>
            <a:r>
              <a:rPr lang="en-US" sz="2800" dirty="0" smtClean="0">
                <a:solidFill>
                  <a:srgbClr val="00FF00"/>
                </a:solidFill>
              </a:rPr>
              <a:t>w = </a:t>
            </a:r>
            <a:r>
              <a:rPr lang="en-US" sz="2800" dirty="0" err="1" smtClean="0">
                <a:solidFill>
                  <a:srgbClr val="00FF00"/>
                </a:solidFill>
              </a:rPr>
              <a:t>c</a:t>
            </a:r>
            <a:r>
              <a:rPr lang="en-US" sz="2800" dirty="0" err="1" smtClean="0">
                <a:solidFill>
                  <a:srgbClr val="00FF00"/>
                </a:solidFill>
                <a:sym typeface="Symbol"/>
              </a:rPr>
              <a:t></a:t>
            </a:r>
            <a:r>
              <a:rPr lang="en-US" sz="2800" dirty="0" err="1" smtClean="0">
                <a:solidFill>
                  <a:srgbClr val="00FF00"/>
                </a:solidFill>
              </a:rPr>
              <a:t>BD</a:t>
            </a:r>
            <a:r>
              <a:rPr lang="en-US" sz="2800" dirty="0" smtClean="0">
                <a:solidFill>
                  <a:srgbClr val="00FF00"/>
                </a:solidFill>
              </a:rPr>
              <a:t> </a:t>
            </a:r>
          </a:p>
          <a:p>
            <a:pPr algn="just">
              <a:spcAft>
                <a:spcPts val="1200"/>
              </a:spcAft>
            </a:pPr>
            <a:r>
              <a:rPr lang="en-US" sz="2800" dirty="0" smtClean="0"/>
              <a:t>where </a:t>
            </a:r>
            <a:r>
              <a:rPr lang="en-US" sz="2800" dirty="0" smtClean="0">
                <a:solidFill>
                  <a:srgbClr val="00FF00"/>
                </a:solidFill>
              </a:rPr>
              <a:t>D</a:t>
            </a:r>
            <a:r>
              <a:rPr lang="en-US" sz="2800" dirty="0" smtClean="0"/>
              <a:t> is the out side diameter of the pipe.</a:t>
            </a:r>
          </a:p>
          <a:p>
            <a:pPr algn="just"/>
            <a:r>
              <a:rPr lang="en-US" sz="2800" dirty="0" smtClean="0">
                <a:solidFill>
                  <a:srgbClr val="00FF00"/>
                </a:solidFill>
              </a:rPr>
              <a:t>If the pipe is placed on undisturbed ground and covered with fill </a:t>
            </a:r>
            <a:r>
              <a:rPr lang="en-US" sz="2800" dirty="0" smtClean="0"/>
              <a:t>(as highway culvert), the equation for the load on buried pipe under embankment conditions is,</a:t>
            </a:r>
          </a:p>
          <a:p>
            <a:pPr algn="just"/>
            <a:r>
              <a:rPr lang="en-US" sz="2800" dirty="0" smtClean="0">
                <a:solidFill>
                  <a:srgbClr val="00FF00"/>
                </a:solidFill>
              </a:rPr>
              <a:t>w =c</a:t>
            </a:r>
            <a:r>
              <a:rPr lang="en-US" sz="2800" baseline="-25000" dirty="0" smtClean="0">
                <a:solidFill>
                  <a:srgbClr val="00FF00"/>
                </a:solidFill>
              </a:rPr>
              <a:t>p</a:t>
            </a:r>
            <a:r>
              <a:rPr lang="en-US" sz="2800" dirty="0" smtClean="0">
                <a:solidFill>
                  <a:srgbClr val="00FF00"/>
                </a:solidFill>
                <a:sym typeface="Symbol"/>
              </a:rPr>
              <a:t></a:t>
            </a:r>
            <a:r>
              <a:rPr lang="en-US" sz="2800" dirty="0" smtClean="0">
                <a:solidFill>
                  <a:srgbClr val="00FF00"/>
                </a:solidFill>
              </a:rPr>
              <a:t> D</a:t>
            </a:r>
            <a:r>
              <a:rPr lang="en-US" sz="2800" baseline="30000" dirty="0" smtClean="0">
                <a:solidFill>
                  <a:srgbClr val="00FF00"/>
                </a:solidFill>
              </a:rPr>
              <a:t>2</a:t>
            </a:r>
            <a:endParaRPr lang="en-US" sz="2800" dirty="0" smtClean="0">
              <a:solidFill>
                <a:srgbClr val="00FF00"/>
              </a:solidFill>
            </a:endParaRPr>
          </a:p>
          <a:p>
            <a:pPr algn="just"/>
            <a:r>
              <a:rPr lang="en-US" sz="2800" dirty="0" smtClean="0"/>
              <a:t>value of </a:t>
            </a:r>
            <a:r>
              <a:rPr lang="en-US" sz="2800" dirty="0" smtClean="0">
                <a:solidFill>
                  <a:srgbClr val="00FF00"/>
                </a:solidFill>
              </a:rPr>
              <a:t>c</a:t>
            </a:r>
            <a:r>
              <a:rPr lang="en-US" sz="2800" baseline="-25000" dirty="0" smtClean="0">
                <a:solidFill>
                  <a:srgbClr val="00FF00"/>
                </a:solidFill>
              </a:rPr>
              <a:t>p</a:t>
            </a:r>
            <a:r>
              <a:rPr lang="en-US" sz="2800" dirty="0" smtClean="0"/>
              <a:t> depends on the type of the pipe and characteristics of the foundation and backfill.</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FF00"/>
                </a:solidFill>
              </a:rPr>
              <a:t>External Forces</a:t>
            </a:r>
            <a:endParaRPr lang="en-US" sz="3600" dirty="0">
              <a:solidFill>
                <a:srgbClr val="FFFF00"/>
              </a:solidFill>
            </a:endParaRPr>
          </a:p>
        </p:txBody>
      </p:sp>
      <p:sp>
        <p:nvSpPr>
          <p:cNvPr id="3" name="Subtitle 2"/>
          <p:cNvSpPr>
            <a:spLocks noGrp="1"/>
          </p:cNvSpPr>
          <p:nvPr>
            <p:ph type="subTitle" idx="1"/>
          </p:nvPr>
        </p:nvSpPr>
        <p:spPr>
          <a:xfrm>
            <a:off x="381000" y="990600"/>
            <a:ext cx="8229600" cy="5486400"/>
          </a:xfrm>
        </p:spPr>
        <p:txBody>
          <a:bodyPr>
            <a:normAutofit fontScale="85000" lnSpcReduction="10000"/>
          </a:bodyPr>
          <a:lstStyle/>
          <a:p>
            <a:pPr algn="just">
              <a:lnSpc>
                <a:spcPct val="110000"/>
              </a:lnSpc>
              <a:spcAft>
                <a:spcPts val="600"/>
              </a:spcAft>
            </a:pPr>
            <a:r>
              <a:rPr lang="en-US" sz="2800" dirty="0" smtClean="0"/>
              <a:t>The formula for </a:t>
            </a:r>
            <a:r>
              <a:rPr lang="en-US" sz="2800" dirty="0" smtClean="0">
                <a:solidFill>
                  <a:srgbClr val="00FF00"/>
                </a:solidFill>
              </a:rPr>
              <a:t>load due to super imposed concentrated load </a:t>
            </a:r>
            <a:r>
              <a:rPr lang="en-US" sz="2800" dirty="0" smtClean="0"/>
              <a:t>is given in the following form by </a:t>
            </a:r>
            <a:r>
              <a:rPr lang="en-US" sz="2800" dirty="0" err="1" smtClean="0"/>
              <a:t>D.H.Holl’s</a:t>
            </a:r>
            <a:r>
              <a:rPr lang="en-US" sz="2800" dirty="0" smtClean="0"/>
              <a:t> integration of </a:t>
            </a:r>
            <a:r>
              <a:rPr lang="en-US" sz="2800" dirty="0" err="1" smtClean="0"/>
              <a:t>Bousainesq’s</a:t>
            </a:r>
            <a:r>
              <a:rPr lang="en-US" sz="2800" dirty="0" smtClean="0"/>
              <a:t> formula as,</a:t>
            </a:r>
          </a:p>
          <a:p>
            <a:pPr algn="just">
              <a:lnSpc>
                <a:spcPct val="110000"/>
              </a:lnSpc>
              <a:spcAft>
                <a:spcPts val="600"/>
              </a:spcAft>
            </a:pPr>
            <a:r>
              <a:rPr lang="en-US" sz="2800" dirty="0" err="1" smtClean="0">
                <a:solidFill>
                  <a:srgbClr val="00FF00"/>
                </a:solidFill>
              </a:rPr>
              <a:t>w</a:t>
            </a:r>
            <a:r>
              <a:rPr lang="en-US" sz="2800" baseline="-25000" dirty="0" err="1" smtClean="0">
                <a:solidFill>
                  <a:srgbClr val="00FF00"/>
                </a:solidFill>
              </a:rPr>
              <a:t>sc</a:t>
            </a:r>
            <a:r>
              <a:rPr lang="en-US" sz="2800" dirty="0" smtClean="0">
                <a:solidFill>
                  <a:srgbClr val="00FF00"/>
                </a:solidFill>
              </a:rPr>
              <a:t> = (c</a:t>
            </a:r>
            <a:r>
              <a:rPr lang="en-US" sz="2800" baseline="-25000" dirty="0" smtClean="0">
                <a:solidFill>
                  <a:srgbClr val="00FF00"/>
                </a:solidFill>
              </a:rPr>
              <a:t>1</a:t>
            </a:r>
            <a:r>
              <a:rPr lang="en-US" sz="2800" dirty="0" smtClean="0">
                <a:solidFill>
                  <a:srgbClr val="00FF00"/>
                </a:solidFill>
              </a:rPr>
              <a:t>p</a:t>
            </a:r>
            <a:r>
              <a:rPr lang="en-US" sz="2800" baseline="-25000" dirty="0" smtClean="0">
                <a:solidFill>
                  <a:srgbClr val="00FF00"/>
                </a:solidFill>
              </a:rPr>
              <a:t>sc</a:t>
            </a:r>
            <a:r>
              <a:rPr lang="en-US" sz="2800" dirty="0" smtClean="0">
                <a:solidFill>
                  <a:srgbClr val="00FF00"/>
                </a:solidFill>
              </a:rPr>
              <a:t>) I/L</a:t>
            </a:r>
          </a:p>
          <a:p>
            <a:pPr algn="just">
              <a:lnSpc>
                <a:spcPct val="110000"/>
              </a:lnSpc>
              <a:spcAft>
                <a:spcPts val="600"/>
              </a:spcAft>
            </a:pPr>
            <a:r>
              <a:rPr lang="en-US" sz="2800" dirty="0" smtClean="0"/>
              <a:t>where </a:t>
            </a:r>
            <a:r>
              <a:rPr lang="en-US" sz="2800" dirty="0" err="1" smtClean="0">
                <a:solidFill>
                  <a:srgbClr val="00FF00"/>
                </a:solidFill>
              </a:rPr>
              <a:t>w</a:t>
            </a:r>
            <a:r>
              <a:rPr lang="en-US" sz="2800" baseline="-25000" dirty="0" err="1" smtClean="0">
                <a:solidFill>
                  <a:srgbClr val="00FF00"/>
                </a:solidFill>
              </a:rPr>
              <a:t>sd</a:t>
            </a:r>
            <a:r>
              <a:rPr lang="en-US" sz="2800" dirty="0" smtClean="0">
                <a:solidFill>
                  <a:srgbClr val="00FF00"/>
                </a:solidFill>
              </a:rPr>
              <a:t> </a:t>
            </a:r>
            <a:r>
              <a:rPr lang="en-US" sz="2800" dirty="0" smtClean="0"/>
              <a:t>is superimposed concentrated load on pipe in lb/ft, </a:t>
            </a:r>
            <a:r>
              <a:rPr lang="en-US" sz="2800" dirty="0" err="1" smtClean="0">
                <a:solidFill>
                  <a:srgbClr val="00FF00"/>
                </a:solidFill>
              </a:rPr>
              <a:t>p</a:t>
            </a:r>
            <a:r>
              <a:rPr lang="en-US" sz="2800" baseline="-25000" dirty="0" err="1" smtClean="0">
                <a:solidFill>
                  <a:srgbClr val="00FF00"/>
                </a:solidFill>
              </a:rPr>
              <a:t>sc</a:t>
            </a:r>
            <a:r>
              <a:rPr lang="en-US" sz="2800" dirty="0" smtClean="0">
                <a:solidFill>
                  <a:srgbClr val="00FF00"/>
                </a:solidFill>
              </a:rPr>
              <a:t> </a:t>
            </a:r>
            <a:r>
              <a:rPr lang="en-US" sz="2800" dirty="0" smtClean="0"/>
              <a:t>is the superimposed concentrated load in lb, </a:t>
            </a:r>
            <a:r>
              <a:rPr lang="en-US" sz="2800" dirty="0" smtClean="0">
                <a:solidFill>
                  <a:srgbClr val="00FF00"/>
                </a:solidFill>
              </a:rPr>
              <a:t>I</a:t>
            </a:r>
            <a:r>
              <a:rPr lang="en-US" sz="2800" dirty="0" smtClean="0"/>
              <a:t> is the impact factor and </a:t>
            </a:r>
            <a:r>
              <a:rPr lang="en-US" sz="2800" dirty="0" smtClean="0">
                <a:solidFill>
                  <a:srgbClr val="00FF00"/>
                </a:solidFill>
              </a:rPr>
              <a:t>c</a:t>
            </a:r>
            <a:r>
              <a:rPr lang="en-US" sz="2800" baseline="-25000" dirty="0" smtClean="0">
                <a:solidFill>
                  <a:srgbClr val="00FF00"/>
                </a:solidFill>
              </a:rPr>
              <a:t>1</a:t>
            </a:r>
            <a:r>
              <a:rPr lang="en-US" sz="2800" dirty="0" smtClean="0"/>
              <a:t> is the load coefficient which is  a function of </a:t>
            </a:r>
            <a:r>
              <a:rPr lang="en-US" sz="2800" dirty="0" smtClean="0">
                <a:solidFill>
                  <a:srgbClr val="00FF00"/>
                </a:solidFill>
              </a:rPr>
              <a:t>D/2H</a:t>
            </a:r>
            <a:r>
              <a:rPr lang="en-US" sz="2800" dirty="0" smtClean="0"/>
              <a:t> and </a:t>
            </a:r>
            <a:r>
              <a:rPr lang="en-US" sz="2800" dirty="0" smtClean="0">
                <a:solidFill>
                  <a:srgbClr val="00FF00"/>
                </a:solidFill>
              </a:rPr>
              <a:t>L/2H</a:t>
            </a:r>
            <a:r>
              <a:rPr lang="en-US" sz="2800" dirty="0" smtClean="0"/>
              <a:t>. In case distributed superimposed load, the expression for load on the pipe is, </a:t>
            </a:r>
          </a:p>
          <a:p>
            <a:pPr algn="just">
              <a:lnSpc>
                <a:spcPct val="110000"/>
              </a:lnSpc>
              <a:spcAft>
                <a:spcPts val="600"/>
              </a:spcAft>
            </a:pPr>
            <a:r>
              <a:rPr lang="en-US" sz="2800" dirty="0" err="1" smtClean="0">
                <a:solidFill>
                  <a:srgbClr val="00FF00"/>
                </a:solidFill>
              </a:rPr>
              <a:t>w</a:t>
            </a:r>
            <a:r>
              <a:rPr lang="en-US" sz="2800" baseline="-25000" dirty="0" err="1" smtClean="0">
                <a:solidFill>
                  <a:srgbClr val="00FF00"/>
                </a:solidFill>
              </a:rPr>
              <a:t>sd</a:t>
            </a:r>
            <a:r>
              <a:rPr lang="en-US" sz="2800" dirty="0" smtClean="0">
                <a:solidFill>
                  <a:srgbClr val="00FF00"/>
                </a:solidFill>
              </a:rPr>
              <a:t> = c</a:t>
            </a:r>
            <a:r>
              <a:rPr lang="en-US" sz="2800" baseline="-25000" dirty="0" smtClean="0">
                <a:solidFill>
                  <a:srgbClr val="00FF00"/>
                </a:solidFill>
              </a:rPr>
              <a:t>1</a:t>
            </a:r>
            <a:r>
              <a:rPr lang="en-US" sz="2800" dirty="0" smtClean="0">
                <a:solidFill>
                  <a:srgbClr val="00FF00"/>
                </a:solidFill>
              </a:rPr>
              <a:t>pID</a:t>
            </a:r>
          </a:p>
          <a:p>
            <a:pPr algn="just">
              <a:lnSpc>
                <a:spcPct val="110000"/>
              </a:lnSpc>
              <a:spcAft>
                <a:spcPts val="600"/>
              </a:spcAft>
            </a:pPr>
            <a:r>
              <a:rPr lang="en-US" sz="2800" dirty="0" smtClean="0"/>
              <a:t>where </a:t>
            </a:r>
            <a:r>
              <a:rPr lang="en-US" sz="2800" dirty="0" err="1" smtClean="0">
                <a:solidFill>
                  <a:srgbClr val="00FF00"/>
                </a:solidFill>
              </a:rPr>
              <a:t>w</a:t>
            </a:r>
            <a:r>
              <a:rPr lang="en-US" sz="2800" baseline="-25000" dirty="0" err="1" smtClean="0">
                <a:solidFill>
                  <a:srgbClr val="00FF00"/>
                </a:solidFill>
              </a:rPr>
              <a:t>sd</a:t>
            </a:r>
            <a:r>
              <a:rPr lang="en-US" sz="2800" baseline="-25000" dirty="0" smtClean="0"/>
              <a:t> </a:t>
            </a:r>
            <a:r>
              <a:rPr lang="en-US" sz="2800" dirty="0" smtClean="0"/>
              <a:t>is the superimposed</a:t>
            </a:r>
            <a:r>
              <a:rPr lang="en-US" sz="2800" baseline="-25000" dirty="0" smtClean="0"/>
              <a:t> </a:t>
            </a:r>
            <a:r>
              <a:rPr lang="en-US" sz="2800" dirty="0" smtClean="0"/>
              <a:t>distributed load on the pipe in lb/ft length, </a:t>
            </a:r>
            <a:r>
              <a:rPr lang="en-US" sz="2800" dirty="0" smtClean="0">
                <a:solidFill>
                  <a:srgbClr val="00FF00"/>
                </a:solidFill>
              </a:rPr>
              <a:t>p</a:t>
            </a:r>
            <a:r>
              <a:rPr lang="en-US" sz="2800" dirty="0" smtClean="0"/>
              <a:t> is the intensity of distributed load in lb/</a:t>
            </a:r>
            <a:r>
              <a:rPr lang="en-US" sz="2800" dirty="0" err="1" smtClean="0"/>
              <a:t>sq.ft</a:t>
            </a:r>
            <a:r>
              <a:rPr lang="en-US" sz="2800" dirty="0" smtClean="0"/>
              <a:t>, </a:t>
            </a:r>
            <a:r>
              <a:rPr lang="en-US" sz="2800" dirty="0" smtClean="0">
                <a:solidFill>
                  <a:srgbClr val="00FF00"/>
                </a:solidFill>
              </a:rPr>
              <a:t>c</a:t>
            </a:r>
            <a:r>
              <a:rPr lang="en-US" sz="2800" baseline="-25000" dirty="0" smtClean="0">
                <a:solidFill>
                  <a:srgbClr val="00FF00"/>
                </a:solidFill>
              </a:rPr>
              <a:t>1</a:t>
            </a:r>
            <a:r>
              <a:rPr lang="en-US" sz="2800" baseline="-25000" dirty="0" smtClean="0"/>
              <a:t> </a:t>
            </a:r>
            <a:r>
              <a:rPr lang="en-US" sz="2800" dirty="0" smtClean="0"/>
              <a:t>is the load coefficient which is function of N/2H and M/2H.</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FF00"/>
                </a:solidFill>
              </a:rPr>
              <a:t>External Forces</a:t>
            </a:r>
            <a:endParaRPr lang="en-US" sz="3600" dirty="0">
              <a:solidFill>
                <a:srgbClr val="FFFF00"/>
              </a:solidFill>
            </a:endParaRPr>
          </a:p>
        </p:txBody>
      </p:sp>
      <p:pic>
        <p:nvPicPr>
          <p:cNvPr id="1027" name="Picture 3"/>
          <p:cNvPicPr>
            <a:picLocks noChangeAspect="1" noChangeArrowheads="1"/>
          </p:cNvPicPr>
          <p:nvPr/>
        </p:nvPicPr>
        <p:blipFill>
          <a:blip r:embed="rId2"/>
          <a:srcRect/>
          <a:stretch>
            <a:fillRect/>
          </a:stretch>
        </p:blipFill>
        <p:spPr bwMode="auto">
          <a:xfrm>
            <a:off x="1295400" y="990600"/>
            <a:ext cx="6172200" cy="539549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200" dirty="0" smtClean="0">
                <a:solidFill>
                  <a:srgbClr val="00FF00"/>
                </a:solidFill>
              </a:rPr>
              <a:t> WATER DISTRIBUTION SYSTEM</a:t>
            </a:r>
            <a:endParaRPr lang="en-US" sz="3200" dirty="0">
              <a:solidFill>
                <a:srgbClr val="00FF00"/>
              </a:solidFill>
            </a:endParaRPr>
          </a:p>
        </p:txBody>
      </p:sp>
      <p:sp>
        <p:nvSpPr>
          <p:cNvPr id="3" name="Subtitle 2"/>
          <p:cNvSpPr>
            <a:spLocks noGrp="1"/>
          </p:cNvSpPr>
          <p:nvPr>
            <p:ph type="subTitle" idx="1"/>
          </p:nvPr>
        </p:nvSpPr>
        <p:spPr>
          <a:xfrm>
            <a:off x="533400" y="914400"/>
            <a:ext cx="8077200" cy="5486400"/>
          </a:xfrm>
        </p:spPr>
        <p:txBody>
          <a:bodyPr>
            <a:normAutofit/>
          </a:bodyPr>
          <a:lstStyle/>
          <a:p>
            <a:pPr algn="just">
              <a:spcAft>
                <a:spcPts val="1200"/>
              </a:spcAft>
            </a:pPr>
            <a:r>
              <a:rPr lang="en-US" sz="2800" dirty="0" smtClean="0"/>
              <a:t>The distribution system is that part of the water-work which receives the water from the pumping station or from treatment plant and delivers it throughout the district to be served. </a:t>
            </a:r>
          </a:p>
          <a:p>
            <a:pPr algn="just">
              <a:spcAft>
                <a:spcPts val="1200"/>
              </a:spcAft>
            </a:pPr>
            <a:r>
              <a:rPr lang="en-US" sz="2800" dirty="0" smtClean="0">
                <a:solidFill>
                  <a:srgbClr val="FFFF00"/>
                </a:solidFill>
              </a:rPr>
              <a:t>It includes, such as, reservoirs for purposes of storage, equalizing pressures and subsequent distribution, together with pipes, valves, hydrants and other appurtenance for carrying water, service pipe and meters etc.</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C000"/>
                </a:solidFill>
                <a:effectLst/>
              </a:rPr>
              <a:t>Objectives of Distribution System</a:t>
            </a:r>
            <a:endParaRPr lang="en-US" sz="3600" dirty="0">
              <a:solidFill>
                <a:srgbClr val="FFC000"/>
              </a:solidFill>
              <a:effectLst/>
            </a:endParaRPr>
          </a:p>
        </p:txBody>
      </p:sp>
      <p:sp>
        <p:nvSpPr>
          <p:cNvPr id="3" name="Subtitle 2"/>
          <p:cNvSpPr>
            <a:spLocks noGrp="1"/>
          </p:cNvSpPr>
          <p:nvPr>
            <p:ph type="subTitle" idx="1"/>
          </p:nvPr>
        </p:nvSpPr>
        <p:spPr>
          <a:xfrm>
            <a:off x="381000" y="914400"/>
            <a:ext cx="8229600" cy="5486400"/>
          </a:xfrm>
        </p:spPr>
        <p:txBody>
          <a:bodyPr>
            <a:normAutofit/>
          </a:bodyPr>
          <a:lstStyle/>
          <a:p>
            <a:pPr algn="just">
              <a:spcAft>
                <a:spcPts val="1200"/>
              </a:spcAft>
            </a:pPr>
            <a:r>
              <a:rPr lang="en-US" sz="2800" dirty="0" smtClean="0"/>
              <a:t>The main purposes of the construction of water distribution system are:</a:t>
            </a:r>
          </a:p>
          <a:p>
            <a:pPr marL="514350" lvl="0" indent="-514350" algn="just">
              <a:spcAft>
                <a:spcPts val="1200"/>
              </a:spcAft>
              <a:buFont typeface="Wingdings" pitchFamily="2" charset="2"/>
              <a:buChar char="q"/>
            </a:pPr>
            <a:r>
              <a:rPr lang="en-US" sz="2800" dirty="0" smtClean="0"/>
              <a:t>To make water available in close proximity to the consumer;</a:t>
            </a:r>
          </a:p>
          <a:p>
            <a:pPr marL="514350" lvl="0" indent="-514350" algn="just">
              <a:spcAft>
                <a:spcPts val="1200"/>
              </a:spcAft>
              <a:buFont typeface="Wingdings" pitchFamily="2" charset="2"/>
              <a:buChar char="q"/>
            </a:pPr>
            <a:r>
              <a:rPr lang="en-US" sz="2800" dirty="0" smtClean="0"/>
              <a:t>To supply water in adequate quantities according to the demand of the consumers;</a:t>
            </a:r>
          </a:p>
          <a:p>
            <a:pPr marL="514350" lvl="0" indent="-514350" algn="just">
              <a:spcAft>
                <a:spcPts val="1200"/>
              </a:spcAft>
              <a:buFont typeface="Wingdings" pitchFamily="2" charset="2"/>
              <a:buChar char="q"/>
            </a:pPr>
            <a:r>
              <a:rPr lang="en-US" sz="2800" dirty="0" smtClean="0"/>
              <a:t>To supply water with adequate pressure;</a:t>
            </a:r>
          </a:p>
          <a:p>
            <a:pPr marL="514350" lvl="0" indent="-514350" algn="just">
              <a:buFont typeface="Wingdings" pitchFamily="2" charset="2"/>
              <a:buChar char="q"/>
            </a:pPr>
            <a:r>
              <a:rPr lang="en-US" sz="2800" dirty="0" smtClean="0"/>
              <a:t>To regulate water supply as per requirement.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685800"/>
          </a:xfrm>
        </p:spPr>
        <p:txBody>
          <a:bodyPr>
            <a:noAutofit/>
          </a:bodyPr>
          <a:lstStyle/>
          <a:p>
            <a:pPr algn="ctr"/>
            <a:r>
              <a:rPr lang="en-US" sz="3200" dirty="0" smtClean="0">
                <a:solidFill>
                  <a:srgbClr val="FFC000"/>
                </a:solidFill>
              </a:rPr>
              <a:t>General consideration for water distribution system</a:t>
            </a:r>
            <a:endParaRPr lang="en-US" sz="3200" dirty="0">
              <a:solidFill>
                <a:srgbClr val="FFC000"/>
              </a:solidFill>
            </a:endParaRPr>
          </a:p>
        </p:txBody>
      </p:sp>
      <p:sp>
        <p:nvSpPr>
          <p:cNvPr id="3" name="Subtitle 2"/>
          <p:cNvSpPr>
            <a:spLocks noGrp="1"/>
          </p:cNvSpPr>
          <p:nvPr>
            <p:ph type="subTitle" idx="1"/>
          </p:nvPr>
        </p:nvSpPr>
        <p:spPr>
          <a:xfrm>
            <a:off x="381000" y="914400"/>
            <a:ext cx="8229600" cy="5638800"/>
          </a:xfrm>
        </p:spPr>
        <p:txBody>
          <a:bodyPr>
            <a:noAutofit/>
          </a:bodyPr>
          <a:lstStyle/>
          <a:p>
            <a:pPr algn="just">
              <a:spcAft>
                <a:spcPts val="1200"/>
              </a:spcAft>
            </a:pPr>
            <a:r>
              <a:rPr lang="en-US" sz="2400" dirty="0" smtClean="0"/>
              <a:t>The general considerations of the planning of distribution system should be observed in its design:</a:t>
            </a:r>
          </a:p>
          <a:p>
            <a:pPr lvl="0" algn="just">
              <a:spcAft>
                <a:spcPts val="1200"/>
              </a:spcAft>
            </a:pPr>
            <a:r>
              <a:rPr lang="en-US" sz="2400" b="1" dirty="0" smtClean="0">
                <a:solidFill>
                  <a:srgbClr val="00FF00"/>
                </a:solidFill>
              </a:rPr>
              <a:t>Circulation of water: </a:t>
            </a:r>
            <a:r>
              <a:rPr lang="en-US" sz="2400" dirty="0" smtClean="0"/>
              <a:t>The layout of distribution system should be such that there is free circulation of water and that the number of dead ends should be very few. Where dead ends are unavoidable, the hydrants will be provided to act as washouts.</a:t>
            </a:r>
          </a:p>
          <a:p>
            <a:pPr lvl="0" algn="just">
              <a:spcAft>
                <a:spcPts val="1200"/>
              </a:spcAft>
            </a:pPr>
            <a:r>
              <a:rPr lang="en-US" sz="2400" b="1" dirty="0" smtClean="0">
                <a:solidFill>
                  <a:srgbClr val="00FF00"/>
                </a:solidFill>
              </a:rPr>
              <a:t>Construction and design: </a:t>
            </a:r>
            <a:r>
              <a:rPr lang="en-US" sz="2400" dirty="0" smtClean="0"/>
              <a:t>The construction and design of water distribution system should be such that ample water is available at all times at desired pressure in all portion of the distribution system.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685800"/>
          </a:xfrm>
        </p:spPr>
        <p:txBody>
          <a:bodyPr>
            <a:noAutofit/>
          </a:bodyPr>
          <a:lstStyle/>
          <a:p>
            <a:pPr algn="ctr"/>
            <a:r>
              <a:rPr lang="en-US" sz="3200" dirty="0" smtClean="0">
                <a:solidFill>
                  <a:srgbClr val="FFC000"/>
                </a:solidFill>
              </a:rPr>
              <a:t>General consideration for water distribution system</a:t>
            </a:r>
            <a:endParaRPr lang="en-US" sz="3200" dirty="0">
              <a:solidFill>
                <a:srgbClr val="FFC000"/>
              </a:solidFill>
            </a:endParaRPr>
          </a:p>
        </p:txBody>
      </p:sp>
      <p:sp>
        <p:nvSpPr>
          <p:cNvPr id="3" name="Subtitle 2"/>
          <p:cNvSpPr>
            <a:spLocks noGrp="1"/>
          </p:cNvSpPr>
          <p:nvPr>
            <p:ph type="subTitle" idx="1"/>
          </p:nvPr>
        </p:nvSpPr>
        <p:spPr>
          <a:xfrm>
            <a:off x="381000" y="914400"/>
            <a:ext cx="8229600" cy="5638800"/>
          </a:xfrm>
        </p:spPr>
        <p:txBody>
          <a:bodyPr>
            <a:noAutofit/>
          </a:bodyPr>
          <a:lstStyle/>
          <a:p>
            <a:pPr algn="just">
              <a:spcAft>
                <a:spcPts val="1200"/>
              </a:spcAft>
            </a:pPr>
            <a:r>
              <a:rPr lang="en-US" sz="2400" dirty="0" smtClean="0"/>
              <a:t>The minimum residual pressures at ferrule point for direct supply to single-</a:t>
            </a:r>
            <a:r>
              <a:rPr lang="en-US" sz="2400" dirty="0" err="1" smtClean="0"/>
              <a:t>storeyed</a:t>
            </a:r>
            <a:r>
              <a:rPr lang="en-US" sz="2400" dirty="0" smtClean="0"/>
              <a:t>, two-</a:t>
            </a:r>
            <a:r>
              <a:rPr lang="en-US" sz="2400" dirty="0" err="1" smtClean="0"/>
              <a:t>storeyed</a:t>
            </a:r>
            <a:r>
              <a:rPr lang="en-US" sz="2400" dirty="0" smtClean="0"/>
              <a:t> and three-</a:t>
            </a:r>
            <a:r>
              <a:rPr lang="en-US" sz="2400" dirty="0" err="1" smtClean="0"/>
              <a:t>storeyed</a:t>
            </a:r>
            <a:r>
              <a:rPr lang="en-US" sz="2400" dirty="0" smtClean="0"/>
              <a:t> buildings should be respectively 7 m, 12 m and 17 m. If the available pressure in the pipe is low, it has to be boosted up with the help of fire engines in case of fire occurrence. In general, the construction and design of the water distribution system be such that it can be relied upon even for meeting future expansion programs.</a:t>
            </a:r>
          </a:p>
          <a:p>
            <a:pPr lvl="0" algn="just">
              <a:spcAft>
                <a:spcPts val="1200"/>
              </a:spcAft>
            </a:pPr>
            <a:r>
              <a:rPr lang="en-US" sz="2400" b="1" dirty="0" smtClean="0">
                <a:solidFill>
                  <a:srgbClr val="00FF00"/>
                </a:solidFill>
              </a:rPr>
              <a:t>Earth cushioning:</a:t>
            </a:r>
            <a:r>
              <a:rPr lang="en-US" sz="2400" dirty="0" smtClean="0">
                <a:solidFill>
                  <a:srgbClr val="00FF00"/>
                </a:solidFill>
              </a:rPr>
              <a:t> </a:t>
            </a:r>
            <a:r>
              <a:rPr lang="en-US" sz="2400" dirty="0" smtClean="0"/>
              <a:t>The mains, which are laid under roads, should be provided with a minimum earth cushioning of 900 mm height from the top of mains. At other places, the cushioning may be of 750 mm height.</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685800"/>
          </a:xfrm>
        </p:spPr>
        <p:txBody>
          <a:bodyPr>
            <a:noAutofit/>
          </a:bodyPr>
          <a:lstStyle/>
          <a:p>
            <a:pPr algn="ctr"/>
            <a:r>
              <a:rPr lang="en-US" sz="3200" dirty="0" smtClean="0">
                <a:solidFill>
                  <a:srgbClr val="FFC000"/>
                </a:solidFill>
              </a:rPr>
              <a:t>General consideration for water distribution system</a:t>
            </a:r>
            <a:endParaRPr lang="en-US" sz="3200" dirty="0">
              <a:solidFill>
                <a:srgbClr val="FFC000"/>
              </a:solidFill>
            </a:endParaRPr>
          </a:p>
        </p:txBody>
      </p:sp>
      <p:sp>
        <p:nvSpPr>
          <p:cNvPr id="3" name="Subtitle 2"/>
          <p:cNvSpPr>
            <a:spLocks noGrp="1"/>
          </p:cNvSpPr>
          <p:nvPr>
            <p:ph type="subTitle" idx="1"/>
          </p:nvPr>
        </p:nvSpPr>
        <p:spPr>
          <a:xfrm>
            <a:off x="381000" y="914400"/>
            <a:ext cx="8229600" cy="5486400"/>
          </a:xfrm>
        </p:spPr>
        <p:txBody>
          <a:bodyPr>
            <a:noAutofit/>
          </a:bodyPr>
          <a:lstStyle/>
          <a:p>
            <a:pPr lvl="0" algn="just">
              <a:spcAft>
                <a:spcPts val="1200"/>
              </a:spcAft>
            </a:pPr>
            <a:r>
              <a:rPr lang="en-US" sz="2400" b="1" dirty="0" smtClean="0">
                <a:solidFill>
                  <a:srgbClr val="00FF00"/>
                </a:solidFill>
              </a:rPr>
              <a:t>Construction by sewage:</a:t>
            </a:r>
            <a:r>
              <a:rPr lang="en-US" sz="2400" dirty="0" smtClean="0">
                <a:solidFill>
                  <a:srgbClr val="00FF00"/>
                </a:solidFill>
              </a:rPr>
              <a:t> </a:t>
            </a:r>
            <a:r>
              <a:rPr lang="en-US" sz="2400" dirty="0" smtClean="0"/>
              <a:t>The water pipe line should be laid above the sewers at a vertical distance of about 2 m and the horizontal distance between the water pipes and sewer should be at least 3 m. If the physical configuration of country does not permit the provision of this minimum spacing, extraordinary precautions should be taken to make the distribution system watertight to the maximum possible extent.</a:t>
            </a:r>
          </a:p>
          <a:p>
            <a:pPr algn="just">
              <a:spcAft>
                <a:spcPts val="1200"/>
              </a:spcAft>
            </a:pPr>
            <a:r>
              <a:rPr lang="en-US" sz="2400" b="1" dirty="0" smtClean="0">
                <a:solidFill>
                  <a:srgbClr val="00FF00"/>
                </a:solidFill>
              </a:rPr>
              <a:t>Fire demand:</a:t>
            </a:r>
            <a:r>
              <a:rPr lang="en-US" sz="2400" dirty="0" smtClean="0">
                <a:solidFill>
                  <a:srgbClr val="00FF00"/>
                </a:solidFill>
              </a:rPr>
              <a:t> </a:t>
            </a:r>
            <a:r>
              <a:rPr lang="en-US" sz="2400" dirty="0" smtClean="0"/>
              <a:t>The distribution system should be so laid that the water for fire demand is available in required quantity at desired pressure at number of points along it.</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685800"/>
          </a:xfrm>
        </p:spPr>
        <p:txBody>
          <a:bodyPr>
            <a:noAutofit/>
          </a:bodyPr>
          <a:lstStyle/>
          <a:p>
            <a:pPr algn="ctr"/>
            <a:r>
              <a:rPr lang="en-US" sz="3200" dirty="0" smtClean="0">
                <a:solidFill>
                  <a:srgbClr val="FFC000"/>
                </a:solidFill>
              </a:rPr>
              <a:t>General consideration for water distribution system</a:t>
            </a:r>
            <a:endParaRPr lang="en-US" sz="3200" dirty="0">
              <a:solidFill>
                <a:srgbClr val="FFC000"/>
              </a:solidFill>
            </a:endParaRPr>
          </a:p>
        </p:txBody>
      </p:sp>
      <p:sp>
        <p:nvSpPr>
          <p:cNvPr id="3" name="Subtitle 2"/>
          <p:cNvSpPr>
            <a:spLocks noGrp="1"/>
          </p:cNvSpPr>
          <p:nvPr>
            <p:ph type="subTitle" idx="1"/>
          </p:nvPr>
        </p:nvSpPr>
        <p:spPr>
          <a:xfrm>
            <a:off x="381000" y="914400"/>
            <a:ext cx="8229600" cy="5486400"/>
          </a:xfrm>
        </p:spPr>
        <p:txBody>
          <a:bodyPr>
            <a:noAutofit/>
          </a:bodyPr>
          <a:lstStyle/>
          <a:p>
            <a:pPr lvl="0" algn="just">
              <a:spcAft>
                <a:spcPts val="1200"/>
              </a:spcAft>
            </a:pPr>
            <a:r>
              <a:rPr lang="en-US" sz="2400" b="1" dirty="0" smtClean="0">
                <a:solidFill>
                  <a:srgbClr val="00FF00"/>
                </a:solidFill>
              </a:rPr>
              <a:t>Economy:</a:t>
            </a:r>
            <a:r>
              <a:rPr lang="en-US" sz="2400" dirty="0" smtClean="0">
                <a:solidFill>
                  <a:srgbClr val="00FF00"/>
                </a:solidFill>
              </a:rPr>
              <a:t> </a:t>
            </a:r>
            <a:r>
              <a:rPr lang="en-US" sz="2400" dirty="0" smtClean="0"/>
              <a:t>The layout and design of distribution system should be economical. The cost of distribution system forms a substantial part to extent of about 90% of the total cost of the water supply project. Hence the water distribution system should be carefully designed by taking into various factors such as pumping head, type of pipes, storage requirement, pipe diameter, etc.</a:t>
            </a:r>
          </a:p>
          <a:p>
            <a:pPr lvl="0" algn="just">
              <a:spcAft>
                <a:spcPts val="1200"/>
              </a:spcAft>
            </a:pPr>
            <a:r>
              <a:rPr lang="en-US" sz="2400" b="1" dirty="0" smtClean="0">
                <a:solidFill>
                  <a:srgbClr val="00FF00"/>
                </a:solidFill>
              </a:rPr>
              <a:t>Gradients:</a:t>
            </a:r>
            <a:r>
              <a:rPr lang="en-US" sz="2400" dirty="0" smtClean="0">
                <a:solidFill>
                  <a:srgbClr val="00FF00"/>
                </a:solidFill>
              </a:rPr>
              <a:t> </a:t>
            </a:r>
            <a:r>
              <a:rPr lang="en-US" sz="2400" dirty="0" smtClean="0"/>
              <a:t>It is not necessary to lay mains at constant gradients. But the gradients of mains should in general follow the natural contour of ground. The gradient line should not rise above the hydraulic gradient line which means that at every points along the mains, there should be a positive pressure gradient than the atmospheric pressure.</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685800"/>
          </a:xfrm>
        </p:spPr>
        <p:txBody>
          <a:bodyPr>
            <a:noAutofit/>
          </a:bodyPr>
          <a:lstStyle/>
          <a:p>
            <a:pPr algn="ctr"/>
            <a:r>
              <a:rPr lang="en-US" sz="3200" dirty="0" smtClean="0">
                <a:solidFill>
                  <a:srgbClr val="FFC000"/>
                </a:solidFill>
              </a:rPr>
              <a:t>General consideration for water distribution system</a:t>
            </a:r>
            <a:endParaRPr lang="en-US" sz="3200" dirty="0">
              <a:solidFill>
                <a:srgbClr val="FFC000"/>
              </a:solidFill>
            </a:endParaRPr>
          </a:p>
        </p:txBody>
      </p:sp>
      <p:sp>
        <p:nvSpPr>
          <p:cNvPr id="3" name="Subtitle 2"/>
          <p:cNvSpPr>
            <a:spLocks noGrp="1"/>
          </p:cNvSpPr>
          <p:nvPr>
            <p:ph type="subTitle" idx="1"/>
          </p:nvPr>
        </p:nvSpPr>
        <p:spPr>
          <a:xfrm>
            <a:off x="381000" y="914400"/>
            <a:ext cx="8229600" cy="5486400"/>
          </a:xfrm>
        </p:spPr>
        <p:txBody>
          <a:bodyPr>
            <a:noAutofit/>
          </a:bodyPr>
          <a:lstStyle/>
          <a:p>
            <a:pPr lvl="0" algn="just">
              <a:spcAft>
                <a:spcPts val="600"/>
              </a:spcAft>
            </a:pPr>
            <a:r>
              <a:rPr lang="en-US" sz="2200" b="1" dirty="0" smtClean="0">
                <a:solidFill>
                  <a:srgbClr val="00FF00"/>
                </a:solidFill>
              </a:rPr>
              <a:t>Leakage:</a:t>
            </a:r>
            <a:r>
              <a:rPr lang="en-US" sz="2200" dirty="0" smtClean="0">
                <a:solidFill>
                  <a:srgbClr val="00FF00"/>
                </a:solidFill>
              </a:rPr>
              <a:t> </a:t>
            </a:r>
            <a:r>
              <a:rPr lang="en-US" sz="2200" dirty="0" smtClean="0"/>
              <a:t>The distribution system should be fairly watertight and the loss of water due to leakage should be brought down to the minimum possible extent.</a:t>
            </a:r>
          </a:p>
          <a:p>
            <a:pPr lvl="0" algn="just">
              <a:spcAft>
                <a:spcPts val="600"/>
              </a:spcAft>
            </a:pPr>
            <a:r>
              <a:rPr lang="en-US" sz="2200" b="1" dirty="0" smtClean="0">
                <a:solidFill>
                  <a:srgbClr val="00FF00"/>
                </a:solidFill>
              </a:rPr>
              <a:t>Repairs:</a:t>
            </a:r>
            <a:r>
              <a:rPr lang="en-US" sz="2200" dirty="0" smtClean="0">
                <a:solidFill>
                  <a:srgbClr val="00FF00"/>
                </a:solidFill>
              </a:rPr>
              <a:t> </a:t>
            </a:r>
            <a:r>
              <a:rPr lang="en-US" sz="2200" dirty="0" smtClean="0"/>
              <a:t>The distribution system should be so laid as to permit easy repairs. The broken or worn out parts of the equipments for various operations should be properly replaced.</a:t>
            </a:r>
          </a:p>
          <a:p>
            <a:pPr lvl="0" algn="just">
              <a:spcAft>
                <a:spcPts val="600"/>
              </a:spcAft>
            </a:pPr>
            <a:r>
              <a:rPr lang="en-US" sz="2200" b="1" spc="-20" dirty="0" smtClean="0">
                <a:solidFill>
                  <a:srgbClr val="00FF00"/>
                </a:solidFill>
              </a:rPr>
              <a:t>Safety from pollution: </a:t>
            </a:r>
            <a:r>
              <a:rPr lang="en-US" sz="2200" spc="-20" dirty="0" smtClean="0"/>
              <a:t>The layout of distribution system should be such that it does not contribute to the pollution of water flowing in it.</a:t>
            </a:r>
          </a:p>
          <a:p>
            <a:pPr lvl="0" algn="just">
              <a:spcAft>
                <a:spcPts val="600"/>
              </a:spcAft>
            </a:pPr>
            <a:r>
              <a:rPr lang="en-US" sz="2200" b="1" dirty="0" smtClean="0">
                <a:solidFill>
                  <a:srgbClr val="00FF00"/>
                </a:solidFill>
              </a:rPr>
              <a:t>Sanitation:</a:t>
            </a:r>
            <a:r>
              <a:rPr lang="en-US" sz="2200" dirty="0" smtClean="0">
                <a:solidFill>
                  <a:srgbClr val="00FF00"/>
                </a:solidFill>
              </a:rPr>
              <a:t> </a:t>
            </a:r>
            <a:r>
              <a:rPr lang="en-US" sz="2200" dirty="0" smtClean="0"/>
              <a:t>The sanitation of area through which the distribution system is passing should be good so that there are no chances for water to be polluted during repairs or replacements of pipe lines.</a:t>
            </a:r>
          </a:p>
          <a:p>
            <a:pPr lvl="0" algn="just">
              <a:spcAft>
                <a:spcPts val="600"/>
              </a:spcAft>
            </a:pPr>
            <a:r>
              <a:rPr lang="en-US" sz="2200" b="1" dirty="0" smtClean="0">
                <a:solidFill>
                  <a:srgbClr val="00FF00"/>
                </a:solidFill>
              </a:rPr>
              <a:t>Unsafe cross connection:</a:t>
            </a:r>
            <a:r>
              <a:rPr lang="en-US" sz="2200" dirty="0" smtClean="0">
                <a:solidFill>
                  <a:srgbClr val="00FF00"/>
                </a:solidFill>
              </a:rPr>
              <a:t> </a:t>
            </a:r>
            <a:r>
              <a:rPr lang="en-US" sz="2200" dirty="0" smtClean="0"/>
              <a:t>The distribution system should not have any unsafe cross connection from which there are chances for contaminated water to enter it.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4000" dirty="0" smtClean="0">
                <a:solidFill>
                  <a:srgbClr val="C00000"/>
                </a:solidFill>
                <a:effectLst/>
              </a:rPr>
              <a:t>Water Collection and Transportation</a:t>
            </a:r>
            <a:endParaRPr lang="en-US" sz="4000" dirty="0">
              <a:solidFill>
                <a:srgbClr val="C00000"/>
              </a:solidFill>
              <a:effectLst/>
            </a:endParaRPr>
          </a:p>
        </p:txBody>
      </p:sp>
      <p:sp>
        <p:nvSpPr>
          <p:cNvPr id="3" name="Subtitle 2"/>
          <p:cNvSpPr>
            <a:spLocks noGrp="1"/>
          </p:cNvSpPr>
          <p:nvPr>
            <p:ph type="subTitle" idx="1"/>
          </p:nvPr>
        </p:nvSpPr>
        <p:spPr>
          <a:xfrm>
            <a:off x="381000" y="914400"/>
            <a:ext cx="8229600" cy="5486400"/>
          </a:xfrm>
        </p:spPr>
        <p:txBody>
          <a:bodyPr>
            <a:normAutofit/>
          </a:bodyPr>
          <a:lstStyle/>
          <a:p>
            <a:pPr marL="514350" indent="-514350" algn="just">
              <a:spcAft>
                <a:spcPts val="1200"/>
              </a:spcAft>
              <a:buFont typeface="Wingdings" pitchFamily="2" charset="2"/>
              <a:buChar char="q"/>
            </a:pPr>
            <a:r>
              <a:rPr lang="en-US" sz="2800" b="1" dirty="0" smtClean="0">
                <a:solidFill>
                  <a:srgbClr val="00FF00"/>
                </a:solidFill>
              </a:rPr>
              <a:t>Collection of water </a:t>
            </a:r>
            <a:r>
              <a:rPr lang="en-US" sz="2800" dirty="0" smtClean="0"/>
              <a:t>is the drawing of water from the sources of water, commonly known as intakes. </a:t>
            </a:r>
          </a:p>
          <a:p>
            <a:pPr marL="514350" indent="-514350" algn="just">
              <a:spcAft>
                <a:spcPts val="1200"/>
              </a:spcAft>
              <a:buFont typeface="Wingdings" pitchFamily="2" charset="2"/>
              <a:buChar char="q"/>
            </a:pPr>
            <a:r>
              <a:rPr lang="en-US" sz="2800" dirty="0" smtClean="0">
                <a:solidFill>
                  <a:srgbClr val="FFFF00"/>
                </a:solidFill>
              </a:rPr>
              <a:t>The </a:t>
            </a:r>
            <a:r>
              <a:rPr lang="en-US" sz="2800" b="1" dirty="0" smtClean="0">
                <a:solidFill>
                  <a:srgbClr val="00FF00"/>
                </a:solidFill>
              </a:rPr>
              <a:t>collection</a:t>
            </a:r>
            <a:r>
              <a:rPr lang="en-US" sz="2800" dirty="0" smtClean="0">
                <a:solidFill>
                  <a:srgbClr val="FFFF00"/>
                </a:solidFill>
              </a:rPr>
              <a:t> </a:t>
            </a:r>
            <a:r>
              <a:rPr lang="en-US" sz="2800" b="1" dirty="0" smtClean="0">
                <a:solidFill>
                  <a:srgbClr val="00FF00"/>
                </a:solidFill>
              </a:rPr>
              <a:t>system</a:t>
            </a:r>
            <a:r>
              <a:rPr lang="en-US" sz="2800" dirty="0" smtClean="0">
                <a:solidFill>
                  <a:srgbClr val="FFFF00"/>
                </a:solidFill>
              </a:rPr>
              <a:t> is a set of engineering works designed to convey water from a source to a distribution system via treatment plant and includes intakes, suction pipes, delivery pipes and pumping stations. </a:t>
            </a:r>
          </a:p>
          <a:p>
            <a:pPr marL="514350" indent="-514350" algn="just">
              <a:spcAft>
                <a:spcPts val="1200"/>
              </a:spcAft>
              <a:buFont typeface="Wingdings" pitchFamily="2" charset="2"/>
              <a:buChar char="q"/>
            </a:pPr>
            <a:r>
              <a:rPr lang="en-US" sz="2800" b="1" dirty="0" smtClean="0">
                <a:solidFill>
                  <a:srgbClr val="00FF00"/>
                </a:solidFill>
              </a:rPr>
              <a:t>Transportation of water </a:t>
            </a:r>
            <a:r>
              <a:rPr lang="en-US" sz="2800" dirty="0" smtClean="0"/>
              <a:t>is the conveyance of water from the intake to the treatment plant and also to the distribution systems. </a:t>
            </a:r>
            <a:endParaRPr lang="en-US" sz="28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Environmental Engineering-1</a:t>
            </a:r>
            <a:endParaRPr lang="en-US" dirty="0"/>
          </a:p>
        </p:txBody>
      </p:sp>
      <p:sp>
        <p:nvSpPr>
          <p:cNvPr id="3" name="Subtitle 2"/>
          <p:cNvSpPr>
            <a:spLocks noGrp="1"/>
          </p:cNvSpPr>
          <p:nvPr>
            <p:ph type="subTitle" idx="1"/>
          </p:nvPr>
        </p:nvSpPr>
        <p:spPr>
          <a:xfrm>
            <a:off x="381000" y="914400"/>
            <a:ext cx="8229600" cy="5486400"/>
          </a:xfrm>
        </p:spPr>
        <p:txBody>
          <a:bodyPr>
            <a:normAutofit/>
          </a:bodyPr>
          <a:lstStyle/>
          <a:p>
            <a:pPr algn="ctr"/>
            <a:r>
              <a:rPr lang="en-US" sz="3200" dirty="0" smtClean="0"/>
              <a:t>CE3141</a:t>
            </a:r>
          </a:p>
          <a:p>
            <a:pPr algn="ctr"/>
            <a:endParaRPr lang="en-US" sz="3200" dirty="0" smtClean="0"/>
          </a:p>
          <a:p>
            <a:pPr algn="ctr"/>
            <a:r>
              <a:rPr lang="en-US" sz="3200" dirty="0" smtClean="0">
                <a:solidFill>
                  <a:srgbClr val="FF0000"/>
                </a:solidFill>
              </a:rPr>
              <a:t>Lecture -4</a:t>
            </a:r>
            <a:r>
              <a:rPr lang="en-US" sz="3200" dirty="0" smtClean="0"/>
              <a:t> </a:t>
            </a:r>
          </a:p>
          <a:p>
            <a:pPr algn="ctr"/>
            <a:r>
              <a:rPr lang="en-US" sz="3200" dirty="0" smtClean="0"/>
              <a:t>Week-4, Saturday</a:t>
            </a:r>
          </a:p>
          <a:p>
            <a:pPr algn="ctr"/>
            <a:endParaRPr lang="en-US" sz="3200" dirty="0" smtClean="0"/>
          </a:p>
          <a:p>
            <a:pPr algn="ctr"/>
            <a:r>
              <a:rPr lang="en-US" sz="3200" dirty="0" smtClean="0"/>
              <a:t>04-04-2022</a:t>
            </a:r>
            <a:endParaRPr lang="en-US" sz="3200" dirty="0"/>
          </a:p>
        </p:txBody>
      </p:sp>
    </p:spTree>
    <p:extLst>
      <p:ext uri="{BB962C8B-B14F-4D97-AF65-F5344CB8AC3E}">
        <p14:creationId xmlns:p14="http://schemas.microsoft.com/office/powerpoint/2010/main" xmlns="" val="244895327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685800"/>
          </a:xfrm>
        </p:spPr>
        <p:txBody>
          <a:bodyPr>
            <a:noAutofit/>
          </a:bodyPr>
          <a:lstStyle/>
          <a:p>
            <a:pPr algn="ctr"/>
            <a:r>
              <a:rPr lang="en-US" sz="3600" dirty="0" smtClean="0">
                <a:solidFill>
                  <a:srgbClr val="00FF00"/>
                </a:solidFill>
              </a:rPr>
              <a:t>Methods of Distribution System</a:t>
            </a:r>
            <a:endParaRPr lang="en-US" sz="3600" dirty="0">
              <a:solidFill>
                <a:srgbClr val="00FF00"/>
              </a:solidFill>
            </a:endParaRPr>
          </a:p>
        </p:txBody>
      </p:sp>
      <p:sp>
        <p:nvSpPr>
          <p:cNvPr id="3" name="Subtitle 2"/>
          <p:cNvSpPr>
            <a:spLocks noGrp="1"/>
          </p:cNvSpPr>
          <p:nvPr>
            <p:ph type="subTitle" idx="1"/>
          </p:nvPr>
        </p:nvSpPr>
        <p:spPr>
          <a:xfrm>
            <a:off x="381000" y="914400"/>
            <a:ext cx="8229600" cy="5486400"/>
          </a:xfrm>
        </p:spPr>
        <p:txBody>
          <a:bodyPr>
            <a:noAutofit/>
          </a:bodyPr>
          <a:lstStyle/>
          <a:p>
            <a:pPr algn="just">
              <a:spcAft>
                <a:spcPts val="1200"/>
              </a:spcAft>
            </a:pPr>
            <a:r>
              <a:rPr lang="en-US" sz="2400" dirty="0" smtClean="0"/>
              <a:t>Depending upon the topography of the country, the distribution system may be classified as (</a:t>
            </a:r>
            <a:r>
              <a:rPr lang="en-US" sz="2400" dirty="0" err="1" smtClean="0"/>
              <a:t>i</a:t>
            </a:r>
            <a:r>
              <a:rPr lang="en-US" sz="2400" dirty="0" smtClean="0"/>
              <a:t>) </a:t>
            </a:r>
            <a:r>
              <a:rPr lang="en-US" sz="2400" dirty="0" smtClean="0">
                <a:solidFill>
                  <a:srgbClr val="FFFF00"/>
                </a:solidFill>
              </a:rPr>
              <a:t>Gravity system</a:t>
            </a:r>
            <a:r>
              <a:rPr lang="en-US" sz="2400" dirty="0" smtClean="0"/>
              <a:t>, (ii) </a:t>
            </a:r>
            <a:r>
              <a:rPr lang="en-US" sz="2400" dirty="0" smtClean="0">
                <a:solidFill>
                  <a:srgbClr val="00B0F0"/>
                </a:solidFill>
              </a:rPr>
              <a:t>System with direct pumping </a:t>
            </a:r>
            <a:r>
              <a:rPr lang="en-US" sz="2400" dirty="0" smtClean="0"/>
              <a:t>and (iii) </a:t>
            </a:r>
            <a:r>
              <a:rPr lang="en-US" sz="2400" dirty="0" smtClean="0">
                <a:solidFill>
                  <a:srgbClr val="FF66FF"/>
                </a:solidFill>
              </a:rPr>
              <a:t>System with pumping and storage</a:t>
            </a:r>
            <a:r>
              <a:rPr lang="en-US" sz="2400" dirty="0" smtClean="0"/>
              <a:t>.</a:t>
            </a:r>
          </a:p>
          <a:p>
            <a:pPr lvl="0" algn="just">
              <a:lnSpc>
                <a:spcPct val="120000"/>
              </a:lnSpc>
              <a:spcAft>
                <a:spcPts val="1200"/>
              </a:spcAft>
            </a:pPr>
            <a:r>
              <a:rPr lang="en-US" sz="2400" b="1" dirty="0" smtClean="0">
                <a:solidFill>
                  <a:srgbClr val="FFC000"/>
                </a:solidFill>
              </a:rPr>
              <a:t>Gravity system:</a:t>
            </a:r>
            <a:r>
              <a:rPr lang="en-US" sz="2400" dirty="0" smtClean="0">
                <a:solidFill>
                  <a:srgbClr val="FFC000"/>
                </a:solidFill>
              </a:rPr>
              <a:t> </a:t>
            </a:r>
            <a:r>
              <a:rPr lang="en-US" sz="2400" dirty="0" smtClean="0"/>
              <a:t>A gravity system is adopted where the source of supply such as a lake or an impounding reservoir, is at a sufficient elevation with respect to the city in order to produce adequate pressure for fire and domestic service. This method, evidently, is the safest and most reliable. In this system, water is conveyed through pipe by gravity only. In case of fire, the motor pumps may be used to develop high pressures for fire fighting purpose. </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685800"/>
          </a:xfrm>
        </p:spPr>
        <p:txBody>
          <a:bodyPr>
            <a:noAutofit/>
          </a:bodyPr>
          <a:lstStyle/>
          <a:p>
            <a:pPr algn="ctr"/>
            <a:r>
              <a:rPr lang="en-US" sz="3600" dirty="0" smtClean="0">
                <a:solidFill>
                  <a:srgbClr val="00FF00"/>
                </a:solidFill>
              </a:rPr>
              <a:t>Methods of Distribution System</a:t>
            </a:r>
            <a:endParaRPr lang="en-US" sz="3600" dirty="0">
              <a:solidFill>
                <a:srgbClr val="00FF00"/>
              </a:solidFill>
            </a:endParaRPr>
          </a:p>
        </p:txBody>
      </p:sp>
      <p:sp>
        <p:nvSpPr>
          <p:cNvPr id="3" name="Subtitle 2"/>
          <p:cNvSpPr>
            <a:spLocks noGrp="1"/>
          </p:cNvSpPr>
          <p:nvPr>
            <p:ph type="subTitle" idx="1"/>
          </p:nvPr>
        </p:nvSpPr>
        <p:spPr>
          <a:xfrm>
            <a:off x="381000" y="914400"/>
            <a:ext cx="8229600" cy="5791200"/>
          </a:xfrm>
        </p:spPr>
        <p:txBody>
          <a:bodyPr>
            <a:noAutofit/>
          </a:bodyPr>
          <a:lstStyle/>
          <a:p>
            <a:pPr lvl="0" algn="just">
              <a:lnSpc>
                <a:spcPct val="150000"/>
              </a:lnSpc>
            </a:pPr>
            <a:r>
              <a:rPr lang="en-US" sz="2400" b="1" dirty="0" smtClean="0">
                <a:solidFill>
                  <a:srgbClr val="FFC000"/>
                </a:solidFill>
              </a:rPr>
              <a:t>System with direct pumping: </a:t>
            </a:r>
            <a:r>
              <a:rPr lang="en-US" sz="2400" dirty="0" smtClean="0"/>
              <a:t>In this system, water is directly pumped into the mains. Consumption is the only outlet. This method is least desirable, a failure in the power supply means breakdown of the system. Also, pressures in the mains vary with the consumption, so that under varying consumption, several pumps may be required to conform to the supply, adding to cost.</a:t>
            </a:r>
          </a:p>
          <a:p>
            <a:pPr marL="514350" indent="-514350" algn="just">
              <a:spcAft>
                <a:spcPts val="1200"/>
              </a:spcAft>
            </a:pPr>
            <a:endParaRPr lang="en-US" sz="2400"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685800"/>
          </a:xfrm>
        </p:spPr>
        <p:txBody>
          <a:bodyPr>
            <a:noAutofit/>
          </a:bodyPr>
          <a:lstStyle/>
          <a:p>
            <a:pPr algn="ctr"/>
            <a:r>
              <a:rPr lang="en-US" sz="3600" dirty="0" smtClean="0">
                <a:solidFill>
                  <a:srgbClr val="00FF00"/>
                </a:solidFill>
              </a:rPr>
              <a:t>Methods of Distribution System</a:t>
            </a:r>
            <a:endParaRPr lang="en-US" sz="3600" dirty="0">
              <a:solidFill>
                <a:srgbClr val="00FF00"/>
              </a:solidFill>
            </a:endParaRPr>
          </a:p>
        </p:txBody>
      </p:sp>
      <p:sp>
        <p:nvSpPr>
          <p:cNvPr id="3" name="Subtitle 2"/>
          <p:cNvSpPr>
            <a:spLocks noGrp="1"/>
          </p:cNvSpPr>
          <p:nvPr>
            <p:ph type="subTitle" idx="1"/>
          </p:nvPr>
        </p:nvSpPr>
        <p:spPr>
          <a:xfrm>
            <a:off x="381000" y="914400"/>
            <a:ext cx="8229600" cy="5791200"/>
          </a:xfrm>
        </p:spPr>
        <p:txBody>
          <a:bodyPr>
            <a:noAutofit/>
          </a:bodyPr>
          <a:lstStyle/>
          <a:p>
            <a:pPr lvl="0" algn="just">
              <a:lnSpc>
                <a:spcPct val="120000"/>
              </a:lnSpc>
            </a:pPr>
            <a:r>
              <a:rPr lang="en-US" sz="2400" b="1" dirty="0" smtClean="0">
                <a:solidFill>
                  <a:srgbClr val="FFC000"/>
                </a:solidFill>
              </a:rPr>
              <a:t>System with pumping and storage:</a:t>
            </a:r>
            <a:r>
              <a:rPr lang="en-US" sz="2400" dirty="0" smtClean="0">
                <a:solidFill>
                  <a:srgbClr val="FFC000"/>
                </a:solidFill>
              </a:rPr>
              <a:t> </a:t>
            </a:r>
            <a:r>
              <a:rPr lang="en-US" sz="2400" dirty="0" smtClean="0"/>
              <a:t>This is also called the </a:t>
            </a:r>
            <a:r>
              <a:rPr lang="en-US" sz="2400" dirty="0" smtClean="0">
                <a:solidFill>
                  <a:srgbClr val="0000FF"/>
                </a:solidFill>
              </a:rPr>
              <a:t>direct-indirect or dual system</a:t>
            </a:r>
            <a:r>
              <a:rPr lang="en-US" sz="2400" dirty="0" smtClean="0"/>
              <a:t>. In this, when the demand-rate exceeds the rate of pumping, the flow into the distribution system is both from the pumping station as well as the elevated reservoir. When , however, the reverse condition exist i.e., pumping is more than the demand, the excess of water is stored in the reservoir. This system, obviously, is the most economical and reliable. It provides for a uniform rate of pumping. The pumps can be operated at their rated capacities, resulting in higher efficiency and economy of operation. Also, the water stored serves as a reserve to take care of fire demands and pump breakdowns.</a:t>
            </a:r>
          </a:p>
          <a:p>
            <a:pPr marL="514350" indent="-514350" algn="just">
              <a:spcAft>
                <a:spcPts val="1200"/>
              </a:spcAft>
            </a:pPr>
            <a:endParaRPr lang="en-US" sz="2400"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Service Reservoir</a:t>
            </a:r>
            <a:endParaRPr lang="en-US" sz="3600" dirty="0"/>
          </a:p>
        </p:txBody>
      </p:sp>
      <p:sp>
        <p:nvSpPr>
          <p:cNvPr id="3" name="Subtitle 2"/>
          <p:cNvSpPr>
            <a:spLocks noGrp="1"/>
          </p:cNvSpPr>
          <p:nvPr>
            <p:ph type="subTitle" idx="1"/>
          </p:nvPr>
        </p:nvSpPr>
        <p:spPr>
          <a:xfrm>
            <a:off x="381000" y="914400"/>
            <a:ext cx="8229600" cy="5486400"/>
          </a:xfrm>
        </p:spPr>
        <p:txBody>
          <a:bodyPr>
            <a:normAutofit/>
          </a:bodyPr>
          <a:lstStyle/>
          <a:p>
            <a:pPr marL="514350" indent="-514350" algn="just">
              <a:spcAft>
                <a:spcPts val="1200"/>
              </a:spcAft>
            </a:pPr>
            <a:r>
              <a:rPr lang="en-US" sz="2800" dirty="0" smtClean="0"/>
              <a:t>The service or distribution reservoirs are generally provided in the distribution system to store the clean treated water before it is dispatched to the consumers. These reservoirs may be constructed of brick masonry, cement concrete – plain, reinforced or pre-stressed, steel or stonemasonry. </a:t>
            </a:r>
          </a:p>
          <a:p>
            <a:pPr marL="514350" indent="-514350" algn="just">
              <a:spcAft>
                <a:spcPts val="1200"/>
              </a:spcAft>
            </a:pPr>
            <a:r>
              <a:rPr lang="en-US" sz="2800" dirty="0" smtClean="0"/>
              <a:t>The common materials used are cement concrete and steel. According to the situation with respect to ground, the service reservoirs are classified in the following three types: (</a:t>
            </a:r>
            <a:r>
              <a:rPr lang="en-US" sz="2800" dirty="0" err="1" smtClean="0"/>
              <a:t>i</a:t>
            </a:r>
            <a:r>
              <a:rPr lang="en-US" sz="2800" dirty="0" smtClean="0"/>
              <a:t>) surface reservoirs, (ii) elevated reservoirs and (iii) standpipes.</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Service Reservoir</a:t>
            </a:r>
            <a:endParaRPr lang="en-US" sz="3600" dirty="0"/>
          </a:p>
        </p:txBody>
      </p:sp>
      <p:sp>
        <p:nvSpPr>
          <p:cNvPr id="3" name="Subtitle 2"/>
          <p:cNvSpPr>
            <a:spLocks noGrp="1"/>
          </p:cNvSpPr>
          <p:nvPr>
            <p:ph type="subTitle" idx="1"/>
          </p:nvPr>
        </p:nvSpPr>
        <p:spPr>
          <a:xfrm>
            <a:off x="381000" y="914400"/>
            <a:ext cx="8382000" cy="5638800"/>
          </a:xfrm>
        </p:spPr>
        <p:txBody>
          <a:bodyPr>
            <a:normAutofit/>
          </a:bodyPr>
          <a:lstStyle/>
          <a:p>
            <a:pPr algn="just" fontAlgn="base"/>
            <a:r>
              <a:rPr lang="en-US" sz="3300" b="1" dirty="0" smtClean="0">
                <a:solidFill>
                  <a:srgbClr val="FF0000"/>
                </a:solidFill>
              </a:rPr>
              <a:t> Surface Reservoirs:</a:t>
            </a:r>
            <a:endParaRPr lang="en-US" sz="3300" dirty="0" smtClean="0">
              <a:solidFill>
                <a:srgbClr val="FF0000"/>
              </a:solidFill>
            </a:endParaRPr>
          </a:p>
          <a:p>
            <a:pPr algn="just" fontAlgn="base">
              <a:spcAft>
                <a:spcPts val="1200"/>
              </a:spcAft>
            </a:pPr>
            <a:r>
              <a:rPr lang="en-US" sz="2400" dirty="0" smtClean="0"/>
              <a:t>Surface reservoirs are circular or rectangular in shape. These reservoirs are constructed at ground level or below ground level and hence these are also called ground reservoirs or non-elevated reservoirs. The treated water stored in these reservoirs is pumped to elevated reservoirs from which it is supplied to the consumers.</a:t>
            </a:r>
          </a:p>
          <a:p>
            <a:pPr algn="just" fontAlgn="base">
              <a:spcAft>
                <a:spcPts val="1200"/>
              </a:spcAft>
            </a:pPr>
            <a:r>
              <a:rPr lang="en-US" sz="2400" dirty="0" smtClean="0"/>
              <a:t>However, if surface reservoirs are located at high points in the distribution system then water may be supplied to the consumers directly from these reservoirs by gravity, as far as possible surface reservoirs should be located at high points in the distribution system.</a:t>
            </a:r>
          </a:p>
          <a:p>
            <a:pPr marL="514350" indent="-514350" algn="just">
              <a:lnSpc>
                <a:spcPct val="120000"/>
              </a:lnSpc>
              <a:spcAft>
                <a:spcPts val="600"/>
              </a:spcAft>
            </a:pPr>
            <a:endParaRPr lang="en-US" sz="2800" dirty="0" smtClean="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Service Reservoir</a:t>
            </a:r>
            <a:endParaRPr lang="en-US" sz="3600" dirty="0"/>
          </a:p>
        </p:txBody>
      </p:sp>
      <p:sp>
        <p:nvSpPr>
          <p:cNvPr id="3" name="Subtitle 2"/>
          <p:cNvSpPr>
            <a:spLocks noGrp="1"/>
          </p:cNvSpPr>
          <p:nvPr>
            <p:ph type="subTitle" idx="1"/>
          </p:nvPr>
        </p:nvSpPr>
        <p:spPr>
          <a:xfrm>
            <a:off x="381000" y="914400"/>
            <a:ext cx="8382000" cy="5638800"/>
          </a:xfrm>
        </p:spPr>
        <p:txBody>
          <a:bodyPr>
            <a:normAutofit fontScale="92500" lnSpcReduction="10000"/>
          </a:bodyPr>
          <a:lstStyle/>
          <a:p>
            <a:pPr algn="just" fontAlgn="base"/>
            <a:r>
              <a:rPr lang="en-US" sz="2800" b="1" dirty="0" smtClean="0">
                <a:solidFill>
                  <a:srgbClr val="FF0000"/>
                </a:solidFill>
              </a:rPr>
              <a:t> Surface Reservoirs:</a:t>
            </a:r>
            <a:endParaRPr lang="en-US" sz="2800" dirty="0" smtClean="0">
              <a:solidFill>
                <a:srgbClr val="FF0000"/>
              </a:solidFill>
            </a:endParaRPr>
          </a:p>
          <a:p>
            <a:pPr algn="just" fontAlgn="base"/>
            <a:r>
              <a:rPr lang="en-US" dirty="0" smtClean="0"/>
              <a:t>It is usual practice to construct a surface reservoir in two compartments, so that one can be used while the other is being cleaned or repaired. The two compartments are connected with each other by control valves. Overflow pipes are provided at full supply level so as to maintain a constant level of water in the reservoir.</a:t>
            </a:r>
          </a:p>
          <a:p>
            <a:pPr algn="just" fontAlgn="base"/>
            <a:r>
              <a:rPr lang="en-US" dirty="0" smtClean="0"/>
              <a:t>Ventilators are provided in the roof slab so as to affect free circulation of air over the water surface in the reservoir. Although treated water is stored in the reservoir, yet some sludge may be present in the stored water which will be deposited in the reservoir. The deposited sludge can be removed by occasional cleaning through the washout pipes provided at the bottom of the reservoir. The outlet pipes are placed at a slightly higher level, say at least 10 cm, than that of the washout pipes.</a:t>
            </a:r>
          </a:p>
          <a:p>
            <a:pPr marL="514350" indent="-514350" algn="just">
              <a:lnSpc>
                <a:spcPct val="120000"/>
              </a:lnSpc>
              <a:spcAft>
                <a:spcPts val="600"/>
              </a:spcAft>
            </a:pPr>
            <a:endParaRPr lang="en-US" sz="2800" dirty="0" smtClean="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Service Reservoir</a:t>
            </a:r>
            <a:endParaRPr lang="en-US" sz="3600" dirty="0"/>
          </a:p>
        </p:txBody>
      </p:sp>
      <p:sp>
        <p:nvSpPr>
          <p:cNvPr id="3" name="Subtitle 2"/>
          <p:cNvSpPr>
            <a:spLocks noGrp="1"/>
          </p:cNvSpPr>
          <p:nvPr>
            <p:ph type="subTitle" idx="1"/>
          </p:nvPr>
        </p:nvSpPr>
        <p:spPr>
          <a:xfrm>
            <a:off x="685800" y="914400"/>
            <a:ext cx="7848600" cy="5638800"/>
          </a:xfrm>
        </p:spPr>
        <p:txBody>
          <a:bodyPr>
            <a:normAutofit/>
          </a:bodyPr>
          <a:lstStyle/>
          <a:p>
            <a:pPr algn="just" fontAlgn="base"/>
            <a:r>
              <a:rPr lang="en-US" sz="2800" b="1" dirty="0" smtClean="0">
                <a:solidFill>
                  <a:srgbClr val="FF0000"/>
                </a:solidFill>
              </a:rPr>
              <a:t> Elevated Reservoirs:</a:t>
            </a:r>
            <a:endParaRPr lang="en-US" sz="2800" dirty="0" smtClean="0">
              <a:solidFill>
                <a:srgbClr val="FF0000"/>
              </a:solidFill>
            </a:endParaRPr>
          </a:p>
          <a:p>
            <a:pPr algn="just" fontAlgn="base"/>
            <a:r>
              <a:rPr lang="en-US" sz="2400" dirty="0" smtClean="0"/>
              <a:t>Elevated reservoirs are constructed at an elevation from ground level. These reservoirs are also known as overhead tanks. These reservoirs may be rectangular, circular or elliptical in shape. However, with the advancement in structural analysis it is possible to construct the elevated reservoirs in any shape to suit the architectural requirements.</a:t>
            </a:r>
          </a:p>
          <a:p>
            <a:pPr algn="just" fontAlgn="base"/>
            <a:endParaRPr lang="en-US" sz="2400" dirty="0" smtClean="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Service Reservoir</a:t>
            </a:r>
            <a:endParaRPr lang="en-US" sz="3600" dirty="0"/>
          </a:p>
        </p:txBody>
      </p:sp>
      <p:sp>
        <p:nvSpPr>
          <p:cNvPr id="3" name="Subtitle 2"/>
          <p:cNvSpPr>
            <a:spLocks noGrp="1"/>
          </p:cNvSpPr>
          <p:nvPr>
            <p:ph type="subTitle" idx="1"/>
          </p:nvPr>
        </p:nvSpPr>
        <p:spPr>
          <a:xfrm>
            <a:off x="381000" y="914400"/>
            <a:ext cx="8382000" cy="5638800"/>
          </a:xfrm>
        </p:spPr>
        <p:txBody>
          <a:bodyPr>
            <a:normAutofit lnSpcReduction="10000"/>
          </a:bodyPr>
          <a:lstStyle/>
          <a:p>
            <a:pPr algn="just" fontAlgn="base"/>
            <a:r>
              <a:rPr lang="en-US" sz="2400" b="1" dirty="0" smtClean="0">
                <a:solidFill>
                  <a:srgbClr val="0000FF"/>
                </a:solidFill>
              </a:rPr>
              <a:t>The various accessories provided for elevated reservoirs:</a:t>
            </a:r>
            <a:endParaRPr lang="en-US" sz="2400" dirty="0" smtClean="0">
              <a:solidFill>
                <a:srgbClr val="0000FF"/>
              </a:solidFill>
            </a:endParaRPr>
          </a:p>
          <a:p>
            <a:pPr marL="514350" indent="-514350" algn="just" fontAlgn="base">
              <a:buFont typeface="Wingdings" pitchFamily="2" charset="2"/>
              <a:buChar char="Ø"/>
            </a:pPr>
            <a:r>
              <a:rPr lang="en-US" sz="2400" dirty="0" smtClean="0"/>
              <a:t>Inlet pipe for the entry of water.</a:t>
            </a:r>
          </a:p>
          <a:p>
            <a:pPr marL="514350" indent="-514350" algn="just" fontAlgn="base">
              <a:buFont typeface="Wingdings" pitchFamily="2" charset="2"/>
              <a:buChar char="Ø"/>
            </a:pPr>
            <a:r>
              <a:rPr lang="en-US" sz="2400" dirty="0" smtClean="0"/>
              <a:t>Outlet pipe for the exit of water.</a:t>
            </a:r>
          </a:p>
          <a:p>
            <a:pPr marL="514350" indent="-514350" algn="just" fontAlgn="base">
              <a:buFont typeface="Wingdings" pitchFamily="2" charset="2"/>
              <a:buChar char="Ø"/>
            </a:pPr>
            <a:r>
              <a:rPr lang="en-US" sz="2400" dirty="0" smtClean="0"/>
              <a:t>Overflow pipe for the exit of water above full supply level.</a:t>
            </a:r>
          </a:p>
          <a:p>
            <a:pPr marL="514350" indent="-514350" algn="just" fontAlgn="base">
              <a:buFont typeface="Wingdings" pitchFamily="2" charset="2"/>
              <a:buChar char="Ø"/>
            </a:pPr>
            <a:r>
              <a:rPr lang="en-US" sz="2400" dirty="0" smtClean="0"/>
              <a:t>Ladders to reach the top of reservoir and then to the bottom of reservoir for inspection.</a:t>
            </a:r>
          </a:p>
          <a:p>
            <a:pPr marL="514350" indent="-514350" algn="just" fontAlgn="base">
              <a:buFont typeface="Wingdings" pitchFamily="2" charset="2"/>
              <a:buChar char="Ø"/>
            </a:pPr>
            <a:r>
              <a:rPr lang="en-US" sz="2400" dirty="0" smtClean="0"/>
              <a:t>Manholes in top cover or roof of reservoir for providing entry to the inside of reservoir for inspection.</a:t>
            </a:r>
          </a:p>
          <a:p>
            <a:pPr marL="514350" indent="-514350" algn="just" fontAlgn="base">
              <a:buFont typeface="Wingdings" pitchFamily="2" charset="2"/>
              <a:buChar char="Ø"/>
            </a:pPr>
            <a:r>
              <a:rPr lang="en-US" sz="2400" dirty="0" smtClean="0"/>
              <a:t>Ventilators for free circulation of air.</a:t>
            </a:r>
          </a:p>
          <a:p>
            <a:pPr marL="514350" indent="-514350" algn="just" fontAlgn="base">
              <a:buFont typeface="Wingdings" pitchFamily="2" charset="2"/>
              <a:buChar char="Ø"/>
            </a:pPr>
            <a:r>
              <a:rPr lang="en-US" sz="2400" dirty="0" smtClean="0"/>
              <a:t>Washout pipe (or drain pipe) for removing water after cleaning of reservoir.</a:t>
            </a:r>
          </a:p>
          <a:p>
            <a:pPr marL="514350" indent="-514350" algn="just" fontAlgn="base">
              <a:buFont typeface="Wingdings" pitchFamily="2" charset="2"/>
              <a:buChar char="Ø"/>
            </a:pPr>
            <a:r>
              <a:rPr lang="en-US" sz="2400" dirty="0" smtClean="0"/>
              <a:t>Water level indicator for indicating from outside the depth of water in reservoir.</a:t>
            </a:r>
          </a:p>
          <a:p>
            <a:pPr marL="514350" indent="-514350" algn="just" fontAlgn="base">
              <a:buFont typeface="Wingdings" pitchFamily="2" charset="2"/>
              <a:buChar char="Ø"/>
            </a:pPr>
            <a:r>
              <a:rPr lang="en-US" sz="2400" dirty="0" smtClean="0"/>
              <a:t>A lightning conductor for protection against lightning.</a:t>
            </a:r>
            <a:endParaRPr lang="en-US" sz="2400" dirty="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Service Reservoir</a:t>
            </a:r>
            <a:endParaRPr lang="en-US" sz="3600" dirty="0"/>
          </a:p>
        </p:txBody>
      </p:sp>
      <p:sp>
        <p:nvSpPr>
          <p:cNvPr id="3" name="Subtitle 2"/>
          <p:cNvSpPr>
            <a:spLocks noGrp="1"/>
          </p:cNvSpPr>
          <p:nvPr>
            <p:ph type="subTitle" idx="1"/>
          </p:nvPr>
        </p:nvSpPr>
        <p:spPr>
          <a:xfrm>
            <a:off x="381000" y="914400"/>
            <a:ext cx="8382000" cy="5638800"/>
          </a:xfrm>
        </p:spPr>
        <p:txBody>
          <a:bodyPr>
            <a:normAutofit fontScale="92500"/>
          </a:bodyPr>
          <a:lstStyle/>
          <a:p>
            <a:pPr algn="just" fontAlgn="base"/>
            <a:r>
              <a:rPr lang="en-US" sz="2400" b="1" dirty="0" smtClean="0">
                <a:solidFill>
                  <a:srgbClr val="FF0000"/>
                </a:solidFill>
              </a:rPr>
              <a:t>Standpipes:</a:t>
            </a:r>
            <a:endParaRPr lang="en-US" sz="2400" dirty="0" smtClean="0">
              <a:solidFill>
                <a:srgbClr val="FF0000"/>
              </a:solidFill>
            </a:endParaRPr>
          </a:p>
          <a:p>
            <a:pPr algn="just" fontAlgn="base"/>
            <a:r>
              <a:rPr lang="en-US" sz="2400" dirty="0" smtClean="0"/>
              <a:t>A standpipe is a vertical cylindrical tank resting just above the ground. The diameter of standpipe varies from 10 to 15 m and its height varies from 15 to 30 m. Standpipes are made of steel or R.C.C. Steel standpipes are more common as it is very difficult to construct watertight R.C.C. standpipes under heads greater than 15 m. Alike elevated reservoirs, standpipes are also provided with inlet pipe, outlet pipe, overflow pipe, washout pipe and various other accessories for their efficient working, inspection and maintenance.</a:t>
            </a:r>
          </a:p>
          <a:p>
            <a:pPr algn="just" fontAlgn="base"/>
            <a:r>
              <a:rPr lang="en-US" sz="2400" dirty="0" smtClean="0"/>
              <a:t>However, in the case of standpipe the outlet pipe is located in the tank with its entrance being kept above the bottom of the tank at an elevation such that the storage of water created in the tank above this elevation gives the necessary pressure for distribution of water. The volume of water stored in the tank above the entrance of the outlet pipe can only be used and hence it is the useful storage of standpipe.</a:t>
            </a:r>
          </a:p>
          <a:p>
            <a:pPr algn="just" fontAlgn="base"/>
            <a:endParaRPr lang="en-US" sz="24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4000" dirty="0" smtClean="0">
                <a:solidFill>
                  <a:srgbClr val="C00000"/>
                </a:solidFill>
                <a:effectLst/>
              </a:rPr>
              <a:t>What is Intake?</a:t>
            </a:r>
            <a:endParaRPr lang="en-US" sz="4000" dirty="0">
              <a:solidFill>
                <a:srgbClr val="C00000"/>
              </a:solidFill>
              <a:effectLst/>
            </a:endParaRPr>
          </a:p>
        </p:txBody>
      </p:sp>
      <p:sp>
        <p:nvSpPr>
          <p:cNvPr id="3" name="Subtitle 2"/>
          <p:cNvSpPr>
            <a:spLocks noGrp="1"/>
          </p:cNvSpPr>
          <p:nvPr>
            <p:ph type="subTitle" idx="1"/>
          </p:nvPr>
        </p:nvSpPr>
        <p:spPr>
          <a:xfrm>
            <a:off x="381000" y="914400"/>
            <a:ext cx="8229600" cy="5486400"/>
          </a:xfrm>
        </p:spPr>
        <p:txBody>
          <a:bodyPr>
            <a:normAutofit fontScale="92500" lnSpcReduction="10000"/>
          </a:bodyPr>
          <a:lstStyle/>
          <a:p>
            <a:pPr marL="514350" indent="-514350" algn="just">
              <a:spcAft>
                <a:spcPts val="1200"/>
              </a:spcAft>
            </a:pPr>
            <a:r>
              <a:rPr lang="en-US" sz="2800" dirty="0" smtClean="0"/>
              <a:t>The intake is a device placed in a surface water source to permit the withdrawal of water from the source and then discharge it into intake pipe through which it will flow into the water-works system. </a:t>
            </a:r>
          </a:p>
          <a:p>
            <a:pPr marL="514350" indent="-514350" algn="just">
              <a:spcAft>
                <a:spcPts val="1200"/>
              </a:spcAft>
            </a:pPr>
            <a:r>
              <a:rPr lang="en-US" sz="2800" dirty="0" smtClean="0">
                <a:solidFill>
                  <a:schemeClr val="bg2">
                    <a:lumMod val="60000"/>
                    <a:lumOff val="40000"/>
                  </a:schemeClr>
                </a:solidFill>
              </a:rPr>
              <a:t>It consist of the opening, strainer, or grating through which the water enters, and the conduit conveying the water, usually by gravity, to a well or sump. </a:t>
            </a:r>
          </a:p>
          <a:p>
            <a:pPr marL="514350" indent="-514350" algn="just">
              <a:spcAft>
                <a:spcPts val="1200"/>
              </a:spcAft>
            </a:pPr>
            <a:r>
              <a:rPr lang="en-US" sz="2800" dirty="0" smtClean="0"/>
              <a:t>From the well the water is pumped to the mains or treatment plant. </a:t>
            </a:r>
          </a:p>
          <a:p>
            <a:pPr marL="514350" indent="-514350" algn="just">
              <a:spcAft>
                <a:spcPts val="1200"/>
              </a:spcAft>
            </a:pPr>
            <a:r>
              <a:rPr lang="en-US" sz="2800" dirty="0" smtClean="0">
                <a:solidFill>
                  <a:schemeClr val="bg2">
                    <a:lumMod val="60000"/>
                    <a:lumOff val="40000"/>
                  </a:schemeClr>
                </a:solidFill>
              </a:rPr>
              <a:t>Intakes should be so located and designed that possibility of interference with the supply is minimized and where uncertainty of continuous serviceability exists, intakes should be duplicated. </a:t>
            </a:r>
            <a:endParaRPr lang="en-US" sz="2800" dirty="0">
              <a:solidFill>
                <a:schemeClr val="bg2">
                  <a:lumMod val="60000"/>
                  <a:lumOff val="40000"/>
                </a:schemeClr>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Service Reservoir</a:t>
            </a:r>
            <a:endParaRPr lang="en-US" sz="3600" dirty="0"/>
          </a:p>
        </p:txBody>
      </p:sp>
      <p:sp>
        <p:nvSpPr>
          <p:cNvPr id="3" name="Subtitle 2"/>
          <p:cNvSpPr>
            <a:spLocks noGrp="1"/>
          </p:cNvSpPr>
          <p:nvPr>
            <p:ph type="subTitle" idx="1"/>
          </p:nvPr>
        </p:nvSpPr>
        <p:spPr>
          <a:xfrm>
            <a:off x="381000" y="914400"/>
            <a:ext cx="8382000" cy="5638800"/>
          </a:xfrm>
        </p:spPr>
        <p:txBody>
          <a:bodyPr>
            <a:normAutofit lnSpcReduction="10000"/>
          </a:bodyPr>
          <a:lstStyle/>
          <a:p>
            <a:pPr algn="just" fontAlgn="base"/>
            <a:r>
              <a:rPr lang="en-US" sz="2400" b="1" dirty="0" smtClean="0">
                <a:solidFill>
                  <a:srgbClr val="FF0000"/>
                </a:solidFill>
              </a:rPr>
              <a:t>Standpipes:</a:t>
            </a:r>
            <a:endParaRPr lang="en-US" sz="2400" dirty="0" smtClean="0">
              <a:solidFill>
                <a:srgbClr val="FF0000"/>
              </a:solidFill>
            </a:endParaRPr>
          </a:p>
          <a:p>
            <a:pPr algn="just" fontAlgn="base">
              <a:spcAft>
                <a:spcPts val="1200"/>
              </a:spcAft>
            </a:pPr>
            <a:r>
              <a:rPr lang="en-US" sz="2400" dirty="0" smtClean="0"/>
              <a:t>On the other hand the lower portion of the storage lying below the entrance of the outlet pipe cannot be ordinarily used and it only serves as a support for the useful storage and hence it is termed as supporting storage. However, the supporting storage can also be effectively used by providing boosters or for fire protection with the help of fire engines. Further standpipes are usually located on a high ground so as to successfully utilize its entire storage.</a:t>
            </a:r>
          </a:p>
          <a:p>
            <a:pPr algn="just" fontAlgn="base"/>
            <a:r>
              <a:rPr lang="en-US" sz="2400" dirty="0" smtClean="0"/>
              <a:t>Since large variations in pressure are undesirable in a distribution system, fluctuation of the water level in a standpipe is usually limited to 10 m or less. Generally standpipes of height more than 15 m are not economical since the lower portion of a standpipe serves only to support the upper useful portion.</a:t>
            </a:r>
            <a:endParaRPr lang="en-US" sz="2400" dirty="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Purposes of Service Reservoir</a:t>
            </a:r>
            <a:endParaRPr lang="en-US" sz="3600" dirty="0"/>
          </a:p>
        </p:txBody>
      </p:sp>
      <p:sp>
        <p:nvSpPr>
          <p:cNvPr id="3" name="Subtitle 2"/>
          <p:cNvSpPr>
            <a:spLocks noGrp="1"/>
          </p:cNvSpPr>
          <p:nvPr>
            <p:ph type="subTitle" idx="1"/>
          </p:nvPr>
        </p:nvSpPr>
        <p:spPr>
          <a:xfrm>
            <a:off x="381000" y="914400"/>
            <a:ext cx="8229600" cy="5638800"/>
          </a:xfrm>
        </p:spPr>
        <p:txBody>
          <a:bodyPr>
            <a:normAutofit fontScale="70000" lnSpcReduction="20000"/>
          </a:bodyPr>
          <a:lstStyle/>
          <a:p>
            <a:pPr algn="just">
              <a:lnSpc>
                <a:spcPct val="120000"/>
              </a:lnSpc>
              <a:spcAft>
                <a:spcPts val="600"/>
              </a:spcAft>
            </a:pPr>
            <a:r>
              <a:rPr lang="en-US" sz="2800" dirty="0" smtClean="0"/>
              <a:t>Following are the purposes served by the service or distribution reservoir:</a:t>
            </a:r>
          </a:p>
          <a:p>
            <a:pPr marL="514350" lvl="0" indent="-514350" algn="just">
              <a:lnSpc>
                <a:spcPct val="120000"/>
              </a:lnSpc>
              <a:spcAft>
                <a:spcPts val="600"/>
              </a:spcAft>
              <a:buFont typeface="Wingdings" pitchFamily="2" charset="2"/>
              <a:buChar char="§"/>
            </a:pPr>
            <a:r>
              <a:rPr lang="en-US" sz="2800" dirty="0" smtClean="0">
                <a:solidFill>
                  <a:srgbClr val="FFFF00"/>
                </a:solidFill>
              </a:rPr>
              <a:t>If pumps are used, the provision of these reservoirs makes it possible to run pumps at uniform rate.</a:t>
            </a:r>
          </a:p>
          <a:p>
            <a:pPr marL="514350" lvl="0" indent="-514350" algn="just">
              <a:lnSpc>
                <a:spcPct val="120000"/>
              </a:lnSpc>
              <a:spcAft>
                <a:spcPts val="600"/>
              </a:spcAft>
              <a:buFont typeface="Wingdings" pitchFamily="2" charset="2"/>
              <a:buChar char="§"/>
            </a:pPr>
            <a:r>
              <a:rPr lang="en-US" sz="2800" dirty="0" smtClean="0"/>
              <a:t>In case of gravity system of supply, the provision of these reservoirs will result in mains of smaller diameters.</a:t>
            </a:r>
          </a:p>
          <a:p>
            <a:pPr marL="514350" lvl="0" indent="-514350" algn="just">
              <a:lnSpc>
                <a:spcPct val="120000"/>
              </a:lnSpc>
              <a:spcAft>
                <a:spcPts val="600"/>
              </a:spcAft>
              <a:buFont typeface="Wingdings" pitchFamily="2" charset="2"/>
              <a:buChar char="§"/>
            </a:pPr>
            <a:r>
              <a:rPr lang="en-US" sz="2800" dirty="0" smtClean="0">
                <a:solidFill>
                  <a:srgbClr val="FFFF00"/>
                </a:solidFill>
              </a:rPr>
              <a:t>They furnish the facility of storage of water for meeting fluctuating hourly demand of water.</a:t>
            </a:r>
          </a:p>
          <a:p>
            <a:pPr marL="514350" lvl="0" indent="-514350" algn="just">
              <a:lnSpc>
                <a:spcPct val="120000"/>
              </a:lnSpc>
              <a:spcAft>
                <a:spcPts val="600"/>
              </a:spcAft>
              <a:buFont typeface="Wingdings" pitchFamily="2" charset="2"/>
              <a:buChar char="§"/>
            </a:pPr>
            <a:r>
              <a:rPr lang="en-US" sz="2800" dirty="0" smtClean="0"/>
              <a:t>They maintain constant pressure in the mains. The pressure in mains, without service reservoirs, will fall as the demand of water will increase.</a:t>
            </a:r>
          </a:p>
          <a:p>
            <a:pPr marL="514350" lvl="0" indent="-514350" algn="just">
              <a:lnSpc>
                <a:spcPct val="120000"/>
              </a:lnSpc>
              <a:spcAft>
                <a:spcPts val="600"/>
              </a:spcAft>
              <a:buFont typeface="Wingdings" pitchFamily="2" charset="2"/>
              <a:buChar char="§"/>
            </a:pPr>
            <a:r>
              <a:rPr lang="en-US" sz="2800" dirty="0" smtClean="0">
                <a:solidFill>
                  <a:srgbClr val="FFFF00"/>
                </a:solidFill>
              </a:rPr>
              <a:t>They make the design and construction of treatment unit and distribution system economical.</a:t>
            </a:r>
          </a:p>
          <a:p>
            <a:pPr marL="514350" lvl="0" indent="-514350" algn="just">
              <a:lnSpc>
                <a:spcPct val="120000"/>
              </a:lnSpc>
              <a:spcAft>
                <a:spcPts val="600"/>
              </a:spcAft>
              <a:buFont typeface="Wingdings" pitchFamily="2" charset="2"/>
              <a:buChar char="§"/>
            </a:pPr>
            <a:r>
              <a:rPr lang="en-US" sz="2800" dirty="0" smtClean="0"/>
              <a:t>They serve as storage for emergencies such as breakdown of pumps, bursting of mains, heavy fire demand, interruption in power supply, temporary floods, etc.</a:t>
            </a:r>
          </a:p>
          <a:p>
            <a:pPr marL="514350" indent="-514350" algn="just">
              <a:lnSpc>
                <a:spcPct val="120000"/>
              </a:lnSpc>
              <a:spcAft>
                <a:spcPts val="600"/>
              </a:spcAft>
            </a:pPr>
            <a:endParaRPr lang="en-US" sz="2800" dirty="0" smtClean="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Service Reservoir</a:t>
            </a:r>
            <a:endParaRPr lang="en-US" sz="3600" dirty="0"/>
          </a:p>
        </p:txBody>
      </p:sp>
      <p:sp>
        <p:nvSpPr>
          <p:cNvPr id="3" name="Subtitle 2"/>
          <p:cNvSpPr>
            <a:spLocks noGrp="1"/>
          </p:cNvSpPr>
          <p:nvPr>
            <p:ph type="subTitle" idx="1"/>
          </p:nvPr>
        </p:nvSpPr>
        <p:spPr>
          <a:xfrm>
            <a:off x="381000" y="914400"/>
            <a:ext cx="8382000" cy="5638800"/>
          </a:xfrm>
        </p:spPr>
        <p:txBody>
          <a:bodyPr>
            <a:normAutofit/>
          </a:bodyPr>
          <a:lstStyle/>
          <a:p>
            <a:pPr algn="just" fontAlgn="base"/>
            <a:r>
              <a:rPr lang="en-US" sz="2400" b="1" dirty="0" smtClean="0">
                <a:solidFill>
                  <a:srgbClr val="FF0000"/>
                </a:solidFill>
              </a:rPr>
              <a:t>Location of Distribution Reservoirs:</a:t>
            </a:r>
          </a:p>
          <a:p>
            <a:pPr algn="just" fontAlgn="base">
              <a:spcAft>
                <a:spcPts val="1800"/>
              </a:spcAft>
            </a:pPr>
            <a:r>
              <a:rPr lang="en-US" sz="2400" dirty="0" smtClean="0"/>
              <a:t>Distribution reservoirs should be located centrally or as close as possible to the areas to be served by them. A central location of a distribution reservoir will reduce friction losses in the distribution pipes due to reduction in the length of pipes.</a:t>
            </a:r>
          </a:p>
          <a:p>
            <a:pPr algn="just" fontAlgn="base"/>
            <a:r>
              <a:rPr lang="en-US" sz="2400" dirty="0" smtClean="0"/>
              <a:t>Further in this case the pressure over the entire distribution area will be uniform during periods of both high and low demands. On the other hand if a distribution reservoir is not located centrally there will be large head loss, and by the time water reaches the tail end of the area served by it the pressure will be too low for satisfactory supply of water to the consumers at the tail end.</a:t>
            </a:r>
          </a:p>
          <a:p>
            <a:pPr algn="just" fontAlgn="base"/>
            <a:endParaRPr lang="en-US" sz="2400" dirty="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763000" cy="685800"/>
          </a:xfrm>
        </p:spPr>
        <p:txBody>
          <a:bodyPr>
            <a:noAutofit/>
          </a:bodyPr>
          <a:lstStyle/>
          <a:p>
            <a:pPr algn="ctr"/>
            <a:r>
              <a:rPr lang="en-US" sz="3600" dirty="0" smtClean="0"/>
              <a:t>Pressure Requirements in Distribution System</a:t>
            </a:r>
            <a:endParaRPr lang="en-US" sz="3600" dirty="0"/>
          </a:p>
        </p:txBody>
      </p:sp>
      <p:sp>
        <p:nvSpPr>
          <p:cNvPr id="3" name="Subtitle 2"/>
          <p:cNvSpPr>
            <a:spLocks noGrp="1"/>
          </p:cNvSpPr>
          <p:nvPr>
            <p:ph type="subTitle" idx="1"/>
          </p:nvPr>
        </p:nvSpPr>
        <p:spPr>
          <a:xfrm>
            <a:off x="381000" y="914400"/>
            <a:ext cx="8229600" cy="5486400"/>
          </a:xfrm>
        </p:spPr>
        <p:txBody>
          <a:bodyPr>
            <a:normAutofit fontScale="85000" lnSpcReduction="10000"/>
          </a:bodyPr>
          <a:lstStyle/>
          <a:p>
            <a:pPr marL="514350" indent="-514350" algn="just">
              <a:spcAft>
                <a:spcPts val="1200"/>
              </a:spcAft>
            </a:pPr>
            <a:r>
              <a:rPr lang="en-US" sz="2800" dirty="0" smtClean="0"/>
              <a:t>In designing water distribution systems pressure requirements for ordinary use, and for fire fighting must be considered. </a:t>
            </a:r>
          </a:p>
          <a:p>
            <a:pPr marL="514350" indent="-514350" algn="just">
              <a:spcAft>
                <a:spcPts val="1200"/>
              </a:spcAft>
              <a:buFont typeface="Wingdings" pitchFamily="2" charset="2"/>
              <a:buChar char="Ø"/>
            </a:pPr>
            <a:r>
              <a:rPr lang="en-US" sz="2800" dirty="0" smtClean="0">
                <a:solidFill>
                  <a:srgbClr val="FFFF00"/>
                </a:solidFill>
              </a:rPr>
              <a:t>In residential districts fires pressure of 60 psi at the hydrant are recommended. </a:t>
            </a:r>
          </a:p>
          <a:p>
            <a:pPr marL="514350" indent="-514350" algn="just">
              <a:spcAft>
                <a:spcPts val="1200"/>
              </a:spcAft>
              <a:buFont typeface="Wingdings" pitchFamily="2" charset="2"/>
              <a:buChar char="Ø"/>
            </a:pPr>
            <a:r>
              <a:rPr lang="en-US" sz="2800" dirty="0" smtClean="0"/>
              <a:t>In commercial districts minimum pressure of 75 psi is tolerable, but higher pressures must be provided in districts with tall buildings. </a:t>
            </a:r>
          </a:p>
          <a:p>
            <a:pPr marL="514350" indent="-514350" algn="just">
              <a:spcAft>
                <a:spcPts val="1200"/>
              </a:spcAft>
              <a:buFont typeface="Wingdings" pitchFamily="2" charset="2"/>
              <a:buChar char="Ø"/>
            </a:pPr>
            <a:r>
              <a:rPr lang="en-US" sz="2800" dirty="0" smtClean="0">
                <a:solidFill>
                  <a:srgbClr val="FFFF00"/>
                </a:solidFill>
              </a:rPr>
              <a:t>The maintenance of high pressure in mains means increased pumping cost and usually also increased leakage. </a:t>
            </a:r>
          </a:p>
          <a:p>
            <a:pPr marL="514350" indent="-514350" algn="just">
              <a:spcAft>
                <a:spcPts val="1200"/>
              </a:spcAft>
              <a:buFont typeface="Wingdings" pitchFamily="2" charset="2"/>
              <a:buChar char="Ø"/>
            </a:pPr>
            <a:r>
              <a:rPr lang="en-US" sz="2800" dirty="0" smtClean="0"/>
              <a:t>Some large cities have installed dual systems in business districts, a low-pressure system for ordinary use and a high-pressure system (150 to 300 psi) for fire fighting only.</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0000"/>
                </a:solidFill>
              </a:rPr>
              <a:t>Pipe Systems</a:t>
            </a:r>
            <a:endParaRPr lang="en-US" sz="3600" dirty="0">
              <a:solidFill>
                <a:srgbClr val="FF0000"/>
              </a:solidFill>
            </a:endParaRPr>
          </a:p>
        </p:txBody>
      </p:sp>
      <p:sp>
        <p:nvSpPr>
          <p:cNvPr id="3" name="Subtitle 2"/>
          <p:cNvSpPr>
            <a:spLocks noGrp="1"/>
          </p:cNvSpPr>
          <p:nvPr>
            <p:ph type="subTitle" idx="1"/>
          </p:nvPr>
        </p:nvSpPr>
        <p:spPr>
          <a:xfrm>
            <a:off x="381000" y="914400"/>
            <a:ext cx="8229600" cy="5486400"/>
          </a:xfrm>
        </p:spPr>
        <p:txBody>
          <a:bodyPr>
            <a:normAutofit fontScale="85000" lnSpcReduction="20000"/>
          </a:bodyPr>
          <a:lstStyle/>
          <a:p>
            <a:pPr algn="just">
              <a:spcAft>
                <a:spcPts val="600"/>
              </a:spcAft>
            </a:pPr>
            <a:r>
              <a:rPr lang="en-US" sz="2800" dirty="0" smtClean="0"/>
              <a:t>The pipe system comprises of the following four units:</a:t>
            </a:r>
          </a:p>
          <a:p>
            <a:pPr lvl="0" algn="just">
              <a:spcAft>
                <a:spcPts val="600"/>
              </a:spcAft>
            </a:pPr>
            <a:r>
              <a:rPr lang="en-US" sz="2800" b="1" dirty="0" smtClean="0">
                <a:solidFill>
                  <a:srgbClr val="FFC000"/>
                </a:solidFill>
              </a:rPr>
              <a:t>The supply main:</a:t>
            </a:r>
            <a:r>
              <a:rPr lang="en-US" sz="2800" dirty="0" smtClean="0">
                <a:solidFill>
                  <a:srgbClr val="FFC000"/>
                </a:solidFill>
              </a:rPr>
              <a:t> </a:t>
            </a:r>
            <a:r>
              <a:rPr lang="en-US" sz="2800" dirty="0" smtClean="0"/>
              <a:t>the supply main or main is the direct conveyor of water from the pumping plant or the gravity conduit. It should be of sufficient size to carry the flow.</a:t>
            </a:r>
          </a:p>
          <a:p>
            <a:pPr lvl="0" algn="just">
              <a:spcAft>
                <a:spcPts val="600"/>
              </a:spcAft>
            </a:pPr>
            <a:r>
              <a:rPr lang="en-US" sz="2800" b="1" dirty="0" smtClean="0">
                <a:solidFill>
                  <a:srgbClr val="FFC000"/>
                </a:solidFill>
              </a:rPr>
              <a:t>The sub-mains:</a:t>
            </a:r>
            <a:r>
              <a:rPr lang="en-US" sz="2800" dirty="0" smtClean="0">
                <a:solidFill>
                  <a:srgbClr val="FFC000"/>
                </a:solidFill>
              </a:rPr>
              <a:t> </a:t>
            </a:r>
            <a:r>
              <a:rPr lang="en-US" sz="2800" dirty="0" smtClean="0"/>
              <a:t>The sub-mains are the secondary feeders connected to either side may be placed at about 300 m apart and should be of sufficient size to discharge domestic supply and fire flow. </a:t>
            </a:r>
          </a:p>
          <a:p>
            <a:pPr lvl="0" algn="just">
              <a:spcAft>
                <a:spcPts val="600"/>
              </a:spcAft>
            </a:pPr>
            <a:r>
              <a:rPr lang="en-US" sz="2800" b="1" dirty="0" smtClean="0">
                <a:solidFill>
                  <a:srgbClr val="FFC000"/>
                </a:solidFill>
              </a:rPr>
              <a:t>Minor distributors:</a:t>
            </a:r>
            <a:r>
              <a:rPr lang="en-US" sz="2800" dirty="0" smtClean="0">
                <a:solidFill>
                  <a:srgbClr val="FFC000"/>
                </a:solidFill>
              </a:rPr>
              <a:t> </a:t>
            </a:r>
            <a:r>
              <a:rPr lang="en-US" sz="2800" dirty="0" smtClean="0"/>
              <a:t>The minor distributors or branches make up the grid iron of pipes and supply water to the fire hydrant and service pipes of the residences and other buildings. </a:t>
            </a:r>
            <a:r>
              <a:rPr lang="en-US" sz="2800" dirty="0" smtClean="0">
                <a:solidFill>
                  <a:srgbClr val="FF0000"/>
                </a:solidFill>
              </a:rPr>
              <a:t>For fire service, minimum diameter of pipe should be 150 mm</a:t>
            </a:r>
            <a:r>
              <a:rPr lang="en-US" sz="2800" dirty="0" smtClean="0"/>
              <a:t> and </a:t>
            </a:r>
            <a:r>
              <a:rPr lang="en-US" sz="2800" dirty="0" smtClean="0">
                <a:solidFill>
                  <a:srgbClr val="00FF00"/>
                </a:solidFill>
              </a:rPr>
              <a:t>for domestic service alone 100 mm and less</a:t>
            </a:r>
            <a:r>
              <a:rPr lang="en-US" sz="2800" dirty="0" smtClean="0"/>
              <a:t>. </a:t>
            </a:r>
          </a:p>
          <a:p>
            <a:pPr lvl="0" algn="just">
              <a:spcAft>
                <a:spcPts val="600"/>
              </a:spcAft>
            </a:pPr>
            <a:r>
              <a:rPr lang="en-US" sz="2800" b="1" dirty="0" smtClean="0">
                <a:solidFill>
                  <a:srgbClr val="FFC000"/>
                </a:solidFill>
              </a:rPr>
              <a:t>Valves:</a:t>
            </a:r>
            <a:r>
              <a:rPr lang="en-US" sz="2800" dirty="0" smtClean="0">
                <a:solidFill>
                  <a:srgbClr val="FFC000"/>
                </a:solidFill>
              </a:rPr>
              <a:t> </a:t>
            </a:r>
            <a:r>
              <a:rPr lang="en-US" sz="2800" dirty="0" smtClean="0"/>
              <a:t>Valves are needed to operate or control the pipe system. These should be sufficient in number and suitably located.</a:t>
            </a:r>
            <a:endParaRPr lang="en-US" sz="2800"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Environmental Engineering-1</a:t>
            </a:r>
            <a:endParaRPr lang="en-US" dirty="0"/>
          </a:p>
        </p:txBody>
      </p:sp>
      <p:sp>
        <p:nvSpPr>
          <p:cNvPr id="3" name="Subtitle 2"/>
          <p:cNvSpPr>
            <a:spLocks noGrp="1"/>
          </p:cNvSpPr>
          <p:nvPr>
            <p:ph type="subTitle" idx="1"/>
          </p:nvPr>
        </p:nvSpPr>
        <p:spPr>
          <a:xfrm>
            <a:off x="381000" y="914400"/>
            <a:ext cx="8229600" cy="5486400"/>
          </a:xfrm>
        </p:spPr>
        <p:txBody>
          <a:bodyPr>
            <a:normAutofit/>
          </a:bodyPr>
          <a:lstStyle/>
          <a:p>
            <a:pPr algn="ctr"/>
            <a:r>
              <a:rPr lang="en-US" sz="3200" dirty="0" smtClean="0"/>
              <a:t>CE3141</a:t>
            </a:r>
          </a:p>
          <a:p>
            <a:pPr algn="ctr"/>
            <a:endParaRPr lang="en-US" sz="3200" dirty="0" smtClean="0"/>
          </a:p>
          <a:p>
            <a:pPr algn="ctr"/>
            <a:r>
              <a:rPr lang="en-US" sz="3200" dirty="0" smtClean="0">
                <a:solidFill>
                  <a:srgbClr val="FF0000"/>
                </a:solidFill>
              </a:rPr>
              <a:t>Lecture -5</a:t>
            </a:r>
            <a:r>
              <a:rPr lang="en-US" sz="3200" dirty="0" smtClean="0"/>
              <a:t> </a:t>
            </a:r>
          </a:p>
          <a:p>
            <a:pPr algn="ctr"/>
            <a:r>
              <a:rPr lang="en-US" sz="3200" dirty="0" smtClean="0"/>
              <a:t>Week-4, Saturday</a:t>
            </a:r>
          </a:p>
          <a:p>
            <a:pPr algn="ctr"/>
            <a:endParaRPr lang="en-US" sz="3200" dirty="0" smtClean="0"/>
          </a:p>
          <a:p>
            <a:pPr algn="ctr"/>
            <a:r>
              <a:rPr lang="en-US" sz="3200" dirty="0" smtClean="0"/>
              <a:t>09-04-2022</a:t>
            </a:r>
            <a:endParaRPr lang="en-US" sz="3200" dirty="0"/>
          </a:p>
        </p:txBody>
      </p:sp>
    </p:spTree>
    <p:extLst>
      <p:ext uri="{BB962C8B-B14F-4D97-AF65-F5344CB8AC3E}">
        <p14:creationId xmlns:p14="http://schemas.microsoft.com/office/powerpoint/2010/main" xmlns="" val="2448953279"/>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Methods of Water Supply</a:t>
            </a:r>
            <a:endParaRPr lang="en-US" sz="3600" dirty="0"/>
          </a:p>
        </p:txBody>
      </p:sp>
      <p:sp>
        <p:nvSpPr>
          <p:cNvPr id="3" name="Subtitle 2"/>
          <p:cNvSpPr>
            <a:spLocks noGrp="1"/>
          </p:cNvSpPr>
          <p:nvPr>
            <p:ph type="subTitle" idx="1"/>
          </p:nvPr>
        </p:nvSpPr>
        <p:spPr>
          <a:xfrm>
            <a:off x="381000" y="914400"/>
            <a:ext cx="8229600" cy="5486400"/>
          </a:xfrm>
        </p:spPr>
        <p:txBody>
          <a:bodyPr>
            <a:normAutofit fontScale="92500" lnSpcReduction="20000"/>
          </a:bodyPr>
          <a:lstStyle/>
          <a:p>
            <a:pPr algn="just">
              <a:spcAft>
                <a:spcPts val="600"/>
              </a:spcAft>
            </a:pPr>
            <a:r>
              <a:rPr lang="en-US" sz="2800" dirty="0" smtClean="0"/>
              <a:t>Following are the two systems of supply of water which are based on the duration of supply:</a:t>
            </a:r>
          </a:p>
          <a:p>
            <a:pPr lvl="0" algn="just">
              <a:spcAft>
                <a:spcPts val="600"/>
              </a:spcAft>
            </a:pPr>
            <a:r>
              <a:rPr lang="en-US" sz="2800" b="1" dirty="0" smtClean="0">
                <a:solidFill>
                  <a:srgbClr val="00FF00"/>
                </a:solidFill>
              </a:rPr>
              <a:t>Continuous Method:</a:t>
            </a:r>
            <a:r>
              <a:rPr lang="en-US" sz="2800" dirty="0" smtClean="0">
                <a:solidFill>
                  <a:srgbClr val="00FF00"/>
                </a:solidFill>
              </a:rPr>
              <a:t> </a:t>
            </a:r>
          </a:p>
          <a:p>
            <a:pPr lvl="0" algn="just">
              <a:lnSpc>
                <a:spcPct val="120000"/>
              </a:lnSpc>
              <a:spcBef>
                <a:spcPts val="0"/>
              </a:spcBef>
              <a:spcAft>
                <a:spcPts val="1200"/>
              </a:spcAft>
            </a:pPr>
            <a:r>
              <a:rPr lang="en-US" dirty="0" smtClean="0"/>
              <a:t>In this system of supply, the water is supplied to the consumers for 24 hours of day. This is the most ideal system of supply and it should be adopted as far as possible.</a:t>
            </a:r>
          </a:p>
          <a:p>
            <a:pPr algn="just">
              <a:lnSpc>
                <a:spcPct val="120000"/>
              </a:lnSpc>
              <a:spcBef>
                <a:spcPts val="0"/>
              </a:spcBef>
              <a:spcAft>
                <a:spcPts val="600"/>
              </a:spcAft>
            </a:pPr>
            <a:r>
              <a:rPr lang="en-US" dirty="0" smtClean="0"/>
              <a:t>The only disadvantage of this system is that considerable wastage of water occurs, if consumers do not possess civic sense regarding the importance of treated water. One recommended way to avoid this defect of the system is to supply water through meters. </a:t>
            </a:r>
            <a:r>
              <a:rPr lang="en-US" dirty="0" smtClean="0">
                <a:solidFill>
                  <a:srgbClr val="FF0066"/>
                </a:solidFill>
              </a:rPr>
              <a:t>Whether it is desirable to install meters or not is a debatable question and hence the decision to install meters should be taken after careful considerations and deliberations.</a:t>
            </a:r>
            <a:endParaRPr lang="en-US" sz="2800" dirty="0">
              <a:solidFill>
                <a:srgbClr val="FF0066"/>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Methods of Water Supply</a:t>
            </a:r>
            <a:endParaRPr lang="en-US" sz="3600" dirty="0"/>
          </a:p>
        </p:txBody>
      </p:sp>
      <p:sp>
        <p:nvSpPr>
          <p:cNvPr id="3" name="Subtitle 2"/>
          <p:cNvSpPr>
            <a:spLocks noGrp="1"/>
          </p:cNvSpPr>
          <p:nvPr>
            <p:ph type="subTitle" idx="1"/>
          </p:nvPr>
        </p:nvSpPr>
        <p:spPr>
          <a:xfrm>
            <a:off x="381000" y="914400"/>
            <a:ext cx="8229600" cy="5486400"/>
          </a:xfrm>
        </p:spPr>
        <p:txBody>
          <a:bodyPr>
            <a:normAutofit/>
          </a:bodyPr>
          <a:lstStyle/>
          <a:p>
            <a:pPr lvl="0" algn="just"/>
            <a:r>
              <a:rPr lang="en-US" sz="2800" b="1" dirty="0" smtClean="0">
                <a:solidFill>
                  <a:srgbClr val="00FF00"/>
                </a:solidFill>
              </a:rPr>
              <a:t>Intermittent Method: </a:t>
            </a:r>
          </a:p>
          <a:p>
            <a:pPr lvl="0" algn="just"/>
            <a:r>
              <a:rPr lang="en-US" sz="2400" dirty="0" smtClean="0"/>
              <a:t>In this system of supply, the water is supplied</a:t>
            </a:r>
            <a:r>
              <a:rPr lang="en-US" sz="2400" b="1" dirty="0" smtClean="0"/>
              <a:t> </a:t>
            </a:r>
            <a:r>
              <a:rPr lang="en-US" sz="2400" dirty="0" smtClean="0"/>
              <a:t>during certain fixed hours of day only. The usual period is about 1 to 4 hours in the morning and about the same period in the afternoon. This system of supply of water proves to be useful for the following two conditions: </a:t>
            </a:r>
          </a:p>
          <a:p>
            <a:pPr marL="514350" lvl="0" indent="-514350" algn="just">
              <a:buAutoNum type="alphaLcParenBoth"/>
            </a:pPr>
            <a:r>
              <a:rPr lang="en-US" sz="2400" dirty="0" smtClean="0"/>
              <a:t>the available pressure is poor and </a:t>
            </a:r>
          </a:p>
          <a:p>
            <a:pPr marL="514350" lvl="0" indent="-514350" algn="just">
              <a:buAutoNum type="alphaLcParenBoth"/>
            </a:pPr>
            <a:r>
              <a:rPr lang="en-US" sz="2400" dirty="0" smtClean="0"/>
              <a:t>the quantity of water available is not sufficient to meet with various demands for water. </a:t>
            </a:r>
          </a:p>
          <a:p>
            <a:pPr marL="514350" lvl="0" indent="-514350" algn="just"/>
            <a:r>
              <a:rPr lang="en-US" sz="2400" dirty="0" smtClean="0"/>
              <a:t>The working of the system is very simple. The distribution area is divided into several zones and the timings of each zone are so adjusted that good working pressures are maintained in each zone.</a:t>
            </a:r>
            <a:endParaRPr lang="en-US" sz="2800"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0000"/>
                </a:solidFill>
              </a:rPr>
              <a:t>Continuous and Intermittent Supply</a:t>
            </a:r>
            <a:endParaRPr lang="en-US" sz="3600" dirty="0">
              <a:solidFill>
                <a:srgbClr val="FF0000"/>
              </a:solidFill>
            </a:endParaRPr>
          </a:p>
        </p:txBody>
      </p:sp>
      <p:sp>
        <p:nvSpPr>
          <p:cNvPr id="3" name="Subtitle 2"/>
          <p:cNvSpPr>
            <a:spLocks noGrp="1"/>
          </p:cNvSpPr>
          <p:nvPr>
            <p:ph type="subTitle" idx="1"/>
          </p:nvPr>
        </p:nvSpPr>
        <p:spPr>
          <a:xfrm>
            <a:off x="381000" y="914400"/>
            <a:ext cx="8229600" cy="5638800"/>
          </a:xfrm>
        </p:spPr>
        <p:txBody>
          <a:bodyPr>
            <a:noAutofit/>
          </a:bodyPr>
          <a:lstStyle/>
          <a:p>
            <a:pPr lvl="0" algn="just"/>
            <a:r>
              <a:rPr lang="en-US" sz="2200" b="1" dirty="0" smtClean="0">
                <a:solidFill>
                  <a:srgbClr val="00FF00"/>
                </a:solidFill>
              </a:rPr>
              <a:t>A continuous method of supply is always better than the intermittent method because of the following reasons:</a:t>
            </a:r>
            <a:endParaRPr lang="en-US" sz="2200" dirty="0" smtClean="0"/>
          </a:p>
          <a:p>
            <a:pPr marL="514350" lvl="0" indent="-514350" algn="just">
              <a:buAutoNum type="alphaLcParenBoth"/>
            </a:pPr>
            <a:r>
              <a:rPr lang="en-US" sz="2200" dirty="0" smtClean="0"/>
              <a:t>When the supply of water is only for a few fixed hours of the day, consumers are compelled to store water for use during the non-supply hour. The domestic storage tanks built for the purpose may suffer for want of proper maintenance and attention for a lone time, resulting in a possible contamination of the water supply.</a:t>
            </a:r>
          </a:p>
          <a:p>
            <a:pPr marL="514350" lvl="0" indent="-514350" algn="just">
              <a:buAutoNum type="alphaLcParenBoth"/>
            </a:pPr>
            <a:r>
              <a:rPr lang="en-US" sz="2200" dirty="0" smtClean="0"/>
              <a:t>The unused water of storage tanks is most likely to be thrown out to be replaced, during the supply hour, by fresh supply of water. Evidently, this is a wasteful use of water. Also, where the supply is not metered, there is a tendency on the part of consumers to leave the taps open for all hours, resulting in additional wastage of water. The receptacles so left under public hydrants and faucets may remain overflowing, without being attended to, for a long time.</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0000"/>
                </a:solidFill>
              </a:rPr>
              <a:t>Continuous and Intermittent Supply</a:t>
            </a:r>
            <a:endParaRPr lang="en-US" sz="3600" dirty="0">
              <a:solidFill>
                <a:srgbClr val="FF0000"/>
              </a:solidFill>
            </a:endParaRPr>
          </a:p>
        </p:txBody>
      </p:sp>
      <p:sp>
        <p:nvSpPr>
          <p:cNvPr id="3" name="Subtitle 2"/>
          <p:cNvSpPr>
            <a:spLocks noGrp="1"/>
          </p:cNvSpPr>
          <p:nvPr>
            <p:ph type="subTitle" idx="1"/>
          </p:nvPr>
        </p:nvSpPr>
        <p:spPr>
          <a:xfrm>
            <a:off x="381000" y="1143000"/>
            <a:ext cx="8229600" cy="4800600"/>
          </a:xfrm>
        </p:spPr>
        <p:txBody>
          <a:bodyPr>
            <a:noAutofit/>
          </a:bodyPr>
          <a:lstStyle/>
          <a:p>
            <a:pPr marL="514350" lvl="0" indent="-514350" algn="just">
              <a:spcAft>
                <a:spcPts val="1200"/>
              </a:spcAft>
              <a:buFont typeface="Wingdings" pitchFamily="2" charset="2"/>
              <a:buAutoNum type="alphaLcParenBoth" startAt="3"/>
            </a:pPr>
            <a:r>
              <a:rPr lang="en-US" sz="2400" dirty="0" smtClean="0"/>
              <a:t>In case of fire breaks out during the non-supply hours, considerable damage would have resulted before the supply could be turned on and fire extinguished.</a:t>
            </a:r>
          </a:p>
          <a:p>
            <a:pPr marL="514350" lvl="0" indent="-514350" algn="just">
              <a:spcAft>
                <a:spcPts val="1200"/>
              </a:spcAft>
              <a:buFont typeface="Wingdings" pitchFamily="2" charset="2"/>
              <a:buAutoNum type="alphaLcParenBoth" startAt="3"/>
            </a:pPr>
            <a:r>
              <a:rPr lang="en-US" sz="2400" dirty="0" smtClean="0"/>
              <a:t>During the non-supply hours, pressure in the distribution mains may fall below atmospheric pressure, causing partial vacuum, sucking in air or other harmful gases from sewers running close-by and resulting in a possible contamination of the water supply.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685800"/>
          </a:xfrm>
        </p:spPr>
        <p:txBody>
          <a:bodyPr>
            <a:noAutofit/>
          </a:bodyPr>
          <a:lstStyle/>
          <a:p>
            <a:pPr algn="ctr"/>
            <a:r>
              <a:rPr lang="en-US" sz="3400" dirty="0" smtClean="0">
                <a:solidFill>
                  <a:srgbClr val="C00000"/>
                </a:solidFill>
                <a:effectLst/>
              </a:rPr>
              <a:t>Considerations for Designing and Locating Intake</a:t>
            </a:r>
            <a:endParaRPr lang="en-US" sz="3400" dirty="0">
              <a:solidFill>
                <a:srgbClr val="C00000"/>
              </a:solidFill>
              <a:effectLst/>
            </a:endParaRPr>
          </a:p>
        </p:txBody>
      </p:sp>
      <p:sp>
        <p:nvSpPr>
          <p:cNvPr id="3" name="Subtitle 2"/>
          <p:cNvSpPr>
            <a:spLocks noGrp="1"/>
          </p:cNvSpPr>
          <p:nvPr>
            <p:ph type="subTitle" idx="1"/>
          </p:nvPr>
        </p:nvSpPr>
        <p:spPr>
          <a:xfrm>
            <a:off x="381000" y="914400"/>
            <a:ext cx="8229600" cy="5486400"/>
          </a:xfrm>
        </p:spPr>
        <p:txBody>
          <a:bodyPr>
            <a:normAutofit fontScale="92500"/>
          </a:bodyPr>
          <a:lstStyle/>
          <a:p>
            <a:pPr algn="just"/>
            <a:r>
              <a:rPr lang="en-US" sz="2800" dirty="0" smtClean="0"/>
              <a:t>The following must be considered in designing and locating intakes:</a:t>
            </a:r>
          </a:p>
          <a:p>
            <a:pPr marL="514350" lvl="0" indent="-514350" algn="just">
              <a:buFont typeface="Wingdings" pitchFamily="2" charset="2"/>
              <a:buChar char="q"/>
            </a:pPr>
            <a:r>
              <a:rPr lang="en-US" sz="2800" dirty="0" smtClean="0"/>
              <a:t>The source of supply, whether impounding reservoir, lake, or river (including the possibility of wide fluctuation in water level);</a:t>
            </a:r>
          </a:p>
          <a:p>
            <a:pPr marL="514350" lvl="0" indent="-514350" algn="just">
              <a:buFont typeface="Wingdings" pitchFamily="2" charset="2"/>
              <a:buChar char="q"/>
            </a:pPr>
            <a:r>
              <a:rPr lang="en-US" sz="2800" dirty="0" smtClean="0"/>
              <a:t>The character of the intake surroundings, depth of water, character of bottom, navigation requirements, the effects of currents, floods and storms upon the structure and in scouring the bottom;</a:t>
            </a:r>
          </a:p>
          <a:p>
            <a:pPr marL="514350" lvl="0" indent="-514350" algn="just">
              <a:buFont typeface="Wingdings" pitchFamily="2" charset="2"/>
              <a:buChar char="q"/>
            </a:pPr>
            <a:r>
              <a:rPr lang="en-US" sz="2800" dirty="0" smtClean="0"/>
              <a:t>The location with respect to sources of pollution; and </a:t>
            </a:r>
          </a:p>
          <a:p>
            <a:pPr marL="514350" lvl="0" indent="-514350" algn="just">
              <a:buFont typeface="Wingdings" pitchFamily="2" charset="2"/>
              <a:buChar char="q"/>
            </a:pPr>
            <a:r>
              <a:rPr lang="en-US" sz="2800" dirty="0" smtClean="0"/>
              <a:t>The prevalence of floating material such as ice, logs, and vegetation.</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Methods of Layout of Distribution Pipe</a:t>
            </a:r>
            <a:endParaRPr lang="en-US" sz="3600" dirty="0"/>
          </a:p>
        </p:txBody>
      </p:sp>
      <p:sp>
        <p:nvSpPr>
          <p:cNvPr id="3" name="Subtitle 2"/>
          <p:cNvSpPr>
            <a:spLocks noGrp="1"/>
          </p:cNvSpPr>
          <p:nvPr>
            <p:ph type="subTitle" idx="1"/>
          </p:nvPr>
        </p:nvSpPr>
        <p:spPr>
          <a:xfrm>
            <a:off x="685800" y="1219200"/>
            <a:ext cx="7924800" cy="4191000"/>
          </a:xfrm>
        </p:spPr>
        <p:txBody>
          <a:bodyPr>
            <a:normAutofit lnSpcReduction="10000"/>
          </a:bodyPr>
          <a:lstStyle/>
          <a:p>
            <a:pPr marL="514350" indent="-514350" algn="just">
              <a:spcAft>
                <a:spcPts val="1200"/>
              </a:spcAft>
            </a:pPr>
            <a:r>
              <a:rPr lang="en-US" sz="2400" dirty="0" smtClean="0"/>
              <a:t>Four methods of distribution pipe laying are discussed. It may however be noted that each system has its own merits and no locality strictly adopts only one of these methods. The necessary combinations of the above methods are usually made to suit the local conditions of the area.</a:t>
            </a:r>
          </a:p>
          <a:p>
            <a:pPr algn="just"/>
            <a:r>
              <a:rPr lang="en-US" sz="2400" b="1" dirty="0" smtClean="0">
                <a:solidFill>
                  <a:srgbClr val="FFFF00"/>
                </a:solidFill>
              </a:rPr>
              <a:t>Dead-end method</a:t>
            </a:r>
            <a:endParaRPr lang="en-US" sz="2400" dirty="0" smtClean="0">
              <a:solidFill>
                <a:srgbClr val="FFFF00"/>
              </a:solidFill>
            </a:endParaRPr>
          </a:p>
          <a:p>
            <a:pPr algn="just"/>
            <a:r>
              <a:rPr lang="en-US" sz="2400" dirty="0" smtClean="0"/>
              <a:t>This is also known as the tree system of layout and it consist of one supply main from which sub-mains are taken. The sub-mains again divide into several branch lines from which service connections are given to the consumer.</a:t>
            </a:r>
            <a:endParaRPr lang="en-US" sz="2400"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Methods of Layout of Distribution Pipe</a:t>
            </a:r>
            <a:endParaRPr lang="en-US" sz="3600" dirty="0"/>
          </a:p>
        </p:txBody>
      </p:sp>
      <p:sp>
        <p:nvSpPr>
          <p:cNvPr id="3" name="Subtitle 2"/>
          <p:cNvSpPr>
            <a:spLocks noGrp="1"/>
          </p:cNvSpPr>
          <p:nvPr>
            <p:ph type="subTitle" idx="1"/>
          </p:nvPr>
        </p:nvSpPr>
        <p:spPr>
          <a:xfrm>
            <a:off x="685800" y="914400"/>
            <a:ext cx="7924800" cy="1828800"/>
          </a:xfrm>
        </p:spPr>
        <p:txBody>
          <a:bodyPr>
            <a:normAutofit/>
          </a:bodyPr>
          <a:lstStyle/>
          <a:p>
            <a:pPr algn="just"/>
            <a:r>
              <a:rPr lang="en-US" sz="2400" b="1" dirty="0" smtClean="0">
                <a:solidFill>
                  <a:srgbClr val="FFFF00"/>
                </a:solidFill>
              </a:rPr>
              <a:t>Dead-end method</a:t>
            </a:r>
            <a:endParaRPr lang="en-US" sz="2400" dirty="0" smtClean="0">
              <a:solidFill>
                <a:srgbClr val="FFFF00"/>
              </a:solidFill>
            </a:endParaRPr>
          </a:p>
          <a:p>
            <a:pPr algn="just"/>
            <a:r>
              <a:rPr lang="en-US" sz="2400" dirty="0" smtClean="0">
                <a:solidFill>
                  <a:srgbClr val="00FF00"/>
                </a:solidFill>
              </a:rPr>
              <a:t>This system is suitable to old towns and cities which have been irregularly developed having no definite pattern of roads and streets.</a:t>
            </a:r>
            <a:endParaRPr lang="en-US" sz="2400" dirty="0">
              <a:solidFill>
                <a:srgbClr val="00FF00"/>
              </a:solidFill>
            </a:endParaRPr>
          </a:p>
        </p:txBody>
      </p:sp>
      <p:grpSp>
        <p:nvGrpSpPr>
          <p:cNvPr id="4" name="Group 2"/>
          <p:cNvGrpSpPr>
            <a:grpSpLocks/>
          </p:cNvGrpSpPr>
          <p:nvPr/>
        </p:nvGrpSpPr>
        <p:grpSpPr bwMode="auto">
          <a:xfrm>
            <a:off x="990600" y="2667000"/>
            <a:ext cx="7391400" cy="3505200"/>
            <a:chOff x="5400" y="11412"/>
            <a:chExt cx="5672" cy="2437"/>
          </a:xfrm>
        </p:grpSpPr>
        <p:sp>
          <p:nvSpPr>
            <p:cNvPr id="1027" name="Line 3"/>
            <p:cNvSpPr>
              <a:spLocks noChangeShapeType="1"/>
            </p:cNvSpPr>
            <p:nvPr/>
          </p:nvSpPr>
          <p:spPr bwMode="auto">
            <a:xfrm>
              <a:off x="5400" y="12741"/>
              <a:ext cx="5672"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8" name="Line 4"/>
            <p:cNvSpPr>
              <a:spLocks noChangeShapeType="1"/>
            </p:cNvSpPr>
            <p:nvPr/>
          </p:nvSpPr>
          <p:spPr bwMode="auto">
            <a:xfrm flipV="1">
              <a:off x="6922" y="11855"/>
              <a:ext cx="0" cy="886"/>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Line 5"/>
            <p:cNvSpPr>
              <a:spLocks noChangeShapeType="1"/>
            </p:cNvSpPr>
            <p:nvPr/>
          </p:nvSpPr>
          <p:spPr bwMode="auto">
            <a:xfrm>
              <a:off x="6507" y="11855"/>
              <a:ext cx="691"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Line 6"/>
            <p:cNvSpPr>
              <a:spLocks noChangeShapeType="1"/>
            </p:cNvSpPr>
            <p:nvPr/>
          </p:nvSpPr>
          <p:spPr bwMode="auto">
            <a:xfrm>
              <a:off x="7337" y="11855"/>
              <a:ext cx="276"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Line 7"/>
            <p:cNvSpPr>
              <a:spLocks noChangeShapeType="1"/>
            </p:cNvSpPr>
            <p:nvPr/>
          </p:nvSpPr>
          <p:spPr bwMode="auto">
            <a:xfrm>
              <a:off x="7613" y="11855"/>
              <a:ext cx="0" cy="665"/>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Line 8"/>
            <p:cNvSpPr>
              <a:spLocks noChangeShapeType="1"/>
            </p:cNvSpPr>
            <p:nvPr/>
          </p:nvSpPr>
          <p:spPr bwMode="auto">
            <a:xfrm flipH="1">
              <a:off x="6922" y="12520"/>
              <a:ext cx="691"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Line 9"/>
            <p:cNvSpPr>
              <a:spLocks noChangeShapeType="1"/>
            </p:cNvSpPr>
            <p:nvPr/>
          </p:nvSpPr>
          <p:spPr bwMode="auto">
            <a:xfrm flipH="1">
              <a:off x="6507" y="12298"/>
              <a:ext cx="1106"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Line 10"/>
            <p:cNvSpPr>
              <a:spLocks noChangeShapeType="1"/>
            </p:cNvSpPr>
            <p:nvPr/>
          </p:nvSpPr>
          <p:spPr bwMode="auto">
            <a:xfrm flipV="1">
              <a:off x="6507" y="12077"/>
              <a:ext cx="0" cy="221"/>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Line 11"/>
            <p:cNvSpPr>
              <a:spLocks noChangeShapeType="1"/>
            </p:cNvSpPr>
            <p:nvPr/>
          </p:nvSpPr>
          <p:spPr bwMode="auto">
            <a:xfrm>
              <a:off x="6507" y="12077"/>
              <a:ext cx="415"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Line 12"/>
            <p:cNvSpPr>
              <a:spLocks noChangeShapeType="1"/>
            </p:cNvSpPr>
            <p:nvPr/>
          </p:nvSpPr>
          <p:spPr bwMode="auto">
            <a:xfrm>
              <a:off x="7475" y="12741"/>
              <a:ext cx="0" cy="665"/>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Line 13"/>
            <p:cNvSpPr>
              <a:spLocks noChangeShapeType="1"/>
            </p:cNvSpPr>
            <p:nvPr/>
          </p:nvSpPr>
          <p:spPr bwMode="auto">
            <a:xfrm flipH="1">
              <a:off x="6783" y="13406"/>
              <a:ext cx="692"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Line 14"/>
            <p:cNvSpPr>
              <a:spLocks noChangeShapeType="1"/>
            </p:cNvSpPr>
            <p:nvPr/>
          </p:nvSpPr>
          <p:spPr bwMode="auto">
            <a:xfrm flipV="1">
              <a:off x="6783" y="12963"/>
              <a:ext cx="0" cy="443"/>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Line 15"/>
            <p:cNvSpPr>
              <a:spLocks noChangeShapeType="1"/>
            </p:cNvSpPr>
            <p:nvPr/>
          </p:nvSpPr>
          <p:spPr bwMode="auto">
            <a:xfrm>
              <a:off x="6645" y="12963"/>
              <a:ext cx="830"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Line 16"/>
            <p:cNvSpPr>
              <a:spLocks noChangeShapeType="1"/>
            </p:cNvSpPr>
            <p:nvPr/>
          </p:nvSpPr>
          <p:spPr bwMode="auto">
            <a:xfrm flipV="1">
              <a:off x="8028" y="12077"/>
              <a:ext cx="416" cy="664"/>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Line 17"/>
            <p:cNvSpPr>
              <a:spLocks noChangeShapeType="1"/>
            </p:cNvSpPr>
            <p:nvPr/>
          </p:nvSpPr>
          <p:spPr bwMode="auto">
            <a:xfrm>
              <a:off x="8167" y="11855"/>
              <a:ext cx="415" cy="443"/>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Line 18"/>
            <p:cNvSpPr>
              <a:spLocks noChangeShapeType="1"/>
            </p:cNvSpPr>
            <p:nvPr/>
          </p:nvSpPr>
          <p:spPr bwMode="auto">
            <a:xfrm flipV="1">
              <a:off x="8582" y="11634"/>
              <a:ext cx="138" cy="664"/>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Line 19"/>
            <p:cNvSpPr>
              <a:spLocks noChangeShapeType="1"/>
            </p:cNvSpPr>
            <p:nvPr/>
          </p:nvSpPr>
          <p:spPr bwMode="auto">
            <a:xfrm flipV="1">
              <a:off x="8167" y="11412"/>
              <a:ext cx="277" cy="443"/>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Line 20"/>
            <p:cNvSpPr>
              <a:spLocks noChangeShapeType="1"/>
            </p:cNvSpPr>
            <p:nvPr/>
          </p:nvSpPr>
          <p:spPr bwMode="auto">
            <a:xfrm>
              <a:off x="8305" y="11412"/>
              <a:ext cx="692" cy="443"/>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Line 21"/>
            <p:cNvSpPr>
              <a:spLocks noChangeShapeType="1"/>
            </p:cNvSpPr>
            <p:nvPr/>
          </p:nvSpPr>
          <p:spPr bwMode="auto">
            <a:xfrm>
              <a:off x="9135" y="12741"/>
              <a:ext cx="0" cy="665"/>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Line 22"/>
            <p:cNvSpPr>
              <a:spLocks noChangeShapeType="1"/>
            </p:cNvSpPr>
            <p:nvPr/>
          </p:nvSpPr>
          <p:spPr bwMode="auto">
            <a:xfrm>
              <a:off x="8720" y="13406"/>
              <a:ext cx="1384"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Line 23"/>
            <p:cNvSpPr>
              <a:spLocks noChangeShapeType="1"/>
            </p:cNvSpPr>
            <p:nvPr/>
          </p:nvSpPr>
          <p:spPr bwMode="auto">
            <a:xfrm>
              <a:off x="9827" y="13406"/>
              <a:ext cx="0" cy="443"/>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Line 24"/>
            <p:cNvSpPr>
              <a:spLocks noChangeShapeType="1"/>
            </p:cNvSpPr>
            <p:nvPr/>
          </p:nvSpPr>
          <p:spPr bwMode="auto">
            <a:xfrm flipH="1">
              <a:off x="8997" y="13627"/>
              <a:ext cx="830"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Line 25"/>
            <p:cNvSpPr>
              <a:spLocks noChangeShapeType="1"/>
            </p:cNvSpPr>
            <p:nvPr/>
          </p:nvSpPr>
          <p:spPr bwMode="auto">
            <a:xfrm flipV="1">
              <a:off x="8997" y="13406"/>
              <a:ext cx="0" cy="221"/>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Line 26"/>
            <p:cNvSpPr>
              <a:spLocks noChangeShapeType="1"/>
            </p:cNvSpPr>
            <p:nvPr/>
          </p:nvSpPr>
          <p:spPr bwMode="auto">
            <a:xfrm>
              <a:off x="9135" y="13184"/>
              <a:ext cx="415"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Line 27"/>
            <p:cNvSpPr>
              <a:spLocks noChangeShapeType="1"/>
            </p:cNvSpPr>
            <p:nvPr/>
          </p:nvSpPr>
          <p:spPr bwMode="auto">
            <a:xfrm>
              <a:off x="9550" y="13184"/>
              <a:ext cx="0" cy="222"/>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Line 28"/>
            <p:cNvSpPr>
              <a:spLocks noChangeShapeType="1"/>
            </p:cNvSpPr>
            <p:nvPr/>
          </p:nvSpPr>
          <p:spPr bwMode="auto">
            <a:xfrm>
              <a:off x="10934" y="11634"/>
              <a:ext cx="0" cy="1993"/>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Line 29"/>
            <p:cNvSpPr>
              <a:spLocks noChangeShapeType="1"/>
            </p:cNvSpPr>
            <p:nvPr/>
          </p:nvSpPr>
          <p:spPr bwMode="auto">
            <a:xfrm flipH="1">
              <a:off x="10104" y="11634"/>
              <a:ext cx="830"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Line 30"/>
            <p:cNvSpPr>
              <a:spLocks noChangeShapeType="1"/>
            </p:cNvSpPr>
            <p:nvPr/>
          </p:nvSpPr>
          <p:spPr bwMode="auto">
            <a:xfrm>
              <a:off x="10104" y="11634"/>
              <a:ext cx="0" cy="664"/>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Line 31"/>
            <p:cNvSpPr>
              <a:spLocks noChangeShapeType="1"/>
            </p:cNvSpPr>
            <p:nvPr/>
          </p:nvSpPr>
          <p:spPr bwMode="auto">
            <a:xfrm>
              <a:off x="10104" y="12298"/>
              <a:ext cx="415"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Line 32"/>
            <p:cNvSpPr>
              <a:spLocks noChangeShapeType="1"/>
            </p:cNvSpPr>
            <p:nvPr/>
          </p:nvSpPr>
          <p:spPr bwMode="auto">
            <a:xfrm flipV="1">
              <a:off x="10519" y="11855"/>
              <a:ext cx="0" cy="443"/>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Line 33"/>
            <p:cNvSpPr>
              <a:spLocks noChangeShapeType="1"/>
            </p:cNvSpPr>
            <p:nvPr/>
          </p:nvSpPr>
          <p:spPr bwMode="auto">
            <a:xfrm>
              <a:off x="10519" y="12077"/>
              <a:ext cx="276"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Line 34"/>
            <p:cNvSpPr>
              <a:spLocks noChangeShapeType="1"/>
            </p:cNvSpPr>
            <p:nvPr/>
          </p:nvSpPr>
          <p:spPr bwMode="auto">
            <a:xfrm flipH="1">
              <a:off x="10242" y="11634"/>
              <a:ext cx="138" cy="443"/>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Line 35"/>
            <p:cNvSpPr>
              <a:spLocks noChangeShapeType="1"/>
            </p:cNvSpPr>
            <p:nvPr/>
          </p:nvSpPr>
          <p:spPr bwMode="auto">
            <a:xfrm flipH="1">
              <a:off x="10380" y="13406"/>
              <a:ext cx="554"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Line 36"/>
            <p:cNvSpPr>
              <a:spLocks noChangeShapeType="1"/>
            </p:cNvSpPr>
            <p:nvPr/>
          </p:nvSpPr>
          <p:spPr bwMode="auto">
            <a:xfrm flipV="1">
              <a:off x="10380" y="12963"/>
              <a:ext cx="0" cy="443"/>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Line 37"/>
            <p:cNvSpPr>
              <a:spLocks noChangeShapeType="1"/>
            </p:cNvSpPr>
            <p:nvPr/>
          </p:nvSpPr>
          <p:spPr bwMode="auto">
            <a:xfrm flipH="1">
              <a:off x="10104" y="12963"/>
              <a:ext cx="276"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Line 38"/>
            <p:cNvSpPr>
              <a:spLocks noChangeShapeType="1"/>
            </p:cNvSpPr>
            <p:nvPr/>
          </p:nvSpPr>
          <p:spPr bwMode="auto">
            <a:xfrm>
              <a:off x="10380" y="13184"/>
              <a:ext cx="415" cy="0"/>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Line 39"/>
            <p:cNvSpPr>
              <a:spLocks noChangeShapeType="1"/>
            </p:cNvSpPr>
            <p:nvPr/>
          </p:nvSpPr>
          <p:spPr bwMode="auto">
            <a:xfrm flipV="1">
              <a:off x="10657" y="12963"/>
              <a:ext cx="0" cy="221"/>
            </a:xfrm>
            <a:prstGeom prst="lin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Text Box 40"/>
            <p:cNvSpPr txBox="1">
              <a:spLocks noChangeArrowheads="1"/>
            </p:cNvSpPr>
            <p:nvPr/>
          </p:nvSpPr>
          <p:spPr bwMode="auto">
            <a:xfrm>
              <a:off x="5580" y="12366"/>
              <a:ext cx="650" cy="297"/>
            </a:xfrm>
            <a:prstGeom prst="rect">
              <a:avLst/>
            </a:prstGeom>
            <a:noFill/>
            <a:ln w="254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Main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5" name="Line 41"/>
            <p:cNvSpPr>
              <a:spLocks noChangeShapeType="1"/>
            </p:cNvSpPr>
            <p:nvPr/>
          </p:nvSpPr>
          <p:spPr bwMode="auto">
            <a:xfrm>
              <a:off x="5677" y="12612"/>
              <a:ext cx="691" cy="0"/>
            </a:xfrm>
            <a:prstGeom prst="line">
              <a:avLst/>
            </a:prstGeom>
            <a:noFill/>
            <a:ln w="254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66" name="Oval 42"/>
            <p:cNvSpPr>
              <a:spLocks noChangeArrowheads="1"/>
            </p:cNvSpPr>
            <p:nvPr/>
          </p:nvSpPr>
          <p:spPr bwMode="auto">
            <a:xfrm>
              <a:off x="7452" y="12818"/>
              <a:ext cx="45" cy="71"/>
            </a:xfrm>
            <a:prstGeom prst="ellipse">
              <a:avLst/>
            </a:prstGeom>
            <a:solidFill>
              <a:srgbClr val="000000"/>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Oval 43"/>
            <p:cNvSpPr>
              <a:spLocks noChangeArrowheads="1"/>
            </p:cNvSpPr>
            <p:nvPr/>
          </p:nvSpPr>
          <p:spPr bwMode="auto">
            <a:xfrm>
              <a:off x="9112" y="12870"/>
              <a:ext cx="45" cy="72"/>
            </a:xfrm>
            <a:prstGeom prst="ellipse">
              <a:avLst/>
            </a:prstGeom>
            <a:solidFill>
              <a:srgbClr val="000000"/>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Oval 44"/>
            <p:cNvSpPr>
              <a:spLocks noChangeArrowheads="1"/>
            </p:cNvSpPr>
            <p:nvPr/>
          </p:nvSpPr>
          <p:spPr bwMode="auto">
            <a:xfrm>
              <a:off x="10912" y="12448"/>
              <a:ext cx="45" cy="72"/>
            </a:xfrm>
            <a:prstGeom prst="ellipse">
              <a:avLst/>
            </a:prstGeom>
            <a:solidFill>
              <a:srgbClr val="000000"/>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Oval 45"/>
            <p:cNvSpPr>
              <a:spLocks noChangeArrowheads="1"/>
            </p:cNvSpPr>
            <p:nvPr/>
          </p:nvSpPr>
          <p:spPr bwMode="auto">
            <a:xfrm>
              <a:off x="8167" y="12446"/>
              <a:ext cx="44" cy="71"/>
            </a:xfrm>
            <a:prstGeom prst="ellipse">
              <a:avLst/>
            </a:prstGeom>
            <a:solidFill>
              <a:srgbClr val="000000"/>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Oval 46"/>
            <p:cNvSpPr>
              <a:spLocks noChangeArrowheads="1"/>
            </p:cNvSpPr>
            <p:nvPr/>
          </p:nvSpPr>
          <p:spPr bwMode="auto">
            <a:xfrm>
              <a:off x="6899" y="12575"/>
              <a:ext cx="44" cy="71"/>
            </a:xfrm>
            <a:prstGeom prst="ellipse">
              <a:avLst/>
            </a:prstGeom>
            <a:solidFill>
              <a:srgbClr val="000000"/>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Text Box 47"/>
            <p:cNvSpPr txBox="1">
              <a:spLocks noChangeArrowheads="1"/>
            </p:cNvSpPr>
            <p:nvPr/>
          </p:nvSpPr>
          <p:spPr bwMode="auto">
            <a:xfrm>
              <a:off x="7752" y="13001"/>
              <a:ext cx="1107" cy="318"/>
            </a:xfrm>
            <a:prstGeom prst="rect">
              <a:avLst/>
            </a:prstGeom>
            <a:noFill/>
            <a:ln w="254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Cut-off valve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2" name="Line 48"/>
            <p:cNvSpPr>
              <a:spLocks noChangeShapeType="1"/>
            </p:cNvSpPr>
            <p:nvPr/>
          </p:nvSpPr>
          <p:spPr bwMode="auto">
            <a:xfrm flipH="1" flipV="1">
              <a:off x="7487" y="12870"/>
              <a:ext cx="276" cy="222"/>
            </a:xfrm>
            <a:prstGeom prst="line">
              <a:avLst/>
            </a:prstGeom>
            <a:noFill/>
            <a:ln w="254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73" name="Line 49"/>
            <p:cNvSpPr>
              <a:spLocks noChangeShapeType="1"/>
            </p:cNvSpPr>
            <p:nvPr/>
          </p:nvSpPr>
          <p:spPr bwMode="auto">
            <a:xfrm flipV="1">
              <a:off x="8835" y="12926"/>
              <a:ext cx="277" cy="221"/>
            </a:xfrm>
            <a:prstGeom prst="line">
              <a:avLst/>
            </a:prstGeom>
            <a:noFill/>
            <a:ln w="254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74" name="Text Box 50"/>
            <p:cNvSpPr txBox="1">
              <a:spLocks noChangeArrowheads="1"/>
            </p:cNvSpPr>
            <p:nvPr/>
          </p:nvSpPr>
          <p:spPr bwMode="auto">
            <a:xfrm>
              <a:off x="8850" y="12472"/>
              <a:ext cx="968" cy="212"/>
            </a:xfrm>
            <a:prstGeom prst="rect">
              <a:avLst/>
            </a:prstGeom>
            <a:noFill/>
            <a:ln w="254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Sub- main</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75" name="Line 51"/>
            <p:cNvSpPr>
              <a:spLocks noChangeShapeType="1"/>
            </p:cNvSpPr>
            <p:nvPr/>
          </p:nvSpPr>
          <p:spPr bwMode="auto">
            <a:xfrm flipH="1" flipV="1">
              <a:off x="8305" y="12298"/>
              <a:ext cx="554" cy="222"/>
            </a:xfrm>
            <a:prstGeom prst="line">
              <a:avLst/>
            </a:prstGeom>
            <a:noFill/>
            <a:ln w="254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76" name="Line 52"/>
            <p:cNvSpPr>
              <a:spLocks noChangeShapeType="1"/>
            </p:cNvSpPr>
            <p:nvPr/>
          </p:nvSpPr>
          <p:spPr bwMode="auto">
            <a:xfrm flipV="1">
              <a:off x="9827" y="12298"/>
              <a:ext cx="1107" cy="222"/>
            </a:xfrm>
            <a:prstGeom prst="line">
              <a:avLst/>
            </a:prstGeom>
            <a:noFill/>
            <a:ln w="254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77" name="Text Box 53"/>
            <p:cNvSpPr txBox="1">
              <a:spLocks noChangeArrowheads="1"/>
            </p:cNvSpPr>
            <p:nvPr/>
          </p:nvSpPr>
          <p:spPr bwMode="auto">
            <a:xfrm>
              <a:off x="9181" y="11942"/>
              <a:ext cx="646" cy="212"/>
            </a:xfrm>
            <a:prstGeom prst="rect">
              <a:avLst/>
            </a:prstGeom>
            <a:noFill/>
            <a:ln w="254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Branch</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78" name="Line 54"/>
            <p:cNvSpPr>
              <a:spLocks noChangeShapeType="1"/>
            </p:cNvSpPr>
            <p:nvPr/>
          </p:nvSpPr>
          <p:spPr bwMode="auto">
            <a:xfrm flipV="1">
              <a:off x="9827" y="11855"/>
              <a:ext cx="277" cy="222"/>
            </a:xfrm>
            <a:prstGeom prst="line">
              <a:avLst/>
            </a:prstGeom>
            <a:noFill/>
            <a:ln w="254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79" name="Line 55"/>
            <p:cNvSpPr>
              <a:spLocks noChangeShapeType="1"/>
            </p:cNvSpPr>
            <p:nvPr/>
          </p:nvSpPr>
          <p:spPr bwMode="auto">
            <a:xfrm flipH="1">
              <a:off x="8639" y="12077"/>
              <a:ext cx="554" cy="0"/>
            </a:xfrm>
            <a:prstGeom prst="line">
              <a:avLst/>
            </a:prstGeom>
            <a:noFill/>
            <a:ln w="254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914400"/>
            <a:ext cx="8229600" cy="5486400"/>
          </a:xfrm>
        </p:spPr>
        <p:txBody>
          <a:bodyPr>
            <a:normAutofit fontScale="92500" lnSpcReduction="10000"/>
          </a:bodyPr>
          <a:lstStyle/>
          <a:p>
            <a:pPr algn="just">
              <a:spcAft>
                <a:spcPts val="600"/>
              </a:spcAft>
            </a:pPr>
            <a:r>
              <a:rPr lang="en-US" sz="2800" b="1" dirty="0" smtClean="0">
                <a:solidFill>
                  <a:srgbClr val="FFFF00"/>
                </a:solidFill>
              </a:rPr>
              <a:t>Advantages</a:t>
            </a:r>
            <a:endParaRPr lang="en-US" sz="2800" dirty="0" smtClean="0">
              <a:solidFill>
                <a:srgbClr val="FFFF00"/>
              </a:solidFill>
            </a:endParaRPr>
          </a:p>
          <a:p>
            <a:pPr algn="just">
              <a:spcAft>
                <a:spcPts val="600"/>
              </a:spcAft>
            </a:pPr>
            <a:r>
              <a:rPr lang="en-US" b="1" dirty="0" smtClean="0"/>
              <a:t>Following are the advantages of the dead-end method:</a:t>
            </a:r>
          </a:p>
          <a:p>
            <a:pPr marL="514350" lvl="0" indent="-514350" algn="just">
              <a:spcAft>
                <a:spcPts val="600"/>
              </a:spcAft>
              <a:buFont typeface="+mj-lt"/>
              <a:buAutoNum type="romanLcPeriod"/>
            </a:pPr>
            <a:r>
              <a:rPr lang="en-US" sz="2400" dirty="0" smtClean="0"/>
              <a:t>It is possible to work out accurately the discharge and pressure at any point in the distribution system. The design calculations are simple and easy.</a:t>
            </a:r>
          </a:p>
          <a:p>
            <a:pPr marL="514350" lvl="0" indent="-514350" algn="just">
              <a:spcAft>
                <a:spcPts val="600"/>
              </a:spcAft>
              <a:buFont typeface="+mj-lt"/>
              <a:buAutoNum type="romanLcPeriod"/>
            </a:pPr>
            <a:r>
              <a:rPr lang="en-US" sz="2400" dirty="0" smtClean="0">
                <a:solidFill>
                  <a:srgbClr val="00FF00"/>
                </a:solidFill>
              </a:rPr>
              <a:t>The cut-off valves required in this system of layout are comparatively less in number.</a:t>
            </a:r>
          </a:p>
          <a:p>
            <a:pPr marL="514350" lvl="0" indent="-514350" algn="just">
              <a:spcAft>
                <a:spcPts val="600"/>
              </a:spcAft>
              <a:buFont typeface="+mj-lt"/>
              <a:buAutoNum type="romanLcPeriod"/>
            </a:pPr>
            <a:r>
              <a:rPr lang="en-US" sz="2400" dirty="0" smtClean="0"/>
              <a:t>The diameters of mains are to be designed for the population likely to be served by them only. This fact may make the system cheap and economical.</a:t>
            </a:r>
          </a:p>
          <a:p>
            <a:pPr marL="514350" lvl="0" indent="-514350" algn="just">
              <a:spcAft>
                <a:spcPts val="600"/>
              </a:spcAft>
              <a:buFont typeface="+mj-lt"/>
              <a:buAutoNum type="romanLcPeriod"/>
            </a:pPr>
            <a:r>
              <a:rPr lang="en-US" sz="2400" dirty="0" smtClean="0">
                <a:solidFill>
                  <a:srgbClr val="00FF00"/>
                </a:solidFill>
              </a:rPr>
              <a:t>The laying of water pipe is simple.</a:t>
            </a:r>
          </a:p>
          <a:p>
            <a:pPr marL="514350" lvl="0" indent="-514350" algn="just">
              <a:spcAft>
                <a:spcPts val="600"/>
              </a:spcAft>
              <a:buFont typeface="+mj-lt"/>
              <a:buAutoNum type="romanLcPeriod"/>
            </a:pPr>
            <a:r>
              <a:rPr lang="en-US" sz="2400" dirty="0" smtClean="0"/>
              <a:t>By suitably locating valves, water supply can be so regulated that by closing any valve, a section of the system can be cut off for repairs without affecting the rest.</a:t>
            </a:r>
          </a:p>
          <a:p>
            <a:pPr marL="514350" indent="-514350" algn="just">
              <a:spcAft>
                <a:spcPts val="600"/>
              </a:spcAft>
            </a:pPr>
            <a:endParaRPr lang="en-US" sz="2800" dirty="0"/>
          </a:p>
        </p:txBody>
      </p:sp>
      <p:sp>
        <p:nvSpPr>
          <p:cNvPr id="4" name="Title 1"/>
          <p:cNvSpPr txBox="1">
            <a:spLocks/>
          </p:cNvSpPr>
          <p:nvPr/>
        </p:nvSpPr>
        <p:spPr>
          <a:xfrm>
            <a:off x="685800" y="76200"/>
            <a:ext cx="7851648" cy="685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Methods of Layout of Distribution Pipe</a:t>
            </a:r>
            <a:endParaRPr kumimoji="0" lang="en-US" sz="32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914400"/>
            <a:ext cx="8229600" cy="5486400"/>
          </a:xfrm>
        </p:spPr>
        <p:txBody>
          <a:bodyPr>
            <a:normAutofit fontScale="70000" lnSpcReduction="20000"/>
          </a:bodyPr>
          <a:lstStyle/>
          <a:p>
            <a:pPr algn="just">
              <a:lnSpc>
                <a:spcPct val="120000"/>
              </a:lnSpc>
              <a:spcAft>
                <a:spcPts val="600"/>
              </a:spcAft>
            </a:pPr>
            <a:r>
              <a:rPr lang="en-US" sz="4000" b="1" dirty="0" smtClean="0">
                <a:solidFill>
                  <a:srgbClr val="FFFF00"/>
                </a:solidFill>
              </a:rPr>
              <a:t>Disadvantages</a:t>
            </a:r>
            <a:endParaRPr lang="en-US" sz="4000" dirty="0" smtClean="0">
              <a:solidFill>
                <a:srgbClr val="FFFF00"/>
              </a:solidFill>
            </a:endParaRPr>
          </a:p>
          <a:p>
            <a:pPr algn="just">
              <a:lnSpc>
                <a:spcPct val="120000"/>
              </a:lnSpc>
              <a:spcAft>
                <a:spcPts val="600"/>
              </a:spcAft>
            </a:pPr>
            <a:r>
              <a:rPr lang="en-US" sz="3400" dirty="0" smtClean="0"/>
              <a:t>Following are the disadvantages of the dead-end method:</a:t>
            </a:r>
          </a:p>
          <a:p>
            <a:pPr marL="571500" lvl="0" indent="-571500" algn="just">
              <a:lnSpc>
                <a:spcPct val="120000"/>
              </a:lnSpc>
              <a:spcAft>
                <a:spcPts val="600"/>
              </a:spcAft>
              <a:buFont typeface="+mj-lt"/>
              <a:buAutoNum type="romanLcPeriod"/>
            </a:pPr>
            <a:r>
              <a:rPr lang="en-US" sz="2800" dirty="0" smtClean="0">
                <a:solidFill>
                  <a:srgbClr val="00FF00"/>
                </a:solidFill>
              </a:rPr>
              <a:t>During repairs, the large portion of distribution area is affected. It results into great inconvenience to the consumers of that area. </a:t>
            </a:r>
          </a:p>
          <a:p>
            <a:pPr marL="571500" lvl="0" indent="-571500" algn="just">
              <a:lnSpc>
                <a:spcPct val="120000"/>
              </a:lnSpc>
              <a:spcAft>
                <a:spcPts val="600"/>
              </a:spcAft>
              <a:buFont typeface="+mj-lt"/>
              <a:buAutoNum type="romanLcPeriod"/>
            </a:pPr>
            <a:r>
              <a:rPr lang="en-US" sz="2800" dirty="0" smtClean="0"/>
              <a:t>There are many dead-ends in this system. The pipes terminate at the dead-ends and hence there is no free circulation of water. There are chances for water to be polluted due to stagnation and it may endanger the public life. For this purpose, the </a:t>
            </a:r>
            <a:r>
              <a:rPr lang="en-US" sz="2800" dirty="0" smtClean="0">
                <a:solidFill>
                  <a:srgbClr val="00FF00"/>
                </a:solidFill>
              </a:rPr>
              <a:t>scour valves </a:t>
            </a:r>
            <a:r>
              <a:rPr lang="en-US" sz="2800" dirty="0" smtClean="0"/>
              <a:t>are provided at dead-ends and water from dead-ends is removed periodically by the operation of these valves. This measures proves to be costly as treated water is thrown to waste and it also requires careful attendance and operation of the scour valves.</a:t>
            </a:r>
          </a:p>
          <a:p>
            <a:pPr marL="571500" lvl="0" indent="-571500" algn="just">
              <a:lnSpc>
                <a:spcPct val="120000"/>
              </a:lnSpc>
              <a:spcAft>
                <a:spcPts val="600"/>
              </a:spcAft>
              <a:buFont typeface="+mj-lt"/>
              <a:buAutoNum type="romanLcPeriod"/>
            </a:pPr>
            <a:r>
              <a:rPr lang="en-US" sz="2800" dirty="0" smtClean="0">
                <a:solidFill>
                  <a:srgbClr val="00FF00"/>
                </a:solidFill>
              </a:rPr>
              <a:t>The water available for fire fighting will be limited in quantity as the discharge from mains is also limited. This may prove to be serious in some roads. </a:t>
            </a:r>
          </a:p>
          <a:p>
            <a:pPr marL="514350" indent="-514350" algn="just">
              <a:lnSpc>
                <a:spcPct val="120000"/>
              </a:lnSpc>
              <a:spcAft>
                <a:spcPts val="600"/>
              </a:spcAft>
            </a:pPr>
            <a:endParaRPr lang="en-US" sz="2800" dirty="0"/>
          </a:p>
        </p:txBody>
      </p:sp>
      <p:sp>
        <p:nvSpPr>
          <p:cNvPr id="4" name="Title 1"/>
          <p:cNvSpPr txBox="1">
            <a:spLocks/>
          </p:cNvSpPr>
          <p:nvPr/>
        </p:nvSpPr>
        <p:spPr>
          <a:xfrm>
            <a:off x="685800" y="76200"/>
            <a:ext cx="7851648" cy="685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Methods of Layout of Distribution Pipe</a:t>
            </a:r>
            <a:endParaRPr kumimoji="0" lang="en-US" sz="32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lvl="0" algn="ctr"/>
            <a:r>
              <a:rPr lang="en-US" sz="3200" dirty="0" smtClean="0"/>
              <a:t>Methods of Layout of Distribution Pipe</a:t>
            </a:r>
            <a:endParaRPr lang="en-US" sz="3200" dirty="0"/>
          </a:p>
        </p:txBody>
      </p:sp>
      <p:sp>
        <p:nvSpPr>
          <p:cNvPr id="3" name="Subtitle 2"/>
          <p:cNvSpPr>
            <a:spLocks noGrp="1"/>
          </p:cNvSpPr>
          <p:nvPr>
            <p:ph type="subTitle" idx="1"/>
          </p:nvPr>
        </p:nvSpPr>
        <p:spPr>
          <a:xfrm>
            <a:off x="381000" y="914400"/>
            <a:ext cx="8229600" cy="5486400"/>
          </a:xfrm>
        </p:spPr>
        <p:txBody>
          <a:bodyPr>
            <a:normAutofit/>
          </a:bodyPr>
          <a:lstStyle/>
          <a:p>
            <a:pPr algn="just"/>
            <a:r>
              <a:rPr lang="en-US" sz="2800" b="1" dirty="0" smtClean="0">
                <a:solidFill>
                  <a:srgbClr val="FF0066"/>
                </a:solidFill>
              </a:rPr>
              <a:t>Grid-iron method</a:t>
            </a:r>
            <a:endParaRPr lang="en-US" sz="2800" dirty="0" smtClean="0">
              <a:solidFill>
                <a:srgbClr val="FF0066"/>
              </a:solidFill>
            </a:endParaRPr>
          </a:p>
          <a:p>
            <a:pPr algn="just"/>
            <a:r>
              <a:rPr lang="en-US" sz="2400" dirty="0" smtClean="0"/>
              <a:t>This is also known as the interlaced system or reticulation system. The mains, sub-mains and branches are interconnected with each other as shown in Figure</a:t>
            </a:r>
            <a:endParaRPr lang="en-US" sz="2400" dirty="0"/>
          </a:p>
        </p:txBody>
      </p:sp>
      <p:grpSp>
        <p:nvGrpSpPr>
          <p:cNvPr id="2050" name="Group 2"/>
          <p:cNvGrpSpPr>
            <a:grpSpLocks/>
          </p:cNvGrpSpPr>
          <p:nvPr/>
        </p:nvGrpSpPr>
        <p:grpSpPr bwMode="auto">
          <a:xfrm>
            <a:off x="3496235" y="2819400"/>
            <a:ext cx="5342965" cy="3657600"/>
            <a:chOff x="7218" y="10332"/>
            <a:chExt cx="2682" cy="2160"/>
          </a:xfrm>
        </p:grpSpPr>
        <p:sp>
          <p:nvSpPr>
            <p:cNvPr id="2051" name="Rectangle 3"/>
            <p:cNvSpPr>
              <a:spLocks noChangeArrowheads="1"/>
            </p:cNvSpPr>
            <p:nvPr/>
          </p:nvSpPr>
          <p:spPr bwMode="auto">
            <a:xfrm>
              <a:off x="7560" y="10332"/>
              <a:ext cx="2340" cy="216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52" name="Rectangle 4"/>
            <p:cNvSpPr>
              <a:spLocks noChangeArrowheads="1"/>
            </p:cNvSpPr>
            <p:nvPr/>
          </p:nvSpPr>
          <p:spPr bwMode="auto">
            <a:xfrm>
              <a:off x="7245" y="11385"/>
              <a:ext cx="1928" cy="72"/>
            </a:xfrm>
            <a:prstGeom prst="rect">
              <a:avLst/>
            </a:prstGeom>
            <a:solidFill>
              <a:schemeClr val="accent3">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53" name="Line 5"/>
            <p:cNvSpPr>
              <a:spLocks noChangeShapeType="1"/>
            </p:cNvSpPr>
            <p:nvPr/>
          </p:nvSpPr>
          <p:spPr bwMode="auto">
            <a:xfrm>
              <a:off x="8280" y="10332"/>
              <a:ext cx="0" cy="21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54" name="Line 6"/>
            <p:cNvSpPr>
              <a:spLocks noChangeShapeType="1"/>
            </p:cNvSpPr>
            <p:nvPr/>
          </p:nvSpPr>
          <p:spPr bwMode="auto">
            <a:xfrm>
              <a:off x="9180" y="10332"/>
              <a:ext cx="0" cy="21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55" name="Line 7"/>
            <p:cNvSpPr>
              <a:spLocks noChangeShapeType="1"/>
            </p:cNvSpPr>
            <p:nvPr/>
          </p:nvSpPr>
          <p:spPr bwMode="auto">
            <a:xfrm>
              <a:off x="7560" y="10872"/>
              <a:ext cx="23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56" name="Line 8"/>
            <p:cNvSpPr>
              <a:spLocks noChangeShapeType="1"/>
            </p:cNvSpPr>
            <p:nvPr/>
          </p:nvSpPr>
          <p:spPr bwMode="auto">
            <a:xfrm>
              <a:off x="7560" y="11952"/>
              <a:ext cx="23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57" name="Line 9"/>
            <p:cNvSpPr>
              <a:spLocks noChangeShapeType="1"/>
            </p:cNvSpPr>
            <p:nvPr/>
          </p:nvSpPr>
          <p:spPr bwMode="auto">
            <a:xfrm>
              <a:off x="9180" y="11412"/>
              <a:ext cx="7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58" name="Line 10"/>
            <p:cNvSpPr>
              <a:spLocks noChangeShapeType="1"/>
            </p:cNvSpPr>
            <p:nvPr/>
          </p:nvSpPr>
          <p:spPr bwMode="auto">
            <a:xfrm flipV="1">
              <a:off x="7455" y="10932"/>
              <a:ext cx="0" cy="360"/>
            </a:xfrm>
            <a:prstGeom prst="line">
              <a:avLst/>
            </a:prstGeom>
            <a:noFill/>
            <a:ln w="9525">
              <a:solidFill>
                <a:srgbClr val="000000"/>
              </a:solidFill>
              <a:round/>
              <a:headEnd/>
              <a:tailEnd type="arrow" w="med"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59" name="Line 11"/>
            <p:cNvSpPr>
              <a:spLocks noChangeShapeType="1"/>
            </p:cNvSpPr>
            <p:nvPr/>
          </p:nvSpPr>
          <p:spPr bwMode="auto">
            <a:xfrm flipV="1">
              <a:off x="8370" y="10932"/>
              <a:ext cx="0" cy="360"/>
            </a:xfrm>
            <a:prstGeom prst="line">
              <a:avLst/>
            </a:prstGeom>
            <a:noFill/>
            <a:ln w="9525">
              <a:solidFill>
                <a:srgbClr val="000000"/>
              </a:solidFill>
              <a:round/>
              <a:headEnd/>
              <a:tailEnd type="arrow" w="med"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60" name="Line 12"/>
            <p:cNvSpPr>
              <a:spLocks noChangeShapeType="1"/>
            </p:cNvSpPr>
            <p:nvPr/>
          </p:nvSpPr>
          <p:spPr bwMode="auto">
            <a:xfrm flipV="1">
              <a:off x="9270" y="10962"/>
              <a:ext cx="0" cy="360"/>
            </a:xfrm>
            <a:prstGeom prst="line">
              <a:avLst/>
            </a:prstGeom>
            <a:noFill/>
            <a:ln w="9525">
              <a:solidFill>
                <a:srgbClr val="000000"/>
              </a:solidFill>
              <a:round/>
              <a:headEnd/>
              <a:tailEnd type="arrow" w="med"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61" name="Line 13"/>
            <p:cNvSpPr>
              <a:spLocks noChangeShapeType="1"/>
            </p:cNvSpPr>
            <p:nvPr/>
          </p:nvSpPr>
          <p:spPr bwMode="auto">
            <a:xfrm>
              <a:off x="7470" y="11502"/>
              <a:ext cx="0" cy="360"/>
            </a:xfrm>
            <a:prstGeom prst="line">
              <a:avLst/>
            </a:prstGeom>
            <a:noFill/>
            <a:ln w="9525">
              <a:solidFill>
                <a:srgbClr val="000000"/>
              </a:solidFill>
              <a:round/>
              <a:headEnd/>
              <a:tailEnd type="arrow" w="med"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62" name="Line 14"/>
            <p:cNvSpPr>
              <a:spLocks noChangeShapeType="1"/>
            </p:cNvSpPr>
            <p:nvPr/>
          </p:nvSpPr>
          <p:spPr bwMode="auto">
            <a:xfrm>
              <a:off x="8385" y="11487"/>
              <a:ext cx="0" cy="360"/>
            </a:xfrm>
            <a:prstGeom prst="line">
              <a:avLst/>
            </a:prstGeom>
            <a:noFill/>
            <a:ln w="9525">
              <a:solidFill>
                <a:srgbClr val="000000"/>
              </a:solidFill>
              <a:round/>
              <a:headEnd/>
              <a:tailEnd type="arrow" w="med"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63" name="Line 15"/>
            <p:cNvSpPr>
              <a:spLocks noChangeShapeType="1"/>
            </p:cNvSpPr>
            <p:nvPr/>
          </p:nvSpPr>
          <p:spPr bwMode="auto">
            <a:xfrm>
              <a:off x="9285" y="11502"/>
              <a:ext cx="0" cy="360"/>
            </a:xfrm>
            <a:prstGeom prst="line">
              <a:avLst/>
            </a:prstGeom>
            <a:noFill/>
            <a:ln w="9525">
              <a:solidFill>
                <a:srgbClr val="000000"/>
              </a:solidFill>
              <a:round/>
              <a:headEnd/>
              <a:tailEnd type="arrow" w="med"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64" name="Line 16"/>
            <p:cNvSpPr>
              <a:spLocks noChangeShapeType="1"/>
            </p:cNvSpPr>
            <p:nvPr/>
          </p:nvSpPr>
          <p:spPr bwMode="auto">
            <a:xfrm flipH="1">
              <a:off x="7860" y="10422"/>
              <a:ext cx="360" cy="0"/>
            </a:xfrm>
            <a:prstGeom prst="line">
              <a:avLst/>
            </a:prstGeom>
            <a:noFill/>
            <a:ln w="9525">
              <a:solidFill>
                <a:srgbClr val="000000"/>
              </a:solidFill>
              <a:round/>
              <a:headEnd/>
              <a:tailEnd type="arrow" w="med"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65" name="Line 17"/>
            <p:cNvSpPr>
              <a:spLocks noChangeShapeType="1"/>
            </p:cNvSpPr>
            <p:nvPr/>
          </p:nvSpPr>
          <p:spPr bwMode="auto">
            <a:xfrm flipH="1">
              <a:off x="8820" y="10452"/>
              <a:ext cx="360" cy="0"/>
            </a:xfrm>
            <a:prstGeom prst="line">
              <a:avLst/>
            </a:prstGeom>
            <a:noFill/>
            <a:ln w="9525">
              <a:solidFill>
                <a:srgbClr val="000000"/>
              </a:solidFill>
              <a:round/>
              <a:headEnd/>
              <a:tailEnd type="arrow" w="med"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66" name="Line 18"/>
            <p:cNvSpPr>
              <a:spLocks noChangeShapeType="1"/>
            </p:cNvSpPr>
            <p:nvPr/>
          </p:nvSpPr>
          <p:spPr bwMode="auto">
            <a:xfrm flipH="1">
              <a:off x="8745" y="12042"/>
              <a:ext cx="360" cy="0"/>
            </a:xfrm>
            <a:prstGeom prst="line">
              <a:avLst/>
            </a:prstGeom>
            <a:noFill/>
            <a:ln w="9525">
              <a:solidFill>
                <a:srgbClr val="000000"/>
              </a:solidFill>
              <a:round/>
              <a:headEnd/>
              <a:tailEnd type="arrow" w="med"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67" name="Line 19"/>
            <p:cNvSpPr>
              <a:spLocks noChangeShapeType="1"/>
            </p:cNvSpPr>
            <p:nvPr/>
          </p:nvSpPr>
          <p:spPr bwMode="auto">
            <a:xfrm flipH="1">
              <a:off x="7875" y="12042"/>
              <a:ext cx="360" cy="0"/>
            </a:xfrm>
            <a:prstGeom prst="line">
              <a:avLst/>
            </a:prstGeom>
            <a:noFill/>
            <a:ln w="9525">
              <a:solidFill>
                <a:srgbClr val="000000"/>
              </a:solidFill>
              <a:round/>
              <a:headEnd/>
              <a:tailEnd type="arrow" w="med"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68" name="Line 20"/>
            <p:cNvSpPr>
              <a:spLocks noChangeShapeType="1"/>
            </p:cNvSpPr>
            <p:nvPr/>
          </p:nvSpPr>
          <p:spPr bwMode="auto">
            <a:xfrm flipH="1">
              <a:off x="8820" y="11292"/>
              <a:ext cx="360" cy="0"/>
            </a:xfrm>
            <a:prstGeom prst="line">
              <a:avLst/>
            </a:prstGeom>
            <a:noFill/>
            <a:ln w="9525">
              <a:solidFill>
                <a:srgbClr val="000000"/>
              </a:solidFill>
              <a:round/>
              <a:headEnd/>
              <a:tailEnd type="arrow" w="med"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69" name="Line 21"/>
            <p:cNvSpPr>
              <a:spLocks noChangeShapeType="1"/>
            </p:cNvSpPr>
            <p:nvPr/>
          </p:nvSpPr>
          <p:spPr bwMode="auto">
            <a:xfrm flipH="1">
              <a:off x="7845" y="12417"/>
              <a:ext cx="360" cy="0"/>
            </a:xfrm>
            <a:prstGeom prst="line">
              <a:avLst/>
            </a:prstGeom>
            <a:noFill/>
            <a:ln w="9525">
              <a:solidFill>
                <a:srgbClr val="000000"/>
              </a:solidFill>
              <a:round/>
              <a:headEnd/>
              <a:tailEnd type="arrow" w="med"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70" name="Line 22"/>
            <p:cNvSpPr>
              <a:spLocks noChangeShapeType="1"/>
            </p:cNvSpPr>
            <p:nvPr/>
          </p:nvSpPr>
          <p:spPr bwMode="auto">
            <a:xfrm flipH="1">
              <a:off x="8790" y="12432"/>
              <a:ext cx="360" cy="0"/>
            </a:xfrm>
            <a:prstGeom prst="line">
              <a:avLst/>
            </a:prstGeom>
            <a:noFill/>
            <a:ln w="9525">
              <a:solidFill>
                <a:srgbClr val="000000"/>
              </a:solidFill>
              <a:round/>
              <a:headEnd/>
              <a:tailEnd type="arrow" w="med"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71" name="Line 23"/>
            <p:cNvSpPr>
              <a:spLocks noChangeShapeType="1"/>
            </p:cNvSpPr>
            <p:nvPr/>
          </p:nvSpPr>
          <p:spPr bwMode="auto">
            <a:xfrm flipH="1">
              <a:off x="7860" y="10797"/>
              <a:ext cx="360" cy="0"/>
            </a:xfrm>
            <a:prstGeom prst="line">
              <a:avLst/>
            </a:prstGeom>
            <a:noFill/>
            <a:ln w="9525">
              <a:solidFill>
                <a:srgbClr val="000000"/>
              </a:solidFill>
              <a:round/>
              <a:headEnd/>
              <a:tailEnd type="arrow" w="med"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72" name="Line 24"/>
            <p:cNvSpPr>
              <a:spLocks noChangeShapeType="1"/>
            </p:cNvSpPr>
            <p:nvPr/>
          </p:nvSpPr>
          <p:spPr bwMode="auto">
            <a:xfrm>
              <a:off x="9240" y="10452"/>
              <a:ext cx="180" cy="0"/>
            </a:xfrm>
            <a:prstGeom prst="line">
              <a:avLst/>
            </a:prstGeom>
            <a:noFill/>
            <a:ln w="952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73" name="Line 25"/>
            <p:cNvSpPr>
              <a:spLocks noChangeShapeType="1"/>
            </p:cNvSpPr>
            <p:nvPr/>
          </p:nvSpPr>
          <p:spPr bwMode="auto">
            <a:xfrm>
              <a:off x="8370" y="10797"/>
              <a:ext cx="180" cy="0"/>
            </a:xfrm>
            <a:prstGeom prst="line">
              <a:avLst/>
            </a:prstGeom>
            <a:noFill/>
            <a:ln w="952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74" name="Line 26"/>
            <p:cNvSpPr>
              <a:spLocks noChangeShapeType="1"/>
            </p:cNvSpPr>
            <p:nvPr/>
          </p:nvSpPr>
          <p:spPr bwMode="auto">
            <a:xfrm>
              <a:off x="9240" y="10797"/>
              <a:ext cx="180" cy="0"/>
            </a:xfrm>
            <a:prstGeom prst="line">
              <a:avLst/>
            </a:prstGeom>
            <a:noFill/>
            <a:ln w="952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75" name="Line 27"/>
            <p:cNvSpPr>
              <a:spLocks noChangeShapeType="1"/>
            </p:cNvSpPr>
            <p:nvPr/>
          </p:nvSpPr>
          <p:spPr bwMode="auto">
            <a:xfrm>
              <a:off x="9255" y="12042"/>
              <a:ext cx="180" cy="0"/>
            </a:xfrm>
            <a:prstGeom prst="line">
              <a:avLst/>
            </a:prstGeom>
            <a:noFill/>
            <a:ln w="952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76" name="Line 28"/>
            <p:cNvSpPr>
              <a:spLocks noChangeShapeType="1"/>
            </p:cNvSpPr>
            <p:nvPr/>
          </p:nvSpPr>
          <p:spPr bwMode="auto">
            <a:xfrm>
              <a:off x="8340" y="12027"/>
              <a:ext cx="180" cy="0"/>
            </a:xfrm>
            <a:prstGeom prst="line">
              <a:avLst/>
            </a:prstGeom>
            <a:noFill/>
            <a:ln w="952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77" name="Line 29"/>
            <p:cNvSpPr>
              <a:spLocks noChangeShapeType="1"/>
            </p:cNvSpPr>
            <p:nvPr/>
          </p:nvSpPr>
          <p:spPr bwMode="auto">
            <a:xfrm>
              <a:off x="8340" y="12402"/>
              <a:ext cx="180" cy="0"/>
            </a:xfrm>
            <a:prstGeom prst="line">
              <a:avLst/>
            </a:prstGeom>
            <a:noFill/>
            <a:ln w="952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78" name="Line 30"/>
            <p:cNvSpPr>
              <a:spLocks noChangeShapeType="1"/>
            </p:cNvSpPr>
            <p:nvPr/>
          </p:nvSpPr>
          <p:spPr bwMode="auto">
            <a:xfrm>
              <a:off x="9255" y="12417"/>
              <a:ext cx="180" cy="0"/>
            </a:xfrm>
            <a:prstGeom prst="line">
              <a:avLst/>
            </a:prstGeom>
            <a:noFill/>
            <a:ln w="952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79" name="Line 31"/>
            <p:cNvSpPr>
              <a:spLocks noChangeShapeType="1"/>
            </p:cNvSpPr>
            <p:nvPr/>
          </p:nvSpPr>
          <p:spPr bwMode="auto">
            <a:xfrm>
              <a:off x="8355" y="10422"/>
              <a:ext cx="180" cy="0"/>
            </a:xfrm>
            <a:prstGeom prst="line">
              <a:avLst/>
            </a:prstGeom>
            <a:noFill/>
            <a:ln w="952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80" name="Line 32"/>
            <p:cNvSpPr>
              <a:spLocks noChangeShapeType="1"/>
            </p:cNvSpPr>
            <p:nvPr/>
          </p:nvSpPr>
          <p:spPr bwMode="auto">
            <a:xfrm flipH="1">
              <a:off x="8790" y="10797"/>
              <a:ext cx="360" cy="0"/>
            </a:xfrm>
            <a:prstGeom prst="line">
              <a:avLst/>
            </a:prstGeom>
            <a:noFill/>
            <a:ln w="9525">
              <a:solidFill>
                <a:srgbClr val="000000"/>
              </a:solidFill>
              <a:round/>
              <a:headEnd/>
              <a:tailEnd type="arrow" w="med" len="sm"/>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grpSp>
          <p:nvGrpSpPr>
            <p:cNvPr id="2081" name="Group 33"/>
            <p:cNvGrpSpPr>
              <a:grpSpLocks/>
            </p:cNvGrpSpPr>
            <p:nvPr/>
          </p:nvGrpSpPr>
          <p:grpSpPr bwMode="auto">
            <a:xfrm>
              <a:off x="8130" y="10842"/>
              <a:ext cx="86" cy="72"/>
              <a:chOff x="3780" y="11052"/>
              <a:chExt cx="180" cy="180"/>
            </a:xfrm>
          </p:grpSpPr>
          <p:sp>
            <p:nvSpPr>
              <p:cNvPr id="2082" name="Line 34"/>
              <p:cNvSpPr>
                <a:spLocks noChangeShapeType="1"/>
              </p:cNvSpPr>
              <p:nvPr/>
            </p:nvSpPr>
            <p:spPr bwMode="auto">
              <a:xfrm>
                <a:off x="3780" y="11052"/>
                <a:ext cx="18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83" name="Line 35"/>
              <p:cNvSpPr>
                <a:spLocks noChangeShapeType="1"/>
              </p:cNvSpPr>
              <p:nvPr/>
            </p:nvSpPr>
            <p:spPr bwMode="auto">
              <a:xfrm flipH="1">
                <a:off x="3780" y="11052"/>
                <a:ext cx="18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grpSp>
        <p:grpSp>
          <p:nvGrpSpPr>
            <p:cNvPr id="2084" name="Group 36"/>
            <p:cNvGrpSpPr>
              <a:grpSpLocks/>
            </p:cNvGrpSpPr>
            <p:nvPr/>
          </p:nvGrpSpPr>
          <p:grpSpPr bwMode="auto">
            <a:xfrm>
              <a:off x="8325" y="10842"/>
              <a:ext cx="86" cy="72"/>
              <a:chOff x="3780" y="11052"/>
              <a:chExt cx="180" cy="180"/>
            </a:xfrm>
          </p:grpSpPr>
          <p:sp>
            <p:nvSpPr>
              <p:cNvPr id="2085" name="Line 37"/>
              <p:cNvSpPr>
                <a:spLocks noChangeShapeType="1"/>
              </p:cNvSpPr>
              <p:nvPr/>
            </p:nvSpPr>
            <p:spPr bwMode="auto">
              <a:xfrm>
                <a:off x="3780" y="11052"/>
                <a:ext cx="18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86" name="Line 38"/>
              <p:cNvSpPr>
                <a:spLocks noChangeShapeType="1"/>
              </p:cNvSpPr>
              <p:nvPr/>
            </p:nvSpPr>
            <p:spPr bwMode="auto">
              <a:xfrm flipH="1">
                <a:off x="3780" y="11052"/>
                <a:ext cx="18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grpSp>
        <p:grpSp>
          <p:nvGrpSpPr>
            <p:cNvPr id="2087" name="Group 39"/>
            <p:cNvGrpSpPr>
              <a:grpSpLocks/>
            </p:cNvGrpSpPr>
            <p:nvPr/>
          </p:nvGrpSpPr>
          <p:grpSpPr bwMode="auto">
            <a:xfrm>
              <a:off x="8235" y="11052"/>
              <a:ext cx="86" cy="72"/>
              <a:chOff x="3780" y="11052"/>
              <a:chExt cx="180" cy="180"/>
            </a:xfrm>
          </p:grpSpPr>
          <p:sp>
            <p:nvSpPr>
              <p:cNvPr id="2088" name="Line 40"/>
              <p:cNvSpPr>
                <a:spLocks noChangeShapeType="1"/>
              </p:cNvSpPr>
              <p:nvPr/>
            </p:nvSpPr>
            <p:spPr bwMode="auto">
              <a:xfrm>
                <a:off x="3780" y="11052"/>
                <a:ext cx="18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89" name="Line 41"/>
              <p:cNvSpPr>
                <a:spLocks noChangeShapeType="1"/>
              </p:cNvSpPr>
              <p:nvPr/>
            </p:nvSpPr>
            <p:spPr bwMode="auto">
              <a:xfrm flipH="1">
                <a:off x="3780" y="11052"/>
                <a:ext cx="18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grpSp>
        <p:grpSp>
          <p:nvGrpSpPr>
            <p:cNvPr id="2090" name="Group 42"/>
            <p:cNvGrpSpPr>
              <a:grpSpLocks/>
            </p:cNvGrpSpPr>
            <p:nvPr/>
          </p:nvGrpSpPr>
          <p:grpSpPr bwMode="auto">
            <a:xfrm>
              <a:off x="8235" y="10707"/>
              <a:ext cx="86" cy="72"/>
              <a:chOff x="3780" y="11052"/>
              <a:chExt cx="180" cy="180"/>
            </a:xfrm>
          </p:grpSpPr>
          <p:sp>
            <p:nvSpPr>
              <p:cNvPr id="2091" name="Line 43"/>
              <p:cNvSpPr>
                <a:spLocks noChangeShapeType="1"/>
              </p:cNvSpPr>
              <p:nvPr/>
            </p:nvSpPr>
            <p:spPr bwMode="auto">
              <a:xfrm>
                <a:off x="3780" y="11052"/>
                <a:ext cx="18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2092" name="Line 44"/>
              <p:cNvSpPr>
                <a:spLocks noChangeShapeType="1"/>
              </p:cNvSpPr>
              <p:nvPr/>
            </p:nvSpPr>
            <p:spPr bwMode="auto">
              <a:xfrm flipH="1">
                <a:off x="3780" y="11052"/>
                <a:ext cx="18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grpSp>
        <p:sp>
          <p:nvSpPr>
            <p:cNvPr id="2093" name="Text Box 45"/>
            <p:cNvSpPr txBox="1">
              <a:spLocks noChangeArrowheads="1"/>
            </p:cNvSpPr>
            <p:nvPr/>
          </p:nvSpPr>
          <p:spPr bwMode="auto">
            <a:xfrm>
              <a:off x="7218" y="11187"/>
              <a:ext cx="387" cy="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rgbClr val="FF0000"/>
                  </a:solidFill>
                  <a:effectLst/>
                  <a:latin typeface="Calibri" pitchFamily="34" charset="0"/>
                  <a:cs typeface="Arial" pitchFamily="34" charset="0"/>
                </a:rPr>
                <a:t>Main</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2094" name="Text Box 46"/>
            <p:cNvSpPr txBox="1">
              <a:spLocks noChangeArrowheads="1"/>
            </p:cNvSpPr>
            <p:nvPr/>
          </p:nvSpPr>
          <p:spPr bwMode="auto">
            <a:xfrm>
              <a:off x="9360" y="11412"/>
              <a:ext cx="540" cy="5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rgbClr val="FF0000"/>
                  </a:solidFill>
                  <a:effectLst/>
                  <a:latin typeface="Calibri" pitchFamily="34" charset="0"/>
                  <a:cs typeface="Arial" pitchFamily="34" charset="0"/>
                </a:rPr>
                <a:t>Sub main</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2095" name="Line 47"/>
            <p:cNvSpPr>
              <a:spLocks noChangeShapeType="1"/>
            </p:cNvSpPr>
            <p:nvPr/>
          </p:nvSpPr>
          <p:spPr bwMode="auto">
            <a:xfrm flipV="1">
              <a:off x="9540" y="10872"/>
              <a:ext cx="0" cy="54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grpSp>
      <p:sp>
        <p:nvSpPr>
          <p:cNvPr id="50" name="TextBox 49"/>
          <p:cNvSpPr txBox="1"/>
          <p:nvPr/>
        </p:nvSpPr>
        <p:spPr>
          <a:xfrm>
            <a:off x="304800" y="2819400"/>
            <a:ext cx="3276600" cy="3631763"/>
          </a:xfrm>
          <a:prstGeom prst="rect">
            <a:avLst/>
          </a:prstGeom>
          <a:noFill/>
        </p:spPr>
        <p:txBody>
          <a:bodyPr wrap="square" rtlCol="0">
            <a:spAutoFit/>
          </a:bodyPr>
          <a:lstStyle/>
          <a:p>
            <a:pPr algn="just">
              <a:spcAft>
                <a:spcPts val="1200"/>
              </a:spcAft>
            </a:pPr>
            <a:r>
              <a:rPr lang="en-US" sz="2000" dirty="0" smtClean="0">
                <a:solidFill>
                  <a:srgbClr val="00FF00"/>
                </a:solidFill>
              </a:rPr>
              <a:t>It is an improvement over the Dead End System, caused by connecting the ends of the various mains so as to eliminate the dead ends. The water then circulate freely throughout the system. </a:t>
            </a:r>
          </a:p>
          <a:p>
            <a:pPr algn="just">
              <a:spcAft>
                <a:spcPts val="1200"/>
              </a:spcAft>
            </a:pPr>
            <a:r>
              <a:rPr lang="en-US" sz="2000" dirty="0" smtClean="0"/>
              <a:t>Such a system is very useful for a city laid out on a rectangular plan.</a:t>
            </a:r>
            <a:endParaRPr lang="en-US" sz="2000"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lvl="0" algn="ctr"/>
            <a:r>
              <a:rPr lang="en-US" sz="3200" dirty="0" smtClean="0"/>
              <a:t>Methods of Layout of Distribution Pipe</a:t>
            </a:r>
            <a:endParaRPr lang="en-US" sz="3200" dirty="0"/>
          </a:p>
        </p:txBody>
      </p:sp>
      <p:sp>
        <p:nvSpPr>
          <p:cNvPr id="3" name="Subtitle 2"/>
          <p:cNvSpPr>
            <a:spLocks noGrp="1"/>
          </p:cNvSpPr>
          <p:nvPr>
            <p:ph type="subTitle" idx="1"/>
          </p:nvPr>
        </p:nvSpPr>
        <p:spPr>
          <a:xfrm>
            <a:off x="381000" y="914400"/>
            <a:ext cx="8229600" cy="5486400"/>
          </a:xfrm>
        </p:spPr>
        <p:txBody>
          <a:bodyPr>
            <a:normAutofit fontScale="92500" lnSpcReduction="10000"/>
          </a:bodyPr>
          <a:lstStyle/>
          <a:p>
            <a:pPr algn="just">
              <a:lnSpc>
                <a:spcPct val="110000"/>
              </a:lnSpc>
              <a:spcAft>
                <a:spcPts val="600"/>
              </a:spcAft>
            </a:pPr>
            <a:r>
              <a:rPr lang="en-US" sz="3000" b="1" dirty="0" smtClean="0">
                <a:solidFill>
                  <a:srgbClr val="FFFF00"/>
                </a:solidFill>
              </a:rPr>
              <a:t>Advantages</a:t>
            </a:r>
            <a:r>
              <a:rPr lang="en-US" sz="3000" dirty="0" smtClean="0">
                <a:solidFill>
                  <a:srgbClr val="FFFF00"/>
                </a:solidFill>
              </a:rPr>
              <a:t> </a:t>
            </a:r>
            <a:endParaRPr lang="en-US" sz="2800" dirty="0" smtClean="0">
              <a:solidFill>
                <a:srgbClr val="FFFF00"/>
              </a:solidFill>
            </a:endParaRPr>
          </a:p>
          <a:p>
            <a:pPr algn="just">
              <a:lnSpc>
                <a:spcPct val="110000"/>
              </a:lnSpc>
              <a:spcAft>
                <a:spcPts val="600"/>
              </a:spcAft>
            </a:pPr>
            <a:r>
              <a:rPr lang="en-US" sz="2800" dirty="0" smtClean="0"/>
              <a:t>Following are the advantages of the grid-iron method:</a:t>
            </a:r>
          </a:p>
          <a:p>
            <a:pPr marL="571500" lvl="0" indent="-571500" algn="just">
              <a:lnSpc>
                <a:spcPct val="110000"/>
              </a:lnSpc>
              <a:spcAft>
                <a:spcPts val="600"/>
              </a:spcAft>
              <a:buFont typeface="+mj-lt"/>
              <a:buAutoNum type="romanLcPeriod"/>
            </a:pPr>
            <a:r>
              <a:rPr lang="en-US" dirty="0" smtClean="0"/>
              <a:t>In case of repairs, a very small portion of the distribution area will be affected.</a:t>
            </a:r>
          </a:p>
          <a:p>
            <a:pPr marL="571500" lvl="0" indent="-571500" algn="just">
              <a:lnSpc>
                <a:spcPct val="110000"/>
              </a:lnSpc>
              <a:spcAft>
                <a:spcPts val="600"/>
              </a:spcAft>
              <a:buFont typeface="+mj-lt"/>
              <a:buAutoNum type="romanLcPeriod"/>
            </a:pPr>
            <a:r>
              <a:rPr lang="en-US" dirty="0" smtClean="0"/>
              <a:t>There is free circulation of water and hence it is not liable for pollution due to stagnation.</a:t>
            </a:r>
          </a:p>
          <a:p>
            <a:pPr marL="571500" lvl="0" indent="-571500" algn="just">
              <a:lnSpc>
                <a:spcPct val="110000"/>
              </a:lnSpc>
              <a:spcAft>
                <a:spcPts val="600"/>
              </a:spcAft>
              <a:buFont typeface="+mj-lt"/>
              <a:buAutoNum type="romanLcPeriod"/>
            </a:pPr>
            <a:r>
              <a:rPr lang="en-US" dirty="0" smtClean="0"/>
              <a:t>The water is delivered at every point of distribution system with minimum loss of head.</a:t>
            </a:r>
          </a:p>
          <a:p>
            <a:pPr marL="571500" lvl="0" indent="-571500" algn="just">
              <a:lnSpc>
                <a:spcPct val="110000"/>
              </a:lnSpc>
              <a:spcAft>
                <a:spcPts val="600"/>
              </a:spcAft>
              <a:buFont typeface="+mj-lt"/>
              <a:buAutoNum type="romanLcPeriod"/>
            </a:pPr>
            <a:r>
              <a:rPr lang="en-US" dirty="0" smtClean="0"/>
              <a:t>When a fire occurs, plenty of water is available for the fighting purpose and by manipulating the cut-off valves, whole supply of water may be concentrated for this purpose.</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lvl="0" algn="ctr"/>
            <a:r>
              <a:rPr lang="en-US" sz="3200" dirty="0" smtClean="0"/>
              <a:t>Methods of Layout of Distribution Pipe</a:t>
            </a:r>
            <a:endParaRPr lang="en-US" sz="3200" dirty="0"/>
          </a:p>
        </p:txBody>
      </p:sp>
      <p:sp>
        <p:nvSpPr>
          <p:cNvPr id="3" name="Subtitle 2"/>
          <p:cNvSpPr>
            <a:spLocks noGrp="1"/>
          </p:cNvSpPr>
          <p:nvPr>
            <p:ph type="subTitle" idx="1"/>
          </p:nvPr>
        </p:nvSpPr>
        <p:spPr>
          <a:xfrm>
            <a:off x="304800" y="914400"/>
            <a:ext cx="8534400" cy="5638800"/>
          </a:xfrm>
        </p:spPr>
        <p:txBody>
          <a:bodyPr>
            <a:normAutofit fontScale="85000" lnSpcReduction="20000"/>
          </a:bodyPr>
          <a:lstStyle/>
          <a:p>
            <a:pPr algn="just">
              <a:spcAft>
                <a:spcPts val="600"/>
              </a:spcAft>
            </a:pPr>
            <a:r>
              <a:rPr lang="en-US" sz="3300" b="1" dirty="0" smtClean="0">
                <a:solidFill>
                  <a:srgbClr val="FFFF00"/>
                </a:solidFill>
              </a:rPr>
              <a:t>Disadvantages</a:t>
            </a:r>
            <a:endParaRPr lang="en-US" sz="2800" dirty="0" smtClean="0">
              <a:solidFill>
                <a:srgbClr val="FFFF00"/>
              </a:solidFill>
            </a:endParaRPr>
          </a:p>
          <a:p>
            <a:pPr algn="just">
              <a:spcAft>
                <a:spcPts val="600"/>
              </a:spcAft>
            </a:pPr>
            <a:r>
              <a:rPr lang="en-US" sz="2800" dirty="0" smtClean="0"/>
              <a:t>Following are the disadvantages of grid-iron method:</a:t>
            </a:r>
          </a:p>
          <a:p>
            <a:pPr marL="571500" lvl="0" indent="-571500" algn="just">
              <a:spcAft>
                <a:spcPts val="600"/>
              </a:spcAft>
              <a:buFont typeface="+mj-lt"/>
              <a:buAutoNum type="romanLcPeriod"/>
            </a:pPr>
            <a:r>
              <a:rPr lang="en-US" sz="2800" dirty="0" smtClean="0"/>
              <a:t>The cost of laying water pipes is more.</a:t>
            </a:r>
          </a:p>
          <a:p>
            <a:pPr marL="571500" lvl="0" indent="-571500" algn="just">
              <a:spcAft>
                <a:spcPts val="600"/>
              </a:spcAft>
              <a:buFont typeface="+mj-lt"/>
              <a:buAutoNum type="romanLcPeriod"/>
            </a:pPr>
            <a:r>
              <a:rPr lang="en-US" sz="2800" dirty="0" smtClean="0"/>
              <a:t>The grid-iron system of layout requires longer length of pipes.</a:t>
            </a:r>
          </a:p>
          <a:p>
            <a:pPr marL="571500" lvl="0" indent="-571500" algn="just">
              <a:spcAft>
                <a:spcPts val="600"/>
              </a:spcAft>
              <a:buFont typeface="+mj-lt"/>
              <a:buAutoNum type="romanLcPeriod"/>
            </a:pPr>
            <a:r>
              <a:rPr lang="en-US" sz="2800" dirty="0" smtClean="0"/>
              <a:t>The procedure for calculating the sizes of pipes and for working out pressures at various points in the distribution system is laborious, complicated and difficult.</a:t>
            </a:r>
          </a:p>
          <a:p>
            <a:pPr marL="571500" lvl="0" indent="-571500" algn="just">
              <a:spcAft>
                <a:spcPts val="600"/>
              </a:spcAft>
              <a:buFont typeface="+mj-lt"/>
              <a:buAutoNum type="romanLcPeriod"/>
            </a:pPr>
            <a:r>
              <a:rPr lang="en-US" sz="2800" dirty="0" smtClean="0"/>
              <a:t>The valves required in this system are more in number and in fact, four valves are to be installed at every cross junction.</a:t>
            </a:r>
          </a:p>
          <a:p>
            <a:pPr algn="just">
              <a:lnSpc>
                <a:spcPct val="120000"/>
              </a:lnSpc>
              <a:spcAft>
                <a:spcPts val="600"/>
              </a:spcAft>
            </a:pPr>
            <a:r>
              <a:rPr lang="en-US" sz="2800" b="1" dirty="0" smtClean="0">
                <a:solidFill>
                  <a:srgbClr val="00FF00"/>
                </a:solidFill>
              </a:rPr>
              <a:t>Use:</a:t>
            </a:r>
            <a:r>
              <a:rPr lang="en-US" sz="2800" dirty="0" smtClean="0">
                <a:solidFill>
                  <a:srgbClr val="00FF00"/>
                </a:solidFill>
              </a:rPr>
              <a:t> </a:t>
            </a:r>
            <a:r>
              <a:rPr lang="en-US" sz="2800" dirty="0" smtClean="0"/>
              <a:t>The grid-iron system of layout is more suitable for towns having well-planned roads and streets. However, the principle of grid-iron system can be applied to the dead-end system of layout by removing dead-ends. </a:t>
            </a:r>
          </a:p>
          <a:p>
            <a:pPr marL="514350" indent="-514350" algn="just">
              <a:spcAft>
                <a:spcPts val="600"/>
              </a:spcAft>
            </a:pPr>
            <a:endParaRPr lang="en-US" sz="2800"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lvl="0" algn="ctr"/>
            <a:r>
              <a:rPr lang="en-US" sz="3200" dirty="0" smtClean="0"/>
              <a:t>Methods of Layout of Distribution Pipe</a:t>
            </a:r>
            <a:endParaRPr lang="en-US" sz="3200" dirty="0"/>
          </a:p>
        </p:txBody>
      </p:sp>
      <p:sp>
        <p:nvSpPr>
          <p:cNvPr id="3" name="Subtitle 2"/>
          <p:cNvSpPr>
            <a:spLocks noGrp="1"/>
          </p:cNvSpPr>
          <p:nvPr>
            <p:ph type="subTitle" idx="1"/>
          </p:nvPr>
        </p:nvSpPr>
        <p:spPr>
          <a:xfrm>
            <a:off x="381000" y="914400"/>
            <a:ext cx="8229600" cy="5486400"/>
          </a:xfrm>
        </p:spPr>
        <p:txBody>
          <a:bodyPr>
            <a:normAutofit/>
          </a:bodyPr>
          <a:lstStyle/>
          <a:p>
            <a:pPr algn="just"/>
            <a:r>
              <a:rPr lang="en-US" sz="2800" b="1" dirty="0" smtClean="0">
                <a:solidFill>
                  <a:srgbClr val="FFFF00"/>
                </a:solidFill>
              </a:rPr>
              <a:t>Circular method</a:t>
            </a:r>
            <a:endParaRPr lang="en-US" sz="2800" dirty="0" smtClean="0">
              <a:solidFill>
                <a:srgbClr val="FFFF00"/>
              </a:solidFill>
            </a:endParaRPr>
          </a:p>
          <a:p>
            <a:pPr algn="just"/>
            <a:r>
              <a:rPr lang="en-US" sz="2400" dirty="0" smtClean="0"/>
              <a:t>This is also known as the ring system and a ring of mains is formed around the distribution area as shown in Figure. This system possesses advantages and disadvantages as those of grid-iron system. The distribution area in divided into rectangular or circular blocks and the water mains are laid on the periphery of these blocks. The ring system of layout is most suitable for towns having well-planned roads and streets.</a:t>
            </a:r>
            <a:endParaRPr lang="en-US" sz="2400" dirty="0"/>
          </a:p>
        </p:txBody>
      </p:sp>
      <p:grpSp>
        <p:nvGrpSpPr>
          <p:cNvPr id="33" name="Group 32"/>
          <p:cNvGrpSpPr/>
          <p:nvPr/>
        </p:nvGrpSpPr>
        <p:grpSpPr>
          <a:xfrm>
            <a:off x="1752600" y="4114800"/>
            <a:ext cx="3810000" cy="2438400"/>
            <a:chOff x="1752600" y="4114800"/>
            <a:chExt cx="3810000" cy="2438400"/>
          </a:xfrm>
        </p:grpSpPr>
        <p:sp>
          <p:nvSpPr>
            <p:cNvPr id="3075" name="Rectangle 3"/>
            <p:cNvSpPr>
              <a:spLocks noChangeArrowheads="1"/>
            </p:cNvSpPr>
            <p:nvPr/>
          </p:nvSpPr>
          <p:spPr bwMode="auto">
            <a:xfrm>
              <a:off x="2649071" y="4209190"/>
              <a:ext cx="2913529" cy="2265352"/>
            </a:xfrm>
            <a:prstGeom prst="rect">
              <a:avLst/>
            </a:prstGeom>
            <a:solidFill>
              <a:srgbClr val="FFFFFF"/>
            </a:solidFill>
            <a:ln w="38100" cmpd="dbl">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FF"/>
                </a:solidFill>
              </a:endParaRPr>
            </a:p>
          </p:txBody>
        </p:sp>
        <p:sp>
          <p:nvSpPr>
            <p:cNvPr id="3076" name="Line 4"/>
            <p:cNvSpPr>
              <a:spLocks noChangeShapeType="1"/>
            </p:cNvSpPr>
            <p:nvPr/>
          </p:nvSpPr>
          <p:spPr bwMode="auto">
            <a:xfrm>
              <a:off x="3545541" y="4209190"/>
              <a:ext cx="0" cy="2265352"/>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 name="Line 5"/>
            <p:cNvSpPr>
              <a:spLocks noChangeShapeType="1"/>
            </p:cNvSpPr>
            <p:nvPr/>
          </p:nvSpPr>
          <p:spPr bwMode="auto">
            <a:xfrm>
              <a:off x="4666129" y="4209190"/>
              <a:ext cx="0" cy="2265352"/>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 name="Line 6"/>
            <p:cNvSpPr>
              <a:spLocks noChangeShapeType="1"/>
            </p:cNvSpPr>
            <p:nvPr/>
          </p:nvSpPr>
          <p:spPr bwMode="auto">
            <a:xfrm>
              <a:off x="2649071" y="4775528"/>
              <a:ext cx="2913529"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 name="Line 7"/>
            <p:cNvSpPr>
              <a:spLocks noChangeShapeType="1"/>
            </p:cNvSpPr>
            <p:nvPr/>
          </p:nvSpPr>
          <p:spPr bwMode="auto">
            <a:xfrm>
              <a:off x="2649071" y="5908204"/>
              <a:ext cx="2913529"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 name="Line 8"/>
            <p:cNvSpPr>
              <a:spLocks noChangeShapeType="1"/>
            </p:cNvSpPr>
            <p:nvPr/>
          </p:nvSpPr>
          <p:spPr bwMode="auto">
            <a:xfrm>
              <a:off x="2649071" y="5341866"/>
              <a:ext cx="2913529"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 name="Line 9"/>
            <p:cNvSpPr>
              <a:spLocks noChangeShapeType="1"/>
            </p:cNvSpPr>
            <p:nvPr/>
          </p:nvSpPr>
          <p:spPr bwMode="auto">
            <a:xfrm flipV="1">
              <a:off x="2518335" y="4838454"/>
              <a:ext cx="0" cy="377559"/>
            </a:xfrm>
            <a:prstGeom prst="line">
              <a:avLst/>
            </a:prstGeom>
            <a:noFill/>
            <a:ln w="9525">
              <a:solidFill>
                <a:srgbClr val="FF0000"/>
              </a:solidFill>
              <a:round/>
              <a:headEnd/>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3082" name="Line 10"/>
            <p:cNvSpPr>
              <a:spLocks noChangeShapeType="1"/>
            </p:cNvSpPr>
            <p:nvPr/>
          </p:nvSpPr>
          <p:spPr bwMode="auto">
            <a:xfrm flipV="1">
              <a:off x="3321424" y="6096983"/>
              <a:ext cx="0" cy="377559"/>
            </a:xfrm>
            <a:prstGeom prst="line">
              <a:avLst/>
            </a:prstGeom>
            <a:noFill/>
            <a:ln w="9525">
              <a:solidFill>
                <a:srgbClr val="FF0000"/>
              </a:solidFill>
              <a:round/>
              <a:headEnd/>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3083" name="Line 11"/>
            <p:cNvSpPr>
              <a:spLocks noChangeShapeType="1"/>
            </p:cNvSpPr>
            <p:nvPr/>
          </p:nvSpPr>
          <p:spPr bwMode="auto">
            <a:xfrm flipV="1">
              <a:off x="4554071" y="6049788"/>
              <a:ext cx="0" cy="377559"/>
            </a:xfrm>
            <a:prstGeom prst="line">
              <a:avLst/>
            </a:prstGeom>
            <a:noFill/>
            <a:ln w="9525">
              <a:solidFill>
                <a:srgbClr val="FF0000"/>
              </a:solidFill>
              <a:round/>
              <a:headEnd/>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3084" name="Line 12"/>
            <p:cNvSpPr>
              <a:spLocks noChangeShapeType="1"/>
            </p:cNvSpPr>
            <p:nvPr/>
          </p:nvSpPr>
          <p:spPr bwMode="auto">
            <a:xfrm>
              <a:off x="2537012" y="5436255"/>
              <a:ext cx="0" cy="377559"/>
            </a:xfrm>
            <a:prstGeom prst="line">
              <a:avLst/>
            </a:prstGeom>
            <a:noFill/>
            <a:ln w="9525">
              <a:solidFill>
                <a:srgbClr val="FF0000"/>
              </a:solidFill>
              <a:round/>
              <a:headEnd/>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3085" name="Line 13"/>
            <p:cNvSpPr>
              <a:spLocks noChangeShapeType="1"/>
            </p:cNvSpPr>
            <p:nvPr/>
          </p:nvSpPr>
          <p:spPr bwMode="auto">
            <a:xfrm>
              <a:off x="3433482" y="4256385"/>
              <a:ext cx="0" cy="377559"/>
            </a:xfrm>
            <a:prstGeom prst="line">
              <a:avLst/>
            </a:prstGeom>
            <a:noFill/>
            <a:ln w="9525">
              <a:solidFill>
                <a:srgbClr val="FF0000"/>
              </a:solidFill>
              <a:round/>
              <a:headEnd/>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3086" name="Line 14"/>
            <p:cNvSpPr>
              <a:spLocks noChangeShapeType="1"/>
            </p:cNvSpPr>
            <p:nvPr/>
          </p:nvSpPr>
          <p:spPr bwMode="auto">
            <a:xfrm>
              <a:off x="4572747" y="4240653"/>
              <a:ext cx="0" cy="377559"/>
            </a:xfrm>
            <a:prstGeom prst="line">
              <a:avLst/>
            </a:prstGeom>
            <a:noFill/>
            <a:ln w="9525">
              <a:solidFill>
                <a:srgbClr val="FF0000"/>
              </a:solidFill>
              <a:round/>
              <a:headEnd/>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3087" name="Line 15"/>
            <p:cNvSpPr>
              <a:spLocks noChangeShapeType="1"/>
            </p:cNvSpPr>
            <p:nvPr/>
          </p:nvSpPr>
          <p:spPr bwMode="auto">
            <a:xfrm flipH="1">
              <a:off x="5039659" y="4114800"/>
              <a:ext cx="448235" cy="0"/>
            </a:xfrm>
            <a:prstGeom prst="line">
              <a:avLst/>
            </a:prstGeom>
            <a:noFill/>
            <a:ln w="9525">
              <a:solidFill>
                <a:srgbClr val="FF0000"/>
              </a:solidFill>
              <a:round/>
              <a:headEnd/>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3088" name="Line 16"/>
            <p:cNvSpPr>
              <a:spLocks noChangeShapeType="1"/>
            </p:cNvSpPr>
            <p:nvPr/>
          </p:nvSpPr>
          <p:spPr bwMode="auto">
            <a:xfrm flipH="1">
              <a:off x="5002306" y="6002594"/>
              <a:ext cx="448235" cy="0"/>
            </a:xfrm>
            <a:prstGeom prst="line">
              <a:avLst/>
            </a:prstGeom>
            <a:noFill/>
            <a:ln w="9525">
              <a:solidFill>
                <a:srgbClr val="FF0000"/>
              </a:solidFill>
              <a:round/>
              <a:headEnd/>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3089" name="Line 17"/>
            <p:cNvSpPr>
              <a:spLocks noChangeShapeType="1"/>
            </p:cNvSpPr>
            <p:nvPr/>
          </p:nvSpPr>
          <p:spPr bwMode="auto">
            <a:xfrm flipH="1">
              <a:off x="5002306" y="5247476"/>
              <a:ext cx="448235" cy="0"/>
            </a:xfrm>
            <a:prstGeom prst="line">
              <a:avLst/>
            </a:prstGeom>
            <a:noFill/>
            <a:ln w="9525">
              <a:solidFill>
                <a:srgbClr val="FF0000"/>
              </a:solidFill>
              <a:round/>
              <a:headEnd/>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3090" name="Line 18"/>
            <p:cNvSpPr>
              <a:spLocks noChangeShapeType="1"/>
            </p:cNvSpPr>
            <p:nvPr/>
          </p:nvSpPr>
          <p:spPr bwMode="auto">
            <a:xfrm flipH="1">
              <a:off x="4983629" y="6521737"/>
              <a:ext cx="448235" cy="0"/>
            </a:xfrm>
            <a:prstGeom prst="line">
              <a:avLst/>
            </a:prstGeom>
            <a:noFill/>
            <a:ln w="9525">
              <a:solidFill>
                <a:srgbClr val="FF0000"/>
              </a:solidFill>
              <a:round/>
              <a:headEnd/>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3091" name="Line 19"/>
            <p:cNvSpPr>
              <a:spLocks noChangeShapeType="1"/>
            </p:cNvSpPr>
            <p:nvPr/>
          </p:nvSpPr>
          <p:spPr bwMode="auto">
            <a:xfrm>
              <a:off x="2742453" y="4696870"/>
              <a:ext cx="224118" cy="0"/>
            </a:xfrm>
            <a:prstGeom prst="line">
              <a:avLst/>
            </a:prstGeom>
            <a:noFill/>
            <a:ln w="9525">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3092" name="Line 20"/>
            <p:cNvSpPr>
              <a:spLocks noChangeShapeType="1"/>
            </p:cNvSpPr>
            <p:nvPr/>
          </p:nvSpPr>
          <p:spPr bwMode="auto">
            <a:xfrm>
              <a:off x="2761129" y="5986862"/>
              <a:ext cx="224118" cy="0"/>
            </a:xfrm>
            <a:prstGeom prst="line">
              <a:avLst/>
            </a:prstGeom>
            <a:noFill/>
            <a:ln w="9525">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3093" name="Line 21"/>
            <p:cNvSpPr>
              <a:spLocks noChangeShapeType="1"/>
            </p:cNvSpPr>
            <p:nvPr/>
          </p:nvSpPr>
          <p:spPr bwMode="auto">
            <a:xfrm>
              <a:off x="2761129" y="6553200"/>
              <a:ext cx="224118" cy="0"/>
            </a:xfrm>
            <a:prstGeom prst="line">
              <a:avLst/>
            </a:prstGeom>
            <a:noFill/>
            <a:ln w="9525">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3094" name="Line 22"/>
            <p:cNvSpPr>
              <a:spLocks noChangeShapeType="1"/>
            </p:cNvSpPr>
            <p:nvPr/>
          </p:nvSpPr>
          <p:spPr bwMode="auto">
            <a:xfrm>
              <a:off x="4759512" y="6395884"/>
              <a:ext cx="224118" cy="0"/>
            </a:xfrm>
            <a:prstGeom prst="line">
              <a:avLst/>
            </a:prstGeom>
            <a:noFill/>
            <a:ln w="9525">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3095" name="Line 23"/>
            <p:cNvSpPr>
              <a:spLocks noChangeShapeType="1"/>
            </p:cNvSpPr>
            <p:nvPr/>
          </p:nvSpPr>
          <p:spPr bwMode="auto">
            <a:xfrm flipH="1">
              <a:off x="5039659" y="4696870"/>
              <a:ext cx="448235" cy="0"/>
            </a:xfrm>
            <a:prstGeom prst="line">
              <a:avLst/>
            </a:prstGeom>
            <a:noFill/>
            <a:ln w="9525">
              <a:solidFill>
                <a:srgbClr val="FF0000"/>
              </a:solidFill>
              <a:round/>
              <a:headEnd/>
              <a:tailEnd type="arrow" w="med" len="sm"/>
            </a:ln>
          </p:spPr>
          <p:txBody>
            <a:bodyPr vert="horz" wrap="square" lIns="91440" tIns="45720" rIns="91440" bIns="45720" numCol="1" anchor="t" anchorCtr="0" compatLnSpc="1">
              <a:prstTxWarp prst="textNoShape">
                <a:avLst/>
              </a:prstTxWarp>
            </a:bodyPr>
            <a:lstStyle/>
            <a:p>
              <a:endParaRPr lang="en-US"/>
            </a:p>
          </p:txBody>
        </p:sp>
        <p:sp>
          <p:nvSpPr>
            <p:cNvPr id="3096" name="Text Box 24"/>
            <p:cNvSpPr txBox="1">
              <a:spLocks noChangeArrowheads="1"/>
            </p:cNvSpPr>
            <p:nvPr/>
          </p:nvSpPr>
          <p:spPr bwMode="auto">
            <a:xfrm>
              <a:off x="1752600" y="4964307"/>
              <a:ext cx="672353" cy="3775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Main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7" name="Text Box 25"/>
            <p:cNvSpPr txBox="1">
              <a:spLocks noChangeArrowheads="1"/>
            </p:cNvSpPr>
            <p:nvPr/>
          </p:nvSpPr>
          <p:spPr bwMode="auto">
            <a:xfrm>
              <a:off x="3769659" y="5341866"/>
              <a:ext cx="672353" cy="566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rgbClr val="0000FF"/>
                  </a:solidFill>
                  <a:effectLst/>
                  <a:latin typeface="Calibri" pitchFamily="34" charset="0"/>
                  <a:cs typeface="Arial" pitchFamily="34" charset="0"/>
                </a:rPr>
                <a:t>Sub main</a:t>
              </a:r>
              <a:endParaRPr kumimoji="0" lang="en-US" sz="3200" b="0" i="0" u="none" strike="noStrike" cap="none" normalizeH="0" baseline="0" dirty="0" smtClean="0">
                <a:ln>
                  <a:noFill/>
                </a:ln>
                <a:solidFill>
                  <a:srgbClr val="0000FF"/>
                </a:solidFill>
                <a:effectLst/>
                <a:latin typeface="Arial" pitchFamily="34" charset="0"/>
                <a:cs typeface="Arial" pitchFamily="34" charset="0"/>
              </a:endParaRPr>
            </a:p>
          </p:txBody>
        </p:sp>
        <p:sp>
          <p:nvSpPr>
            <p:cNvPr id="3099" name="Line 27"/>
            <p:cNvSpPr>
              <a:spLocks noChangeShapeType="1"/>
            </p:cNvSpPr>
            <p:nvPr/>
          </p:nvSpPr>
          <p:spPr bwMode="auto">
            <a:xfrm flipH="1">
              <a:off x="1976718" y="5341866"/>
              <a:ext cx="672353" cy="0"/>
            </a:xfrm>
            <a:prstGeom prst="line">
              <a:avLst/>
            </a:prstGeom>
            <a:noFill/>
            <a:ln w="38100" cmpd="dbl">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 name="Line 28"/>
            <p:cNvSpPr>
              <a:spLocks noChangeShapeType="1"/>
            </p:cNvSpPr>
            <p:nvPr/>
          </p:nvSpPr>
          <p:spPr bwMode="auto">
            <a:xfrm>
              <a:off x="2667747" y="4114800"/>
              <a:ext cx="224118" cy="0"/>
            </a:xfrm>
            <a:prstGeom prst="line">
              <a:avLst/>
            </a:prstGeom>
            <a:noFill/>
            <a:ln w="9525">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3101" name="Line 29"/>
            <p:cNvSpPr>
              <a:spLocks noChangeShapeType="1"/>
            </p:cNvSpPr>
            <p:nvPr/>
          </p:nvSpPr>
          <p:spPr bwMode="auto">
            <a:xfrm>
              <a:off x="2798482" y="5263208"/>
              <a:ext cx="224118" cy="0"/>
            </a:xfrm>
            <a:prstGeom prst="line">
              <a:avLst/>
            </a:prstGeom>
            <a:noFill/>
            <a:ln w="9525">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200" dirty="0" smtClean="0"/>
              <a:t>Methods of Layout of Distribution Pipe</a:t>
            </a:r>
            <a:endParaRPr lang="en-US" sz="3200" dirty="0"/>
          </a:p>
        </p:txBody>
      </p:sp>
      <p:sp>
        <p:nvSpPr>
          <p:cNvPr id="3" name="Subtitle 2"/>
          <p:cNvSpPr>
            <a:spLocks noGrp="1"/>
          </p:cNvSpPr>
          <p:nvPr>
            <p:ph type="subTitle" idx="1"/>
          </p:nvPr>
        </p:nvSpPr>
        <p:spPr>
          <a:xfrm>
            <a:off x="381000" y="914400"/>
            <a:ext cx="4495800" cy="5486400"/>
          </a:xfrm>
        </p:spPr>
        <p:txBody>
          <a:bodyPr>
            <a:normAutofit lnSpcReduction="10000"/>
          </a:bodyPr>
          <a:lstStyle/>
          <a:p>
            <a:pPr algn="just"/>
            <a:r>
              <a:rPr lang="en-US" sz="2800" b="1" dirty="0" smtClean="0">
                <a:solidFill>
                  <a:srgbClr val="FFFF00"/>
                </a:solidFill>
              </a:rPr>
              <a:t>Radial method</a:t>
            </a:r>
            <a:endParaRPr lang="en-US" sz="2800" dirty="0" smtClean="0">
              <a:solidFill>
                <a:srgbClr val="FFFF00"/>
              </a:solidFill>
            </a:endParaRPr>
          </a:p>
          <a:p>
            <a:pPr algn="just"/>
            <a:r>
              <a:rPr lang="en-US" sz="2400" dirty="0" smtClean="0"/>
              <a:t>This method of layout is just the reverse of the ring method. In this system, the water is taken from the mains and pumped into the distribution reservoirs which are situated at centers of different zones as shown in Figure. The water is then supplied through </a:t>
            </a:r>
            <a:r>
              <a:rPr lang="en-US" sz="2400" dirty="0" err="1" smtClean="0"/>
              <a:t>radially</a:t>
            </a:r>
            <a:r>
              <a:rPr lang="en-US" sz="2400" dirty="0" smtClean="0"/>
              <a:t> laid pipes. The radial method of layout gives quick service and the calculations for design of size of pipes are simple. The radial method is most suitable for towns having roads laid out </a:t>
            </a:r>
            <a:r>
              <a:rPr lang="en-US" sz="2400" dirty="0" err="1" smtClean="0"/>
              <a:t>radially</a:t>
            </a:r>
            <a:r>
              <a:rPr lang="en-US" sz="2400" dirty="0" smtClean="0"/>
              <a:t>.</a:t>
            </a:r>
            <a:endParaRPr lang="en-US" sz="2400" dirty="0"/>
          </a:p>
        </p:txBody>
      </p:sp>
      <p:grpSp>
        <p:nvGrpSpPr>
          <p:cNvPr id="4098" name="Group 2"/>
          <p:cNvGrpSpPr>
            <a:grpSpLocks/>
          </p:cNvGrpSpPr>
          <p:nvPr/>
        </p:nvGrpSpPr>
        <p:grpSpPr bwMode="auto">
          <a:xfrm>
            <a:off x="5181600" y="1829129"/>
            <a:ext cx="3733800" cy="3687999"/>
            <a:chOff x="7920" y="8728"/>
            <a:chExt cx="3960" cy="3914"/>
          </a:xfrm>
        </p:grpSpPr>
        <p:sp>
          <p:nvSpPr>
            <p:cNvPr id="4099" name="Rectangle 3"/>
            <p:cNvSpPr>
              <a:spLocks noChangeArrowheads="1"/>
            </p:cNvSpPr>
            <p:nvPr/>
          </p:nvSpPr>
          <p:spPr bwMode="auto">
            <a:xfrm>
              <a:off x="8820" y="9432"/>
              <a:ext cx="2880" cy="288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00" name="Line 4"/>
            <p:cNvSpPr>
              <a:spLocks noChangeShapeType="1"/>
            </p:cNvSpPr>
            <p:nvPr/>
          </p:nvSpPr>
          <p:spPr bwMode="auto">
            <a:xfrm>
              <a:off x="9540" y="9432"/>
              <a:ext cx="0" cy="28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01" name="Line 5"/>
            <p:cNvSpPr>
              <a:spLocks noChangeShapeType="1"/>
            </p:cNvSpPr>
            <p:nvPr/>
          </p:nvSpPr>
          <p:spPr bwMode="auto">
            <a:xfrm>
              <a:off x="10260" y="9432"/>
              <a:ext cx="0" cy="28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02" name="Line 6"/>
            <p:cNvSpPr>
              <a:spLocks noChangeShapeType="1"/>
            </p:cNvSpPr>
            <p:nvPr/>
          </p:nvSpPr>
          <p:spPr bwMode="auto">
            <a:xfrm>
              <a:off x="8820" y="10152"/>
              <a:ext cx="2880"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03" name="Line 7"/>
            <p:cNvSpPr>
              <a:spLocks noChangeShapeType="1"/>
            </p:cNvSpPr>
            <p:nvPr/>
          </p:nvSpPr>
          <p:spPr bwMode="auto">
            <a:xfrm>
              <a:off x="8820" y="10872"/>
              <a:ext cx="2880"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04" name="Line 8"/>
            <p:cNvSpPr>
              <a:spLocks noChangeShapeType="1"/>
            </p:cNvSpPr>
            <p:nvPr/>
          </p:nvSpPr>
          <p:spPr bwMode="auto">
            <a:xfrm>
              <a:off x="8820" y="11592"/>
              <a:ext cx="2880"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05" name="Line 9"/>
            <p:cNvSpPr>
              <a:spLocks noChangeShapeType="1"/>
            </p:cNvSpPr>
            <p:nvPr/>
          </p:nvSpPr>
          <p:spPr bwMode="auto">
            <a:xfrm>
              <a:off x="10980" y="9432"/>
              <a:ext cx="0" cy="28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06" name="Line 10"/>
            <p:cNvSpPr>
              <a:spLocks noChangeShapeType="1"/>
            </p:cNvSpPr>
            <p:nvPr/>
          </p:nvSpPr>
          <p:spPr bwMode="auto">
            <a:xfrm>
              <a:off x="8820" y="9432"/>
              <a:ext cx="2880" cy="28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07" name="Line 11"/>
            <p:cNvSpPr>
              <a:spLocks noChangeShapeType="1"/>
            </p:cNvSpPr>
            <p:nvPr/>
          </p:nvSpPr>
          <p:spPr bwMode="auto">
            <a:xfrm flipH="1">
              <a:off x="8820" y="9432"/>
              <a:ext cx="2880" cy="288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08" name="Line 12"/>
            <p:cNvSpPr>
              <a:spLocks noChangeShapeType="1"/>
            </p:cNvSpPr>
            <p:nvPr/>
          </p:nvSpPr>
          <p:spPr bwMode="auto">
            <a:xfrm flipH="1">
              <a:off x="8820" y="9432"/>
              <a:ext cx="1440" cy="14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09" name="Line 13"/>
            <p:cNvSpPr>
              <a:spLocks noChangeShapeType="1"/>
            </p:cNvSpPr>
            <p:nvPr/>
          </p:nvSpPr>
          <p:spPr bwMode="auto">
            <a:xfrm flipH="1">
              <a:off x="10260" y="10872"/>
              <a:ext cx="1440" cy="14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10" name="Line 14"/>
            <p:cNvSpPr>
              <a:spLocks noChangeShapeType="1"/>
            </p:cNvSpPr>
            <p:nvPr/>
          </p:nvSpPr>
          <p:spPr bwMode="auto">
            <a:xfrm flipH="1" flipV="1">
              <a:off x="8820" y="10872"/>
              <a:ext cx="1440" cy="14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11" name="Line 15"/>
            <p:cNvSpPr>
              <a:spLocks noChangeShapeType="1"/>
            </p:cNvSpPr>
            <p:nvPr/>
          </p:nvSpPr>
          <p:spPr bwMode="auto">
            <a:xfrm flipH="1" flipV="1">
              <a:off x="10260" y="9432"/>
              <a:ext cx="1440" cy="14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grpSp>
          <p:nvGrpSpPr>
            <p:cNvPr id="4112" name="Group 16"/>
            <p:cNvGrpSpPr>
              <a:grpSpLocks/>
            </p:cNvGrpSpPr>
            <p:nvPr/>
          </p:nvGrpSpPr>
          <p:grpSpPr bwMode="auto">
            <a:xfrm>
              <a:off x="10620" y="11232"/>
              <a:ext cx="720" cy="720"/>
              <a:chOff x="5760" y="11592"/>
              <a:chExt cx="720" cy="720"/>
            </a:xfrm>
          </p:grpSpPr>
          <p:grpSp>
            <p:nvGrpSpPr>
              <p:cNvPr id="4113" name="Group 17"/>
              <p:cNvGrpSpPr>
                <a:grpSpLocks/>
              </p:cNvGrpSpPr>
              <p:nvPr/>
            </p:nvGrpSpPr>
            <p:grpSpPr bwMode="auto">
              <a:xfrm>
                <a:off x="5760" y="11592"/>
                <a:ext cx="720" cy="720"/>
                <a:chOff x="5760" y="11592"/>
                <a:chExt cx="720" cy="720"/>
              </a:xfrm>
            </p:grpSpPr>
            <p:sp>
              <p:nvSpPr>
                <p:cNvPr id="4114" name="Line 18"/>
                <p:cNvSpPr>
                  <a:spLocks noChangeShapeType="1"/>
                </p:cNvSpPr>
                <p:nvPr/>
              </p:nvSpPr>
              <p:spPr bwMode="auto">
                <a:xfrm flipH="1">
                  <a:off x="5760" y="11952"/>
                  <a:ext cx="720" cy="0"/>
                </a:xfrm>
                <a:prstGeom prst="line">
                  <a:avLst/>
                </a:prstGeom>
                <a:noFill/>
                <a:ln w="9525">
                  <a:solidFill>
                    <a:srgbClr val="FF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15" name="Line 19"/>
                <p:cNvSpPr>
                  <a:spLocks noChangeShapeType="1"/>
                </p:cNvSpPr>
                <p:nvPr/>
              </p:nvSpPr>
              <p:spPr bwMode="auto">
                <a:xfrm flipV="1">
                  <a:off x="6120" y="11592"/>
                  <a:ext cx="0" cy="720"/>
                </a:xfrm>
                <a:prstGeom prst="line">
                  <a:avLst/>
                </a:prstGeom>
                <a:noFill/>
                <a:ln w="9525">
                  <a:solidFill>
                    <a:srgbClr val="FF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16" name="Line 20"/>
                <p:cNvSpPr>
                  <a:spLocks noChangeShapeType="1"/>
                </p:cNvSpPr>
                <p:nvPr/>
              </p:nvSpPr>
              <p:spPr bwMode="auto">
                <a:xfrm flipH="1" flipV="1">
                  <a:off x="5835" y="11667"/>
                  <a:ext cx="540" cy="540"/>
                </a:xfrm>
                <a:prstGeom prst="line">
                  <a:avLst/>
                </a:prstGeom>
                <a:noFill/>
                <a:ln w="9525">
                  <a:solidFill>
                    <a:srgbClr val="FF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17" name="Line 21"/>
                <p:cNvSpPr>
                  <a:spLocks noChangeShapeType="1"/>
                </p:cNvSpPr>
                <p:nvPr/>
              </p:nvSpPr>
              <p:spPr bwMode="auto">
                <a:xfrm flipH="1">
                  <a:off x="5835" y="11697"/>
                  <a:ext cx="540" cy="540"/>
                </a:xfrm>
                <a:prstGeom prst="line">
                  <a:avLst/>
                </a:prstGeom>
                <a:noFill/>
                <a:ln w="9525">
                  <a:solidFill>
                    <a:srgbClr val="FF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grpSp>
          <p:sp>
            <p:nvSpPr>
              <p:cNvPr id="4118" name="Oval 22"/>
              <p:cNvSpPr>
                <a:spLocks noChangeArrowheads="1"/>
              </p:cNvSpPr>
              <p:nvPr/>
            </p:nvSpPr>
            <p:spPr bwMode="auto">
              <a:xfrm>
                <a:off x="6030" y="11862"/>
                <a:ext cx="180" cy="180"/>
              </a:xfrm>
              <a:prstGeom prst="ellipse">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grpSp>
        <p:grpSp>
          <p:nvGrpSpPr>
            <p:cNvPr id="4119" name="Group 23"/>
            <p:cNvGrpSpPr>
              <a:grpSpLocks/>
            </p:cNvGrpSpPr>
            <p:nvPr/>
          </p:nvGrpSpPr>
          <p:grpSpPr bwMode="auto">
            <a:xfrm>
              <a:off x="9180" y="11232"/>
              <a:ext cx="720" cy="720"/>
              <a:chOff x="5760" y="11592"/>
              <a:chExt cx="720" cy="720"/>
            </a:xfrm>
          </p:grpSpPr>
          <p:grpSp>
            <p:nvGrpSpPr>
              <p:cNvPr id="4120" name="Group 24"/>
              <p:cNvGrpSpPr>
                <a:grpSpLocks/>
              </p:cNvGrpSpPr>
              <p:nvPr/>
            </p:nvGrpSpPr>
            <p:grpSpPr bwMode="auto">
              <a:xfrm>
                <a:off x="5760" y="11592"/>
                <a:ext cx="720" cy="720"/>
                <a:chOff x="5760" y="11592"/>
                <a:chExt cx="720" cy="720"/>
              </a:xfrm>
            </p:grpSpPr>
            <p:sp>
              <p:nvSpPr>
                <p:cNvPr id="4121" name="Line 25"/>
                <p:cNvSpPr>
                  <a:spLocks noChangeShapeType="1"/>
                </p:cNvSpPr>
                <p:nvPr/>
              </p:nvSpPr>
              <p:spPr bwMode="auto">
                <a:xfrm flipH="1">
                  <a:off x="5760" y="11952"/>
                  <a:ext cx="720" cy="0"/>
                </a:xfrm>
                <a:prstGeom prst="line">
                  <a:avLst/>
                </a:prstGeom>
                <a:noFill/>
                <a:ln w="9525">
                  <a:solidFill>
                    <a:srgbClr val="FF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22" name="Line 26"/>
                <p:cNvSpPr>
                  <a:spLocks noChangeShapeType="1"/>
                </p:cNvSpPr>
                <p:nvPr/>
              </p:nvSpPr>
              <p:spPr bwMode="auto">
                <a:xfrm flipV="1">
                  <a:off x="6120" y="11592"/>
                  <a:ext cx="0" cy="720"/>
                </a:xfrm>
                <a:prstGeom prst="line">
                  <a:avLst/>
                </a:prstGeom>
                <a:noFill/>
                <a:ln w="9525">
                  <a:solidFill>
                    <a:srgbClr val="FF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23" name="Line 27"/>
                <p:cNvSpPr>
                  <a:spLocks noChangeShapeType="1"/>
                </p:cNvSpPr>
                <p:nvPr/>
              </p:nvSpPr>
              <p:spPr bwMode="auto">
                <a:xfrm flipH="1" flipV="1">
                  <a:off x="5835" y="11667"/>
                  <a:ext cx="540" cy="540"/>
                </a:xfrm>
                <a:prstGeom prst="line">
                  <a:avLst/>
                </a:prstGeom>
                <a:noFill/>
                <a:ln w="9525">
                  <a:solidFill>
                    <a:srgbClr val="FF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24" name="Line 28"/>
                <p:cNvSpPr>
                  <a:spLocks noChangeShapeType="1"/>
                </p:cNvSpPr>
                <p:nvPr/>
              </p:nvSpPr>
              <p:spPr bwMode="auto">
                <a:xfrm flipH="1">
                  <a:off x="5835" y="11697"/>
                  <a:ext cx="540" cy="540"/>
                </a:xfrm>
                <a:prstGeom prst="line">
                  <a:avLst/>
                </a:prstGeom>
                <a:noFill/>
                <a:ln w="9525">
                  <a:solidFill>
                    <a:srgbClr val="FF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grpSp>
          <p:sp>
            <p:nvSpPr>
              <p:cNvPr id="4125" name="Oval 29"/>
              <p:cNvSpPr>
                <a:spLocks noChangeArrowheads="1"/>
              </p:cNvSpPr>
              <p:nvPr/>
            </p:nvSpPr>
            <p:spPr bwMode="auto">
              <a:xfrm>
                <a:off x="6030" y="11862"/>
                <a:ext cx="180" cy="180"/>
              </a:xfrm>
              <a:prstGeom prst="ellipse">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grpSp>
        <p:grpSp>
          <p:nvGrpSpPr>
            <p:cNvPr id="4126" name="Group 30"/>
            <p:cNvGrpSpPr>
              <a:grpSpLocks/>
            </p:cNvGrpSpPr>
            <p:nvPr/>
          </p:nvGrpSpPr>
          <p:grpSpPr bwMode="auto">
            <a:xfrm>
              <a:off x="9180" y="9792"/>
              <a:ext cx="720" cy="720"/>
              <a:chOff x="5760" y="11592"/>
              <a:chExt cx="720" cy="720"/>
            </a:xfrm>
          </p:grpSpPr>
          <p:grpSp>
            <p:nvGrpSpPr>
              <p:cNvPr id="4127" name="Group 31"/>
              <p:cNvGrpSpPr>
                <a:grpSpLocks/>
              </p:cNvGrpSpPr>
              <p:nvPr/>
            </p:nvGrpSpPr>
            <p:grpSpPr bwMode="auto">
              <a:xfrm>
                <a:off x="5760" y="11592"/>
                <a:ext cx="720" cy="720"/>
                <a:chOff x="5760" y="11592"/>
                <a:chExt cx="720" cy="720"/>
              </a:xfrm>
            </p:grpSpPr>
            <p:sp>
              <p:nvSpPr>
                <p:cNvPr id="4128" name="Line 32"/>
                <p:cNvSpPr>
                  <a:spLocks noChangeShapeType="1"/>
                </p:cNvSpPr>
                <p:nvPr/>
              </p:nvSpPr>
              <p:spPr bwMode="auto">
                <a:xfrm flipH="1">
                  <a:off x="5760" y="11952"/>
                  <a:ext cx="720" cy="0"/>
                </a:xfrm>
                <a:prstGeom prst="line">
                  <a:avLst/>
                </a:prstGeom>
                <a:noFill/>
                <a:ln w="9525">
                  <a:solidFill>
                    <a:srgbClr val="FF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29" name="Line 33"/>
                <p:cNvSpPr>
                  <a:spLocks noChangeShapeType="1"/>
                </p:cNvSpPr>
                <p:nvPr/>
              </p:nvSpPr>
              <p:spPr bwMode="auto">
                <a:xfrm flipV="1">
                  <a:off x="6120" y="11592"/>
                  <a:ext cx="0" cy="720"/>
                </a:xfrm>
                <a:prstGeom prst="line">
                  <a:avLst/>
                </a:prstGeom>
                <a:noFill/>
                <a:ln w="9525">
                  <a:solidFill>
                    <a:srgbClr val="FF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30" name="Line 34"/>
                <p:cNvSpPr>
                  <a:spLocks noChangeShapeType="1"/>
                </p:cNvSpPr>
                <p:nvPr/>
              </p:nvSpPr>
              <p:spPr bwMode="auto">
                <a:xfrm flipH="1" flipV="1">
                  <a:off x="5835" y="11667"/>
                  <a:ext cx="540" cy="540"/>
                </a:xfrm>
                <a:prstGeom prst="line">
                  <a:avLst/>
                </a:prstGeom>
                <a:noFill/>
                <a:ln w="9525">
                  <a:solidFill>
                    <a:srgbClr val="FF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31" name="Line 35"/>
                <p:cNvSpPr>
                  <a:spLocks noChangeShapeType="1"/>
                </p:cNvSpPr>
                <p:nvPr/>
              </p:nvSpPr>
              <p:spPr bwMode="auto">
                <a:xfrm flipH="1">
                  <a:off x="5835" y="11697"/>
                  <a:ext cx="540" cy="540"/>
                </a:xfrm>
                <a:prstGeom prst="line">
                  <a:avLst/>
                </a:prstGeom>
                <a:noFill/>
                <a:ln w="9525">
                  <a:solidFill>
                    <a:srgbClr val="FF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grpSp>
          <p:sp>
            <p:nvSpPr>
              <p:cNvPr id="4132" name="Oval 36"/>
              <p:cNvSpPr>
                <a:spLocks noChangeArrowheads="1"/>
              </p:cNvSpPr>
              <p:nvPr/>
            </p:nvSpPr>
            <p:spPr bwMode="auto">
              <a:xfrm>
                <a:off x="6030" y="11862"/>
                <a:ext cx="180" cy="180"/>
              </a:xfrm>
              <a:prstGeom prst="ellipse">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grpSp>
        <p:grpSp>
          <p:nvGrpSpPr>
            <p:cNvPr id="4133" name="Group 37"/>
            <p:cNvGrpSpPr>
              <a:grpSpLocks/>
            </p:cNvGrpSpPr>
            <p:nvPr/>
          </p:nvGrpSpPr>
          <p:grpSpPr bwMode="auto">
            <a:xfrm>
              <a:off x="10620" y="9792"/>
              <a:ext cx="720" cy="720"/>
              <a:chOff x="5760" y="11592"/>
              <a:chExt cx="720" cy="720"/>
            </a:xfrm>
          </p:grpSpPr>
          <p:grpSp>
            <p:nvGrpSpPr>
              <p:cNvPr id="4134" name="Group 38"/>
              <p:cNvGrpSpPr>
                <a:grpSpLocks/>
              </p:cNvGrpSpPr>
              <p:nvPr/>
            </p:nvGrpSpPr>
            <p:grpSpPr bwMode="auto">
              <a:xfrm>
                <a:off x="5760" y="11592"/>
                <a:ext cx="720" cy="720"/>
                <a:chOff x="5760" y="11592"/>
                <a:chExt cx="720" cy="720"/>
              </a:xfrm>
            </p:grpSpPr>
            <p:sp>
              <p:nvSpPr>
                <p:cNvPr id="4135" name="Line 39"/>
                <p:cNvSpPr>
                  <a:spLocks noChangeShapeType="1"/>
                </p:cNvSpPr>
                <p:nvPr/>
              </p:nvSpPr>
              <p:spPr bwMode="auto">
                <a:xfrm flipH="1">
                  <a:off x="5760" y="11952"/>
                  <a:ext cx="720" cy="0"/>
                </a:xfrm>
                <a:prstGeom prst="line">
                  <a:avLst/>
                </a:prstGeom>
                <a:noFill/>
                <a:ln w="9525">
                  <a:solidFill>
                    <a:srgbClr val="FF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36" name="Line 40"/>
                <p:cNvSpPr>
                  <a:spLocks noChangeShapeType="1"/>
                </p:cNvSpPr>
                <p:nvPr/>
              </p:nvSpPr>
              <p:spPr bwMode="auto">
                <a:xfrm flipV="1">
                  <a:off x="6120" y="11592"/>
                  <a:ext cx="0" cy="720"/>
                </a:xfrm>
                <a:prstGeom prst="line">
                  <a:avLst/>
                </a:prstGeom>
                <a:noFill/>
                <a:ln w="9525">
                  <a:solidFill>
                    <a:srgbClr val="FF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37" name="Line 41"/>
                <p:cNvSpPr>
                  <a:spLocks noChangeShapeType="1"/>
                </p:cNvSpPr>
                <p:nvPr/>
              </p:nvSpPr>
              <p:spPr bwMode="auto">
                <a:xfrm flipH="1" flipV="1">
                  <a:off x="5835" y="11667"/>
                  <a:ext cx="540" cy="540"/>
                </a:xfrm>
                <a:prstGeom prst="line">
                  <a:avLst/>
                </a:prstGeom>
                <a:noFill/>
                <a:ln w="9525">
                  <a:solidFill>
                    <a:srgbClr val="FF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38" name="Line 42"/>
                <p:cNvSpPr>
                  <a:spLocks noChangeShapeType="1"/>
                </p:cNvSpPr>
                <p:nvPr/>
              </p:nvSpPr>
              <p:spPr bwMode="auto">
                <a:xfrm flipH="1">
                  <a:off x="5835" y="11697"/>
                  <a:ext cx="540" cy="540"/>
                </a:xfrm>
                <a:prstGeom prst="line">
                  <a:avLst/>
                </a:prstGeom>
                <a:noFill/>
                <a:ln w="9525">
                  <a:solidFill>
                    <a:srgbClr val="FF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grpSp>
          <p:sp>
            <p:nvSpPr>
              <p:cNvPr id="4139" name="Oval 43"/>
              <p:cNvSpPr>
                <a:spLocks noChangeArrowheads="1"/>
              </p:cNvSpPr>
              <p:nvPr/>
            </p:nvSpPr>
            <p:spPr bwMode="auto">
              <a:xfrm>
                <a:off x="6030" y="11862"/>
                <a:ext cx="180" cy="180"/>
              </a:xfrm>
              <a:prstGeom prst="ellipse">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grpSp>
        <p:sp>
          <p:nvSpPr>
            <p:cNvPr id="4140" name="Line 44"/>
            <p:cNvSpPr>
              <a:spLocks noChangeShapeType="1"/>
            </p:cNvSpPr>
            <p:nvPr/>
          </p:nvSpPr>
          <p:spPr bwMode="auto">
            <a:xfrm flipH="1">
              <a:off x="7920" y="10872"/>
              <a:ext cx="900" cy="0"/>
            </a:xfrm>
            <a:prstGeom prst="line">
              <a:avLst/>
            </a:prstGeom>
            <a:noFill/>
            <a:ln w="38100" cmpd="dbl">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41" name="Line 45"/>
            <p:cNvSpPr>
              <a:spLocks noChangeShapeType="1"/>
            </p:cNvSpPr>
            <p:nvPr/>
          </p:nvSpPr>
          <p:spPr bwMode="auto">
            <a:xfrm>
              <a:off x="8820" y="10902"/>
              <a:ext cx="2160" cy="0"/>
            </a:xfrm>
            <a:prstGeom prst="line">
              <a:avLst/>
            </a:prstGeom>
            <a:noFill/>
            <a:ln w="9525">
              <a:solidFill>
                <a:srgbClr val="FF0000"/>
              </a:solidFill>
              <a:prstDash val="lgDash"/>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42" name="Line 46"/>
            <p:cNvSpPr>
              <a:spLocks noChangeShapeType="1"/>
            </p:cNvSpPr>
            <p:nvPr/>
          </p:nvSpPr>
          <p:spPr bwMode="auto">
            <a:xfrm>
              <a:off x="10935" y="10332"/>
              <a:ext cx="0" cy="1260"/>
            </a:xfrm>
            <a:prstGeom prst="line">
              <a:avLst/>
            </a:prstGeom>
            <a:noFill/>
            <a:ln w="9525">
              <a:solidFill>
                <a:srgbClr val="FF0000"/>
              </a:solidFill>
              <a:prstDash val="lgDash"/>
              <a:round/>
              <a:headEnd/>
              <a:tailEn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43" name="Line 47"/>
            <p:cNvSpPr>
              <a:spLocks noChangeShapeType="1"/>
            </p:cNvSpPr>
            <p:nvPr/>
          </p:nvSpPr>
          <p:spPr bwMode="auto">
            <a:xfrm>
              <a:off x="8115" y="10992"/>
              <a:ext cx="540" cy="0"/>
            </a:xfrm>
            <a:prstGeom prst="line">
              <a:avLst/>
            </a:prstGeom>
            <a:noFill/>
            <a:ln w="9525">
              <a:solidFill>
                <a:srgbClr val="FF0000"/>
              </a:solidFill>
              <a:round/>
              <a:headEnd/>
              <a:tailEnd type="arrow" w="med" len="me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44" name="Text Box 48"/>
            <p:cNvSpPr txBox="1">
              <a:spLocks noChangeArrowheads="1"/>
            </p:cNvSpPr>
            <p:nvPr/>
          </p:nvSpPr>
          <p:spPr bwMode="auto">
            <a:xfrm>
              <a:off x="7920" y="10507"/>
              <a:ext cx="765" cy="4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rgbClr val="00FF00"/>
                  </a:solidFill>
                  <a:effectLst/>
                  <a:latin typeface="Calibri" pitchFamily="34" charset="0"/>
                  <a:cs typeface="Arial" pitchFamily="34" charset="0"/>
                </a:rPr>
                <a:t>Main</a:t>
              </a:r>
              <a:endParaRPr kumimoji="0" lang="en-US" sz="2000" b="0" i="0" u="none" strike="noStrike" cap="none" normalizeH="0" baseline="0" dirty="0" smtClean="0">
                <a:ln>
                  <a:noFill/>
                </a:ln>
                <a:solidFill>
                  <a:srgbClr val="00FF00"/>
                </a:solidFill>
                <a:effectLst/>
                <a:latin typeface="Arial" pitchFamily="34" charset="0"/>
                <a:cs typeface="Arial" pitchFamily="34" charset="0"/>
              </a:endParaRPr>
            </a:p>
          </p:txBody>
        </p:sp>
        <p:sp>
          <p:nvSpPr>
            <p:cNvPr id="4145" name="Text Box 49"/>
            <p:cNvSpPr txBox="1">
              <a:spLocks noChangeArrowheads="1"/>
            </p:cNvSpPr>
            <p:nvPr/>
          </p:nvSpPr>
          <p:spPr bwMode="auto">
            <a:xfrm>
              <a:off x="9004" y="8728"/>
              <a:ext cx="1502" cy="6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rgbClr val="00FF00"/>
                  </a:solidFill>
                  <a:effectLst/>
                  <a:latin typeface="Calibri" pitchFamily="34" charset="0"/>
                  <a:cs typeface="Arial" pitchFamily="34" charset="0"/>
                </a:rPr>
                <a:t>Distribution reservoir</a:t>
              </a:r>
              <a:endParaRPr kumimoji="0" lang="en-US" sz="2000" b="0" i="0" u="none" strike="noStrike" cap="none" normalizeH="0" baseline="0" dirty="0" smtClean="0">
                <a:ln>
                  <a:noFill/>
                </a:ln>
                <a:solidFill>
                  <a:srgbClr val="00FF00"/>
                </a:solidFill>
                <a:effectLst/>
                <a:latin typeface="Arial" pitchFamily="34" charset="0"/>
                <a:cs typeface="Arial" pitchFamily="34" charset="0"/>
              </a:endParaRPr>
            </a:p>
          </p:txBody>
        </p:sp>
        <p:sp>
          <p:nvSpPr>
            <p:cNvPr id="4146" name="Line 50"/>
            <p:cNvSpPr>
              <a:spLocks noChangeShapeType="1"/>
            </p:cNvSpPr>
            <p:nvPr/>
          </p:nvSpPr>
          <p:spPr bwMode="auto">
            <a:xfrm>
              <a:off x="9132" y="9294"/>
              <a:ext cx="408" cy="858"/>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solidFill>
                  <a:srgbClr val="00FF00"/>
                </a:solidFill>
              </a:endParaRPr>
            </a:p>
          </p:txBody>
        </p:sp>
        <p:sp>
          <p:nvSpPr>
            <p:cNvPr id="4147" name="Text Box 51"/>
            <p:cNvSpPr txBox="1">
              <a:spLocks noChangeArrowheads="1"/>
            </p:cNvSpPr>
            <p:nvPr/>
          </p:nvSpPr>
          <p:spPr bwMode="auto">
            <a:xfrm>
              <a:off x="8640" y="9252"/>
              <a:ext cx="18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rgbClr val="00FF00"/>
                  </a:solidFill>
                  <a:effectLst/>
                  <a:latin typeface="Calibri" pitchFamily="34" charset="0"/>
                  <a:cs typeface="Arial" pitchFamily="34" charset="0"/>
                </a:rPr>
                <a:t>A</a:t>
              </a:r>
              <a:endParaRPr kumimoji="0" lang="en-US" sz="2000" b="0" i="0" u="none" strike="noStrike" cap="none" normalizeH="0" baseline="0" smtClean="0">
                <a:ln>
                  <a:noFill/>
                </a:ln>
                <a:solidFill>
                  <a:srgbClr val="00FF00"/>
                </a:solidFill>
                <a:effectLst/>
                <a:latin typeface="Arial" pitchFamily="34" charset="0"/>
                <a:cs typeface="Arial" pitchFamily="34" charset="0"/>
              </a:endParaRPr>
            </a:p>
          </p:txBody>
        </p:sp>
        <p:sp>
          <p:nvSpPr>
            <p:cNvPr id="4148" name="Text Box 52"/>
            <p:cNvSpPr txBox="1">
              <a:spLocks noChangeArrowheads="1"/>
            </p:cNvSpPr>
            <p:nvPr/>
          </p:nvSpPr>
          <p:spPr bwMode="auto">
            <a:xfrm>
              <a:off x="11520" y="9177"/>
              <a:ext cx="18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rgbClr val="00FF00"/>
                  </a:solidFill>
                  <a:effectLst/>
                  <a:latin typeface="Calibri" pitchFamily="34" charset="0"/>
                  <a:cs typeface="Arial" pitchFamily="34" charset="0"/>
                </a:rPr>
                <a:t>B</a:t>
              </a:r>
              <a:endParaRPr kumimoji="0" lang="en-US" sz="2000" b="0" i="0" u="none" strike="noStrike" cap="none" normalizeH="0" baseline="0" smtClean="0">
                <a:ln>
                  <a:noFill/>
                </a:ln>
                <a:solidFill>
                  <a:srgbClr val="00FF00"/>
                </a:solidFill>
                <a:effectLst/>
                <a:latin typeface="Arial" pitchFamily="34" charset="0"/>
                <a:cs typeface="Arial" pitchFamily="34" charset="0"/>
              </a:endParaRPr>
            </a:p>
          </p:txBody>
        </p:sp>
        <p:sp>
          <p:nvSpPr>
            <p:cNvPr id="4149" name="Text Box 53"/>
            <p:cNvSpPr txBox="1">
              <a:spLocks noChangeArrowheads="1"/>
            </p:cNvSpPr>
            <p:nvPr/>
          </p:nvSpPr>
          <p:spPr bwMode="auto">
            <a:xfrm>
              <a:off x="11445" y="12282"/>
              <a:ext cx="36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rgbClr val="00FF00"/>
                  </a:solidFill>
                  <a:effectLst/>
                  <a:latin typeface="Calibri" pitchFamily="34" charset="0"/>
                  <a:cs typeface="Arial" pitchFamily="34" charset="0"/>
                </a:rPr>
                <a:t>C</a:t>
              </a:r>
              <a:endParaRPr kumimoji="0" lang="en-US" sz="2000" b="0" i="0" u="none" strike="noStrike" cap="none" normalizeH="0" baseline="0" smtClean="0">
                <a:ln>
                  <a:noFill/>
                </a:ln>
                <a:solidFill>
                  <a:srgbClr val="00FF00"/>
                </a:solidFill>
                <a:effectLst/>
                <a:latin typeface="Arial" pitchFamily="34" charset="0"/>
                <a:cs typeface="Arial" pitchFamily="34" charset="0"/>
              </a:endParaRPr>
            </a:p>
          </p:txBody>
        </p:sp>
        <p:sp>
          <p:nvSpPr>
            <p:cNvPr id="4150" name="Text Box 54"/>
            <p:cNvSpPr txBox="1">
              <a:spLocks noChangeArrowheads="1"/>
            </p:cNvSpPr>
            <p:nvPr/>
          </p:nvSpPr>
          <p:spPr bwMode="auto">
            <a:xfrm>
              <a:off x="8535" y="12087"/>
              <a:ext cx="36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rgbClr val="00FF00"/>
                  </a:solidFill>
                  <a:effectLst/>
                  <a:latin typeface="Calibri" pitchFamily="34" charset="0"/>
                  <a:cs typeface="Arial" pitchFamily="34" charset="0"/>
                </a:rPr>
                <a:t>D</a:t>
              </a:r>
              <a:endParaRPr kumimoji="0" lang="en-US" sz="2000" b="0" i="0" u="none" strike="noStrike" cap="none" normalizeH="0" baseline="0" smtClean="0">
                <a:ln>
                  <a:noFill/>
                </a:ln>
                <a:solidFill>
                  <a:srgbClr val="00FF00"/>
                </a:solidFill>
                <a:effectLst/>
                <a:latin typeface="Arial" pitchFamily="34" charset="0"/>
                <a:cs typeface="Arial" pitchFamily="34" charset="0"/>
              </a:endParaRPr>
            </a:p>
          </p:txBody>
        </p:sp>
        <p:sp>
          <p:nvSpPr>
            <p:cNvPr id="4151" name="Text Box 55"/>
            <p:cNvSpPr txBox="1">
              <a:spLocks noChangeArrowheads="1"/>
            </p:cNvSpPr>
            <p:nvPr/>
          </p:nvSpPr>
          <p:spPr bwMode="auto">
            <a:xfrm>
              <a:off x="8640" y="10872"/>
              <a:ext cx="18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rgbClr val="00FF00"/>
                  </a:solidFill>
                  <a:effectLst/>
                  <a:latin typeface="Calibri" pitchFamily="34" charset="0"/>
                  <a:cs typeface="Arial" pitchFamily="34" charset="0"/>
                </a:rPr>
                <a:t>H</a:t>
              </a:r>
              <a:endParaRPr kumimoji="0" lang="en-US" sz="2000" b="0" i="0" u="none" strike="noStrike" cap="none" normalizeH="0" baseline="0" smtClean="0">
                <a:ln>
                  <a:noFill/>
                </a:ln>
                <a:solidFill>
                  <a:srgbClr val="00FF00"/>
                </a:solidFill>
                <a:effectLst/>
                <a:latin typeface="Arial" pitchFamily="34" charset="0"/>
                <a:cs typeface="Arial" pitchFamily="34" charset="0"/>
              </a:endParaRPr>
            </a:p>
          </p:txBody>
        </p:sp>
        <p:sp>
          <p:nvSpPr>
            <p:cNvPr id="4152" name="Text Box 56"/>
            <p:cNvSpPr txBox="1">
              <a:spLocks noChangeArrowheads="1"/>
            </p:cNvSpPr>
            <p:nvPr/>
          </p:nvSpPr>
          <p:spPr bwMode="auto">
            <a:xfrm>
              <a:off x="11700" y="10692"/>
              <a:ext cx="18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rgbClr val="00FF00"/>
                  </a:solidFill>
                  <a:effectLst/>
                  <a:latin typeface="Calibri" pitchFamily="34" charset="0"/>
                  <a:cs typeface="Arial" pitchFamily="34" charset="0"/>
                </a:rPr>
                <a:t>G</a:t>
              </a:r>
              <a:endParaRPr kumimoji="0" lang="en-US" sz="2000" b="0" i="0" u="none" strike="noStrike" cap="none" normalizeH="0" baseline="0" smtClean="0">
                <a:ln>
                  <a:noFill/>
                </a:ln>
                <a:solidFill>
                  <a:srgbClr val="00FF00"/>
                </a:solidFill>
                <a:effectLst/>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0000"/>
                </a:solidFill>
              </a:rPr>
              <a:t>Maintenance of Distribution System</a:t>
            </a:r>
            <a:endParaRPr lang="en-US" sz="3600" dirty="0">
              <a:solidFill>
                <a:srgbClr val="FF0000"/>
              </a:solidFill>
            </a:endParaRPr>
          </a:p>
        </p:txBody>
      </p:sp>
      <p:sp>
        <p:nvSpPr>
          <p:cNvPr id="3" name="Subtitle 2"/>
          <p:cNvSpPr>
            <a:spLocks noGrp="1"/>
          </p:cNvSpPr>
          <p:nvPr>
            <p:ph type="subTitle" idx="1"/>
          </p:nvPr>
        </p:nvSpPr>
        <p:spPr>
          <a:xfrm>
            <a:off x="381000" y="914400"/>
            <a:ext cx="8382000" cy="5486400"/>
          </a:xfrm>
        </p:spPr>
        <p:txBody>
          <a:bodyPr>
            <a:noAutofit/>
          </a:bodyPr>
          <a:lstStyle/>
          <a:p>
            <a:pPr algn="just">
              <a:spcAft>
                <a:spcPts val="1800"/>
              </a:spcAft>
            </a:pPr>
            <a:r>
              <a:rPr lang="en-US" sz="2400" dirty="0" smtClean="0"/>
              <a:t>The distribution system of water supply should be maintained so that the equipment employed and the processes followed can work smoothly without interruption. </a:t>
            </a:r>
            <a:r>
              <a:rPr lang="en-US" sz="2400" dirty="0" smtClean="0">
                <a:solidFill>
                  <a:srgbClr val="00FF00"/>
                </a:solidFill>
              </a:rPr>
              <a:t>A well designed and properly laid water distribution system may prove to be highly inefficient in its operation for want of proper maintenance. </a:t>
            </a:r>
          </a:p>
          <a:p>
            <a:pPr algn="just">
              <a:spcAft>
                <a:spcPts val="1800"/>
              </a:spcAft>
            </a:pPr>
            <a:r>
              <a:rPr lang="en-US" sz="2400" dirty="0" smtClean="0"/>
              <a:t>Following are the important items which are to be attended during the maintenance of distribution system of water supply:</a:t>
            </a:r>
          </a:p>
          <a:p>
            <a:pPr marL="400050" lvl="0" indent="-400050" algn="just">
              <a:spcAft>
                <a:spcPts val="1800"/>
              </a:spcAft>
              <a:buFont typeface="+mj-lt"/>
              <a:buAutoNum type="romanLcPeriod"/>
            </a:pPr>
            <a:r>
              <a:rPr lang="en-US" sz="2400" dirty="0" smtClean="0"/>
              <a:t>The flushing of water pipes should be carried out wherever necessary especially in case of dead-ends on lines and at places where water is supplied without the process of filtration.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solidFill>
                  <a:srgbClr val="FFC000"/>
                </a:solidFill>
              </a:rPr>
              <a:t>Intake Velocity and Depth</a:t>
            </a:r>
            <a:endParaRPr lang="en-US" sz="3600" dirty="0">
              <a:solidFill>
                <a:srgbClr val="FFC000"/>
              </a:solidFill>
            </a:endParaRPr>
          </a:p>
        </p:txBody>
      </p:sp>
      <p:sp>
        <p:nvSpPr>
          <p:cNvPr id="3" name="Subtitle 2"/>
          <p:cNvSpPr>
            <a:spLocks noGrp="1"/>
          </p:cNvSpPr>
          <p:nvPr>
            <p:ph type="subTitle" idx="1"/>
          </p:nvPr>
        </p:nvSpPr>
        <p:spPr>
          <a:xfrm>
            <a:off x="381000" y="914400"/>
            <a:ext cx="8229600" cy="5486400"/>
          </a:xfrm>
        </p:spPr>
        <p:txBody>
          <a:bodyPr>
            <a:normAutofit/>
          </a:bodyPr>
          <a:lstStyle/>
          <a:p>
            <a:pPr marL="514350" indent="-514350" algn="just">
              <a:spcAft>
                <a:spcPts val="1200"/>
              </a:spcAft>
              <a:buFont typeface="Wingdings" pitchFamily="2" charset="2"/>
              <a:buChar char="q"/>
            </a:pPr>
            <a:r>
              <a:rPr lang="en-US" dirty="0" smtClean="0"/>
              <a:t>Intake entrance should lie 3 to 5 m below the water surface but 1 to 2 m above the river, lake or reservoir floor to keep bottom sediments out of intakes. </a:t>
            </a:r>
          </a:p>
          <a:p>
            <a:pPr marL="514350" indent="-514350" algn="just">
              <a:spcAft>
                <a:spcPts val="1200"/>
              </a:spcAft>
              <a:buFont typeface="Wingdings" pitchFamily="2" charset="2"/>
              <a:buChar char="q"/>
            </a:pPr>
            <a:r>
              <a:rPr lang="en-US" dirty="0" smtClean="0"/>
              <a:t> The entrance velocities are kept down to 7.6 to 10 m/sec. At such low velocities, vegetation, debris and other materials are not entrained in the flowing water, fish and other aquatic lives are well able to escape from the intake current. </a:t>
            </a:r>
          </a:p>
          <a:p>
            <a:pPr marL="514350" indent="-514350" algn="just">
              <a:spcAft>
                <a:spcPts val="1200"/>
              </a:spcAft>
              <a:buFont typeface="Wingdings" pitchFamily="2" charset="2"/>
              <a:buChar char="q"/>
            </a:pPr>
            <a:r>
              <a:rPr lang="en-US" dirty="0" smtClean="0"/>
              <a:t>Gratings </a:t>
            </a:r>
            <a:r>
              <a:rPr lang="en-US" sz="2800" dirty="0" smtClean="0"/>
              <a:t>or screens of 1 to 3 meshes to a centimeter are provided at the intake entrance.</a:t>
            </a:r>
          </a:p>
          <a:p>
            <a:pPr marL="514350" indent="-514350" algn="just">
              <a:spcAft>
                <a:spcPts val="1200"/>
              </a:spcAft>
            </a:pPr>
            <a:endParaRPr lang="en-US" sz="2800"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Maintenance of Distribution System</a:t>
            </a:r>
            <a:endParaRPr lang="en-US" sz="3600" dirty="0"/>
          </a:p>
        </p:txBody>
      </p:sp>
      <p:sp>
        <p:nvSpPr>
          <p:cNvPr id="3" name="Subtitle 2"/>
          <p:cNvSpPr>
            <a:spLocks noGrp="1"/>
          </p:cNvSpPr>
          <p:nvPr>
            <p:ph type="subTitle" idx="1"/>
          </p:nvPr>
        </p:nvSpPr>
        <p:spPr>
          <a:xfrm>
            <a:off x="381000" y="914400"/>
            <a:ext cx="8229600" cy="5486400"/>
          </a:xfrm>
        </p:spPr>
        <p:txBody>
          <a:bodyPr>
            <a:noAutofit/>
          </a:bodyPr>
          <a:lstStyle/>
          <a:p>
            <a:pPr marL="514350" indent="-514350" algn="just">
              <a:spcAft>
                <a:spcPts val="1200"/>
              </a:spcAft>
              <a:buFont typeface="+mj-lt"/>
              <a:buAutoNum type="romanLcPeriod" startAt="2"/>
            </a:pPr>
            <a:r>
              <a:rPr lang="en-US" sz="2400" dirty="0" smtClean="0"/>
              <a:t>The hydrants, valves and various other appurtenances installed on the water mains should be checked regularly and should be maintained in perfect running order.</a:t>
            </a:r>
          </a:p>
          <a:p>
            <a:pPr marL="400050" lvl="0" indent="-400050" algn="just">
              <a:spcAft>
                <a:spcPts val="1200"/>
              </a:spcAft>
              <a:buFont typeface="+mj-lt"/>
              <a:buAutoNum type="romanLcPeriod" startAt="2"/>
            </a:pPr>
            <a:r>
              <a:rPr lang="en-US" sz="2400" dirty="0" smtClean="0"/>
              <a:t>The records regarding the lengths of pipes laid, lengths of pipe repaired or replaced, expenditure incurred, number of fire hydrants, number of service connections and all other relevant data in connection with the distribution system should be well maintained for ready reference.</a:t>
            </a:r>
          </a:p>
          <a:p>
            <a:pPr marL="400050" lvl="0" indent="-400050" algn="just">
              <a:spcAft>
                <a:spcPts val="1200"/>
              </a:spcAft>
              <a:buFont typeface="+mj-lt"/>
              <a:buAutoNum type="romanLcPeriod" startAt="2"/>
            </a:pPr>
            <a:r>
              <a:rPr lang="en-US" sz="2400" dirty="0" smtClean="0"/>
              <a:t>The wastage of water especially of leakage through pipe joints should be brought down to the minimum possible extent by adopting suitable preventive measures.</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Maintenance of Distribution System</a:t>
            </a:r>
            <a:endParaRPr lang="en-US" sz="3600" dirty="0"/>
          </a:p>
        </p:txBody>
      </p:sp>
      <p:sp>
        <p:nvSpPr>
          <p:cNvPr id="3" name="Subtitle 2"/>
          <p:cNvSpPr>
            <a:spLocks noGrp="1"/>
          </p:cNvSpPr>
          <p:nvPr>
            <p:ph type="subTitle" idx="1"/>
          </p:nvPr>
        </p:nvSpPr>
        <p:spPr>
          <a:xfrm>
            <a:off x="381000" y="914400"/>
            <a:ext cx="8229600" cy="5486400"/>
          </a:xfrm>
        </p:spPr>
        <p:txBody>
          <a:bodyPr>
            <a:noAutofit/>
          </a:bodyPr>
          <a:lstStyle/>
          <a:p>
            <a:pPr marL="514350" lvl="0" indent="-514350" algn="just">
              <a:spcAft>
                <a:spcPts val="1200"/>
              </a:spcAft>
              <a:buFont typeface="+mj-lt"/>
              <a:buAutoNum type="romanLcPeriod" startAt="5"/>
            </a:pPr>
            <a:r>
              <a:rPr lang="en-US" sz="2400" dirty="0" smtClean="0"/>
              <a:t>The water pipes should be cleaned periodically by the use of scraping devices and the incrustations formed on the inside surface of water pipes should be removed.</a:t>
            </a:r>
          </a:p>
          <a:p>
            <a:pPr marL="400050" lvl="0" indent="-400050" algn="just">
              <a:spcAft>
                <a:spcPts val="1200"/>
              </a:spcAft>
              <a:buFont typeface="+mj-lt"/>
              <a:buAutoNum type="romanLcPeriod" startAt="5"/>
            </a:pPr>
            <a:r>
              <a:rPr lang="en-US" sz="2400" dirty="0" smtClean="0"/>
              <a:t>The meters installed on the distribution system should be checked from time to time and the defective or unreliable meters should be immediately repaired or replaced.</a:t>
            </a:r>
          </a:p>
          <a:p>
            <a:pPr marL="400050" indent="-400050" algn="just">
              <a:spcAft>
                <a:spcPts val="1200"/>
              </a:spcAft>
              <a:buFont typeface="+mj-lt"/>
              <a:buAutoNum type="romanLcPeriod" startAt="5"/>
            </a:pPr>
            <a:r>
              <a:rPr lang="en-US" sz="2400" dirty="0" smtClean="0"/>
              <a:t>The maps showing the up-to date latest layout of distribution of water pipes in the locality should be maintained in the office of the responsible authority.</a:t>
            </a:r>
            <a:endParaRPr lang="en-US" sz="2400"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Environmental Engineering-1</a:t>
            </a:r>
            <a:endParaRPr lang="en-US" dirty="0"/>
          </a:p>
        </p:txBody>
      </p:sp>
      <p:sp>
        <p:nvSpPr>
          <p:cNvPr id="3" name="Subtitle 2"/>
          <p:cNvSpPr>
            <a:spLocks noGrp="1"/>
          </p:cNvSpPr>
          <p:nvPr>
            <p:ph type="subTitle" idx="1"/>
          </p:nvPr>
        </p:nvSpPr>
        <p:spPr>
          <a:xfrm>
            <a:off x="381000" y="914400"/>
            <a:ext cx="8229600" cy="5486400"/>
          </a:xfrm>
        </p:spPr>
        <p:txBody>
          <a:bodyPr>
            <a:normAutofit/>
          </a:bodyPr>
          <a:lstStyle/>
          <a:p>
            <a:pPr algn="ctr"/>
            <a:r>
              <a:rPr lang="en-US" sz="3200" dirty="0" smtClean="0"/>
              <a:t>CE3141</a:t>
            </a:r>
          </a:p>
          <a:p>
            <a:pPr algn="ctr"/>
            <a:endParaRPr lang="en-US" sz="3200" dirty="0" smtClean="0"/>
          </a:p>
          <a:p>
            <a:pPr algn="ctr"/>
            <a:r>
              <a:rPr lang="en-US" sz="3200" b="1" dirty="0" smtClean="0">
                <a:solidFill>
                  <a:srgbClr val="FF0000"/>
                </a:solidFill>
              </a:rPr>
              <a:t>Lecture -6</a:t>
            </a:r>
            <a:r>
              <a:rPr lang="en-US" sz="3200" b="1" dirty="0" smtClean="0"/>
              <a:t> </a:t>
            </a:r>
          </a:p>
          <a:p>
            <a:pPr algn="ctr"/>
            <a:r>
              <a:rPr lang="en-US" sz="3200" dirty="0" smtClean="0"/>
              <a:t>Week-4, Tuesday</a:t>
            </a:r>
          </a:p>
          <a:p>
            <a:pPr algn="ctr"/>
            <a:endParaRPr lang="en-US" sz="3200" dirty="0" smtClean="0"/>
          </a:p>
          <a:p>
            <a:pPr algn="ctr"/>
            <a:r>
              <a:rPr lang="en-US" sz="3200" dirty="0" smtClean="0"/>
              <a:t>12-04-2022</a:t>
            </a:r>
            <a:endParaRPr lang="en-US" sz="3200" dirty="0"/>
          </a:p>
        </p:txBody>
      </p:sp>
    </p:spTree>
    <p:extLst>
      <p:ext uri="{BB962C8B-B14F-4D97-AF65-F5344CB8AC3E}">
        <p14:creationId xmlns:p14="http://schemas.microsoft.com/office/powerpoint/2010/main" xmlns="" val="2448953279"/>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Design of Distribution System</a:t>
            </a:r>
            <a:endParaRPr lang="en-US" sz="3600" dirty="0"/>
          </a:p>
        </p:txBody>
      </p:sp>
      <p:sp>
        <p:nvSpPr>
          <p:cNvPr id="3" name="Subtitle 2"/>
          <p:cNvSpPr>
            <a:spLocks noGrp="1"/>
          </p:cNvSpPr>
          <p:nvPr>
            <p:ph type="subTitle" idx="1"/>
          </p:nvPr>
        </p:nvSpPr>
        <p:spPr>
          <a:xfrm>
            <a:off x="381000" y="914400"/>
            <a:ext cx="8229600" cy="5486400"/>
          </a:xfrm>
        </p:spPr>
        <p:txBody>
          <a:bodyPr>
            <a:normAutofit fontScale="77500" lnSpcReduction="20000"/>
          </a:bodyPr>
          <a:lstStyle/>
          <a:p>
            <a:pPr marL="514350" indent="-514350" algn="just">
              <a:lnSpc>
                <a:spcPct val="120000"/>
              </a:lnSpc>
              <a:spcAft>
                <a:spcPts val="1200"/>
              </a:spcAft>
            </a:pPr>
            <a:r>
              <a:rPr lang="en-US" sz="3300" dirty="0" smtClean="0"/>
              <a:t>Factors to be considered in the design of a distribution system are –</a:t>
            </a:r>
          </a:p>
          <a:p>
            <a:pPr marL="514350" indent="-514350" algn="just">
              <a:lnSpc>
                <a:spcPct val="120000"/>
              </a:lnSpc>
              <a:spcAft>
                <a:spcPts val="1200"/>
              </a:spcAft>
              <a:buAutoNum type="alphaLcParenBoth"/>
            </a:pPr>
            <a:r>
              <a:rPr lang="en-US" sz="2800" dirty="0" smtClean="0">
                <a:solidFill>
                  <a:srgbClr val="00FF00"/>
                </a:solidFill>
              </a:rPr>
              <a:t>Type of flow – whether continuous or intermittent.</a:t>
            </a:r>
          </a:p>
          <a:p>
            <a:pPr marL="514350" indent="-514350" algn="just">
              <a:lnSpc>
                <a:spcPct val="120000"/>
              </a:lnSpc>
              <a:spcAft>
                <a:spcPts val="1200"/>
              </a:spcAft>
              <a:buAutoNum type="alphaLcParenBoth"/>
            </a:pPr>
            <a:r>
              <a:rPr lang="en-US" sz="2800" dirty="0" smtClean="0"/>
              <a:t>Method of distribution – whether by gravity or by pumping.</a:t>
            </a:r>
          </a:p>
          <a:p>
            <a:pPr marL="514350" indent="-514350" algn="just">
              <a:lnSpc>
                <a:spcPct val="120000"/>
              </a:lnSpc>
              <a:spcAft>
                <a:spcPts val="1200"/>
              </a:spcAft>
              <a:buAutoNum type="alphaLcParenBoth"/>
            </a:pPr>
            <a:r>
              <a:rPr lang="en-US" sz="2800" dirty="0" smtClean="0">
                <a:solidFill>
                  <a:srgbClr val="00FF00"/>
                </a:solidFill>
              </a:rPr>
              <a:t>Probable future demand based on prospective increase in population. This also includes the industrial demand as well as the fire fighting requirements.</a:t>
            </a:r>
          </a:p>
          <a:p>
            <a:pPr marL="514350" indent="-514350" algn="just">
              <a:lnSpc>
                <a:spcPct val="120000"/>
              </a:lnSpc>
              <a:spcAft>
                <a:spcPts val="1200"/>
              </a:spcAft>
              <a:buAutoNum type="alphaLcParenBoth"/>
            </a:pPr>
            <a:r>
              <a:rPr lang="en-US" sz="2800" dirty="0" smtClean="0"/>
              <a:t>Period to be considered to be the life of pipes used. The system should be designed anticipating the future of the condition that will obtain near the end of the time when the amounts set aside for depreciation would have returned the first cost.</a:t>
            </a: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Design of Distribution System</a:t>
            </a:r>
            <a:endParaRPr lang="en-US" sz="3600" dirty="0"/>
          </a:p>
        </p:txBody>
      </p:sp>
      <p:sp>
        <p:nvSpPr>
          <p:cNvPr id="3" name="Subtitle 2"/>
          <p:cNvSpPr>
            <a:spLocks noGrp="1"/>
          </p:cNvSpPr>
          <p:nvPr>
            <p:ph type="subTitle" idx="1"/>
          </p:nvPr>
        </p:nvSpPr>
        <p:spPr>
          <a:xfrm>
            <a:off x="381000" y="914400"/>
            <a:ext cx="8229600" cy="5486400"/>
          </a:xfrm>
        </p:spPr>
        <p:txBody>
          <a:bodyPr>
            <a:normAutofit/>
          </a:bodyPr>
          <a:lstStyle/>
          <a:p>
            <a:pPr marL="514350" indent="-514350" algn="just">
              <a:spcAft>
                <a:spcPts val="1200"/>
              </a:spcAft>
            </a:pPr>
            <a:r>
              <a:rPr lang="en-US" sz="2400" dirty="0" smtClean="0"/>
              <a:t>The Hazen Williams equation can conveniently be used for the hydraulic design of the branched or looped networks of pipes. The Hazen Williams equation can be written in the form:</a:t>
            </a:r>
          </a:p>
          <a:p>
            <a:pPr marL="514350" indent="-514350" algn="just">
              <a:spcAft>
                <a:spcPts val="1200"/>
              </a:spcAft>
            </a:pPr>
            <a:r>
              <a:rPr lang="en-US" sz="2400" dirty="0" smtClean="0"/>
              <a:t>Q = 3.7 × 10</a:t>
            </a:r>
            <a:r>
              <a:rPr lang="en-US" sz="2400" baseline="30000" dirty="0" smtClean="0"/>
              <a:t>-6 </a:t>
            </a:r>
            <a:r>
              <a:rPr lang="en-US" sz="2400" dirty="0" smtClean="0"/>
              <a:t>CD</a:t>
            </a:r>
            <a:r>
              <a:rPr lang="en-US" sz="2400" baseline="30000" dirty="0" smtClean="0"/>
              <a:t>2.63</a:t>
            </a:r>
            <a:r>
              <a:rPr lang="en-US" sz="2400" dirty="0" smtClean="0"/>
              <a:t>(H/L)</a:t>
            </a:r>
            <a:r>
              <a:rPr lang="en-US" sz="2400" baseline="30000" dirty="0" smtClean="0"/>
              <a:t>0.54 </a:t>
            </a:r>
            <a:r>
              <a:rPr lang="en-US" sz="2400" dirty="0" smtClean="0">
                <a:solidFill>
                  <a:srgbClr val="00FF00"/>
                </a:solidFill>
              </a:rPr>
              <a:t>--------------------------------- (1)</a:t>
            </a:r>
          </a:p>
          <a:p>
            <a:pPr algn="just"/>
            <a:r>
              <a:rPr lang="en-US" sz="2400" dirty="0" smtClean="0">
                <a:solidFill>
                  <a:srgbClr val="00FF00"/>
                </a:solidFill>
              </a:rPr>
              <a:t>Where, </a:t>
            </a:r>
            <a:r>
              <a:rPr lang="en-US" sz="2400" i="1" dirty="0" smtClean="0"/>
              <a:t>Q</a:t>
            </a:r>
            <a:r>
              <a:rPr lang="en-US" sz="2400" dirty="0" smtClean="0"/>
              <a:t> = flows, </a:t>
            </a:r>
            <a:r>
              <a:rPr lang="en-US" sz="2400" dirty="0" err="1" smtClean="0"/>
              <a:t>lps</a:t>
            </a:r>
            <a:endParaRPr lang="en-US" sz="2400" dirty="0" smtClean="0"/>
          </a:p>
          <a:p>
            <a:pPr algn="just"/>
            <a:r>
              <a:rPr lang="en-US" sz="2400" dirty="0" smtClean="0"/>
              <a:t>	</a:t>
            </a:r>
            <a:r>
              <a:rPr lang="en-US" sz="2400" i="1" dirty="0" smtClean="0"/>
              <a:t>C </a:t>
            </a:r>
            <a:r>
              <a:rPr lang="en-US" sz="2400" dirty="0" smtClean="0"/>
              <a:t>= roughness coefficient (100 – 140 for rough to smooth pipes)</a:t>
            </a:r>
          </a:p>
          <a:p>
            <a:pPr algn="just"/>
            <a:r>
              <a:rPr lang="en-US" sz="2400" dirty="0" smtClean="0"/>
              <a:t>	</a:t>
            </a:r>
            <a:r>
              <a:rPr lang="en-US" sz="2400" i="1" dirty="0" smtClean="0"/>
              <a:t>D</a:t>
            </a:r>
            <a:r>
              <a:rPr lang="en-US" sz="2400" dirty="0" smtClean="0"/>
              <a:t> = diameter, m</a:t>
            </a:r>
          </a:p>
          <a:p>
            <a:pPr algn="just"/>
            <a:r>
              <a:rPr lang="en-US" sz="2400" dirty="0" smtClean="0"/>
              <a:t>	</a:t>
            </a:r>
            <a:r>
              <a:rPr lang="en-US" sz="2400" i="1" dirty="0" smtClean="0"/>
              <a:t>H</a:t>
            </a:r>
            <a:r>
              <a:rPr lang="en-US" sz="2400" dirty="0" smtClean="0"/>
              <a:t> = head loss, m</a:t>
            </a:r>
          </a:p>
          <a:p>
            <a:pPr algn="just"/>
            <a:r>
              <a:rPr lang="en-US" sz="2400" dirty="0" smtClean="0"/>
              <a:t>	</a:t>
            </a:r>
            <a:r>
              <a:rPr lang="en-US" sz="2400" i="1" dirty="0" smtClean="0"/>
              <a:t>L</a:t>
            </a:r>
            <a:r>
              <a:rPr lang="en-US" sz="2400" dirty="0" smtClean="0"/>
              <a:t> = length of pipe, m</a:t>
            </a:r>
            <a:endParaRPr lang="en-US" sz="2400" dirty="0" smtClean="0">
              <a:solidFill>
                <a:srgbClr val="00FF00"/>
              </a:solidFill>
            </a:endParaRPr>
          </a:p>
          <a:p>
            <a:pPr marL="514350" indent="-514350" algn="just">
              <a:spcAft>
                <a:spcPts val="1200"/>
              </a:spcAft>
            </a:pPr>
            <a:endParaRPr lang="en-US" sz="2800"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Design of Distribution System</a:t>
            </a:r>
            <a:endParaRPr lang="en-US" sz="3600" dirty="0"/>
          </a:p>
        </p:txBody>
      </p:sp>
      <p:sp>
        <p:nvSpPr>
          <p:cNvPr id="3" name="Subtitle 2"/>
          <p:cNvSpPr>
            <a:spLocks noGrp="1"/>
          </p:cNvSpPr>
          <p:nvPr>
            <p:ph type="subTitle" idx="1"/>
          </p:nvPr>
        </p:nvSpPr>
        <p:spPr>
          <a:xfrm>
            <a:off x="685800" y="914400"/>
            <a:ext cx="7772400" cy="5181600"/>
          </a:xfrm>
        </p:spPr>
        <p:txBody>
          <a:bodyPr>
            <a:normAutofit/>
          </a:bodyPr>
          <a:lstStyle/>
          <a:p>
            <a:pPr algn="just">
              <a:spcAft>
                <a:spcPts val="1200"/>
              </a:spcAft>
            </a:pPr>
            <a:r>
              <a:rPr lang="en-US" sz="2400" dirty="0" smtClean="0"/>
              <a:t>For a definite value of C, the equation (1) can be written as:</a:t>
            </a:r>
          </a:p>
          <a:p>
            <a:pPr marL="514350" indent="-514350" algn="just">
              <a:spcAft>
                <a:spcPts val="1200"/>
              </a:spcAft>
            </a:pPr>
            <a:r>
              <a:rPr lang="en-US" sz="2400" dirty="0" smtClean="0"/>
              <a:t>H/L = 1.39 × 10</a:t>
            </a:r>
            <a:r>
              <a:rPr lang="en-US" sz="2400" baseline="30000" dirty="0" smtClean="0"/>
              <a:t>-6 </a:t>
            </a:r>
            <a:r>
              <a:rPr lang="en-US" sz="2400" dirty="0" smtClean="0"/>
              <a:t>Q</a:t>
            </a:r>
            <a:r>
              <a:rPr lang="en-US" sz="2400" baseline="30000" dirty="0" smtClean="0"/>
              <a:t>1.85</a:t>
            </a:r>
            <a:r>
              <a:rPr lang="en-US" sz="2400" dirty="0" smtClean="0"/>
              <a:t>/(D</a:t>
            </a:r>
            <a:r>
              <a:rPr lang="en-US" sz="2400" baseline="30000" dirty="0" smtClean="0"/>
              <a:t>4.87</a:t>
            </a:r>
            <a:r>
              <a:rPr lang="en-US" sz="2400" dirty="0" smtClean="0"/>
              <a:t>)</a:t>
            </a:r>
            <a:r>
              <a:rPr lang="en-US" sz="2400" baseline="30000" dirty="0" smtClean="0"/>
              <a:t> </a:t>
            </a:r>
            <a:r>
              <a:rPr lang="en-US" sz="2400" dirty="0" smtClean="0">
                <a:solidFill>
                  <a:srgbClr val="00FF00"/>
                </a:solidFill>
              </a:rPr>
              <a:t>---------------- (2) </a:t>
            </a:r>
            <a:r>
              <a:rPr lang="en-US" sz="2400" dirty="0" smtClean="0"/>
              <a:t>[For </a:t>
            </a:r>
            <a:r>
              <a:rPr lang="en-US" sz="2400" i="1" dirty="0" smtClean="0"/>
              <a:t>C</a:t>
            </a:r>
            <a:r>
              <a:rPr lang="en-US" sz="2400" dirty="0" smtClean="0"/>
              <a:t> = 130] </a:t>
            </a:r>
            <a:endParaRPr lang="en-US" sz="2400" dirty="0" smtClean="0">
              <a:solidFill>
                <a:srgbClr val="00FF00"/>
              </a:solidFill>
            </a:endParaRPr>
          </a:p>
          <a:p>
            <a:pPr marL="514350" indent="-514350" algn="just">
              <a:spcAft>
                <a:spcPts val="1200"/>
              </a:spcAft>
            </a:pPr>
            <a:r>
              <a:rPr lang="en-US" sz="2400" dirty="0" smtClean="0"/>
              <a:t>H/L = 1.59 × 10</a:t>
            </a:r>
            <a:r>
              <a:rPr lang="en-US" sz="2400" baseline="30000" dirty="0" smtClean="0"/>
              <a:t>-6 </a:t>
            </a:r>
            <a:r>
              <a:rPr lang="en-US" sz="2400" dirty="0" smtClean="0"/>
              <a:t>Q</a:t>
            </a:r>
            <a:r>
              <a:rPr lang="en-US" sz="2400" baseline="30000" dirty="0" smtClean="0"/>
              <a:t>1.85</a:t>
            </a:r>
            <a:r>
              <a:rPr lang="en-US" sz="2400" dirty="0" smtClean="0"/>
              <a:t>/(D</a:t>
            </a:r>
            <a:r>
              <a:rPr lang="en-US" sz="2400" baseline="30000" dirty="0" smtClean="0"/>
              <a:t>4.87</a:t>
            </a:r>
            <a:r>
              <a:rPr lang="en-US" sz="2400" dirty="0" smtClean="0"/>
              <a:t>)</a:t>
            </a:r>
            <a:r>
              <a:rPr lang="en-US" sz="2400" baseline="30000" dirty="0" smtClean="0"/>
              <a:t> </a:t>
            </a:r>
            <a:r>
              <a:rPr lang="en-US" sz="2400" dirty="0" smtClean="0">
                <a:solidFill>
                  <a:srgbClr val="00FF00"/>
                </a:solidFill>
              </a:rPr>
              <a:t>--------- (3) </a:t>
            </a:r>
            <a:r>
              <a:rPr lang="en-US" sz="2400" dirty="0" smtClean="0"/>
              <a:t>[For </a:t>
            </a:r>
            <a:r>
              <a:rPr lang="en-US" sz="2400" i="1" dirty="0" smtClean="0"/>
              <a:t>C</a:t>
            </a:r>
            <a:r>
              <a:rPr lang="en-US" sz="2400" dirty="0" smtClean="0"/>
              <a:t> = 120] </a:t>
            </a:r>
            <a:endParaRPr lang="en-US" sz="2400" dirty="0" smtClean="0">
              <a:solidFill>
                <a:srgbClr val="00FF00"/>
              </a:solidFill>
            </a:endParaRPr>
          </a:p>
          <a:p>
            <a:pPr marL="514350" indent="-514350" algn="just">
              <a:lnSpc>
                <a:spcPct val="150000"/>
              </a:lnSpc>
            </a:pPr>
            <a:r>
              <a:rPr lang="en-US" sz="2400" dirty="0" smtClean="0"/>
              <a:t>The process involved in the design is to </a:t>
            </a:r>
            <a:r>
              <a:rPr lang="en-US" sz="2400" dirty="0" smtClean="0">
                <a:solidFill>
                  <a:srgbClr val="00FF00"/>
                </a:solidFill>
              </a:rPr>
              <a:t>make a pipe layout</a:t>
            </a:r>
            <a:r>
              <a:rPr lang="en-US" sz="2400" dirty="0" smtClean="0"/>
              <a:t>, </a:t>
            </a:r>
            <a:r>
              <a:rPr lang="en-US" sz="2400" dirty="0" smtClean="0">
                <a:solidFill>
                  <a:srgbClr val="FF66FF"/>
                </a:solidFill>
              </a:rPr>
              <a:t>assume the pipe size </a:t>
            </a:r>
            <a:r>
              <a:rPr lang="en-US" sz="2400" dirty="0" smtClean="0"/>
              <a:t>and </a:t>
            </a:r>
            <a:r>
              <a:rPr lang="en-US" sz="2400" dirty="0" smtClean="0">
                <a:solidFill>
                  <a:srgbClr val="FFFF00"/>
                </a:solidFill>
              </a:rPr>
              <a:t>then work out the terminal pressure head </a:t>
            </a:r>
            <a:r>
              <a:rPr lang="en-US" sz="2400" dirty="0" smtClean="0"/>
              <a:t>which could be made available at the end of the each pipe section when discharging the peak flow. </a:t>
            </a: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600" dirty="0" smtClean="0"/>
              <a:t>Design of Distribution System</a:t>
            </a:r>
            <a:endParaRPr lang="en-US" sz="3600" dirty="0"/>
          </a:p>
        </p:txBody>
      </p:sp>
      <p:sp>
        <p:nvSpPr>
          <p:cNvPr id="3" name="Subtitle 2"/>
          <p:cNvSpPr>
            <a:spLocks noGrp="1"/>
          </p:cNvSpPr>
          <p:nvPr>
            <p:ph type="subTitle" idx="1"/>
          </p:nvPr>
        </p:nvSpPr>
        <p:spPr>
          <a:xfrm>
            <a:off x="838200" y="1295400"/>
            <a:ext cx="7467600" cy="4876800"/>
          </a:xfrm>
        </p:spPr>
        <p:txBody>
          <a:bodyPr>
            <a:normAutofit/>
          </a:bodyPr>
          <a:lstStyle/>
          <a:p>
            <a:pPr algn="just">
              <a:spcAft>
                <a:spcPts val="1200"/>
              </a:spcAft>
            </a:pPr>
            <a:r>
              <a:rPr lang="en-US" sz="2400" dirty="0" smtClean="0">
                <a:solidFill>
                  <a:srgbClr val="FFFF00"/>
                </a:solidFill>
              </a:rPr>
              <a:t>The available pressure heads are checked to see if they correspond to permissible residual pressure heads. </a:t>
            </a:r>
          </a:p>
          <a:p>
            <a:pPr algn="just">
              <a:spcAft>
                <a:spcPts val="1200"/>
              </a:spcAft>
            </a:pPr>
            <a:r>
              <a:rPr lang="en-US" sz="2400" dirty="0" smtClean="0"/>
              <a:t>If not, the pipe size is changed and the system is reinvestigated until satisfactory conditions are obtained.</a:t>
            </a: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200" dirty="0" smtClean="0"/>
              <a:t>Design of Distribution System</a:t>
            </a:r>
            <a:endParaRPr lang="en-US" sz="3200" dirty="0"/>
          </a:p>
        </p:txBody>
      </p:sp>
      <p:sp>
        <p:nvSpPr>
          <p:cNvPr id="3" name="Subtitle 2"/>
          <p:cNvSpPr>
            <a:spLocks noGrp="1"/>
          </p:cNvSpPr>
          <p:nvPr>
            <p:ph type="subTitle" idx="1"/>
          </p:nvPr>
        </p:nvSpPr>
        <p:spPr>
          <a:xfrm>
            <a:off x="381000" y="914400"/>
            <a:ext cx="8382000" cy="5715000"/>
          </a:xfrm>
        </p:spPr>
        <p:txBody>
          <a:bodyPr>
            <a:noAutofit/>
          </a:bodyPr>
          <a:lstStyle/>
          <a:p>
            <a:pPr algn="just"/>
            <a:r>
              <a:rPr lang="en-US" sz="2800" b="1" dirty="0" smtClean="0">
                <a:solidFill>
                  <a:srgbClr val="00FF00"/>
                </a:solidFill>
              </a:rPr>
              <a:t>Branched Network</a:t>
            </a:r>
          </a:p>
          <a:p>
            <a:pPr algn="just">
              <a:spcAft>
                <a:spcPts val="1200"/>
              </a:spcAft>
            </a:pPr>
            <a:r>
              <a:rPr lang="en-US" sz="2400" dirty="0" smtClean="0"/>
              <a:t>The following design procedure may be adopted for branched network:</a:t>
            </a:r>
          </a:p>
          <a:p>
            <a:pPr marL="571500" lvl="0" indent="-571500" algn="just">
              <a:spcAft>
                <a:spcPts val="1200"/>
              </a:spcAft>
              <a:buFont typeface="+mj-lt"/>
              <a:buAutoNum type="romanLcPeriod"/>
            </a:pPr>
            <a:r>
              <a:rPr lang="en-US" sz="2400" dirty="0" smtClean="0"/>
              <a:t>Collect/ prepare a map of the area to be served with roads, streets and other features and make a layout of mains, sub-mains and branches including location of valves and other appurtenances.</a:t>
            </a:r>
          </a:p>
          <a:p>
            <a:pPr marL="571500" lvl="0" indent="-571500" algn="just">
              <a:spcAft>
                <a:spcPts val="1200"/>
              </a:spcAft>
              <a:buFont typeface="+mj-lt"/>
              <a:buAutoNum type="romanLcPeriod"/>
            </a:pPr>
            <a:r>
              <a:rPr lang="en-US" sz="2400" dirty="0" smtClean="0">
                <a:solidFill>
                  <a:srgbClr val="FFFF00"/>
                </a:solidFill>
              </a:rPr>
              <a:t>Estimate the pick flow at different points and determine the quantity flowing through each section of the pipe. Peak flow = average daily flow </a:t>
            </a:r>
            <a:r>
              <a:rPr lang="en-US" sz="2400" dirty="0" smtClean="0">
                <a:solidFill>
                  <a:srgbClr val="FFFF00"/>
                </a:solidFill>
                <a:sym typeface="Symbol"/>
              </a:rPr>
              <a:t></a:t>
            </a:r>
            <a:r>
              <a:rPr lang="en-US" sz="2400" dirty="0" smtClean="0">
                <a:solidFill>
                  <a:srgbClr val="FFFF00"/>
                </a:solidFill>
              </a:rPr>
              <a:t> peak factor.</a:t>
            </a:r>
          </a:p>
          <a:p>
            <a:pPr marL="571500" lvl="0" indent="-571500" algn="just">
              <a:spcAft>
                <a:spcPts val="1200"/>
              </a:spcAft>
              <a:buFont typeface="+mj-lt"/>
              <a:buAutoNum type="romanLcPeriod"/>
            </a:pPr>
            <a:r>
              <a:rPr lang="en-US" sz="2400" spc="-70" dirty="0" smtClean="0"/>
              <a:t>Assume pipe sizes of all the pipes in the network (to calculate approximate pipe size the </a:t>
            </a:r>
            <a:r>
              <a:rPr lang="en-US" sz="2400" spc="-70" dirty="0" smtClean="0">
                <a:solidFill>
                  <a:srgbClr val="FFFF00"/>
                </a:solidFill>
              </a:rPr>
              <a:t>velocity</a:t>
            </a:r>
            <a:r>
              <a:rPr lang="en-US" sz="2400" spc="-70" dirty="0" smtClean="0"/>
              <a:t> may be assumed to be around </a:t>
            </a:r>
            <a:r>
              <a:rPr lang="en-US" sz="2400" spc="-70" dirty="0" smtClean="0">
                <a:solidFill>
                  <a:srgbClr val="FFFF00"/>
                </a:solidFill>
              </a:rPr>
              <a:t>1 m/s</a:t>
            </a:r>
            <a:r>
              <a:rPr lang="en-US" sz="2400" spc="-70" dirty="0" smtClean="0"/>
              <a:t>).</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200" dirty="0" smtClean="0"/>
              <a:t>Design of Distribution System</a:t>
            </a:r>
            <a:endParaRPr lang="en-US" sz="3200" dirty="0"/>
          </a:p>
        </p:txBody>
      </p:sp>
      <p:sp>
        <p:nvSpPr>
          <p:cNvPr id="3" name="Subtitle 2"/>
          <p:cNvSpPr>
            <a:spLocks noGrp="1"/>
          </p:cNvSpPr>
          <p:nvPr>
            <p:ph type="subTitle" idx="1"/>
          </p:nvPr>
        </p:nvSpPr>
        <p:spPr>
          <a:xfrm>
            <a:off x="533400" y="990600"/>
            <a:ext cx="8001000" cy="5334000"/>
          </a:xfrm>
        </p:spPr>
        <p:txBody>
          <a:bodyPr>
            <a:noAutofit/>
          </a:bodyPr>
          <a:lstStyle/>
          <a:p>
            <a:pPr algn="just">
              <a:spcAft>
                <a:spcPts val="1200"/>
              </a:spcAft>
            </a:pPr>
            <a:r>
              <a:rPr lang="en-US" sz="2800" b="1" dirty="0" smtClean="0">
                <a:solidFill>
                  <a:srgbClr val="00FF00"/>
                </a:solidFill>
              </a:rPr>
              <a:t>Branched Network</a:t>
            </a:r>
          </a:p>
          <a:p>
            <a:pPr marL="571500" lvl="0" indent="-571500" algn="just">
              <a:spcAft>
                <a:spcPts val="1200"/>
              </a:spcAft>
              <a:buFont typeface="+mj-lt"/>
              <a:buAutoNum type="romanLcPeriod" startAt="4"/>
            </a:pPr>
            <a:r>
              <a:rPr lang="en-US" sz="2400" dirty="0" smtClean="0">
                <a:solidFill>
                  <a:srgbClr val="0000FF"/>
                </a:solidFill>
              </a:rPr>
              <a:t>Calculate frictional head loss per unit length of the pipe and then multiply by pipe length of the pipe to find the total head loss.</a:t>
            </a:r>
          </a:p>
          <a:p>
            <a:pPr marL="571500" lvl="0" indent="-571500" algn="just">
              <a:spcAft>
                <a:spcPts val="1200"/>
              </a:spcAft>
              <a:buFont typeface="+mj-lt"/>
              <a:buAutoNum type="romanLcPeriod" startAt="4"/>
            </a:pPr>
            <a:r>
              <a:rPr lang="en-US" sz="2400" dirty="0" smtClean="0"/>
              <a:t>Determine the terminal pressure head taking the change in the elevation of the pipe into account.</a:t>
            </a:r>
          </a:p>
          <a:p>
            <a:pPr marL="571500" lvl="0" indent="-571500" algn="just">
              <a:spcAft>
                <a:spcPts val="1200"/>
              </a:spcAft>
              <a:buFont typeface="+mj-lt"/>
              <a:buAutoNum type="romanLcPeriod" startAt="4"/>
            </a:pPr>
            <a:r>
              <a:rPr lang="en-US" sz="2400" dirty="0" smtClean="0">
                <a:solidFill>
                  <a:srgbClr val="0000FF"/>
                </a:solidFill>
              </a:rPr>
              <a:t>In case of a difference between the computed terminal pressure and the permissible pressure head, revise the pipe size.</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685800"/>
          </a:xfrm>
        </p:spPr>
        <p:txBody>
          <a:bodyPr>
            <a:normAutofit/>
          </a:bodyPr>
          <a:lstStyle/>
          <a:p>
            <a:pPr algn="ctr"/>
            <a:r>
              <a:rPr lang="en-US" sz="3200" dirty="0" smtClean="0"/>
              <a:t>Design of Distribution System</a:t>
            </a:r>
            <a:endParaRPr lang="en-US" sz="3200" dirty="0"/>
          </a:p>
        </p:txBody>
      </p:sp>
      <p:sp>
        <p:nvSpPr>
          <p:cNvPr id="3" name="Subtitle 2"/>
          <p:cNvSpPr>
            <a:spLocks noGrp="1"/>
          </p:cNvSpPr>
          <p:nvPr>
            <p:ph type="subTitle" idx="1"/>
          </p:nvPr>
        </p:nvSpPr>
        <p:spPr>
          <a:xfrm>
            <a:off x="381000" y="914400"/>
            <a:ext cx="8229600" cy="5486400"/>
          </a:xfrm>
        </p:spPr>
        <p:txBody>
          <a:bodyPr>
            <a:normAutofit/>
          </a:bodyPr>
          <a:lstStyle/>
          <a:p>
            <a:pPr algn="just">
              <a:spcAft>
                <a:spcPts val="1200"/>
              </a:spcAft>
            </a:pPr>
            <a:r>
              <a:rPr lang="en-US" sz="2800" b="1" dirty="0" smtClean="0">
                <a:solidFill>
                  <a:srgbClr val="00FF00"/>
                </a:solidFill>
              </a:rPr>
              <a:t>Looped Network</a:t>
            </a:r>
          </a:p>
          <a:p>
            <a:pPr algn="just">
              <a:spcAft>
                <a:spcPts val="1200"/>
              </a:spcAft>
            </a:pPr>
            <a:r>
              <a:rPr lang="en-US" sz="2400" dirty="0" smtClean="0"/>
              <a:t>The determination of probable flow in each pipe in a pipe networks requires complicated and tedious trial and error solutions. In any looped pipe network two conditions must be satisfied:</a:t>
            </a:r>
          </a:p>
          <a:p>
            <a:pPr marL="571500" lvl="0" indent="-571500" algn="just">
              <a:spcAft>
                <a:spcPts val="1200"/>
              </a:spcAft>
              <a:buFont typeface="+mj-lt"/>
              <a:buAutoNum type="romanLcPeriod"/>
            </a:pPr>
            <a:r>
              <a:rPr lang="en-US" sz="2400" dirty="0" smtClean="0">
                <a:solidFill>
                  <a:srgbClr val="0000FF"/>
                </a:solidFill>
              </a:rPr>
              <a:t>The flow entering a junction must equal the flow leaving it.</a:t>
            </a:r>
          </a:p>
          <a:p>
            <a:pPr marL="571500" lvl="0" indent="-571500" algn="just">
              <a:spcAft>
                <a:spcPts val="1200"/>
              </a:spcAft>
              <a:buFont typeface="+mj-lt"/>
              <a:buAutoNum type="romanLcPeriod"/>
            </a:pPr>
            <a:r>
              <a:rPr lang="en-US" sz="2400" dirty="0" smtClean="0"/>
              <a:t>The algebraic sum of the pressure drop (head loss) around any closed loop must be zero.</a:t>
            </a:r>
          </a:p>
          <a:p>
            <a:pPr marL="514350" indent="-514350" algn="just">
              <a:spcAft>
                <a:spcPts val="1200"/>
              </a:spcAft>
            </a:pPr>
            <a:endParaRPr lang="en-US" sz="2800"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6698</TotalTime>
  <Words>22562</Words>
  <Application>Microsoft Office PowerPoint</Application>
  <PresentationFormat>On-screen Show (4:3)</PresentationFormat>
  <Paragraphs>1715</Paragraphs>
  <Slides>275</Slides>
  <Notes>4</Notes>
  <HiddenSlides>254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275</vt:i4>
      </vt:variant>
    </vt:vector>
  </HeadingPairs>
  <TitlesOfParts>
    <vt:vector size="277" baseType="lpstr">
      <vt:lpstr>Flow</vt:lpstr>
      <vt:lpstr>Equation</vt:lpstr>
      <vt:lpstr>Slide 1</vt:lpstr>
      <vt:lpstr>    Environmental Engineering-1</vt:lpstr>
      <vt:lpstr>    Environmental Engineering-1</vt:lpstr>
      <vt:lpstr>    Environmental Engineering-1</vt:lpstr>
      <vt:lpstr>    Environmental Engineering-1</vt:lpstr>
      <vt:lpstr>Water Collection and Transportation</vt:lpstr>
      <vt:lpstr>What is Intake?</vt:lpstr>
      <vt:lpstr>Considerations for Designing and Locating Intake</vt:lpstr>
      <vt:lpstr>Intake Velocity and Depth</vt:lpstr>
      <vt:lpstr>Intake Pipe</vt:lpstr>
      <vt:lpstr>Pumping Station</vt:lpstr>
      <vt:lpstr>Design Considerations</vt:lpstr>
      <vt:lpstr>Design Considerations</vt:lpstr>
      <vt:lpstr>    Environmental Engineering-1</vt:lpstr>
      <vt:lpstr>Types of Intakes</vt:lpstr>
      <vt:lpstr>Canal Intakes</vt:lpstr>
      <vt:lpstr>Canal Intakes</vt:lpstr>
      <vt:lpstr>Lake and Reservoir Intake</vt:lpstr>
      <vt:lpstr>Portable Intakes</vt:lpstr>
      <vt:lpstr>River Intake</vt:lpstr>
      <vt:lpstr>River Intake</vt:lpstr>
      <vt:lpstr>Transportation of Water</vt:lpstr>
      <vt:lpstr>Transportation of Water</vt:lpstr>
      <vt:lpstr>Desirable Qualities of Pressure Pipes</vt:lpstr>
      <vt:lpstr>Desirable Qualities of Pressure Pipes</vt:lpstr>
      <vt:lpstr>Corrosion of Metal Pipe</vt:lpstr>
      <vt:lpstr>Corrosion of Metal Pipe</vt:lpstr>
      <vt:lpstr>Causes of Corrosion of Metal Pressure Pipes</vt:lpstr>
      <vt:lpstr>Causes of Corrosion of Metal Pressure Pipes</vt:lpstr>
      <vt:lpstr>Causes of Corrosion of Metal Pressure Pipes</vt:lpstr>
      <vt:lpstr>Effect of Corrosion</vt:lpstr>
      <vt:lpstr>Control of Corrosion</vt:lpstr>
      <vt:lpstr>Scale Formation in Pressure Pipes</vt:lpstr>
      <vt:lpstr>Scale Formation in Pressure Pipes</vt:lpstr>
      <vt:lpstr>Control of Scale Formation</vt:lpstr>
      <vt:lpstr>    Environmental Engineering-1</vt:lpstr>
      <vt:lpstr>Forces Acting on Pipes</vt:lpstr>
      <vt:lpstr>Internal Forces due to Static Head</vt:lpstr>
      <vt:lpstr>Internal Forces due to Water Hammer</vt:lpstr>
      <vt:lpstr>Internal Forces due to Water Hammer</vt:lpstr>
      <vt:lpstr>Internal Forces due to Water Hammer</vt:lpstr>
      <vt:lpstr>Internal Forces due to Water Hammer</vt:lpstr>
      <vt:lpstr>Internal Forces due to Water Hammer</vt:lpstr>
      <vt:lpstr>Methods of controlling water hammer</vt:lpstr>
      <vt:lpstr>Methods of controlling water hammer</vt:lpstr>
      <vt:lpstr>Methods of controlling water hammer</vt:lpstr>
      <vt:lpstr>Forces at Bends and Changes in Cross-section</vt:lpstr>
      <vt:lpstr>Forces due to Temperature Changes</vt:lpstr>
      <vt:lpstr>External Forces</vt:lpstr>
      <vt:lpstr>External Forces</vt:lpstr>
      <vt:lpstr>External Forces</vt:lpstr>
      <vt:lpstr>External Forces</vt:lpstr>
      <vt:lpstr> WATER DISTRIBUTION SYSTEM</vt:lpstr>
      <vt:lpstr>Objectives of Distribution System</vt:lpstr>
      <vt:lpstr>General consideration for water distribution system</vt:lpstr>
      <vt:lpstr>General consideration for water distribution system</vt:lpstr>
      <vt:lpstr>General consideration for water distribution system</vt:lpstr>
      <vt:lpstr>General consideration for water distribution system</vt:lpstr>
      <vt:lpstr>General consideration for water distribution system</vt:lpstr>
      <vt:lpstr>    Environmental Engineering-1</vt:lpstr>
      <vt:lpstr>Methods of Distribution System</vt:lpstr>
      <vt:lpstr>Methods of Distribution System</vt:lpstr>
      <vt:lpstr>Methods of Distribution System</vt:lpstr>
      <vt:lpstr>Service Reservoir</vt:lpstr>
      <vt:lpstr>Service Reservoir</vt:lpstr>
      <vt:lpstr>Service Reservoir</vt:lpstr>
      <vt:lpstr>Service Reservoir</vt:lpstr>
      <vt:lpstr>Service Reservoir</vt:lpstr>
      <vt:lpstr>Service Reservoir</vt:lpstr>
      <vt:lpstr>Service Reservoir</vt:lpstr>
      <vt:lpstr>Purposes of Service Reservoir</vt:lpstr>
      <vt:lpstr>Service Reservoir</vt:lpstr>
      <vt:lpstr>Pressure Requirements in Distribution System</vt:lpstr>
      <vt:lpstr>Pipe Systems</vt:lpstr>
      <vt:lpstr>    Environmental Engineering-1</vt:lpstr>
      <vt:lpstr>Methods of Water Supply</vt:lpstr>
      <vt:lpstr>Methods of Water Supply</vt:lpstr>
      <vt:lpstr>Continuous and Intermittent Supply</vt:lpstr>
      <vt:lpstr>Continuous and Intermittent Supply</vt:lpstr>
      <vt:lpstr>Methods of Layout of Distribution Pipe</vt:lpstr>
      <vt:lpstr>Methods of Layout of Distribution Pipe</vt:lpstr>
      <vt:lpstr>Slide 82</vt:lpstr>
      <vt:lpstr>Slide 83</vt:lpstr>
      <vt:lpstr>Methods of Layout of Distribution Pipe</vt:lpstr>
      <vt:lpstr>Methods of Layout of Distribution Pipe</vt:lpstr>
      <vt:lpstr>Methods of Layout of Distribution Pipe</vt:lpstr>
      <vt:lpstr>Methods of Layout of Distribution Pipe</vt:lpstr>
      <vt:lpstr>Methods of Layout of Distribution Pipe</vt:lpstr>
      <vt:lpstr>Maintenance of Distribution System</vt:lpstr>
      <vt:lpstr>Maintenance of Distribution System</vt:lpstr>
      <vt:lpstr>Maintenance of Distribution System</vt:lpstr>
      <vt:lpstr>    Environmental Engineering-1</vt:lpstr>
      <vt:lpstr>Design of Distribution System</vt:lpstr>
      <vt:lpstr>Design of Distribution System</vt:lpstr>
      <vt:lpstr>Design of Distribution System</vt:lpstr>
      <vt:lpstr>Design of Distribution System</vt:lpstr>
      <vt:lpstr>Design of Distribution System</vt:lpstr>
      <vt:lpstr>Design of Distribution System</vt:lpstr>
      <vt:lpstr>Design of Distribution System</vt:lpstr>
      <vt:lpstr>Analysis of Distribution System</vt:lpstr>
      <vt:lpstr>Analysis of Distribution System</vt:lpstr>
      <vt:lpstr>Analysis of Distribution System</vt:lpstr>
      <vt:lpstr>Analysis of Distribution System</vt:lpstr>
      <vt:lpstr>Analysis of Distribution System</vt:lpstr>
      <vt:lpstr>    Environmental Engineering-1</vt:lpstr>
      <vt:lpstr>Analysis of Distribution System</vt:lpstr>
      <vt:lpstr>Analysis of Distribution System</vt:lpstr>
      <vt:lpstr>Analysis of Distribution System</vt:lpstr>
      <vt:lpstr>Analysis of Distribution System</vt:lpstr>
      <vt:lpstr>Analysis of Distribution System</vt:lpstr>
      <vt:lpstr>WATER QUALITY AND TREATMENT</vt:lpstr>
      <vt:lpstr>WATER QUALITY AND TREATMENT</vt:lpstr>
      <vt:lpstr>Water Quality Parameters and Standards</vt:lpstr>
      <vt:lpstr>Water Quality Parameters and Standards</vt:lpstr>
      <vt:lpstr>Water Quality Parameters and Standards</vt:lpstr>
      <vt:lpstr>Water Quality Parameters and Standards</vt:lpstr>
      <vt:lpstr>Water Quality Parameters and Standards</vt:lpstr>
      <vt:lpstr>Water Quality Parameters and Standards</vt:lpstr>
      <vt:lpstr>Water Quality Parameters and Standards</vt:lpstr>
      <vt:lpstr>Water Quality Parameters and Standards</vt:lpstr>
      <vt:lpstr>Water Quality Parameters and Standards</vt:lpstr>
      <vt:lpstr>Water Quality Parameters and Standards</vt:lpstr>
      <vt:lpstr>Water Quality Parameters and Standards</vt:lpstr>
      <vt:lpstr>    Environmental Engineering-1</vt:lpstr>
      <vt:lpstr>Water Quality Parameters and Standards</vt:lpstr>
      <vt:lpstr>Water Quality Parameters and Standards</vt:lpstr>
      <vt:lpstr>Water Quality Parameters and Standards</vt:lpstr>
      <vt:lpstr>Water Quality Parameters and Standards</vt:lpstr>
      <vt:lpstr>Water Quality Parameters and Standards</vt:lpstr>
      <vt:lpstr>Water Quality Parameters and Standards</vt:lpstr>
      <vt:lpstr>Water Quality Parameters and Standards</vt:lpstr>
      <vt:lpstr>Water Quality Parameters and Standards</vt:lpstr>
      <vt:lpstr>Water Quality Parameters and Standards</vt:lpstr>
      <vt:lpstr>Water Quality Parameters and Standards</vt:lpstr>
      <vt:lpstr>Treatment of water</vt:lpstr>
      <vt:lpstr>Treatment of water</vt:lpstr>
      <vt:lpstr>Treatment of water</vt:lpstr>
      <vt:lpstr>Plain Sedimentation</vt:lpstr>
      <vt:lpstr>Plain Sedimentation</vt:lpstr>
      <vt:lpstr>Plain Sedimentation</vt:lpstr>
      <vt:lpstr>Plain Sedimentation</vt:lpstr>
      <vt:lpstr>Plain Sedimentation</vt:lpstr>
      <vt:lpstr>Plain Sedimentation</vt:lpstr>
      <vt:lpstr>Plain Sedimentation</vt:lpstr>
      <vt:lpstr>Plain Sedimentation</vt:lpstr>
      <vt:lpstr>Plain Sedimentation</vt:lpstr>
      <vt:lpstr>    Environmental Engineering-1</vt:lpstr>
      <vt:lpstr>Coagulation and Flocculation</vt:lpstr>
      <vt:lpstr>Coagulation and Flocculation</vt:lpstr>
      <vt:lpstr>Coagulation and Flocculation</vt:lpstr>
      <vt:lpstr>Coagulation and Flocculation</vt:lpstr>
      <vt:lpstr>Coagulation and Flocculation</vt:lpstr>
      <vt:lpstr>Filtration</vt:lpstr>
      <vt:lpstr>Filtration</vt:lpstr>
      <vt:lpstr>Filtration</vt:lpstr>
      <vt:lpstr>Filtration</vt:lpstr>
      <vt:lpstr>Filtration</vt:lpstr>
      <vt:lpstr>Filtration</vt:lpstr>
      <vt:lpstr>Filtration</vt:lpstr>
      <vt:lpstr>Filtration</vt:lpstr>
      <vt:lpstr>Filtration</vt:lpstr>
      <vt:lpstr>Filtration</vt:lpstr>
      <vt:lpstr>Filtration</vt:lpstr>
      <vt:lpstr>Filtration</vt:lpstr>
      <vt:lpstr>Filtration</vt:lpstr>
      <vt:lpstr>Filtration</vt:lpstr>
      <vt:lpstr>    Environmental Engineering-1</vt:lpstr>
      <vt:lpstr>Filtration</vt:lpstr>
      <vt:lpstr>Filtration</vt:lpstr>
      <vt:lpstr>Filtration</vt:lpstr>
      <vt:lpstr>Filtration</vt:lpstr>
      <vt:lpstr>Filtration</vt:lpstr>
      <vt:lpstr>Disinfection of water</vt:lpstr>
      <vt:lpstr>Disinfection of water</vt:lpstr>
      <vt:lpstr>Disinfection of water</vt:lpstr>
      <vt:lpstr>Disinfection of water</vt:lpstr>
      <vt:lpstr>Disinfection of water</vt:lpstr>
      <vt:lpstr>Disinfection of water</vt:lpstr>
      <vt:lpstr>Disinfection of water</vt:lpstr>
      <vt:lpstr>Disinfection of water</vt:lpstr>
      <vt:lpstr>Disinfection of water</vt:lpstr>
      <vt:lpstr>Disinfection of water</vt:lpstr>
      <vt:lpstr>    Environmental Engineering-1</vt:lpstr>
      <vt:lpstr>Softening of water</vt:lpstr>
      <vt:lpstr>Softening of water</vt:lpstr>
      <vt:lpstr>Softening of water</vt:lpstr>
      <vt:lpstr>Softening of water</vt:lpstr>
      <vt:lpstr>Iron and Manganese Removal from water</vt:lpstr>
      <vt:lpstr>Iron and Manganese Removal from water</vt:lpstr>
      <vt:lpstr>Iron and Manganese Removal from water</vt:lpstr>
      <vt:lpstr>Iron and Manganese Removal from water</vt:lpstr>
      <vt:lpstr>Iron and Manganese Removal from water</vt:lpstr>
      <vt:lpstr>Iron and Manganese Removal from water</vt:lpstr>
      <vt:lpstr>Arsenic Removal</vt:lpstr>
      <vt:lpstr>Arsenic Removal</vt:lpstr>
      <vt:lpstr>Arsenic Removal</vt:lpstr>
      <vt:lpstr>Arsenic Removal</vt:lpstr>
      <vt:lpstr>Arsenic Removal</vt:lpstr>
      <vt:lpstr>Arsenic Removal</vt:lpstr>
      <vt:lpstr>Arsenic Removal</vt:lpstr>
      <vt:lpstr>Arsenic Removal</vt:lpstr>
      <vt:lpstr>Arsenic Removal</vt:lpstr>
      <vt:lpstr>Arsenic Removal</vt:lpstr>
      <vt:lpstr>Arsenic Removal</vt:lpstr>
      <vt:lpstr>Desalinization of water</vt:lpstr>
      <vt:lpstr>    Environmental Engineering-1</vt:lpstr>
      <vt:lpstr>Desalination of water</vt:lpstr>
      <vt:lpstr>Desalination Technologies</vt:lpstr>
      <vt:lpstr>Desalination Technologies</vt:lpstr>
      <vt:lpstr>Desalination Technologies</vt:lpstr>
      <vt:lpstr>Desalination Technologies</vt:lpstr>
      <vt:lpstr>Desalination Technologies</vt:lpstr>
      <vt:lpstr>Desalination Technologies</vt:lpstr>
      <vt:lpstr>Solar Stills</vt:lpstr>
      <vt:lpstr>Solar Still Background</vt:lpstr>
      <vt:lpstr>Solar Stills</vt:lpstr>
      <vt:lpstr>Solar Still Background</vt:lpstr>
      <vt:lpstr>Solar Stills</vt:lpstr>
      <vt:lpstr>How to Make a Solar Still</vt:lpstr>
      <vt:lpstr>How to Make a Solar Still</vt:lpstr>
      <vt:lpstr>How to Make a Solar Still</vt:lpstr>
      <vt:lpstr>How to Make a Solar Still</vt:lpstr>
      <vt:lpstr>How to Make a Solar Still</vt:lpstr>
      <vt:lpstr>How to Make a Solar Still</vt:lpstr>
      <vt:lpstr>How to Make a Solar Still</vt:lpstr>
      <vt:lpstr>How to Make a Solar Still</vt:lpstr>
      <vt:lpstr>How to Make a Solar Still</vt:lpstr>
      <vt:lpstr>How to Make a Solar Still</vt:lpstr>
      <vt:lpstr>How to Make a Solar Still</vt:lpstr>
      <vt:lpstr>Solar Stills</vt:lpstr>
      <vt:lpstr>Performance Indicators of Water Losses in Distribution System</vt:lpstr>
      <vt:lpstr>Water Loss</vt:lpstr>
      <vt:lpstr>Understanding and Managing Losses in Water Distribution Networks</vt:lpstr>
      <vt:lpstr>Components of Water Loss</vt:lpstr>
      <vt:lpstr>Standard Terminologies</vt:lpstr>
      <vt:lpstr>What is Unaccounted-for-Water?</vt:lpstr>
      <vt:lpstr>Non-Revenue Water</vt:lpstr>
      <vt:lpstr>Calculating Water Loss</vt:lpstr>
      <vt:lpstr>Magnitude of Water Losses</vt:lpstr>
      <vt:lpstr>Mean UFW in Large Cities in Africa, Asia, Latin America and the Caribbean and North America</vt:lpstr>
      <vt:lpstr>UFW in Some Southern African Cities</vt:lpstr>
      <vt:lpstr>Non-revenue Water in Some Asian Cities</vt:lpstr>
      <vt:lpstr>What is an Acceptable Water Loss?</vt:lpstr>
      <vt:lpstr>Unavoidable Annual Real Losses (UARL)</vt:lpstr>
      <vt:lpstr>Unavoidable Annual Real Losses (UARL)</vt:lpstr>
      <vt:lpstr>Unavoidable Annual Real Losses (UARL)</vt:lpstr>
      <vt:lpstr>Unavoidable Annual Real Losses (UARL)</vt:lpstr>
      <vt:lpstr>The Infrastructure Leakage Index (ILI)</vt:lpstr>
      <vt:lpstr>World Bank Institute Banding System to Interpret ILIs</vt:lpstr>
      <vt:lpstr>The Apparent Loss Index (ALI)</vt:lpstr>
      <vt:lpstr>Controlling Water Loss</vt:lpstr>
      <vt:lpstr>Four components of an active real loss management program</vt:lpstr>
      <vt:lpstr>Four components of an active apparent loss management program</vt:lpstr>
      <vt:lpstr>Guideline for Water Loss Level</vt:lpstr>
      <vt:lpstr>Leak Detection &amp; Control</vt:lpstr>
      <vt:lpstr>Leak Detection</vt:lpstr>
      <vt:lpstr>Leak Detection</vt:lpstr>
      <vt:lpstr>Leak Detection</vt:lpstr>
      <vt:lpstr>Leak Detection</vt:lpstr>
      <vt:lpstr>Leak Detection</vt:lpstr>
      <vt:lpstr>Leak Detection</vt:lpstr>
      <vt:lpstr>Leak Detection</vt:lpstr>
      <vt:lpstr>Leak Detection</vt:lpstr>
      <vt:lpstr>Leak Detection</vt:lpstr>
      <vt:lpstr>Leak Detection</vt:lpstr>
      <vt:lpstr>Detection Equipment and Techniques</vt:lpstr>
      <vt:lpstr>Detection Equipment and Techniques</vt:lpstr>
      <vt:lpstr>Leak Noise Correlators</vt:lpstr>
      <vt:lpstr>Leak Noise Correlators</vt:lpstr>
      <vt:lpstr>Leak Noise Correlators</vt:lpstr>
      <vt:lpstr>Leak Noise Correlators</vt:lpstr>
      <vt:lpstr>Leak Detection</vt:lpstr>
      <vt:lpstr>Leak Detection</vt:lpstr>
      <vt:lpstr>Leak Detection</vt:lpstr>
      <vt:lpstr>Slide 275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Environmental Engineering-1</dc:title>
  <dc:creator>User</dc:creator>
  <cp:lastModifiedBy>Windows User</cp:lastModifiedBy>
  <cp:revision>667</cp:revision>
  <dcterms:created xsi:type="dcterms:W3CDTF">2006-08-16T00:00:00Z</dcterms:created>
  <dcterms:modified xsi:type="dcterms:W3CDTF">2022-08-14T15:33:29Z</dcterms:modified>
</cp:coreProperties>
</file>