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1"/>
  </p:notesMasterIdLst>
  <p:sldIdLst>
    <p:sldId id="256" r:id="rId2"/>
    <p:sldId id="447" r:id="rId3"/>
    <p:sldId id="448" r:id="rId4"/>
    <p:sldId id="449" r:id="rId5"/>
    <p:sldId id="450" r:id="rId6"/>
    <p:sldId id="257" r:id="rId7"/>
    <p:sldId id="266" r:id="rId8"/>
    <p:sldId id="258" r:id="rId9"/>
    <p:sldId id="259" r:id="rId10"/>
    <p:sldId id="260" r:id="rId11"/>
    <p:sldId id="270" r:id="rId12"/>
    <p:sldId id="261" r:id="rId13"/>
    <p:sldId id="271" r:id="rId14"/>
    <p:sldId id="473" r:id="rId15"/>
    <p:sldId id="262" r:id="rId16"/>
    <p:sldId id="263" r:id="rId17"/>
    <p:sldId id="272" r:id="rId18"/>
    <p:sldId id="264" r:id="rId19"/>
    <p:sldId id="265" r:id="rId20"/>
    <p:sldId id="267" r:id="rId21"/>
    <p:sldId id="268" r:id="rId22"/>
    <p:sldId id="269" r:id="rId23"/>
    <p:sldId id="279" r:id="rId24"/>
    <p:sldId id="273" r:id="rId25"/>
    <p:sldId id="280" r:id="rId26"/>
    <p:sldId id="274" r:id="rId27"/>
    <p:sldId id="281" r:id="rId28"/>
    <p:sldId id="275" r:id="rId29"/>
    <p:sldId id="282" r:id="rId30"/>
    <p:sldId id="283" r:id="rId31"/>
    <p:sldId id="276" r:id="rId32"/>
    <p:sldId id="277" r:id="rId33"/>
    <p:sldId id="278" r:id="rId34"/>
    <p:sldId id="295" r:id="rId35"/>
    <p:sldId id="284" r:id="rId36"/>
    <p:sldId id="474" r:id="rId37"/>
    <p:sldId id="285" r:id="rId38"/>
    <p:sldId id="286" r:id="rId39"/>
    <p:sldId id="287" r:id="rId40"/>
    <p:sldId id="296" r:id="rId41"/>
    <p:sldId id="297" r:id="rId42"/>
    <p:sldId id="288" r:id="rId43"/>
    <p:sldId id="298" r:id="rId44"/>
    <p:sldId id="453" r:id="rId45"/>
    <p:sldId id="289" r:id="rId46"/>
    <p:sldId id="299" r:id="rId47"/>
    <p:sldId id="290" r:id="rId48"/>
    <p:sldId id="291" r:id="rId49"/>
    <p:sldId id="292" r:id="rId50"/>
    <p:sldId id="327" r:id="rId51"/>
    <p:sldId id="328" r:id="rId52"/>
    <p:sldId id="346" r:id="rId53"/>
    <p:sldId id="293" r:id="rId54"/>
    <p:sldId id="294" r:id="rId55"/>
    <p:sldId id="300" r:id="rId56"/>
    <p:sldId id="362" r:id="rId57"/>
    <p:sldId id="329" r:id="rId58"/>
    <p:sldId id="330" r:id="rId59"/>
    <p:sldId id="331" r:id="rId6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FF00"/>
    <a:srgbClr val="FF0066"/>
    <a:srgbClr val="0000FF"/>
    <a:srgbClr val="FF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60" autoAdjust="0"/>
    <p:restoredTop sz="94624" autoAdjust="0"/>
  </p:normalViewPr>
  <p:slideViewPr>
    <p:cSldViewPr>
      <p:cViewPr varScale="1">
        <p:scale>
          <a:sx n="104" d="100"/>
          <a:sy n="104" d="100"/>
        </p:scale>
        <p:origin x="1830" y="102"/>
      </p:cViewPr>
      <p:guideLst>
        <p:guide orient="horz" pos="2160"/>
        <p:guide pos="2880"/>
      </p:guideLst>
    </p:cSldViewPr>
  </p:slideViewPr>
  <p:outlineViewPr>
    <p:cViewPr>
      <p:scale>
        <a:sx n="33" d="100"/>
        <a:sy n="33" d="100"/>
      </p:scale>
      <p:origin x="0" y="164484"/>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notesMaster" Target="notesMasters/notesMaster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E3C3903-C69B-4FAB-A7C1-5CE771C71CE5}" type="datetimeFigureOut">
              <a:rPr lang="en-US" smtClean="0"/>
              <a:pPr/>
              <a:t>5/19/2022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4CEBE0E-3BBC-4241-A6D5-54D64EABDF99}" type="slidenum">
              <a:rPr lang="en-US" smtClean="0"/>
              <a:pPr/>
              <a:t>‹#›</a:t>
            </a:fld>
            <a:endParaRPr lang="en-US"/>
          </a:p>
        </p:txBody>
      </p:sp>
    </p:spTree>
    <p:extLst>
      <p:ext uri="{BB962C8B-B14F-4D97-AF65-F5344CB8AC3E}">
        <p14:creationId xmlns:p14="http://schemas.microsoft.com/office/powerpoint/2010/main" val="37648528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4CEBE0E-3BBC-4241-A6D5-54D64EABDF99}" type="slidenum">
              <a:rPr lang="en-US" smtClean="0"/>
              <a:pPr/>
              <a:t>12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30" name="Date Placeholder 29"/>
          <p:cNvSpPr>
            <a:spLocks noGrp="1"/>
          </p:cNvSpPr>
          <p:nvPr>
            <p:ph type="dt" sz="half" idx="10"/>
          </p:nvPr>
        </p:nvSpPr>
        <p:spPr/>
        <p:txBody>
          <a:bodyPr/>
          <a:lstStyle/>
          <a:p>
            <a:fld id="{1D8BD707-D9CF-40AE-B4C6-C98DA3205C09}" type="datetimeFigureOut">
              <a:rPr lang="en-US" smtClean="0"/>
              <a:pPr/>
              <a:t>5/19/2022</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5/19/2022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5/19/2022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a:t>Click to edit Master title style</a:t>
            </a:r>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5/19/2022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a:t>Click to edit Master title style</a:t>
            </a:r>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5/19/2022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5/19/2022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5/19/2022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5/19/2022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a:t>Click to edit Master title style</a:t>
            </a:r>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5/19/2022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B6F15528-21DE-4FAA-801E-634DDDAF4B2B}"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a:t>Click to edit Master title style</a:t>
            </a:r>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D8BD707-D9CF-40AE-B4C6-C98DA3205C09}" type="datetimeFigureOut">
              <a:rPr lang="en-US" smtClean="0"/>
              <a:pPr/>
              <a:t>5/19/2022</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6F15528-21DE-4FAA-801E-634DDDAF4B2B}"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81000" y="304800"/>
            <a:ext cx="8534400" cy="6096000"/>
          </a:xfrm>
        </p:spPr>
        <p:txBody>
          <a:bodyPr>
            <a:normAutofit/>
          </a:bodyPr>
          <a:lstStyle/>
          <a:p>
            <a:pPr algn="just">
              <a:spcAft>
                <a:spcPts val="1800"/>
              </a:spcAft>
            </a:pPr>
            <a:r>
              <a:rPr lang="en-US" sz="3000" b="1" dirty="0"/>
              <a:t>Course Title: </a:t>
            </a:r>
            <a:r>
              <a:rPr lang="en-US" sz="3000" dirty="0">
                <a:solidFill>
                  <a:srgbClr val="FF66FF"/>
                </a:solidFill>
              </a:rPr>
              <a:t>Environmental Engineering – I</a:t>
            </a:r>
          </a:p>
          <a:p>
            <a:pPr algn="just">
              <a:spcAft>
                <a:spcPts val="1800"/>
              </a:spcAft>
            </a:pPr>
            <a:r>
              <a:rPr lang="en-US" sz="3200" b="1" dirty="0"/>
              <a:t>Course Code: </a:t>
            </a:r>
            <a:r>
              <a:rPr lang="en-US" sz="3200" b="1" dirty="0">
                <a:solidFill>
                  <a:srgbClr val="FF66FF"/>
                </a:solidFill>
              </a:rPr>
              <a:t>CE 3141</a:t>
            </a:r>
            <a:endParaRPr lang="en-US" sz="3200" dirty="0">
              <a:solidFill>
                <a:srgbClr val="FF66FF"/>
              </a:solidFill>
            </a:endParaRPr>
          </a:p>
          <a:p>
            <a:pPr algn="just">
              <a:spcAft>
                <a:spcPts val="1800"/>
              </a:spcAft>
            </a:pPr>
            <a:r>
              <a:rPr lang="en-US" sz="3200" b="1" dirty="0"/>
              <a:t>Credit hour: 3.0, </a:t>
            </a:r>
          </a:p>
          <a:p>
            <a:pPr algn="just">
              <a:spcAft>
                <a:spcPts val="1800"/>
              </a:spcAft>
            </a:pPr>
            <a:r>
              <a:rPr lang="en-US" sz="3200" b="1" dirty="0"/>
              <a:t>Contact hour: 3 hr/Week, </a:t>
            </a:r>
          </a:p>
          <a:p>
            <a:pPr algn="just">
              <a:spcAft>
                <a:spcPts val="1800"/>
              </a:spcAft>
            </a:pPr>
            <a:r>
              <a:rPr lang="en-US" sz="3200" b="1" dirty="0"/>
              <a:t>Class Test: 4 nos.</a:t>
            </a:r>
          </a:p>
          <a:p>
            <a:pPr algn="ctr">
              <a:spcAft>
                <a:spcPts val="1800"/>
              </a:spcAft>
            </a:pPr>
            <a:endParaRPr lang="en-US" sz="3200" dirty="0"/>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685800"/>
          </a:xfrm>
        </p:spPr>
        <p:txBody>
          <a:bodyPr>
            <a:normAutofit/>
          </a:bodyPr>
          <a:lstStyle/>
          <a:p>
            <a:pPr algn="ctr"/>
            <a:r>
              <a:rPr lang="en-US" sz="3600" dirty="0">
                <a:solidFill>
                  <a:srgbClr val="FFC000"/>
                </a:solidFill>
              </a:rPr>
              <a:t>Intake Pipe</a:t>
            </a:r>
          </a:p>
        </p:txBody>
      </p:sp>
      <p:sp>
        <p:nvSpPr>
          <p:cNvPr id="3" name="Subtitle 2"/>
          <p:cNvSpPr>
            <a:spLocks noGrp="1"/>
          </p:cNvSpPr>
          <p:nvPr>
            <p:ph type="subTitle" idx="1"/>
          </p:nvPr>
        </p:nvSpPr>
        <p:spPr>
          <a:xfrm>
            <a:off x="381000" y="914400"/>
            <a:ext cx="8229600" cy="5486400"/>
          </a:xfrm>
        </p:spPr>
        <p:txBody>
          <a:bodyPr>
            <a:normAutofit fontScale="92500" lnSpcReduction="20000"/>
          </a:bodyPr>
          <a:lstStyle/>
          <a:p>
            <a:pPr marL="514350" indent="-514350" algn="just">
              <a:lnSpc>
                <a:spcPct val="110000"/>
              </a:lnSpc>
              <a:spcAft>
                <a:spcPts val="600"/>
              </a:spcAft>
              <a:buFont typeface="Wingdings" pitchFamily="2" charset="2"/>
              <a:buChar char="Ø"/>
            </a:pPr>
            <a:r>
              <a:rPr lang="en-US" sz="2800" dirty="0"/>
              <a:t>Intakes are connected to the banks of rivers or to the shores of lakes and reservoirs (</a:t>
            </a:r>
            <a:r>
              <a:rPr lang="en-US" sz="2800" dirty="0" err="1"/>
              <a:t>i</a:t>
            </a:r>
            <a:r>
              <a:rPr lang="en-US" sz="2800" dirty="0"/>
              <a:t>) by pipelines (often laid with flexible joints) or (ii) by tunnels blasted through rock beneath the floor.</a:t>
            </a:r>
          </a:p>
          <a:p>
            <a:pPr marL="514350" indent="-514350" algn="just">
              <a:lnSpc>
                <a:spcPct val="110000"/>
              </a:lnSpc>
              <a:spcAft>
                <a:spcPts val="600"/>
              </a:spcAft>
              <a:buFont typeface="Wingdings" pitchFamily="2" charset="2"/>
              <a:buChar char="Ø"/>
            </a:pPr>
            <a:r>
              <a:rPr lang="en-US" sz="2800" dirty="0">
                <a:solidFill>
                  <a:srgbClr val="92D050"/>
                </a:solidFill>
              </a:rPr>
              <a:t>The pipelines are generally laid in a trench on the riverbank or on the lake or reservoir floor and covered after completion. </a:t>
            </a:r>
          </a:p>
          <a:p>
            <a:pPr marL="514350" indent="-514350" algn="just">
              <a:lnSpc>
                <a:spcPct val="110000"/>
              </a:lnSpc>
              <a:spcAft>
                <a:spcPts val="600"/>
              </a:spcAft>
              <a:buFont typeface="Wingdings" pitchFamily="2" charset="2"/>
              <a:buChar char="Ø"/>
            </a:pPr>
            <a:r>
              <a:rPr lang="en-US" sz="2800" dirty="0"/>
              <a:t>Pipe passing through the foundation of dam are subjected to heavy loads and to stresses caused by consolidation of the foundation.</a:t>
            </a:r>
          </a:p>
          <a:p>
            <a:pPr marL="514350" indent="-514350" algn="just">
              <a:lnSpc>
                <a:spcPct val="110000"/>
              </a:lnSpc>
              <a:spcAft>
                <a:spcPts val="600"/>
              </a:spcAft>
              <a:buFont typeface="Wingdings" pitchFamily="2" charset="2"/>
              <a:buChar char="Ø"/>
            </a:pPr>
            <a:r>
              <a:rPr lang="en-US" sz="2800" dirty="0">
                <a:solidFill>
                  <a:srgbClr val="92D050"/>
                </a:solidFill>
              </a:rPr>
              <a:t>Intake pipes are designed to operate at self-cleansing velocities, </a:t>
            </a:r>
            <a:r>
              <a:rPr lang="en-US" sz="2800" dirty="0">
                <a:solidFill>
                  <a:srgbClr val="FF0066"/>
                </a:solidFill>
              </a:rPr>
              <a:t>14 to 19 cm/sec</a:t>
            </a:r>
            <a:r>
              <a:rPr lang="en-US" sz="2800" dirty="0">
                <a:solidFill>
                  <a:srgbClr val="92D050"/>
                </a:solidFill>
              </a:rPr>
              <a:t>. </a:t>
            </a:r>
          </a:p>
          <a:p>
            <a:pPr marL="514350" indent="-514350" algn="just">
              <a:lnSpc>
                <a:spcPct val="110000"/>
              </a:lnSpc>
              <a:spcAft>
                <a:spcPts val="600"/>
              </a:spcAft>
              <a:buFont typeface="Wingdings" pitchFamily="2" charset="2"/>
              <a:buChar char="Ø"/>
            </a:pPr>
            <a:r>
              <a:rPr lang="en-US" sz="2800" dirty="0"/>
              <a:t>Flow may be by gravity or by suction.</a:t>
            </a: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685800"/>
          </a:xfrm>
        </p:spPr>
        <p:txBody>
          <a:bodyPr>
            <a:normAutofit/>
          </a:bodyPr>
          <a:lstStyle/>
          <a:p>
            <a:pPr algn="ctr"/>
            <a:r>
              <a:rPr lang="en-US" sz="3600" dirty="0">
                <a:solidFill>
                  <a:srgbClr val="FFC000"/>
                </a:solidFill>
              </a:rPr>
              <a:t>Pumping Station</a:t>
            </a:r>
          </a:p>
        </p:txBody>
      </p:sp>
      <p:sp>
        <p:nvSpPr>
          <p:cNvPr id="3" name="Subtitle 2"/>
          <p:cNvSpPr>
            <a:spLocks noGrp="1"/>
          </p:cNvSpPr>
          <p:nvPr>
            <p:ph type="subTitle" idx="1"/>
          </p:nvPr>
        </p:nvSpPr>
        <p:spPr>
          <a:xfrm>
            <a:off x="381000" y="914400"/>
            <a:ext cx="8229600" cy="5486400"/>
          </a:xfrm>
        </p:spPr>
        <p:txBody>
          <a:bodyPr>
            <a:normAutofit/>
          </a:bodyPr>
          <a:lstStyle/>
          <a:p>
            <a:pPr marL="514350" indent="-514350" algn="just">
              <a:spcAft>
                <a:spcPts val="1200"/>
              </a:spcAft>
              <a:buFont typeface="Wingdings" pitchFamily="2" charset="2"/>
              <a:buChar char="v"/>
            </a:pPr>
            <a:r>
              <a:rPr lang="en-US" sz="2800" dirty="0"/>
              <a:t>Pump wells are generally located on shore or banks. </a:t>
            </a:r>
          </a:p>
          <a:p>
            <a:pPr marL="514350" indent="-514350" algn="just">
              <a:spcAft>
                <a:spcPts val="1200"/>
              </a:spcAft>
              <a:buFont typeface="Wingdings" pitchFamily="2" charset="2"/>
              <a:buChar char="v"/>
            </a:pPr>
            <a:r>
              <a:rPr lang="en-US" sz="2800" dirty="0">
                <a:solidFill>
                  <a:srgbClr val="92D050"/>
                </a:solidFill>
              </a:rPr>
              <a:t>Suction lift including friction should not exceed 5 to 6 m accordingly. </a:t>
            </a:r>
          </a:p>
          <a:p>
            <a:pPr marL="514350" indent="-514350" algn="just">
              <a:spcAft>
                <a:spcPts val="1200"/>
              </a:spcAft>
              <a:buFont typeface="Wingdings" pitchFamily="2" charset="2"/>
              <a:buChar char="v"/>
            </a:pPr>
            <a:r>
              <a:rPr lang="en-US" sz="2800" dirty="0"/>
              <a:t>Pump wells are often quit deep. </a:t>
            </a:r>
          </a:p>
          <a:p>
            <a:pPr marL="514350" indent="-514350" algn="just">
              <a:spcAft>
                <a:spcPts val="1200"/>
              </a:spcAft>
              <a:buFont typeface="Wingdings" pitchFamily="2" charset="2"/>
              <a:buChar char="v"/>
            </a:pPr>
            <a:r>
              <a:rPr lang="en-US" sz="2800" dirty="0">
                <a:solidFill>
                  <a:srgbClr val="92D050"/>
                </a:solidFill>
              </a:rPr>
              <a:t>The determining factor is the elevation of water level in the river, lake or reservoir in times of drought.</a:t>
            </a:r>
          </a:p>
          <a:p>
            <a:pPr marL="514350" indent="-514350" algn="just">
              <a:spcAft>
                <a:spcPts val="1200"/>
              </a:spcAft>
              <a:buFont typeface="Wingdings" pitchFamily="2" charset="2"/>
              <a:buChar char="v"/>
            </a:pPr>
            <a:endParaRPr lang="en-US" sz="2800" dirty="0"/>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685800"/>
          </a:xfrm>
        </p:spPr>
        <p:txBody>
          <a:bodyPr>
            <a:normAutofit/>
          </a:bodyPr>
          <a:lstStyle/>
          <a:p>
            <a:pPr algn="ctr"/>
            <a:r>
              <a:rPr lang="en-US" sz="3600" dirty="0">
                <a:solidFill>
                  <a:srgbClr val="FFC000"/>
                </a:solidFill>
              </a:rPr>
              <a:t>Design Considerations</a:t>
            </a:r>
          </a:p>
        </p:txBody>
      </p:sp>
      <p:sp>
        <p:nvSpPr>
          <p:cNvPr id="3" name="Subtitle 2"/>
          <p:cNvSpPr>
            <a:spLocks noGrp="1"/>
          </p:cNvSpPr>
          <p:nvPr>
            <p:ph type="subTitle" idx="1"/>
          </p:nvPr>
        </p:nvSpPr>
        <p:spPr>
          <a:xfrm>
            <a:off x="381000" y="914400"/>
            <a:ext cx="8229600" cy="5486400"/>
          </a:xfrm>
        </p:spPr>
        <p:txBody>
          <a:bodyPr>
            <a:noAutofit/>
          </a:bodyPr>
          <a:lstStyle/>
          <a:p>
            <a:pPr algn="just">
              <a:lnSpc>
                <a:spcPct val="120000"/>
              </a:lnSpc>
              <a:spcAft>
                <a:spcPts val="600"/>
              </a:spcAft>
            </a:pPr>
            <a:r>
              <a:rPr lang="en-US" sz="2400" dirty="0"/>
              <a:t>Following are the important considerations for design of an intake:</a:t>
            </a:r>
          </a:p>
          <a:p>
            <a:pPr marL="571500" lvl="0" indent="-571500" algn="just">
              <a:lnSpc>
                <a:spcPct val="120000"/>
              </a:lnSpc>
              <a:spcAft>
                <a:spcPts val="600"/>
              </a:spcAft>
              <a:buFont typeface="+mj-lt"/>
              <a:buAutoNum type="romanLcPeriod"/>
            </a:pPr>
            <a:r>
              <a:rPr lang="en-US" sz="2400" dirty="0">
                <a:solidFill>
                  <a:srgbClr val="00B050"/>
                </a:solidFill>
              </a:rPr>
              <a:t>Selection of a particular type for the given source.</a:t>
            </a:r>
          </a:p>
          <a:p>
            <a:pPr marL="571500" lvl="0" indent="-571500" algn="just">
              <a:lnSpc>
                <a:spcPct val="120000"/>
              </a:lnSpc>
              <a:spcAft>
                <a:spcPts val="600"/>
              </a:spcAft>
              <a:buFont typeface="+mj-lt"/>
              <a:buAutoNum type="romanLcPeriod"/>
            </a:pPr>
            <a:r>
              <a:rPr lang="en-US" sz="2400" dirty="0"/>
              <a:t>The magnitude of the external forces (waves, currents and blows from floating and submerged objects) to be resisted by the intake.</a:t>
            </a:r>
          </a:p>
          <a:p>
            <a:pPr marL="571500" lvl="0" indent="-571500" algn="just">
              <a:lnSpc>
                <a:spcPct val="120000"/>
              </a:lnSpc>
              <a:spcAft>
                <a:spcPts val="600"/>
              </a:spcAft>
              <a:buFont typeface="+mj-lt"/>
              <a:buAutoNum type="romanLcPeriod"/>
            </a:pPr>
            <a:r>
              <a:rPr lang="en-US" sz="2400" dirty="0">
                <a:solidFill>
                  <a:srgbClr val="00B050"/>
                </a:solidFill>
              </a:rPr>
              <a:t>Consideration of the total lift from the source to the treatment plant and selection of a suitable pumping unit.</a:t>
            </a:r>
          </a:p>
          <a:p>
            <a:pPr marL="571500" lvl="0" indent="-571500" algn="just">
              <a:lnSpc>
                <a:spcPct val="120000"/>
              </a:lnSpc>
              <a:spcAft>
                <a:spcPts val="600"/>
              </a:spcAft>
              <a:buFont typeface="+mj-lt"/>
              <a:buAutoNum type="romanLcPeriod"/>
            </a:pPr>
            <a:r>
              <a:rPr lang="en-US" sz="2400" dirty="0"/>
              <a:t>Determination of the total length of suction and delivery mains, head losses due to friction and small bends, enlargement and reduction.</a:t>
            </a:r>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685800"/>
          </a:xfrm>
        </p:spPr>
        <p:txBody>
          <a:bodyPr>
            <a:normAutofit/>
          </a:bodyPr>
          <a:lstStyle/>
          <a:p>
            <a:pPr algn="ctr"/>
            <a:r>
              <a:rPr lang="en-US" sz="3600" dirty="0">
                <a:solidFill>
                  <a:srgbClr val="FFC000"/>
                </a:solidFill>
              </a:rPr>
              <a:t>Design Considerations</a:t>
            </a:r>
          </a:p>
        </p:txBody>
      </p:sp>
      <p:sp>
        <p:nvSpPr>
          <p:cNvPr id="3" name="Subtitle 2"/>
          <p:cNvSpPr>
            <a:spLocks noGrp="1"/>
          </p:cNvSpPr>
          <p:nvPr>
            <p:ph type="subTitle" idx="1"/>
          </p:nvPr>
        </p:nvSpPr>
        <p:spPr>
          <a:xfrm>
            <a:off x="381000" y="914400"/>
            <a:ext cx="8229600" cy="5486400"/>
          </a:xfrm>
        </p:spPr>
        <p:txBody>
          <a:bodyPr>
            <a:noAutofit/>
          </a:bodyPr>
          <a:lstStyle/>
          <a:p>
            <a:pPr marL="571500" lvl="0" indent="-571500" algn="just">
              <a:lnSpc>
                <a:spcPct val="120000"/>
              </a:lnSpc>
              <a:spcAft>
                <a:spcPts val="600"/>
              </a:spcAft>
              <a:buFont typeface="+mj-lt"/>
              <a:buAutoNum type="romanLcPeriod" startAt="5"/>
            </a:pPr>
            <a:r>
              <a:rPr lang="en-US" sz="2400" dirty="0"/>
              <a:t>Selection of a suitable screen to provide around the intake pipe not to permit entry of large and small objects, such as logs, stones, aquatic lives and vegetation.</a:t>
            </a:r>
          </a:p>
          <a:p>
            <a:pPr marL="571500" lvl="0" indent="-571500" algn="just">
              <a:lnSpc>
                <a:spcPct val="120000"/>
              </a:lnSpc>
              <a:spcAft>
                <a:spcPts val="600"/>
              </a:spcAft>
              <a:buFont typeface="+mj-lt"/>
              <a:buAutoNum type="romanLcPeriod" startAt="5"/>
            </a:pPr>
            <a:r>
              <a:rPr lang="en-US" sz="2400" dirty="0">
                <a:solidFill>
                  <a:srgbClr val="00B050"/>
                </a:solidFill>
              </a:rPr>
              <a:t>Installation of intake valves or porthole at 2 or 3 different levels to get the best available quantity of water, eliminating seasonal fluctuation of waster levels.</a:t>
            </a:r>
          </a:p>
          <a:p>
            <a:pPr marL="571500" lvl="0" indent="-571500" algn="just">
              <a:lnSpc>
                <a:spcPct val="120000"/>
              </a:lnSpc>
              <a:spcAft>
                <a:spcPts val="600"/>
              </a:spcAft>
              <a:buFont typeface="+mj-lt"/>
              <a:buAutoNum type="romanLcPeriod" startAt="5"/>
            </a:pPr>
            <a:r>
              <a:rPr lang="en-US" sz="2400" dirty="0"/>
              <a:t>Determination of cost-benefit ratio. To reduce the cost, the intake elevation is often made higher so that the water flows to the treatment plant by gravity.</a:t>
            </a:r>
          </a:p>
          <a:p>
            <a:pPr marL="571500" lvl="0" indent="-571500" algn="just">
              <a:lnSpc>
                <a:spcPct val="120000"/>
              </a:lnSpc>
              <a:spcAft>
                <a:spcPts val="600"/>
              </a:spcAft>
              <a:buFont typeface="+mj-lt"/>
              <a:buAutoNum type="romanLcPeriod" startAt="5"/>
            </a:pPr>
            <a:r>
              <a:rPr lang="en-US" sz="2400" spc="-30" dirty="0">
                <a:solidFill>
                  <a:srgbClr val="00B050"/>
                </a:solidFill>
              </a:rPr>
              <a:t>Assurance of the safety of the intake structure, provision of future extension and installation of standby unit of pumps.</a:t>
            </a:r>
          </a:p>
          <a:p>
            <a:pPr marL="514350" indent="-514350" algn="just">
              <a:lnSpc>
                <a:spcPct val="120000"/>
              </a:lnSpc>
              <a:spcAft>
                <a:spcPts val="600"/>
              </a:spcAft>
            </a:pPr>
            <a:endParaRPr lang="en-US" sz="2400" dirty="0"/>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2752" y="76200"/>
            <a:ext cx="7851648" cy="685800"/>
          </a:xfrm>
        </p:spPr>
        <p:txBody>
          <a:bodyPr>
            <a:normAutofit fontScale="90000"/>
          </a:bodyPr>
          <a:lstStyle/>
          <a:p>
            <a:pPr algn="ctr"/>
            <a:br>
              <a:rPr lang="en-US" dirty="0"/>
            </a:br>
            <a:br>
              <a:rPr lang="en-US" dirty="0"/>
            </a:br>
            <a:br>
              <a:rPr lang="en-US" dirty="0"/>
            </a:br>
            <a:br>
              <a:rPr lang="en-US" dirty="0"/>
            </a:br>
            <a:r>
              <a:rPr lang="en-US" dirty="0"/>
              <a:t>Environmental Engineering-1</a:t>
            </a:r>
          </a:p>
        </p:txBody>
      </p:sp>
      <p:sp>
        <p:nvSpPr>
          <p:cNvPr id="3" name="Subtitle 2"/>
          <p:cNvSpPr>
            <a:spLocks noGrp="1"/>
          </p:cNvSpPr>
          <p:nvPr>
            <p:ph type="subTitle" idx="1"/>
          </p:nvPr>
        </p:nvSpPr>
        <p:spPr>
          <a:xfrm>
            <a:off x="381000" y="1600200"/>
            <a:ext cx="8229600" cy="4267200"/>
          </a:xfrm>
        </p:spPr>
        <p:txBody>
          <a:bodyPr>
            <a:normAutofit/>
          </a:bodyPr>
          <a:lstStyle/>
          <a:p>
            <a:pPr algn="ctr"/>
            <a:r>
              <a:rPr lang="en-US" sz="3200" dirty="0"/>
              <a:t>CE 3141</a:t>
            </a:r>
          </a:p>
          <a:p>
            <a:pPr algn="ctr"/>
            <a:endParaRPr lang="en-US" sz="3200" dirty="0"/>
          </a:p>
          <a:p>
            <a:pPr algn="ctr"/>
            <a:r>
              <a:rPr lang="en-US" sz="3200" dirty="0">
                <a:solidFill>
                  <a:srgbClr val="FF0000"/>
                </a:solidFill>
              </a:rPr>
              <a:t>Lecture -2</a:t>
            </a:r>
            <a:r>
              <a:rPr lang="en-US" sz="3200" dirty="0"/>
              <a:t> </a:t>
            </a:r>
          </a:p>
          <a:p>
            <a:pPr algn="ctr"/>
            <a:r>
              <a:rPr lang="en-US" sz="3200" dirty="0"/>
              <a:t>Week-2, Sunday</a:t>
            </a:r>
          </a:p>
          <a:p>
            <a:pPr algn="ctr"/>
            <a:endParaRPr lang="en-US" sz="3200" dirty="0"/>
          </a:p>
          <a:p>
            <a:pPr algn="ctr"/>
            <a:r>
              <a:rPr lang="en-US" sz="3200" dirty="0"/>
              <a:t>19-02-2022</a:t>
            </a:r>
          </a:p>
        </p:txBody>
      </p:sp>
    </p:spTree>
    <p:extLst>
      <p:ext uri="{BB962C8B-B14F-4D97-AF65-F5344CB8AC3E}">
        <p14:creationId xmlns:p14="http://schemas.microsoft.com/office/powerpoint/2010/main" val="2448953279"/>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685800"/>
          </a:xfrm>
        </p:spPr>
        <p:txBody>
          <a:bodyPr>
            <a:normAutofit/>
          </a:bodyPr>
          <a:lstStyle/>
          <a:p>
            <a:pPr algn="ctr"/>
            <a:r>
              <a:rPr lang="en-US" sz="3600" dirty="0"/>
              <a:t>Types of Intakes</a:t>
            </a:r>
          </a:p>
        </p:txBody>
      </p:sp>
      <p:sp>
        <p:nvSpPr>
          <p:cNvPr id="3" name="Subtitle 2"/>
          <p:cNvSpPr>
            <a:spLocks noGrp="1"/>
          </p:cNvSpPr>
          <p:nvPr>
            <p:ph type="subTitle" idx="1"/>
          </p:nvPr>
        </p:nvSpPr>
        <p:spPr>
          <a:xfrm>
            <a:off x="381000" y="1219200"/>
            <a:ext cx="8229600" cy="5181600"/>
          </a:xfrm>
        </p:spPr>
        <p:txBody>
          <a:bodyPr>
            <a:normAutofit/>
          </a:bodyPr>
          <a:lstStyle/>
          <a:p>
            <a:pPr marL="514350" indent="-514350" algn="just">
              <a:spcAft>
                <a:spcPts val="1200"/>
              </a:spcAft>
            </a:pPr>
            <a:r>
              <a:rPr lang="en-US" sz="2800" dirty="0"/>
              <a:t>The intakes are mainly of the following four types: </a:t>
            </a:r>
          </a:p>
          <a:p>
            <a:pPr marL="571500" indent="-571500" algn="just">
              <a:spcAft>
                <a:spcPts val="1200"/>
              </a:spcAft>
              <a:buAutoNum type="romanLcParenBoth"/>
            </a:pPr>
            <a:r>
              <a:rPr lang="en-US" sz="2800" dirty="0"/>
              <a:t>Canal intakes</a:t>
            </a:r>
          </a:p>
          <a:p>
            <a:pPr marL="571500" indent="-571500" algn="just">
              <a:spcAft>
                <a:spcPts val="1200"/>
              </a:spcAft>
              <a:buAutoNum type="romanLcParenBoth"/>
            </a:pPr>
            <a:r>
              <a:rPr lang="en-US" sz="2800" dirty="0"/>
              <a:t>Reservoir or lake intakes</a:t>
            </a:r>
          </a:p>
          <a:p>
            <a:pPr marL="571500" indent="-571500" algn="just">
              <a:spcAft>
                <a:spcPts val="1200"/>
              </a:spcAft>
              <a:buAutoNum type="romanLcParenBoth"/>
            </a:pPr>
            <a:r>
              <a:rPr lang="en-US" sz="2800" dirty="0"/>
              <a:t>River intakes and </a:t>
            </a:r>
          </a:p>
          <a:p>
            <a:pPr marL="571500" indent="-571500" algn="just">
              <a:spcAft>
                <a:spcPts val="1200"/>
              </a:spcAft>
              <a:buAutoNum type="romanLcParenBoth"/>
            </a:pPr>
            <a:r>
              <a:rPr lang="en-US" sz="2800" dirty="0"/>
              <a:t>Portable intakes. </a:t>
            </a:r>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685800"/>
          </a:xfrm>
        </p:spPr>
        <p:txBody>
          <a:bodyPr>
            <a:normAutofit/>
          </a:bodyPr>
          <a:lstStyle/>
          <a:p>
            <a:pPr algn="ctr"/>
            <a:r>
              <a:rPr lang="en-US" sz="3600" dirty="0"/>
              <a:t>Canal Intakes</a:t>
            </a:r>
          </a:p>
        </p:txBody>
      </p:sp>
      <p:sp>
        <p:nvSpPr>
          <p:cNvPr id="3" name="Subtitle 2"/>
          <p:cNvSpPr>
            <a:spLocks noGrp="1"/>
          </p:cNvSpPr>
          <p:nvPr>
            <p:ph type="subTitle" idx="1"/>
          </p:nvPr>
        </p:nvSpPr>
        <p:spPr>
          <a:xfrm>
            <a:off x="609600" y="914400"/>
            <a:ext cx="7924800" cy="5486400"/>
          </a:xfrm>
        </p:spPr>
        <p:txBody>
          <a:bodyPr>
            <a:noAutofit/>
          </a:bodyPr>
          <a:lstStyle/>
          <a:p>
            <a:pPr algn="just">
              <a:spcAft>
                <a:spcPts val="1200"/>
              </a:spcAft>
            </a:pPr>
            <a:r>
              <a:rPr lang="en-US" sz="2400" dirty="0"/>
              <a:t>An intake chamber is constructed in the canal section. This results in the reduction of waterway which increases the velocity of flow. It therefore becomes necessary to provide pitching on the downstream and upstream portions of canal near intake.</a:t>
            </a:r>
          </a:p>
          <a:p>
            <a:pPr algn="just">
              <a:spcAft>
                <a:spcPts val="1200"/>
              </a:spcAft>
            </a:pPr>
            <a:r>
              <a:rPr lang="en-US" sz="2400" dirty="0">
                <a:solidFill>
                  <a:srgbClr val="FFFF00"/>
                </a:solidFill>
              </a:rPr>
              <a:t>The entry of water in the intake chamber takes through the coarse screen and the top of outlet pipe is provided with fine screen. The inlet to outlet pipe is of bell-mouth shape with perforations of fine screen on its surface. </a:t>
            </a:r>
          </a:p>
          <a:p>
            <a:pPr algn="just">
              <a:spcAft>
                <a:spcPts val="1200"/>
              </a:spcAft>
            </a:pPr>
            <a:r>
              <a:rPr lang="en-US" sz="2400" dirty="0"/>
              <a:t>The outlet valve is operated from the top and it controls the entry of water into the outlet pipe from where it is taken to the treatment plant.</a:t>
            </a:r>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685800"/>
          </a:xfrm>
        </p:spPr>
        <p:txBody>
          <a:bodyPr>
            <a:normAutofit/>
          </a:bodyPr>
          <a:lstStyle/>
          <a:p>
            <a:pPr algn="ctr"/>
            <a:r>
              <a:rPr lang="en-US" sz="3600" dirty="0"/>
              <a:t>Canal Intakes</a:t>
            </a:r>
          </a:p>
        </p:txBody>
      </p:sp>
      <p:sp>
        <p:nvSpPr>
          <p:cNvPr id="3" name="Subtitle 2"/>
          <p:cNvSpPr>
            <a:spLocks noGrp="1"/>
          </p:cNvSpPr>
          <p:nvPr>
            <p:ph type="subTitle" idx="1"/>
          </p:nvPr>
        </p:nvSpPr>
        <p:spPr>
          <a:xfrm>
            <a:off x="381000" y="914400"/>
            <a:ext cx="8382000" cy="5486400"/>
          </a:xfrm>
        </p:spPr>
        <p:txBody>
          <a:bodyPr>
            <a:noAutofit/>
          </a:bodyPr>
          <a:lstStyle/>
          <a:p>
            <a:pPr algn="just">
              <a:spcAft>
                <a:spcPts val="1200"/>
              </a:spcAft>
            </a:pPr>
            <a:r>
              <a:rPr lang="en-US" sz="2400" dirty="0"/>
              <a:t>As the water level in the canal section practically remains constant, it is not necessary to provide intake pipe at various levels. To reach up to the bottom of intake, the steps should be provided in zigzag manner starting from manhole.</a:t>
            </a:r>
          </a:p>
          <a:p>
            <a:pPr algn="just">
              <a:spcAft>
                <a:spcPts val="1200"/>
              </a:spcAft>
            </a:pPr>
            <a:r>
              <a:rPr lang="en-US" sz="2400" dirty="0">
                <a:solidFill>
                  <a:srgbClr val="FFFF00"/>
                </a:solidFill>
              </a:rPr>
              <a:t>The flow velocity through the outlet pipe is usually kept as about 1.50 m/sec and it helps in determining the area and diameter of the withdrawal conduit. </a:t>
            </a:r>
          </a:p>
          <a:p>
            <a:pPr algn="just">
              <a:spcAft>
                <a:spcPts val="1200"/>
              </a:spcAft>
            </a:pPr>
            <a:r>
              <a:rPr lang="en-US" sz="2400" dirty="0"/>
              <a:t>For designing the area of coarse screen, the flow velocity is limited to as low as about 150 mm/sec or so. The flow velocity through the bell-mouth shaped inlet is limited to about 300 mm/sec or so.</a:t>
            </a:r>
          </a:p>
          <a:p>
            <a:pPr marL="514350" indent="-514350" algn="just">
              <a:spcAft>
                <a:spcPts val="1200"/>
              </a:spcAft>
            </a:pPr>
            <a:endParaRPr lang="en-US" sz="2400" dirty="0"/>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685800"/>
          </a:xfrm>
        </p:spPr>
        <p:txBody>
          <a:bodyPr>
            <a:normAutofit/>
          </a:bodyPr>
          <a:lstStyle/>
          <a:p>
            <a:pPr algn="ctr"/>
            <a:r>
              <a:rPr lang="en-US" sz="3600" dirty="0"/>
              <a:t>Lake and Reservoir Intake</a:t>
            </a:r>
          </a:p>
        </p:txBody>
      </p:sp>
      <p:sp>
        <p:nvSpPr>
          <p:cNvPr id="3" name="Subtitle 2"/>
          <p:cNvSpPr>
            <a:spLocks noGrp="1"/>
          </p:cNvSpPr>
          <p:nvPr>
            <p:ph type="subTitle" idx="1"/>
          </p:nvPr>
        </p:nvSpPr>
        <p:spPr>
          <a:xfrm>
            <a:off x="381000" y="1143000"/>
            <a:ext cx="8229600" cy="4724400"/>
          </a:xfrm>
        </p:spPr>
        <p:txBody>
          <a:bodyPr>
            <a:normAutofit/>
          </a:bodyPr>
          <a:lstStyle/>
          <a:p>
            <a:pPr marL="514350" indent="-514350" algn="just">
              <a:spcAft>
                <a:spcPts val="1200"/>
              </a:spcAft>
            </a:pPr>
            <a:r>
              <a:rPr lang="en-US" sz="2800" dirty="0"/>
              <a:t>	Lake intakes are sited with due reference to sources of pollution, prevailing winds and surface currents.</a:t>
            </a:r>
          </a:p>
          <a:p>
            <a:pPr marL="514350" indent="-514350" algn="just">
              <a:spcAft>
                <a:spcPts val="1200"/>
              </a:spcAft>
            </a:pPr>
            <a:r>
              <a:rPr lang="en-US" sz="2800" dirty="0"/>
              <a:t>	Reservoir intakes resemble lake intakes but generally lie closer to bank in the deepest part of the reservoir. They are often incorporated into the impounding structure itself. </a:t>
            </a:r>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685800"/>
          </a:xfrm>
        </p:spPr>
        <p:txBody>
          <a:bodyPr>
            <a:normAutofit/>
          </a:bodyPr>
          <a:lstStyle/>
          <a:p>
            <a:pPr algn="ctr"/>
            <a:r>
              <a:rPr lang="en-US" sz="3600" dirty="0"/>
              <a:t>Portable Intakes</a:t>
            </a:r>
          </a:p>
        </p:txBody>
      </p:sp>
      <p:sp>
        <p:nvSpPr>
          <p:cNvPr id="3" name="Subtitle 2"/>
          <p:cNvSpPr>
            <a:spLocks noGrp="1"/>
          </p:cNvSpPr>
          <p:nvPr>
            <p:ph type="subTitle" idx="1"/>
          </p:nvPr>
        </p:nvSpPr>
        <p:spPr>
          <a:xfrm>
            <a:off x="381000" y="914400"/>
            <a:ext cx="8229600" cy="5486400"/>
          </a:xfrm>
        </p:spPr>
        <p:txBody>
          <a:bodyPr>
            <a:normAutofit fontScale="92500" lnSpcReduction="10000"/>
          </a:bodyPr>
          <a:lstStyle/>
          <a:p>
            <a:pPr marL="514350" indent="-514350" algn="just">
              <a:spcAft>
                <a:spcPts val="1200"/>
              </a:spcAft>
            </a:pPr>
            <a:r>
              <a:rPr lang="en-US" sz="2800" dirty="0"/>
              <a:t>In case of emergencies such as festival sites, wars, etc., it sometimes becomes necessary to draw water with the help of a movable intake. </a:t>
            </a:r>
          </a:p>
          <a:p>
            <a:pPr marL="514350" indent="-514350" algn="just">
              <a:spcAft>
                <a:spcPts val="1200"/>
              </a:spcAft>
            </a:pPr>
            <a:r>
              <a:rPr lang="en-US" sz="2800" dirty="0">
                <a:solidFill>
                  <a:srgbClr val="00B050"/>
                </a:solidFill>
              </a:rPr>
              <a:t>It essentially consists of a truck fitted with a pumping plant. The truck is brought to the site and it is placed in such a position that it becomes possible to immerse the suction pipe of the pump. The end of the suction pipe is kept just above the bed level of water source and it is also provided with screen or strainer. </a:t>
            </a:r>
          </a:p>
          <a:p>
            <a:pPr marL="514350" indent="-514350" algn="just">
              <a:spcAft>
                <a:spcPts val="1200"/>
              </a:spcAft>
            </a:pPr>
            <a:r>
              <a:rPr lang="en-US" sz="2800" dirty="0"/>
              <a:t>Thus the water lifted by the portable intake is relatively free from suspended solids. The water is then conveyed through the discharge pipe of the pumping plant.</a:t>
            </a:r>
          </a:p>
        </p:txBody>
      </p:sp>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685800"/>
          </a:xfrm>
        </p:spPr>
        <p:txBody>
          <a:bodyPr>
            <a:normAutofit fontScale="90000"/>
          </a:bodyPr>
          <a:lstStyle/>
          <a:p>
            <a:pPr algn="ctr"/>
            <a:br>
              <a:rPr lang="en-US" dirty="0"/>
            </a:br>
            <a:br>
              <a:rPr lang="en-US" dirty="0"/>
            </a:br>
            <a:br>
              <a:rPr lang="en-US" dirty="0"/>
            </a:br>
            <a:br>
              <a:rPr lang="en-US" dirty="0"/>
            </a:br>
            <a:r>
              <a:rPr lang="en-US" dirty="0"/>
              <a:t>Environmental Engineering-1</a:t>
            </a:r>
          </a:p>
        </p:txBody>
      </p:sp>
      <p:sp>
        <p:nvSpPr>
          <p:cNvPr id="3" name="Subtitle 2"/>
          <p:cNvSpPr>
            <a:spLocks noGrp="1"/>
          </p:cNvSpPr>
          <p:nvPr>
            <p:ph type="subTitle" idx="1"/>
          </p:nvPr>
        </p:nvSpPr>
        <p:spPr>
          <a:xfrm>
            <a:off x="228600" y="914400"/>
            <a:ext cx="8610600" cy="5715000"/>
          </a:xfrm>
        </p:spPr>
        <p:txBody>
          <a:bodyPr>
            <a:noAutofit/>
          </a:bodyPr>
          <a:lstStyle/>
          <a:p>
            <a:pPr algn="just"/>
            <a:r>
              <a:rPr lang="en-US" sz="1800" b="1" dirty="0"/>
              <a:t>Syllabus:</a:t>
            </a:r>
            <a:endParaRPr lang="en-US" sz="1800" dirty="0"/>
          </a:p>
          <a:p>
            <a:pPr algn="just"/>
            <a:r>
              <a:rPr lang="en-US" sz="1400" dirty="0"/>
              <a:t>Introduction to environmental engineering, community and environment, clean water, sanitation and health, introduction to water supply, population and water requirement.</a:t>
            </a:r>
          </a:p>
          <a:p>
            <a:pPr algn="just"/>
            <a:r>
              <a:rPr lang="en-US" sz="1400" dirty="0"/>
              <a:t>Water supply sources, groundwater and surface water, common water supply system with specific reference to Bangladesh, different types of hand pumps, problem of water supply, presence of iron and arsenic, hardness salinity. Alternative technologies for problem areas in Bangladesh: Shallow Shrouded Tube well (SST), Very Shallow Shrouded Tube well (</a:t>
            </a:r>
            <a:r>
              <a:rPr lang="en-US" sz="1400" dirty="0" err="1"/>
              <a:t>VSST</a:t>
            </a:r>
            <a:r>
              <a:rPr lang="en-US" sz="1400" dirty="0"/>
              <a:t>), pond sand Filter (</a:t>
            </a:r>
            <a:r>
              <a:rPr lang="en-US" sz="1400" dirty="0" err="1"/>
              <a:t>PSF</a:t>
            </a:r>
            <a:r>
              <a:rPr lang="en-US" sz="1400" dirty="0"/>
              <a:t>), Deep-set technologies.</a:t>
            </a:r>
          </a:p>
          <a:p>
            <a:pPr algn="just"/>
            <a:r>
              <a:rPr lang="en-US" sz="2000" dirty="0">
                <a:solidFill>
                  <a:srgbClr val="FF66FF"/>
                </a:solidFill>
              </a:rPr>
              <a:t>Water collection and transportation, head works, pumps and pumping machinery, water distribution system, analysis and design of distribution network, fire hydrants, leak detection, unaccounted for water, alternative technologies, solar stills, rain water harvesting.</a:t>
            </a:r>
          </a:p>
          <a:p>
            <a:pPr algn="just"/>
            <a:r>
              <a:rPr lang="en-US" sz="2000" dirty="0">
                <a:solidFill>
                  <a:srgbClr val="FF66FF"/>
                </a:solidFill>
              </a:rPr>
              <a:t>Water quality and treatment, water quality parameters and standards, water treatment: plain sedimentation, flocculation and settlement, filtration, other treatment methods, small scale iron and arsenic removal units, other low-cost treatment methods for rural communities, monitoring and sanitary protection of water supply distribution system.</a:t>
            </a:r>
          </a:p>
          <a:p>
            <a:pPr algn="just"/>
            <a:r>
              <a:rPr lang="en-US" sz="1400" dirty="0"/>
              <a:t>Socio-economic aspects of </a:t>
            </a:r>
            <a:r>
              <a:rPr lang="en-US" sz="1400" dirty="0" err="1"/>
              <a:t>WSS</a:t>
            </a:r>
            <a:r>
              <a:rPr lang="en-US" sz="1400" dirty="0"/>
              <a:t>, Socio-economy of rural and urban Bangladesh. Demographic characteristics, power structure, cultural issues (traits), rural leadership, local government structure, influence of socio-economic aspects on community water supply and sanitation, concept of community participation, participatory planning, community organization, community mobilization, sustainable development approach, gender issues conceptual frame, women empowerment, gender auditing, gender balance and sensitivity.</a:t>
            </a:r>
          </a:p>
          <a:p>
            <a:pPr algn="just"/>
            <a:endParaRPr lang="en-US" sz="1800" dirty="0"/>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685800"/>
          </a:xfrm>
        </p:spPr>
        <p:txBody>
          <a:bodyPr>
            <a:normAutofit/>
          </a:bodyPr>
          <a:lstStyle/>
          <a:p>
            <a:pPr algn="ctr"/>
            <a:r>
              <a:rPr lang="en-US" sz="3600" dirty="0">
                <a:solidFill>
                  <a:srgbClr val="FF0000"/>
                </a:solidFill>
              </a:rPr>
              <a:t>River Intake</a:t>
            </a:r>
          </a:p>
        </p:txBody>
      </p:sp>
      <p:sp>
        <p:nvSpPr>
          <p:cNvPr id="3" name="Subtitle 2"/>
          <p:cNvSpPr>
            <a:spLocks noGrp="1"/>
          </p:cNvSpPr>
          <p:nvPr>
            <p:ph type="subTitle" idx="1"/>
          </p:nvPr>
        </p:nvSpPr>
        <p:spPr>
          <a:xfrm>
            <a:off x="381000" y="914400"/>
            <a:ext cx="8229600" cy="5486400"/>
          </a:xfrm>
        </p:spPr>
        <p:txBody>
          <a:bodyPr>
            <a:normAutofit lnSpcReduction="10000"/>
          </a:bodyPr>
          <a:lstStyle/>
          <a:p>
            <a:pPr marL="514350" indent="-514350" algn="just">
              <a:spcAft>
                <a:spcPts val="1200"/>
              </a:spcAft>
            </a:pPr>
            <a:r>
              <a:rPr lang="en-US" sz="2800" dirty="0">
                <a:solidFill>
                  <a:srgbClr val="00B050"/>
                </a:solidFill>
              </a:rPr>
              <a:t>Understandably, river intakes are constructed well upstream from points of discharge of sewage and industrial wastes. </a:t>
            </a:r>
          </a:p>
          <a:p>
            <a:pPr marL="514350" indent="-514350" algn="just">
              <a:spcAft>
                <a:spcPts val="1200"/>
              </a:spcAft>
            </a:pPr>
            <a:r>
              <a:rPr lang="en-US" sz="2800" dirty="0"/>
              <a:t>Optional location will take advantages of deep water, a stable bottom, and favorable water quality, all with proper reference to protection against floods, debris and river traffic. </a:t>
            </a:r>
          </a:p>
          <a:p>
            <a:pPr marL="514350" indent="-514350" algn="just">
              <a:spcAft>
                <a:spcPts val="1200"/>
              </a:spcAft>
            </a:pPr>
            <a:r>
              <a:rPr lang="en-US" sz="2800" dirty="0">
                <a:solidFill>
                  <a:srgbClr val="00B050"/>
                </a:solidFill>
              </a:rPr>
              <a:t>Where the river bed shifts or depth of flow varies greatly, intake pumps may be mounted on carriage that are moved up and down on the river bank to stay within desired suction lift as flows rise and fall.</a:t>
            </a:r>
          </a:p>
        </p:txBody>
      </p:sp>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685800"/>
          </a:xfrm>
        </p:spPr>
        <p:txBody>
          <a:bodyPr>
            <a:normAutofit/>
          </a:bodyPr>
          <a:lstStyle/>
          <a:p>
            <a:pPr algn="ctr"/>
            <a:r>
              <a:rPr lang="en-US" sz="3600" dirty="0">
                <a:solidFill>
                  <a:srgbClr val="FF0000"/>
                </a:solidFill>
              </a:rPr>
              <a:t>River Intake</a:t>
            </a:r>
            <a:endParaRPr lang="en-US" sz="3600" dirty="0"/>
          </a:p>
        </p:txBody>
      </p:sp>
      <p:grpSp>
        <p:nvGrpSpPr>
          <p:cNvPr id="1026" name="Group 2"/>
          <p:cNvGrpSpPr>
            <a:grpSpLocks/>
          </p:cNvGrpSpPr>
          <p:nvPr/>
        </p:nvGrpSpPr>
        <p:grpSpPr bwMode="auto">
          <a:xfrm>
            <a:off x="304800" y="838200"/>
            <a:ext cx="8229601" cy="5638801"/>
            <a:chOff x="4920" y="2952"/>
            <a:chExt cx="7533" cy="4680"/>
          </a:xfrm>
        </p:grpSpPr>
        <p:sp>
          <p:nvSpPr>
            <p:cNvPr id="1027" name="Freeform 3" descr="Small confetti"/>
            <p:cNvSpPr>
              <a:spLocks/>
            </p:cNvSpPr>
            <p:nvPr/>
          </p:nvSpPr>
          <p:spPr bwMode="auto">
            <a:xfrm>
              <a:off x="6503" y="5032"/>
              <a:ext cx="1139" cy="1820"/>
            </a:xfrm>
            <a:custGeom>
              <a:avLst/>
              <a:gdLst/>
              <a:ahLst/>
              <a:cxnLst>
                <a:cxn ang="0">
                  <a:pos x="1800" y="0"/>
                </a:cxn>
                <a:cxn ang="0">
                  <a:pos x="1440" y="0"/>
                </a:cxn>
                <a:cxn ang="0">
                  <a:pos x="0" y="2520"/>
                </a:cxn>
                <a:cxn ang="0">
                  <a:pos x="1800" y="2520"/>
                </a:cxn>
                <a:cxn ang="0">
                  <a:pos x="1800" y="0"/>
                </a:cxn>
              </a:cxnLst>
              <a:rect l="0" t="0" r="r" b="b"/>
              <a:pathLst>
                <a:path w="1800" h="2520">
                  <a:moveTo>
                    <a:pt x="1800" y="0"/>
                  </a:moveTo>
                  <a:lnTo>
                    <a:pt x="1440" y="0"/>
                  </a:lnTo>
                  <a:lnTo>
                    <a:pt x="0" y="2520"/>
                  </a:lnTo>
                  <a:lnTo>
                    <a:pt x="1800" y="2520"/>
                  </a:lnTo>
                  <a:lnTo>
                    <a:pt x="1800" y="0"/>
                  </a:lnTo>
                  <a:close/>
                </a:path>
              </a:pathLst>
            </a:custGeom>
            <a:pattFill prst="smConfetti">
              <a:fgClr>
                <a:srgbClr val="000000"/>
              </a:fgClr>
              <a:bgClr>
                <a:srgbClr val="FFFFFF"/>
              </a:bgClr>
            </a:pattFill>
            <a:ln w="9525">
              <a:solidFill>
                <a:srgbClr val="FF0000"/>
              </a:solidFill>
              <a:round/>
              <a:headEnd/>
              <a:tailEnd/>
            </a:ln>
          </p:spPr>
          <p:txBody>
            <a:bodyPr vert="horz" wrap="square" lIns="91440" tIns="45720" rIns="91440" bIns="45720" numCol="1" anchor="t" anchorCtr="0" compatLnSpc="1">
              <a:prstTxWarp prst="textNoShape">
                <a:avLst/>
              </a:prstTxWarp>
            </a:bodyPr>
            <a:lstStyle/>
            <a:p>
              <a:endParaRPr lang="en-US" sz="2000"/>
            </a:p>
          </p:txBody>
        </p:sp>
        <p:sp>
          <p:nvSpPr>
            <p:cNvPr id="1028" name="Rectangle 4"/>
            <p:cNvSpPr>
              <a:spLocks noChangeArrowheads="1"/>
            </p:cNvSpPr>
            <p:nvPr/>
          </p:nvSpPr>
          <p:spPr bwMode="auto">
            <a:xfrm>
              <a:off x="6275" y="6592"/>
              <a:ext cx="342" cy="650"/>
            </a:xfrm>
            <a:prstGeom prst="rect">
              <a:avLst/>
            </a:prstGeom>
            <a:solidFill>
              <a:srgbClr val="FFFFFF"/>
            </a:solidFill>
            <a:ln w="9525">
              <a:solidFill>
                <a:srgbClr val="FF0000"/>
              </a:solidFill>
              <a:miter lim="800000"/>
              <a:headEnd/>
              <a:tailEnd/>
            </a:ln>
          </p:spPr>
          <p:txBody>
            <a:bodyPr vert="horz" wrap="square" lIns="91440" tIns="45720" rIns="91440" bIns="45720" numCol="1" anchor="t" anchorCtr="0" compatLnSpc="1">
              <a:prstTxWarp prst="textNoShape">
                <a:avLst/>
              </a:prstTxWarp>
            </a:bodyPr>
            <a:lstStyle/>
            <a:p>
              <a:endParaRPr lang="en-US" sz="2000"/>
            </a:p>
          </p:txBody>
        </p:sp>
        <p:sp>
          <p:nvSpPr>
            <p:cNvPr id="1029" name="Freeform 5" descr="Small confetti"/>
            <p:cNvSpPr>
              <a:spLocks/>
            </p:cNvSpPr>
            <p:nvPr/>
          </p:nvSpPr>
          <p:spPr bwMode="auto">
            <a:xfrm>
              <a:off x="9236" y="5032"/>
              <a:ext cx="1480" cy="1820"/>
            </a:xfrm>
            <a:custGeom>
              <a:avLst/>
              <a:gdLst/>
              <a:ahLst/>
              <a:cxnLst>
                <a:cxn ang="0">
                  <a:pos x="0" y="0"/>
                </a:cxn>
                <a:cxn ang="0">
                  <a:pos x="1080" y="0"/>
                </a:cxn>
                <a:cxn ang="0">
                  <a:pos x="2340" y="2520"/>
                </a:cxn>
                <a:cxn ang="0">
                  <a:pos x="0" y="2520"/>
                </a:cxn>
                <a:cxn ang="0">
                  <a:pos x="0" y="0"/>
                </a:cxn>
              </a:cxnLst>
              <a:rect l="0" t="0" r="r" b="b"/>
              <a:pathLst>
                <a:path w="2340" h="2520">
                  <a:moveTo>
                    <a:pt x="0" y="0"/>
                  </a:moveTo>
                  <a:lnTo>
                    <a:pt x="1080" y="0"/>
                  </a:lnTo>
                  <a:lnTo>
                    <a:pt x="2340" y="2520"/>
                  </a:lnTo>
                  <a:lnTo>
                    <a:pt x="0" y="2520"/>
                  </a:lnTo>
                  <a:lnTo>
                    <a:pt x="0" y="0"/>
                  </a:lnTo>
                  <a:close/>
                </a:path>
              </a:pathLst>
            </a:custGeom>
            <a:pattFill prst="smConfetti">
              <a:fgClr>
                <a:srgbClr val="000000"/>
              </a:fgClr>
              <a:bgClr>
                <a:srgbClr val="FFFFFF"/>
              </a:bgClr>
            </a:pattFill>
            <a:ln w="9525">
              <a:solidFill>
                <a:srgbClr val="FF0000"/>
              </a:solidFill>
              <a:round/>
              <a:headEnd/>
              <a:tailEnd/>
            </a:ln>
          </p:spPr>
          <p:txBody>
            <a:bodyPr vert="horz" wrap="square" lIns="91440" tIns="45720" rIns="91440" bIns="45720" numCol="1" anchor="t" anchorCtr="0" compatLnSpc="1">
              <a:prstTxWarp prst="textNoShape">
                <a:avLst/>
              </a:prstTxWarp>
            </a:bodyPr>
            <a:lstStyle/>
            <a:p>
              <a:endParaRPr lang="en-US" sz="2000"/>
            </a:p>
          </p:txBody>
        </p:sp>
        <p:grpSp>
          <p:nvGrpSpPr>
            <p:cNvPr id="1030" name="Group 6"/>
            <p:cNvGrpSpPr>
              <a:grpSpLocks/>
            </p:cNvGrpSpPr>
            <p:nvPr/>
          </p:nvGrpSpPr>
          <p:grpSpPr bwMode="auto">
            <a:xfrm>
              <a:off x="7642" y="3732"/>
              <a:ext cx="114" cy="3120"/>
              <a:chOff x="3780" y="5472"/>
              <a:chExt cx="180" cy="4320"/>
            </a:xfrm>
          </p:grpSpPr>
          <p:sp>
            <p:nvSpPr>
              <p:cNvPr id="1031" name="Rectangle 7"/>
              <p:cNvSpPr>
                <a:spLocks noChangeArrowheads="1"/>
              </p:cNvSpPr>
              <p:nvPr/>
            </p:nvSpPr>
            <p:spPr bwMode="auto">
              <a:xfrm>
                <a:off x="3780" y="5472"/>
                <a:ext cx="180" cy="4320"/>
              </a:xfrm>
              <a:prstGeom prst="rect">
                <a:avLst/>
              </a:prstGeom>
              <a:solidFill>
                <a:srgbClr val="FFFFFF"/>
              </a:solidFill>
              <a:ln w="9525">
                <a:solidFill>
                  <a:srgbClr val="FF0000"/>
                </a:solidFill>
                <a:miter lim="800000"/>
                <a:headEnd/>
                <a:tailEnd/>
              </a:ln>
            </p:spPr>
            <p:txBody>
              <a:bodyPr vert="horz" wrap="square" lIns="91440" tIns="45720" rIns="91440" bIns="45720" numCol="1" anchor="t" anchorCtr="0" compatLnSpc="1">
                <a:prstTxWarp prst="textNoShape">
                  <a:avLst/>
                </a:prstTxWarp>
              </a:bodyPr>
              <a:lstStyle/>
              <a:p>
                <a:endParaRPr lang="en-US" sz="2000"/>
              </a:p>
            </p:txBody>
          </p:sp>
          <p:sp>
            <p:nvSpPr>
              <p:cNvPr id="1032" name="Line 8"/>
              <p:cNvSpPr>
                <a:spLocks noChangeShapeType="1"/>
              </p:cNvSpPr>
              <p:nvPr/>
            </p:nvSpPr>
            <p:spPr bwMode="auto">
              <a:xfrm>
                <a:off x="3780" y="6372"/>
                <a:ext cx="180" cy="0"/>
              </a:xfrm>
              <a:prstGeom prst="line">
                <a:avLst/>
              </a:prstGeom>
              <a:noFill/>
              <a:ln w="9525">
                <a:solidFill>
                  <a:srgbClr val="FF0000"/>
                </a:solidFill>
                <a:round/>
                <a:headEnd/>
                <a:tailEnd/>
              </a:ln>
            </p:spPr>
            <p:txBody>
              <a:bodyPr vert="horz" wrap="square" lIns="91440" tIns="45720" rIns="91440" bIns="45720" numCol="1" anchor="t" anchorCtr="0" compatLnSpc="1">
                <a:prstTxWarp prst="textNoShape">
                  <a:avLst/>
                </a:prstTxWarp>
              </a:bodyPr>
              <a:lstStyle/>
              <a:p>
                <a:endParaRPr lang="en-US" sz="2000"/>
              </a:p>
            </p:txBody>
          </p:sp>
          <p:sp>
            <p:nvSpPr>
              <p:cNvPr id="1033" name="Line 9"/>
              <p:cNvSpPr>
                <a:spLocks noChangeShapeType="1"/>
              </p:cNvSpPr>
              <p:nvPr/>
            </p:nvSpPr>
            <p:spPr bwMode="auto">
              <a:xfrm>
                <a:off x="3870" y="6372"/>
                <a:ext cx="0" cy="540"/>
              </a:xfrm>
              <a:prstGeom prst="line">
                <a:avLst/>
              </a:prstGeom>
              <a:noFill/>
              <a:ln w="9525">
                <a:solidFill>
                  <a:srgbClr val="FF0000"/>
                </a:solidFill>
                <a:round/>
                <a:headEnd/>
                <a:tailEnd/>
              </a:ln>
            </p:spPr>
            <p:txBody>
              <a:bodyPr vert="horz" wrap="square" lIns="91440" tIns="45720" rIns="91440" bIns="45720" numCol="1" anchor="t" anchorCtr="0" compatLnSpc="1">
                <a:prstTxWarp prst="textNoShape">
                  <a:avLst/>
                </a:prstTxWarp>
              </a:bodyPr>
              <a:lstStyle/>
              <a:p>
                <a:endParaRPr lang="en-US" sz="2000"/>
              </a:p>
            </p:txBody>
          </p:sp>
          <p:sp>
            <p:nvSpPr>
              <p:cNvPr id="1034" name="Line 10"/>
              <p:cNvSpPr>
                <a:spLocks noChangeShapeType="1"/>
              </p:cNvSpPr>
              <p:nvPr/>
            </p:nvSpPr>
            <p:spPr bwMode="auto">
              <a:xfrm>
                <a:off x="3780" y="6912"/>
                <a:ext cx="180" cy="0"/>
              </a:xfrm>
              <a:prstGeom prst="line">
                <a:avLst/>
              </a:prstGeom>
              <a:noFill/>
              <a:ln w="9525">
                <a:solidFill>
                  <a:srgbClr val="FF0000"/>
                </a:solidFill>
                <a:round/>
                <a:headEnd/>
                <a:tailEnd/>
              </a:ln>
            </p:spPr>
            <p:txBody>
              <a:bodyPr vert="horz" wrap="square" lIns="91440" tIns="45720" rIns="91440" bIns="45720" numCol="1" anchor="t" anchorCtr="0" compatLnSpc="1">
                <a:prstTxWarp prst="textNoShape">
                  <a:avLst/>
                </a:prstTxWarp>
              </a:bodyPr>
              <a:lstStyle/>
              <a:p>
                <a:endParaRPr lang="en-US" sz="2000"/>
              </a:p>
            </p:txBody>
          </p:sp>
        </p:grpSp>
        <p:sp>
          <p:nvSpPr>
            <p:cNvPr id="1035" name="Line 11"/>
            <p:cNvSpPr>
              <a:spLocks noChangeShapeType="1"/>
            </p:cNvSpPr>
            <p:nvPr/>
          </p:nvSpPr>
          <p:spPr bwMode="auto">
            <a:xfrm>
              <a:off x="7756" y="5032"/>
              <a:ext cx="1366" cy="0"/>
            </a:xfrm>
            <a:prstGeom prst="line">
              <a:avLst/>
            </a:prstGeom>
            <a:noFill/>
            <a:ln w="9525">
              <a:solidFill>
                <a:srgbClr val="FF0000"/>
              </a:solidFill>
              <a:round/>
              <a:headEnd/>
              <a:tailEnd/>
            </a:ln>
          </p:spPr>
          <p:txBody>
            <a:bodyPr vert="horz" wrap="square" lIns="91440" tIns="45720" rIns="91440" bIns="45720" numCol="1" anchor="t" anchorCtr="0" compatLnSpc="1">
              <a:prstTxWarp prst="textNoShape">
                <a:avLst/>
              </a:prstTxWarp>
            </a:bodyPr>
            <a:lstStyle/>
            <a:p>
              <a:endParaRPr lang="en-US" sz="2000"/>
            </a:p>
          </p:txBody>
        </p:sp>
        <p:grpSp>
          <p:nvGrpSpPr>
            <p:cNvPr id="1036" name="Group 12"/>
            <p:cNvGrpSpPr>
              <a:grpSpLocks/>
            </p:cNvGrpSpPr>
            <p:nvPr/>
          </p:nvGrpSpPr>
          <p:grpSpPr bwMode="auto">
            <a:xfrm>
              <a:off x="9122" y="3732"/>
              <a:ext cx="114" cy="3120"/>
              <a:chOff x="3780" y="5472"/>
              <a:chExt cx="180" cy="4320"/>
            </a:xfrm>
          </p:grpSpPr>
          <p:sp>
            <p:nvSpPr>
              <p:cNvPr id="1037" name="Rectangle 13"/>
              <p:cNvSpPr>
                <a:spLocks noChangeArrowheads="1"/>
              </p:cNvSpPr>
              <p:nvPr/>
            </p:nvSpPr>
            <p:spPr bwMode="auto">
              <a:xfrm>
                <a:off x="3780" y="5472"/>
                <a:ext cx="180" cy="4320"/>
              </a:xfrm>
              <a:prstGeom prst="rect">
                <a:avLst/>
              </a:prstGeom>
              <a:solidFill>
                <a:srgbClr val="FFFFFF"/>
              </a:solidFill>
              <a:ln w="9525">
                <a:solidFill>
                  <a:srgbClr val="FF0000"/>
                </a:solidFill>
                <a:miter lim="800000"/>
                <a:headEnd/>
                <a:tailEnd/>
              </a:ln>
            </p:spPr>
            <p:txBody>
              <a:bodyPr vert="horz" wrap="square" lIns="91440" tIns="45720" rIns="91440" bIns="45720" numCol="1" anchor="t" anchorCtr="0" compatLnSpc="1">
                <a:prstTxWarp prst="textNoShape">
                  <a:avLst/>
                </a:prstTxWarp>
              </a:bodyPr>
              <a:lstStyle/>
              <a:p>
                <a:endParaRPr lang="en-US" sz="2000"/>
              </a:p>
            </p:txBody>
          </p:sp>
          <p:sp>
            <p:nvSpPr>
              <p:cNvPr id="1038" name="Line 14"/>
              <p:cNvSpPr>
                <a:spLocks noChangeShapeType="1"/>
              </p:cNvSpPr>
              <p:nvPr/>
            </p:nvSpPr>
            <p:spPr bwMode="auto">
              <a:xfrm>
                <a:off x="3780" y="6372"/>
                <a:ext cx="180" cy="0"/>
              </a:xfrm>
              <a:prstGeom prst="line">
                <a:avLst/>
              </a:prstGeom>
              <a:noFill/>
              <a:ln w="9525">
                <a:solidFill>
                  <a:srgbClr val="FF0000"/>
                </a:solidFill>
                <a:round/>
                <a:headEnd/>
                <a:tailEnd/>
              </a:ln>
            </p:spPr>
            <p:txBody>
              <a:bodyPr vert="horz" wrap="square" lIns="91440" tIns="45720" rIns="91440" bIns="45720" numCol="1" anchor="t" anchorCtr="0" compatLnSpc="1">
                <a:prstTxWarp prst="textNoShape">
                  <a:avLst/>
                </a:prstTxWarp>
              </a:bodyPr>
              <a:lstStyle/>
              <a:p>
                <a:endParaRPr lang="en-US" sz="2000"/>
              </a:p>
            </p:txBody>
          </p:sp>
          <p:sp>
            <p:nvSpPr>
              <p:cNvPr id="1039" name="Line 15"/>
              <p:cNvSpPr>
                <a:spLocks noChangeShapeType="1"/>
              </p:cNvSpPr>
              <p:nvPr/>
            </p:nvSpPr>
            <p:spPr bwMode="auto">
              <a:xfrm>
                <a:off x="3870" y="6372"/>
                <a:ext cx="0" cy="540"/>
              </a:xfrm>
              <a:prstGeom prst="line">
                <a:avLst/>
              </a:prstGeom>
              <a:noFill/>
              <a:ln w="9525">
                <a:solidFill>
                  <a:srgbClr val="FF0000"/>
                </a:solidFill>
                <a:round/>
                <a:headEnd/>
                <a:tailEnd/>
              </a:ln>
            </p:spPr>
            <p:txBody>
              <a:bodyPr vert="horz" wrap="square" lIns="91440" tIns="45720" rIns="91440" bIns="45720" numCol="1" anchor="t" anchorCtr="0" compatLnSpc="1">
                <a:prstTxWarp prst="textNoShape">
                  <a:avLst/>
                </a:prstTxWarp>
              </a:bodyPr>
              <a:lstStyle/>
              <a:p>
                <a:endParaRPr lang="en-US" sz="2000"/>
              </a:p>
            </p:txBody>
          </p:sp>
          <p:sp>
            <p:nvSpPr>
              <p:cNvPr id="1040" name="Line 16"/>
              <p:cNvSpPr>
                <a:spLocks noChangeShapeType="1"/>
              </p:cNvSpPr>
              <p:nvPr/>
            </p:nvSpPr>
            <p:spPr bwMode="auto">
              <a:xfrm>
                <a:off x="3780" y="6912"/>
                <a:ext cx="180" cy="0"/>
              </a:xfrm>
              <a:prstGeom prst="line">
                <a:avLst/>
              </a:prstGeom>
              <a:noFill/>
              <a:ln w="9525">
                <a:solidFill>
                  <a:srgbClr val="FF0000"/>
                </a:solidFill>
                <a:round/>
                <a:headEnd/>
                <a:tailEnd/>
              </a:ln>
            </p:spPr>
            <p:txBody>
              <a:bodyPr vert="horz" wrap="square" lIns="91440" tIns="45720" rIns="91440" bIns="45720" numCol="1" anchor="t" anchorCtr="0" compatLnSpc="1">
                <a:prstTxWarp prst="textNoShape">
                  <a:avLst/>
                </a:prstTxWarp>
              </a:bodyPr>
              <a:lstStyle/>
              <a:p>
                <a:endParaRPr lang="en-US" sz="2000"/>
              </a:p>
            </p:txBody>
          </p:sp>
        </p:grpSp>
        <p:sp>
          <p:nvSpPr>
            <p:cNvPr id="1041" name="Rectangle 17"/>
            <p:cNvSpPr>
              <a:spLocks noChangeArrowheads="1"/>
            </p:cNvSpPr>
            <p:nvPr/>
          </p:nvSpPr>
          <p:spPr bwMode="auto">
            <a:xfrm>
              <a:off x="7528" y="3472"/>
              <a:ext cx="1822" cy="260"/>
            </a:xfrm>
            <a:prstGeom prst="rect">
              <a:avLst/>
            </a:prstGeom>
            <a:solidFill>
              <a:srgbClr val="FFFFFF"/>
            </a:solidFill>
            <a:ln w="9525">
              <a:solidFill>
                <a:srgbClr val="FF0000"/>
              </a:solidFill>
              <a:miter lim="800000"/>
              <a:headEnd/>
              <a:tailEnd/>
            </a:ln>
          </p:spPr>
          <p:txBody>
            <a:bodyPr vert="horz" wrap="square" lIns="91440" tIns="27432"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
                </a:spcAft>
                <a:buClrTx/>
                <a:buSzTx/>
                <a:buFontTx/>
                <a:buNone/>
                <a:tabLst/>
              </a:pPr>
              <a:r>
                <a:rPr kumimoji="0" lang="en-US" sz="2000" b="0" i="0" u="none" strike="noStrike" cap="none" normalizeH="0" baseline="0" dirty="0">
                  <a:ln>
                    <a:noFill/>
                  </a:ln>
                  <a:solidFill>
                    <a:schemeClr val="bg1"/>
                  </a:solidFill>
                  <a:effectLst/>
                  <a:latin typeface="Calibri" pitchFamily="34" charset="0"/>
                  <a:cs typeface="Arial" pitchFamily="34" charset="0"/>
                </a:rPr>
                <a:t>Control Room</a:t>
              </a:r>
              <a:endParaRPr kumimoji="0" lang="en-US" sz="2000" b="0" i="0" u="none" strike="noStrike" cap="none" normalizeH="0" baseline="0" dirty="0">
                <a:ln>
                  <a:noFill/>
                </a:ln>
                <a:solidFill>
                  <a:schemeClr val="bg1"/>
                </a:solidFill>
                <a:effectLst/>
                <a:latin typeface="Arial" pitchFamily="34" charset="0"/>
                <a:cs typeface="Arial" pitchFamily="34" charset="0"/>
              </a:endParaRPr>
            </a:p>
          </p:txBody>
        </p:sp>
        <p:sp>
          <p:nvSpPr>
            <p:cNvPr id="1042" name="Line 18"/>
            <p:cNvSpPr>
              <a:spLocks noChangeShapeType="1"/>
            </p:cNvSpPr>
            <p:nvPr/>
          </p:nvSpPr>
          <p:spPr bwMode="auto">
            <a:xfrm>
              <a:off x="8771" y="3732"/>
              <a:ext cx="0" cy="2470"/>
            </a:xfrm>
            <a:prstGeom prst="line">
              <a:avLst/>
            </a:prstGeom>
            <a:noFill/>
            <a:ln w="9525">
              <a:solidFill>
                <a:srgbClr val="FF0000"/>
              </a:solidFill>
              <a:round/>
              <a:headEnd/>
              <a:tailEnd/>
            </a:ln>
          </p:spPr>
          <p:txBody>
            <a:bodyPr vert="horz" wrap="square" lIns="91440" tIns="45720" rIns="91440" bIns="45720" numCol="1" anchor="t" anchorCtr="0" compatLnSpc="1">
              <a:prstTxWarp prst="textNoShape">
                <a:avLst/>
              </a:prstTxWarp>
            </a:bodyPr>
            <a:lstStyle/>
            <a:p>
              <a:endParaRPr lang="en-US" sz="2000"/>
            </a:p>
          </p:txBody>
        </p:sp>
        <p:grpSp>
          <p:nvGrpSpPr>
            <p:cNvPr id="1043" name="Group 19"/>
            <p:cNvGrpSpPr>
              <a:grpSpLocks/>
            </p:cNvGrpSpPr>
            <p:nvPr/>
          </p:nvGrpSpPr>
          <p:grpSpPr bwMode="auto">
            <a:xfrm>
              <a:off x="7414" y="2952"/>
              <a:ext cx="2050" cy="520"/>
              <a:chOff x="3420" y="4392"/>
              <a:chExt cx="3060" cy="720"/>
            </a:xfrm>
          </p:grpSpPr>
          <p:sp>
            <p:nvSpPr>
              <p:cNvPr id="1044" name="Line 20"/>
              <p:cNvSpPr>
                <a:spLocks noChangeShapeType="1"/>
              </p:cNvSpPr>
              <p:nvPr/>
            </p:nvSpPr>
            <p:spPr bwMode="auto">
              <a:xfrm>
                <a:off x="3420" y="5112"/>
                <a:ext cx="3060" cy="0"/>
              </a:xfrm>
              <a:prstGeom prst="line">
                <a:avLst/>
              </a:prstGeom>
              <a:noFill/>
              <a:ln w="9525">
                <a:solidFill>
                  <a:srgbClr val="FF0000"/>
                </a:solidFill>
                <a:round/>
                <a:headEnd/>
                <a:tailEnd/>
              </a:ln>
            </p:spPr>
            <p:txBody>
              <a:bodyPr vert="horz" wrap="square" lIns="91440" tIns="45720" rIns="91440" bIns="45720" numCol="1" anchor="t" anchorCtr="0" compatLnSpc="1">
                <a:prstTxWarp prst="textNoShape">
                  <a:avLst/>
                </a:prstTxWarp>
              </a:bodyPr>
              <a:lstStyle/>
              <a:p>
                <a:endParaRPr lang="en-US" sz="2000"/>
              </a:p>
            </p:txBody>
          </p:sp>
          <p:sp>
            <p:nvSpPr>
              <p:cNvPr id="1045" name="Line 21"/>
              <p:cNvSpPr>
                <a:spLocks noChangeShapeType="1"/>
              </p:cNvSpPr>
              <p:nvPr/>
            </p:nvSpPr>
            <p:spPr bwMode="auto">
              <a:xfrm flipH="1" flipV="1">
                <a:off x="5040" y="4392"/>
                <a:ext cx="1440" cy="720"/>
              </a:xfrm>
              <a:prstGeom prst="line">
                <a:avLst/>
              </a:prstGeom>
              <a:noFill/>
              <a:ln w="9525">
                <a:solidFill>
                  <a:srgbClr val="FF0000"/>
                </a:solidFill>
                <a:round/>
                <a:headEnd/>
                <a:tailEnd/>
              </a:ln>
            </p:spPr>
            <p:txBody>
              <a:bodyPr vert="horz" wrap="square" lIns="91440" tIns="45720" rIns="91440" bIns="45720" numCol="1" anchor="t" anchorCtr="0" compatLnSpc="1">
                <a:prstTxWarp prst="textNoShape">
                  <a:avLst/>
                </a:prstTxWarp>
              </a:bodyPr>
              <a:lstStyle/>
              <a:p>
                <a:endParaRPr lang="en-US" sz="2000"/>
              </a:p>
            </p:txBody>
          </p:sp>
          <p:sp>
            <p:nvSpPr>
              <p:cNvPr id="1046" name="Line 22"/>
              <p:cNvSpPr>
                <a:spLocks noChangeShapeType="1"/>
              </p:cNvSpPr>
              <p:nvPr/>
            </p:nvSpPr>
            <p:spPr bwMode="auto">
              <a:xfrm flipH="1">
                <a:off x="3420" y="4392"/>
                <a:ext cx="1620" cy="720"/>
              </a:xfrm>
              <a:prstGeom prst="line">
                <a:avLst/>
              </a:prstGeom>
              <a:noFill/>
              <a:ln w="9525">
                <a:solidFill>
                  <a:srgbClr val="FF0000"/>
                </a:solidFill>
                <a:round/>
                <a:headEnd/>
                <a:tailEnd/>
              </a:ln>
            </p:spPr>
            <p:txBody>
              <a:bodyPr vert="horz" wrap="square" lIns="91440" tIns="45720" rIns="91440" bIns="45720" numCol="1" anchor="t" anchorCtr="0" compatLnSpc="1">
                <a:prstTxWarp prst="textNoShape">
                  <a:avLst/>
                </a:prstTxWarp>
              </a:bodyPr>
              <a:lstStyle/>
              <a:p>
                <a:endParaRPr lang="en-US" sz="2000"/>
              </a:p>
            </p:txBody>
          </p:sp>
          <p:sp>
            <p:nvSpPr>
              <p:cNvPr id="1047" name="Line 23"/>
              <p:cNvSpPr>
                <a:spLocks noChangeShapeType="1"/>
              </p:cNvSpPr>
              <p:nvPr/>
            </p:nvSpPr>
            <p:spPr bwMode="auto">
              <a:xfrm>
                <a:off x="5040" y="4392"/>
                <a:ext cx="0" cy="720"/>
              </a:xfrm>
              <a:prstGeom prst="line">
                <a:avLst/>
              </a:prstGeom>
              <a:noFill/>
              <a:ln w="9525">
                <a:solidFill>
                  <a:srgbClr val="FF0000"/>
                </a:solidFill>
                <a:round/>
                <a:headEnd/>
                <a:tailEnd/>
              </a:ln>
            </p:spPr>
            <p:txBody>
              <a:bodyPr vert="horz" wrap="square" lIns="91440" tIns="45720" rIns="91440" bIns="45720" numCol="1" anchor="t" anchorCtr="0" compatLnSpc="1">
                <a:prstTxWarp prst="textNoShape">
                  <a:avLst/>
                </a:prstTxWarp>
              </a:bodyPr>
              <a:lstStyle/>
              <a:p>
                <a:endParaRPr lang="en-US" sz="2000"/>
              </a:p>
            </p:txBody>
          </p:sp>
          <p:sp>
            <p:nvSpPr>
              <p:cNvPr id="1048" name="Line 24"/>
              <p:cNvSpPr>
                <a:spLocks noChangeShapeType="1"/>
              </p:cNvSpPr>
              <p:nvPr/>
            </p:nvSpPr>
            <p:spPr bwMode="auto">
              <a:xfrm>
                <a:off x="5760" y="4752"/>
                <a:ext cx="0" cy="360"/>
              </a:xfrm>
              <a:prstGeom prst="line">
                <a:avLst/>
              </a:prstGeom>
              <a:noFill/>
              <a:ln w="9525">
                <a:solidFill>
                  <a:srgbClr val="FF0000"/>
                </a:solidFill>
                <a:round/>
                <a:headEnd/>
                <a:tailEnd/>
              </a:ln>
            </p:spPr>
            <p:txBody>
              <a:bodyPr vert="horz" wrap="square" lIns="91440" tIns="45720" rIns="91440" bIns="45720" numCol="1" anchor="t" anchorCtr="0" compatLnSpc="1">
                <a:prstTxWarp prst="textNoShape">
                  <a:avLst/>
                </a:prstTxWarp>
              </a:bodyPr>
              <a:lstStyle/>
              <a:p>
                <a:endParaRPr lang="en-US" sz="2000"/>
              </a:p>
            </p:txBody>
          </p:sp>
          <p:sp>
            <p:nvSpPr>
              <p:cNvPr id="1049" name="Line 25"/>
              <p:cNvSpPr>
                <a:spLocks noChangeShapeType="1"/>
              </p:cNvSpPr>
              <p:nvPr/>
            </p:nvSpPr>
            <p:spPr bwMode="auto">
              <a:xfrm>
                <a:off x="4320" y="4752"/>
                <a:ext cx="0" cy="360"/>
              </a:xfrm>
              <a:prstGeom prst="line">
                <a:avLst/>
              </a:prstGeom>
              <a:noFill/>
              <a:ln w="9525">
                <a:solidFill>
                  <a:srgbClr val="FF0000"/>
                </a:solidFill>
                <a:round/>
                <a:headEnd/>
                <a:tailEnd/>
              </a:ln>
            </p:spPr>
            <p:txBody>
              <a:bodyPr vert="horz" wrap="square" lIns="91440" tIns="45720" rIns="91440" bIns="45720" numCol="1" anchor="t" anchorCtr="0" compatLnSpc="1">
                <a:prstTxWarp prst="textNoShape">
                  <a:avLst/>
                </a:prstTxWarp>
              </a:bodyPr>
              <a:lstStyle/>
              <a:p>
                <a:endParaRPr lang="en-US" sz="2000"/>
              </a:p>
            </p:txBody>
          </p:sp>
          <p:sp>
            <p:nvSpPr>
              <p:cNvPr id="1050" name="Line 26"/>
              <p:cNvSpPr>
                <a:spLocks noChangeShapeType="1"/>
              </p:cNvSpPr>
              <p:nvPr/>
            </p:nvSpPr>
            <p:spPr bwMode="auto">
              <a:xfrm>
                <a:off x="4320" y="4752"/>
                <a:ext cx="720" cy="360"/>
              </a:xfrm>
              <a:prstGeom prst="line">
                <a:avLst/>
              </a:prstGeom>
              <a:noFill/>
              <a:ln w="9525">
                <a:solidFill>
                  <a:srgbClr val="FF0000"/>
                </a:solidFill>
                <a:round/>
                <a:headEnd/>
                <a:tailEnd/>
              </a:ln>
            </p:spPr>
            <p:txBody>
              <a:bodyPr vert="horz" wrap="square" lIns="91440" tIns="45720" rIns="91440" bIns="45720" numCol="1" anchor="t" anchorCtr="0" compatLnSpc="1">
                <a:prstTxWarp prst="textNoShape">
                  <a:avLst/>
                </a:prstTxWarp>
              </a:bodyPr>
              <a:lstStyle/>
              <a:p>
                <a:endParaRPr lang="en-US" sz="2000"/>
              </a:p>
            </p:txBody>
          </p:sp>
          <p:sp>
            <p:nvSpPr>
              <p:cNvPr id="1051" name="Line 27"/>
              <p:cNvSpPr>
                <a:spLocks noChangeShapeType="1"/>
              </p:cNvSpPr>
              <p:nvPr/>
            </p:nvSpPr>
            <p:spPr bwMode="auto">
              <a:xfrm flipV="1">
                <a:off x="5040" y="4752"/>
                <a:ext cx="720" cy="360"/>
              </a:xfrm>
              <a:prstGeom prst="line">
                <a:avLst/>
              </a:prstGeom>
              <a:noFill/>
              <a:ln w="9525">
                <a:solidFill>
                  <a:srgbClr val="FF0000"/>
                </a:solidFill>
                <a:round/>
                <a:headEnd/>
                <a:tailEnd/>
              </a:ln>
            </p:spPr>
            <p:txBody>
              <a:bodyPr vert="horz" wrap="square" lIns="91440" tIns="45720" rIns="91440" bIns="45720" numCol="1" anchor="t" anchorCtr="0" compatLnSpc="1">
                <a:prstTxWarp prst="textNoShape">
                  <a:avLst/>
                </a:prstTxWarp>
              </a:bodyPr>
              <a:lstStyle/>
              <a:p>
                <a:endParaRPr lang="en-US" sz="2000"/>
              </a:p>
            </p:txBody>
          </p:sp>
        </p:grpSp>
        <p:sp>
          <p:nvSpPr>
            <p:cNvPr id="1052" name="Line 28"/>
            <p:cNvSpPr>
              <a:spLocks noChangeShapeType="1"/>
            </p:cNvSpPr>
            <p:nvPr/>
          </p:nvSpPr>
          <p:spPr bwMode="auto">
            <a:xfrm>
              <a:off x="8059" y="3732"/>
              <a:ext cx="0" cy="1690"/>
            </a:xfrm>
            <a:prstGeom prst="line">
              <a:avLst/>
            </a:prstGeom>
            <a:noFill/>
            <a:ln w="9525">
              <a:solidFill>
                <a:srgbClr val="FF0000"/>
              </a:solidFill>
              <a:round/>
              <a:headEnd/>
              <a:tailEnd/>
            </a:ln>
          </p:spPr>
          <p:txBody>
            <a:bodyPr vert="horz" wrap="square" lIns="91440" tIns="45720" rIns="91440" bIns="45720" numCol="1" anchor="t" anchorCtr="0" compatLnSpc="1">
              <a:prstTxWarp prst="textNoShape">
                <a:avLst/>
              </a:prstTxWarp>
            </a:bodyPr>
            <a:lstStyle/>
            <a:p>
              <a:endParaRPr lang="en-US" sz="2000"/>
            </a:p>
          </p:txBody>
        </p:sp>
        <p:sp>
          <p:nvSpPr>
            <p:cNvPr id="1053" name="Line 29"/>
            <p:cNvSpPr>
              <a:spLocks noChangeShapeType="1"/>
            </p:cNvSpPr>
            <p:nvPr/>
          </p:nvSpPr>
          <p:spPr bwMode="auto">
            <a:xfrm>
              <a:off x="8410" y="3732"/>
              <a:ext cx="0" cy="2080"/>
            </a:xfrm>
            <a:prstGeom prst="line">
              <a:avLst/>
            </a:prstGeom>
            <a:noFill/>
            <a:ln w="9525">
              <a:solidFill>
                <a:srgbClr val="FF0000"/>
              </a:solidFill>
              <a:round/>
              <a:headEnd/>
              <a:tailEnd/>
            </a:ln>
          </p:spPr>
          <p:txBody>
            <a:bodyPr vert="horz" wrap="square" lIns="91440" tIns="45720" rIns="91440" bIns="45720" numCol="1" anchor="t" anchorCtr="0" compatLnSpc="1">
              <a:prstTxWarp prst="textNoShape">
                <a:avLst/>
              </a:prstTxWarp>
            </a:bodyPr>
            <a:lstStyle/>
            <a:p>
              <a:endParaRPr lang="en-US" sz="2000"/>
            </a:p>
          </p:txBody>
        </p:sp>
        <p:grpSp>
          <p:nvGrpSpPr>
            <p:cNvPr id="1054" name="Group 30"/>
            <p:cNvGrpSpPr>
              <a:grpSpLocks/>
            </p:cNvGrpSpPr>
            <p:nvPr/>
          </p:nvGrpSpPr>
          <p:grpSpPr bwMode="auto">
            <a:xfrm>
              <a:off x="6503" y="5314"/>
              <a:ext cx="2391" cy="1148"/>
              <a:chOff x="2160" y="7122"/>
              <a:chExt cx="3600" cy="1590"/>
            </a:xfrm>
          </p:grpSpPr>
          <p:grpSp>
            <p:nvGrpSpPr>
              <p:cNvPr id="1055" name="Group 31"/>
              <p:cNvGrpSpPr>
                <a:grpSpLocks/>
              </p:cNvGrpSpPr>
              <p:nvPr/>
            </p:nvGrpSpPr>
            <p:grpSpPr bwMode="auto">
              <a:xfrm>
                <a:off x="4320" y="7272"/>
                <a:ext cx="360" cy="360"/>
                <a:chOff x="7560" y="6192"/>
                <a:chExt cx="360" cy="360"/>
              </a:xfrm>
            </p:grpSpPr>
            <p:sp>
              <p:nvSpPr>
                <p:cNvPr id="1056" name="Rectangle 32"/>
                <p:cNvSpPr>
                  <a:spLocks noChangeArrowheads="1"/>
                </p:cNvSpPr>
                <p:nvPr/>
              </p:nvSpPr>
              <p:spPr bwMode="auto">
                <a:xfrm>
                  <a:off x="7560" y="6192"/>
                  <a:ext cx="360" cy="360"/>
                </a:xfrm>
                <a:prstGeom prst="rect">
                  <a:avLst/>
                </a:prstGeom>
                <a:solidFill>
                  <a:srgbClr val="FFFFFF"/>
                </a:solidFill>
                <a:ln w="9525">
                  <a:solidFill>
                    <a:srgbClr val="FF0000"/>
                  </a:solidFill>
                  <a:miter lim="800000"/>
                  <a:headEnd/>
                  <a:tailEnd/>
                </a:ln>
              </p:spPr>
              <p:txBody>
                <a:bodyPr vert="horz" wrap="square" lIns="91440" tIns="45720" rIns="91440" bIns="45720" numCol="1" anchor="t" anchorCtr="0" compatLnSpc="1">
                  <a:prstTxWarp prst="textNoShape">
                    <a:avLst/>
                  </a:prstTxWarp>
                </a:bodyPr>
                <a:lstStyle/>
                <a:p>
                  <a:endParaRPr lang="en-US" sz="2000"/>
                </a:p>
              </p:txBody>
            </p:sp>
            <p:sp>
              <p:nvSpPr>
                <p:cNvPr id="1057" name="Line 33"/>
                <p:cNvSpPr>
                  <a:spLocks noChangeShapeType="1"/>
                </p:cNvSpPr>
                <p:nvPr/>
              </p:nvSpPr>
              <p:spPr bwMode="auto">
                <a:xfrm flipH="1">
                  <a:off x="7560" y="6192"/>
                  <a:ext cx="360" cy="360"/>
                </a:xfrm>
                <a:prstGeom prst="line">
                  <a:avLst/>
                </a:prstGeom>
                <a:noFill/>
                <a:ln w="9525">
                  <a:solidFill>
                    <a:srgbClr val="FF0000"/>
                  </a:solidFill>
                  <a:round/>
                  <a:headEnd/>
                  <a:tailEnd/>
                </a:ln>
              </p:spPr>
              <p:txBody>
                <a:bodyPr vert="horz" wrap="square" lIns="91440" tIns="45720" rIns="91440" bIns="45720" numCol="1" anchor="t" anchorCtr="0" compatLnSpc="1">
                  <a:prstTxWarp prst="textNoShape">
                    <a:avLst/>
                  </a:prstTxWarp>
                </a:bodyPr>
                <a:lstStyle/>
                <a:p>
                  <a:endParaRPr lang="en-US" sz="2000"/>
                </a:p>
              </p:txBody>
            </p:sp>
            <p:sp>
              <p:nvSpPr>
                <p:cNvPr id="1058" name="Line 34"/>
                <p:cNvSpPr>
                  <a:spLocks noChangeShapeType="1"/>
                </p:cNvSpPr>
                <p:nvPr/>
              </p:nvSpPr>
              <p:spPr bwMode="auto">
                <a:xfrm>
                  <a:off x="7560" y="6192"/>
                  <a:ext cx="360" cy="360"/>
                </a:xfrm>
                <a:prstGeom prst="line">
                  <a:avLst/>
                </a:prstGeom>
                <a:noFill/>
                <a:ln w="9525">
                  <a:solidFill>
                    <a:srgbClr val="FF0000"/>
                  </a:solidFill>
                  <a:round/>
                  <a:headEnd/>
                  <a:tailEnd/>
                </a:ln>
              </p:spPr>
              <p:txBody>
                <a:bodyPr vert="horz" wrap="square" lIns="91440" tIns="45720" rIns="91440" bIns="45720" numCol="1" anchor="t" anchorCtr="0" compatLnSpc="1">
                  <a:prstTxWarp prst="textNoShape">
                    <a:avLst/>
                  </a:prstTxWarp>
                </a:bodyPr>
                <a:lstStyle/>
                <a:p>
                  <a:endParaRPr lang="en-US" sz="2000"/>
                </a:p>
              </p:txBody>
            </p:sp>
          </p:grpSp>
          <p:grpSp>
            <p:nvGrpSpPr>
              <p:cNvPr id="1059" name="Group 35"/>
              <p:cNvGrpSpPr>
                <a:grpSpLocks/>
              </p:cNvGrpSpPr>
              <p:nvPr/>
            </p:nvGrpSpPr>
            <p:grpSpPr bwMode="auto">
              <a:xfrm>
                <a:off x="4860" y="7812"/>
                <a:ext cx="360" cy="360"/>
                <a:chOff x="7560" y="6192"/>
                <a:chExt cx="360" cy="360"/>
              </a:xfrm>
            </p:grpSpPr>
            <p:sp>
              <p:nvSpPr>
                <p:cNvPr id="1060" name="Rectangle 36"/>
                <p:cNvSpPr>
                  <a:spLocks noChangeArrowheads="1"/>
                </p:cNvSpPr>
                <p:nvPr/>
              </p:nvSpPr>
              <p:spPr bwMode="auto">
                <a:xfrm>
                  <a:off x="7560" y="6192"/>
                  <a:ext cx="360" cy="360"/>
                </a:xfrm>
                <a:prstGeom prst="rect">
                  <a:avLst/>
                </a:prstGeom>
                <a:solidFill>
                  <a:srgbClr val="FFFFFF"/>
                </a:solidFill>
                <a:ln w="9525">
                  <a:solidFill>
                    <a:srgbClr val="FF0000"/>
                  </a:solidFill>
                  <a:miter lim="800000"/>
                  <a:headEnd/>
                  <a:tailEnd/>
                </a:ln>
              </p:spPr>
              <p:txBody>
                <a:bodyPr vert="horz" wrap="square" lIns="91440" tIns="45720" rIns="91440" bIns="45720" numCol="1" anchor="t" anchorCtr="0" compatLnSpc="1">
                  <a:prstTxWarp prst="textNoShape">
                    <a:avLst/>
                  </a:prstTxWarp>
                </a:bodyPr>
                <a:lstStyle/>
                <a:p>
                  <a:endParaRPr lang="en-US" sz="2000"/>
                </a:p>
              </p:txBody>
            </p:sp>
            <p:sp>
              <p:nvSpPr>
                <p:cNvPr id="1061" name="Line 37"/>
                <p:cNvSpPr>
                  <a:spLocks noChangeShapeType="1"/>
                </p:cNvSpPr>
                <p:nvPr/>
              </p:nvSpPr>
              <p:spPr bwMode="auto">
                <a:xfrm flipH="1">
                  <a:off x="7560" y="6192"/>
                  <a:ext cx="360" cy="360"/>
                </a:xfrm>
                <a:prstGeom prst="line">
                  <a:avLst/>
                </a:prstGeom>
                <a:noFill/>
                <a:ln w="9525">
                  <a:solidFill>
                    <a:srgbClr val="FF0000"/>
                  </a:solidFill>
                  <a:round/>
                  <a:headEnd/>
                  <a:tailEnd/>
                </a:ln>
              </p:spPr>
              <p:txBody>
                <a:bodyPr vert="horz" wrap="square" lIns="91440" tIns="45720" rIns="91440" bIns="45720" numCol="1" anchor="t" anchorCtr="0" compatLnSpc="1">
                  <a:prstTxWarp prst="textNoShape">
                    <a:avLst/>
                  </a:prstTxWarp>
                </a:bodyPr>
                <a:lstStyle/>
                <a:p>
                  <a:endParaRPr lang="en-US" sz="2000"/>
                </a:p>
              </p:txBody>
            </p:sp>
            <p:sp>
              <p:nvSpPr>
                <p:cNvPr id="1062" name="Line 38"/>
                <p:cNvSpPr>
                  <a:spLocks noChangeShapeType="1"/>
                </p:cNvSpPr>
                <p:nvPr/>
              </p:nvSpPr>
              <p:spPr bwMode="auto">
                <a:xfrm>
                  <a:off x="7560" y="6192"/>
                  <a:ext cx="360" cy="360"/>
                </a:xfrm>
                <a:prstGeom prst="line">
                  <a:avLst/>
                </a:prstGeom>
                <a:noFill/>
                <a:ln w="9525">
                  <a:solidFill>
                    <a:srgbClr val="FF0000"/>
                  </a:solidFill>
                  <a:round/>
                  <a:headEnd/>
                  <a:tailEnd/>
                </a:ln>
              </p:spPr>
              <p:txBody>
                <a:bodyPr vert="horz" wrap="square" lIns="91440" tIns="45720" rIns="91440" bIns="45720" numCol="1" anchor="t" anchorCtr="0" compatLnSpc="1">
                  <a:prstTxWarp prst="textNoShape">
                    <a:avLst/>
                  </a:prstTxWarp>
                </a:bodyPr>
                <a:lstStyle/>
                <a:p>
                  <a:endParaRPr lang="en-US" sz="2000"/>
                </a:p>
              </p:txBody>
            </p:sp>
          </p:grpSp>
          <p:grpSp>
            <p:nvGrpSpPr>
              <p:cNvPr id="1063" name="Group 39"/>
              <p:cNvGrpSpPr>
                <a:grpSpLocks/>
              </p:cNvGrpSpPr>
              <p:nvPr/>
            </p:nvGrpSpPr>
            <p:grpSpPr bwMode="auto">
              <a:xfrm>
                <a:off x="5400" y="8352"/>
                <a:ext cx="360" cy="360"/>
                <a:chOff x="7560" y="6192"/>
                <a:chExt cx="360" cy="360"/>
              </a:xfrm>
            </p:grpSpPr>
            <p:sp>
              <p:nvSpPr>
                <p:cNvPr id="1064" name="Rectangle 40"/>
                <p:cNvSpPr>
                  <a:spLocks noChangeArrowheads="1"/>
                </p:cNvSpPr>
                <p:nvPr/>
              </p:nvSpPr>
              <p:spPr bwMode="auto">
                <a:xfrm>
                  <a:off x="7560" y="6192"/>
                  <a:ext cx="360" cy="360"/>
                </a:xfrm>
                <a:prstGeom prst="rect">
                  <a:avLst/>
                </a:prstGeom>
                <a:solidFill>
                  <a:srgbClr val="FFFFFF"/>
                </a:solidFill>
                <a:ln w="9525">
                  <a:solidFill>
                    <a:srgbClr val="FF0000"/>
                  </a:solidFill>
                  <a:miter lim="800000"/>
                  <a:headEnd/>
                  <a:tailEnd/>
                </a:ln>
              </p:spPr>
              <p:txBody>
                <a:bodyPr vert="horz" wrap="square" lIns="91440" tIns="45720" rIns="91440" bIns="45720" numCol="1" anchor="t" anchorCtr="0" compatLnSpc="1">
                  <a:prstTxWarp prst="textNoShape">
                    <a:avLst/>
                  </a:prstTxWarp>
                </a:bodyPr>
                <a:lstStyle/>
                <a:p>
                  <a:endParaRPr lang="en-US" sz="2000"/>
                </a:p>
              </p:txBody>
            </p:sp>
            <p:sp>
              <p:nvSpPr>
                <p:cNvPr id="1065" name="Line 41"/>
                <p:cNvSpPr>
                  <a:spLocks noChangeShapeType="1"/>
                </p:cNvSpPr>
                <p:nvPr/>
              </p:nvSpPr>
              <p:spPr bwMode="auto">
                <a:xfrm flipH="1">
                  <a:off x="7560" y="6192"/>
                  <a:ext cx="360" cy="360"/>
                </a:xfrm>
                <a:prstGeom prst="line">
                  <a:avLst/>
                </a:prstGeom>
                <a:noFill/>
                <a:ln w="9525">
                  <a:solidFill>
                    <a:srgbClr val="FF0000"/>
                  </a:solidFill>
                  <a:round/>
                  <a:headEnd/>
                  <a:tailEnd/>
                </a:ln>
              </p:spPr>
              <p:txBody>
                <a:bodyPr vert="horz" wrap="square" lIns="91440" tIns="45720" rIns="91440" bIns="45720" numCol="1" anchor="t" anchorCtr="0" compatLnSpc="1">
                  <a:prstTxWarp prst="textNoShape">
                    <a:avLst/>
                  </a:prstTxWarp>
                </a:bodyPr>
                <a:lstStyle/>
                <a:p>
                  <a:endParaRPr lang="en-US" sz="2000"/>
                </a:p>
              </p:txBody>
            </p:sp>
            <p:sp>
              <p:nvSpPr>
                <p:cNvPr id="1066" name="Line 42"/>
                <p:cNvSpPr>
                  <a:spLocks noChangeShapeType="1"/>
                </p:cNvSpPr>
                <p:nvPr/>
              </p:nvSpPr>
              <p:spPr bwMode="auto">
                <a:xfrm>
                  <a:off x="7560" y="6192"/>
                  <a:ext cx="360" cy="360"/>
                </a:xfrm>
                <a:prstGeom prst="line">
                  <a:avLst/>
                </a:prstGeom>
                <a:noFill/>
                <a:ln w="9525">
                  <a:solidFill>
                    <a:srgbClr val="FF0000"/>
                  </a:solidFill>
                  <a:round/>
                  <a:headEnd/>
                  <a:tailEnd/>
                </a:ln>
              </p:spPr>
              <p:txBody>
                <a:bodyPr vert="horz" wrap="square" lIns="91440" tIns="45720" rIns="91440" bIns="45720" numCol="1" anchor="t" anchorCtr="0" compatLnSpc="1">
                  <a:prstTxWarp prst="textNoShape">
                    <a:avLst/>
                  </a:prstTxWarp>
                </a:bodyPr>
                <a:lstStyle/>
                <a:p>
                  <a:endParaRPr lang="en-US" sz="2000"/>
                </a:p>
              </p:txBody>
            </p:sp>
          </p:grpSp>
          <p:grpSp>
            <p:nvGrpSpPr>
              <p:cNvPr id="1067" name="Group 43"/>
              <p:cNvGrpSpPr>
                <a:grpSpLocks/>
              </p:cNvGrpSpPr>
              <p:nvPr/>
            </p:nvGrpSpPr>
            <p:grpSpPr bwMode="auto">
              <a:xfrm>
                <a:off x="3060" y="7122"/>
                <a:ext cx="1260" cy="371"/>
                <a:chOff x="3060" y="7002"/>
                <a:chExt cx="1260" cy="371"/>
              </a:xfrm>
            </p:grpSpPr>
            <p:sp>
              <p:nvSpPr>
                <p:cNvPr id="1068" name="AutoShape 44"/>
                <p:cNvSpPr>
                  <a:spLocks noChangeArrowheads="1"/>
                </p:cNvSpPr>
                <p:nvPr/>
              </p:nvSpPr>
              <p:spPr bwMode="auto">
                <a:xfrm>
                  <a:off x="3060" y="7002"/>
                  <a:ext cx="101" cy="360"/>
                </a:xfrm>
                <a:prstGeom prst="can">
                  <a:avLst>
                    <a:gd name="adj" fmla="val 89109"/>
                  </a:avLst>
                </a:prstGeom>
                <a:solidFill>
                  <a:srgbClr val="FFFFFF"/>
                </a:solidFill>
                <a:ln w="9525">
                  <a:solidFill>
                    <a:srgbClr val="FF0000"/>
                  </a:solidFill>
                  <a:round/>
                  <a:headEnd/>
                  <a:tailEnd/>
                </a:ln>
              </p:spPr>
              <p:txBody>
                <a:bodyPr vert="horz" wrap="square" lIns="91440" tIns="45720" rIns="91440" bIns="45720" numCol="1" anchor="t" anchorCtr="0" compatLnSpc="1">
                  <a:prstTxWarp prst="textNoShape">
                    <a:avLst/>
                  </a:prstTxWarp>
                </a:bodyPr>
                <a:lstStyle/>
                <a:p>
                  <a:endParaRPr lang="en-US" sz="2000"/>
                </a:p>
              </p:txBody>
            </p:sp>
            <p:sp>
              <p:nvSpPr>
                <p:cNvPr id="1069" name="Rectangle 45"/>
                <p:cNvSpPr>
                  <a:spLocks noChangeArrowheads="1"/>
                </p:cNvSpPr>
                <p:nvPr/>
              </p:nvSpPr>
              <p:spPr bwMode="auto">
                <a:xfrm>
                  <a:off x="3060" y="7272"/>
                  <a:ext cx="1260" cy="101"/>
                </a:xfrm>
                <a:prstGeom prst="rect">
                  <a:avLst/>
                </a:prstGeom>
                <a:solidFill>
                  <a:srgbClr val="FFFFFF"/>
                </a:solidFill>
                <a:ln w="9525">
                  <a:solidFill>
                    <a:srgbClr val="FF0000"/>
                  </a:solidFill>
                  <a:miter lim="800000"/>
                  <a:headEnd/>
                  <a:tailEnd/>
                </a:ln>
              </p:spPr>
              <p:txBody>
                <a:bodyPr vert="horz" wrap="square" lIns="91440" tIns="45720" rIns="91440" bIns="45720" numCol="1" anchor="t" anchorCtr="0" compatLnSpc="1">
                  <a:prstTxWarp prst="textNoShape">
                    <a:avLst/>
                  </a:prstTxWarp>
                </a:bodyPr>
                <a:lstStyle/>
                <a:p>
                  <a:endParaRPr lang="en-US" sz="2000"/>
                </a:p>
              </p:txBody>
            </p:sp>
          </p:grpSp>
          <p:grpSp>
            <p:nvGrpSpPr>
              <p:cNvPr id="1070" name="Group 46"/>
              <p:cNvGrpSpPr>
                <a:grpSpLocks/>
              </p:cNvGrpSpPr>
              <p:nvPr/>
            </p:nvGrpSpPr>
            <p:grpSpPr bwMode="auto">
              <a:xfrm>
                <a:off x="2520" y="7677"/>
                <a:ext cx="2340" cy="360"/>
                <a:chOff x="2520" y="7557"/>
                <a:chExt cx="2340" cy="360"/>
              </a:xfrm>
            </p:grpSpPr>
            <p:sp>
              <p:nvSpPr>
                <p:cNvPr id="1071" name="AutoShape 47"/>
                <p:cNvSpPr>
                  <a:spLocks noChangeArrowheads="1"/>
                </p:cNvSpPr>
                <p:nvPr/>
              </p:nvSpPr>
              <p:spPr bwMode="auto">
                <a:xfrm>
                  <a:off x="2520" y="7557"/>
                  <a:ext cx="101" cy="360"/>
                </a:xfrm>
                <a:prstGeom prst="can">
                  <a:avLst>
                    <a:gd name="adj" fmla="val 89109"/>
                  </a:avLst>
                </a:prstGeom>
                <a:solidFill>
                  <a:srgbClr val="FFFFFF"/>
                </a:solidFill>
                <a:ln w="9525">
                  <a:solidFill>
                    <a:srgbClr val="FF0000"/>
                  </a:solidFill>
                  <a:round/>
                  <a:headEnd/>
                  <a:tailEnd/>
                </a:ln>
              </p:spPr>
              <p:txBody>
                <a:bodyPr vert="horz" wrap="square" lIns="91440" tIns="45720" rIns="91440" bIns="45720" numCol="1" anchor="t" anchorCtr="0" compatLnSpc="1">
                  <a:prstTxWarp prst="textNoShape">
                    <a:avLst/>
                  </a:prstTxWarp>
                </a:bodyPr>
                <a:lstStyle/>
                <a:p>
                  <a:endParaRPr lang="en-US" sz="2000"/>
                </a:p>
              </p:txBody>
            </p:sp>
            <p:sp>
              <p:nvSpPr>
                <p:cNvPr id="1072" name="Rectangle 48"/>
                <p:cNvSpPr>
                  <a:spLocks noChangeArrowheads="1"/>
                </p:cNvSpPr>
                <p:nvPr/>
              </p:nvSpPr>
              <p:spPr bwMode="auto">
                <a:xfrm>
                  <a:off x="2520" y="7812"/>
                  <a:ext cx="2340" cy="101"/>
                </a:xfrm>
                <a:prstGeom prst="rect">
                  <a:avLst/>
                </a:prstGeom>
                <a:solidFill>
                  <a:srgbClr val="FFFFFF"/>
                </a:solidFill>
                <a:ln w="9525">
                  <a:solidFill>
                    <a:srgbClr val="FF0000"/>
                  </a:solidFill>
                  <a:miter lim="800000"/>
                  <a:headEnd/>
                  <a:tailEnd/>
                </a:ln>
              </p:spPr>
              <p:txBody>
                <a:bodyPr vert="horz" wrap="square" lIns="91440" tIns="45720" rIns="91440" bIns="45720" numCol="1" anchor="t" anchorCtr="0" compatLnSpc="1">
                  <a:prstTxWarp prst="textNoShape">
                    <a:avLst/>
                  </a:prstTxWarp>
                </a:bodyPr>
                <a:lstStyle/>
                <a:p>
                  <a:endParaRPr lang="en-US" sz="2000"/>
                </a:p>
              </p:txBody>
            </p:sp>
          </p:grpSp>
          <p:grpSp>
            <p:nvGrpSpPr>
              <p:cNvPr id="1073" name="Group 49"/>
              <p:cNvGrpSpPr>
                <a:grpSpLocks/>
              </p:cNvGrpSpPr>
              <p:nvPr/>
            </p:nvGrpSpPr>
            <p:grpSpPr bwMode="auto">
              <a:xfrm>
                <a:off x="2160" y="8217"/>
                <a:ext cx="3240" cy="360"/>
                <a:chOff x="2160" y="8097"/>
                <a:chExt cx="3240" cy="360"/>
              </a:xfrm>
            </p:grpSpPr>
            <p:sp>
              <p:nvSpPr>
                <p:cNvPr id="1074" name="AutoShape 50"/>
                <p:cNvSpPr>
                  <a:spLocks noChangeArrowheads="1"/>
                </p:cNvSpPr>
                <p:nvPr/>
              </p:nvSpPr>
              <p:spPr bwMode="auto">
                <a:xfrm>
                  <a:off x="2160" y="8097"/>
                  <a:ext cx="101" cy="360"/>
                </a:xfrm>
                <a:prstGeom prst="can">
                  <a:avLst>
                    <a:gd name="adj" fmla="val 89109"/>
                  </a:avLst>
                </a:prstGeom>
                <a:solidFill>
                  <a:srgbClr val="FFFFFF"/>
                </a:solidFill>
                <a:ln w="9525">
                  <a:solidFill>
                    <a:srgbClr val="FF0000"/>
                  </a:solidFill>
                  <a:round/>
                  <a:headEnd/>
                  <a:tailEnd/>
                </a:ln>
              </p:spPr>
              <p:txBody>
                <a:bodyPr vert="horz" wrap="square" lIns="91440" tIns="45720" rIns="91440" bIns="45720" numCol="1" anchor="t" anchorCtr="0" compatLnSpc="1">
                  <a:prstTxWarp prst="textNoShape">
                    <a:avLst/>
                  </a:prstTxWarp>
                </a:bodyPr>
                <a:lstStyle/>
                <a:p>
                  <a:endParaRPr lang="en-US" sz="2000"/>
                </a:p>
              </p:txBody>
            </p:sp>
            <p:sp>
              <p:nvSpPr>
                <p:cNvPr id="1075" name="Rectangle 51"/>
                <p:cNvSpPr>
                  <a:spLocks noChangeArrowheads="1"/>
                </p:cNvSpPr>
                <p:nvPr/>
              </p:nvSpPr>
              <p:spPr bwMode="auto">
                <a:xfrm>
                  <a:off x="2160" y="8352"/>
                  <a:ext cx="3240" cy="101"/>
                </a:xfrm>
                <a:prstGeom prst="rect">
                  <a:avLst/>
                </a:prstGeom>
                <a:solidFill>
                  <a:srgbClr val="FFFFFF"/>
                </a:solidFill>
                <a:ln w="9525">
                  <a:solidFill>
                    <a:srgbClr val="FF0000"/>
                  </a:solidFill>
                  <a:miter lim="800000"/>
                  <a:headEnd/>
                  <a:tailEnd/>
                </a:ln>
              </p:spPr>
              <p:txBody>
                <a:bodyPr vert="horz" wrap="square" lIns="91440" tIns="45720" rIns="91440" bIns="45720" numCol="1" anchor="t" anchorCtr="0" compatLnSpc="1">
                  <a:prstTxWarp prst="textNoShape">
                    <a:avLst/>
                  </a:prstTxWarp>
                </a:bodyPr>
                <a:lstStyle/>
                <a:p>
                  <a:endParaRPr lang="en-US" sz="2000"/>
                </a:p>
              </p:txBody>
            </p:sp>
          </p:grpSp>
        </p:grpSp>
        <p:grpSp>
          <p:nvGrpSpPr>
            <p:cNvPr id="1076" name="Group 52"/>
            <p:cNvGrpSpPr>
              <a:grpSpLocks/>
            </p:cNvGrpSpPr>
            <p:nvPr/>
          </p:nvGrpSpPr>
          <p:grpSpPr bwMode="auto">
            <a:xfrm>
              <a:off x="9461" y="5942"/>
              <a:ext cx="2992" cy="910"/>
              <a:chOff x="8100" y="6732"/>
              <a:chExt cx="4733" cy="1260"/>
            </a:xfrm>
          </p:grpSpPr>
          <p:sp>
            <p:nvSpPr>
              <p:cNvPr id="1077" name="AutoShape 53" descr="Light upward diagonal"/>
              <p:cNvSpPr>
                <a:spLocks noChangeArrowheads="1"/>
              </p:cNvSpPr>
              <p:nvPr/>
            </p:nvSpPr>
            <p:spPr bwMode="auto">
              <a:xfrm rot="-10800000">
                <a:off x="8100" y="6732"/>
                <a:ext cx="1080" cy="1260"/>
              </a:xfrm>
              <a:custGeom>
                <a:avLst/>
                <a:gdLst>
                  <a:gd name="G0" fmla="+- 5400 0 0"/>
                  <a:gd name="G1" fmla="+- 21600 0 5400"/>
                  <a:gd name="G2" fmla="*/ 5400 1 2"/>
                  <a:gd name="G3" fmla="+- 21600 0 G2"/>
                  <a:gd name="G4" fmla="+/ 5400 21600 2"/>
                  <a:gd name="G5" fmla="+/ G1 0 2"/>
                  <a:gd name="G6" fmla="*/ 21600 21600 5400"/>
                  <a:gd name="G7" fmla="*/ G6 1 2"/>
                  <a:gd name="G8" fmla="+- 21600 0 G7"/>
                  <a:gd name="G9" fmla="*/ 21600 1 2"/>
                  <a:gd name="G10" fmla="+- 5400 0 G9"/>
                  <a:gd name="G11" fmla="?: G10 G8 0"/>
                  <a:gd name="G12" fmla="?: G10 G7 21600"/>
                  <a:gd name="T0" fmla="*/ 18900 w 21600"/>
                  <a:gd name="T1" fmla="*/ 10800 h 21600"/>
                  <a:gd name="T2" fmla="*/ 10800 w 21600"/>
                  <a:gd name="T3" fmla="*/ 21600 h 21600"/>
                  <a:gd name="T4" fmla="*/ 2700 w 21600"/>
                  <a:gd name="T5" fmla="*/ 10800 h 21600"/>
                  <a:gd name="T6" fmla="*/ 10800 w 21600"/>
                  <a:gd name="T7" fmla="*/ 0 h 21600"/>
                  <a:gd name="T8" fmla="*/ 4500 w 21600"/>
                  <a:gd name="T9" fmla="*/ 4500 h 21600"/>
                  <a:gd name="T10" fmla="*/ 17100 w 21600"/>
                  <a:gd name="T11" fmla="*/ 17100 h 21600"/>
                </a:gdLst>
                <a:ahLst/>
                <a:cxnLst>
                  <a:cxn ang="0">
                    <a:pos x="T0" y="T1"/>
                  </a:cxn>
                  <a:cxn ang="0">
                    <a:pos x="T2" y="T3"/>
                  </a:cxn>
                  <a:cxn ang="0">
                    <a:pos x="T4" y="T5"/>
                  </a:cxn>
                  <a:cxn ang="0">
                    <a:pos x="T6" y="T7"/>
                  </a:cxn>
                </a:cxnLst>
                <a:rect l="T8" t="T9" r="T10" b="T11"/>
                <a:pathLst>
                  <a:path w="21600" h="21600">
                    <a:moveTo>
                      <a:pt x="0" y="0"/>
                    </a:moveTo>
                    <a:lnTo>
                      <a:pt x="5400" y="21600"/>
                    </a:lnTo>
                    <a:lnTo>
                      <a:pt x="16200" y="21600"/>
                    </a:lnTo>
                    <a:lnTo>
                      <a:pt x="21600" y="0"/>
                    </a:lnTo>
                    <a:close/>
                  </a:path>
                </a:pathLst>
              </a:custGeom>
              <a:pattFill prst="ltUpDiag">
                <a:fgClr>
                  <a:srgbClr val="000000"/>
                </a:fgClr>
                <a:bgClr>
                  <a:srgbClr val="FFFFFF"/>
                </a:bgClr>
              </a:pattFill>
              <a:ln w="9525">
                <a:solidFill>
                  <a:srgbClr val="FF0000"/>
                </a:solidFill>
                <a:miter lim="800000"/>
                <a:headEnd/>
                <a:tailEnd/>
              </a:ln>
            </p:spPr>
            <p:txBody>
              <a:bodyPr vert="horz" wrap="square" lIns="91440" tIns="45720" rIns="91440" bIns="45720" numCol="1" anchor="t" anchorCtr="0" compatLnSpc="1">
                <a:prstTxWarp prst="textNoShape">
                  <a:avLst/>
                </a:prstTxWarp>
              </a:bodyPr>
              <a:lstStyle/>
              <a:p>
                <a:endParaRPr lang="en-US" sz="2000"/>
              </a:p>
            </p:txBody>
          </p:sp>
          <p:sp>
            <p:nvSpPr>
              <p:cNvPr id="1078" name="Text Box 54"/>
              <p:cNvSpPr txBox="1">
                <a:spLocks noChangeArrowheads="1"/>
              </p:cNvSpPr>
              <p:nvPr/>
            </p:nvSpPr>
            <p:spPr bwMode="auto">
              <a:xfrm>
                <a:off x="9192" y="7272"/>
                <a:ext cx="3641" cy="399"/>
              </a:xfrm>
              <a:prstGeom prst="rect">
                <a:avLst/>
              </a:prstGeom>
              <a:solidFill>
                <a:srgbClr val="FFFFFF"/>
              </a:solidFill>
              <a:ln w="9525">
                <a:noFill/>
                <a:miter lim="800000"/>
                <a:headEnd/>
                <a:tailEnd/>
              </a:ln>
            </p:spPr>
            <p:txBody>
              <a:bodyPr vert="horz" wrap="square" lIns="0" tIns="0" rIns="0" bIns="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a:ln>
                      <a:noFill/>
                    </a:ln>
                    <a:solidFill>
                      <a:schemeClr val="bg1"/>
                    </a:solidFill>
                    <a:effectLst/>
                    <a:latin typeface="Times New Roman" pitchFamily="18" charset="0"/>
                    <a:cs typeface="Arial" pitchFamily="34" charset="0"/>
                  </a:rPr>
                  <a:t>Central impervious core</a:t>
                </a:r>
                <a:endParaRPr kumimoji="0" lang="en-US" sz="2000" b="0" i="0" u="none" strike="noStrike" cap="none" normalizeH="0" baseline="0" dirty="0">
                  <a:ln>
                    <a:noFill/>
                  </a:ln>
                  <a:solidFill>
                    <a:schemeClr val="bg1"/>
                  </a:solidFill>
                  <a:effectLst/>
                  <a:latin typeface="Arial" pitchFamily="34" charset="0"/>
                  <a:cs typeface="Arial" pitchFamily="34" charset="0"/>
                </a:endParaRPr>
              </a:p>
            </p:txBody>
          </p:sp>
        </p:grpSp>
        <p:sp>
          <p:nvSpPr>
            <p:cNvPr id="1079" name="Rectangle 55"/>
            <p:cNvSpPr>
              <a:spLocks noChangeArrowheads="1"/>
            </p:cNvSpPr>
            <p:nvPr/>
          </p:nvSpPr>
          <p:spPr bwMode="auto">
            <a:xfrm>
              <a:off x="6389" y="6852"/>
              <a:ext cx="4555" cy="260"/>
            </a:xfrm>
            <a:prstGeom prst="rect">
              <a:avLst/>
            </a:prstGeom>
            <a:solidFill>
              <a:srgbClr val="FFFFFF"/>
            </a:solidFill>
            <a:ln w="9525">
              <a:solidFill>
                <a:srgbClr val="FF0000"/>
              </a:solidFill>
              <a:miter lim="800000"/>
              <a:headEnd/>
              <a:tailEnd/>
            </a:ln>
          </p:spPr>
          <p:txBody>
            <a:bodyPr vert="horz" wrap="square" lIns="91440" tIns="45720" rIns="91440" bIns="45720" numCol="1" anchor="t" anchorCtr="0" compatLnSpc="1">
              <a:prstTxWarp prst="textNoShape">
                <a:avLst/>
              </a:prstTxWarp>
            </a:bodyPr>
            <a:lstStyle/>
            <a:p>
              <a:endParaRPr lang="en-US" sz="2000"/>
            </a:p>
          </p:txBody>
        </p:sp>
        <p:sp>
          <p:nvSpPr>
            <p:cNvPr id="1080" name="Line 56"/>
            <p:cNvSpPr>
              <a:spLocks noChangeShapeType="1"/>
            </p:cNvSpPr>
            <p:nvPr/>
          </p:nvSpPr>
          <p:spPr bwMode="auto">
            <a:xfrm>
              <a:off x="6617" y="6982"/>
              <a:ext cx="569" cy="0"/>
            </a:xfrm>
            <a:prstGeom prst="line">
              <a:avLst/>
            </a:prstGeom>
            <a:noFill/>
            <a:ln w="9525">
              <a:solidFill>
                <a:srgbClr val="FF0000"/>
              </a:solidFill>
              <a:round/>
              <a:headEnd/>
              <a:tailEnd type="triangle" w="med" len="med"/>
            </a:ln>
          </p:spPr>
          <p:txBody>
            <a:bodyPr vert="horz" wrap="square" lIns="91440" tIns="45720" rIns="91440" bIns="45720" numCol="1" anchor="t" anchorCtr="0" compatLnSpc="1">
              <a:prstTxWarp prst="textNoShape">
                <a:avLst/>
              </a:prstTxWarp>
            </a:bodyPr>
            <a:lstStyle/>
            <a:p>
              <a:endParaRPr lang="en-US" sz="2000"/>
            </a:p>
          </p:txBody>
        </p:sp>
        <p:sp>
          <p:nvSpPr>
            <p:cNvPr id="1081" name="Line 57"/>
            <p:cNvSpPr>
              <a:spLocks noChangeShapeType="1"/>
            </p:cNvSpPr>
            <p:nvPr/>
          </p:nvSpPr>
          <p:spPr bwMode="auto">
            <a:xfrm>
              <a:off x="8439" y="6982"/>
              <a:ext cx="569" cy="0"/>
            </a:xfrm>
            <a:prstGeom prst="line">
              <a:avLst/>
            </a:prstGeom>
            <a:noFill/>
            <a:ln w="9525">
              <a:solidFill>
                <a:srgbClr val="FF0000"/>
              </a:solidFill>
              <a:round/>
              <a:headEnd/>
              <a:tailEnd type="triangle" w="med" len="med"/>
            </a:ln>
          </p:spPr>
          <p:txBody>
            <a:bodyPr vert="horz" wrap="square" lIns="91440" tIns="45720" rIns="91440" bIns="45720" numCol="1" anchor="t" anchorCtr="0" compatLnSpc="1">
              <a:prstTxWarp prst="textNoShape">
                <a:avLst/>
              </a:prstTxWarp>
            </a:bodyPr>
            <a:lstStyle/>
            <a:p>
              <a:endParaRPr lang="en-US" sz="2000"/>
            </a:p>
          </p:txBody>
        </p:sp>
        <p:sp>
          <p:nvSpPr>
            <p:cNvPr id="1082" name="Line 58"/>
            <p:cNvSpPr>
              <a:spLocks noChangeShapeType="1"/>
            </p:cNvSpPr>
            <p:nvPr/>
          </p:nvSpPr>
          <p:spPr bwMode="auto">
            <a:xfrm>
              <a:off x="10489" y="6982"/>
              <a:ext cx="569" cy="0"/>
            </a:xfrm>
            <a:prstGeom prst="line">
              <a:avLst/>
            </a:prstGeom>
            <a:noFill/>
            <a:ln w="9525">
              <a:solidFill>
                <a:srgbClr val="FF0000"/>
              </a:solidFill>
              <a:round/>
              <a:headEnd/>
              <a:tailEnd type="triangle" w="med" len="med"/>
            </a:ln>
          </p:spPr>
          <p:txBody>
            <a:bodyPr vert="horz" wrap="square" lIns="91440" tIns="45720" rIns="91440" bIns="45720" numCol="1" anchor="t" anchorCtr="0" compatLnSpc="1">
              <a:prstTxWarp prst="textNoShape">
                <a:avLst/>
              </a:prstTxWarp>
            </a:bodyPr>
            <a:lstStyle/>
            <a:p>
              <a:endParaRPr lang="en-US" sz="2000"/>
            </a:p>
          </p:txBody>
        </p:sp>
        <p:sp>
          <p:nvSpPr>
            <p:cNvPr id="1083" name="Line 59"/>
            <p:cNvSpPr>
              <a:spLocks noChangeShapeType="1"/>
            </p:cNvSpPr>
            <p:nvPr/>
          </p:nvSpPr>
          <p:spPr bwMode="auto">
            <a:xfrm>
              <a:off x="8439" y="6592"/>
              <a:ext cx="0" cy="390"/>
            </a:xfrm>
            <a:prstGeom prst="line">
              <a:avLst/>
            </a:prstGeom>
            <a:noFill/>
            <a:ln w="9525">
              <a:solidFill>
                <a:srgbClr val="FF0000"/>
              </a:solidFill>
              <a:round/>
              <a:headEnd/>
              <a:tailEnd/>
            </a:ln>
          </p:spPr>
          <p:txBody>
            <a:bodyPr vert="horz" wrap="square" lIns="91440" tIns="45720" rIns="91440" bIns="45720" numCol="1" anchor="t" anchorCtr="0" compatLnSpc="1">
              <a:prstTxWarp prst="textNoShape">
                <a:avLst/>
              </a:prstTxWarp>
            </a:bodyPr>
            <a:lstStyle/>
            <a:p>
              <a:endParaRPr lang="en-US" sz="2000"/>
            </a:p>
          </p:txBody>
        </p:sp>
        <p:sp>
          <p:nvSpPr>
            <p:cNvPr id="1084" name="Line 60"/>
            <p:cNvSpPr>
              <a:spLocks noChangeShapeType="1"/>
            </p:cNvSpPr>
            <p:nvPr/>
          </p:nvSpPr>
          <p:spPr bwMode="auto">
            <a:xfrm flipH="1">
              <a:off x="6389" y="5032"/>
              <a:ext cx="1025" cy="0"/>
            </a:xfrm>
            <a:prstGeom prst="line">
              <a:avLst/>
            </a:prstGeom>
            <a:noFill/>
            <a:ln w="9525">
              <a:solidFill>
                <a:srgbClr val="FF0000"/>
              </a:solidFill>
              <a:prstDash val="lgDash"/>
              <a:round/>
              <a:headEnd/>
              <a:tailEnd/>
            </a:ln>
          </p:spPr>
          <p:txBody>
            <a:bodyPr vert="horz" wrap="square" lIns="91440" tIns="45720" rIns="91440" bIns="45720" numCol="1" anchor="t" anchorCtr="0" compatLnSpc="1">
              <a:prstTxWarp prst="textNoShape">
                <a:avLst/>
              </a:prstTxWarp>
            </a:bodyPr>
            <a:lstStyle/>
            <a:p>
              <a:endParaRPr lang="en-US" sz="2000"/>
            </a:p>
          </p:txBody>
        </p:sp>
        <p:sp>
          <p:nvSpPr>
            <p:cNvPr id="1085" name="Text Box 61"/>
            <p:cNvSpPr txBox="1">
              <a:spLocks noChangeArrowheads="1"/>
            </p:cNvSpPr>
            <p:nvPr/>
          </p:nvSpPr>
          <p:spPr bwMode="auto">
            <a:xfrm>
              <a:off x="6617" y="4772"/>
              <a:ext cx="455" cy="26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000" b="0" i="0" u="none" strike="noStrike" cap="none" normalizeH="0" baseline="0" dirty="0">
                  <a:ln>
                    <a:noFill/>
                  </a:ln>
                  <a:solidFill>
                    <a:schemeClr val="tx1"/>
                  </a:solidFill>
                  <a:effectLst/>
                  <a:latin typeface="Calibri" pitchFamily="34" charset="0"/>
                  <a:cs typeface="Arial" pitchFamily="34" charset="0"/>
                </a:rPr>
                <a:t>F.S.L</a:t>
              </a:r>
              <a:endParaRPr kumimoji="0" lang="en-US" sz="2000" b="0" i="0" u="none" strike="noStrike" cap="none" normalizeH="0" baseline="0" dirty="0">
                <a:ln>
                  <a:noFill/>
                </a:ln>
                <a:solidFill>
                  <a:schemeClr val="tx1"/>
                </a:solidFill>
                <a:effectLst/>
                <a:latin typeface="Arial" pitchFamily="34" charset="0"/>
                <a:cs typeface="Arial" pitchFamily="34" charset="0"/>
              </a:endParaRPr>
            </a:p>
          </p:txBody>
        </p:sp>
        <p:sp>
          <p:nvSpPr>
            <p:cNvPr id="1086" name="Text Box 62"/>
            <p:cNvSpPr txBox="1">
              <a:spLocks noChangeArrowheads="1"/>
            </p:cNvSpPr>
            <p:nvPr/>
          </p:nvSpPr>
          <p:spPr bwMode="auto">
            <a:xfrm>
              <a:off x="5687" y="5229"/>
              <a:ext cx="930" cy="253"/>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000" b="0" i="0" u="none" strike="noStrike" cap="none" normalizeH="0" baseline="0" dirty="0">
                  <a:ln>
                    <a:noFill/>
                  </a:ln>
                  <a:solidFill>
                    <a:schemeClr val="tx1"/>
                  </a:solidFill>
                  <a:effectLst/>
                  <a:latin typeface="Calibri" pitchFamily="34" charset="0"/>
                  <a:cs typeface="Arial" pitchFamily="34" charset="0"/>
                </a:rPr>
                <a:t>Screen</a:t>
              </a:r>
              <a:endParaRPr kumimoji="0" lang="en-US" sz="2000" b="0" i="0" u="none" strike="noStrike" cap="none" normalizeH="0" baseline="0" dirty="0">
                <a:ln>
                  <a:noFill/>
                </a:ln>
                <a:solidFill>
                  <a:schemeClr val="tx1"/>
                </a:solidFill>
                <a:effectLst/>
                <a:latin typeface="Arial" pitchFamily="34" charset="0"/>
                <a:cs typeface="Arial" pitchFamily="34" charset="0"/>
              </a:endParaRPr>
            </a:p>
          </p:txBody>
        </p:sp>
        <p:sp>
          <p:nvSpPr>
            <p:cNvPr id="1087" name="Text Box 63"/>
            <p:cNvSpPr txBox="1">
              <a:spLocks noChangeArrowheads="1"/>
            </p:cNvSpPr>
            <p:nvPr/>
          </p:nvSpPr>
          <p:spPr bwMode="auto">
            <a:xfrm>
              <a:off x="4920" y="5552"/>
              <a:ext cx="1697" cy="562"/>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a:ln>
                    <a:noFill/>
                  </a:ln>
                  <a:solidFill>
                    <a:schemeClr val="tx1"/>
                  </a:solidFill>
                  <a:effectLst/>
                  <a:latin typeface="Times New Roman" pitchFamily="18" charset="0"/>
                  <a:cs typeface="Arial" pitchFamily="34" charset="0"/>
                </a:rPr>
                <a:t>Upstream rack to remove debris</a:t>
              </a:r>
              <a:endParaRPr kumimoji="0" lang="en-US" sz="2000" b="0" i="0" u="none" strike="noStrike" cap="none" normalizeH="0" baseline="0" dirty="0">
                <a:ln>
                  <a:noFill/>
                </a:ln>
                <a:solidFill>
                  <a:schemeClr val="tx1"/>
                </a:solidFill>
                <a:effectLst/>
                <a:latin typeface="Arial" pitchFamily="34" charset="0"/>
                <a:cs typeface="Arial" pitchFamily="34" charset="0"/>
              </a:endParaRPr>
            </a:p>
          </p:txBody>
        </p:sp>
        <p:sp>
          <p:nvSpPr>
            <p:cNvPr id="1088" name="Text Box 64"/>
            <p:cNvSpPr txBox="1">
              <a:spLocks noChangeArrowheads="1"/>
            </p:cNvSpPr>
            <p:nvPr/>
          </p:nvSpPr>
          <p:spPr bwMode="auto">
            <a:xfrm>
              <a:off x="5478" y="6332"/>
              <a:ext cx="911" cy="351"/>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000" b="0" i="0" u="none" strike="noStrike" cap="none" normalizeH="0" baseline="0" dirty="0">
                  <a:ln>
                    <a:noFill/>
                  </a:ln>
                  <a:solidFill>
                    <a:schemeClr val="tx1"/>
                  </a:solidFill>
                  <a:effectLst/>
                  <a:latin typeface="Calibri" pitchFamily="34" charset="0"/>
                  <a:cs typeface="Arial" pitchFamily="34" charset="0"/>
                </a:rPr>
                <a:t>L.W.L</a:t>
              </a:r>
              <a:endParaRPr kumimoji="0" lang="en-US" sz="2000" b="0" i="0" u="none" strike="noStrike" cap="none" normalizeH="0" baseline="0" dirty="0">
                <a:ln>
                  <a:noFill/>
                </a:ln>
                <a:solidFill>
                  <a:schemeClr val="tx1"/>
                </a:solidFill>
                <a:effectLst/>
                <a:latin typeface="Arial" pitchFamily="34" charset="0"/>
                <a:cs typeface="Arial" pitchFamily="34" charset="0"/>
              </a:endParaRPr>
            </a:p>
          </p:txBody>
        </p:sp>
        <p:sp>
          <p:nvSpPr>
            <p:cNvPr id="1089" name="Text Box 65"/>
            <p:cNvSpPr txBox="1">
              <a:spLocks noChangeArrowheads="1"/>
            </p:cNvSpPr>
            <p:nvPr/>
          </p:nvSpPr>
          <p:spPr bwMode="auto">
            <a:xfrm>
              <a:off x="5129" y="6852"/>
              <a:ext cx="1032" cy="337"/>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000" b="0" i="0" u="none" strike="noStrike" cap="none" normalizeH="0" baseline="0" dirty="0">
                  <a:ln>
                    <a:noFill/>
                  </a:ln>
                  <a:solidFill>
                    <a:schemeClr val="tx1"/>
                  </a:solidFill>
                  <a:effectLst/>
                  <a:latin typeface="Calibri" pitchFamily="34" charset="0"/>
                  <a:cs typeface="Arial" pitchFamily="34" charset="0"/>
                </a:rPr>
                <a:t>Gate</a:t>
              </a:r>
              <a:endParaRPr kumimoji="0" lang="en-US" sz="2000" b="0" i="0" u="none" strike="noStrike" cap="none" normalizeH="0" baseline="0" dirty="0">
                <a:ln>
                  <a:noFill/>
                </a:ln>
                <a:solidFill>
                  <a:schemeClr val="tx1"/>
                </a:solidFill>
                <a:effectLst/>
                <a:latin typeface="Arial" pitchFamily="34" charset="0"/>
                <a:cs typeface="Arial" pitchFamily="34" charset="0"/>
              </a:endParaRPr>
            </a:p>
          </p:txBody>
        </p:sp>
        <p:sp>
          <p:nvSpPr>
            <p:cNvPr id="1090" name="Text Box 66"/>
            <p:cNvSpPr txBox="1">
              <a:spLocks noChangeArrowheads="1"/>
            </p:cNvSpPr>
            <p:nvPr/>
          </p:nvSpPr>
          <p:spPr bwMode="auto">
            <a:xfrm>
              <a:off x="9264" y="5422"/>
              <a:ext cx="1445" cy="249"/>
            </a:xfrm>
            <a:prstGeom prst="rect">
              <a:avLst/>
            </a:prstGeom>
            <a:solidFill>
              <a:srgbClr val="FFFFFF"/>
            </a:solidFill>
            <a:ln w="9525">
              <a:noFill/>
              <a:miter lim="800000"/>
              <a:headEnd/>
              <a:tailEnd/>
            </a:ln>
          </p:spPr>
          <p:txBody>
            <a:bodyPr vert="horz" wrap="square" lIns="0" tIns="0" rIns="0" bIns="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000" b="0" i="0" u="none" strike="noStrike" cap="none" normalizeH="0" baseline="0" dirty="0">
                  <a:ln>
                    <a:noFill/>
                  </a:ln>
                  <a:solidFill>
                    <a:schemeClr val="bg1"/>
                  </a:solidFill>
                  <a:effectLst/>
                  <a:latin typeface="Calibri" pitchFamily="34" charset="0"/>
                  <a:cs typeface="Arial" pitchFamily="34" charset="0"/>
                </a:rPr>
                <a:t>Earthen Dam</a:t>
              </a:r>
              <a:endParaRPr kumimoji="0" lang="en-US" sz="2000" b="0" i="0" u="none" strike="noStrike" cap="none" normalizeH="0" baseline="0" dirty="0">
                <a:ln>
                  <a:noFill/>
                </a:ln>
                <a:solidFill>
                  <a:schemeClr val="bg1"/>
                </a:solidFill>
                <a:effectLst/>
                <a:latin typeface="Arial" pitchFamily="34" charset="0"/>
                <a:cs typeface="Arial" pitchFamily="34" charset="0"/>
              </a:endParaRPr>
            </a:p>
          </p:txBody>
        </p:sp>
        <p:sp>
          <p:nvSpPr>
            <p:cNvPr id="1091" name="Text Box 67"/>
            <p:cNvSpPr txBox="1">
              <a:spLocks noChangeArrowheads="1"/>
            </p:cNvSpPr>
            <p:nvPr/>
          </p:nvSpPr>
          <p:spPr bwMode="auto">
            <a:xfrm>
              <a:off x="9691" y="4458"/>
              <a:ext cx="1228" cy="391"/>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000" b="0" i="0" u="none" strike="noStrike" cap="none" normalizeH="0" baseline="0" dirty="0">
                  <a:ln>
                    <a:noFill/>
                  </a:ln>
                  <a:solidFill>
                    <a:schemeClr val="tx1"/>
                  </a:solidFill>
                  <a:effectLst/>
                  <a:latin typeface="Calibri" pitchFamily="34" charset="0"/>
                  <a:cs typeface="Arial" pitchFamily="34" charset="0"/>
                </a:rPr>
                <a:t>Intake well</a:t>
              </a:r>
              <a:endParaRPr kumimoji="0" lang="en-US" sz="2000" b="0" i="0" u="none" strike="noStrike" cap="none" normalizeH="0" baseline="0" dirty="0">
                <a:ln>
                  <a:noFill/>
                </a:ln>
                <a:solidFill>
                  <a:schemeClr val="tx1"/>
                </a:solidFill>
                <a:effectLst/>
                <a:latin typeface="Arial" pitchFamily="34" charset="0"/>
                <a:cs typeface="Arial" pitchFamily="34" charset="0"/>
              </a:endParaRPr>
            </a:p>
          </p:txBody>
        </p:sp>
        <p:sp>
          <p:nvSpPr>
            <p:cNvPr id="1092" name="Text Box 68"/>
            <p:cNvSpPr txBox="1">
              <a:spLocks noChangeArrowheads="1"/>
            </p:cNvSpPr>
            <p:nvPr/>
          </p:nvSpPr>
          <p:spPr bwMode="auto">
            <a:xfrm>
              <a:off x="9008" y="6852"/>
              <a:ext cx="1253" cy="260"/>
            </a:xfrm>
            <a:prstGeom prst="rect">
              <a:avLst/>
            </a:prstGeom>
            <a:noFill/>
            <a:ln w="9525">
              <a:solidFill>
                <a:srgbClr val="FF0000"/>
              </a:solidFill>
              <a:miter lim="800000"/>
              <a:headEnd/>
              <a:tailEnd/>
            </a:ln>
          </p:spPr>
          <p:txBody>
            <a:bodyPr vert="horz" wrap="square" lIns="0" tIns="0" rIns="0" bIns="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000" b="0" i="0" u="none" strike="noStrike" cap="none" normalizeH="0" baseline="0">
                  <a:ln>
                    <a:noFill/>
                  </a:ln>
                  <a:solidFill>
                    <a:schemeClr val="tx1"/>
                  </a:solidFill>
                  <a:effectLst/>
                  <a:latin typeface="Calibri" pitchFamily="34" charset="0"/>
                  <a:cs typeface="Arial" pitchFamily="34" charset="0"/>
                </a:rPr>
                <a:t>Outlet pipe</a:t>
              </a:r>
              <a:endParaRPr kumimoji="0" lang="en-US" sz="2000" b="0" i="0" u="none" strike="noStrike" cap="none" normalizeH="0" baseline="0">
                <a:ln>
                  <a:noFill/>
                </a:ln>
                <a:solidFill>
                  <a:schemeClr val="tx1"/>
                </a:solidFill>
                <a:effectLst/>
                <a:latin typeface="Arial" pitchFamily="34" charset="0"/>
                <a:cs typeface="Arial" pitchFamily="34" charset="0"/>
              </a:endParaRPr>
            </a:p>
          </p:txBody>
        </p:sp>
        <p:sp>
          <p:nvSpPr>
            <p:cNvPr id="1093" name="Line 69"/>
            <p:cNvSpPr>
              <a:spLocks noChangeShapeType="1"/>
            </p:cNvSpPr>
            <p:nvPr/>
          </p:nvSpPr>
          <p:spPr bwMode="auto">
            <a:xfrm flipH="1">
              <a:off x="9236" y="4577"/>
              <a:ext cx="455" cy="0"/>
            </a:xfrm>
            <a:prstGeom prst="line">
              <a:avLst/>
            </a:prstGeom>
            <a:noFill/>
            <a:ln w="9525">
              <a:solidFill>
                <a:srgbClr val="FF0000"/>
              </a:solidFill>
              <a:round/>
              <a:headEnd/>
              <a:tailEnd type="triangle" w="med" len="med"/>
            </a:ln>
          </p:spPr>
          <p:txBody>
            <a:bodyPr vert="horz" wrap="square" lIns="91440" tIns="45720" rIns="91440" bIns="45720" numCol="1" anchor="t" anchorCtr="0" compatLnSpc="1">
              <a:prstTxWarp prst="textNoShape">
                <a:avLst/>
              </a:prstTxWarp>
            </a:bodyPr>
            <a:lstStyle/>
            <a:p>
              <a:endParaRPr lang="en-US" sz="2000"/>
            </a:p>
          </p:txBody>
        </p:sp>
        <p:sp>
          <p:nvSpPr>
            <p:cNvPr id="1094" name="Line 70"/>
            <p:cNvSpPr>
              <a:spLocks noChangeShapeType="1"/>
            </p:cNvSpPr>
            <p:nvPr/>
          </p:nvSpPr>
          <p:spPr bwMode="auto">
            <a:xfrm>
              <a:off x="6769" y="5422"/>
              <a:ext cx="0" cy="260"/>
            </a:xfrm>
            <a:prstGeom prst="line">
              <a:avLst/>
            </a:prstGeom>
            <a:noFill/>
            <a:ln w="9525">
              <a:solidFill>
                <a:srgbClr val="FF0000"/>
              </a:solidFill>
              <a:round/>
              <a:headEnd/>
              <a:tailEnd type="triangle" w="med" len="med"/>
            </a:ln>
          </p:spPr>
          <p:txBody>
            <a:bodyPr vert="horz" wrap="square" lIns="91440" tIns="45720" rIns="91440" bIns="45720" numCol="1" anchor="t" anchorCtr="0" compatLnSpc="1">
              <a:prstTxWarp prst="textNoShape">
                <a:avLst/>
              </a:prstTxWarp>
            </a:bodyPr>
            <a:lstStyle/>
            <a:p>
              <a:endParaRPr lang="en-US" sz="2000"/>
            </a:p>
          </p:txBody>
        </p:sp>
        <p:sp>
          <p:nvSpPr>
            <p:cNvPr id="1095" name="Line 71"/>
            <p:cNvSpPr>
              <a:spLocks noChangeShapeType="1"/>
            </p:cNvSpPr>
            <p:nvPr/>
          </p:nvSpPr>
          <p:spPr bwMode="auto">
            <a:xfrm flipH="1">
              <a:off x="6655" y="5422"/>
              <a:ext cx="114" cy="0"/>
            </a:xfrm>
            <a:prstGeom prst="line">
              <a:avLst/>
            </a:prstGeom>
            <a:noFill/>
            <a:ln w="9525">
              <a:solidFill>
                <a:srgbClr val="FF0000"/>
              </a:solidFill>
              <a:round/>
              <a:headEnd/>
              <a:tailEnd/>
            </a:ln>
          </p:spPr>
          <p:txBody>
            <a:bodyPr vert="horz" wrap="square" lIns="91440" tIns="45720" rIns="91440" bIns="45720" numCol="1" anchor="t" anchorCtr="0" compatLnSpc="1">
              <a:prstTxWarp prst="textNoShape">
                <a:avLst/>
              </a:prstTxWarp>
            </a:bodyPr>
            <a:lstStyle/>
            <a:p>
              <a:endParaRPr lang="en-US" sz="2000"/>
            </a:p>
          </p:txBody>
        </p:sp>
        <p:sp>
          <p:nvSpPr>
            <p:cNvPr id="1096" name="Rectangle 72"/>
            <p:cNvSpPr>
              <a:spLocks noChangeArrowheads="1"/>
            </p:cNvSpPr>
            <p:nvPr/>
          </p:nvSpPr>
          <p:spPr bwMode="auto">
            <a:xfrm>
              <a:off x="6342" y="6776"/>
              <a:ext cx="45" cy="390"/>
            </a:xfrm>
            <a:prstGeom prst="rect">
              <a:avLst/>
            </a:prstGeom>
            <a:solidFill>
              <a:srgbClr val="FFFFFF"/>
            </a:solidFill>
            <a:ln w="9525">
              <a:solidFill>
                <a:srgbClr val="FF0000"/>
              </a:solidFill>
              <a:miter lim="800000"/>
              <a:headEnd/>
              <a:tailEnd/>
            </a:ln>
          </p:spPr>
          <p:txBody>
            <a:bodyPr vert="horz" wrap="square" lIns="91440" tIns="45720" rIns="91440" bIns="45720" numCol="1" anchor="t" anchorCtr="0" compatLnSpc="1">
              <a:prstTxWarp prst="textNoShape">
                <a:avLst/>
              </a:prstTxWarp>
            </a:bodyPr>
            <a:lstStyle/>
            <a:p>
              <a:endParaRPr lang="en-US" sz="2000"/>
            </a:p>
          </p:txBody>
        </p:sp>
        <p:sp>
          <p:nvSpPr>
            <p:cNvPr id="1097" name="Line 73"/>
            <p:cNvSpPr>
              <a:spLocks noChangeShapeType="1"/>
            </p:cNvSpPr>
            <p:nvPr/>
          </p:nvSpPr>
          <p:spPr bwMode="auto">
            <a:xfrm>
              <a:off x="6161" y="6982"/>
              <a:ext cx="228" cy="0"/>
            </a:xfrm>
            <a:prstGeom prst="line">
              <a:avLst/>
            </a:prstGeom>
            <a:noFill/>
            <a:ln w="9525">
              <a:solidFill>
                <a:srgbClr val="FF0000"/>
              </a:solidFill>
              <a:round/>
              <a:headEnd/>
              <a:tailEnd type="triangle" w="med" len="med"/>
            </a:ln>
          </p:spPr>
          <p:txBody>
            <a:bodyPr vert="horz" wrap="square" lIns="91440" tIns="45720" rIns="91440" bIns="45720" numCol="1" anchor="t" anchorCtr="0" compatLnSpc="1">
              <a:prstTxWarp prst="textNoShape">
                <a:avLst/>
              </a:prstTxWarp>
            </a:bodyPr>
            <a:lstStyle/>
            <a:p>
              <a:endParaRPr lang="en-US" sz="2000"/>
            </a:p>
          </p:txBody>
        </p:sp>
        <p:sp>
          <p:nvSpPr>
            <p:cNvPr id="1098" name="Line 74"/>
            <p:cNvSpPr>
              <a:spLocks noChangeShapeType="1"/>
            </p:cNvSpPr>
            <p:nvPr/>
          </p:nvSpPr>
          <p:spPr bwMode="auto">
            <a:xfrm flipH="1">
              <a:off x="5820" y="6538"/>
              <a:ext cx="797" cy="0"/>
            </a:xfrm>
            <a:prstGeom prst="line">
              <a:avLst/>
            </a:prstGeom>
            <a:noFill/>
            <a:ln w="9525">
              <a:solidFill>
                <a:srgbClr val="FF0000"/>
              </a:solidFill>
              <a:prstDash val="lgDash"/>
              <a:round/>
              <a:headEnd/>
              <a:tailEnd/>
            </a:ln>
          </p:spPr>
          <p:txBody>
            <a:bodyPr vert="horz" wrap="square" lIns="91440" tIns="45720" rIns="91440" bIns="45720" numCol="1" anchor="t" anchorCtr="0" compatLnSpc="1">
              <a:prstTxWarp prst="textNoShape">
                <a:avLst/>
              </a:prstTxWarp>
            </a:bodyPr>
            <a:lstStyle/>
            <a:p>
              <a:endParaRPr lang="en-US" sz="2000"/>
            </a:p>
          </p:txBody>
        </p:sp>
        <p:sp>
          <p:nvSpPr>
            <p:cNvPr id="1099" name="Line 75"/>
            <p:cNvSpPr>
              <a:spLocks noChangeShapeType="1"/>
            </p:cNvSpPr>
            <p:nvPr/>
          </p:nvSpPr>
          <p:spPr bwMode="auto">
            <a:xfrm flipH="1">
              <a:off x="6275" y="6635"/>
              <a:ext cx="342" cy="0"/>
            </a:xfrm>
            <a:prstGeom prst="line">
              <a:avLst/>
            </a:prstGeom>
            <a:noFill/>
            <a:ln w="9525">
              <a:solidFill>
                <a:srgbClr val="FF0000"/>
              </a:solidFill>
              <a:round/>
              <a:headEnd/>
              <a:tailEnd/>
            </a:ln>
          </p:spPr>
          <p:txBody>
            <a:bodyPr vert="horz" wrap="square" lIns="91440" tIns="45720" rIns="91440" bIns="45720" numCol="1" anchor="t" anchorCtr="0" compatLnSpc="1">
              <a:prstTxWarp prst="textNoShape">
                <a:avLst/>
              </a:prstTxWarp>
            </a:bodyPr>
            <a:lstStyle/>
            <a:p>
              <a:endParaRPr lang="en-US" sz="2000"/>
            </a:p>
          </p:txBody>
        </p:sp>
        <p:sp>
          <p:nvSpPr>
            <p:cNvPr id="1100" name="Line 76"/>
            <p:cNvSpPr>
              <a:spLocks noChangeShapeType="1"/>
            </p:cNvSpPr>
            <p:nvPr/>
          </p:nvSpPr>
          <p:spPr bwMode="auto">
            <a:xfrm>
              <a:off x="6389" y="5942"/>
              <a:ext cx="0" cy="650"/>
            </a:xfrm>
            <a:prstGeom prst="line">
              <a:avLst/>
            </a:prstGeom>
            <a:noFill/>
            <a:ln w="9525">
              <a:solidFill>
                <a:srgbClr val="FF0000"/>
              </a:solidFill>
              <a:round/>
              <a:headEnd/>
              <a:tailEnd type="triangle" w="med" len="med"/>
            </a:ln>
          </p:spPr>
          <p:txBody>
            <a:bodyPr vert="horz" wrap="square" lIns="91440" tIns="45720" rIns="91440" bIns="45720" numCol="1" anchor="t" anchorCtr="0" compatLnSpc="1">
              <a:prstTxWarp prst="textNoShape">
                <a:avLst/>
              </a:prstTxWarp>
            </a:bodyPr>
            <a:lstStyle/>
            <a:p>
              <a:endParaRPr lang="en-US" sz="2000"/>
            </a:p>
          </p:txBody>
        </p:sp>
        <p:grpSp>
          <p:nvGrpSpPr>
            <p:cNvPr id="1101" name="Group 77"/>
            <p:cNvGrpSpPr>
              <a:grpSpLocks/>
            </p:cNvGrpSpPr>
            <p:nvPr/>
          </p:nvGrpSpPr>
          <p:grpSpPr bwMode="auto">
            <a:xfrm>
              <a:off x="7072" y="7112"/>
              <a:ext cx="684" cy="130"/>
              <a:chOff x="2880" y="10152"/>
              <a:chExt cx="1080" cy="180"/>
            </a:xfrm>
          </p:grpSpPr>
          <p:sp>
            <p:nvSpPr>
              <p:cNvPr id="1102" name="Line 78"/>
              <p:cNvSpPr>
                <a:spLocks noChangeShapeType="1"/>
              </p:cNvSpPr>
              <p:nvPr/>
            </p:nvSpPr>
            <p:spPr bwMode="auto">
              <a:xfrm flipH="1">
                <a:off x="2880" y="10152"/>
                <a:ext cx="540" cy="180"/>
              </a:xfrm>
              <a:prstGeom prst="line">
                <a:avLst/>
              </a:prstGeom>
              <a:noFill/>
              <a:ln w="9525">
                <a:solidFill>
                  <a:srgbClr val="FF0000"/>
                </a:solidFill>
                <a:round/>
                <a:headEnd/>
                <a:tailEnd/>
              </a:ln>
            </p:spPr>
            <p:txBody>
              <a:bodyPr vert="horz" wrap="square" lIns="91440" tIns="45720" rIns="91440" bIns="45720" numCol="1" anchor="t" anchorCtr="0" compatLnSpc="1">
                <a:prstTxWarp prst="textNoShape">
                  <a:avLst/>
                </a:prstTxWarp>
              </a:bodyPr>
              <a:lstStyle/>
              <a:p>
                <a:endParaRPr lang="en-US" sz="2000"/>
              </a:p>
            </p:txBody>
          </p:sp>
          <p:sp>
            <p:nvSpPr>
              <p:cNvPr id="1103" name="Line 79"/>
              <p:cNvSpPr>
                <a:spLocks noChangeShapeType="1"/>
              </p:cNvSpPr>
              <p:nvPr/>
            </p:nvSpPr>
            <p:spPr bwMode="auto">
              <a:xfrm flipH="1">
                <a:off x="3060" y="10152"/>
                <a:ext cx="540" cy="180"/>
              </a:xfrm>
              <a:prstGeom prst="line">
                <a:avLst/>
              </a:prstGeom>
              <a:noFill/>
              <a:ln w="9525">
                <a:solidFill>
                  <a:srgbClr val="FF0000"/>
                </a:solidFill>
                <a:round/>
                <a:headEnd/>
                <a:tailEnd/>
              </a:ln>
            </p:spPr>
            <p:txBody>
              <a:bodyPr vert="horz" wrap="square" lIns="91440" tIns="45720" rIns="91440" bIns="45720" numCol="1" anchor="t" anchorCtr="0" compatLnSpc="1">
                <a:prstTxWarp prst="textNoShape">
                  <a:avLst/>
                </a:prstTxWarp>
              </a:bodyPr>
              <a:lstStyle/>
              <a:p>
                <a:endParaRPr lang="en-US" sz="2000"/>
              </a:p>
            </p:txBody>
          </p:sp>
          <p:sp>
            <p:nvSpPr>
              <p:cNvPr id="1104" name="Line 80"/>
              <p:cNvSpPr>
                <a:spLocks noChangeShapeType="1"/>
              </p:cNvSpPr>
              <p:nvPr/>
            </p:nvSpPr>
            <p:spPr bwMode="auto">
              <a:xfrm flipH="1">
                <a:off x="3240" y="10152"/>
                <a:ext cx="540" cy="180"/>
              </a:xfrm>
              <a:prstGeom prst="line">
                <a:avLst/>
              </a:prstGeom>
              <a:noFill/>
              <a:ln w="9525">
                <a:solidFill>
                  <a:srgbClr val="FF0000"/>
                </a:solidFill>
                <a:round/>
                <a:headEnd/>
                <a:tailEnd/>
              </a:ln>
            </p:spPr>
            <p:txBody>
              <a:bodyPr vert="horz" wrap="square" lIns="91440" tIns="45720" rIns="91440" bIns="45720" numCol="1" anchor="t" anchorCtr="0" compatLnSpc="1">
                <a:prstTxWarp prst="textNoShape">
                  <a:avLst/>
                </a:prstTxWarp>
              </a:bodyPr>
              <a:lstStyle/>
              <a:p>
                <a:endParaRPr lang="en-US" sz="2000"/>
              </a:p>
            </p:txBody>
          </p:sp>
          <p:sp>
            <p:nvSpPr>
              <p:cNvPr id="1105" name="Line 81"/>
              <p:cNvSpPr>
                <a:spLocks noChangeShapeType="1"/>
              </p:cNvSpPr>
              <p:nvPr/>
            </p:nvSpPr>
            <p:spPr bwMode="auto">
              <a:xfrm>
                <a:off x="3420" y="10152"/>
                <a:ext cx="540" cy="180"/>
              </a:xfrm>
              <a:prstGeom prst="line">
                <a:avLst/>
              </a:prstGeom>
              <a:noFill/>
              <a:ln w="9525">
                <a:solidFill>
                  <a:srgbClr val="FF0000"/>
                </a:solidFill>
                <a:round/>
                <a:headEnd/>
                <a:tailEnd/>
              </a:ln>
            </p:spPr>
            <p:txBody>
              <a:bodyPr vert="horz" wrap="square" lIns="91440" tIns="45720" rIns="91440" bIns="45720" numCol="1" anchor="t" anchorCtr="0" compatLnSpc="1">
                <a:prstTxWarp prst="textNoShape">
                  <a:avLst/>
                </a:prstTxWarp>
              </a:bodyPr>
              <a:lstStyle/>
              <a:p>
                <a:endParaRPr lang="en-US" sz="2000"/>
              </a:p>
            </p:txBody>
          </p:sp>
          <p:sp>
            <p:nvSpPr>
              <p:cNvPr id="1106" name="Line 82"/>
              <p:cNvSpPr>
                <a:spLocks noChangeShapeType="1"/>
              </p:cNvSpPr>
              <p:nvPr/>
            </p:nvSpPr>
            <p:spPr bwMode="auto">
              <a:xfrm>
                <a:off x="3240" y="10152"/>
                <a:ext cx="540" cy="180"/>
              </a:xfrm>
              <a:prstGeom prst="line">
                <a:avLst/>
              </a:prstGeom>
              <a:noFill/>
              <a:ln w="9525">
                <a:solidFill>
                  <a:srgbClr val="FF0000"/>
                </a:solidFill>
                <a:round/>
                <a:headEnd/>
                <a:tailEnd/>
              </a:ln>
            </p:spPr>
            <p:txBody>
              <a:bodyPr vert="horz" wrap="square" lIns="91440" tIns="45720" rIns="91440" bIns="45720" numCol="1" anchor="t" anchorCtr="0" compatLnSpc="1">
                <a:prstTxWarp prst="textNoShape">
                  <a:avLst/>
                </a:prstTxWarp>
              </a:bodyPr>
              <a:lstStyle/>
              <a:p>
                <a:endParaRPr lang="en-US" sz="2000"/>
              </a:p>
            </p:txBody>
          </p:sp>
          <p:sp>
            <p:nvSpPr>
              <p:cNvPr id="1107" name="Line 83"/>
              <p:cNvSpPr>
                <a:spLocks noChangeShapeType="1"/>
              </p:cNvSpPr>
              <p:nvPr/>
            </p:nvSpPr>
            <p:spPr bwMode="auto">
              <a:xfrm>
                <a:off x="3060" y="10152"/>
                <a:ext cx="540" cy="180"/>
              </a:xfrm>
              <a:prstGeom prst="line">
                <a:avLst/>
              </a:prstGeom>
              <a:noFill/>
              <a:ln w="9525">
                <a:solidFill>
                  <a:srgbClr val="FF0000"/>
                </a:solidFill>
                <a:round/>
                <a:headEnd/>
                <a:tailEnd/>
              </a:ln>
            </p:spPr>
            <p:txBody>
              <a:bodyPr vert="horz" wrap="square" lIns="91440" tIns="45720" rIns="91440" bIns="45720" numCol="1" anchor="t" anchorCtr="0" compatLnSpc="1">
                <a:prstTxWarp prst="textNoShape">
                  <a:avLst/>
                </a:prstTxWarp>
              </a:bodyPr>
              <a:lstStyle/>
              <a:p>
                <a:endParaRPr lang="en-US" sz="2000"/>
              </a:p>
            </p:txBody>
          </p:sp>
        </p:grpSp>
        <p:grpSp>
          <p:nvGrpSpPr>
            <p:cNvPr id="1108" name="Group 84"/>
            <p:cNvGrpSpPr>
              <a:grpSpLocks/>
            </p:cNvGrpSpPr>
            <p:nvPr/>
          </p:nvGrpSpPr>
          <p:grpSpPr bwMode="auto">
            <a:xfrm>
              <a:off x="8211" y="7112"/>
              <a:ext cx="683" cy="130"/>
              <a:chOff x="2880" y="10152"/>
              <a:chExt cx="1080" cy="180"/>
            </a:xfrm>
          </p:grpSpPr>
          <p:sp>
            <p:nvSpPr>
              <p:cNvPr id="1109" name="Line 85"/>
              <p:cNvSpPr>
                <a:spLocks noChangeShapeType="1"/>
              </p:cNvSpPr>
              <p:nvPr/>
            </p:nvSpPr>
            <p:spPr bwMode="auto">
              <a:xfrm flipH="1">
                <a:off x="2880" y="10152"/>
                <a:ext cx="540" cy="180"/>
              </a:xfrm>
              <a:prstGeom prst="line">
                <a:avLst/>
              </a:prstGeom>
              <a:noFill/>
              <a:ln w="9525">
                <a:solidFill>
                  <a:srgbClr val="FF0000"/>
                </a:solidFill>
                <a:round/>
                <a:headEnd/>
                <a:tailEnd/>
              </a:ln>
            </p:spPr>
            <p:txBody>
              <a:bodyPr vert="horz" wrap="square" lIns="91440" tIns="45720" rIns="91440" bIns="45720" numCol="1" anchor="t" anchorCtr="0" compatLnSpc="1">
                <a:prstTxWarp prst="textNoShape">
                  <a:avLst/>
                </a:prstTxWarp>
              </a:bodyPr>
              <a:lstStyle/>
              <a:p>
                <a:endParaRPr lang="en-US" sz="2000"/>
              </a:p>
            </p:txBody>
          </p:sp>
          <p:sp>
            <p:nvSpPr>
              <p:cNvPr id="1110" name="Line 86"/>
              <p:cNvSpPr>
                <a:spLocks noChangeShapeType="1"/>
              </p:cNvSpPr>
              <p:nvPr/>
            </p:nvSpPr>
            <p:spPr bwMode="auto">
              <a:xfrm flipH="1">
                <a:off x="3060" y="10152"/>
                <a:ext cx="540" cy="180"/>
              </a:xfrm>
              <a:prstGeom prst="line">
                <a:avLst/>
              </a:prstGeom>
              <a:noFill/>
              <a:ln w="9525">
                <a:solidFill>
                  <a:srgbClr val="FF0000"/>
                </a:solidFill>
                <a:round/>
                <a:headEnd/>
                <a:tailEnd/>
              </a:ln>
            </p:spPr>
            <p:txBody>
              <a:bodyPr vert="horz" wrap="square" lIns="91440" tIns="45720" rIns="91440" bIns="45720" numCol="1" anchor="t" anchorCtr="0" compatLnSpc="1">
                <a:prstTxWarp prst="textNoShape">
                  <a:avLst/>
                </a:prstTxWarp>
              </a:bodyPr>
              <a:lstStyle/>
              <a:p>
                <a:endParaRPr lang="en-US" sz="2000"/>
              </a:p>
            </p:txBody>
          </p:sp>
          <p:sp>
            <p:nvSpPr>
              <p:cNvPr id="1111" name="Line 87"/>
              <p:cNvSpPr>
                <a:spLocks noChangeShapeType="1"/>
              </p:cNvSpPr>
              <p:nvPr/>
            </p:nvSpPr>
            <p:spPr bwMode="auto">
              <a:xfrm flipH="1">
                <a:off x="3240" y="10152"/>
                <a:ext cx="540" cy="180"/>
              </a:xfrm>
              <a:prstGeom prst="line">
                <a:avLst/>
              </a:prstGeom>
              <a:noFill/>
              <a:ln w="9525">
                <a:solidFill>
                  <a:srgbClr val="FF0000"/>
                </a:solidFill>
                <a:round/>
                <a:headEnd/>
                <a:tailEnd/>
              </a:ln>
            </p:spPr>
            <p:txBody>
              <a:bodyPr vert="horz" wrap="square" lIns="91440" tIns="45720" rIns="91440" bIns="45720" numCol="1" anchor="t" anchorCtr="0" compatLnSpc="1">
                <a:prstTxWarp prst="textNoShape">
                  <a:avLst/>
                </a:prstTxWarp>
              </a:bodyPr>
              <a:lstStyle/>
              <a:p>
                <a:endParaRPr lang="en-US" sz="2000"/>
              </a:p>
            </p:txBody>
          </p:sp>
          <p:sp>
            <p:nvSpPr>
              <p:cNvPr id="1112" name="Line 88"/>
              <p:cNvSpPr>
                <a:spLocks noChangeShapeType="1"/>
              </p:cNvSpPr>
              <p:nvPr/>
            </p:nvSpPr>
            <p:spPr bwMode="auto">
              <a:xfrm>
                <a:off x="3420" y="10152"/>
                <a:ext cx="540" cy="180"/>
              </a:xfrm>
              <a:prstGeom prst="line">
                <a:avLst/>
              </a:prstGeom>
              <a:noFill/>
              <a:ln w="9525">
                <a:solidFill>
                  <a:srgbClr val="FF0000"/>
                </a:solidFill>
                <a:round/>
                <a:headEnd/>
                <a:tailEnd/>
              </a:ln>
            </p:spPr>
            <p:txBody>
              <a:bodyPr vert="horz" wrap="square" lIns="91440" tIns="45720" rIns="91440" bIns="45720" numCol="1" anchor="t" anchorCtr="0" compatLnSpc="1">
                <a:prstTxWarp prst="textNoShape">
                  <a:avLst/>
                </a:prstTxWarp>
              </a:bodyPr>
              <a:lstStyle/>
              <a:p>
                <a:endParaRPr lang="en-US" sz="2000"/>
              </a:p>
            </p:txBody>
          </p:sp>
          <p:sp>
            <p:nvSpPr>
              <p:cNvPr id="1113" name="Line 89"/>
              <p:cNvSpPr>
                <a:spLocks noChangeShapeType="1"/>
              </p:cNvSpPr>
              <p:nvPr/>
            </p:nvSpPr>
            <p:spPr bwMode="auto">
              <a:xfrm>
                <a:off x="3240" y="10152"/>
                <a:ext cx="540" cy="180"/>
              </a:xfrm>
              <a:prstGeom prst="line">
                <a:avLst/>
              </a:prstGeom>
              <a:noFill/>
              <a:ln w="9525">
                <a:solidFill>
                  <a:srgbClr val="FF0000"/>
                </a:solidFill>
                <a:round/>
                <a:headEnd/>
                <a:tailEnd/>
              </a:ln>
            </p:spPr>
            <p:txBody>
              <a:bodyPr vert="horz" wrap="square" lIns="91440" tIns="45720" rIns="91440" bIns="45720" numCol="1" anchor="t" anchorCtr="0" compatLnSpc="1">
                <a:prstTxWarp prst="textNoShape">
                  <a:avLst/>
                </a:prstTxWarp>
              </a:bodyPr>
              <a:lstStyle/>
              <a:p>
                <a:endParaRPr lang="en-US" sz="2000"/>
              </a:p>
            </p:txBody>
          </p:sp>
          <p:sp>
            <p:nvSpPr>
              <p:cNvPr id="1114" name="Line 90"/>
              <p:cNvSpPr>
                <a:spLocks noChangeShapeType="1"/>
              </p:cNvSpPr>
              <p:nvPr/>
            </p:nvSpPr>
            <p:spPr bwMode="auto">
              <a:xfrm>
                <a:off x="3060" y="10152"/>
                <a:ext cx="540" cy="180"/>
              </a:xfrm>
              <a:prstGeom prst="line">
                <a:avLst/>
              </a:prstGeom>
              <a:noFill/>
              <a:ln w="9525">
                <a:solidFill>
                  <a:srgbClr val="FF0000"/>
                </a:solidFill>
                <a:round/>
                <a:headEnd/>
                <a:tailEnd/>
              </a:ln>
            </p:spPr>
            <p:txBody>
              <a:bodyPr vert="horz" wrap="square" lIns="91440" tIns="45720" rIns="91440" bIns="45720" numCol="1" anchor="t" anchorCtr="0" compatLnSpc="1">
                <a:prstTxWarp prst="textNoShape">
                  <a:avLst/>
                </a:prstTxWarp>
              </a:bodyPr>
              <a:lstStyle/>
              <a:p>
                <a:endParaRPr lang="en-US" sz="2000"/>
              </a:p>
            </p:txBody>
          </p:sp>
        </p:grpSp>
        <p:grpSp>
          <p:nvGrpSpPr>
            <p:cNvPr id="1115" name="Group 91"/>
            <p:cNvGrpSpPr>
              <a:grpSpLocks/>
            </p:cNvGrpSpPr>
            <p:nvPr/>
          </p:nvGrpSpPr>
          <p:grpSpPr bwMode="auto">
            <a:xfrm>
              <a:off x="9578" y="7112"/>
              <a:ext cx="683" cy="130"/>
              <a:chOff x="2880" y="10152"/>
              <a:chExt cx="1080" cy="180"/>
            </a:xfrm>
          </p:grpSpPr>
          <p:sp>
            <p:nvSpPr>
              <p:cNvPr id="1116" name="Line 92"/>
              <p:cNvSpPr>
                <a:spLocks noChangeShapeType="1"/>
              </p:cNvSpPr>
              <p:nvPr/>
            </p:nvSpPr>
            <p:spPr bwMode="auto">
              <a:xfrm flipH="1">
                <a:off x="2880" y="10152"/>
                <a:ext cx="540" cy="180"/>
              </a:xfrm>
              <a:prstGeom prst="line">
                <a:avLst/>
              </a:prstGeom>
              <a:noFill/>
              <a:ln w="9525">
                <a:solidFill>
                  <a:srgbClr val="FF0000"/>
                </a:solidFill>
                <a:round/>
                <a:headEnd/>
                <a:tailEnd/>
              </a:ln>
            </p:spPr>
            <p:txBody>
              <a:bodyPr vert="horz" wrap="square" lIns="91440" tIns="45720" rIns="91440" bIns="45720" numCol="1" anchor="t" anchorCtr="0" compatLnSpc="1">
                <a:prstTxWarp prst="textNoShape">
                  <a:avLst/>
                </a:prstTxWarp>
              </a:bodyPr>
              <a:lstStyle/>
              <a:p>
                <a:endParaRPr lang="en-US" sz="2000"/>
              </a:p>
            </p:txBody>
          </p:sp>
          <p:sp>
            <p:nvSpPr>
              <p:cNvPr id="1117" name="Line 93"/>
              <p:cNvSpPr>
                <a:spLocks noChangeShapeType="1"/>
              </p:cNvSpPr>
              <p:nvPr/>
            </p:nvSpPr>
            <p:spPr bwMode="auto">
              <a:xfrm flipH="1">
                <a:off x="3060" y="10152"/>
                <a:ext cx="540" cy="180"/>
              </a:xfrm>
              <a:prstGeom prst="line">
                <a:avLst/>
              </a:prstGeom>
              <a:noFill/>
              <a:ln w="9525">
                <a:solidFill>
                  <a:srgbClr val="FF0000"/>
                </a:solidFill>
                <a:round/>
                <a:headEnd/>
                <a:tailEnd/>
              </a:ln>
            </p:spPr>
            <p:txBody>
              <a:bodyPr vert="horz" wrap="square" lIns="91440" tIns="45720" rIns="91440" bIns="45720" numCol="1" anchor="t" anchorCtr="0" compatLnSpc="1">
                <a:prstTxWarp prst="textNoShape">
                  <a:avLst/>
                </a:prstTxWarp>
              </a:bodyPr>
              <a:lstStyle/>
              <a:p>
                <a:endParaRPr lang="en-US" sz="2000"/>
              </a:p>
            </p:txBody>
          </p:sp>
          <p:sp>
            <p:nvSpPr>
              <p:cNvPr id="1118" name="Line 94"/>
              <p:cNvSpPr>
                <a:spLocks noChangeShapeType="1"/>
              </p:cNvSpPr>
              <p:nvPr/>
            </p:nvSpPr>
            <p:spPr bwMode="auto">
              <a:xfrm flipH="1">
                <a:off x="3240" y="10152"/>
                <a:ext cx="540" cy="180"/>
              </a:xfrm>
              <a:prstGeom prst="line">
                <a:avLst/>
              </a:prstGeom>
              <a:noFill/>
              <a:ln w="9525">
                <a:solidFill>
                  <a:srgbClr val="FF0000"/>
                </a:solidFill>
                <a:round/>
                <a:headEnd/>
                <a:tailEnd/>
              </a:ln>
            </p:spPr>
            <p:txBody>
              <a:bodyPr vert="horz" wrap="square" lIns="91440" tIns="45720" rIns="91440" bIns="45720" numCol="1" anchor="t" anchorCtr="0" compatLnSpc="1">
                <a:prstTxWarp prst="textNoShape">
                  <a:avLst/>
                </a:prstTxWarp>
              </a:bodyPr>
              <a:lstStyle/>
              <a:p>
                <a:endParaRPr lang="en-US" sz="2000"/>
              </a:p>
            </p:txBody>
          </p:sp>
          <p:sp>
            <p:nvSpPr>
              <p:cNvPr id="1119" name="Line 95"/>
              <p:cNvSpPr>
                <a:spLocks noChangeShapeType="1"/>
              </p:cNvSpPr>
              <p:nvPr/>
            </p:nvSpPr>
            <p:spPr bwMode="auto">
              <a:xfrm>
                <a:off x="3420" y="10152"/>
                <a:ext cx="540" cy="180"/>
              </a:xfrm>
              <a:prstGeom prst="line">
                <a:avLst/>
              </a:prstGeom>
              <a:noFill/>
              <a:ln w="9525">
                <a:solidFill>
                  <a:srgbClr val="FF0000"/>
                </a:solidFill>
                <a:round/>
                <a:headEnd/>
                <a:tailEnd/>
              </a:ln>
            </p:spPr>
            <p:txBody>
              <a:bodyPr vert="horz" wrap="square" lIns="91440" tIns="45720" rIns="91440" bIns="45720" numCol="1" anchor="t" anchorCtr="0" compatLnSpc="1">
                <a:prstTxWarp prst="textNoShape">
                  <a:avLst/>
                </a:prstTxWarp>
              </a:bodyPr>
              <a:lstStyle/>
              <a:p>
                <a:endParaRPr lang="en-US" sz="2000"/>
              </a:p>
            </p:txBody>
          </p:sp>
          <p:sp>
            <p:nvSpPr>
              <p:cNvPr id="1120" name="Line 96"/>
              <p:cNvSpPr>
                <a:spLocks noChangeShapeType="1"/>
              </p:cNvSpPr>
              <p:nvPr/>
            </p:nvSpPr>
            <p:spPr bwMode="auto">
              <a:xfrm>
                <a:off x="3240" y="10152"/>
                <a:ext cx="540" cy="180"/>
              </a:xfrm>
              <a:prstGeom prst="line">
                <a:avLst/>
              </a:prstGeom>
              <a:noFill/>
              <a:ln w="9525">
                <a:solidFill>
                  <a:srgbClr val="FF0000"/>
                </a:solidFill>
                <a:round/>
                <a:headEnd/>
                <a:tailEnd/>
              </a:ln>
            </p:spPr>
            <p:txBody>
              <a:bodyPr vert="horz" wrap="square" lIns="91440" tIns="45720" rIns="91440" bIns="45720" numCol="1" anchor="t" anchorCtr="0" compatLnSpc="1">
                <a:prstTxWarp prst="textNoShape">
                  <a:avLst/>
                </a:prstTxWarp>
              </a:bodyPr>
              <a:lstStyle/>
              <a:p>
                <a:endParaRPr lang="en-US" sz="2000"/>
              </a:p>
            </p:txBody>
          </p:sp>
          <p:sp>
            <p:nvSpPr>
              <p:cNvPr id="1121" name="Line 97"/>
              <p:cNvSpPr>
                <a:spLocks noChangeShapeType="1"/>
              </p:cNvSpPr>
              <p:nvPr/>
            </p:nvSpPr>
            <p:spPr bwMode="auto">
              <a:xfrm>
                <a:off x="3060" y="10152"/>
                <a:ext cx="540" cy="180"/>
              </a:xfrm>
              <a:prstGeom prst="line">
                <a:avLst/>
              </a:prstGeom>
              <a:noFill/>
              <a:ln w="9525">
                <a:solidFill>
                  <a:srgbClr val="FF0000"/>
                </a:solidFill>
                <a:round/>
                <a:headEnd/>
                <a:tailEnd/>
              </a:ln>
            </p:spPr>
            <p:txBody>
              <a:bodyPr vert="horz" wrap="square" lIns="91440" tIns="45720" rIns="91440" bIns="45720" numCol="1" anchor="t" anchorCtr="0" compatLnSpc="1">
                <a:prstTxWarp prst="textNoShape">
                  <a:avLst/>
                </a:prstTxWarp>
              </a:bodyPr>
              <a:lstStyle/>
              <a:p>
                <a:endParaRPr lang="en-US" sz="2000"/>
              </a:p>
            </p:txBody>
          </p:sp>
        </p:grpSp>
        <p:sp>
          <p:nvSpPr>
            <p:cNvPr id="1122" name="Text Box 98"/>
            <p:cNvSpPr txBox="1">
              <a:spLocks noChangeArrowheads="1"/>
            </p:cNvSpPr>
            <p:nvPr/>
          </p:nvSpPr>
          <p:spPr bwMode="auto">
            <a:xfrm>
              <a:off x="6660" y="7372"/>
              <a:ext cx="3960" cy="26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000" b="1" i="0" u="none" strike="noStrike" cap="none" normalizeH="0" baseline="0" dirty="0">
                  <a:ln>
                    <a:noFill/>
                  </a:ln>
                  <a:solidFill>
                    <a:schemeClr val="tx1"/>
                  </a:solidFill>
                  <a:effectLst/>
                  <a:latin typeface="Calibri" pitchFamily="34" charset="0"/>
                  <a:cs typeface="Arial" pitchFamily="34" charset="0"/>
                </a:rPr>
                <a:t>Figure</a:t>
              </a:r>
              <a:r>
                <a:rPr kumimoji="0" lang="en-US" sz="2000" b="0" i="0" u="none" strike="noStrike" cap="none" normalizeH="0" baseline="0" dirty="0">
                  <a:ln>
                    <a:noFill/>
                  </a:ln>
                  <a:solidFill>
                    <a:schemeClr val="tx1"/>
                  </a:solidFill>
                  <a:effectLst/>
                  <a:latin typeface="Calibri" pitchFamily="34" charset="0"/>
                  <a:cs typeface="Arial" pitchFamily="34" charset="0"/>
                </a:rPr>
                <a:t>: Intake well for earthen dam</a:t>
              </a:r>
              <a:endParaRPr kumimoji="0" lang="en-US" sz="2000" b="0" i="0" u="none" strike="noStrike" cap="none" normalizeH="0" baseline="0" dirty="0">
                <a:ln>
                  <a:noFill/>
                </a:ln>
                <a:solidFill>
                  <a:schemeClr val="tx1"/>
                </a:solidFill>
                <a:effectLst/>
                <a:latin typeface="Arial" pitchFamily="34" charset="0"/>
                <a:cs typeface="Arial" pitchFamily="34" charset="0"/>
              </a:endParaRPr>
            </a:p>
          </p:txBody>
        </p:sp>
      </p:grpSp>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685800"/>
          </a:xfrm>
        </p:spPr>
        <p:txBody>
          <a:bodyPr>
            <a:normAutofit/>
          </a:bodyPr>
          <a:lstStyle/>
          <a:p>
            <a:pPr algn="ctr"/>
            <a:r>
              <a:rPr lang="en-US" sz="3600" dirty="0"/>
              <a:t>Transportation of Water</a:t>
            </a:r>
          </a:p>
        </p:txBody>
      </p:sp>
      <p:sp>
        <p:nvSpPr>
          <p:cNvPr id="3" name="Subtitle 2"/>
          <p:cNvSpPr>
            <a:spLocks noGrp="1"/>
          </p:cNvSpPr>
          <p:nvPr>
            <p:ph type="subTitle" idx="1"/>
          </p:nvPr>
        </p:nvSpPr>
        <p:spPr>
          <a:xfrm>
            <a:off x="381000" y="914400"/>
            <a:ext cx="8229600" cy="5486400"/>
          </a:xfrm>
        </p:spPr>
        <p:txBody>
          <a:bodyPr>
            <a:normAutofit fontScale="92500" lnSpcReduction="20000"/>
          </a:bodyPr>
          <a:lstStyle/>
          <a:p>
            <a:pPr marL="514350" indent="-514350" algn="just">
              <a:lnSpc>
                <a:spcPct val="110000"/>
              </a:lnSpc>
              <a:spcAft>
                <a:spcPts val="1200"/>
              </a:spcAft>
            </a:pPr>
            <a:r>
              <a:rPr lang="en-US" sz="2800" dirty="0"/>
              <a:t>The arrangement for the transportation of water from the source of supply to the treatment plants and subsequent distribution to the consumers form an important part of the water-works system. </a:t>
            </a:r>
          </a:p>
          <a:p>
            <a:pPr marL="514350" indent="-514350" algn="just">
              <a:lnSpc>
                <a:spcPct val="110000"/>
              </a:lnSpc>
              <a:spcAft>
                <a:spcPts val="1200"/>
              </a:spcAft>
            </a:pPr>
            <a:r>
              <a:rPr lang="en-US" sz="2800" dirty="0">
                <a:solidFill>
                  <a:srgbClr val="00B0F0"/>
                </a:solidFill>
              </a:rPr>
              <a:t>The source of supply usually being at some distance away from towns and cities, it is necessary to construct structures for the transportation of water. </a:t>
            </a:r>
          </a:p>
          <a:p>
            <a:pPr marL="514350" indent="-514350" algn="just">
              <a:lnSpc>
                <a:spcPct val="110000"/>
              </a:lnSpc>
              <a:spcAft>
                <a:spcPts val="1200"/>
              </a:spcAft>
            </a:pPr>
            <a:r>
              <a:rPr lang="en-US" sz="2800" dirty="0"/>
              <a:t>These structures are known as </a:t>
            </a:r>
            <a:r>
              <a:rPr lang="en-US" sz="2800" b="1" dirty="0">
                <a:solidFill>
                  <a:srgbClr val="FFFF00"/>
                </a:solidFill>
              </a:rPr>
              <a:t>pipes</a:t>
            </a:r>
            <a:r>
              <a:rPr lang="en-US" sz="2800" dirty="0"/>
              <a:t> and </a:t>
            </a:r>
            <a:r>
              <a:rPr lang="en-US" sz="2800" b="1" dirty="0">
                <a:solidFill>
                  <a:srgbClr val="FFFF00"/>
                </a:solidFill>
              </a:rPr>
              <a:t>conduits</a:t>
            </a:r>
            <a:r>
              <a:rPr lang="en-US" sz="2800" dirty="0"/>
              <a:t>. </a:t>
            </a:r>
          </a:p>
          <a:p>
            <a:pPr marL="514350" indent="-514350" algn="just">
              <a:lnSpc>
                <a:spcPct val="110000"/>
              </a:lnSpc>
              <a:spcAft>
                <a:spcPts val="1200"/>
              </a:spcAft>
            </a:pPr>
            <a:r>
              <a:rPr lang="en-US" sz="2800" dirty="0"/>
              <a:t>There are two general classes of pipes; (</a:t>
            </a:r>
            <a:r>
              <a:rPr lang="en-US" sz="2800" dirty="0" err="1"/>
              <a:t>i</a:t>
            </a:r>
            <a:r>
              <a:rPr lang="en-US" sz="2800" dirty="0"/>
              <a:t>) </a:t>
            </a:r>
            <a:r>
              <a:rPr lang="en-US" sz="2800" b="1" dirty="0">
                <a:solidFill>
                  <a:srgbClr val="FFFF00"/>
                </a:solidFill>
              </a:rPr>
              <a:t>Pressure pipes</a:t>
            </a:r>
            <a:r>
              <a:rPr lang="en-US" sz="2800" dirty="0">
                <a:solidFill>
                  <a:srgbClr val="FFFF00"/>
                </a:solidFill>
              </a:rPr>
              <a:t> </a:t>
            </a:r>
            <a:r>
              <a:rPr lang="en-US" sz="2800" dirty="0"/>
              <a:t>in which the water flows under hydraulic pressure, and (ii) </a:t>
            </a:r>
            <a:r>
              <a:rPr lang="en-US" sz="2800" b="1" dirty="0">
                <a:solidFill>
                  <a:srgbClr val="FFFF00"/>
                </a:solidFill>
              </a:rPr>
              <a:t>Gravity pipes</a:t>
            </a:r>
            <a:r>
              <a:rPr lang="en-US" sz="2800" dirty="0">
                <a:solidFill>
                  <a:srgbClr val="FFFF00"/>
                </a:solidFill>
              </a:rPr>
              <a:t> </a:t>
            </a:r>
            <a:r>
              <a:rPr lang="en-US" sz="2800" dirty="0"/>
              <a:t>(open channels) in which the water flows in gravity.</a:t>
            </a:r>
          </a:p>
        </p:txBody>
      </p:sp>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685800"/>
          </a:xfrm>
        </p:spPr>
        <p:txBody>
          <a:bodyPr>
            <a:normAutofit/>
          </a:bodyPr>
          <a:lstStyle/>
          <a:p>
            <a:pPr algn="ctr"/>
            <a:r>
              <a:rPr lang="en-US" sz="3600" dirty="0"/>
              <a:t>Transportation of Water</a:t>
            </a:r>
          </a:p>
        </p:txBody>
      </p:sp>
      <p:sp>
        <p:nvSpPr>
          <p:cNvPr id="3" name="Subtitle 2"/>
          <p:cNvSpPr>
            <a:spLocks noGrp="1"/>
          </p:cNvSpPr>
          <p:nvPr>
            <p:ph type="subTitle" idx="1"/>
          </p:nvPr>
        </p:nvSpPr>
        <p:spPr>
          <a:xfrm>
            <a:off x="304800" y="914400"/>
            <a:ext cx="8610600" cy="5638800"/>
          </a:xfrm>
        </p:spPr>
        <p:txBody>
          <a:bodyPr>
            <a:noAutofit/>
          </a:bodyPr>
          <a:lstStyle/>
          <a:p>
            <a:pPr marL="514350" indent="-514350" algn="just">
              <a:spcAft>
                <a:spcPts val="1200"/>
              </a:spcAft>
              <a:buFont typeface="Wingdings" pitchFamily="2" charset="2"/>
              <a:buChar char="v"/>
            </a:pPr>
            <a:r>
              <a:rPr lang="en-US" sz="2400" dirty="0"/>
              <a:t>A pressure pipe is also defined as a pipe flowing full. </a:t>
            </a:r>
          </a:p>
          <a:p>
            <a:pPr marL="514350" indent="-514350" algn="just">
              <a:spcAft>
                <a:spcPts val="1200"/>
              </a:spcAft>
              <a:buFont typeface="Wingdings" pitchFamily="2" charset="2"/>
              <a:buChar char="v"/>
            </a:pPr>
            <a:r>
              <a:rPr lang="en-US" sz="2400" spc="-20" dirty="0">
                <a:solidFill>
                  <a:srgbClr val="FFFF00"/>
                </a:solidFill>
              </a:rPr>
              <a:t>Such pipes are often less costly than open channels (canals and flumes) because they can generally follow a shorter route. </a:t>
            </a:r>
          </a:p>
          <a:p>
            <a:pPr marL="514350" indent="-514350" algn="just">
              <a:spcAft>
                <a:spcPts val="1200"/>
              </a:spcAft>
              <a:buFont typeface="Wingdings" pitchFamily="2" charset="2"/>
              <a:buChar char="v"/>
            </a:pPr>
            <a:r>
              <a:rPr lang="en-US" sz="2400" dirty="0"/>
              <a:t>If water is scare, pressure pipes may be used to avoid loss of water by seepage and evaporation, which generally occurs in open channels. </a:t>
            </a:r>
          </a:p>
          <a:p>
            <a:pPr marL="514350" indent="-514350" algn="just">
              <a:spcAft>
                <a:spcPts val="1200"/>
              </a:spcAft>
              <a:buFont typeface="Wingdings" pitchFamily="2" charset="2"/>
              <a:buChar char="v"/>
            </a:pPr>
            <a:r>
              <a:rPr lang="en-US" sz="2400" dirty="0">
                <a:solidFill>
                  <a:srgbClr val="FFFF00"/>
                </a:solidFill>
              </a:rPr>
              <a:t>Pressure pipes are preferable for public water supplies because of the reduced opportunity for pollution. </a:t>
            </a:r>
          </a:p>
          <a:p>
            <a:pPr marL="514350" indent="-514350" algn="just">
              <a:spcAft>
                <a:spcPts val="1200"/>
              </a:spcAft>
              <a:buFont typeface="Wingdings" pitchFamily="2" charset="2"/>
              <a:buChar char="v"/>
            </a:pPr>
            <a:r>
              <a:rPr lang="en-US" sz="2400" dirty="0"/>
              <a:t>The open channel may take the form of canal, flume, tunnel, aqueduct or partly filled pipe. </a:t>
            </a:r>
          </a:p>
          <a:p>
            <a:pPr marL="514350" indent="-514350" algn="just">
              <a:spcAft>
                <a:spcPts val="1200"/>
              </a:spcAft>
              <a:buFont typeface="Wingdings" pitchFamily="2" charset="2"/>
              <a:buChar char="v"/>
            </a:pPr>
            <a:r>
              <a:rPr lang="en-US" sz="2400" dirty="0">
                <a:solidFill>
                  <a:srgbClr val="FFFF00"/>
                </a:solidFill>
              </a:rPr>
              <a:t>Open channels are characterized by a free water surface, in contrast to pressure pipes, which always flow full.</a:t>
            </a:r>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685800"/>
          </a:xfrm>
        </p:spPr>
        <p:txBody>
          <a:bodyPr>
            <a:normAutofit/>
          </a:bodyPr>
          <a:lstStyle/>
          <a:p>
            <a:pPr algn="ctr"/>
            <a:r>
              <a:rPr lang="en-US" sz="3600" dirty="0">
                <a:solidFill>
                  <a:srgbClr val="00FF00"/>
                </a:solidFill>
              </a:rPr>
              <a:t>Desirable Qualities of Pressure Pipes</a:t>
            </a:r>
          </a:p>
        </p:txBody>
      </p:sp>
      <p:sp>
        <p:nvSpPr>
          <p:cNvPr id="3" name="Subtitle 2"/>
          <p:cNvSpPr>
            <a:spLocks noGrp="1"/>
          </p:cNvSpPr>
          <p:nvPr>
            <p:ph type="subTitle" idx="1"/>
          </p:nvPr>
        </p:nvSpPr>
        <p:spPr>
          <a:xfrm>
            <a:off x="381000" y="914400"/>
            <a:ext cx="8229600" cy="5486400"/>
          </a:xfrm>
        </p:spPr>
        <p:txBody>
          <a:bodyPr>
            <a:normAutofit lnSpcReduction="10000"/>
          </a:bodyPr>
          <a:lstStyle/>
          <a:p>
            <a:pPr algn="just">
              <a:spcAft>
                <a:spcPts val="1200"/>
              </a:spcAft>
            </a:pPr>
            <a:r>
              <a:rPr lang="en-US" sz="2800" dirty="0"/>
              <a:t>The desirable qualities of pressure pipes are as follows:</a:t>
            </a:r>
          </a:p>
          <a:p>
            <a:pPr marL="571500" lvl="0" indent="-571500" algn="just">
              <a:spcAft>
                <a:spcPts val="1200"/>
              </a:spcAft>
              <a:buFont typeface="+mj-lt"/>
              <a:buAutoNum type="romanLcPeriod"/>
            </a:pPr>
            <a:r>
              <a:rPr lang="en-US" sz="2800" dirty="0"/>
              <a:t>They should be made of durable materials so that no leakage develops causing wastage of water.</a:t>
            </a:r>
          </a:p>
          <a:p>
            <a:pPr marL="571500" lvl="0" indent="-571500" algn="just">
              <a:spcAft>
                <a:spcPts val="1200"/>
              </a:spcAft>
              <a:buFont typeface="+mj-lt"/>
              <a:buAutoNum type="romanLcPeriod"/>
            </a:pPr>
            <a:r>
              <a:rPr lang="en-US" sz="2800" dirty="0"/>
              <a:t>They should be strong and of sufficient thickness to withstand both internal and external stresses.</a:t>
            </a:r>
          </a:p>
          <a:p>
            <a:pPr marL="571500" lvl="0" indent="-571500" algn="just">
              <a:spcAft>
                <a:spcPts val="1200"/>
              </a:spcAft>
              <a:buFont typeface="+mj-lt"/>
              <a:buAutoNum type="romanLcPeriod"/>
            </a:pPr>
            <a:r>
              <a:rPr lang="en-US" sz="2800" dirty="0"/>
              <a:t>The inner surface of the pipe should be very smooth so that the resistance to flow is minimum.</a:t>
            </a:r>
          </a:p>
          <a:p>
            <a:pPr marL="571500" lvl="0" indent="-571500" algn="just">
              <a:spcAft>
                <a:spcPts val="1200"/>
              </a:spcAft>
              <a:buFont typeface="+mj-lt"/>
              <a:buAutoNum type="romanLcPeriod"/>
            </a:pPr>
            <a:r>
              <a:rPr lang="en-US" sz="2800" dirty="0"/>
              <a:t>The pipe materials should not impart any physical and chemical effects to water.</a:t>
            </a:r>
          </a:p>
        </p:txBody>
      </p:sp>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685800"/>
          </a:xfrm>
        </p:spPr>
        <p:txBody>
          <a:bodyPr>
            <a:normAutofit/>
          </a:bodyPr>
          <a:lstStyle/>
          <a:p>
            <a:pPr algn="ctr"/>
            <a:r>
              <a:rPr lang="en-US" sz="3600" dirty="0">
                <a:solidFill>
                  <a:srgbClr val="00FF00"/>
                </a:solidFill>
              </a:rPr>
              <a:t>Desirable Qualities of Pressure Pipes</a:t>
            </a:r>
          </a:p>
        </p:txBody>
      </p:sp>
      <p:sp>
        <p:nvSpPr>
          <p:cNvPr id="3" name="Subtitle 2"/>
          <p:cNvSpPr>
            <a:spLocks noGrp="1"/>
          </p:cNvSpPr>
          <p:nvPr>
            <p:ph type="subTitle" idx="1"/>
          </p:nvPr>
        </p:nvSpPr>
        <p:spPr>
          <a:xfrm>
            <a:off x="381000" y="914400"/>
            <a:ext cx="8458200" cy="5486400"/>
          </a:xfrm>
        </p:spPr>
        <p:txBody>
          <a:bodyPr>
            <a:noAutofit/>
          </a:bodyPr>
          <a:lstStyle/>
          <a:p>
            <a:pPr algn="just">
              <a:spcAft>
                <a:spcPts val="1200"/>
              </a:spcAft>
            </a:pPr>
            <a:r>
              <a:rPr lang="en-US" sz="2400" dirty="0"/>
              <a:t>The desirable qualities of pressure pipes are as follows:</a:t>
            </a:r>
          </a:p>
          <a:p>
            <a:pPr marL="571500" lvl="0" indent="-571500" algn="just">
              <a:spcAft>
                <a:spcPts val="1200"/>
              </a:spcAft>
              <a:buFont typeface="+mj-lt"/>
              <a:buAutoNum type="romanLcPeriod" startAt="5"/>
            </a:pPr>
            <a:r>
              <a:rPr lang="en-US" sz="2400" dirty="0"/>
              <a:t>The pipes should be light so that transporting, handling and laying the pipe under different conditions of topography, geology and communication become easier.</a:t>
            </a:r>
          </a:p>
          <a:p>
            <a:pPr marL="571500" lvl="0" indent="-571500" algn="just">
              <a:spcAft>
                <a:spcPts val="1200"/>
              </a:spcAft>
              <a:buFont typeface="+mj-lt"/>
              <a:buAutoNum type="romanLcPeriod" startAt="5"/>
            </a:pPr>
            <a:r>
              <a:rPr lang="en-US" sz="2400" dirty="0"/>
              <a:t>Low initial cost and maximum service period of pipes are desirable.</a:t>
            </a:r>
          </a:p>
          <a:p>
            <a:pPr marL="571500" lvl="0" indent="-571500" algn="just">
              <a:spcAft>
                <a:spcPts val="1200"/>
              </a:spcAft>
              <a:buFont typeface="+mj-lt"/>
              <a:buAutoNum type="romanLcPeriod" startAt="5"/>
            </a:pPr>
            <a:r>
              <a:rPr lang="en-US" sz="2400" dirty="0"/>
              <a:t>The pipe materials should be so selected that annual maintenance cost is low, joints can be made easily, offer adequate resistance to the corrosive characteristics of soil and water and highly skilled </a:t>
            </a:r>
            <a:r>
              <a:rPr lang="en-US" sz="2400" dirty="0" err="1"/>
              <a:t>labour</a:t>
            </a:r>
            <a:r>
              <a:rPr lang="en-US" sz="2400" dirty="0"/>
              <a:t> is not required for their laying and construction.</a:t>
            </a:r>
          </a:p>
          <a:p>
            <a:pPr marL="571500" lvl="0" indent="-571500" algn="just">
              <a:spcAft>
                <a:spcPts val="1200"/>
              </a:spcAft>
              <a:buFont typeface="+mj-lt"/>
              <a:buAutoNum type="romanLcPeriod" startAt="5"/>
            </a:pPr>
            <a:r>
              <a:rPr lang="en-US" sz="2400" dirty="0"/>
              <a:t>The pipe sections should possess good hydraulic properties.</a:t>
            </a:r>
          </a:p>
          <a:p>
            <a:pPr marL="514350" indent="-514350" algn="just">
              <a:spcAft>
                <a:spcPts val="1200"/>
              </a:spcAft>
            </a:pPr>
            <a:endParaRPr lang="en-US" sz="2400" dirty="0"/>
          </a:p>
        </p:txBody>
      </p:sp>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685800"/>
          </a:xfrm>
        </p:spPr>
        <p:txBody>
          <a:bodyPr>
            <a:normAutofit/>
          </a:bodyPr>
          <a:lstStyle/>
          <a:p>
            <a:pPr algn="ctr"/>
            <a:r>
              <a:rPr lang="en-US" sz="3200" dirty="0"/>
              <a:t>Corrosion of Metal Pipe</a:t>
            </a:r>
          </a:p>
        </p:txBody>
      </p:sp>
      <p:sp>
        <p:nvSpPr>
          <p:cNvPr id="3" name="Subtitle 2"/>
          <p:cNvSpPr>
            <a:spLocks noGrp="1"/>
          </p:cNvSpPr>
          <p:nvPr>
            <p:ph type="subTitle" idx="1"/>
          </p:nvPr>
        </p:nvSpPr>
        <p:spPr>
          <a:xfrm>
            <a:off x="381000" y="914400"/>
            <a:ext cx="8229600" cy="5486400"/>
          </a:xfrm>
        </p:spPr>
        <p:txBody>
          <a:bodyPr>
            <a:normAutofit fontScale="85000" lnSpcReduction="20000"/>
          </a:bodyPr>
          <a:lstStyle/>
          <a:p>
            <a:pPr marL="514350" indent="-514350" algn="just">
              <a:lnSpc>
                <a:spcPct val="120000"/>
              </a:lnSpc>
              <a:spcBef>
                <a:spcPts val="0"/>
              </a:spcBef>
              <a:spcAft>
                <a:spcPts val="1200"/>
              </a:spcAft>
            </a:pPr>
            <a:r>
              <a:rPr lang="en-US" sz="2800" dirty="0">
                <a:solidFill>
                  <a:srgbClr val="FFFF00"/>
                </a:solidFill>
              </a:rPr>
              <a:t>Generally pipes are made by various materials like steel, cast iron, concrete, asbestos cement, vitrified-clay, PVC, GI, copper, wrought iron, plastic, asphaltic fiber and lead. But metal pipes are subject to corrosion. </a:t>
            </a:r>
          </a:p>
          <a:p>
            <a:pPr marL="514350" indent="-514350" algn="just">
              <a:lnSpc>
                <a:spcPct val="120000"/>
              </a:lnSpc>
              <a:spcBef>
                <a:spcPts val="0"/>
              </a:spcBef>
              <a:spcAft>
                <a:spcPts val="1200"/>
              </a:spcAft>
            </a:pPr>
            <a:r>
              <a:rPr lang="en-US" sz="2800" dirty="0"/>
              <a:t>Corrosion is a phenomenon by which metals and their alloys are attacked by the environment consisting of chemicals. </a:t>
            </a:r>
          </a:p>
          <a:p>
            <a:pPr marL="514350" indent="-514350" algn="just">
              <a:lnSpc>
                <a:spcPct val="120000"/>
              </a:lnSpc>
              <a:spcBef>
                <a:spcPts val="0"/>
              </a:spcBef>
              <a:spcAft>
                <a:spcPts val="1200"/>
              </a:spcAft>
            </a:pPr>
            <a:r>
              <a:rPr lang="en-US" sz="2800" dirty="0">
                <a:solidFill>
                  <a:srgbClr val="00B0F0"/>
                </a:solidFill>
              </a:rPr>
              <a:t>There are mainly two types of corrosion in pressure water pipes, (</a:t>
            </a:r>
            <a:r>
              <a:rPr lang="en-US" sz="2800" dirty="0" err="1">
                <a:solidFill>
                  <a:srgbClr val="00B0F0"/>
                </a:solidFill>
              </a:rPr>
              <a:t>i</a:t>
            </a:r>
            <a:r>
              <a:rPr lang="en-US" sz="2800" dirty="0">
                <a:solidFill>
                  <a:srgbClr val="00B0F0"/>
                </a:solidFill>
              </a:rPr>
              <a:t>) External corrosion and (ii) Internal corrosion. </a:t>
            </a:r>
          </a:p>
          <a:p>
            <a:pPr marL="514350" indent="-514350" algn="just">
              <a:lnSpc>
                <a:spcPct val="120000"/>
              </a:lnSpc>
              <a:spcBef>
                <a:spcPts val="0"/>
              </a:spcBef>
              <a:spcAft>
                <a:spcPts val="1200"/>
              </a:spcAft>
            </a:pPr>
            <a:r>
              <a:rPr lang="en-US" sz="2800" dirty="0"/>
              <a:t>The external agents like biological action, oxygen, etc. cause external corrosion, and the internal corrosion is generally attributed primarily to the nature of water, which flows through pipes.</a:t>
            </a:r>
          </a:p>
          <a:p>
            <a:pPr marL="514350" indent="-514350" algn="just">
              <a:lnSpc>
                <a:spcPct val="120000"/>
              </a:lnSpc>
              <a:spcBef>
                <a:spcPts val="0"/>
              </a:spcBef>
              <a:spcAft>
                <a:spcPts val="1200"/>
              </a:spcAft>
            </a:pPr>
            <a:endParaRPr lang="en-US" sz="2800" dirty="0"/>
          </a:p>
        </p:txBody>
      </p:sp>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685800"/>
          </a:xfrm>
        </p:spPr>
        <p:txBody>
          <a:bodyPr>
            <a:normAutofit/>
          </a:bodyPr>
          <a:lstStyle/>
          <a:p>
            <a:pPr algn="ctr"/>
            <a:r>
              <a:rPr lang="en-US" sz="3200" dirty="0"/>
              <a:t>Corrosion of Metal Pipe</a:t>
            </a:r>
          </a:p>
        </p:txBody>
      </p:sp>
      <p:sp>
        <p:nvSpPr>
          <p:cNvPr id="3" name="Subtitle 2"/>
          <p:cNvSpPr>
            <a:spLocks noGrp="1"/>
          </p:cNvSpPr>
          <p:nvPr>
            <p:ph type="subTitle" idx="1"/>
          </p:nvPr>
        </p:nvSpPr>
        <p:spPr>
          <a:xfrm>
            <a:off x="381000" y="914400"/>
            <a:ext cx="8229600" cy="5486400"/>
          </a:xfrm>
        </p:spPr>
        <p:txBody>
          <a:bodyPr>
            <a:normAutofit/>
          </a:bodyPr>
          <a:lstStyle/>
          <a:p>
            <a:pPr algn="just">
              <a:spcAft>
                <a:spcPts val="1200"/>
              </a:spcAft>
            </a:pPr>
            <a:r>
              <a:rPr lang="en-US" sz="2800" dirty="0">
                <a:solidFill>
                  <a:srgbClr val="FFFF00"/>
                </a:solidFill>
              </a:rPr>
              <a:t>The chemical attacks of an environment upon a result in the oxidation of the metals and the formation of corrosive products, usually the oxides, hydroxides, carbonates, </a:t>
            </a:r>
            <a:r>
              <a:rPr lang="en-US" sz="2800" dirty="0" err="1">
                <a:solidFill>
                  <a:srgbClr val="FFFF00"/>
                </a:solidFill>
              </a:rPr>
              <a:t>sulphides</a:t>
            </a:r>
            <a:r>
              <a:rPr lang="en-US" sz="2800" dirty="0">
                <a:solidFill>
                  <a:srgbClr val="FFFF00"/>
                </a:solidFill>
              </a:rPr>
              <a:t>, etc. </a:t>
            </a:r>
          </a:p>
          <a:p>
            <a:pPr algn="just">
              <a:spcAft>
                <a:spcPts val="1200"/>
              </a:spcAft>
            </a:pPr>
            <a:r>
              <a:rPr lang="en-US" sz="2800" dirty="0"/>
              <a:t>In most cases, corrosion product is insoluble in the environment and forms a separate phase on or adjacent to the metal. </a:t>
            </a:r>
          </a:p>
          <a:p>
            <a:pPr algn="just">
              <a:spcAft>
                <a:spcPts val="1200"/>
              </a:spcAft>
            </a:pPr>
            <a:r>
              <a:rPr lang="en-US" sz="2800" dirty="0">
                <a:solidFill>
                  <a:srgbClr val="00FF00"/>
                </a:solidFill>
              </a:rPr>
              <a:t>Hence, corrosion may be defined simply as the process by which the metals and their alloys are destroyed by chemical or electrochemical means.</a:t>
            </a:r>
          </a:p>
        </p:txBody>
      </p:sp>
    </p:spTree>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76200"/>
            <a:ext cx="8610600" cy="685800"/>
          </a:xfrm>
        </p:spPr>
        <p:txBody>
          <a:bodyPr>
            <a:noAutofit/>
          </a:bodyPr>
          <a:lstStyle/>
          <a:p>
            <a:pPr algn="ctr"/>
            <a:r>
              <a:rPr lang="en-US" sz="3600" dirty="0">
                <a:solidFill>
                  <a:srgbClr val="00FF00"/>
                </a:solidFill>
              </a:rPr>
              <a:t>Causes of Corrosion of Metal Pressure Pipes</a:t>
            </a:r>
          </a:p>
        </p:txBody>
      </p:sp>
      <p:sp>
        <p:nvSpPr>
          <p:cNvPr id="3" name="Subtitle 2"/>
          <p:cNvSpPr>
            <a:spLocks noGrp="1"/>
          </p:cNvSpPr>
          <p:nvPr>
            <p:ph type="subTitle" idx="1"/>
          </p:nvPr>
        </p:nvSpPr>
        <p:spPr>
          <a:xfrm>
            <a:off x="381000" y="914400"/>
            <a:ext cx="8229600" cy="5486400"/>
          </a:xfrm>
        </p:spPr>
        <p:txBody>
          <a:bodyPr>
            <a:normAutofit fontScale="92500" lnSpcReduction="20000"/>
          </a:bodyPr>
          <a:lstStyle/>
          <a:p>
            <a:pPr algn="just">
              <a:lnSpc>
                <a:spcPct val="110000"/>
              </a:lnSpc>
              <a:spcAft>
                <a:spcPts val="600"/>
              </a:spcAft>
            </a:pPr>
            <a:r>
              <a:rPr lang="en-US" sz="2400" dirty="0"/>
              <a:t>Following are the important causes of corrosion of metal pressure pipes:</a:t>
            </a:r>
          </a:p>
          <a:p>
            <a:pPr marL="514350" lvl="0" indent="-514350" algn="just">
              <a:lnSpc>
                <a:spcPct val="110000"/>
              </a:lnSpc>
              <a:spcAft>
                <a:spcPts val="600"/>
              </a:spcAft>
              <a:buFont typeface="+mj-lt"/>
              <a:buAutoNum type="romanLcPeriod"/>
            </a:pPr>
            <a:r>
              <a:rPr lang="en-US" sz="2400" b="1" dirty="0">
                <a:solidFill>
                  <a:srgbClr val="00FF00"/>
                </a:solidFill>
              </a:rPr>
              <a:t>Pitting:</a:t>
            </a:r>
            <a:r>
              <a:rPr lang="en-US" sz="2400" dirty="0">
                <a:solidFill>
                  <a:srgbClr val="00FF00"/>
                </a:solidFill>
              </a:rPr>
              <a:t> </a:t>
            </a:r>
            <a:r>
              <a:rPr lang="en-US" sz="2400" dirty="0"/>
              <a:t>Localized pitting is usually caused in metal pipes by the concentration of electric currents resulting from the potential differences on the metal surface, which accelerates. This process is also accelerated by dissolved oxygen content of flowing water.</a:t>
            </a:r>
          </a:p>
          <a:p>
            <a:pPr marL="514350" lvl="0" indent="-514350" algn="just">
              <a:lnSpc>
                <a:spcPct val="110000"/>
              </a:lnSpc>
              <a:spcAft>
                <a:spcPts val="600"/>
              </a:spcAft>
              <a:buFont typeface="+mj-lt"/>
              <a:buAutoNum type="romanLcPeriod"/>
            </a:pPr>
            <a:r>
              <a:rPr lang="en-US" sz="2400" b="1" dirty="0">
                <a:solidFill>
                  <a:srgbClr val="00FF00"/>
                </a:solidFill>
              </a:rPr>
              <a:t>Influence of acids and </a:t>
            </a:r>
            <a:r>
              <a:rPr lang="en-US" sz="2400" b="1" dirty="0" err="1">
                <a:solidFill>
                  <a:srgbClr val="00FF00"/>
                </a:solidFill>
              </a:rPr>
              <a:t>alkalies</a:t>
            </a:r>
            <a:r>
              <a:rPr lang="en-US" sz="2400" b="1" dirty="0">
                <a:solidFill>
                  <a:srgbClr val="00FF00"/>
                </a:solidFill>
              </a:rPr>
              <a:t>: </a:t>
            </a:r>
            <a:r>
              <a:rPr lang="en-US" sz="2400" dirty="0"/>
              <a:t>Acidity and alkalinity of water passing through pipes will help vigorously to corrode pipes.</a:t>
            </a:r>
          </a:p>
          <a:p>
            <a:pPr marL="514350" indent="-514350" algn="just">
              <a:lnSpc>
                <a:spcPct val="110000"/>
              </a:lnSpc>
              <a:spcAft>
                <a:spcPts val="600"/>
              </a:spcAft>
              <a:buFont typeface="+mj-lt"/>
              <a:buAutoNum type="romanLcPeriod"/>
            </a:pPr>
            <a:r>
              <a:rPr lang="en-US" sz="2400" b="1" dirty="0">
                <a:solidFill>
                  <a:srgbClr val="00FF00"/>
                </a:solidFill>
              </a:rPr>
              <a:t>Influence of </a:t>
            </a:r>
            <a:r>
              <a:rPr lang="en-US" sz="2400" b="1" dirty="0" err="1">
                <a:solidFill>
                  <a:srgbClr val="00FF00"/>
                </a:solidFill>
              </a:rPr>
              <a:t>sulphurous</a:t>
            </a:r>
            <a:r>
              <a:rPr lang="en-US" sz="2400" b="1" dirty="0">
                <a:solidFill>
                  <a:srgbClr val="00FF00"/>
                </a:solidFill>
              </a:rPr>
              <a:t> compounds:</a:t>
            </a:r>
            <a:r>
              <a:rPr lang="en-US" sz="2400" dirty="0">
                <a:solidFill>
                  <a:srgbClr val="00FF00"/>
                </a:solidFill>
              </a:rPr>
              <a:t> </a:t>
            </a:r>
            <a:r>
              <a:rPr lang="en-US" sz="2400" dirty="0"/>
              <a:t>The influence of </a:t>
            </a:r>
            <a:r>
              <a:rPr lang="en-US" sz="2400" dirty="0" err="1"/>
              <a:t>sulphurous</a:t>
            </a:r>
            <a:r>
              <a:rPr lang="en-US" sz="2400" dirty="0"/>
              <a:t> compounds on metal pipes is harmful. It has been reported that the presence of </a:t>
            </a:r>
            <a:r>
              <a:rPr lang="en-US" sz="2400" dirty="0" err="1"/>
              <a:t>sulphides</a:t>
            </a:r>
            <a:r>
              <a:rPr lang="en-US" sz="2400" dirty="0"/>
              <a:t> particles raised the proportions causing rust from 22 to 90%. </a:t>
            </a:r>
            <a:r>
              <a:rPr lang="en-US" sz="2400" dirty="0">
                <a:solidFill>
                  <a:srgbClr val="FF0000"/>
                </a:solidFill>
              </a:rPr>
              <a:t>The effect of </a:t>
            </a:r>
            <a:r>
              <a:rPr lang="en-US" sz="2400" dirty="0" err="1">
                <a:solidFill>
                  <a:srgbClr val="FF0000"/>
                </a:solidFill>
              </a:rPr>
              <a:t>sulphides</a:t>
            </a:r>
            <a:r>
              <a:rPr lang="en-US" sz="2400" dirty="0">
                <a:solidFill>
                  <a:srgbClr val="FF0000"/>
                </a:solidFill>
              </a:rPr>
              <a:t> is almost due to liberation of hydrogen </a:t>
            </a:r>
            <a:r>
              <a:rPr lang="en-US" sz="2400" dirty="0" err="1">
                <a:solidFill>
                  <a:srgbClr val="FF0000"/>
                </a:solidFill>
              </a:rPr>
              <a:t>sulphides</a:t>
            </a:r>
            <a:r>
              <a:rPr lang="en-US" sz="2400" dirty="0">
                <a:solidFill>
                  <a:srgbClr val="FF0000"/>
                </a:solidFill>
              </a:rPr>
              <a:t> which accelerates the attack of acids on the pipe metal.</a:t>
            </a:r>
          </a:p>
        </p:txBody>
      </p:sp>
    </p:spTree>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76200"/>
            <a:ext cx="8610600" cy="685800"/>
          </a:xfrm>
        </p:spPr>
        <p:txBody>
          <a:bodyPr>
            <a:noAutofit/>
          </a:bodyPr>
          <a:lstStyle/>
          <a:p>
            <a:pPr algn="ctr"/>
            <a:r>
              <a:rPr lang="en-US" sz="3600" dirty="0">
                <a:solidFill>
                  <a:srgbClr val="00FF00"/>
                </a:solidFill>
              </a:rPr>
              <a:t>Causes of Corrosion of Metal Pressure Pipes</a:t>
            </a:r>
          </a:p>
        </p:txBody>
      </p:sp>
      <p:sp>
        <p:nvSpPr>
          <p:cNvPr id="3" name="Subtitle 2"/>
          <p:cNvSpPr>
            <a:spLocks noGrp="1"/>
          </p:cNvSpPr>
          <p:nvPr>
            <p:ph type="subTitle" idx="1"/>
          </p:nvPr>
        </p:nvSpPr>
        <p:spPr>
          <a:xfrm>
            <a:off x="381000" y="914400"/>
            <a:ext cx="8229600" cy="5486400"/>
          </a:xfrm>
        </p:spPr>
        <p:txBody>
          <a:bodyPr>
            <a:normAutofit/>
          </a:bodyPr>
          <a:lstStyle/>
          <a:p>
            <a:pPr marL="514350" lvl="0" indent="-514350" algn="just">
              <a:buFont typeface="+mj-lt"/>
              <a:buAutoNum type="romanLcPeriod" startAt="4"/>
            </a:pPr>
            <a:r>
              <a:rPr lang="en-US" sz="2400" b="1" dirty="0">
                <a:solidFill>
                  <a:srgbClr val="00FF00"/>
                </a:solidFill>
              </a:rPr>
              <a:t>Biological action:</a:t>
            </a:r>
            <a:r>
              <a:rPr lang="en-US" sz="2400" dirty="0">
                <a:solidFill>
                  <a:srgbClr val="00FF00"/>
                </a:solidFill>
              </a:rPr>
              <a:t> </a:t>
            </a:r>
            <a:r>
              <a:rPr lang="en-US" sz="2400" dirty="0"/>
              <a:t>Soil contains various types of bacteria both aerobic and anaerobic. Certain anaerobic bacteria are capable of rendering the oxygen present in </a:t>
            </a:r>
            <a:r>
              <a:rPr lang="en-US" sz="2400" dirty="0" err="1">
                <a:solidFill>
                  <a:srgbClr val="FFFF00"/>
                </a:solidFill>
              </a:rPr>
              <a:t>sulphates</a:t>
            </a:r>
            <a:r>
              <a:rPr lang="en-US" sz="2400" dirty="0"/>
              <a:t>, </a:t>
            </a:r>
            <a:r>
              <a:rPr lang="en-US" sz="2400" dirty="0">
                <a:solidFill>
                  <a:srgbClr val="FFFF00"/>
                </a:solidFill>
              </a:rPr>
              <a:t>nitrates</a:t>
            </a:r>
            <a:r>
              <a:rPr lang="en-US" sz="2400" dirty="0"/>
              <a:t> and </a:t>
            </a:r>
            <a:r>
              <a:rPr lang="en-US" sz="2400" dirty="0">
                <a:solidFill>
                  <a:srgbClr val="FFFF00"/>
                </a:solidFill>
              </a:rPr>
              <a:t>carbonates</a:t>
            </a:r>
            <a:r>
              <a:rPr lang="en-US" sz="2400" dirty="0"/>
              <a:t> available for the free oxygen and thereby corrosion will proceed pace. The most important </a:t>
            </a:r>
            <a:r>
              <a:rPr lang="en-US" sz="2400" dirty="0" err="1"/>
              <a:t>sulphate</a:t>
            </a:r>
            <a:r>
              <a:rPr lang="en-US" sz="2400" dirty="0"/>
              <a:t> reducing bacteria (</a:t>
            </a:r>
            <a:r>
              <a:rPr lang="en-US" sz="2400" i="1" dirty="0" err="1">
                <a:solidFill>
                  <a:srgbClr val="00B050"/>
                </a:solidFill>
              </a:rPr>
              <a:t>Vibrio</a:t>
            </a:r>
            <a:r>
              <a:rPr lang="en-US" sz="2400" i="1" dirty="0">
                <a:solidFill>
                  <a:srgbClr val="00B050"/>
                </a:solidFill>
              </a:rPr>
              <a:t> </a:t>
            </a:r>
            <a:r>
              <a:rPr lang="en-US" sz="2400" i="1" dirty="0" err="1">
                <a:solidFill>
                  <a:srgbClr val="00B050"/>
                </a:solidFill>
              </a:rPr>
              <a:t>desulphuricans</a:t>
            </a:r>
            <a:r>
              <a:rPr lang="en-US" sz="2400" dirty="0"/>
              <a:t>) which can cause serious attack on buried pipes when three conditions are satisfied: </a:t>
            </a:r>
          </a:p>
          <a:p>
            <a:pPr marL="971550" lvl="1" indent="-514350" algn="just">
              <a:buAutoNum type="alphaLcParenBoth"/>
            </a:pPr>
            <a:r>
              <a:rPr lang="en-US" sz="2200" dirty="0"/>
              <a:t>absence of oxygen as in many clayey soil,</a:t>
            </a:r>
          </a:p>
          <a:p>
            <a:pPr marL="971550" lvl="1" indent="-514350" algn="just">
              <a:buAutoNum type="alphaLcParenBoth"/>
            </a:pPr>
            <a:r>
              <a:rPr lang="en-US" sz="2200" dirty="0"/>
              <a:t>presence of proper food (organic matter) and other environmental conditions needed for the growth of bacteria and </a:t>
            </a:r>
          </a:p>
          <a:p>
            <a:pPr marL="971550" lvl="1" indent="-514350" algn="just">
              <a:buAutoNum type="alphaLcParenBoth"/>
            </a:pPr>
            <a:r>
              <a:rPr lang="en-US" sz="2200" dirty="0"/>
              <a:t>presence of large amount of </a:t>
            </a:r>
            <a:r>
              <a:rPr lang="en-US" sz="2200" dirty="0" err="1"/>
              <a:t>sulphates</a:t>
            </a:r>
            <a:r>
              <a:rPr lang="en-US" sz="2200" dirty="0"/>
              <a:t>. </a:t>
            </a: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685800"/>
          </a:xfrm>
        </p:spPr>
        <p:txBody>
          <a:bodyPr>
            <a:normAutofit fontScale="90000"/>
          </a:bodyPr>
          <a:lstStyle/>
          <a:p>
            <a:pPr algn="ctr"/>
            <a:br>
              <a:rPr lang="en-US" dirty="0"/>
            </a:br>
            <a:br>
              <a:rPr lang="en-US" dirty="0"/>
            </a:br>
            <a:br>
              <a:rPr lang="en-US" dirty="0"/>
            </a:br>
            <a:br>
              <a:rPr lang="en-US" dirty="0"/>
            </a:br>
            <a:r>
              <a:rPr lang="en-US" dirty="0"/>
              <a:t>Environmental Engineering-1</a:t>
            </a:r>
          </a:p>
        </p:txBody>
      </p:sp>
      <p:sp>
        <p:nvSpPr>
          <p:cNvPr id="3" name="Subtitle 2"/>
          <p:cNvSpPr>
            <a:spLocks noGrp="1"/>
          </p:cNvSpPr>
          <p:nvPr>
            <p:ph type="subTitle" idx="1"/>
          </p:nvPr>
        </p:nvSpPr>
        <p:spPr>
          <a:xfrm>
            <a:off x="228600" y="914400"/>
            <a:ext cx="8610600" cy="5715000"/>
          </a:xfrm>
        </p:spPr>
        <p:txBody>
          <a:bodyPr>
            <a:noAutofit/>
          </a:bodyPr>
          <a:lstStyle/>
          <a:p>
            <a:pPr algn="just"/>
            <a:r>
              <a:rPr lang="en-US" sz="2400" b="1" dirty="0"/>
              <a:t>Reference Books:</a:t>
            </a:r>
            <a:endParaRPr lang="en-US" sz="2400" dirty="0"/>
          </a:p>
          <a:p>
            <a:pPr marL="457200" lvl="0" indent="-457200" algn="just">
              <a:spcAft>
                <a:spcPts val="1200"/>
              </a:spcAft>
              <a:buFont typeface="+mj-lt"/>
              <a:buAutoNum type="arabicPeriod"/>
            </a:pPr>
            <a:r>
              <a:rPr lang="en-US" sz="2400" dirty="0"/>
              <a:t>Environmental Engineering – </a:t>
            </a:r>
            <a:r>
              <a:rPr lang="en-US" sz="2400" dirty="0" err="1"/>
              <a:t>H.S.</a:t>
            </a:r>
            <a:r>
              <a:rPr lang="en-US" sz="2400" dirty="0"/>
              <a:t> </a:t>
            </a:r>
            <a:r>
              <a:rPr lang="en-US" sz="2400" dirty="0" err="1"/>
              <a:t>Peavy</a:t>
            </a:r>
            <a:r>
              <a:rPr lang="en-US" sz="2400" dirty="0"/>
              <a:t>, </a:t>
            </a:r>
            <a:r>
              <a:rPr lang="en-US" sz="2400" dirty="0" err="1"/>
              <a:t>D.R.</a:t>
            </a:r>
            <a:r>
              <a:rPr lang="en-US" sz="2400" dirty="0"/>
              <a:t> Rowe &amp; G. </a:t>
            </a:r>
            <a:r>
              <a:rPr lang="en-US" sz="2400" dirty="0" err="1"/>
              <a:t>Tchobanoglous</a:t>
            </a:r>
            <a:endParaRPr lang="en-US" sz="2400" dirty="0"/>
          </a:p>
          <a:p>
            <a:pPr marL="457200" lvl="0" indent="-457200" algn="just">
              <a:spcAft>
                <a:spcPts val="1200"/>
              </a:spcAft>
              <a:buFont typeface="+mj-lt"/>
              <a:buAutoNum type="arabicPeriod"/>
            </a:pPr>
            <a:r>
              <a:rPr lang="en-US" sz="2400" dirty="0"/>
              <a:t>Environmental Engineering – Davis &amp; Cornwell</a:t>
            </a:r>
          </a:p>
          <a:p>
            <a:pPr marL="457200" lvl="0" indent="-457200" algn="just">
              <a:spcAft>
                <a:spcPts val="1200"/>
              </a:spcAft>
              <a:buFont typeface="+mj-lt"/>
              <a:buAutoNum type="arabicPeriod"/>
            </a:pPr>
            <a:r>
              <a:rPr lang="en-US" sz="2400" dirty="0"/>
              <a:t>Water Supply &amp; Sanitation – Ahmed &amp; </a:t>
            </a:r>
            <a:r>
              <a:rPr lang="en-US" sz="2400" dirty="0" err="1"/>
              <a:t>Rahman</a:t>
            </a:r>
            <a:endParaRPr lang="en-US" sz="2400" dirty="0"/>
          </a:p>
          <a:p>
            <a:pPr marL="457200" lvl="0" indent="-457200" algn="just">
              <a:spcAft>
                <a:spcPts val="1200"/>
              </a:spcAft>
              <a:buFont typeface="+mj-lt"/>
              <a:buAutoNum type="arabicPeriod"/>
            </a:pPr>
            <a:r>
              <a:rPr lang="en-US" sz="2400" dirty="0"/>
              <a:t>Water Supply Engineering – M.A. Aziz</a:t>
            </a:r>
          </a:p>
          <a:p>
            <a:pPr marL="457200" lvl="0" indent="-457200" algn="just">
              <a:spcAft>
                <a:spcPts val="1200"/>
              </a:spcAft>
              <a:buFont typeface="+mj-lt"/>
              <a:buAutoNum type="arabicPeriod"/>
            </a:pPr>
            <a:r>
              <a:rPr lang="en-US" sz="2400" dirty="0"/>
              <a:t>Water Supply and Sanitation Engineering – </a:t>
            </a:r>
            <a:r>
              <a:rPr lang="en-US" sz="2400" dirty="0" err="1"/>
              <a:t>Rangwala</a:t>
            </a:r>
            <a:endParaRPr lang="en-US" sz="2400" dirty="0"/>
          </a:p>
          <a:p>
            <a:pPr marL="457200" lvl="0" indent="-457200" algn="just">
              <a:spcAft>
                <a:spcPts val="1200"/>
              </a:spcAft>
              <a:buFont typeface="+mj-lt"/>
              <a:buAutoNum type="arabicPeriod"/>
            </a:pPr>
            <a:r>
              <a:rPr lang="en-US" sz="2400" dirty="0"/>
              <a:t>Small Community Water Supply – Technical Paper Series, IRC</a:t>
            </a:r>
          </a:p>
          <a:p>
            <a:pPr marL="457200" lvl="0" indent="-457200" algn="just">
              <a:spcAft>
                <a:spcPts val="1200"/>
              </a:spcAft>
              <a:buFont typeface="+mj-lt"/>
              <a:buAutoNum type="arabicPeriod"/>
            </a:pPr>
            <a:r>
              <a:rPr lang="en-US" sz="2400" dirty="0"/>
              <a:t>Water Supply and Sewerage – E.W. Steel &amp; T.J. McGhee</a:t>
            </a:r>
          </a:p>
          <a:p>
            <a:pPr marL="457200" lvl="0" indent="-457200" algn="just">
              <a:spcAft>
                <a:spcPts val="1200"/>
              </a:spcAft>
              <a:buFont typeface="+mj-lt"/>
              <a:buAutoNum type="arabicPeriod"/>
            </a:pPr>
            <a:r>
              <a:rPr lang="en-US" sz="2400" dirty="0"/>
              <a:t>Low Cost Water Supply and Waste Management – Training for trainers course by </a:t>
            </a:r>
            <a:r>
              <a:rPr lang="en-US" sz="2400" dirty="0" err="1"/>
              <a:t>ITN</a:t>
            </a:r>
            <a:endParaRPr lang="en-US" sz="2400" dirty="0"/>
          </a:p>
          <a:p>
            <a:pPr algn="just"/>
            <a:endParaRPr lang="en-US" sz="2400" dirty="0"/>
          </a:p>
        </p:txBody>
      </p:sp>
    </p:spTree>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76200"/>
            <a:ext cx="8610600" cy="685800"/>
          </a:xfrm>
        </p:spPr>
        <p:txBody>
          <a:bodyPr>
            <a:noAutofit/>
          </a:bodyPr>
          <a:lstStyle/>
          <a:p>
            <a:pPr algn="ctr"/>
            <a:r>
              <a:rPr lang="en-US" sz="3600" dirty="0">
                <a:solidFill>
                  <a:srgbClr val="00FF00"/>
                </a:solidFill>
              </a:rPr>
              <a:t>Causes of Corrosion of Metal Pressure Pipes</a:t>
            </a:r>
          </a:p>
        </p:txBody>
      </p:sp>
      <p:sp>
        <p:nvSpPr>
          <p:cNvPr id="3" name="Subtitle 2"/>
          <p:cNvSpPr>
            <a:spLocks noGrp="1"/>
          </p:cNvSpPr>
          <p:nvPr>
            <p:ph type="subTitle" idx="1"/>
          </p:nvPr>
        </p:nvSpPr>
        <p:spPr>
          <a:xfrm>
            <a:off x="381000" y="914400"/>
            <a:ext cx="8382000" cy="5486400"/>
          </a:xfrm>
        </p:spPr>
        <p:txBody>
          <a:bodyPr>
            <a:normAutofit/>
          </a:bodyPr>
          <a:lstStyle/>
          <a:p>
            <a:pPr marL="514350" lvl="0" indent="-514350" algn="just">
              <a:buFont typeface="+mj-lt"/>
              <a:buAutoNum type="romanLcPeriod" startAt="5"/>
            </a:pPr>
            <a:r>
              <a:rPr lang="en-US" sz="2400" b="1" dirty="0" err="1">
                <a:solidFill>
                  <a:srgbClr val="00FF00"/>
                </a:solidFill>
              </a:rPr>
              <a:t>Cavitation</a:t>
            </a:r>
            <a:r>
              <a:rPr lang="en-US" sz="2400" b="1" dirty="0">
                <a:solidFill>
                  <a:srgbClr val="00FF00"/>
                </a:solidFill>
              </a:rPr>
              <a:t>:</a:t>
            </a:r>
            <a:r>
              <a:rPr lang="en-US" sz="2400" dirty="0">
                <a:solidFill>
                  <a:srgbClr val="00FF00"/>
                </a:solidFill>
              </a:rPr>
              <a:t> </a:t>
            </a:r>
            <a:r>
              <a:rPr lang="en-US" sz="2400" dirty="0"/>
              <a:t>The effects of cavitations are similar to those of corrosion but are due more to erosion. The sudden and alternate making and breaking of high vacuum and the creation and condensation of water </a:t>
            </a:r>
            <a:r>
              <a:rPr lang="en-US" sz="2400" dirty="0" err="1"/>
              <a:t>vapour</a:t>
            </a:r>
            <a:r>
              <a:rPr lang="en-US" sz="2400" dirty="0"/>
              <a:t> cause a bombardment of the surrounding surfaces with particles of water and water </a:t>
            </a:r>
            <a:r>
              <a:rPr lang="en-US" sz="2400" dirty="0" err="1"/>
              <a:t>vapour</a:t>
            </a:r>
            <a:r>
              <a:rPr lang="en-US" sz="2400" dirty="0"/>
              <a:t> moving at a high velocity thereby accelerating corrosion.</a:t>
            </a:r>
          </a:p>
          <a:p>
            <a:pPr marL="514350" lvl="0" indent="-514350" algn="just">
              <a:buFont typeface="+mj-lt"/>
              <a:buAutoNum type="romanLcPeriod" startAt="5"/>
            </a:pPr>
            <a:r>
              <a:rPr lang="en-US" sz="2400" b="1" dirty="0">
                <a:solidFill>
                  <a:srgbClr val="00FF00"/>
                </a:solidFill>
              </a:rPr>
              <a:t>Temperature:</a:t>
            </a:r>
            <a:r>
              <a:rPr lang="en-US" sz="2400" dirty="0">
                <a:solidFill>
                  <a:srgbClr val="00FF00"/>
                </a:solidFill>
              </a:rPr>
              <a:t> </a:t>
            </a:r>
            <a:r>
              <a:rPr lang="en-US" sz="2400" dirty="0"/>
              <a:t>The increase in temperature accelerates the rate of corrosion. The rate of corrosion in water pipes may be increased in three or four fold by raising the temperature from 60 to 150</a:t>
            </a:r>
            <a:r>
              <a:rPr lang="en-US" sz="2400" baseline="30000" dirty="0"/>
              <a:t>0</a:t>
            </a:r>
            <a:r>
              <a:rPr lang="en-US" sz="2400" dirty="0"/>
              <a:t> F.</a:t>
            </a:r>
          </a:p>
          <a:p>
            <a:pPr marL="514350" lvl="0" indent="-514350" algn="just">
              <a:buFont typeface="+mj-lt"/>
              <a:buAutoNum type="romanLcPeriod" startAt="5"/>
            </a:pPr>
            <a:r>
              <a:rPr lang="en-US" sz="2400" b="1" dirty="0">
                <a:solidFill>
                  <a:srgbClr val="00FF00"/>
                </a:solidFill>
              </a:rPr>
              <a:t>Velocity of flowing water:</a:t>
            </a:r>
            <a:r>
              <a:rPr lang="en-US" sz="2400" dirty="0">
                <a:solidFill>
                  <a:srgbClr val="00FF00"/>
                </a:solidFill>
              </a:rPr>
              <a:t> </a:t>
            </a:r>
            <a:r>
              <a:rPr lang="en-US" sz="2400" dirty="0"/>
              <a:t>As the velocity of the water in the pipe increases from linear to turbulence type, the rate of corrosion is sharply increased.</a:t>
            </a:r>
          </a:p>
        </p:txBody>
      </p:sp>
    </p:spTree>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685800"/>
          </a:xfrm>
        </p:spPr>
        <p:txBody>
          <a:bodyPr>
            <a:normAutofit/>
          </a:bodyPr>
          <a:lstStyle/>
          <a:p>
            <a:pPr algn="ctr"/>
            <a:r>
              <a:rPr lang="en-US" sz="3600" dirty="0"/>
              <a:t>Effect of Corrosion</a:t>
            </a:r>
          </a:p>
        </p:txBody>
      </p:sp>
      <p:sp>
        <p:nvSpPr>
          <p:cNvPr id="3" name="Subtitle 2"/>
          <p:cNvSpPr>
            <a:spLocks noGrp="1"/>
          </p:cNvSpPr>
          <p:nvPr>
            <p:ph type="subTitle" idx="1"/>
          </p:nvPr>
        </p:nvSpPr>
        <p:spPr>
          <a:xfrm>
            <a:off x="381000" y="914400"/>
            <a:ext cx="8229600" cy="5486400"/>
          </a:xfrm>
        </p:spPr>
        <p:txBody>
          <a:bodyPr>
            <a:normAutofit fontScale="77500" lnSpcReduction="20000"/>
          </a:bodyPr>
          <a:lstStyle/>
          <a:p>
            <a:pPr marL="514350" indent="-514350" algn="just">
              <a:lnSpc>
                <a:spcPct val="120000"/>
              </a:lnSpc>
              <a:spcBef>
                <a:spcPts val="0"/>
              </a:spcBef>
              <a:spcAft>
                <a:spcPts val="1200"/>
              </a:spcAft>
            </a:pPr>
            <a:r>
              <a:rPr lang="en-US" sz="2800" dirty="0">
                <a:solidFill>
                  <a:srgbClr val="00FF00"/>
                </a:solidFill>
              </a:rPr>
              <a:t>Corrosion of water pipes causes a great economic loss. Both direct and indirect losses resulting from corrosion are vast and undesirable. </a:t>
            </a:r>
          </a:p>
          <a:p>
            <a:pPr marL="514350" indent="-514350" algn="just">
              <a:lnSpc>
                <a:spcPct val="120000"/>
              </a:lnSpc>
              <a:spcBef>
                <a:spcPts val="0"/>
              </a:spcBef>
              <a:spcAft>
                <a:spcPts val="1200"/>
              </a:spcAft>
              <a:buFont typeface="Wingdings" pitchFamily="2" charset="2"/>
              <a:buChar char="q"/>
            </a:pPr>
            <a:r>
              <a:rPr lang="en-US" sz="2800" dirty="0"/>
              <a:t>Replacing a corroded leaky water main by the roadside is very difficult and costly. </a:t>
            </a:r>
          </a:p>
          <a:p>
            <a:pPr marL="514350" indent="-514350" algn="just">
              <a:lnSpc>
                <a:spcPct val="120000"/>
              </a:lnSpc>
              <a:spcBef>
                <a:spcPts val="0"/>
              </a:spcBef>
              <a:spcAft>
                <a:spcPts val="1200"/>
              </a:spcAft>
              <a:buFont typeface="Wingdings" pitchFamily="2" charset="2"/>
              <a:buChar char="q"/>
            </a:pPr>
            <a:r>
              <a:rPr lang="en-US" sz="2800" dirty="0"/>
              <a:t>Corrosion greatly reduces the pressure head and results in increases cost of pumping and short life of the water mains. </a:t>
            </a:r>
          </a:p>
          <a:p>
            <a:pPr marL="514350" indent="-514350" algn="just">
              <a:lnSpc>
                <a:spcPct val="120000"/>
              </a:lnSpc>
              <a:spcBef>
                <a:spcPts val="0"/>
              </a:spcBef>
              <a:spcAft>
                <a:spcPts val="1200"/>
              </a:spcAft>
              <a:buFont typeface="Wingdings" pitchFamily="2" charset="2"/>
              <a:buChar char="q"/>
            </a:pPr>
            <a:r>
              <a:rPr lang="en-US" sz="2800" dirty="0"/>
              <a:t>Leakage in domestic plumbing fixtures due to corrosion involves not only the replacement but also repairing damages to walls, floors, etc. </a:t>
            </a:r>
          </a:p>
          <a:p>
            <a:pPr marL="514350" indent="-514350" algn="just">
              <a:lnSpc>
                <a:spcPct val="120000"/>
              </a:lnSpc>
              <a:spcBef>
                <a:spcPts val="0"/>
              </a:spcBef>
              <a:spcAft>
                <a:spcPts val="1200"/>
              </a:spcAft>
              <a:buFont typeface="Wingdings" pitchFamily="2" charset="2"/>
              <a:buChar char="q"/>
            </a:pPr>
            <a:r>
              <a:rPr lang="en-US" sz="2800" dirty="0"/>
              <a:t>Rusty water due to corrosion causes strain in cloth after washing, produces unsightly marks on the plumbing fixtures and unsuitable for domestic uses.</a:t>
            </a:r>
          </a:p>
        </p:txBody>
      </p:sp>
    </p:spTree>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685800"/>
          </a:xfrm>
        </p:spPr>
        <p:txBody>
          <a:bodyPr>
            <a:normAutofit/>
          </a:bodyPr>
          <a:lstStyle/>
          <a:p>
            <a:pPr algn="ctr"/>
            <a:r>
              <a:rPr lang="en-US" sz="4000" dirty="0"/>
              <a:t>Control of Corrosion</a:t>
            </a:r>
          </a:p>
        </p:txBody>
      </p:sp>
      <p:sp>
        <p:nvSpPr>
          <p:cNvPr id="3" name="Subtitle 2"/>
          <p:cNvSpPr>
            <a:spLocks noGrp="1"/>
          </p:cNvSpPr>
          <p:nvPr>
            <p:ph type="subTitle" idx="1"/>
          </p:nvPr>
        </p:nvSpPr>
        <p:spPr>
          <a:xfrm>
            <a:off x="381000" y="914400"/>
            <a:ext cx="8229600" cy="5486400"/>
          </a:xfrm>
        </p:spPr>
        <p:txBody>
          <a:bodyPr>
            <a:normAutofit fontScale="77500" lnSpcReduction="20000"/>
          </a:bodyPr>
          <a:lstStyle/>
          <a:p>
            <a:pPr marL="514350" indent="-514350" algn="just">
              <a:spcAft>
                <a:spcPts val="1200"/>
              </a:spcAft>
              <a:buFont typeface="Wingdings" pitchFamily="2" charset="2"/>
              <a:buChar char="q"/>
            </a:pPr>
            <a:r>
              <a:rPr lang="en-US" sz="2800" dirty="0"/>
              <a:t>Corrosion of metal pipes may be reduced or eliminated by protection coatings of paint, galvanizing, bituminous compounds, or cement linings. </a:t>
            </a:r>
          </a:p>
          <a:p>
            <a:pPr marL="514350" indent="-514350" algn="just">
              <a:spcAft>
                <a:spcPts val="1200"/>
              </a:spcAft>
              <a:buFont typeface="Wingdings" pitchFamily="2" charset="2"/>
              <a:buChar char="q"/>
            </a:pPr>
            <a:r>
              <a:rPr lang="en-US" sz="2800" dirty="0"/>
              <a:t>Red lead paint or zinc pigments offer some protection and are used on the exterior or exposed metal pipes. </a:t>
            </a:r>
          </a:p>
          <a:p>
            <a:pPr marL="514350" indent="-514350" algn="just">
              <a:spcAft>
                <a:spcPts val="1200"/>
              </a:spcAft>
              <a:buFont typeface="Wingdings" pitchFamily="2" charset="2"/>
              <a:buChar char="q"/>
            </a:pPr>
            <a:r>
              <a:rPr lang="en-US" sz="2800" dirty="0"/>
              <a:t>Other metallic protective coatings are tin coatings, nickel coatings, chromium coatings and copper coatings. </a:t>
            </a:r>
          </a:p>
          <a:p>
            <a:pPr marL="514350" indent="-514350" algn="just">
              <a:spcAft>
                <a:spcPts val="1200"/>
              </a:spcAft>
              <a:buFont typeface="Wingdings" pitchFamily="2" charset="2"/>
              <a:buChar char="q"/>
            </a:pPr>
            <a:r>
              <a:rPr lang="en-US" sz="2800" dirty="0"/>
              <a:t>Galvanizing by dipping the pipe molten zinc is an effective corrosion control except for highly acid waters. Galvanized pipe is widely used for small service lines in distribution systems but is too expensive for large pipe. </a:t>
            </a:r>
          </a:p>
          <a:p>
            <a:pPr marL="514350" indent="-514350" algn="just">
              <a:spcAft>
                <a:spcPts val="1200"/>
              </a:spcAft>
              <a:buFont typeface="Wingdings" pitchFamily="2" charset="2"/>
              <a:buChar char="q"/>
            </a:pPr>
            <a:r>
              <a:rPr lang="en-US" sz="2800" dirty="0"/>
              <a:t>Large pipes are usually protected by non-metallic coatings, such as bituminous coatings or cement linings. Numerous commercial bituminous compounds are available for both hot and cold application.</a:t>
            </a:r>
          </a:p>
          <a:p>
            <a:pPr marL="514350" indent="-514350" algn="just">
              <a:spcAft>
                <a:spcPts val="1200"/>
              </a:spcAft>
              <a:buFont typeface="Wingdings" pitchFamily="2" charset="2"/>
              <a:buChar char="q"/>
            </a:pPr>
            <a:endParaRPr lang="en-US" sz="2800" dirty="0"/>
          </a:p>
        </p:txBody>
      </p:sp>
    </p:spTree>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685800"/>
          </a:xfrm>
        </p:spPr>
        <p:txBody>
          <a:bodyPr>
            <a:normAutofit/>
          </a:bodyPr>
          <a:lstStyle/>
          <a:p>
            <a:pPr algn="ctr"/>
            <a:r>
              <a:rPr lang="en-US" sz="3600" dirty="0">
                <a:solidFill>
                  <a:srgbClr val="FFFF00"/>
                </a:solidFill>
              </a:rPr>
              <a:t>Scale Formation in Pressure Pipes</a:t>
            </a:r>
          </a:p>
        </p:txBody>
      </p:sp>
      <p:sp>
        <p:nvSpPr>
          <p:cNvPr id="3" name="Subtitle 2"/>
          <p:cNvSpPr>
            <a:spLocks noGrp="1"/>
          </p:cNvSpPr>
          <p:nvPr>
            <p:ph type="subTitle" idx="1"/>
          </p:nvPr>
        </p:nvSpPr>
        <p:spPr>
          <a:xfrm>
            <a:off x="381000" y="914400"/>
            <a:ext cx="8229600" cy="5486400"/>
          </a:xfrm>
        </p:spPr>
        <p:txBody>
          <a:bodyPr>
            <a:normAutofit/>
          </a:bodyPr>
          <a:lstStyle/>
          <a:p>
            <a:pPr marL="514350" indent="-514350" algn="just">
              <a:spcAft>
                <a:spcPts val="1200"/>
              </a:spcAft>
              <a:buFont typeface="Wingdings" pitchFamily="2" charset="2"/>
              <a:buChar char="q"/>
            </a:pPr>
            <a:r>
              <a:rPr lang="en-US" sz="2800" dirty="0"/>
              <a:t>Scale formation in water pipes is mainly due to the presence of dissolved mineral matter and gases under favorable conditions of temperature and pressure. </a:t>
            </a:r>
          </a:p>
          <a:p>
            <a:pPr marL="514350" indent="-514350" algn="just">
              <a:spcAft>
                <a:spcPts val="1200"/>
              </a:spcAft>
              <a:buFont typeface="Wingdings" pitchFamily="2" charset="2"/>
              <a:buChar char="q"/>
            </a:pPr>
            <a:r>
              <a:rPr lang="en-US" sz="2800" dirty="0"/>
              <a:t>Scale formation caused water pipes to wear out and burst out very soon as the cross-sections of the pipes are reduced and this also causes insufficient discharge through pipes. </a:t>
            </a:r>
          </a:p>
          <a:p>
            <a:pPr marL="514350" indent="-514350" algn="just">
              <a:spcAft>
                <a:spcPts val="1200"/>
              </a:spcAft>
              <a:buFont typeface="Wingdings" pitchFamily="2" charset="2"/>
              <a:buChar char="q"/>
            </a:pPr>
            <a:r>
              <a:rPr lang="en-US" sz="2800" dirty="0"/>
              <a:t>Scaling also causes water unfit for domestic and industrial uses. </a:t>
            </a:r>
          </a:p>
        </p:txBody>
      </p:sp>
    </p:spTree>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685800"/>
          </a:xfrm>
        </p:spPr>
        <p:txBody>
          <a:bodyPr>
            <a:normAutofit/>
          </a:bodyPr>
          <a:lstStyle/>
          <a:p>
            <a:pPr algn="ctr"/>
            <a:r>
              <a:rPr lang="en-US" sz="3600" dirty="0">
                <a:solidFill>
                  <a:srgbClr val="FFFF00"/>
                </a:solidFill>
              </a:rPr>
              <a:t>Scale Formation in Pressure Pipes</a:t>
            </a:r>
          </a:p>
        </p:txBody>
      </p:sp>
      <p:sp>
        <p:nvSpPr>
          <p:cNvPr id="3" name="Subtitle 2"/>
          <p:cNvSpPr>
            <a:spLocks noGrp="1"/>
          </p:cNvSpPr>
          <p:nvPr>
            <p:ph type="subTitle" idx="1"/>
          </p:nvPr>
        </p:nvSpPr>
        <p:spPr>
          <a:xfrm>
            <a:off x="457200" y="914400"/>
            <a:ext cx="8229600" cy="5486400"/>
          </a:xfrm>
        </p:spPr>
        <p:txBody>
          <a:bodyPr>
            <a:normAutofit/>
          </a:bodyPr>
          <a:lstStyle/>
          <a:p>
            <a:pPr marL="514350" indent="-514350" algn="just">
              <a:spcAft>
                <a:spcPts val="1200"/>
              </a:spcAft>
              <a:buFont typeface="Wingdings" pitchFamily="2" charset="2"/>
              <a:buChar char="q"/>
            </a:pPr>
            <a:r>
              <a:rPr lang="en-US" sz="2800" dirty="0"/>
              <a:t>The impurities which are mainly responsible for scale formation in water pipes may be classified under two heads: (</a:t>
            </a:r>
            <a:r>
              <a:rPr lang="en-US" sz="2800" dirty="0" err="1"/>
              <a:t>i</a:t>
            </a:r>
            <a:r>
              <a:rPr lang="en-US" sz="2800" dirty="0"/>
              <a:t>) Dissolved mineral matter and (ii) Dissolved gases.</a:t>
            </a:r>
          </a:p>
          <a:p>
            <a:pPr marL="514350" indent="-514350" algn="just">
              <a:spcAft>
                <a:spcPts val="1200"/>
              </a:spcAft>
              <a:buFont typeface="Wingdings" pitchFamily="2" charset="2"/>
              <a:buChar char="q"/>
            </a:pPr>
            <a:r>
              <a:rPr lang="en-US" sz="2800" dirty="0"/>
              <a:t>Dissolved mineral matter include the hardness producing substances, i.e., carbonates, bicarbonates, </a:t>
            </a:r>
            <a:r>
              <a:rPr lang="en-US" sz="2800" dirty="0" err="1"/>
              <a:t>sulphates</a:t>
            </a:r>
            <a:r>
              <a:rPr lang="en-US" sz="2800" dirty="0"/>
              <a:t> and chlorides of calcium and magnesium, and silica. </a:t>
            </a:r>
          </a:p>
          <a:p>
            <a:pPr marL="514350" indent="-514350" algn="just">
              <a:spcAft>
                <a:spcPts val="1200"/>
              </a:spcAft>
              <a:buFont typeface="Wingdings" pitchFamily="2" charset="2"/>
              <a:buChar char="q"/>
            </a:pPr>
            <a:r>
              <a:rPr lang="en-US" sz="2800" dirty="0"/>
              <a:t>Dissolved gases include carbon dioxide, oxygen, nitrogen, hydrogen </a:t>
            </a:r>
            <a:r>
              <a:rPr lang="en-US" sz="2800" dirty="0" err="1"/>
              <a:t>sulphide</a:t>
            </a:r>
            <a:r>
              <a:rPr lang="en-US" sz="2800" dirty="0"/>
              <a:t> and methane.</a:t>
            </a:r>
          </a:p>
        </p:txBody>
      </p:sp>
    </p:spTree>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685800"/>
          </a:xfrm>
        </p:spPr>
        <p:txBody>
          <a:bodyPr>
            <a:normAutofit/>
          </a:bodyPr>
          <a:lstStyle/>
          <a:p>
            <a:pPr algn="ctr"/>
            <a:r>
              <a:rPr lang="en-US" sz="3600" dirty="0">
                <a:solidFill>
                  <a:srgbClr val="FF0000"/>
                </a:solidFill>
              </a:rPr>
              <a:t>Control of Scale Formation</a:t>
            </a:r>
          </a:p>
        </p:txBody>
      </p:sp>
      <p:sp>
        <p:nvSpPr>
          <p:cNvPr id="3" name="Subtitle 2"/>
          <p:cNvSpPr>
            <a:spLocks noGrp="1"/>
          </p:cNvSpPr>
          <p:nvPr>
            <p:ph type="subTitle" idx="1"/>
          </p:nvPr>
        </p:nvSpPr>
        <p:spPr>
          <a:xfrm>
            <a:off x="381000" y="914400"/>
            <a:ext cx="8229600" cy="5486400"/>
          </a:xfrm>
        </p:spPr>
        <p:txBody>
          <a:bodyPr>
            <a:normAutofit fontScale="92500" lnSpcReduction="10000"/>
          </a:bodyPr>
          <a:lstStyle/>
          <a:p>
            <a:pPr marL="514350" indent="-514350" algn="just">
              <a:spcAft>
                <a:spcPts val="1200"/>
              </a:spcAft>
              <a:buFont typeface="Wingdings" pitchFamily="2" charset="2"/>
              <a:buChar char="v"/>
            </a:pPr>
            <a:r>
              <a:rPr lang="en-US" sz="2800" dirty="0"/>
              <a:t>To control scale formation in pressure pipes, water is softened. </a:t>
            </a:r>
          </a:p>
          <a:p>
            <a:pPr marL="514350" indent="-514350" algn="just">
              <a:spcAft>
                <a:spcPts val="1200"/>
              </a:spcAft>
              <a:buFont typeface="Wingdings" pitchFamily="2" charset="2"/>
              <a:buChar char="v"/>
            </a:pPr>
            <a:r>
              <a:rPr lang="en-US" sz="2800" dirty="0"/>
              <a:t>The chief objective of water softening is to remove dissolved mineral compounds which constitute the hardness and which deposit scales in water pipes, boilers and hot water heating system cause serious difficulties in many processes including textile finishing, dying, canning, paper making, cold drinks preparation, tanning and others. </a:t>
            </a:r>
          </a:p>
          <a:p>
            <a:pPr marL="514350" indent="-514350" algn="just">
              <a:spcAft>
                <a:spcPts val="1200"/>
              </a:spcAft>
              <a:buFont typeface="Wingdings" pitchFamily="2" charset="2"/>
              <a:buChar char="v"/>
            </a:pPr>
            <a:r>
              <a:rPr lang="en-US" sz="2800" dirty="0"/>
              <a:t>Following are the effective processes by which scale forming minerals and gases are removed from water: (</a:t>
            </a:r>
            <a:r>
              <a:rPr lang="en-US" sz="2800" dirty="0" err="1"/>
              <a:t>i</a:t>
            </a:r>
            <a:r>
              <a:rPr lang="en-US" sz="2800" dirty="0"/>
              <a:t>) </a:t>
            </a:r>
            <a:r>
              <a:rPr lang="en-US" sz="2800" dirty="0">
                <a:solidFill>
                  <a:srgbClr val="FFFF00"/>
                </a:solidFill>
              </a:rPr>
              <a:t>Lime-soda process</a:t>
            </a:r>
            <a:r>
              <a:rPr lang="en-US" sz="2800" dirty="0"/>
              <a:t>, (ii) </a:t>
            </a:r>
            <a:r>
              <a:rPr lang="en-US" sz="2800" dirty="0" err="1">
                <a:solidFill>
                  <a:srgbClr val="FFFF00"/>
                </a:solidFill>
              </a:rPr>
              <a:t>Zeolite</a:t>
            </a:r>
            <a:r>
              <a:rPr lang="en-US" sz="2800" dirty="0">
                <a:solidFill>
                  <a:srgbClr val="FFFF00"/>
                </a:solidFill>
              </a:rPr>
              <a:t> process</a:t>
            </a:r>
            <a:r>
              <a:rPr lang="en-US" sz="2800" dirty="0"/>
              <a:t>, (iii) </a:t>
            </a:r>
            <a:r>
              <a:rPr lang="en-US" sz="2800" dirty="0">
                <a:solidFill>
                  <a:srgbClr val="FFFF00"/>
                </a:solidFill>
              </a:rPr>
              <a:t>Phosphate process</a:t>
            </a:r>
            <a:r>
              <a:rPr lang="en-US" sz="2800" dirty="0"/>
              <a:t> and (iv) </a:t>
            </a:r>
            <a:r>
              <a:rPr lang="en-US" sz="2800" dirty="0">
                <a:solidFill>
                  <a:srgbClr val="FFFF00"/>
                </a:solidFill>
              </a:rPr>
              <a:t>Lime process</a:t>
            </a:r>
            <a:r>
              <a:rPr lang="en-US" sz="2800" dirty="0"/>
              <a:t>. </a:t>
            </a:r>
          </a:p>
        </p:txBody>
      </p:sp>
    </p:spTree>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685800"/>
          </a:xfrm>
        </p:spPr>
        <p:txBody>
          <a:bodyPr>
            <a:normAutofit fontScale="90000"/>
          </a:bodyPr>
          <a:lstStyle/>
          <a:p>
            <a:pPr algn="ctr"/>
            <a:br>
              <a:rPr lang="en-US" dirty="0"/>
            </a:br>
            <a:br>
              <a:rPr lang="en-US" dirty="0"/>
            </a:br>
            <a:br>
              <a:rPr lang="en-US" dirty="0"/>
            </a:br>
            <a:br>
              <a:rPr lang="en-US" dirty="0"/>
            </a:br>
            <a:r>
              <a:rPr lang="en-US" dirty="0"/>
              <a:t>Environmental Engineering-1</a:t>
            </a:r>
          </a:p>
        </p:txBody>
      </p:sp>
      <p:sp>
        <p:nvSpPr>
          <p:cNvPr id="3" name="Subtitle 2"/>
          <p:cNvSpPr>
            <a:spLocks noGrp="1"/>
          </p:cNvSpPr>
          <p:nvPr>
            <p:ph type="subTitle" idx="1"/>
          </p:nvPr>
        </p:nvSpPr>
        <p:spPr>
          <a:xfrm>
            <a:off x="381000" y="914400"/>
            <a:ext cx="8229600" cy="5486400"/>
          </a:xfrm>
        </p:spPr>
        <p:txBody>
          <a:bodyPr>
            <a:normAutofit/>
          </a:bodyPr>
          <a:lstStyle/>
          <a:p>
            <a:pPr algn="ctr"/>
            <a:r>
              <a:rPr lang="en-US" sz="3200" dirty="0"/>
              <a:t>CE3141</a:t>
            </a:r>
          </a:p>
          <a:p>
            <a:pPr algn="ctr"/>
            <a:endParaRPr lang="en-US" sz="3200" dirty="0"/>
          </a:p>
          <a:p>
            <a:pPr algn="ctr"/>
            <a:r>
              <a:rPr lang="en-US" sz="3200" dirty="0">
                <a:solidFill>
                  <a:srgbClr val="FF0000"/>
                </a:solidFill>
              </a:rPr>
              <a:t>Lecture -3</a:t>
            </a:r>
            <a:r>
              <a:rPr lang="en-US" sz="3200" dirty="0"/>
              <a:t> </a:t>
            </a:r>
          </a:p>
          <a:p>
            <a:pPr algn="ctr"/>
            <a:r>
              <a:rPr lang="en-US" sz="3200" dirty="0"/>
              <a:t>Week-3, Saturday</a:t>
            </a:r>
          </a:p>
          <a:p>
            <a:pPr algn="ctr"/>
            <a:endParaRPr lang="en-US" sz="3200" dirty="0"/>
          </a:p>
          <a:p>
            <a:pPr algn="ctr"/>
            <a:r>
              <a:rPr lang="en-US" sz="3200" dirty="0"/>
              <a:t>02-04-2022</a:t>
            </a:r>
          </a:p>
        </p:txBody>
      </p:sp>
    </p:spTree>
    <p:extLst>
      <p:ext uri="{BB962C8B-B14F-4D97-AF65-F5344CB8AC3E}">
        <p14:creationId xmlns:p14="http://schemas.microsoft.com/office/powerpoint/2010/main" val="2448953279"/>
      </p:ext>
    </p:extLst>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685800"/>
          </a:xfrm>
        </p:spPr>
        <p:txBody>
          <a:bodyPr>
            <a:normAutofit/>
          </a:bodyPr>
          <a:lstStyle/>
          <a:p>
            <a:pPr algn="ctr"/>
            <a:r>
              <a:rPr lang="en-US" sz="3600" dirty="0">
                <a:solidFill>
                  <a:srgbClr val="FFFF00"/>
                </a:solidFill>
              </a:rPr>
              <a:t>Forces Acting on Pipes</a:t>
            </a:r>
          </a:p>
        </p:txBody>
      </p:sp>
      <p:sp>
        <p:nvSpPr>
          <p:cNvPr id="3" name="Subtitle 2"/>
          <p:cNvSpPr>
            <a:spLocks noGrp="1"/>
          </p:cNvSpPr>
          <p:nvPr>
            <p:ph type="subTitle" idx="1"/>
          </p:nvPr>
        </p:nvSpPr>
        <p:spPr>
          <a:xfrm>
            <a:off x="381000" y="914400"/>
            <a:ext cx="8229600" cy="5486400"/>
          </a:xfrm>
        </p:spPr>
        <p:txBody>
          <a:bodyPr>
            <a:normAutofit lnSpcReduction="10000"/>
          </a:bodyPr>
          <a:lstStyle/>
          <a:p>
            <a:pPr algn="just">
              <a:spcAft>
                <a:spcPts val="600"/>
              </a:spcAft>
            </a:pPr>
            <a:r>
              <a:rPr lang="en-US" sz="2800" dirty="0"/>
              <a:t>Pipes carrying water under pressure must be designed to withstand stresses caused by internal and external loads, and temperature changes, and to satisfy the structural and hydraulic requirements. </a:t>
            </a:r>
          </a:p>
          <a:p>
            <a:pPr algn="just">
              <a:spcAft>
                <a:spcPts val="600"/>
              </a:spcAft>
            </a:pPr>
            <a:r>
              <a:rPr lang="en-US" sz="2800" dirty="0">
                <a:solidFill>
                  <a:srgbClr val="00FF00"/>
                </a:solidFill>
              </a:rPr>
              <a:t> The forces acting on pipes are: </a:t>
            </a:r>
          </a:p>
          <a:p>
            <a:pPr marL="514350" lvl="0" indent="-514350" algn="just">
              <a:spcAft>
                <a:spcPts val="600"/>
              </a:spcAft>
              <a:buFont typeface="+mj-lt"/>
              <a:buAutoNum type="alphaLcPeriod"/>
            </a:pPr>
            <a:r>
              <a:rPr lang="en-US" sz="2800" dirty="0"/>
              <a:t>Internal forces due to static head</a:t>
            </a:r>
          </a:p>
          <a:p>
            <a:pPr marL="514350" lvl="0" indent="-514350" algn="just">
              <a:spcAft>
                <a:spcPts val="600"/>
              </a:spcAft>
              <a:buFont typeface="+mj-lt"/>
              <a:buAutoNum type="alphaLcPeriod"/>
            </a:pPr>
            <a:r>
              <a:rPr lang="en-US" sz="2800" dirty="0"/>
              <a:t>Internal forces due to water hammer</a:t>
            </a:r>
          </a:p>
          <a:p>
            <a:pPr marL="514350" lvl="0" indent="-514350" algn="just">
              <a:spcAft>
                <a:spcPts val="600"/>
              </a:spcAft>
              <a:buFont typeface="+mj-lt"/>
              <a:buAutoNum type="alphaLcPeriod"/>
            </a:pPr>
            <a:r>
              <a:rPr lang="en-US" sz="2800" dirty="0"/>
              <a:t>Forces at bends and changes in cross-section</a:t>
            </a:r>
          </a:p>
          <a:p>
            <a:pPr marL="514350" lvl="0" indent="-514350" algn="just">
              <a:spcAft>
                <a:spcPts val="600"/>
              </a:spcAft>
              <a:buFont typeface="+mj-lt"/>
              <a:buAutoNum type="alphaLcPeriod"/>
            </a:pPr>
            <a:r>
              <a:rPr lang="en-US" sz="2800" dirty="0"/>
              <a:t>Forces due to temperature changes</a:t>
            </a:r>
          </a:p>
          <a:p>
            <a:pPr marL="514350" lvl="0" indent="-514350" algn="just">
              <a:spcAft>
                <a:spcPts val="600"/>
              </a:spcAft>
              <a:buFont typeface="+mj-lt"/>
              <a:buAutoNum type="alphaLcPeriod"/>
            </a:pPr>
            <a:r>
              <a:rPr lang="en-US" sz="2800" dirty="0"/>
              <a:t>External forces in the form of backfill, traffic and own weights.</a:t>
            </a:r>
          </a:p>
        </p:txBody>
      </p:sp>
    </p:spTree>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685800"/>
          </a:xfrm>
        </p:spPr>
        <p:txBody>
          <a:bodyPr>
            <a:normAutofit/>
          </a:bodyPr>
          <a:lstStyle/>
          <a:p>
            <a:pPr algn="ctr"/>
            <a:r>
              <a:rPr lang="en-US" sz="3600" dirty="0">
                <a:solidFill>
                  <a:srgbClr val="FFFF00"/>
                </a:solidFill>
              </a:rPr>
              <a:t>Internal Forces due to Static Head</a:t>
            </a:r>
          </a:p>
        </p:txBody>
      </p:sp>
      <p:sp>
        <p:nvSpPr>
          <p:cNvPr id="3" name="Subtitle 2"/>
          <p:cNvSpPr>
            <a:spLocks noGrp="1"/>
          </p:cNvSpPr>
          <p:nvPr>
            <p:ph type="subTitle" idx="1"/>
          </p:nvPr>
        </p:nvSpPr>
        <p:spPr>
          <a:xfrm>
            <a:off x="381000" y="914400"/>
            <a:ext cx="8229600" cy="5486400"/>
          </a:xfrm>
        </p:spPr>
        <p:txBody>
          <a:bodyPr>
            <a:normAutofit lnSpcReduction="10000"/>
          </a:bodyPr>
          <a:lstStyle/>
          <a:p>
            <a:pPr algn="just"/>
            <a:r>
              <a:rPr lang="en-US" sz="2800" dirty="0"/>
              <a:t>Internal forces due to static head create hoof stress (transverse stress or circumferential stress) and longitudinal stress. </a:t>
            </a:r>
          </a:p>
          <a:p>
            <a:pPr algn="just"/>
            <a:r>
              <a:rPr lang="en-US" sz="2800" dirty="0">
                <a:solidFill>
                  <a:srgbClr val="00FF00"/>
                </a:solidFill>
              </a:rPr>
              <a:t>Hoof stress, </a:t>
            </a:r>
            <a:r>
              <a:rPr lang="en-US" sz="2800" dirty="0" err="1">
                <a:solidFill>
                  <a:srgbClr val="00FF00"/>
                </a:solidFill>
              </a:rPr>
              <a:t>S</a:t>
            </a:r>
            <a:r>
              <a:rPr lang="en-US" sz="2800" baseline="-25000" dirty="0" err="1">
                <a:solidFill>
                  <a:srgbClr val="00FF00"/>
                </a:solidFill>
              </a:rPr>
              <a:t>h</a:t>
            </a:r>
            <a:r>
              <a:rPr lang="en-US" sz="2800" dirty="0">
                <a:solidFill>
                  <a:srgbClr val="00FF00"/>
                </a:solidFill>
              </a:rPr>
              <a:t> = pd/2t</a:t>
            </a:r>
          </a:p>
          <a:p>
            <a:pPr algn="just"/>
            <a:r>
              <a:rPr lang="en-US" sz="2800" dirty="0"/>
              <a:t>Where, </a:t>
            </a:r>
            <a:r>
              <a:rPr lang="en-US" sz="2800" dirty="0" err="1"/>
              <a:t>S</a:t>
            </a:r>
            <a:r>
              <a:rPr lang="en-US" sz="2800" baseline="-25000" dirty="0" err="1"/>
              <a:t>h</a:t>
            </a:r>
            <a:r>
              <a:rPr lang="en-US" sz="2800" dirty="0"/>
              <a:t> = hoof stress per linear length in inch of the pipe.</a:t>
            </a:r>
          </a:p>
          <a:p>
            <a:pPr algn="just"/>
            <a:r>
              <a:rPr lang="en-US" sz="2800" dirty="0"/>
              <a:t>  </a:t>
            </a:r>
            <a:r>
              <a:rPr lang="en-US" sz="2800" i="1" dirty="0"/>
              <a:t>P</a:t>
            </a:r>
            <a:r>
              <a:rPr lang="en-US" sz="2800" dirty="0"/>
              <a:t> = intensity of static pressure in psi = </a:t>
            </a:r>
            <a:r>
              <a:rPr lang="en-US" sz="2800" i="1" dirty="0" err="1"/>
              <a:t>wh</a:t>
            </a:r>
            <a:r>
              <a:rPr lang="en-US" sz="2800" dirty="0"/>
              <a:t>, in which </a:t>
            </a:r>
            <a:r>
              <a:rPr lang="en-US" sz="2800" i="1" dirty="0"/>
              <a:t>h</a:t>
            </a:r>
            <a:r>
              <a:rPr lang="en-US" sz="2800" dirty="0"/>
              <a:t> is the static head and </a:t>
            </a:r>
            <a:r>
              <a:rPr lang="en-US" sz="2800" i="1" dirty="0"/>
              <a:t>w</a:t>
            </a:r>
            <a:r>
              <a:rPr lang="en-US" sz="2800" dirty="0"/>
              <a:t> is the unit weight of water.</a:t>
            </a:r>
          </a:p>
          <a:p>
            <a:pPr algn="just"/>
            <a:r>
              <a:rPr lang="en-US" sz="2800" dirty="0"/>
              <a:t>  </a:t>
            </a:r>
            <a:r>
              <a:rPr lang="en-US" sz="2800" i="1" dirty="0"/>
              <a:t>d</a:t>
            </a:r>
            <a:r>
              <a:rPr lang="en-US" sz="2800" dirty="0"/>
              <a:t> = pipe diameter in inch.</a:t>
            </a:r>
          </a:p>
          <a:p>
            <a:pPr algn="just"/>
            <a:r>
              <a:rPr lang="en-US" sz="2800" dirty="0"/>
              <a:t>  </a:t>
            </a:r>
            <a:r>
              <a:rPr lang="en-US" sz="2800" i="1" dirty="0"/>
              <a:t>t</a:t>
            </a:r>
            <a:r>
              <a:rPr lang="en-US" sz="2800" dirty="0"/>
              <a:t> = thickness of the pipe shell in inch.</a:t>
            </a:r>
          </a:p>
          <a:p>
            <a:pPr algn="just"/>
            <a:r>
              <a:rPr lang="en-US" sz="2800" dirty="0">
                <a:solidFill>
                  <a:srgbClr val="00FF00"/>
                </a:solidFill>
              </a:rPr>
              <a:t>Longitudinal (tensile) stress, S</a:t>
            </a:r>
            <a:r>
              <a:rPr lang="en-US" sz="2800" baseline="-25000" dirty="0">
                <a:solidFill>
                  <a:srgbClr val="00FF00"/>
                </a:solidFill>
              </a:rPr>
              <a:t>t</a:t>
            </a:r>
            <a:r>
              <a:rPr lang="en-US" sz="2800" dirty="0">
                <a:solidFill>
                  <a:srgbClr val="00FF00"/>
                </a:solidFill>
              </a:rPr>
              <a:t> = pd</a:t>
            </a:r>
            <a:r>
              <a:rPr lang="en-US" sz="2800" baseline="30000" dirty="0">
                <a:solidFill>
                  <a:srgbClr val="00FF00"/>
                </a:solidFill>
              </a:rPr>
              <a:t>2</a:t>
            </a:r>
            <a:r>
              <a:rPr lang="en-US" sz="2800" dirty="0">
                <a:solidFill>
                  <a:srgbClr val="00FF00"/>
                </a:solidFill>
              </a:rPr>
              <a:t>/[4t(</a:t>
            </a:r>
            <a:r>
              <a:rPr lang="en-US" sz="2800" dirty="0" err="1">
                <a:solidFill>
                  <a:srgbClr val="00FF00"/>
                </a:solidFill>
              </a:rPr>
              <a:t>d+t</a:t>
            </a:r>
            <a:r>
              <a:rPr lang="en-US" sz="2800" dirty="0">
                <a:solidFill>
                  <a:srgbClr val="00FF00"/>
                </a:solidFill>
              </a:rPr>
              <a:t>)] = pd/4t (approximately)</a:t>
            </a:r>
          </a:p>
        </p:txBody>
      </p:sp>
    </p:spTree>
  </p:cSld>
  <p:clrMapOvr>
    <a:masterClrMapping/>
  </p:clrMapOv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685800"/>
          </a:xfrm>
        </p:spPr>
        <p:txBody>
          <a:bodyPr>
            <a:normAutofit/>
          </a:bodyPr>
          <a:lstStyle/>
          <a:p>
            <a:pPr algn="ctr"/>
            <a:r>
              <a:rPr lang="en-US" sz="3600" dirty="0">
                <a:solidFill>
                  <a:srgbClr val="00FF00"/>
                </a:solidFill>
              </a:rPr>
              <a:t>Internal Forces due to Water Hammer</a:t>
            </a:r>
          </a:p>
        </p:txBody>
      </p:sp>
      <p:sp>
        <p:nvSpPr>
          <p:cNvPr id="3" name="Subtitle 2"/>
          <p:cNvSpPr>
            <a:spLocks noGrp="1"/>
          </p:cNvSpPr>
          <p:nvPr>
            <p:ph type="subTitle" idx="1"/>
          </p:nvPr>
        </p:nvSpPr>
        <p:spPr>
          <a:xfrm>
            <a:off x="381000" y="914400"/>
            <a:ext cx="8229600" cy="5486400"/>
          </a:xfrm>
        </p:spPr>
        <p:txBody>
          <a:bodyPr>
            <a:normAutofit/>
          </a:bodyPr>
          <a:lstStyle/>
          <a:p>
            <a:pPr marL="514350" indent="-514350" algn="just">
              <a:spcAft>
                <a:spcPts val="1200"/>
              </a:spcAft>
            </a:pPr>
            <a:r>
              <a:rPr lang="en-US" sz="2800" dirty="0"/>
              <a:t>One of the most damaging factors to a water piping system is water hammer action. In addition to its effect on the piping system, water hammer causes banging noises in the system that is very disagreeable to occupants in the building. Water hammer occurs when a column of water flowing through a pipe line and discharging at an open outlet, is suddenly stopped by closing the outlet. Since flowing water has force, tremendous pressure result at the point of closure and pressure surges move along the pipe.</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685800"/>
          </a:xfrm>
        </p:spPr>
        <p:txBody>
          <a:bodyPr>
            <a:normAutofit fontScale="90000"/>
          </a:bodyPr>
          <a:lstStyle/>
          <a:p>
            <a:pPr algn="ctr"/>
            <a:br>
              <a:rPr lang="en-US" dirty="0"/>
            </a:br>
            <a:br>
              <a:rPr lang="en-US" dirty="0"/>
            </a:br>
            <a:br>
              <a:rPr lang="en-US" dirty="0"/>
            </a:br>
            <a:br>
              <a:rPr lang="en-US" dirty="0"/>
            </a:br>
            <a:r>
              <a:rPr lang="en-US" dirty="0"/>
              <a:t>Environmental Engineering-1</a:t>
            </a:r>
          </a:p>
        </p:txBody>
      </p:sp>
      <p:sp>
        <p:nvSpPr>
          <p:cNvPr id="3" name="Subtitle 2"/>
          <p:cNvSpPr>
            <a:spLocks noGrp="1"/>
          </p:cNvSpPr>
          <p:nvPr>
            <p:ph type="subTitle" idx="1"/>
          </p:nvPr>
        </p:nvSpPr>
        <p:spPr>
          <a:xfrm>
            <a:off x="228600" y="914400"/>
            <a:ext cx="8610600" cy="5715000"/>
          </a:xfrm>
        </p:spPr>
        <p:txBody>
          <a:bodyPr>
            <a:noAutofit/>
          </a:bodyPr>
          <a:lstStyle/>
          <a:p>
            <a:pPr algn="just"/>
            <a:r>
              <a:rPr lang="en-US" sz="2400" b="1" dirty="0"/>
              <a:t>Learning Outcome:</a:t>
            </a:r>
            <a:endParaRPr lang="en-US" sz="2400" dirty="0"/>
          </a:p>
          <a:p>
            <a:pPr algn="just"/>
            <a:r>
              <a:rPr lang="en-US" sz="2400" b="1" dirty="0">
                <a:solidFill>
                  <a:srgbClr val="FF66FF"/>
                </a:solidFill>
              </a:rPr>
              <a:t>The students will learn the following topics through the successful completion of this part: </a:t>
            </a:r>
            <a:endParaRPr lang="en-US" sz="2400" dirty="0">
              <a:solidFill>
                <a:srgbClr val="FF66FF"/>
              </a:solidFill>
            </a:endParaRPr>
          </a:p>
          <a:p>
            <a:pPr marL="457200" lvl="0" indent="-457200" algn="just">
              <a:buFont typeface="Wingdings" pitchFamily="2" charset="2"/>
              <a:buChar char="Ø"/>
            </a:pPr>
            <a:r>
              <a:rPr lang="en-US" sz="2200" dirty="0"/>
              <a:t>Water collection and transportation, Fire hydrants and Head works</a:t>
            </a:r>
          </a:p>
          <a:p>
            <a:pPr marL="457200" lvl="0" indent="-457200" algn="just">
              <a:buFont typeface="Wingdings" pitchFamily="2" charset="2"/>
              <a:buChar char="Ø"/>
            </a:pPr>
            <a:r>
              <a:rPr lang="en-US" sz="2200" dirty="0"/>
              <a:t>Pumps and pumping machineries in water supply</a:t>
            </a:r>
          </a:p>
          <a:p>
            <a:pPr marL="457200" lvl="0" indent="-457200" algn="just">
              <a:buFont typeface="Wingdings" pitchFamily="2" charset="2"/>
              <a:buChar char="Ø"/>
            </a:pPr>
            <a:r>
              <a:rPr lang="en-US" sz="2200" dirty="0"/>
              <a:t>Analysis and design of distribution network</a:t>
            </a:r>
          </a:p>
          <a:p>
            <a:pPr marL="457200" lvl="0" indent="-457200" algn="just">
              <a:buFont typeface="Wingdings" pitchFamily="2" charset="2"/>
              <a:buChar char="Ø"/>
            </a:pPr>
            <a:r>
              <a:rPr lang="en-US" sz="2200" dirty="0"/>
              <a:t>Leak detection, unaccounted for water, solar stills, rainwater harvesting</a:t>
            </a:r>
          </a:p>
          <a:p>
            <a:pPr marL="457200" lvl="0" indent="-457200" algn="just">
              <a:buFont typeface="Wingdings" pitchFamily="2" charset="2"/>
              <a:buChar char="Ø"/>
            </a:pPr>
            <a:r>
              <a:rPr lang="en-US" sz="2200" dirty="0"/>
              <a:t>Water quality standard and treatment</a:t>
            </a:r>
          </a:p>
          <a:p>
            <a:pPr marL="457200" lvl="0" indent="-457200" algn="just">
              <a:buFont typeface="Wingdings" pitchFamily="2" charset="2"/>
              <a:buChar char="Ø"/>
            </a:pPr>
            <a:r>
              <a:rPr lang="en-US" sz="2200" dirty="0"/>
              <a:t>Small scale water treatment units</a:t>
            </a:r>
          </a:p>
          <a:p>
            <a:pPr marL="457200" lvl="0" indent="-457200" algn="just">
              <a:buFont typeface="Wingdings" pitchFamily="2" charset="2"/>
              <a:buChar char="Ø"/>
            </a:pPr>
            <a:r>
              <a:rPr lang="en-US" sz="2200" dirty="0">
                <a:solidFill>
                  <a:schemeClr val="accent6">
                    <a:lumMod val="50000"/>
                  </a:schemeClr>
                </a:solidFill>
              </a:rPr>
              <a:t>Socio-economic aspects in water supply system</a:t>
            </a:r>
          </a:p>
          <a:p>
            <a:pPr marL="457200" lvl="0" indent="-457200" algn="just">
              <a:buFont typeface="Wingdings" pitchFamily="2" charset="2"/>
              <a:buChar char="Ø"/>
            </a:pPr>
            <a:r>
              <a:rPr lang="en-US" sz="2200" dirty="0">
                <a:solidFill>
                  <a:schemeClr val="accent6">
                    <a:lumMod val="50000"/>
                  </a:schemeClr>
                </a:solidFill>
              </a:rPr>
              <a:t>Gender aspects in urban and rural water supply</a:t>
            </a:r>
          </a:p>
          <a:p>
            <a:pPr marL="457200" lvl="0" indent="-457200" algn="just">
              <a:buFont typeface="Wingdings" pitchFamily="2" charset="2"/>
              <a:buChar char="Ø"/>
            </a:pPr>
            <a:r>
              <a:rPr lang="en-US" sz="2200" dirty="0"/>
              <a:t>Water safety plan</a:t>
            </a:r>
          </a:p>
          <a:p>
            <a:pPr algn="just"/>
            <a:endParaRPr lang="en-US" sz="2400" dirty="0"/>
          </a:p>
        </p:txBody>
      </p:sp>
    </p:spTree>
  </p:cSld>
  <p:clrMapOvr>
    <a:masterClrMapping/>
  </p:clrMapOv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685800"/>
          </a:xfrm>
        </p:spPr>
        <p:txBody>
          <a:bodyPr>
            <a:normAutofit/>
          </a:bodyPr>
          <a:lstStyle/>
          <a:p>
            <a:pPr algn="ctr"/>
            <a:r>
              <a:rPr lang="en-US" sz="3600" dirty="0">
                <a:solidFill>
                  <a:srgbClr val="00FF00"/>
                </a:solidFill>
              </a:rPr>
              <a:t>Internal Forces due to Water Hammer</a:t>
            </a:r>
          </a:p>
        </p:txBody>
      </p:sp>
      <p:sp>
        <p:nvSpPr>
          <p:cNvPr id="3" name="Subtitle 2"/>
          <p:cNvSpPr>
            <a:spLocks noGrp="1"/>
          </p:cNvSpPr>
          <p:nvPr>
            <p:ph type="subTitle" idx="1"/>
          </p:nvPr>
        </p:nvSpPr>
        <p:spPr>
          <a:xfrm>
            <a:off x="381000" y="914400"/>
            <a:ext cx="8229600" cy="5791200"/>
          </a:xfrm>
        </p:spPr>
        <p:txBody>
          <a:bodyPr>
            <a:normAutofit/>
          </a:bodyPr>
          <a:lstStyle/>
          <a:p>
            <a:pPr algn="just"/>
            <a:r>
              <a:rPr lang="en-US" sz="2400" b="1" dirty="0">
                <a:solidFill>
                  <a:srgbClr val="FFFF00"/>
                </a:solidFill>
              </a:rPr>
              <a:t>Phase 1:</a:t>
            </a:r>
            <a:r>
              <a:rPr lang="en-US" sz="2400" dirty="0">
                <a:solidFill>
                  <a:srgbClr val="FFFF00"/>
                </a:solidFill>
              </a:rPr>
              <a:t> </a:t>
            </a:r>
            <a:r>
              <a:rPr lang="en-US" sz="2400" dirty="0"/>
              <a:t>The valve on the line is closed and the water contained in the line is at rest. Water pressure is thus exerted in all directions in an equal way.</a:t>
            </a:r>
          </a:p>
          <a:p>
            <a:pPr algn="just"/>
            <a:endParaRPr lang="en-US" sz="2800" b="1" dirty="0"/>
          </a:p>
          <a:p>
            <a:pPr algn="just"/>
            <a:endParaRPr lang="en-US" sz="2800" b="1" dirty="0"/>
          </a:p>
          <a:p>
            <a:pPr algn="just"/>
            <a:endParaRPr lang="en-US" sz="2400" b="1" dirty="0"/>
          </a:p>
          <a:p>
            <a:pPr algn="just"/>
            <a:r>
              <a:rPr lang="en-US" sz="2400" b="1" dirty="0">
                <a:solidFill>
                  <a:srgbClr val="FFFF00"/>
                </a:solidFill>
              </a:rPr>
              <a:t>Phase 2:</a:t>
            </a:r>
            <a:r>
              <a:rPr lang="en-US" sz="2400" dirty="0">
                <a:solidFill>
                  <a:srgbClr val="FFFF00"/>
                </a:solidFill>
              </a:rPr>
              <a:t> </a:t>
            </a:r>
            <a:r>
              <a:rPr lang="en-US" sz="2400" dirty="0"/>
              <a:t>The valve on the line is open and water flow freely through the open outlet. Now the water pressure is utilized to force the water out of the open end of the pipe. Arrows indicate the direction of force in the column of water.</a:t>
            </a:r>
          </a:p>
        </p:txBody>
      </p:sp>
      <p:grpSp>
        <p:nvGrpSpPr>
          <p:cNvPr id="5" name="Group 23"/>
          <p:cNvGrpSpPr>
            <a:grpSpLocks/>
          </p:cNvGrpSpPr>
          <p:nvPr/>
        </p:nvGrpSpPr>
        <p:grpSpPr bwMode="auto">
          <a:xfrm>
            <a:off x="2590800" y="2286000"/>
            <a:ext cx="2514343" cy="914400"/>
            <a:chOff x="4860" y="4662"/>
            <a:chExt cx="2887" cy="810"/>
          </a:xfrm>
          <a:solidFill>
            <a:schemeClr val="accent2"/>
          </a:solidFill>
        </p:grpSpPr>
        <p:sp>
          <p:nvSpPr>
            <p:cNvPr id="7" name="Freeform 24"/>
            <p:cNvSpPr>
              <a:spLocks/>
            </p:cNvSpPr>
            <p:nvPr/>
          </p:nvSpPr>
          <p:spPr bwMode="auto">
            <a:xfrm>
              <a:off x="4860" y="4752"/>
              <a:ext cx="2700" cy="720"/>
            </a:xfrm>
            <a:custGeom>
              <a:avLst/>
              <a:gdLst/>
              <a:ahLst/>
              <a:cxnLst>
                <a:cxn ang="0">
                  <a:pos x="2700" y="0"/>
                </a:cxn>
                <a:cxn ang="0">
                  <a:pos x="180" y="0"/>
                </a:cxn>
                <a:cxn ang="0">
                  <a:pos x="0" y="180"/>
                </a:cxn>
                <a:cxn ang="0">
                  <a:pos x="0" y="720"/>
                </a:cxn>
                <a:cxn ang="0">
                  <a:pos x="360" y="720"/>
                </a:cxn>
                <a:cxn ang="0">
                  <a:pos x="360" y="360"/>
                </a:cxn>
                <a:cxn ang="0">
                  <a:pos x="2700" y="360"/>
                </a:cxn>
                <a:cxn ang="0">
                  <a:pos x="2700" y="0"/>
                </a:cxn>
              </a:cxnLst>
              <a:rect l="0" t="0" r="r" b="b"/>
              <a:pathLst>
                <a:path w="2700" h="720">
                  <a:moveTo>
                    <a:pt x="2700" y="0"/>
                  </a:moveTo>
                  <a:lnTo>
                    <a:pt x="180" y="0"/>
                  </a:lnTo>
                  <a:lnTo>
                    <a:pt x="0" y="180"/>
                  </a:lnTo>
                  <a:lnTo>
                    <a:pt x="0" y="720"/>
                  </a:lnTo>
                  <a:lnTo>
                    <a:pt x="360" y="720"/>
                  </a:lnTo>
                  <a:lnTo>
                    <a:pt x="360" y="360"/>
                  </a:lnTo>
                  <a:lnTo>
                    <a:pt x="2700" y="360"/>
                  </a:lnTo>
                  <a:lnTo>
                    <a:pt x="2700" y="0"/>
                  </a:lnTo>
                  <a:close/>
                </a:path>
              </a:pathLst>
            </a:custGeom>
            <a:grpFill/>
            <a:ln w="9525">
              <a:solidFill>
                <a:srgbClr val="FF0000"/>
              </a:solid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Line 25"/>
            <p:cNvSpPr>
              <a:spLocks noChangeShapeType="1"/>
            </p:cNvSpPr>
            <p:nvPr/>
          </p:nvSpPr>
          <p:spPr bwMode="auto">
            <a:xfrm>
              <a:off x="5940" y="4752"/>
              <a:ext cx="0" cy="360"/>
            </a:xfrm>
            <a:prstGeom prst="line">
              <a:avLst/>
            </a:prstGeom>
            <a:grpFill/>
            <a:ln w="9525">
              <a:solidFill>
                <a:srgbClr val="FF0000"/>
              </a:solidFill>
              <a:prstDash val="lgDash"/>
              <a:round/>
              <a:headEnd type="arrow" w="med" len="sm"/>
              <a:tailEnd type="arrow" w="med" len="sm"/>
            </a:ln>
          </p:spPr>
          <p:txBody>
            <a:bodyPr vert="horz" wrap="square" lIns="91440" tIns="45720" rIns="91440" bIns="45720" numCol="1" anchor="t" anchorCtr="0" compatLnSpc="1">
              <a:prstTxWarp prst="textNoShape">
                <a:avLst/>
              </a:prstTxWarp>
            </a:bodyPr>
            <a:lstStyle/>
            <a:p>
              <a:endParaRPr lang="en-US"/>
            </a:p>
          </p:txBody>
        </p:sp>
        <p:sp>
          <p:nvSpPr>
            <p:cNvPr id="9" name="Line 26"/>
            <p:cNvSpPr>
              <a:spLocks noChangeShapeType="1"/>
            </p:cNvSpPr>
            <p:nvPr/>
          </p:nvSpPr>
          <p:spPr bwMode="auto">
            <a:xfrm>
              <a:off x="5760" y="4752"/>
              <a:ext cx="0" cy="360"/>
            </a:xfrm>
            <a:prstGeom prst="line">
              <a:avLst/>
            </a:prstGeom>
            <a:grpFill/>
            <a:ln w="9525">
              <a:solidFill>
                <a:srgbClr val="FF0000"/>
              </a:solidFill>
              <a:prstDash val="lgDash"/>
              <a:round/>
              <a:headEnd type="arrow" w="med" len="sm"/>
              <a:tailEnd type="arrow" w="med" len="sm"/>
            </a:ln>
          </p:spPr>
          <p:txBody>
            <a:bodyPr vert="horz" wrap="square" lIns="91440" tIns="45720" rIns="91440" bIns="45720" numCol="1" anchor="t" anchorCtr="0" compatLnSpc="1">
              <a:prstTxWarp prst="textNoShape">
                <a:avLst/>
              </a:prstTxWarp>
            </a:bodyPr>
            <a:lstStyle/>
            <a:p>
              <a:endParaRPr lang="en-US"/>
            </a:p>
          </p:txBody>
        </p:sp>
        <p:sp>
          <p:nvSpPr>
            <p:cNvPr id="10" name="Line 27"/>
            <p:cNvSpPr>
              <a:spLocks noChangeShapeType="1"/>
            </p:cNvSpPr>
            <p:nvPr/>
          </p:nvSpPr>
          <p:spPr bwMode="auto">
            <a:xfrm>
              <a:off x="5580" y="4752"/>
              <a:ext cx="0" cy="360"/>
            </a:xfrm>
            <a:prstGeom prst="line">
              <a:avLst/>
            </a:prstGeom>
            <a:grpFill/>
            <a:ln w="9525">
              <a:solidFill>
                <a:srgbClr val="FF0000"/>
              </a:solidFill>
              <a:prstDash val="lgDash"/>
              <a:round/>
              <a:headEnd type="arrow" w="med" len="sm"/>
              <a:tailEnd type="arrow" w="med" len="sm"/>
            </a:ln>
          </p:spPr>
          <p:txBody>
            <a:bodyPr vert="horz" wrap="square" lIns="91440" tIns="45720" rIns="91440" bIns="45720" numCol="1" anchor="t" anchorCtr="0" compatLnSpc="1">
              <a:prstTxWarp prst="textNoShape">
                <a:avLst/>
              </a:prstTxWarp>
            </a:bodyPr>
            <a:lstStyle/>
            <a:p>
              <a:endParaRPr lang="en-US"/>
            </a:p>
          </p:txBody>
        </p:sp>
        <p:sp>
          <p:nvSpPr>
            <p:cNvPr id="11" name="Line 28"/>
            <p:cNvSpPr>
              <a:spLocks noChangeShapeType="1"/>
            </p:cNvSpPr>
            <p:nvPr/>
          </p:nvSpPr>
          <p:spPr bwMode="auto">
            <a:xfrm>
              <a:off x="5400" y="4752"/>
              <a:ext cx="0" cy="360"/>
            </a:xfrm>
            <a:prstGeom prst="line">
              <a:avLst/>
            </a:prstGeom>
            <a:grpFill/>
            <a:ln w="9525">
              <a:solidFill>
                <a:srgbClr val="FF0000"/>
              </a:solidFill>
              <a:prstDash val="lgDash"/>
              <a:round/>
              <a:headEnd type="arrow" w="med" len="sm"/>
              <a:tailEnd type="arrow" w="med" len="sm"/>
            </a:ln>
          </p:spPr>
          <p:txBody>
            <a:bodyPr vert="horz" wrap="square" lIns="91440" tIns="45720" rIns="91440" bIns="45720" numCol="1" anchor="t" anchorCtr="0" compatLnSpc="1">
              <a:prstTxWarp prst="textNoShape">
                <a:avLst/>
              </a:prstTxWarp>
            </a:bodyPr>
            <a:lstStyle/>
            <a:p>
              <a:endParaRPr lang="en-US"/>
            </a:p>
          </p:txBody>
        </p:sp>
        <p:sp>
          <p:nvSpPr>
            <p:cNvPr id="12" name="Line 29"/>
            <p:cNvSpPr>
              <a:spLocks noChangeShapeType="1"/>
            </p:cNvSpPr>
            <p:nvPr/>
          </p:nvSpPr>
          <p:spPr bwMode="auto">
            <a:xfrm>
              <a:off x="5220" y="4752"/>
              <a:ext cx="0" cy="360"/>
            </a:xfrm>
            <a:prstGeom prst="line">
              <a:avLst/>
            </a:prstGeom>
            <a:grpFill/>
            <a:ln w="9525">
              <a:solidFill>
                <a:srgbClr val="FF0000"/>
              </a:solidFill>
              <a:prstDash val="lgDash"/>
              <a:round/>
              <a:headEnd type="arrow" w="med" len="sm"/>
              <a:tailEnd type="arrow" w="med" len="sm"/>
            </a:ln>
          </p:spPr>
          <p:txBody>
            <a:bodyPr vert="horz" wrap="square" lIns="91440" tIns="45720" rIns="91440" bIns="45720" numCol="1" anchor="t" anchorCtr="0" compatLnSpc="1">
              <a:prstTxWarp prst="textNoShape">
                <a:avLst/>
              </a:prstTxWarp>
            </a:bodyPr>
            <a:lstStyle/>
            <a:p>
              <a:endParaRPr lang="en-US"/>
            </a:p>
          </p:txBody>
        </p:sp>
        <p:sp>
          <p:nvSpPr>
            <p:cNvPr id="13" name="Line 30"/>
            <p:cNvSpPr>
              <a:spLocks noChangeShapeType="1"/>
            </p:cNvSpPr>
            <p:nvPr/>
          </p:nvSpPr>
          <p:spPr bwMode="auto">
            <a:xfrm>
              <a:off x="6120" y="4752"/>
              <a:ext cx="0" cy="360"/>
            </a:xfrm>
            <a:prstGeom prst="line">
              <a:avLst/>
            </a:prstGeom>
            <a:grpFill/>
            <a:ln w="9525">
              <a:solidFill>
                <a:srgbClr val="FF0000"/>
              </a:solidFill>
              <a:prstDash val="lgDash"/>
              <a:round/>
              <a:headEnd type="arrow" w="med" len="sm"/>
              <a:tailEnd type="arrow" w="med" len="sm"/>
            </a:ln>
          </p:spPr>
          <p:txBody>
            <a:bodyPr vert="horz" wrap="square" lIns="91440" tIns="45720" rIns="91440" bIns="45720" numCol="1" anchor="t" anchorCtr="0" compatLnSpc="1">
              <a:prstTxWarp prst="textNoShape">
                <a:avLst/>
              </a:prstTxWarp>
            </a:bodyPr>
            <a:lstStyle/>
            <a:p>
              <a:endParaRPr lang="en-US"/>
            </a:p>
          </p:txBody>
        </p:sp>
        <p:sp>
          <p:nvSpPr>
            <p:cNvPr id="14" name="Line 31"/>
            <p:cNvSpPr>
              <a:spLocks noChangeShapeType="1"/>
            </p:cNvSpPr>
            <p:nvPr/>
          </p:nvSpPr>
          <p:spPr bwMode="auto">
            <a:xfrm>
              <a:off x="6300" y="4752"/>
              <a:ext cx="0" cy="360"/>
            </a:xfrm>
            <a:prstGeom prst="line">
              <a:avLst/>
            </a:prstGeom>
            <a:grpFill/>
            <a:ln w="9525">
              <a:solidFill>
                <a:srgbClr val="FF0000"/>
              </a:solidFill>
              <a:prstDash val="lgDash"/>
              <a:round/>
              <a:headEnd type="arrow" w="med" len="sm"/>
              <a:tailEnd type="arrow" w="med" len="sm"/>
            </a:ln>
          </p:spPr>
          <p:txBody>
            <a:bodyPr vert="horz" wrap="square" lIns="91440" tIns="45720" rIns="91440" bIns="45720" numCol="1" anchor="t" anchorCtr="0" compatLnSpc="1">
              <a:prstTxWarp prst="textNoShape">
                <a:avLst/>
              </a:prstTxWarp>
            </a:bodyPr>
            <a:lstStyle/>
            <a:p>
              <a:endParaRPr lang="en-US"/>
            </a:p>
          </p:txBody>
        </p:sp>
        <p:sp>
          <p:nvSpPr>
            <p:cNvPr id="15" name="Line 32"/>
            <p:cNvSpPr>
              <a:spLocks noChangeShapeType="1"/>
            </p:cNvSpPr>
            <p:nvPr/>
          </p:nvSpPr>
          <p:spPr bwMode="auto">
            <a:xfrm>
              <a:off x="6480" y="4752"/>
              <a:ext cx="0" cy="360"/>
            </a:xfrm>
            <a:prstGeom prst="line">
              <a:avLst/>
            </a:prstGeom>
            <a:grpFill/>
            <a:ln w="9525">
              <a:solidFill>
                <a:srgbClr val="FF0000"/>
              </a:solidFill>
              <a:prstDash val="lgDash"/>
              <a:round/>
              <a:headEnd type="arrow" w="med" len="sm"/>
              <a:tailEnd type="arrow" w="med" len="sm"/>
            </a:ln>
          </p:spPr>
          <p:txBody>
            <a:bodyPr vert="horz" wrap="square" lIns="91440" tIns="45720" rIns="91440" bIns="45720" numCol="1" anchor="t" anchorCtr="0" compatLnSpc="1">
              <a:prstTxWarp prst="textNoShape">
                <a:avLst/>
              </a:prstTxWarp>
            </a:bodyPr>
            <a:lstStyle/>
            <a:p>
              <a:endParaRPr lang="en-US"/>
            </a:p>
          </p:txBody>
        </p:sp>
        <p:sp>
          <p:nvSpPr>
            <p:cNvPr id="16" name="Line 33"/>
            <p:cNvSpPr>
              <a:spLocks noChangeShapeType="1"/>
            </p:cNvSpPr>
            <p:nvPr/>
          </p:nvSpPr>
          <p:spPr bwMode="auto">
            <a:xfrm>
              <a:off x="6660" y="4752"/>
              <a:ext cx="0" cy="360"/>
            </a:xfrm>
            <a:prstGeom prst="line">
              <a:avLst/>
            </a:prstGeom>
            <a:grpFill/>
            <a:ln w="9525">
              <a:solidFill>
                <a:srgbClr val="FF0000"/>
              </a:solidFill>
              <a:prstDash val="lgDash"/>
              <a:round/>
              <a:headEnd type="arrow" w="med" len="sm"/>
              <a:tailEnd type="arrow" w="med" len="sm"/>
            </a:ln>
          </p:spPr>
          <p:txBody>
            <a:bodyPr vert="horz" wrap="square" lIns="91440" tIns="45720" rIns="91440" bIns="45720" numCol="1" anchor="t" anchorCtr="0" compatLnSpc="1">
              <a:prstTxWarp prst="textNoShape">
                <a:avLst/>
              </a:prstTxWarp>
            </a:bodyPr>
            <a:lstStyle/>
            <a:p>
              <a:endParaRPr lang="en-US"/>
            </a:p>
          </p:txBody>
        </p:sp>
        <p:sp>
          <p:nvSpPr>
            <p:cNvPr id="17" name="Line 34"/>
            <p:cNvSpPr>
              <a:spLocks noChangeShapeType="1"/>
            </p:cNvSpPr>
            <p:nvPr/>
          </p:nvSpPr>
          <p:spPr bwMode="auto">
            <a:xfrm>
              <a:off x="6840" y="4752"/>
              <a:ext cx="0" cy="360"/>
            </a:xfrm>
            <a:prstGeom prst="line">
              <a:avLst/>
            </a:prstGeom>
            <a:grpFill/>
            <a:ln w="9525">
              <a:solidFill>
                <a:srgbClr val="FF0000"/>
              </a:solidFill>
              <a:prstDash val="lgDash"/>
              <a:round/>
              <a:headEnd type="arrow" w="med" len="sm"/>
              <a:tailEnd type="arrow" w="med" len="sm"/>
            </a:ln>
          </p:spPr>
          <p:txBody>
            <a:bodyPr vert="horz" wrap="square" lIns="91440" tIns="45720" rIns="91440" bIns="45720" numCol="1" anchor="t" anchorCtr="0" compatLnSpc="1">
              <a:prstTxWarp prst="textNoShape">
                <a:avLst/>
              </a:prstTxWarp>
            </a:bodyPr>
            <a:lstStyle/>
            <a:p>
              <a:endParaRPr lang="en-US"/>
            </a:p>
          </p:txBody>
        </p:sp>
        <p:sp>
          <p:nvSpPr>
            <p:cNvPr id="18" name="Line 35"/>
            <p:cNvSpPr>
              <a:spLocks noChangeShapeType="1"/>
            </p:cNvSpPr>
            <p:nvPr/>
          </p:nvSpPr>
          <p:spPr bwMode="auto">
            <a:xfrm>
              <a:off x="5040" y="4752"/>
              <a:ext cx="180" cy="360"/>
            </a:xfrm>
            <a:prstGeom prst="line">
              <a:avLst/>
            </a:prstGeom>
            <a:grpFill/>
            <a:ln w="9525">
              <a:solidFill>
                <a:srgbClr val="FF0000"/>
              </a:solidFill>
              <a:prstDash val="lgDash"/>
              <a:round/>
              <a:headEnd type="arrow" w="med" len="sm"/>
              <a:tailEnd type="arrow" w="med" len="sm"/>
            </a:ln>
          </p:spPr>
          <p:txBody>
            <a:bodyPr vert="horz" wrap="square" lIns="91440" tIns="45720" rIns="91440" bIns="45720" numCol="1" anchor="t" anchorCtr="0" compatLnSpc="1">
              <a:prstTxWarp prst="textNoShape">
                <a:avLst/>
              </a:prstTxWarp>
            </a:bodyPr>
            <a:lstStyle/>
            <a:p>
              <a:endParaRPr lang="en-US"/>
            </a:p>
          </p:txBody>
        </p:sp>
        <p:sp>
          <p:nvSpPr>
            <p:cNvPr id="19" name="Line 36"/>
            <p:cNvSpPr>
              <a:spLocks noChangeShapeType="1"/>
            </p:cNvSpPr>
            <p:nvPr/>
          </p:nvSpPr>
          <p:spPr bwMode="auto">
            <a:xfrm>
              <a:off x="4860" y="4932"/>
              <a:ext cx="360" cy="180"/>
            </a:xfrm>
            <a:prstGeom prst="line">
              <a:avLst/>
            </a:prstGeom>
            <a:grpFill/>
            <a:ln w="9525">
              <a:solidFill>
                <a:srgbClr val="FF0000"/>
              </a:solidFill>
              <a:prstDash val="lgDash"/>
              <a:round/>
              <a:headEnd type="arrow" w="med" len="sm"/>
              <a:tailEnd type="arrow" w="med" len="sm"/>
            </a:ln>
          </p:spPr>
          <p:txBody>
            <a:bodyPr vert="horz" wrap="square" lIns="91440" tIns="45720" rIns="91440" bIns="45720" numCol="1" anchor="t" anchorCtr="0" compatLnSpc="1">
              <a:prstTxWarp prst="textNoShape">
                <a:avLst/>
              </a:prstTxWarp>
            </a:bodyPr>
            <a:lstStyle/>
            <a:p>
              <a:endParaRPr lang="en-US"/>
            </a:p>
          </p:txBody>
        </p:sp>
        <p:sp>
          <p:nvSpPr>
            <p:cNvPr id="20" name="Line 37"/>
            <p:cNvSpPr>
              <a:spLocks noChangeShapeType="1"/>
            </p:cNvSpPr>
            <p:nvPr/>
          </p:nvSpPr>
          <p:spPr bwMode="auto">
            <a:xfrm flipH="1">
              <a:off x="4860" y="5292"/>
              <a:ext cx="360" cy="0"/>
            </a:xfrm>
            <a:prstGeom prst="line">
              <a:avLst/>
            </a:prstGeom>
            <a:grpFill/>
            <a:ln w="9525">
              <a:solidFill>
                <a:srgbClr val="FF0000"/>
              </a:solidFill>
              <a:prstDash val="lgDash"/>
              <a:round/>
              <a:headEnd type="arrow" w="med" len="sm"/>
              <a:tailEnd type="arrow" w="med" len="sm"/>
            </a:ln>
          </p:spPr>
          <p:txBody>
            <a:bodyPr vert="horz" wrap="square" lIns="91440" tIns="45720" rIns="91440" bIns="45720" numCol="1" anchor="t" anchorCtr="0" compatLnSpc="1">
              <a:prstTxWarp prst="textNoShape">
                <a:avLst/>
              </a:prstTxWarp>
            </a:bodyPr>
            <a:lstStyle/>
            <a:p>
              <a:endParaRPr lang="en-US"/>
            </a:p>
          </p:txBody>
        </p:sp>
        <p:grpSp>
          <p:nvGrpSpPr>
            <p:cNvPr id="21" name="Group 38"/>
            <p:cNvGrpSpPr>
              <a:grpSpLocks/>
            </p:cNvGrpSpPr>
            <p:nvPr/>
          </p:nvGrpSpPr>
          <p:grpSpPr bwMode="auto">
            <a:xfrm>
              <a:off x="7020" y="4874"/>
              <a:ext cx="540" cy="180"/>
              <a:chOff x="6660" y="5832"/>
              <a:chExt cx="360" cy="180"/>
            </a:xfrm>
            <a:grpFill/>
          </p:grpSpPr>
          <p:sp>
            <p:nvSpPr>
              <p:cNvPr id="25" name="Line 39"/>
              <p:cNvSpPr>
                <a:spLocks noChangeShapeType="1"/>
              </p:cNvSpPr>
              <p:nvPr/>
            </p:nvSpPr>
            <p:spPr bwMode="auto">
              <a:xfrm>
                <a:off x="6660" y="5832"/>
                <a:ext cx="360" cy="0"/>
              </a:xfrm>
              <a:prstGeom prst="line">
                <a:avLst/>
              </a:prstGeom>
              <a:grpFill/>
              <a:ln w="9525">
                <a:solidFill>
                  <a:srgbClr val="FF0000"/>
                </a:solidFill>
                <a:round/>
                <a:headEnd/>
                <a:tailEnd type="triangle" w="med" len="sm"/>
              </a:ln>
            </p:spPr>
            <p:txBody>
              <a:bodyPr vert="horz" wrap="square" lIns="91440" tIns="45720" rIns="91440" bIns="45720" numCol="1" anchor="t" anchorCtr="0" compatLnSpc="1">
                <a:prstTxWarp prst="textNoShape">
                  <a:avLst/>
                </a:prstTxWarp>
              </a:bodyPr>
              <a:lstStyle/>
              <a:p>
                <a:endParaRPr lang="en-US"/>
              </a:p>
            </p:txBody>
          </p:sp>
          <p:sp>
            <p:nvSpPr>
              <p:cNvPr id="26" name="Line 40"/>
              <p:cNvSpPr>
                <a:spLocks noChangeShapeType="1"/>
              </p:cNvSpPr>
              <p:nvPr/>
            </p:nvSpPr>
            <p:spPr bwMode="auto">
              <a:xfrm>
                <a:off x="6660" y="6012"/>
                <a:ext cx="360" cy="0"/>
              </a:xfrm>
              <a:prstGeom prst="line">
                <a:avLst/>
              </a:prstGeom>
              <a:grpFill/>
              <a:ln w="9525">
                <a:solidFill>
                  <a:srgbClr val="FF0000"/>
                </a:solidFill>
                <a:round/>
                <a:headEnd/>
                <a:tailEnd type="triangle" w="med" len="sm"/>
              </a:ln>
            </p:spPr>
            <p:txBody>
              <a:bodyPr vert="horz" wrap="square" lIns="91440" tIns="45720" rIns="91440" bIns="45720" numCol="1" anchor="t" anchorCtr="0" compatLnSpc="1">
                <a:prstTxWarp prst="textNoShape">
                  <a:avLst/>
                </a:prstTxWarp>
              </a:bodyPr>
              <a:lstStyle/>
              <a:p>
                <a:endParaRPr lang="en-US"/>
              </a:p>
            </p:txBody>
          </p:sp>
        </p:grpSp>
        <p:sp>
          <p:nvSpPr>
            <p:cNvPr id="22" name="Rectangle 41"/>
            <p:cNvSpPr>
              <a:spLocks noChangeArrowheads="1"/>
            </p:cNvSpPr>
            <p:nvPr/>
          </p:nvSpPr>
          <p:spPr bwMode="auto">
            <a:xfrm>
              <a:off x="7560" y="4662"/>
              <a:ext cx="101" cy="540"/>
            </a:xfrm>
            <a:prstGeom prst="rect">
              <a:avLst/>
            </a:prstGeom>
            <a:grpFill/>
            <a:ln w="9525">
              <a:solidFill>
                <a:srgbClr val="FF0000"/>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23" name="Text Box 42"/>
            <p:cNvSpPr txBox="1">
              <a:spLocks noChangeArrowheads="1"/>
            </p:cNvSpPr>
            <p:nvPr/>
          </p:nvSpPr>
          <p:spPr bwMode="auto">
            <a:xfrm>
              <a:off x="7027" y="5184"/>
              <a:ext cx="720" cy="288"/>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000" b="0" i="0" u="none" strike="noStrike" cap="none" normalizeH="0" baseline="0" dirty="0">
                  <a:ln>
                    <a:noFill/>
                  </a:ln>
                  <a:solidFill>
                    <a:schemeClr val="tx1"/>
                  </a:solidFill>
                  <a:effectLst/>
                  <a:latin typeface="Calibri" pitchFamily="34" charset="0"/>
                  <a:cs typeface="Arial" pitchFamily="34" charset="0"/>
                </a:rPr>
                <a:t>Valve</a:t>
              </a:r>
              <a:endParaRPr kumimoji="0" lang="en-US" sz="3600" b="0" i="0" u="none" strike="noStrike" cap="none" normalizeH="0" baseline="0" dirty="0">
                <a:ln>
                  <a:noFill/>
                </a:ln>
                <a:solidFill>
                  <a:schemeClr val="tx1"/>
                </a:solidFill>
                <a:effectLst/>
                <a:latin typeface="Arial" pitchFamily="34" charset="0"/>
                <a:cs typeface="Arial" pitchFamily="34" charset="0"/>
              </a:endParaRPr>
            </a:p>
          </p:txBody>
        </p:sp>
        <p:sp>
          <p:nvSpPr>
            <p:cNvPr id="24" name="Line 43"/>
            <p:cNvSpPr>
              <a:spLocks noChangeShapeType="1"/>
            </p:cNvSpPr>
            <p:nvPr/>
          </p:nvSpPr>
          <p:spPr bwMode="auto">
            <a:xfrm flipV="1">
              <a:off x="7200" y="5112"/>
              <a:ext cx="360" cy="180"/>
            </a:xfrm>
            <a:prstGeom prst="line">
              <a:avLst/>
            </a:prstGeom>
            <a:grpFill/>
            <a:ln w="9525">
              <a:solidFill>
                <a:srgbClr val="FF0000"/>
              </a:solidFill>
              <a:round/>
              <a:headEnd/>
              <a:tailEnd type="triangle" w="med" len="sm"/>
            </a:ln>
          </p:spPr>
          <p:txBody>
            <a:bodyPr vert="horz" wrap="square" lIns="91440" tIns="45720" rIns="91440" bIns="45720" numCol="1" anchor="t" anchorCtr="0" compatLnSpc="1">
              <a:prstTxWarp prst="textNoShape">
                <a:avLst/>
              </a:prstTxWarp>
            </a:bodyPr>
            <a:lstStyle/>
            <a:p>
              <a:endParaRPr lang="en-US"/>
            </a:p>
          </p:txBody>
        </p:sp>
      </p:grpSp>
      <p:grpSp>
        <p:nvGrpSpPr>
          <p:cNvPr id="28" name="Group 44"/>
          <p:cNvGrpSpPr>
            <a:grpSpLocks/>
          </p:cNvGrpSpPr>
          <p:nvPr/>
        </p:nvGrpSpPr>
        <p:grpSpPr bwMode="auto">
          <a:xfrm>
            <a:off x="2209496" y="5258011"/>
            <a:ext cx="3124503" cy="1371245"/>
            <a:chOff x="4467" y="3693"/>
            <a:chExt cx="4893" cy="1495"/>
          </a:xfrm>
        </p:grpSpPr>
        <p:sp>
          <p:nvSpPr>
            <p:cNvPr id="30" name="Freeform 45"/>
            <p:cNvSpPr>
              <a:spLocks/>
            </p:cNvSpPr>
            <p:nvPr/>
          </p:nvSpPr>
          <p:spPr bwMode="auto">
            <a:xfrm>
              <a:off x="4467" y="4274"/>
              <a:ext cx="4173" cy="914"/>
            </a:xfrm>
            <a:custGeom>
              <a:avLst/>
              <a:gdLst/>
              <a:ahLst/>
              <a:cxnLst>
                <a:cxn ang="0">
                  <a:pos x="2700" y="0"/>
                </a:cxn>
                <a:cxn ang="0">
                  <a:pos x="180" y="0"/>
                </a:cxn>
                <a:cxn ang="0">
                  <a:pos x="0" y="180"/>
                </a:cxn>
                <a:cxn ang="0">
                  <a:pos x="0" y="720"/>
                </a:cxn>
                <a:cxn ang="0">
                  <a:pos x="360" y="720"/>
                </a:cxn>
                <a:cxn ang="0">
                  <a:pos x="360" y="360"/>
                </a:cxn>
                <a:cxn ang="0">
                  <a:pos x="2700" y="360"/>
                </a:cxn>
                <a:cxn ang="0">
                  <a:pos x="2700" y="0"/>
                </a:cxn>
              </a:cxnLst>
              <a:rect l="0" t="0" r="r" b="b"/>
              <a:pathLst>
                <a:path w="2700" h="720">
                  <a:moveTo>
                    <a:pt x="2700" y="0"/>
                  </a:moveTo>
                  <a:lnTo>
                    <a:pt x="180" y="0"/>
                  </a:lnTo>
                  <a:lnTo>
                    <a:pt x="0" y="180"/>
                  </a:lnTo>
                  <a:lnTo>
                    <a:pt x="0" y="720"/>
                  </a:lnTo>
                  <a:lnTo>
                    <a:pt x="360" y="720"/>
                  </a:lnTo>
                  <a:lnTo>
                    <a:pt x="360" y="360"/>
                  </a:lnTo>
                  <a:lnTo>
                    <a:pt x="2700" y="360"/>
                  </a:lnTo>
                  <a:lnTo>
                    <a:pt x="2700" y="0"/>
                  </a:lnTo>
                  <a:close/>
                </a:path>
              </a:pathLst>
            </a:custGeom>
            <a:solidFill>
              <a:srgbClr val="00B0F0"/>
            </a:solidFill>
            <a:ln w="9525">
              <a:solidFill>
                <a:srgbClr val="FF0000"/>
              </a:solidFill>
              <a:round/>
              <a:headEnd/>
              <a:tailEnd/>
            </a:ln>
          </p:spPr>
          <p:txBody>
            <a:bodyPr vert="horz" wrap="square" lIns="91440" tIns="45720" rIns="91440" bIns="45720" numCol="1" anchor="t" anchorCtr="0" compatLnSpc="1">
              <a:prstTxWarp prst="textNoShape">
                <a:avLst/>
              </a:prstTxWarp>
            </a:bodyPr>
            <a:lstStyle/>
            <a:p>
              <a:endParaRPr lang="en-US"/>
            </a:p>
          </p:txBody>
        </p:sp>
        <p:grpSp>
          <p:nvGrpSpPr>
            <p:cNvPr id="31" name="Group 46"/>
            <p:cNvGrpSpPr>
              <a:grpSpLocks/>
            </p:cNvGrpSpPr>
            <p:nvPr/>
          </p:nvGrpSpPr>
          <p:grpSpPr bwMode="auto">
            <a:xfrm>
              <a:off x="8100" y="4424"/>
              <a:ext cx="540" cy="180"/>
              <a:chOff x="6660" y="5832"/>
              <a:chExt cx="360" cy="180"/>
            </a:xfrm>
          </p:grpSpPr>
          <p:sp>
            <p:nvSpPr>
              <p:cNvPr id="47" name="Line 47"/>
              <p:cNvSpPr>
                <a:spLocks noChangeShapeType="1"/>
              </p:cNvSpPr>
              <p:nvPr/>
            </p:nvSpPr>
            <p:spPr bwMode="auto">
              <a:xfrm>
                <a:off x="6660" y="5832"/>
                <a:ext cx="360" cy="0"/>
              </a:xfrm>
              <a:prstGeom prst="line">
                <a:avLst/>
              </a:prstGeom>
              <a:noFill/>
              <a:ln w="9525">
                <a:solidFill>
                  <a:srgbClr val="FF0000"/>
                </a:solidFill>
                <a:round/>
                <a:headEnd/>
                <a:tailEnd type="triangle" w="med" len="sm"/>
              </a:ln>
            </p:spPr>
            <p:txBody>
              <a:bodyPr vert="horz" wrap="square" lIns="91440" tIns="45720" rIns="91440" bIns="45720" numCol="1" anchor="t" anchorCtr="0" compatLnSpc="1">
                <a:prstTxWarp prst="textNoShape">
                  <a:avLst/>
                </a:prstTxWarp>
              </a:bodyPr>
              <a:lstStyle/>
              <a:p>
                <a:endParaRPr lang="en-US"/>
              </a:p>
            </p:txBody>
          </p:sp>
          <p:sp>
            <p:nvSpPr>
              <p:cNvPr id="48" name="Line 48"/>
              <p:cNvSpPr>
                <a:spLocks noChangeShapeType="1"/>
              </p:cNvSpPr>
              <p:nvPr/>
            </p:nvSpPr>
            <p:spPr bwMode="auto">
              <a:xfrm>
                <a:off x="6660" y="6012"/>
                <a:ext cx="360" cy="0"/>
              </a:xfrm>
              <a:prstGeom prst="line">
                <a:avLst/>
              </a:prstGeom>
              <a:noFill/>
              <a:ln w="9525">
                <a:solidFill>
                  <a:srgbClr val="FF0000"/>
                </a:solidFill>
                <a:round/>
                <a:headEnd/>
                <a:tailEnd type="triangle" w="med" len="sm"/>
              </a:ln>
            </p:spPr>
            <p:txBody>
              <a:bodyPr vert="horz" wrap="square" lIns="91440" tIns="45720" rIns="91440" bIns="45720" numCol="1" anchor="t" anchorCtr="0" compatLnSpc="1">
                <a:prstTxWarp prst="textNoShape">
                  <a:avLst/>
                </a:prstTxWarp>
              </a:bodyPr>
              <a:lstStyle/>
              <a:p>
                <a:endParaRPr lang="en-US"/>
              </a:p>
            </p:txBody>
          </p:sp>
        </p:grpSp>
        <p:sp>
          <p:nvSpPr>
            <p:cNvPr id="32" name="Rectangle 49"/>
            <p:cNvSpPr>
              <a:spLocks noChangeArrowheads="1"/>
            </p:cNvSpPr>
            <p:nvPr/>
          </p:nvSpPr>
          <p:spPr bwMode="auto">
            <a:xfrm rot="-7637840">
              <a:off x="8844" y="3907"/>
              <a:ext cx="101" cy="540"/>
            </a:xfrm>
            <a:prstGeom prst="rect">
              <a:avLst/>
            </a:prstGeom>
            <a:solidFill>
              <a:srgbClr val="00B0F0"/>
            </a:solidFill>
            <a:ln w="9525">
              <a:solidFill>
                <a:srgbClr val="FF0000"/>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33" name="Text Box 50"/>
            <p:cNvSpPr txBox="1">
              <a:spLocks noChangeArrowheads="1"/>
            </p:cNvSpPr>
            <p:nvPr/>
          </p:nvSpPr>
          <p:spPr bwMode="auto">
            <a:xfrm>
              <a:off x="7331" y="3693"/>
              <a:ext cx="1125" cy="332"/>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000" b="0" i="0" u="none" strike="noStrike" cap="none" normalizeH="0" baseline="0" dirty="0">
                  <a:ln>
                    <a:noFill/>
                  </a:ln>
                  <a:solidFill>
                    <a:schemeClr val="tx1"/>
                  </a:solidFill>
                  <a:effectLst/>
                  <a:latin typeface="Calibri" pitchFamily="34" charset="0"/>
                  <a:cs typeface="Arial" pitchFamily="34" charset="0"/>
                </a:rPr>
                <a:t>Valve</a:t>
              </a:r>
              <a:endParaRPr kumimoji="0" lang="en-US" sz="4400" b="0" i="0" u="none" strike="noStrike" cap="none" normalizeH="0" baseline="0" dirty="0">
                <a:ln>
                  <a:noFill/>
                </a:ln>
                <a:solidFill>
                  <a:schemeClr val="tx1"/>
                </a:solidFill>
                <a:effectLst/>
                <a:latin typeface="Arial" pitchFamily="34" charset="0"/>
                <a:cs typeface="Arial" pitchFamily="34" charset="0"/>
              </a:endParaRPr>
            </a:p>
          </p:txBody>
        </p:sp>
        <p:sp>
          <p:nvSpPr>
            <p:cNvPr id="34" name="Line 51"/>
            <p:cNvSpPr>
              <a:spLocks noChangeShapeType="1"/>
            </p:cNvSpPr>
            <p:nvPr/>
          </p:nvSpPr>
          <p:spPr bwMode="auto">
            <a:xfrm>
              <a:off x="8235" y="4092"/>
              <a:ext cx="540" cy="180"/>
            </a:xfrm>
            <a:prstGeom prst="line">
              <a:avLst/>
            </a:prstGeom>
            <a:noFill/>
            <a:ln w="9525">
              <a:solidFill>
                <a:srgbClr val="FF0000"/>
              </a:solidFill>
              <a:round/>
              <a:headEnd/>
              <a:tailEnd type="triangle" w="med" len="sm"/>
            </a:ln>
          </p:spPr>
          <p:txBody>
            <a:bodyPr vert="horz" wrap="square" lIns="91440" tIns="45720" rIns="91440" bIns="45720" numCol="1" anchor="t" anchorCtr="0" compatLnSpc="1">
              <a:prstTxWarp prst="textNoShape">
                <a:avLst/>
              </a:prstTxWarp>
            </a:bodyPr>
            <a:lstStyle/>
            <a:p>
              <a:endParaRPr lang="en-US"/>
            </a:p>
          </p:txBody>
        </p:sp>
        <p:grpSp>
          <p:nvGrpSpPr>
            <p:cNvPr id="36" name="Group 55"/>
            <p:cNvGrpSpPr>
              <a:grpSpLocks/>
            </p:cNvGrpSpPr>
            <p:nvPr/>
          </p:nvGrpSpPr>
          <p:grpSpPr bwMode="auto">
            <a:xfrm>
              <a:off x="7200" y="4424"/>
              <a:ext cx="540" cy="180"/>
              <a:chOff x="6660" y="5832"/>
              <a:chExt cx="360" cy="180"/>
            </a:xfrm>
          </p:grpSpPr>
          <p:sp>
            <p:nvSpPr>
              <p:cNvPr id="43" name="Line 56"/>
              <p:cNvSpPr>
                <a:spLocks noChangeShapeType="1"/>
              </p:cNvSpPr>
              <p:nvPr/>
            </p:nvSpPr>
            <p:spPr bwMode="auto">
              <a:xfrm>
                <a:off x="6660" y="5832"/>
                <a:ext cx="360" cy="0"/>
              </a:xfrm>
              <a:prstGeom prst="line">
                <a:avLst/>
              </a:prstGeom>
              <a:noFill/>
              <a:ln w="9525">
                <a:solidFill>
                  <a:srgbClr val="FF0000"/>
                </a:solidFill>
                <a:round/>
                <a:headEnd/>
                <a:tailEnd type="triangle" w="med" len="sm"/>
              </a:ln>
            </p:spPr>
            <p:txBody>
              <a:bodyPr vert="horz" wrap="square" lIns="91440" tIns="45720" rIns="91440" bIns="45720" numCol="1" anchor="t" anchorCtr="0" compatLnSpc="1">
                <a:prstTxWarp prst="textNoShape">
                  <a:avLst/>
                </a:prstTxWarp>
              </a:bodyPr>
              <a:lstStyle/>
              <a:p>
                <a:endParaRPr lang="en-US"/>
              </a:p>
            </p:txBody>
          </p:sp>
          <p:sp>
            <p:nvSpPr>
              <p:cNvPr id="44" name="Line 57"/>
              <p:cNvSpPr>
                <a:spLocks noChangeShapeType="1"/>
              </p:cNvSpPr>
              <p:nvPr/>
            </p:nvSpPr>
            <p:spPr bwMode="auto">
              <a:xfrm>
                <a:off x="6660" y="6012"/>
                <a:ext cx="360" cy="0"/>
              </a:xfrm>
              <a:prstGeom prst="line">
                <a:avLst/>
              </a:prstGeom>
              <a:noFill/>
              <a:ln w="9525">
                <a:solidFill>
                  <a:srgbClr val="FF0000"/>
                </a:solidFill>
                <a:round/>
                <a:headEnd/>
                <a:tailEnd type="triangle" w="med" len="sm"/>
              </a:ln>
            </p:spPr>
            <p:txBody>
              <a:bodyPr vert="horz" wrap="square" lIns="91440" tIns="45720" rIns="91440" bIns="45720" numCol="1" anchor="t" anchorCtr="0" compatLnSpc="1">
                <a:prstTxWarp prst="textNoShape">
                  <a:avLst/>
                </a:prstTxWarp>
              </a:bodyPr>
              <a:lstStyle/>
              <a:p>
                <a:endParaRPr lang="en-US"/>
              </a:p>
            </p:txBody>
          </p:sp>
        </p:grpSp>
        <p:grpSp>
          <p:nvGrpSpPr>
            <p:cNvPr id="37" name="Group 58"/>
            <p:cNvGrpSpPr>
              <a:grpSpLocks/>
            </p:cNvGrpSpPr>
            <p:nvPr/>
          </p:nvGrpSpPr>
          <p:grpSpPr bwMode="auto">
            <a:xfrm>
              <a:off x="6300" y="4424"/>
              <a:ext cx="540" cy="180"/>
              <a:chOff x="6660" y="5832"/>
              <a:chExt cx="360" cy="180"/>
            </a:xfrm>
          </p:grpSpPr>
          <p:sp>
            <p:nvSpPr>
              <p:cNvPr id="41" name="Line 59"/>
              <p:cNvSpPr>
                <a:spLocks noChangeShapeType="1"/>
              </p:cNvSpPr>
              <p:nvPr/>
            </p:nvSpPr>
            <p:spPr bwMode="auto">
              <a:xfrm>
                <a:off x="6660" y="5832"/>
                <a:ext cx="360" cy="0"/>
              </a:xfrm>
              <a:prstGeom prst="line">
                <a:avLst/>
              </a:prstGeom>
              <a:noFill/>
              <a:ln w="9525">
                <a:solidFill>
                  <a:srgbClr val="FF0000"/>
                </a:solidFill>
                <a:round/>
                <a:headEnd/>
                <a:tailEnd type="triangle" w="med" len="sm"/>
              </a:ln>
            </p:spPr>
            <p:txBody>
              <a:bodyPr vert="horz" wrap="square" lIns="91440" tIns="45720" rIns="91440" bIns="45720" numCol="1" anchor="t" anchorCtr="0" compatLnSpc="1">
                <a:prstTxWarp prst="textNoShape">
                  <a:avLst/>
                </a:prstTxWarp>
              </a:bodyPr>
              <a:lstStyle/>
              <a:p>
                <a:endParaRPr lang="en-US"/>
              </a:p>
            </p:txBody>
          </p:sp>
          <p:sp>
            <p:nvSpPr>
              <p:cNvPr id="42" name="Line 60"/>
              <p:cNvSpPr>
                <a:spLocks noChangeShapeType="1"/>
              </p:cNvSpPr>
              <p:nvPr/>
            </p:nvSpPr>
            <p:spPr bwMode="auto">
              <a:xfrm>
                <a:off x="6660" y="6012"/>
                <a:ext cx="360" cy="0"/>
              </a:xfrm>
              <a:prstGeom prst="line">
                <a:avLst/>
              </a:prstGeom>
              <a:noFill/>
              <a:ln w="9525">
                <a:solidFill>
                  <a:srgbClr val="FF0000"/>
                </a:solidFill>
                <a:round/>
                <a:headEnd/>
                <a:tailEnd type="triangle" w="med" len="sm"/>
              </a:ln>
            </p:spPr>
            <p:txBody>
              <a:bodyPr vert="horz" wrap="square" lIns="91440" tIns="45720" rIns="91440" bIns="45720" numCol="1" anchor="t" anchorCtr="0" compatLnSpc="1">
                <a:prstTxWarp prst="textNoShape">
                  <a:avLst/>
                </a:prstTxWarp>
              </a:bodyPr>
              <a:lstStyle/>
              <a:p>
                <a:endParaRPr lang="en-US"/>
              </a:p>
            </p:txBody>
          </p:sp>
        </p:grpSp>
        <p:grpSp>
          <p:nvGrpSpPr>
            <p:cNvPr id="38" name="Group 61"/>
            <p:cNvGrpSpPr>
              <a:grpSpLocks/>
            </p:cNvGrpSpPr>
            <p:nvPr/>
          </p:nvGrpSpPr>
          <p:grpSpPr bwMode="auto">
            <a:xfrm>
              <a:off x="8820" y="4424"/>
              <a:ext cx="540" cy="180"/>
              <a:chOff x="6660" y="5832"/>
              <a:chExt cx="360" cy="180"/>
            </a:xfrm>
          </p:grpSpPr>
          <p:sp>
            <p:nvSpPr>
              <p:cNvPr id="39" name="Line 62"/>
              <p:cNvSpPr>
                <a:spLocks noChangeShapeType="1"/>
              </p:cNvSpPr>
              <p:nvPr/>
            </p:nvSpPr>
            <p:spPr bwMode="auto">
              <a:xfrm>
                <a:off x="6660" y="5832"/>
                <a:ext cx="360" cy="0"/>
              </a:xfrm>
              <a:prstGeom prst="line">
                <a:avLst/>
              </a:prstGeom>
              <a:noFill/>
              <a:ln w="9525">
                <a:solidFill>
                  <a:srgbClr val="FF0000"/>
                </a:solidFill>
                <a:round/>
                <a:headEnd/>
                <a:tailEnd type="triangle" w="med" len="sm"/>
              </a:ln>
            </p:spPr>
            <p:txBody>
              <a:bodyPr vert="horz" wrap="square" lIns="91440" tIns="45720" rIns="91440" bIns="45720" numCol="1" anchor="t" anchorCtr="0" compatLnSpc="1">
                <a:prstTxWarp prst="textNoShape">
                  <a:avLst/>
                </a:prstTxWarp>
              </a:bodyPr>
              <a:lstStyle/>
              <a:p>
                <a:endParaRPr lang="en-US"/>
              </a:p>
            </p:txBody>
          </p:sp>
          <p:sp>
            <p:nvSpPr>
              <p:cNvPr id="40" name="Line 63"/>
              <p:cNvSpPr>
                <a:spLocks noChangeShapeType="1"/>
              </p:cNvSpPr>
              <p:nvPr/>
            </p:nvSpPr>
            <p:spPr bwMode="auto">
              <a:xfrm>
                <a:off x="6660" y="6012"/>
                <a:ext cx="360" cy="0"/>
              </a:xfrm>
              <a:prstGeom prst="line">
                <a:avLst/>
              </a:prstGeom>
              <a:noFill/>
              <a:ln w="9525">
                <a:solidFill>
                  <a:srgbClr val="FF0000"/>
                </a:solidFill>
                <a:round/>
                <a:headEnd/>
                <a:tailEnd type="triangle" w="med" len="sm"/>
              </a:ln>
            </p:spPr>
            <p:txBody>
              <a:bodyPr vert="horz" wrap="square" lIns="91440" tIns="45720" rIns="91440" bIns="45720" numCol="1" anchor="t" anchorCtr="0" compatLnSpc="1">
                <a:prstTxWarp prst="textNoShape">
                  <a:avLst/>
                </a:prstTxWarp>
              </a:bodyPr>
              <a:lstStyle/>
              <a:p>
                <a:endParaRPr lang="en-US"/>
              </a:p>
            </p:txBody>
          </p:sp>
        </p:grpSp>
      </p:grpSp>
      <p:sp>
        <p:nvSpPr>
          <p:cNvPr id="49" name="Line 74"/>
          <p:cNvSpPr>
            <a:spLocks noChangeShapeType="1"/>
          </p:cNvSpPr>
          <p:nvPr/>
        </p:nvSpPr>
        <p:spPr bwMode="auto">
          <a:xfrm rot="16170378">
            <a:off x="2160968" y="6302334"/>
            <a:ext cx="365760" cy="0"/>
          </a:xfrm>
          <a:prstGeom prst="line">
            <a:avLst/>
          </a:prstGeom>
          <a:noFill/>
          <a:ln w="9525">
            <a:solidFill>
              <a:srgbClr val="FF0000"/>
            </a:solidFill>
            <a:round/>
            <a:headEnd/>
            <a:tailEnd type="triangle" w="med" len="sm"/>
          </a:ln>
        </p:spPr>
        <p:txBody>
          <a:bodyPr vert="horz" wrap="square" lIns="91440" tIns="45720" rIns="91440" bIns="45720" numCol="1" anchor="t" anchorCtr="0" compatLnSpc="1">
            <a:prstTxWarp prst="textNoShape">
              <a:avLst/>
            </a:prstTxWarp>
          </a:bodyPr>
          <a:lstStyle/>
          <a:p>
            <a:endParaRPr lang="en-US"/>
          </a:p>
        </p:txBody>
      </p:sp>
      <p:sp>
        <p:nvSpPr>
          <p:cNvPr id="50" name="Line 75"/>
          <p:cNvSpPr>
            <a:spLocks noChangeShapeType="1"/>
          </p:cNvSpPr>
          <p:nvPr/>
        </p:nvSpPr>
        <p:spPr bwMode="auto">
          <a:xfrm rot="16170378">
            <a:off x="2277024" y="6300257"/>
            <a:ext cx="365760" cy="0"/>
          </a:xfrm>
          <a:prstGeom prst="line">
            <a:avLst/>
          </a:prstGeom>
          <a:noFill/>
          <a:ln w="9525">
            <a:solidFill>
              <a:srgbClr val="FF0000"/>
            </a:solidFill>
            <a:round/>
            <a:headEnd/>
            <a:tailEnd type="triangle" w="med" len="sm"/>
          </a:ln>
        </p:spPr>
        <p:txBody>
          <a:bodyPr vert="horz" wrap="square" lIns="91440" tIns="45720" rIns="91440" bIns="45720" numCol="1" anchor="t" anchorCtr="0" compatLnSpc="1">
            <a:prstTxWarp prst="textNoShape">
              <a:avLst/>
            </a:prstTxWarp>
          </a:bodyPr>
          <a:lstStyle/>
          <a:p>
            <a:endParaRPr lang="en-US"/>
          </a:p>
        </p:txBody>
      </p:sp>
      <p:sp>
        <p:nvSpPr>
          <p:cNvPr id="51" name="Line 62"/>
          <p:cNvSpPr>
            <a:spLocks noChangeShapeType="1"/>
          </p:cNvSpPr>
          <p:nvPr/>
        </p:nvSpPr>
        <p:spPr bwMode="auto">
          <a:xfrm>
            <a:off x="2759446" y="5937740"/>
            <a:ext cx="344826" cy="0"/>
          </a:xfrm>
          <a:prstGeom prst="line">
            <a:avLst/>
          </a:prstGeom>
          <a:noFill/>
          <a:ln w="9525">
            <a:solidFill>
              <a:srgbClr val="FF0000"/>
            </a:solidFill>
            <a:round/>
            <a:headEnd/>
            <a:tailEnd type="triangle" w="med" len="sm"/>
          </a:ln>
        </p:spPr>
        <p:txBody>
          <a:bodyPr vert="horz" wrap="square" lIns="91440" tIns="45720" rIns="91440" bIns="45720" numCol="1" anchor="t" anchorCtr="0" compatLnSpc="1">
            <a:prstTxWarp prst="textNoShape">
              <a:avLst/>
            </a:prstTxWarp>
          </a:bodyPr>
          <a:lstStyle/>
          <a:p>
            <a:endParaRPr lang="en-US"/>
          </a:p>
        </p:txBody>
      </p:sp>
      <p:sp>
        <p:nvSpPr>
          <p:cNvPr id="52" name="Line 63"/>
          <p:cNvSpPr>
            <a:spLocks noChangeShapeType="1"/>
          </p:cNvSpPr>
          <p:nvPr/>
        </p:nvSpPr>
        <p:spPr bwMode="auto">
          <a:xfrm>
            <a:off x="2759446" y="6102840"/>
            <a:ext cx="344826" cy="0"/>
          </a:xfrm>
          <a:prstGeom prst="line">
            <a:avLst/>
          </a:prstGeom>
          <a:noFill/>
          <a:ln w="9525">
            <a:solidFill>
              <a:srgbClr val="FF0000"/>
            </a:solidFill>
            <a:round/>
            <a:headEnd/>
            <a:tailEnd type="triangle" w="med" len="sm"/>
          </a:ln>
        </p:spPr>
        <p:txBody>
          <a:bodyPr vert="horz" wrap="square" lIns="91440" tIns="45720" rIns="91440" bIns="45720" numCol="1" anchor="t" anchorCtr="0" compatLnSpc="1">
            <a:prstTxWarp prst="textNoShape">
              <a:avLst/>
            </a:prstTxWarp>
          </a:bodyPr>
          <a:lstStyle/>
          <a:p>
            <a:endParaRPr lang="en-US"/>
          </a:p>
        </p:txBody>
      </p:sp>
    </p:spTree>
  </p:cSld>
  <p:clrMapOvr>
    <a:masterClrMapping/>
  </p:clrMapOv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685800"/>
          </a:xfrm>
        </p:spPr>
        <p:txBody>
          <a:bodyPr>
            <a:normAutofit/>
          </a:bodyPr>
          <a:lstStyle/>
          <a:p>
            <a:pPr algn="ctr"/>
            <a:r>
              <a:rPr lang="en-US" sz="3600" dirty="0">
                <a:solidFill>
                  <a:srgbClr val="00FF00"/>
                </a:solidFill>
              </a:rPr>
              <a:t>Internal Forces due to Water Hammer</a:t>
            </a:r>
          </a:p>
        </p:txBody>
      </p:sp>
      <p:sp>
        <p:nvSpPr>
          <p:cNvPr id="3" name="Subtitle 2"/>
          <p:cNvSpPr>
            <a:spLocks noGrp="1"/>
          </p:cNvSpPr>
          <p:nvPr>
            <p:ph type="subTitle" idx="1"/>
          </p:nvPr>
        </p:nvSpPr>
        <p:spPr>
          <a:xfrm>
            <a:off x="381000" y="914400"/>
            <a:ext cx="8229600" cy="5486400"/>
          </a:xfrm>
        </p:spPr>
        <p:txBody>
          <a:bodyPr>
            <a:normAutofit/>
          </a:bodyPr>
          <a:lstStyle/>
          <a:p>
            <a:pPr algn="just"/>
            <a:r>
              <a:rPr lang="en-US" sz="2800" b="1" dirty="0">
                <a:solidFill>
                  <a:srgbClr val="FFC000"/>
                </a:solidFill>
              </a:rPr>
              <a:t>Phase 3:</a:t>
            </a:r>
            <a:r>
              <a:rPr lang="en-US" sz="2800" dirty="0">
                <a:solidFill>
                  <a:srgbClr val="FFC000"/>
                </a:solidFill>
              </a:rPr>
              <a:t> </a:t>
            </a:r>
            <a:r>
              <a:rPr lang="en-US" sz="2800" dirty="0"/>
              <a:t>When the valve is quickly closed, the column of freely flowing water is suddenly stopped; excessively high pressures are generated at the point of stoppage. This creation is the same as would result of a steel bar moving through the line at the velocity of water were suddenly stopped by the valve.</a:t>
            </a:r>
          </a:p>
          <a:p>
            <a:pPr marL="514350" indent="-514350" algn="just">
              <a:spcAft>
                <a:spcPts val="1200"/>
              </a:spcAft>
            </a:pPr>
            <a:endParaRPr lang="en-US" sz="2800" dirty="0"/>
          </a:p>
        </p:txBody>
      </p:sp>
      <p:grpSp>
        <p:nvGrpSpPr>
          <p:cNvPr id="4" name="Group 64"/>
          <p:cNvGrpSpPr>
            <a:grpSpLocks/>
          </p:cNvGrpSpPr>
          <p:nvPr/>
        </p:nvGrpSpPr>
        <p:grpSpPr bwMode="auto">
          <a:xfrm>
            <a:off x="2286000" y="3810000"/>
            <a:ext cx="4191000" cy="1600200"/>
            <a:chOff x="6120" y="5292"/>
            <a:chExt cx="3060" cy="1080"/>
          </a:xfrm>
          <a:solidFill>
            <a:srgbClr val="00B0F0"/>
          </a:solidFill>
        </p:grpSpPr>
        <p:sp>
          <p:nvSpPr>
            <p:cNvPr id="5" name="AutoShape 65"/>
            <p:cNvSpPr>
              <a:spLocks noChangeArrowheads="1"/>
            </p:cNvSpPr>
            <p:nvPr/>
          </p:nvSpPr>
          <p:spPr bwMode="auto">
            <a:xfrm>
              <a:off x="8280" y="5337"/>
              <a:ext cx="900" cy="900"/>
            </a:xfrm>
            <a:prstGeom prst="irregularSeal2">
              <a:avLst/>
            </a:prstGeom>
            <a:grpFill/>
            <a:ln w="9525">
              <a:solidFill>
                <a:srgbClr val="FF0000"/>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6" name="Freeform 66"/>
            <p:cNvSpPr>
              <a:spLocks/>
            </p:cNvSpPr>
            <p:nvPr/>
          </p:nvSpPr>
          <p:spPr bwMode="auto">
            <a:xfrm>
              <a:off x="6120" y="5652"/>
              <a:ext cx="2700" cy="720"/>
            </a:xfrm>
            <a:custGeom>
              <a:avLst/>
              <a:gdLst/>
              <a:ahLst/>
              <a:cxnLst>
                <a:cxn ang="0">
                  <a:pos x="2700" y="0"/>
                </a:cxn>
                <a:cxn ang="0">
                  <a:pos x="180" y="0"/>
                </a:cxn>
                <a:cxn ang="0">
                  <a:pos x="0" y="180"/>
                </a:cxn>
                <a:cxn ang="0">
                  <a:pos x="0" y="720"/>
                </a:cxn>
                <a:cxn ang="0">
                  <a:pos x="360" y="720"/>
                </a:cxn>
                <a:cxn ang="0">
                  <a:pos x="360" y="360"/>
                </a:cxn>
                <a:cxn ang="0">
                  <a:pos x="2700" y="360"/>
                </a:cxn>
                <a:cxn ang="0">
                  <a:pos x="2700" y="0"/>
                </a:cxn>
              </a:cxnLst>
              <a:rect l="0" t="0" r="r" b="b"/>
              <a:pathLst>
                <a:path w="2700" h="720">
                  <a:moveTo>
                    <a:pt x="2700" y="0"/>
                  </a:moveTo>
                  <a:lnTo>
                    <a:pt x="180" y="0"/>
                  </a:lnTo>
                  <a:lnTo>
                    <a:pt x="0" y="180"/>
                  </a:lnTo>
                  <a:lnTo>
                    <a:pt x="0" y="720"/>
                  </a:lnTo>
                  <a:lnTo>
                    <a:pt x="360" y="720"/>
                  </a:lnTo>
                  <a:lnTo>
                    <a:pt x="360" y="360"/>
                  </a:lnTo>
                  <a:lnTo>
                    <a:pt x="2700" y="360"/>
                  </a:lnTo>
                  <a:lnTo>
                    <a:pt x="2700" y="0"/>
                  </a:lnTo>
                  <a:close/>
                </a:path>
              </a:pathLst>
            </a:custGeom>
            <a:grpFill/>
            <a:ln w="9525">
              <a:solidFill>
                <a:srgbClr val="FF0000"/>
              </a:solidFill>
              <a:round/>
              <a:headEnd/>
              <a:tailEnd/>
            </a:ln>
          </p:spPr>
          <p:txBody>
            <a:bodyPr vert="horz" wrap="square" lIns="91440" tIns="45720" rIns="91440" bIns="45720" numCol="1" anchor="t" anchorCtr="0" compatLnSpc="1">
              <a:prstTxWarp prst="textNoShape">
                <a:avLst/>
              </a:prstTxWarp>
            </a:bodyPr>
            <a:lstStyle/>
            <a:p>
              <a:endParaRPr lang="en-US"/>
            </a:p>
          </p:txBody>
        </p:sp>
        <p:grpSp>
          <p:nvGrpSpPr>
            <p:cNvPr id="7" name="Group 67"/>
            <p:cNvGrpSpPr>
              <a:grpSpLocks/>
            </p:cNvGrpSpPr>
            <p:nvPr/>
          </p:nvGrpSpPr>
          <p:grpSpPr bwMode="auto">
            <a:xfrm>
              <a:off x="8280" y="5774"/>
              <a:ext cx="540" cy="180"/>
              <a:chOff x="6660" y="5832"/>
              <a:chExt cx="360" cy="180"/>
            </a:xfrm>
            <a:grpFill/>
          </p:grpSpPr>
          <p:sp>
            <p:nvSpPr>
              <p:cNvPr id="23" name="Line 68"/>
              <p:cNvSpPr>
                <a:spLocks noChangeShapeType="1"/>
              </p:cNvSpPr>
              <p:nvPr/>
            </p:nvSpPr>
            <p:spPr bwMode="auto">
              <a:xfrm>
                <a:off x="6660" y="5832"/>
                <a:ext cx="360" cy="0"/>
              </a:xfrm>
              <a:prstGeom prst="line">
                <a:avLst/>
              </a:prstGeom>
              <a:grpFill/>
              <a:ln w="9525">
                <a:solidFill>
                  <a:srgbClr val="FF0000"/>
                </a:solidFill>
                <a:round/>
                <a:headEnd/>
                <a:tailEnd type="triangle" w="med" len="sm"/>
              </a:ln>
            </p:spPr>
            <p:txBody>
              <a:bodyPr vert="horz" wrap="square" lIns="91440" tIns="45720" rIns="91440" bIns="45720" numCol="1" anchor="t" anchorCtr="0" compatLnSpc="1">
                <a:prstTxWarp prst="textNoShape">
                  <a:avLst/>
                </a:prstTxWarp>
              </a:bodyPr>
              <a:lstStyle/>
              <a:p>
                <a:endParaRPr lang="en-US"/>
              </a:p>
            </p:txBody>
          </p:sp>
          <p:sp>
            <p:nvSpPr>
              <p:cNvPr id="24" name="Line 69"/>
              <p:cNvSpPr>
                <a:spLocks noChangeShapeType="1"/>
              </p:cNvSpPr>
              <p:nvPr/>
            </p:nvSpPr>
            <p:spPr bwMode="auto">
              <a:xfrm>
                <a:off x="6660" y="6012"/>
                <a:ext cx="360" cy="0"/>
              </a:xfrm>
              <a:prstGeom prst="line">
                <a:avLst/>
              </a:prstGeom>
              <a:grpFill/>
              <a:ln w="9525">
                <a:solidFill>
                  <a:srgbClr val="FF0000"/>
                </a:solidFill>
                <a:round/>
                <a:headEnd/>
                <a:tailEnd type="triangle" w="med" len="sm"/>
              </a:ln>
            </p:spPr>
            <p:txBody>
              <a:bodyPr vert="horz" wrap="square" lIns="91440" tIns="45720" rIns="91440" bIns="45720" numCol="1" anchor="t" anchorCtr="0" compatLnSpc="1">
                <a:prstTxWarp prst="textNoShape">
                  <a:avLst/>
                </a:prstTxWarp>
              </a:bodyPr>
              <a:lstStyle/>
              <a:p>
                <a:endParaRPr lang="en-US"/>
              </a:p>
            </p:txBody>
          </p:sp>
        </p:grpSp>
        <p:sp>
          <p:nvSpPr>
            <p:cNvPr id="8" name="Rectangle 70"/>
            <p:cNvSpPr>
              <a:spLocks noChangeArrowheads="1"/>
            </p:cNvSpPr>
            <p:nvPr/>
          </p:nvSpPr>
          <p:spPr bwMode="auto">
            <a:xfrm rot="27387">
              <a:off x="8824" y="5532"/>
              <a:ext cx="101" cy="540"/>
            </a:xfrm>
            <a:prstGeom prst="rect">
              <a:avLst/>
            </a:prstGeom>
            <a:grpFill/>
            <a:ln w="9525">
              <a:solidFill>
                <a:srgbClr val="FF0000"/>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9" name="Text Box 71"/>
            <p:cNvSpPr txBox="1">
              <a:spLocks noChangeArrowheads="1"/>
            </p:cNvSpPr>
            <p:nvPr/>
          </p:nvSpPr>
          <p:spPr bwMode="auto">
            <a:xfrm>
              <a:off x="7560" y="5292"/>
              <a:ext cx="720" cy="288"/>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400" b="0" i="0" u="none" strike="noStrike" cap="none" normalizeH="0" baseline="0" dirty="0">
                  <a:ln>
                    <a:noFill/>
                  </a:ln>
                  <a:solidFill>
                    <a:schemeClr val="tx1"/>
                  </a:solidFill>
                  <a:effectLst/>
                  <a:latin typeface="Calibri" pitchFamily="34" charset="0"/>
                  <a:cs typeface="Arial" pitchFamily="34" charset="0"/>
                </a:rPr>
                <a:t>Valve</a:t>
              </a:r>
              <a:endParaRPr kumimoji="0" lang="en-US" sz="1800" b="0" i="0" u="none" strike="noStrike" cap="none" normalizeH="0" baseline="0" dirty="0">
                <a:ln>
                  <a:noFill/>
                </a:ln>
                <a:solidFill>
                  <a:schemeClr val="tx1"/>
                </a:solidFill>
                <a:effectLst/>
                <a:latin typeface="Arial" pitchFamily="34" charset="0"/>
                <a:cs typeface="Arial" pitchFamily="34" charset="0"/>
              </a:endParaRPr>
            </a:p>
          </p:txBody>
        </p:sp>
        <p:sp>
          <p:nvSpPr>
            <p:cNvPr id="10" name="Line 72"/>
            <p:cNvSpPr>
              <a:spLocks noChangeShapeType="1"/>
            </p:cNvSpPr>
            <p:nvPr/>
          </p:nvSpPr>
          <p:spPr bwMode="auto">
            <a:xfrm>
              <a:off x="8280" y="5442"/>
              <a:ext cx="540" cy="180"/>
            </a:xfrm>
            <a:prstGeom prst="line">
              <a:avLst/>
            </a:prstGeom>
            <a:grpFill/>
            <a:ln w="9525">
              <a:solidFill>
                <a:srgbClr val="FF0000"/>
              </a:solidFill>
              <a:round/>
              <a:headEnd/>
              <a:tailEnd type="triangle" w="med" len="sm"/>
            </a:ln>
          </p:spPr>
          <p:txBody>
            <a:bodyPr vert="horz" wrap="square" lIns="91440" tIns="45720" rIns="91440" bIns="45720" numCol="1" anchor="t" anchorCtr="0" compatLnSpc="1">
              <a:prstTxWarp prst="textNoShape">
                <a:avLst/>
              </a:prstTxWarp>
            </a:bodyPr>
            <a:lstStyle/>
            <a:p>
              <a:endParaRPr lang="en-US"/>
            </a:p>
          </p:txBody>
        </p:sp>
        <p:grpSp>
          <p:nvGrpSpPr>
            <p:cNvPr id="11" name="Group 73"/>
            <p:cNvGrpSpPr>
              <a:grpSpLocks/>
            </p:cNvGrpSpPr>
            <p:nvPr/>
          </p:nvGrpSpPr>
          <p:grpSpPr bwMode="auto">
            <a:xfrm rot="-5429622">
              <a:off x="6105" y="5969"/>
              <a:ext cx="436" cy="180"/>
              <a:chOff x="6672" y="4672"/>
              <a:chExt cx="364" cy="180"/>
            </a:xfrm>
            <a:grpFill/>
          </p:grpSpPr>
          <p:sp>
            <p:nvSpPr>
              <p:cNvPr id="21" name="Line 74"/>
              <p:cNvSpPr>
                <a:spLocks noChangeShapeType="1"/>
              </p:cNvSpPr>
              <p:nvPr/>
            </p:nvSpPr>
            <p:spPr bwMode="auto">
              <a:xfrm>
                <a:off x="6676" y="4672"/>
                <a:ext cx="360" cy="0"/>
              </a:xfrm>
              <a:prstGeom prst="line">
                <a:avLst/>
              </a:prstGeom>
              <a:grpFill/>
              <a:ln w="9525">
                <a:solidFill>
                  <a:srgbClr val="FF0000"/>
                </a:solidFill>
                <a:round/>
                <a:headEnd/>
                <a:tailEnd type="triangle" w="med" len="sm"/>
              </a:ln>
            </p:spPr>
            <p:txBody>
              <a:bodyPr vert="horz" wrap="square" lIns="91440" tIns="45720" rIns="91440" bIns="45720" numCol="1" anchor="t" anchorCtr="0" compatLnSpc="1">
                <a:prstTxWarp prst="textNoShape">
                  <a:avLst/>
                </a:prstTxWarp>
              </a:bodyPr>
              <a:lstStyle/>
              <a:p>
                <a:endParaRPr lang="en-US"/>
              </a:p>
            </p:txBody>
          </p:sp>
          <p:sp>
            <p:nvSpPr>
              <p:cNvPr id="22" name="Line 75"/>
              <p:cNvSpPr>
                <a:spLocks noChangeShapeType="1"/>
              </p:cNvSpPr>
              <p:nvPr/>
            </p:nvSpPr>
            <p:spPr bwMode="auto">
              <a:xfrm>
                <a:off x="6672" y="4852"/>
                <a:ext cx="360" cy="0"/>
              </a:xfrm>
              <a:prstGeom prst="line">
                <a:avLst/>
              </a:prstGeom>
              <a:grpFill/>
              <a:ln w="9525">
                <a:solidFill>
                  <a:srgbClr val="FF0000"/>
                </a:solidFill>
                <a:round/>
                <a:headEnd/>
                <a:tailEnd type="triangle" w="med" len="sm"/>
              </a:ln>
            </p:spPr>
            <p:txBody>
              <a:bodyPr vert="horz" wrap="square" lIns="91440" tIns="45720" rIns="91440" bIns="45720" numCol="1" anchor="t" anchorCtr="0" compatLnSpc="1">
                <a:prstTxWarp prst="textNoShape">
                  <a:avLst/>
                </a:prstTxWarp>
              </a:bodyPr>
              <a:lstStyle/>
              <a:p>
                <a:endParaRPr lang="en-US"/>
              </a:p>
            </p:txBody>
          </p:sp>
        </p:grpSp>
        <p:grpSp>
          <p:nvGrpSpPr>
            <p:cNvPr id="12" name="Group 76"/>
            <p:cNvGrpSpPr>
              <a:grpSpLocks/>
            </p:cNvGrpSpPr>
            <p:nvPr/>
          </p:nvGrpSpPr>
          <p:grpSpPr bwMode="auto">
            <a:xfrm rot="-10800000">
              <a:off x="7200" y="5709"/>
              <a:ext cx="540" cy="180"/>
              <a:chOff x="6660" y="5832"/>
              <a:chExt cx="360" cy="180"/>
            </a:xfrm>
            <a:grpFill/>
          </p:grpSpPr>
          <p:sp>
            <p:nvSpPr>
              <p:cNvPr id="19" name="Line 77"/>
              <p:cNvSpPr>
                <a:spLocks noChangeShapeType="1"/>
              </p:cNvSpPr>
              <p:nvPr/>
            </p:nvSpPr>
            <p:spPr bwMode="auto">
              <a:xfrm>
                <a:off x="6660" y="5832"/>
                <a:ext cx="360" cy="0"/>
              </a:xfrm>
              <a:prstGeom prst="line">
                <a:avLst/>
              </a:prstGeom>
              <a:grpFill/>
              <a:ln w="9525">
                <a:solidFill>
                  <a:srgbClr val="FF0000"/>
                </a:solidFill>
                <a:round/>
                <a:headEnd/>
                <a:tailEnd type="triangle" w="med" len="sm"/>
              </a:ln>
            </p:spPr>
            <p:txBody>
              <a:bodyPr vert="horz" wrap="square" lIns="91440" tIns="45720" rIns="91440" bIns="45720" numCol="1" anchor="t" anchorCtr="0" compatLnSpc="1">
                <a:prstTxWarp prst="textNoShape">
                  <a:avLst/>
                </a:prstTxWarp>
              </a:bodyPr>
              <a:lstStyle/>
              <a:p>
                <a:endParaRPr lang="en-US"/>
              </a:p>
            </p:txBody>
          </p:sp>
          <p:sp>
            <p:nvSpPr>
              <p:cNvPr id="20" name="Line 78"/>
              <p:cNvSpPr>
                <a:spLocks noChangeShapeType="1"/>
              </p:cNvSpPr>
              <p:nvPr/>
            </p:nvSpPr>
            <p:spPr bwMode="auto">
              <a:xfrm>
                <a:off x="6660" y="6012"/>
                <a:ext cx="360" cy="0"/>
              </a:xfrm>
              <a:prstGeom prst="line">
                <a:avLst/>
              </a:prstGeom>
              <a:grpFill/>
              <a:ln w="9525">
                <a:solidFill>
                  <a:srgbClr val="FF0000"/>
                </a:solidFill>
                <a:round/>
                <a:headEnd/>
                <a:tailEnd type="triangle" w="med" len="sm"/>
              </a:ln>
            </p:spPr>
            <p:txBody>
              <a:bodyPr vert="horz" wrap="square" lIns="91440" tIns="45720" rIns="91440" bIns="45720" numCol="1" anchor="t" anchorCtr="0" compatLnSpc="1">
                <a:prstTxWarp prst="textNoShape">
                  <a:avLst/>
                </a:prstTxWarp>
              </a:bodyPr>
              <a:lstStyle/>
              <a:p>
                <a:endParaRPr lang="en-US"/>
              </a:p>
            </p:txBody>
          </p:sp>
        </p:grpSp>
        <p:grpSp>
          <p:nvGrpSpPr>
            <p:cNvPr id="13" name="Group 79"/>
            <p:cNvGrpSpPr>
              <a:grpSpLocks/>
            </p:cNvGrpSpPr>
            <p:nvPr/>
          </p:nvGrpSpPr>
          <p:grpSpPr bwMode="auto">
            <a:xfrm>
              <a:off x="6480" y="5774"/>
              <a:ext cx="540" cy="180"/>
              <a:chOff x="6660" y="5832"/>
              <a:chExt cx="360" cy="180"/>
            </a:xfrm>
            <a:grpFill/>
          </p:grpSpPr>
          <p:sp>
            <p:nvSpPr>
              <p:cNvPr id="17" name="Line 80"/>
              <p:cNvSpPr>
                <a:spLocks noChangeShapeType="1"/>
              </p:cNvSpPr>
              <p:nvPr/>
            </p:nvSpPr>
            <p:spPr bwMode="auto">
              <a:xfrm>
                <a:off x="6660" y="5832"/>
                <a:ext cx="360" cy="0"/>
              </a:xfrm>
              <a:prstGeom prst="line">
                <a:avLst/>
              </a:prstGeom>
              <a:grpFill/>
              <a:ln w="9525">
                <a:solidFill>
                  <a:srgbClr val="FF0000"/>
                </a:solidFill>
                <a:round/>
                <a:headEnd/>
                <a:tailEnd type="triangle" w="med" len="sm"/>
              </a:ln>
            </p:spPr>
            <p:txBody>
              <a:bodyPr vert="horz" wrap="square" lIns="91440" tIns="45720" rIns="91440" bIns="45720" numCol="1" anchor="t" anchorCtr="0" compatLnSpc="1">
                <a:prstTxWarp prst="textNoShape">
                  <a:avLst/>
                </a:prstTxWarp>
              </a:bodyPr>
              <a:lstStyle/>
              <a:p>
                <a:endParaRPr lang="en-US"/>
              </a:p>
            </p:txBody>
          </p:sp>
          <p:sp>
            <p:nvSpPr>
              <p:cNvPr id="18" name="Line 81"/>
              <p:cNvSpPr>
                <a:spLocks noChangeShapeType="1"/>
              </p:cNvSpPr>
              <p:nvPr/>
            </p:nvSpPr>
            <p:spPr bwMode="auto">
              <a:xfrm>
                <a:off x="6660" y="6012"/>
                <a:ext cx="360" cy="0"/>
              </a:xfrm>
              <a:prstGeom prst="line">
                <a:avLst/>
              </a:prstGeom>
              <a:grpFill/>
              <a:ln w="9525">
                <a:solidFill>
                  <a:srgbClr val="FF0000"/>
                </a:solidFill>
                <a:round/>
                <a:headEnd/>
                <a:tailEnd type="triangle" w="med" len="sm"/>
              </a:ln>
            </p:spPr>
            <p:txBody>
              <a:bodyPr vert="horz" wrap="square" lIns="91440" tIns="45720" rIns="91440" bIns="45720" numCol="1" anchor="t" anchorCtr="0" compatLnSpc="1">
                <a:prstTxWarp prst="textNoShape">
                  <a:avLst/>
                </a:prstTxWarp>
              </a:bodyPr>
              <a:lstStyle/>
              <a:p>
                <a:endParaRPr lang="en-US"/>
              </a:p>
            </p:txBody>
          </p:sp>
        </p:grpSp>
        <p:grpSp>
          <p:nvGrpSpPr>
            <p:cNvPr id="14" name="Group 82"/>
            <p:cNvGrpSpPr>
              <a:grpSpLocks/>
            </p:cNvGrpSpPr>
            <p:nvPr/>
          </p:nvGrpSpPr>
          <p:grpSpPr bwMode="auto">
            <a:xfrm>
              <a:off x="7920" y="5652"/>
              <a:ext cx="180" cy="360"/>
              <a:chOff x="3600" y="5382"/>
              <a:chExt cx="180" cy="360"/>
            </a:xfrm>
            <a:grpFill/>
          </p:grpSpPr>
          <p:sp>
            <p:nvSpPr>
              <p:cNvPr id="15" name="Line 83"/>
              <p:cNvSpPr>
                <a:spLocks noChangeShapeType="1"/>
              </p:cNvSpPr>
              <p:nvPr/>
            </p:nvSpPr>
            <p:spPr bwMode="auto">
              <a:xfrm>
                <a:off x="3600" y="5382"/>
                <a:ext cx="0" cy="360"/>
              </a:xfrm>
              <a:prstGeom prst="line">
                <a:avLst/>
              </a:prstGeom>
              <a:grpFill/>
              <a:ln w="9525">
                <a:solidFill>
                  <a:srgbClr val="FF0000"/>
                </a:solidFill>
                <a:prstDash val="lgDash"/>
                <a:round/>
                <a:headEnd type="arrow" w="med" len="sm"/>
                <a:tailEnd type="arrow" w="med" len="sm"/>
              </a:ln>
            </p:spPr>
            <p:txBody>
              <a:bodyPr vert="horz" wrap="square" lIns="91440" tIns="45720" rIns="91440" bIns="45720" numCol="1" anchor="t" anchorCtr="0" compatLnSpc="1">
                <a:prstTxWarp prst="textNoShape">
                  <a:avLst/>
                </a:prstTxWarp>
              </a:bodyPr>
              <a:lstStyle/>
              <a:p>
                <a:endParaRPr lang="en-US"/>
              </a:p>
            </p:txBody>
          </p:sp>
          <p:sp>
            <p:nvSpPr>
              <p:cNvPr id="16" name="Line 84"/>
              <p:cNvSpPr>
                <a:spLocks noChangeShapeType="1"/>
              </p:cNvSpPr>
              <p:nvPr/>
            </p:nvSpPr>
            <p:spPr bwMode="auto">
              <a:xfrm>
                <a:off x="3780" y="5382"/>
                <a:ext cx="0" cy="360"/>
              </a:xfrm>
              <a:prstGeom prst="line">
                <a:avLst/>
              </a:prstGeom>
              <a:grpFill/>
              <a:ln w="9525">
                <a:solidFill>
                  <a:srgbClr val="FF0000"/>
                </a:solidFill>
                <a:prstDash val="lgDash"/>
                <a:round/>
                <a:headEnd type="arrow" w="med" len="sm"/>
                <a:tailEnd type="arrow" w="med" len="sm"/>
              </a:ln>
            </p:spPr>
            <p:txBody>
              <a:bodyPr vert="horz" wrap="square" lIns="91440" tIns="45720" rIns="91440" bIns="45720" numCol="1" anchor="t" anchorCtr="0" compatLnSpc="1">
                <a:prstTxWarp prst="textNoShape">
                  <a:avLst/>
                </a:prstTxWarp>
              </a:bodyPr>
              <a:lstStyle/>
              <a:p>
                <a:endParaRPr lang="en-US"/>
              </a:p>
            </p:txBody>
          </p:sp>
        </p:grpSp>
      </p:grpSp>
    </p:spTree>
  </p:cSld>
  <p:clrMapOvr>
    <a:masterClrMapping/>
  </p:clrMapOv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685800"/>
          </a:xfrm>
        </p:spPr>
        <p:txBody>
          <a:bodyPr>
            <a:normAutofit/>
          </a:bodyPr>
          <a:lstStyle/>
          <a:p>
            <a:pPr algn="ctr"/>
            <a:r>
              <a:rPr lang="en-US" sz="3200" dirty="0">
                <a:solidFill>
                  <a:srgbClr val="00FF00"/>
                </a:solidFill>
              </a:rPr>
              <a:t>Internal Forces due to Water Hammer</a:t>
            </a:r>
            <a:endParaRPr lang="en-US" sz="3200" dirty="0"/>
          </a:p>
        </p:txBody>
      </p:sp>
      <p:sp>
        <p:nvSpPr>
          <p:cNvPr id="3" name="Subtitle 2"/>
          <p:cNvSpPr>
            <a:spLocks noGrp="1"/>
          </p:cNvSpPr>
          <p:nvPr>
            <p:ph type="subTitle" idx="1"/>
          </p:nvPr>
        </p:nvSpPr>
        <p:spPr>
          <a:xfrm>
            <a:off x="381000" y="914400"/>
            <a:ext cx="8229600" cy="5486400"/>
          </a:xfrm>
        </p:spPr>
        <p:txBody>
          <a:bodyPr>
            <a:normAutofit/>
          </a:bodyPr>
          <a:lstStyle/>
          <a:p>
            <a:pPr marL="514350" indent="-514350" algn="just">
              <a:spcAft>
                <a:spcPts val="1200"/>
              </a:spcAft>
            </a:pPr>
            <a:r>
              <a:rPr lang="en-US" sz="2400" b="1" dirty="0">
                <a:solidFill>
                  <a:srgbClr val="FFC000"/>
                </a:solidFill>
              </a:rPr>
              <a:t>Phase 4:</a:t>
            </a:r>
            <a:r>
              <a:rPr lang="en-US" sz="2400" dirty="0">
                <a:solidFill>
                  <a:srgbClr val="FFC000"/>
                </a:solidFill>
              </a:rPr>
              <a:t> </a:t>
            </a:r>
            <a:r>
              <a:rPr lang="en-US" sz="2400" dirty="0"/>
              <a:t>In an effort to equalize the pressure build-up of the water, a shock wave will travel back along the branch line until a large diameter pipe is reached. This will allow the shock wave to dissipate itself. Arrows denote the direction of force towards the valve and then its reversal as a shock wave towards the point of relief. Since the shock wave travels at speeds in excess of 4000 fps, it causes a piping clatter all along its route. Often the shock wave will oscillate back and forth between the valve and the point of relief until the pressure is stabilized with the branch line.</a:t>
            </a:r>
          </a:p>
          <a:p>
            <a:pPr marL="514350" indent="-514350" algn="just">
              <a:spcAft>
                <a:spcPts val="1200"/>
              </a:spcAft>
            </a:pPr>
            <a:endParaRPr lang="en-US" sz="2800" dirty="0"/>
          </a:p>
        </p:txBody>
      </p:sp>
      <p:grpSp>
        <p:nvGrpSpPr>
          <p:cNvPr id="1027" name="Group 3"/>
          <p:cNvGrpSpPr>
            <a:grpSpLocks/>
          </p:cNvGrpSpPr>
          <p:nvPr/>
        </p:nvGrpSpPr>
        <p:grpSpPr bwMode="auto">
          <a:xfrm>
            <a:off x="2667000" y="4724400"/>
            <a:ext cx="3962400" cy="1600200"/>
            <a:chOff x="1440" y="4377"/>
            <a:chExt cx="3240" cy="1275"/>
          </a:xfrm>
          <a:solidFill>
            <a:srgbClr val="00B0F0"/>
          </a:solidFill>
        </p:grpSpPr>
        <p:sp>
          <p:nvSpPr>
            <p:cNvPr id="1028" name="AutoShape 4"/>
            <p:cNvSpPr>
              <a:spLocks noChangeArrowheads="1"/>
            </p:cNvSpPr>
            <p:nvPr/>
          </p:nvSpPr>
          <p:spPr bwMode="auto">
            <a:xfrm>
              <a:off x="2700" y="4392"/>
              <a:ext cx="720" cy="1260"/>
            </a:xfrm>
            <a:prstGeom prst="irregularSeal2">
              <a:avLst/>
            </a:prstGeom>
            <a:grpFill/>
            <a:ln w="9525">
              <a:solidFill>
                <a:srgbClr val="FF0000"/>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029" name="AutoShape 5"/>
            <p:cNvSpPr>
              <a:spLocks noChangeArrowheads="1"/>
            </p:cNvSpPr>
            <p:nvPr/>
          </p:nvSpPr>
          <p:spPr bwMode="auto">
            <a:xfrm flipH="1">
              <a:off x="1440" y="4572"/>
              <a:ext cx="900" cy="900"/>
            </a:xfrm>
            <a:prstGeom prst="irregularSeal2">
              <a:avLst/>
            </a:prstGeom>
            <a:grpFill/>
            <a:ln w="9525">
              <a:solidFill>
                <a:srgbClr val="FF0000"/>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030" name="AutoShape 6"/>
            <p:cNvSpPr>
              <a:spLocks noChangeArrowheads="1"/>
            </p:cNvSpPr>
            <p:nvPr/>
          </p:nvSpPr>
          <p:spPr bwMode="auto">
            <a:xfrm>
              <a:off x="3780" y="4437"/>
              <a:ext cx="900" cy="900"/>
            </a:xfrm>
            <a:prstGeom prst="irregularSeal2">
              <a:avLst/>
            </a:prstGeom>
            <a:grpFill/>
            <a:ln w="9525">
              <a:solidFill>
                <a:srgbClr val="FF0000"/>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031" name="Freeform 7"/>
            <p:cNvSpPr>
              <a:spLocks/>
            </p:cNvSpPr>
            <p:nvPr/>
          </p:nvSpPr>
          <p:spPr bwMode="auto">
            <a:xfrm>
              <a:off x="1620" y="4752"/>
              <a:ext cx="2700" cy="720"/>
            </a:xfrm>
            <a:custGeom>
              <a:avLst/>
              <a:gdLst/>
              <a:ahLst/>
              <a:cxnLst>
                <a:cxn ang="0">
                  <a:pos x="2700" y="0"/>
                </a:cxn>
                <a:cxn ang="0">
                  <a:pos x="180" y="0"/>
                </a:cxn>
                <a:cxn ang="0">
                  <a:pos x="0" y="180"/>
                </a:cxn>
                <a:cxn ang="0">
                  <a:pos x="0" y="720"/>
                </a:cxn>
                <a:cxn ang="0">
                  <a:pos x="360" y="720"/>
                </a:cxn>
                <a:cxn ang="0">
                  <a:pos x="360" y="360"/>
                </a:cxn>
                <a:cxn ang="0">
                  <a:pos x="2700" y="360"/>
                </a:cxn>
                <a:cxn ang="0">
                  <a:pos x="2700" y="0"/>
                </a:cxn>
              </a:cxnLst>
              <a:rect l="0" t="0" r="r" b="b"/>
              <a:pathLst>
                <a:path w="2700" h="720">
                  <a:moveTo>
                    <a:pt x="2700" y="0"/>
                  </a:moveTo>
                  <a:lnTo>
                    <a:pt x="180" y="0"/>
                  </a:lnTo>
                  <a:lnTo>
                    <a:pt x="0" y="180"/>
                  </a:lnTo>
                  <a:lnTo>
                    <a:pt x="0" y="720"/>
                  </a:lnTo>
                  <a:lnTo>
                    <a:pt x="360" y="720"/>
                  </a:lnTo>
                  <a:lnTo>
                    <a:pt x="360" y="360"/>
                  </a:lnTo>
                  <a:lnTo>
                    <a:pt x="2700" y="360"/>
                  </a:lnTo>
                  <a:lnTo>
                    <a:pt x="2700" y="0"/>
                  </a:lnTo>
                  <a:close/>
                </a:path>
              </a:pathLst>
            </a:custGeom>
            <a:grpFill/>
            <a:ln w="9525">
              <a:solidFill>
                <a:srgbClr val="FF0000"/>
              </a:solidFill>
              <a:round/>
              <a:headEnd/>
              <a:tailEnd/>
            </a:ln>
          </p:spPr>
          <p:txBody>
            <a:bodyPr vert="horz" wrap="square" lIns="91440" tIns="45720" rIns="91440" bIns="45720" numCol="1" anchor="t" anchorCtr="0" compatLnSpc="1">
              <a:prstTxWarp prst="textNoShape">
                <a:avLst/>
              </a:prstTxWarp>
            </a:bodyPr>
            <a:lstStyle/>
            <a:p>
              <a:endParaRPr lang="en-US"/>
            </a:p>
          </p:txBody>
        </p:sp>
        <p:grpSp>
          <p:nvGrpSpPr>
            <p:cNvPr id="1032" name="Group 8"/>
            <p:cNvGrpSpPr>
              <a:grpSpLocks/>
            </p:cNvGrpSpPr>
            <p:nvPr/>
          </p:nvGrpSpPr>
          <p:grpSpPr bwMode="auto">
            <a:xfrm>
              <a:off x="3780" y="4842"/>
              <a:ext cx="540" cy="179"/>
              <a:chOff x="6660" y="5832"/>
              <a:chExt cx="360" cy="180"/>
            </a:xfrm>
            <a:grpFill/>
          </p:grpSpPr>
          <p:sp>
            <p:nvSpPr>
              <p:cNvPr id="1033" name="Line 9"/>
              <p:cNvSpPr>
                <a:spLocks noChangeShapeType="1"/>
              </p:cNvSpPr>
              <p:nvPr/>
            </p:nvSpPr>
            <p:spPr bwMode="auto">
              <a:xfrm>
                <a:off x="6660" y="5832"/>
                <a:ext cx="360" cy="0"/>
              </a:xfrm>
              <a:prstGeom prst="line">
                <a:avLst/>
              </a:prstGeom>
              <a:grpFill/>
              <a:ln w="9525">
                <a:solidFill>
                  <a:srgbClr val="FF0000"/>
                </a:solidFill>
                <a:round/>
                <a:headEnd type="triangle" w="med" len="sm"/>
                <a:tailEnd type="triangle" w="med" len="sm"/>
              </a:ln>
            </p:spPr>
            <p:txBody>
              <a:bodyPr vert="horz" wrap="square" lIns="91440" tIns="45720" rIns="91440" bIns="45720" numCol="1" anchor="t" anchorCtr="0" compatLnSpc="1">
                <a:prstTxWarp prst="textNoShape">
                  <a:avLst/>
                </a:prstTxWarp>
              </a:bodyPr>
              <a:lstStyle/>
              <a:p>
                <a:endParaRPr lang="en-US"/>
              </a:p>
            </p:txBody>
          </p:sp>
          <p:sp>
            <p:nvSpPr>
              <p:cNvPr id="1034" name="Line 10"/>
              <p:cNvSpPr>
                <a:spLocks noChangeShapeType="1"/>
              </p:cNvSpPr>
              <p:nvPr/>
            </p:nvSpPr>
            <p:spPr bwMode="auto">
              <a:xfrm>
                <a:off x="6660" y="6012"/>
                <a:ext cx="360" cy="0"/>
              </a:xfrm>
              <a:prstGeom prst="line">
                <a:avLst/>
              </a:prstGeom>
              <a:grpFill/>
              <a:ln w="9525">
                <a:solidFill>
                  <a:srgbClr val="FF0000"/>
                </a:solidFill>
                <a:round/>
                <a:headEnd type="triangle" w="med" len="sm"/>
                <a:tailEnd type="triangle" w="med" len="sm"/>
              </a:ln>
            </p:spPr>
            <p:txBody>
              <a:bodyPr vert="horz" wrap="square" lIns="91440" tIns="45720" rIns="91440" bIns="45720" numCol="1" anchor="t" anchorCtr="0" compatLnSpc="1">
                <a:prstTxWarp prst="textNoShape">
                  <a:avLst/>
                </a:prstTxWarp>
              </a:bodyPr>
              <a:lstStyle/>
              <a:p>
                <a:endParaRPr lang="en-US"/>
              </a:p>
            </p:txBody>
          </p:sp>
        </p:grpSp>
        <p:sp>
          <p:nvSpPr>
            <p:cNvPr id="1035" name="Rectangle 11"/>
            <p:cNvSpPr>
              <a:spLocks noChangeArrowheads="1"/>
            </p:cNvSpPr>
            <p:nvPr/>
          </p:nvSpPr>
          <p:spPr bwMode="auto">
            <a:xfrm rot="27387">
              <a:off x="4324" y="4632"/>
              <a:ext cx="101" cy="540"/>
            </a:xfrm>
            <a:prstGeom prst="rect">
              <a:avLst/>
            </a:prstGeom>
            <a:grpFill/>
            <a:ln w="9525">
              <a:solidFill>
                <a:srgbClr val="FF0000"/>
              </a:solid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036" name="Text Box 12"/>
            <p:cNvSpPr txBox="1">
              <a:spLocks noChangeArrowheads="1"/>
            </p:cNvSpPr>
            <p:nvPr/>
          </p:nvSpPr>
          <p:spPr bwMode="auto">
            <a:xfrm>
              <a:off x="3165" y="4377"/>
              <a:ext cx="720" cy="288"/>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000" b="0" i="0" u="none" strike="noStrike" cap="none" normalizeH="0" baseline="0" dirty="0">
                  <a:ln>
                    <a:noFill/>
                  </a:ln>
                  <a:solidFill>
                    <a:schemeClr val="tx1"/>
                  </a:solidFill>
                  <a:effectLst/>
                  <a:latin typeface="Calibri" pitchFamily="34" charset="0"/>
                  <a:cs typeface="Arial" pitchFamily="34" charset="0"/>
                </a:rPr>
                <a:t>Valve</a:t>
              </a:r>
              <a:endParaRPr kumimoji="0" lang="en-US" sz="1800" b="0" i="0" u="none" strike="noStrike" cap="none" normalizeH="0" baseline="0" dirty="0">
                <a:ln>
                  <a:noFill/>
                </a:ln>
                <a:solidFill>
                  <a:schemeClr val="tx1"/>
                </a:solidFill>
                <a:effectLst/>
                <a:latin typeface="Arial" pitchFamily="34" charset="0"/>
                <a:cs typeface="Arial" pitchFamily="34" charset="0"/>
              </a:endParaRPr>
            </a:p>
          </p:txBody>
        </p:sp>
        <p:sp>
          <p:nvSpPr>
            <p:cNvPr id="1037" name="Line 13"/>
            <p:cNvSpPr>
              <a:spLocks noChangeShapeType="1"/>
            </p:cNvSpPr>
            <p:nvPr/>
          </p:nvSpPr>
          <p:spPr bwMode="auto">
            <a:xfrm>
              <a:off x="3780" y="4542"/>
              <a:ext cx="540" cy="180"/>
            </a:xfrm>
            <a:prstGeom prst="line">
              <a:avLst/>
            </a:prstGeom>
            <a:grpFill/>
            <a:ln w="9525">
              <a:solidFill>
                <a:srgbClr val="FF0000"/>
              </a:solidFill>
              <a:round/>
              <a:headEnd/>
              <a:tailEnd type="triangle" w="med" len="sm"/>
            </a:ln>
          </p:spPr>
          <p:txBody>
            <a:bodyPr vert="horz" wrap="square" lIns="91440" tIns="45720" rIns="91440" bIns="45720" numCol="1" anchor="t" anchorCtr="0" compatLnSpc="1">
              <a:prstTxWarp prst="textNoShape">
                <a:avLst/>
              </a:prstTxWarp>
            </a:bodyPr>
            <a:lstStyle/>
            <a:p>
              <a:endParaRPr lang="en-US"/>
            </a:p>
          </p:txBody>
        </p:sp>
        <p:grpSp>
          <p:nvGrpSpPr>
            <p:cNvPr id="1038" name="Group 14"/>
            <p:cNvGrpSpPr>
              <a:grpSpLocks/>
            </p:cNvGrpSpPr>
            <p:nvPr/>
          </p:nvGrpSpPr>
          <p:grpSpPr bwMode="auto">
            <a:xfrm rot="-5429622">
              <a:off x="1581" y="5091"/>
              <a:ext cx="432" cy="144"/>
              <a:chOff x="6660" y="5832"/>
              <a:chExt cx="360" cy="180"/>
            </a:xfrm>
            <a:grpFill/>
          </p:grpSpPr>
          <p:sp>
            <p:nvSpPr>
              <p:cNvPr id="1039" name="Line 15"/>
              <p:cNvSpPr>
                <a:spLocks noChangeShapeType="1"/>
              </p:cNvSpPr>
              <p:nvPr/>
            </p:nvSpPr>
            <p:spPr bwMode="auto">
              <a:xfrm>
                <a:off x="6660" y="5832"/>
                <a:ext cx="360" cy="0"/>
              </a:xfrm>
              <a:prstGeom prst="line">
                <a:avLst/>
              </a:prstGeom>
              <a:grpFill/>
              <a:ln w="9525">
                <a:solidFill>
                  <a:srgbClr val="FF0000"/>
                </a:solidFill>
                <a:round/>
                <a:headEnd type="triangle" w="med" len="sm"/>
                <a:tailEnd type="triangle" w="med" len="sm"/>
              </a:ln>
            </p:spPr>
            <p:txBody>
              <a:bodyPr vert="horz" wrap="square" lIns="91440" tIns="45720" rIns="91440" bIns="45720" numCol="1" anchor="t" anchorCtr="0" compatLnSpc="1">
                <a:prstTxWarp prst="textNoShape">
                  <a:avLst/>
                </a:prstTxWarp>
              </a:bodyPr>
              <a:lstStyle/>
              <a:p>
                <a:endParaRPr lang="en-US"/>
              </a:p>
            </p:txBody>
          </p:sp>
          <p:sp>
            <p:nvSpPr>
              <p:cNvPr id="1040" name="Line 16"/>
              <p:cNvSpPr>
                <a:spLocks noChangeShapeType="1"/>
              </p:cNvSpPr>
              <p:nvPr/>
            </p:nvSpPr>
            <p:spPr bwMode="auto">
              <a:xfrm>
                <a:off x="6660" y="6012"/>
                <a:ext cx="360" cy="0"/>
              </a:xfrm>
              <a:prstGeom prst="line">
                <a:avLst/>
              </a:prstGeom>
              <a:grpFill/>
              <a:ln w="9525">
                <a:solidFill>
                  <a:srgbClr val="FF0000"/>
                </a:solidFill>
                <a:round/>
                <a:headEnd type="triangle" w="med" len="sm"/>
                <a:tailEnd type="triangle" w="med" len="sm"/>
              </a:ln>
            </p:spPr>
            <p:txBody>
              <a:bodyPr vert="horz" wrap="square" lIns="91440" tIns="45720" rIns="91440" bIns="45720" numCol="1" anchor="t" anchorCtr="0" compatLnSpc="1">
                <a:prstTxWarp prst="textNoShape">
                  <a:avLst/>
                </a:prstTxWarp>
              </a:bodyPr>
              <a:lstStyle/>
              <a:p>
                <a:endParaRPr lang="en-US"/>
              </a:p>
            </p:txBody>
          </p:sp>
        </p:grpSp>
        <p:grpSp>
          <p:nvGrpSpPr>
            <p:cNvPr id="1041" name="Group 17"/>
            <p:cNvGrpSpPr>
              <a:grpSpLocks/>
            </p:cNvGrpSpPr>
            <p:nvPr/>
          </p:nvGrpSpPr>
          <p:grpSpPr bwMode="auto">
            <a:xfrm rot="-10800000">
              <a:off x="2880" y="4842"/>
              <a:ext cx="540" cy="179"/>
              <a:chOff x="6660" y="5832"/>
              <a:chExt cx="360" cy="180"/>
            </a:xfrm>
            <a:grpFill/>
          </p:grpSpPr>
          <p:sp>
            <p:nvSpPr>
              <p:cNvPr id="1042" name="Line 18"/>
              <p:cNvSpPr>
                <a:spLocks noChangeShapeType="1"/>
              </p:cNvSpPr>
              <p:nvPr/>
            </p:nvSpPr>
            <p:spPr bwMode="auto">
              <a:xfrm>
                <a:off x="6660" y="5832"/>
                <a:ext cx="360" cy="0"/>
              </a:xfrm>
              <a:prstGeom prst="line">
                <a:avLst/>
              </a:prstGeom>
              <a:grpFill/>
              <a:ln w="9525">
                <a:solidFill>
                  <a:srgbClr val="FF0000"/>
                </a:solidFill>
                <a:round/>
                <a:headEnd type="triangle" w="med" len="sm"/>
                <a:tailEnd type="triangle" w="med" len="sm"/>
              </a:ln>
            </p:spPr>
            <p:txBody>
              <a:bodyPr vert="horz" wrap="square" lIns="91440" tIns="45720" rIns="91440" bIns="45720" numCol="1" anchor="t" anchorCtr="0" compatLnSpc="1">
                <a:prstTxWarp prst="textNoShape">
                  <a:avLst/>
                </a:prstTxWarp>
              </a:bodyPr>
              <a:lstStyle/>
              <a:p>
                <a:endParaRPr lang="en-US"/>
              </a:p>
            </p:txBody>
          </p:sp>
          <p:sp>
            <p:nvSpPr>
              <p:cNvPr id="1043" name="Line 19"/>
              <p:cNvSpPr>
                <a:spLocks noChangeShapeType="1"/>
              </p:cNvSpPr>
              <p:nvPr/>
            </p:nvSpPr>
            <p:spPr bwMode="auto">
              <a:xfrm>
                <a:off x="6660" y="6012"/>
                <a:ext cx="360" cy="0"/>
              </a:xfrm>
              <a:prstGeom prst="line">
                <a:avLst/>
              </a:prstGeom>
              <a:grpFill/>
              <a:ln w="9525">
                <a:solidFill>
                  <a:srgbClr val="FF0000"/>
                </a:solidFill>
                <a:round/>
                <a:headEnd type="triangle" w="med" len="sm"/>
                <a:tailEnd type="triangle" w="med" len="sm"/>
              </a:ln>
            </p:spPr>
            <p:txBody>
              <a:bodyPr vert="horz" wrap="square" lIns="91440" tIns="45720" rIns="91440" bIns="45720" numCol="1" anchor="t" anchorCtr="0" compatLnSpc="1">
                <a:prstTxWarp prst="textNoShape">
                  <a:avLst/>
                </a:prstTxWarp>
              </a:bodyPr>
              <a:lstStyle/>
              <a:p>
                <a:endParaRPr lang="en-US"/>
              </a:p>
            </p:txBody>
          </p:sp>
        </p:grpSp>
        <p:grpSp>
          <p:nvGrpSpPr>
            <p:cNvPr id="1044" name="Group 20"/>
            <p:cNvGrpSpPr>
              <a:grpSpLocks/>
            </p:cNvGrpSpPr>
            <p:nvPr/>
          </p:nvGrpSpPr>
          <p:grpSpPr bwMode="auto">
            <a:xfrm>
              <a:off x="1980" y="4842"/>
              <a:ext cx="540" cy="179"/>
              <a:chOff x="6660" y="5832"/>
              <a:chExt cx="360" cy="180"/>
            </a:xfrm>
            <a:grpFill/>
          </p:grpSpPr>
          <p:sp>
            <p:nvSpPr>
              <p:cNvPr id="1045" name="Line 21"/>
              <p:cNvSpPr>
                <a:spLocks noChangeShapeType="1"/>
              </p:cNvSpPr>
              <p:nvPr/>
            </p:nvSpPr>
            <p:spPr bwMode="auto">
              <a:xfrm>
                <a:off x="6660" y="5832"/>
                <a:ext cx="360" cy="0"/>
              </a:xfrm>
              <a:prstGeom prst="line">
                <a:avLst/>
              </a:prstGeom>
              <a:grpFill/>
              <a:ln w="9525">
                <a:solidFill>
                  <a:srgbClr val="FF0000"/>
                </a:solidFill>
                <a:round/>
                <a:headEnd type="triangle" w="med" len="sm"/>
                <a:tailEnd type="triangle" w="med" len="sm"/>
              </a:ln>
            </p:spPr>
            <p:txBody>
              <a:bodyPr vert="horz" wrap="square" lIns="91440" tIns="45720" rIns="91440" bIns="45720" numCol="1" anchor="t" anchorCtr="0" compatLnSpc="1">
                <a:prstTxWarp prst="textNoShape">
                  <a:avLst/>
                </a:prstTxWarp>
              </a:bodyPr>
              <a:lstStyle/>
              <a:p>
                <a:endParaRPr lang="en-US"/>
              </a:p>
            </p:txBody>
          </p:sp>
          <p:sp>
            <p:nvSpPr>
              <p:cNvPr id="1046" name="Line 22"/>
              <p:cNvSpPr>
                <a:spLocks noChangeShapeType="1"/>
              </p:cNvSpPr>
              <p:nvPr/>
            </p:nvSpPr>
            <p:spPr bwMode="auto">
              <a:xfrm>
                <a:off x="6660" y="6012"/>
                <a:ext cx="360" cy="0"/>
              </a:xfrm>
              <a:prstGeom prst="line">
                <a:avLst/>
              </a:prstGeom>
              <a:grpFill/>
              <a:ln w="9525">
                <a:solidFill>
                  <a:srgbClr val="FF0000"/>
                </a:solidFill>
                <a:round/>
                <a:headEnd type="triangle" w="med" len="sm"/>
                <a:tailEnd type="triangle" w="med" len="sm"/>
              </a:ln>
            </p:spPr>
            <p:txBody>
              <a:bodyPr vert="horz" wrap="square" lIns="91440" tIns="45720" rIns="91440" bIns="45720" numCol="1" anchor="t" anchorCtr="0" compatLnSpc="1">
                <a:prstTxWarp prst="textNoShape">
                  <a:avLst/>
                </a:prstTxWarp>
              </a:bodyPr>
              <a:lstStyle/>
              <a:p>
                <a:endParaRPr lang="en-US"/>
              </a:p>
            </p:txBody>
          </p:sp>
        </p:grpSp>
      </p:grpSp>
    </p:spTree>
  </p:cSld>
  <p:clrMapOvr>
    <a:masterClrMapping/>
  </p:clrMapOvr>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685800"/>
          </a:xfrm>
        </p:spPr>
        <p:txBody>
          <a:bodyPr>
            <a:normAutofit/>
          </a:bodyPr>
          <a:lstStyle/>
          <a:p>
            <a:pPr algn="ctr"/>
            <a:r>
              <a:rPr lang="en-US" sz="3600" dirty="0">
                <a:solidFill>
                  <a:srgbClr val="00FF00"/>
                </a:solidFill>
              </a:rPr>
              <a:t>Internal Forces due to Water Hammer</a:t>
            </a:r>
          </a:p>
        </p:txBody>
      </p:sp>
      <p:sp>
        <p:nvSpPr>
          <p:cNvPr id="3" name="Subtitle 2"/>
          <p:cNvSpPr>
            <a:spLocks noGrp="1"/>
          </p:cNvSpPr>
          <p:nvPr>
            <p:ph type="subTitle" idx="1"/>
          </p:nvPr>
        </p:nvSpPr>
        <p:spPr>
          <a:xfrm>
            <a:off x="381000" y="914400"/>
            <a:ext cx="8229600" cy="5486400"/>
          </a:xfrm>
        </p:spPr>
        <p:txBody>
          <a:bodyPr>
            <a:normAutofit/>
          </a:bodyPr>
          <a:lstStyle/>
          <a:p>
            <a:pPr algn="just"/>
            <a:r>
              <a:rPr lang="en-US" sz="2400" dirty="0"/>
              <a:t>The pressure generated by the shock wave can expand and often rupture the piping. Although piping clatter is normally associated with water hammer, you cannot assume that when these noises do not occur, that the shock wave is non-existent. Quite often, water hammer takes place without any physical sounds. Therefore, it is very important that piping system be designed with all due consideration given to the means that compensate for the action of water hammer. </a:t>
            </a:r>
          </a:p>
        </p:txBody>
      </p:sp>
    </p:spTree>
  </p:cSld>
  <p:clrMapOvr>
    <a:masterClrMapping/>
  </p:clrMapOv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685800"/>
          </a:xfrm>
        </p:spPr>
        <p:txBody>
          <a:bodyPr>
            <a:normAutofit/>
          </a:bodyPr>
          <a:lstStyle/>
          <a:p>
            <a:pPr algn="ctr"/>
            <a:r>
              <a:rPr lang="en-US" sz="3200" dirty="0">
                <a:solidFill>
                  <a:srgbClr val="FFC000"/>
                </a:solidFill>
              </a:rPr>
              <a:t>Methods of controlling water hammer</a:t>
            </a:r>
          </a:p>
        </p:txBody>
      </p:sp>
      <p:sp>
        <p:nvSpPr>
          <p:cNvPr id="51" name="Subtitle 2"/>
          <p:cNvSpPr>
            <a:spLocks noGrp="1"/>
          </p:cNvSpPr>
          <p:nvPr>
            <p:ph type="subTitle" idx="1"/>
          </p:nvPr>
        </p:nvSpPr>
        <p:spPr>
          <a:xfrm>
            <a:off x="381000" y="914400"/>
            <a:ext cx="8229600" cy="5486400"/>
          </a:xfrm>
        </p:spPr>
        <p:txBody>
          <a:bodyPr>
            <a:normAutofit/>
          </a:bodyPr>
          <a:lstStyle/>
          <a:p>
            <a:pPr marL="514350" indent="-514350" algn="just">
              <a:spcAft>
                <a:spcPts val="1200"/>
              </a:spcAft>
            </a:pPr>
            <a:r>
              <a:rPr lang="en-US" sz="2400" dirty="0"/>
              <a:t>The  maximum pressure developed in pipe line due to water hammer is given by the formula</a:t>
            </a:r>
          </a:p>
          <a:p>
            <a:pPr marL="514350" indent="-514350" algn="ctr">
              <a:spcAft>
                <a:spcPts val="1200"/>
              </a:spcAft>
            </a:pPr>
            <a:r>
              <a:rPr lang="en-US" sz="2400" b="1" dirty="0">
                <a:solidFill>
                  <a:srgbClr val="00FF00"/>
                </a:solidFill>
              </a:rPr>
              <a:t>P = 14.762V/</a:t>
            </a:r>
            <a:r>
              <a:rPr lang="en-US" sz="2400" b="1" dirty="0">
                <a:solidFill>
                  <a:srgbClr val="00FF00"/>
                </a:solidFill>
                <a:latin typeface="Arial"/>
                <a:cs typeface="Arial"/>
              </a:rPr>
              <a:t>√(1+Kd/t)</a:t>
            </a:r>
          </a:p>
          <a:p>
            <a:pPr marL="514350" indent="-514350" algn="just">
              <a:spcAft>
                <a:spcPts val="1200"/>
              </a:spcAft>
            </a:pPr>
            <a:r>
              <a:rPr lang="en-US" sz="2400" dirty="0">
                <a:latin typeface="Arial"/>
                <a:cs typeface="Arial"/>
              </a:rPr>
              <a:t>Where, V =Velocity of water just before the closing of the valve</a:t>
            </a:r>
          </a:p>
          <a:p>
            <a:pPr marL="514350" indent="-514350" algn="just">
              <a:spcAft>
                <a:spcPts val="1200"/>
              </a:spcAft>
            </a:pPr>
            <a:r>
              <a:rPr lang="en-US" sz="2400" dirty="0">
                <a:latin typeface="Arial"/>
                <a:cs typeface="Arial"/>
              </a:rPr>
              <a:t>d = Diameter of pipe</a:t>
            </a:r>
          </a:p>
          <a:p>
            <a:pPr marL="514350" indent="-514350" algn="just">
              <a:spcAft>
                <a:spcPts val="1200"/>
              </a:spcAft>
            </a:pPr>
            <a:r>
              <a:rPr lang="en-US" sz="2400" dirty="0">
                <a:latin typeface="Arial"/>
                <a:cs typeface="Arial"/>
              </a:rPr>
              <a:t>t = Thickness of pipe shell</a:t>
            </a:r>
          </a:p>
          <a:p>
            <a:pPr marL="514350" indent="-514350" algn="just">
              <a:spcAft>
                <a:spcPts val="1200"/>
              </a:spcAft>
            </a:pPr>
            <a:r>
              <a:rPr lang="en-US" sz="2400" dirty="0">
                <a:latin typeface="Arial"/>
                <a:cs typeface="Arial"/>
              </a:rPr>
              <a:t>K = Constant = Modulus of elasticity of pipe material/ Bulk modulus of elasticity of water</a:t>
            </a:r>
            <a:endParaRPr lang="en-US" sz="2800" dirty="0"/>
          </a:p>
        </p:txBody>
      </p:sp>
    </p:spTree>
  </p:cSld>
  <p:clrMapOvr>
    <a:masterClrMapping/>
  </p:clrMapOvr>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685800"/>
          </a:xfrm>
        </p:spPr>
        <p:txBody>
          <a:bodyPr>
            <a:normAutofit/>
          </a:bodyPr>
          <a:lstStyle/>
          <a:p>
            <a:pPr algn="ctr"/>
            <a:r>
              <a:rPr lang="en-US" sz="3200" dirty="0">
                <a:solidFill>
                  <a:srgbClr val="FFC000"/>
                </a:solidFill>
              </a:rPr>
              <a:t>Methods of controlling water hammer</a:t>
            </a:r>
          </a:p>
        </p:txBody>
      </p:sp>
      <p:sp>
        <p:nvSpPr>
          <p:cNvPr id="3" name="Subtitle 2"/>
          <p:cNvSpPr>
            <a:spLocks noGrp="1"/>
          </p:cNvSpPr>
          <p:nvPr>
            <p:ph type="subTitle" idx="1"/>
          </p:nvPr>
        </p:nvSpPr>
        <p:spPr>
          <a:xfrm>
            <a:off x="381000" y="914400"/>
            <a:ext cx="8229600" cy="5486400"/>
          </a:xfrm>
        </p:spPr>
        <p:txBody>
          <a:bodyPr>
            <a:normAutofit fontScale="85000" lnSpcReduction="20000"/>
          </a:bodyPr>
          <a:lstStyle/>
          <a:p>
            <a:pPr marL="514350" indent="-514350" algn="just">
              <a:spcAft>
                <a:spcPts val="1200"/>
              </a:spcAft>
            </a:pPr>
            <a:r>
              <a:rPr lang="en-US" sz="2800" dirty="0"/>
              <a:t>In order to eliminate the damage and piping clatter that</a:t>
            </a:r>
            <a:r>
              <a:rPr lang="en-US" sz="2800" b="1" dirty="0"/>
              <a:t> </a:t>
            </a:r>
            <a:r>
              <a:rPr lang="en-US" sz="2800" dirty="0"/>
              <a:t>results from water hammer, it is important that certain steps be taken in piping system design to compensate for the excessive pressures that are generated when a column of flowing water is suddenly stopped. </a:t>
            </a:r>
          </a:p>
          <a:p>
            <a:pPr marL="514350" indent="-514350" algn="just">
              <a:spcAft>
                <a:spcPts val="1200"/>
              </a:spcAft>
            </a:pPr>
            <a:r>
              <a:rPr lang="en-US" sz="2800" dirty="0"/>
              <a:t>The consideration is needed in some means or device that will provide flexibility in the system to absorb the initial shock wave of water hammer thereby conflicting the action to a given section of piping. </a:t>
            </a:r>
          </a:p>
          <a:p>
            <a:pPr marL="514350" indent="-514350" algn="just">
              <a:spcAft>
                <a:spcPts val="1200"/>
              </a:spcAft>
            </a:pPr>
            <a:r>
              <a:rPr lang="en-US" sz="2800" dirty="0"/>
              <a:t>Air is the most effective medium for absorbing the shock wave caused by water hammer for (</a:t>
            </a:r>
            <a:r>
              <a:rPr lang="en-US" sz="2800" dirty="0" err="1"/>
              <a:t>i</a:t>
            </a:r>
            <a:r>
              <a:rPr lang="en-US" sz="2800" dirty="0"/>
              <a:t>) water is non-compressible; (ii) air can be compressed to considerable pressure when the water compresses the air, it also fills the void offered by the displaced air. Because water has this flexible means to expend its force, the shock wave that would otherwise result, is quickly absorbed. </a:t>
            </a:r>
          </a:p>
        </p:txBody>
      </p:sp>
    </p:spTree>
  </p:cSld>
  <p:clrMapOvr>
    <a:masterClrMapping/>
  </p:clrMapOvr>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685800"/>
          </a:xfrm>
        </p:spPr>
        <p:txBody>
          <a:bodyPr>
            <a:normAutofit/>
          </a:bodyPr>
          <a:lstStyle/>
          <a:p>
            <a:pPr algn="ctr"/>
            <a:r>
              <a:rPr lang="en-US" sz="3200" dirty="0">
                <a:solidFill>
                  <a:srgbClr val="FFC000"/>
                </a:solidFill>
              </a:rPr>
              <a:t>Methods of controlling water hammer</a:t>
            </a:r>
          </a:p>
        </p:txBody>
      </p:sp>
      <p:grpSp>
        <p:nvGrpSpPr>
          <p:cNvPr id="2050" name="Group 2"/>
          <p:cNvGrpSpPr>
            <a:grpSpLocks/>
          </p:cNvGrpSpPr>
          <p:nvPr/>
        </p:nvGrpSpPr>
        <p:grpSpPr bwMode="auto">
          <a:xfrm>
            <a:off x="990600" y="1219200"/>
            <a:ext cx="6473536" cy="4319605"/>
            <a:chOff x="2880" y="1257"/>
            <a:chExt cx="3780" cy="3315"/>
          </a:xfrm>
        </p:grpSpPr>
        <p:grpSp>
          <p:nvGrpSpPr>
            <p:cNvPr id="2051" name="Group 3"/>
            <p:cNvGrpSpPr>
              <a:grpSpLocks/>
            </p:cNvGrpSpPr>
            <p:nvPr/>
          </p:nvGrpSpPr>
          <p:grpSpPr bwMode="auto">
            <a:xfrm>
              <a:off x="2880" y="1257"/>
              <a:ext cx="3780" cy="1414"/>
              <a:chOff x="2880" y="1257"/>
              <a:chExt cx="3780" cy="1414"/>
            </a:xfrm>
          </p:grpSpPr>
          <p:sp>
            <p:nvSpPr>
              <p:cNvPr id="2052" name="Rectangle 4"/>
              <p:cNvSpPr>
                <a:spLocks noChangeArrowheads="1"/>
              </p:cNvSpPr>
              <p:nvPr/>
            </p:nvSpPr>
            <p:spPr bwMode="auto">
              <a:xfrm>
                <a:off x="6120" y="1332"/>
                <a:ext cx="540" cy="720"/>
              </a:xfrm>
              <a:prstGeom prst="rect">
                <a:avLst/>
              </a:prstGeom>
              <a:solidFill>
                <a:srgbClr val="FFFFFF"/>
              </a:solidFill>
              <a:ln w="9525">
                <a:solidFill>
                  <a:srgbClr val="00B050"/>
                </a:solidFill>
                <a:miter lim="800000"/>
                <a:headEnd/>
                <a:tailEnd/>
              </a:ln>
            </p:spPr>
            <p:txBody>
              <a:bodyPr vert="horz" wrap="square" lIns="91440" tIns="45720" rIns="91440" bIns="45720" numCol="1" anchor="t" anchorCtr="0" compatLnSpc="1">
                <a:prstTxWarp prst="textNoShape">
                  <a:avLst/>
                </a:prstTxWarp>
              </a:bodyPr>
              <a:lstStyle/>
              <a:p>
                <a:endParaRPr lang="en-US" sz="2000"/>
              </a:p>
            </p:txBody>
          </p:sp>
          <p:sp>
            <p:nvSpPr>
              <p:cNvPr id="2053" name="Rectangle 5"/>
              <p:cNvSpPr>
                <a:spLocks noChangeArrowheads="1"/>
              </p:cNvSpPr>
              <p:nvPr/>
            </p:nvSpPr>
            <p:spPr bwMode="auto">
              <a:xfrm>
                <a:off x="6300" y="2052"/>
                <a:ext cx="180" cy="540"/>
              </a:xfrm>
              <a:prstGeom prst="rect">
                <a:avLst/>
              </a:prstGeom>
              <a:solidFill>
                <a:srgbClr val="FFFFFF"/>
              </a:solidFill>
              <a:ln w="9525">
                <a:solidFill>
                  <a:srgbClr val="00B050"/>
                </a:solidFill>
                <a:miter lim="800000"/>
                <a:headEnd/>
                <a:tailEnd/>
              </a:ln>
            </p:spPr>
            <p:txBody>
              <a:bodyPr vert="horz" wrap="square" lIns="91440" tIns="45720" rIns="91440" bIns="45720" numCol="1" anchor="t" anchorCtr="0" compatLnSpc="1">
                <a:prstTxWarp prst="textNoShape">
                  <a:avLst/>
                </a:prstTxWarp>
              </a:bodyPr>
              <a:lstStyle/>
              <a:p>
                <a:endParaRPr lang="en-US" sz="2000"/>
              </a:p>
            </p:txBody>
          </p:sp>
          <p:sp>
            <p:nvSpPr>
              <p:cNvPr id="2054" name="Rectangle 6"/>
              <p:cNvSpPr>
                <a:spLocks noChangeArrowheads="1"/>
              </p:cNvSpPr>
              <p:nvPr/>
            </p:nvSpPr>
            <p:spPr bwMode="auto">
              <a:xfrm>
                <a:off x="3420" y="2412"/>
                <a:ext cx="2880" cy="180"/>
              </a:xfrm>
              <a:prstGeom prst="rect">
                <a:avLst/>
              </a:prstGeom>
              <a:solidFill>
                <a:srgbClr val="FFFFFF"/>
              </a:solidFill>
              <a:ln w="9525">
                <a:solidFill>
                  <a:srgbClr val="00B050"/>
                </a:solidFill>
                <a:miter lim="800000"/>
                <a:headEnd/>
                <a:tailEnd/>
              </a:ln>
            </p:spPr>
            <p:txBody>
              <a:bodyPr vert="horz" wrap="square" lIns="91440" tIns="45720" rIns="91440" bIns="45720" numCol="1" anchor="t" anchorCtr="0" compatLnSpc="1">
                <a:prstTxWarp prst="textNoShape">
                  <a:avLst/>
                </a:prstTxWarp>
              </a:bodyPr>
              <a:lstStyle/>
              <a:p>
                <a:endParaRPr lang="en-US" sz="2000"/>
              </a:p>
            </p:txBody>
          </p:sp>
          <p:sp>
            <p:nvSpPr>
              <p:cNvPr id="2055" name="Rectangle 7"/>
              <p:cNvSpPr>
                <a:spLocks noChangeArrowheads="1"/>
              </p:cNvSpPr>
              <p:nvPr/>
            </p:nvSpPr>
            <p:spPr bwMode="auto">
              <a:xfrm>
                <a:off x="4680" y="2052"/>
                <a:ext cx="180" cy="360"/>
              </a:xfrm>
              <a:prstGeom prst="rect">
                <a:avLst/>
              </a:prstGeom>
              <a:solidFill>
                <a:srgbClr val="FFFFFF"/>
              </a:solidFill>
              <a:ln w="9525">
                <a:solidFill>
                  <a:srgbClr val="00B050"/>
                </a:solidFill>
                <a:miter lim="800000"/>
                <a:headEnd/>
                <a:tailEnd/>
              </a:ln>
            </p:spPr>
            <p:txBody>
              <a:bodyPr vert="horz" wrap="square" lIns="91440" tIns="45720" rIns="91440" bIns="45720" numCol="1" anchor="t" anchorCtr="0" compatLnSpc="1">
                <a:prstTxWarp prst="textNoShape">
                  <a:avLst/>
                </a:prstTxWarp>
              </a:bodyPr>
              <a:lstStyle/>
              <a:p>
                <a:endParaRPr lang="en-US" sz="2000"/>
              </a:p>
            </p:txBody>
          </p:sp>
          <p:sp>
            <p:nvSpPr>
              <p:cNvPr id="2056" name="Rectangle 8"/>
              <p:cNvSpPr>
                <a:spLocks noChangeArrowheads="1"/>
              </p:cNvSpPr>
              <p:nvPr/>
            </p:nvSpPr>
            <p:spPr bwMode="auto">
              <a:xfrm>
                <a:off x="4680" y="1872"/>
                <a:ext cx="360" cy="180"/>
              </a:xfrm>
              <a:prstGeom prst="rect">
                <a:avLst/>
              </a:prstGeom>
              <a:solidFill>
                <a:srgbClr val="FFFFFF"/>
              </a:solidFill>
              <a:ln w="9525">
                <a:solidFill>
                  <a:srgbClr val="00B050"/>
                </a:solidFill>
                <a:miter lim="800000"/>
                <a:headEnd/>
                <a:tailEnd/>
              </a:ln>
            </p:spPr>
            <p:txBody>
              <a:bodyPr vert="horz" wrap="square" lIns="91440" tIns="45720" rIns="91440" bIns="45720" numCol="1" anchor="t" anchorCtr="0" compatLnSpc="1">
                <a:prstTxWarp prst="textNoShape">
                  <a:avLst/>
                </a:prstTxWarp>
              </a:bodyPr>
              <a:lstStyle/>
              <a:p>
                <a:endParaRPr lang="en-US" sz="2000"/>
              </a:p>
            </p:txBody>
          </p:sp>
          <p:sp>
            <p:nvSpPr>
              <p:cNvPr id="2057" name="Line 9"/>
              <p:cNvSpPr>
                <a:spLocks noChangeShapeType="1"/>
              </p:cNvSpPr>
              <p:nvPr/>
            </p:nvSpPr>
            <p:spPr bwMode="auto">
              <a:xfrm>
                <a:off x="3525" y="2502"/>
                <a:ext cx="360" cy="0"/>
              </a:xfrm>
              <a:prstGeom prst="line">
                <a:avLst/>
              </a:prstGeom>
              <a:noFill/>
              <a:ln w="9525">
                <a:solidFill>
                  <a:srgbClr val="00B050"/>
                </a:solidFill>
                <a:round/>
                <a:headEnd/>
                <a:tailEnd type="triangle" w="med" len="sm"/>
              </a:ln>
            </p:spPr>
            <p:txBody>
              <a:bodyPr vert="horz" wrap="square" lIns="91440" tIns="45720" rIns="91440" bIns="45720" numCol="1" anchor="t" anchorCtr="0" compatLnSpc="1">
                <a:prstTxWarp prst="textNoShape">
                  <a:avLst/>
                </a:prstTxWarp>
              </a:bodyPr>
              <a:lstStyle/>
              <a:p>
                <a:endParaRPr lang="en-US" sz="2000"/>
              </a:p>
            </p:txBody>
          </p:sp>
          <p:sp>
            <p:nvSpPr>
              <p:cNvPr id="2058" name="Line 10"/>
              <p:cNvSpPr>
                <a:spLocks noChangeShapeType="1"/>
              </p:cNvSpPr>
              <p:nvPr/>
            </p:nvSpPr>
            <p:spPr bwMode="auto">
              <a:xfrm>
                <a:off x="4140" y="2502"/>
                <a:ext cx="360" cy="0"/>
              </a:xfrm>
              <a:prstGeom prst="line">
                <a:avLst/>
              </a:prstGeom>
              <a:noFill/>
              <a:ln w="9525">
                <a:solidFill>
                  <a:srgbClr val="00B050"/>
                </a:solidFill>
                <a:round/>
                <a:headEnd/>
                <a:tailEnd type="triangle" w="med" len="sm"/>
              </a:ln>
            </p:spPr>
            <p:txBody>
              <a:bodyPr vert="horz" wrap="square" lIns="91440" tIns="45720" rIns="91440" bIns="45720" numCol="1" anchor="t" anchorCtr="0" compatLnSpc="1">
                <a:prstTxWarp prst="textNoShape">
                  <a:avLst/>
                </a:prstTxWarp>
              </a:bodyPr>
              <a:lstStyle/>
              <a:p>
                <a:endParaRPr lang="en-US" sz="2000"/>
              </a:p>
            </p:txBody>
          </p:sp>
          <p:sp>
            <p:nvSpPr>
              <p:cNvPr id="2059" name="Line 11"/>
              <p:cNvSpPr>
                <a:spLocks noChangeShapeType="1"/>
              </p:cNvSpPr>
              <p:nvPr/>
            </p:nvSpPr>
            <p:spPr bwMode="auto">
              <a:xfrm>
                <a:off x="5220" y="2517"/>
                <a:ext cx="360" cy="0"/>
              </a:xfrm>
              <a:prstGeom prst="line">
                <a:avLst/>
              </a:prstGeom>
              <a:noFill/>
              <a:ln w="9525">
                <a:solidFill>
                  <a:srgbClr val="00B050"/>
                </a:solidFill>
                <a:round/>
                <a:headEnd/>
                <a:tailEnd type="triangle" w="med" len="sm"/>
              </a:ln>
            </p:spPr>
            <p:txBody>
              <a:bodyPr vert="horz" wrap="square" lIns="91440" tIns="45720" rIns="91440" bIns="45720" numCol="1" anchor="t" anchorCtr="0" compatLnSpc="1">
                <a:prstTxWarp prst="textNoShape">
                  <a:avLst/>
                </a:prstTxWarp>
              </a:bodyPr>
              <a:lstStyle/>
              <a:p>
                <a:endParaRPr lang="en-US" sz="2000"/>
              </a:p>
            </p:txBody>
          </p:sp>
          <p:sp>
            <p:nvSpPr>
              <p:cNvPr id="2060" name="Line 12"/>
              <p:cNvSpPr>
                <a:spLocks noChangeShapeType="1"/>
              </p:cNvSpPr>
              <p:nvPr/>
            </p:nvSpPr>
            <p:spPr bwMode="auto">
              <a:xfrm>
                <a:off x="5760" y="2502"/>
                <a:ext cx="360" cy="0"/>
              </a:xfrm>
              <a:prstGeom prst="line">
                <a:avLst/>
              </a:prstGeom>
              <a:noFill/>
              <a:ln w="9525">
                <a:solidFill>
                  <a:srgbClr val="00B050"/>
                </a:solidFill>
                <a:round/>
                <a:headEnd/>
                <a:tailEnd type="triangle" w="med" len="sm"/>
              </a:ln>
            </p:spPr>
            <p:txBody>
              <a:bodyPr vert="horz" wrap="square" lIns="91440" tIns="45720" rIns="91440" bIns="45720" numCol="1" anchor="t" anchorCtr="0" compatLnSpc="1">
                <a:prstTxWarp prst="textNoShape">
                  <a:avLst/>
                </a:prstTxWarp>
              </a:bodyPr>
              <a:lstStyle/>
              <a:p>
                <a:endParaRPr lang="en-US" sz="2000"/>
              </a:p>
            </p:txBody>
          </p:sp>
          <p:sp>
            <p:nvSpPr>
              <p:cNvPr id="2061" name="Line 13"/>
              <p:cNvSpPr>
                <a:spLocks noChangeShapeType="1"/>
              </p:cNvSpPr>
              <p:nvPr/>
            </p:nvSpPr>
            <p:spPr bwMode="auto">
              <a:xfrm flipV="1">
                <a:off x="4770" y="2232"/>
                <a:ext cx="0" cy="360"/>
              </a:xfrm>
              <a:prstGeom prst="line">
                <a:avLst/>
              </a:prstGeom>
              <a:noFill/>
              <a:ln w="9525">
                <a:solidFill>
                  <a:srgbClr val="00B050"/>
                </a:solidFill>
                <a:round/>
                <a:headEnd/>
                <a:tailEnd type="triangle" w="med" len="sm"/>
              </a:ln>
            </p:spPr>
            <p:txBody>
              <a:bodyPr vert="horz" wrap="square" lIns="91440" tIns="45720" rIns="91440" bIns="45720" numCol="1" anchor="t" anchorCtr="0" compatLnSpc="1">
                <a:prstTxWarp prst="textNoShape">
                  <a:avLst/>
                </a:prstTxWarp>
              </a:bodyPr>
              <a:lstStyle/>
              <a:p>
                <a:endParaRPr lang="en-US" sz="2000"/>
              </a:p>
            </p:txBody>
          </p:sp>
          <p:sp>
            <p:nvSpPr>
              <p:cNvPr id="2062" name="Line 14"/>
              <p:cNvSpPr>
                <a:spLocks noChangeShapeType="1"/>
              </p:cNvSpPr>
              <p:nvPr/>
            </p:nvSpPr>
            <p:spPr bwMode="auto">
              <a:xfrm>
                <a:off x="4695" y="1962"/>
                <a:ext cx="360" cy="0"/>
              </a:xfrm>
              <a:prstGeom prst="line">
                <a:avLst/>
              </a:prstGeom>
              <a:noFill/>
              <a:ln w="9525">
                <a:solidFill>
                  <a:srgbClr val="00B050"/>
                </a:solidFill>
                <a:round/>
                <a:headEnd type="triangle" w="med" len="sm"/>
                <a:tailEnd type="none" w="med" len="sm"/>
              </a:ln>
            </p:spPr>
            <p:txBody>
              <a:bodyPr vert="horz" wrap="square" lIns="91440" tIns="45720" rIns="91440" bIns="45720" numCol="1" anchor="t" anchorCtr="0" compatLnSpc="1">
                <a:prstTxWarp prst="textNoShape">
                  <a:avLst/>
                </a:prstTxWarp>
              </a:bodyPr>
              <a:lstStyle/>
              <a:p>
                <a:endParaRPr lang="en-US" sz="2000"/>
              </a:p>
            </p:txBody>
          </p:sp>
          <p:sp>
            <p:nvSpPr>
              <p:cNvPr id="2063" name="Line 15"/>
              <p:cNvSpPr>
                <a:spLocks noChangeShapeType="1"/>
              </p:cNvSpPr>
              <p:nvPr/>
            </p:nvSpPr>
            <p:spPr bwMode="auto">
              <a:xfrm flipV="1">
                <a:off x="6390" y="2127"/>
                <a:ext cx="0" cy="360"/>
              </a:xfrm>
              <a:prstGeom prst="line">
                <a:avLst/>
              </a:prstGeom>
              <a:noFill/>
              <a:ln w="9525">
                <a:solidFill>
                  <a:srgbClr val="00B050"/>
                </a:solidFill>
                <a:round/>
                <a:headEnd/>
                <a:tailEnd type="triangle" w="med" len="sm"/>
              </a:ln>
            </p:spPr>
            <p:txBody>
              <a:bodyPr vert="horz" wrap="square" lIns="91440" tIns="45720" rIns="91440" bIns="45720" numCol="1" anchor="t" anchorCtr="0" compatLnSpc="1">
                <a:prstTxWarp prst="textNoShape">
                  <a:avLst/>
                </a:prstTxWarp>
              </a:bodyPr>
              <a:lstStyle/>
              <a:p>
                <a:endParaRPr lang="en-US" sz="2000"/>
              </a:p>
            </p:txBody>
          </p:sp>
          <p:sp>
            <p:nvSpPr>
              <p:cNvPr id="2064" name="Line 16"/>
              <p:cNvSpPr>
                <a:spLocks noChangeShapeType="1"/>
              </p:cNvSpPr>
              <p:nvPr/>
            </p:nvSpPr>
            <p:spPr bwMode="auto">
              <a:xfrm flipV="1">
                <a:off x="6300" y="1512"/>
                <a:ext cx="0" cy="360"/>
              </a:xfrm>
              <a:prstGeom prst="line">
                <a:avLst/>
              </a:prstGeom>
              <a:noFill/>
              <a:ln w="9525">
                <a:solidFill>
                  <a:srgbClr val="00B050"/>
                </a:solidFill>
                <a:round/>
                <a:headEnd/>
                <a:tailEnd type="triangle" w="med" len="sm"/>
              </a:ln>
            </p:spPr>
            <p:txBody>
              <a:bodyPr vert="horz" wrap="square" lIns="91440" tIns="45720" rIns="91440" bIns="45720" numCol="1" anchor="t" anchorCtr="0" compatLnSpc="1">
                <a:prstTxWarp prst="textNoShape">
                  <a:avLst/>
                </a:prstTxWarp>
              </a:bodyPr>
              <a:lstStyle/>
              <a:p>
                <a:endParaRPr lang="en-US" sz="2000"/>
              </a:p>
            </p:txBody>
          </p:sp>
          <p:sp>
            <p:nvSpPr>
              <p:cNvPr id="2065" name="Line 17"/>
              <p:cNvSpPr>
                <a:spLocks noChangeShapeType="1"/>
              </p:cNvSpPr>
              <p:nvPr/>
            </p:nvSpPr>
            <p:spPr bwMode="auto">
              <a:xfrm flipV="1">
                <a:off x="6480" y="1512"/>
                <a:ext cx="0" cy="360"/>
              </a:xfrm>
              <a:prstGeom prst="line">
                <a:avLst/>
              </a:prstGeom>
              <a:noFill/>
              <a:ln w="9525">
                <a:solidFill>
                  <a:srgbClr val="00B050"/>
                </a:solidFill>
                <a:round/>
                <a:headEnd/>
                <a:tailEnd type="triangle" w="med" len="sm"/>
              </a:ln>
            </p:spPr>
            <p:txBody>
              <a:bodyPr vert="horz" wrap="square" lIns="91440" tIns="45720" rIns="91440" bIns="45720" numCol="1" anchor="t" anchorCtr="0" compatLnSpc="1">
                <a:prstTxWarp prst="textNoShape">
                  <a:avLst/>
                </a:prstTxWarp>
              </a:bodyPr>
              <a:lstStyle/>
              <a:p>
                <a:endParaRPr lang="en-US" sz="2000"/>
              </a:p>
            </p:txBody>
          </p:sp>
          <p:sp>
            <p:nvSpPr>
              <p:cNvPr id="2066" name="Rectangle 18" descr="50%"/>
              <p:cNvSpPr>
                <a:spLocks noChangeArrowheads="1"/>
              </p:cNvSpPr>
              <p:nvPr/>
            </p:nvSpPr>
            <p:spPr bwMode="auto">
              <a:xfrm>
                <a:off x="6120" y="1332"/>
                <a:ext cx="540" cy="180"/>
              </a:xfrm>
              <a:prstGeom prst="rect">
                <a:avLst/>
              </a:prstGeom>
              <a:pattFill prst="pct50">
                <a:fgClr>
                  <a:srgbClr val="000000"/>
                </a:fgClr>
                <a:bgClr>
                  <a:srgbClr val="FFFFFF"/>
                </a:bgClr>
              </a:pattFill>
              <a:ln w="9525">
                <a:solidFill>
                  <a:srgbClr val="00B050"/>
                </a:solidFill>
                <a:miter lim="800000"/>
                <a:headEnd/>
                <a:tailEnd/>
              </a:ln>
            </p:spPr>
            <p:txBody>
              <a:bodyPr vert="horz" wrap="square" lIns="91440" tIns="45720" rIns="91440" bIns="45720" numCol="1" anchor="t" anchorCtr="0" compatLnSpc="1">
                <a:prstTxWarp prst="textNoShape">
                  <a:avLst/>
                </a:prstTxWarp>
              </a:bodyPr>
              <a:lstStyle/>
              <a:p>
                <a:endParaRPr lang="en-US" sz="2000"/>
              </a:p>
            </p:txBody>
          </p:sp>
          <p:sp>
            <p:nvSpPr>
              <p:cNvPr id="2067" name="Rectangle 19"/>
              <p:cNvSpPr>
                <a:spLocks noChangeArrowheads="1"/>
              </p:cNvSpPr>
              <p:nvPr/>
            </p:nvSpPr>
            <p:spPr bwMode="auto">
              <a:xfrm>
                <a:off x="5040" y="1782"/>
                <a:ext cx="72" cy="360"/>
              </a:xfrm>
              <a:prstGeom prst="rect">
                <a:avLst/>
              </a:prstGeom>
              <a:solidFill>
                <a:srgbClr val="FFFFFF"/>
              </a:solidFill>
              <a:ln w="9525">
                <a:solidFill>
                  <a:srgbClr val="00B050"/>
                </a:solidFill>
                <a:miter lim="800000"/>
                <a:headEnd/>
                <a:tailEnd/>
              </a:ln>
            </p:spPr>
            <p:txBody>
              <a:bodyPr vert="horz" wrap="square" lIns="91440" tIns="45720" rIns="91440" bIns="45720" numCol="1" anchor="t" anchorCtr="0" compatLnSpc="1">
                <a:prstTxWarp prst="textNoShape">
                  <a:avLst/>
                </a:prstTxWarp>
              </a:bodyPr>
              <a:lstStyle/>
              <a:p>
                <a:endParaRPr lang="en-US" sz="2000"/>
              </a:p>
            </p:txBody>
          </p:sp>
          <p:sp>
            <p:nvSpPr>
              <p:cNvPr id="2068" name="Text Box 20"/>
              <p:cNvSpPr txBox="1">
                <a:spLocks noChangeArrowheads="1"/>
              </p:cNvSpPr>
              <p:nvPr/>
            </p:nvSpPr>
            <p:spPr bwMode="auto">
              <a:xfrm>
                <a:off x="5535" y="1872"/>
                <a:ext cx="576" cy="302"/>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000" b="0" i="0" u="none" strike="noStrike" cap="none" normalizeH="0" baseline="0">
                    <a:ln>
                      <a:noFill/>
                    </a:ln>
                    <a:solidFill>
                      <a:schemeClr val="tx1"/>
                    </a:solidFill>
                    <a:effectLst/>
                    <a:latin typeface="Calibri" pitchFamily="34" charset="0"/>
                    <a:cs typeface="Arial" pitchFamily="34" charset="0"/>
                  </a:rPr>
                  <a:t>Valve</a:t>
                </a:r>
                <a:endParaRPr kumimoji="0" lang="en-US" sz="2000" b="0" i="0" u="none" strike="noStrike" cap="none" normalizeH="0" baseline="0">
                  <a:ln>
                    <a:noFill/>
                  </a:ln>
                  <a:solidFill>
                    <a:schemeClr val="tx1"/>
                  </a:solidFill>
                  <a:effectLst/>
                  <a:latin typeface="Arial" pitchFamily="34" charset="0"/>
                  <a:cs typeface="Arial" pitchFamily="34" charset="0"/>
                </a:endParaRPr>
              </a:p>
            </p:txBody>
          </p:sp>
          <p:sp>
            <p:nvSpPr>
              <p:cNvPr id="2069" name="Line 21"/>
              <p:cNvSpPr>
                <a:spLocks noChangeShapeType="1"/>
              </p:cNvSpPr>
              <p:nvPr/>
            </p:nvSpPr>
            <p:spPr bwMode="auto">
              <a:xfrm flipH="1">
                <a:off x="5130" y="1977"/>
                <a:ext cx="360" cy="0"/>
              </a:xfrm>
              <a:prstGeom prst="line">
                <a:avLst/>
              </a:prstGeom>
              <a:noFill/>
              <a:ln w="9525">
                <a:solidFill>
                  <a:srgbClr val="00B050"/>
                </a:solidFill>
                <a:round/>
                <a:headEnd/>
                <a:tailEnd type="arrow" w="med" len="sm"/>
              </a:ln>
            </p:spPr>
            <p:txBody>
              <a:bodyPr vert="horz" wrap="square" lIns="91440" tIns="45720" rIns="91440" bIns="45720" numCol="1" anchor="t" anchorCtr="0" compatLnSpc="1">
                <a:prstTxWarp prst="textNoShape">
                  <a:avLst/>
                </a:prstTxWarp>
              </a:bodyPr>
              <a:lstStyle/>
              <a:p>
                <a:endParaRPr lang="en-US" sz="2000"/>
              </a:p>
            </p:txBody>
          </p:sp>
          <p:sp>
            <p:nvSpPr>
              <p:cNvPr id="2070" name="Text Box 22"/>
              <p:cNvSpPr txBox="1">
                <a:spLocks noChangeArrowheads="1"/>
              </p:cNvSpPr>
              <p:nvPr/>
            </p:nvSpPr>
            <p:spPr bwMode="auto">
              <a:xfrm>
                <a:off x="3948" y="1257"/>
                <a:ext cx="942" cy="288"/>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000" b="0" i="0" u="none" strike="noStrike" cap="none" normalizeH="0" baseline="0" dirty="0">
                    <a:ln>
                      <a:noFill/>
                    </a:ln>
                    <a:solidFill>
                      <a:schemeClr val="tx1"/>
                    </a:solidFill>
                    <a:effectLst/>
                    <a:latin typeface="Calibri" pitchFamily="34" charset="0"/>
                    <a:cs typeface="Arial" pitchFamily="34" charset="0"/>
                  </a:rPr>
                  <a:t>Entrapped air</a:t>
                </a:r>
                <a:endParaRPr kumimoji="0" lang="en-US" sz="2000" b="0" i="0" u="none" strike="noStrike" cap="none" normalizeH="0" baseline="0" dirty="0">
                  <a:ln>
                    <a:noFill/>
                  </a:ln>
                  <a:solidFill>
                    <a:schemeClr val="tx1"/>
                  </a:solidFill>
                  <a:effectLst/>
                  <a:latin typeface="Arial" pitchFamily="34" charset="0"/>
                  <a:cs typeface="Arial" pitchFamily="34" charset="0"/>
                </a:endParaRPr>
              </a:p>
            </p:txBody>
          </p:sp>
          <p:sp>
            <p:nvSpPr>
              <p:cNvPr id="2071" name="Text Box 23"/>
              <p:cNvSpPr txBox="1">
                <a:spLocks noChangeArrowheads="1"/>
              </p:cNvSpPr>
              <p:nvPr/>
            </p:nvSpPr>
            <p:spPr bwMode="auto">
              <a:xfrm>
                <a:off x="4660" y="1570"/>
                <a:ext cx="920" cy="271"/>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000" b="0" i="0" u="none" strike="noStrike" cap="none" normalizeH="0" baseline="0" dirty="0">
                    <a:ln>
                      <a:noFill/>
                    </a:ln>
                    <a:solidFill>
                      <a:schemeClr val="tx1"/>
                    </a:solidFill>
                    <a:effectLst/>
                    <a:latin typeface="Calibri" pitchFamily="34" charset="0"/>
                    <a:cs typeface="Arial" pitchFamily="34" charset="0"/>
                  </a:rPr>
                  <a:t>Air chamber</a:t>
                </a:r>
                <a:endParaRPr kumimoji="0" lang="en-US" sz="2000" b="0" i="0" u="none" strike="noStrike" cap="none" normalizeH="0" baseline="0" dirty="0">
                  <a:ln>
                    <a:noFill/>
                  </a:ln>
                  <a:solidFill>
                    <a:schemeClr val="tx1"/>
                  </a:solidFill>
                  <a:effectLst/>
                  <a:latin typeface="Arial" pitchFamily="34" charset="0"/>
                  <a:cs typeface="Arial" pitchFamily="34" charset="0"/>
                </a:endParaRPr>
              </a:p>
            </p:txBody>
          </p:sp>
          <p:sp>
            <p:nvSpPr>
              <p:cNvPr id="2072" name="Text Box 24"/>
              <p:cNvSpPr txBox="1">
                <a:spLocks noChangeArrowheads="1"/>
              </p:cNvSpPr>
              <p:nvPr/>
            </p:nvSpPr>
            <p:spPr bwMode="auto">
              <a:xfrm>
                <a:off x="3105" y="2157"/>
                <a:ext cx="1620" cy="36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000" b="0" i="0" u="none" strike="noStrike" cap="none" normalizeH="0" baseline="0">
                    <a:ln>
                      <a:noFill/>
                    </a:ln>
                    <a:solidFill>
                      <a:schemeClr val="tx1"/>
                    </a:solidFill>
                    <a:effectLst/>
                    <a:latin typeface="Calibri" pitchFamily="34" charset="0"/>
                    <a:cs typeface="Arial" pitchFamily="34" charset="0"/>
                  </a:rPr>
                  <a:t>Water Branch line</a:t>
                </a:r>
                <a:endParaRPr kumimoji="0" lang="en-US" sz="2000" b="0" i="0" u="none" strike="noStrike" cap="none" normalizeH="0" baseline="0">
                  <a:ln>
                    <a:noFill/>
                  </a:ln>
                  <a:solidFill>
                    <a:schemeClr val="tx1"/>
                  </a:solidFill>
                  <a:effectLst/>
                  <a:latin typeface="Arial" pitchFamily="34" charset="0"/>
                  <a:cs typeface="Arial" pitchFamily="34" charset="0"/>
                </a:endParaRPr>
              </a:p>
            </p:txBody>
          </p:sp>
          <p:sp>
            <p:nvSpPr>
              <p:cNvPr id="2073" name="Text Box 25"/>
              <p:cNvSpPr txBox="1">
                <a:spLocks noChangeArrowheads="1"/>
              </p:cNvSpPr>
              <p:nvPr/>
            </p:nvSpPr>
            <p:spPr bwMode="auto">
              <a:xfrm>
                <a:off x="2880" y="2412"/>
                <a:ext cx="540" cy="259"/>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000" b="0" i="0" u="none" strike="noStrike" cap="none" normalizeH="0" baseline="0">
                    <a:ln>
                      <a:noFill/>
                    </a:ln>
                    <a:solidFill>
                      <a:schemeClr val="tx1"/>
                    </a:solidFill>
                    <a:effectLst/>
                    <a:latin typeface="Calibri" pitchFamily="34" charset="0"/>
                    <a:cs typeface="Arial" pitchFamily="34" charset="0"/>
                  </a:rPr>
                  <a:t>Flow</a:t>
                </a:r>
                <a:endParaRPr kumimoji="0" lang="en-US" sz="2000" b="0" i="0" u="none" strike="noStrike" cap="none" normalizeH="0" baseline="0">
                  <a:ln>
                    <a:noFill/>
                  </a:ln>
                  <a:solidFill>
                    <a:schemeClr val="tx1"/>
                  </a:solidFill>
                  <a:effectLst/>
                  <a:latin typeface="Arial" pitchFamily="34" charset="0"/>
                  <a:cs typeface="Arial" pitchFamily="34" charset="0"/>
                </a:endParaRPr>
              </a:p>
            </p:txBody>
          </p:sp>
          <p:sp>
            <p:nvSpPr>
              <p:cNvPr id="2074" name="Line 26"/>
              <p:cNvSpPr>
                <a:spLocks noChangeShapeType="1"/>
              </p:cNvSpPr>
              <p:nvPr/>
            </p:nvSpPr>
            <p:spPr bwMode="auto">
              <a:xfrm>
                <a:off x="4860" y="1422"/>
                <a:ext cx="1260" cy="0"/>
              </a:xfrm>
              <a:prstGeom prst="line">
                <a:avLst/>
              </a:prstGeom>
              <a:noFill/>
              <a:ln w="9525">
                <a:solidFill>
                  <a:srgbClr val="00B050"/>
                </a:solidFill>
                <a:round/>
                <a:headEnd/>
                <a:tailEnd type="triangle" w="med" len="med"/>
              </a:ln>
            </p:spPr>
            <p:txBody>
              <a:bodyPr vert="horz" wrap="square" lIns="91440" tIns="45720" rIns="91440" bIns="45720" numCol="1" anchor="t" anchorCtr="0" compatLnSpc="1">
                <a:prstTxWarp prst="textNoShape">
                  <a:avLst/>
                </a:prstTxWarp>
              </a:bodyPr>
              <a:lstStyle/>
              <a:p>
                <a:endParaRPr lang="en-US" sz="2000"/>
              </a:p>
            </p:txBody>
          </p:sp>
          <p:sp>
            <p:nvSpPr>
              <p:cNvPr id="2075" name="Line 27"/>
              <p:cNvSpPr>
                <a:spLocks noChangeShapeType="1"/>
              </p:cNvSpPr>
              <p:nvPr/>
            </p:nvSpPr>
            <p:spPr bwMode="auto">
              <a:xfrm>
                <a:off x="5580" y="1692"/>
                <a:ext cx="540" cy="0"/>
              </a:xfrm>
              <a:prstGeom prst="line">
                <a:avLst/>
              </a:prstGeom>
              <a:noFill/>
              <a:ln w="9525">
                <a:solidFill>
                  <a:srgbClr val="00B050"/>
                </a:solidFill>
                <a:round/>
                <a:headEnd/>
                <a:tailEnd type="triangle" w="med" len="med"/>
              </a:ln>
            </p:spPr>
            <p:txBody>
              <a:bodyPr vert="horz" wrap="square" lIns="91440" tIns="45720" rIns="91440" bIns="45720" numCol="1" anchor="t" anchorCtr="0" compatLnSpc="1">
                <a:prstTxWarp prst="textNoShape">
                  <a:avLst/>
                </a:prstTxWarp>
              </a:bodyPr>
              <a:lstStyle/>
              <a:p>
                <a:endParaRPr lang="en-US" sz="2000"/>
              </a:p>
            </p:txBody>
          </p:sp>
        </p:grpSp>
        <p:grpSp>
          <p:nvGrpSpPr>
            <p:cNvPr id="2076" name="Group 28"/>
            <p:cNvGrpSpPr>
              <a:grpSpLocks/>
            </p:cNvGrpSpPr>
            <p:nvPr/>
          </p:nvGrpSpPr>
          <p:grpSpPr bwMode="auto">
            <a:xfrm>
              <a:off x="2880" y="3158"/>
              <a:ext cx="3780" cy="1414"/>
              <a:chOff x="3120" y="3158"/>
              <a:chExt cx="3780" cy="1414"/>
            </a:xfrm>
          </p:grpSpPr>
          <p:sp>
            <p:nvSpPr>
              <p:cNvPr id="2077" name="Rectangle 29" descr="Dashed horizontal"/>
              <p:cNvSpPr>
                <a:spLocks noChangeArrowheads="1"/>
              </p:cNvSpPr>
              <p:nvPr/>
            </p:nvSpPr>
            <p:spPr bwMode="auto">
              <a:xfrm>
                <a:off x="6360" y="3233"/>
                <a:ext cx="540" cy="720"/>
              </a:xfrm>
              <a:prstGeom prst="rect">
                <a:avLst/>
              </a:prstGeom>
              <a:pattFill prst="dashHorz">
                <a:fgClr>
                  <a:srgbClr val="000000"/>
                </a:fgClr>
                <a:bgClr>
                  <a:srgbClr val="FFFFFF"/>
                </a:bgClr>
              </a:pattFill>
              <a:ln w="9525">
                <a:solidFill>
                  <a:srgbClr val="00B050"/>
                </a:solidFill>
                <a:miter lim="800000"/>
                <a:headEnd/>
                <a:tailEnd/>
              </a:ln>
            </p:spPr>
            <p:txBody>
              <a:bodyPr vert="horz" wrap="square" lIns="91440" tIns="45720" rIns="91440" bIns="45720" numCol="1" anchor="t" anchorCtr="0" compatLnSpc="1">
                <a:prstTxWarp prst="textNoShape">
                  <a:avLst/>
                </a:prstTxWarp>
              </a:bodyPr>
              <a:lstStyle/>
              <a:p>
                <a:endParaRPr lang="en-US" sz="2000"/>
              </a:p>
            </p:txBody>
          </p:sp>
          <p:sp>
            <p:nvSpPr>
              <p:cNvPr id="2078" name="Rectangle 30" descr="Dashed horizontal"/>
              <p:cNvSpPr>
                <a:spLocks noChangeArrowheads="1"/>
              </p:cNvSpPr>
              <p:nvPr/>
            </p:nvSpPr>
            <p:spPr bwMode="auto">
              <a:xfrm>
                <a:off x="6540" y="3953"/>
                <a:ext cx="180" cy="540"/>
              </a:xfrm>
              <a:prstGeom prst="rect">
                <a:avLst/>
              </a:prstGeom>
              <a:pattFill prst="dashHorz">
                <a:fgClr>
                  <a:srgbClr val="000000"/>
                </a:fgClr>
                <a:bgClr>
                  <a:srgbClr val="FFFFFF"/>
                </a:bgClr>
              </a:pattFill>
              <a:ln w="9525">
                <a:solidFill>
                  <a:srgbClr val="00B050"/>
                </a:solidFill>
                <a:miter lim="800000"/>
                <a:headEnd/>
                <a:tailEnd/>
              </a:ln>
            </p:spPr>
            <p:txBody>
              <a:bodyPr vert="horz" wrap="square" lIns="91440" tIns="45720" rIns="91440" bIns="45720" numCol="1" anchor="t" anchorCtr="0" compatLnSpc="1">
                <a:prstTxWarp prst="textNoShape">
                  <a:avLst/>
                </a:prstTxWarp>
              </a:bodyPr>
              <a:lstStyle/>
              <a:p>
                <a:endParaRPr lang="en-US" sz="2000"/>
              </a:p>
            </p:txBody>
          </p:sp>
          <p:sp>
            <p:nvSpPr>
              <p:cNvPr id="2079" name="Rectangle 31"/>
              <p:cNvSpPr>
                <a:spLocks noChangeArrowheads="1"/>
              </p:cNvSpPr>
              <p:nvPr/>
            </p:nvSpPr>
            <p:spPr bwMode="auto">
              <a:xfrm>
                <a:off x="3720" y="4317"/>
                <a:ext cx="1380" cy="180"/>
              </a:xfrm>
              <a:prstGeom prst="rect">
                <a:avLst/>
              </a:prstGeom>
              <a:solidFill>
                <a:srgbClr val="FFFFFF"/>
              </a:solidFill>
              <a:ln w="9525">
                <a:solidFill>
                  <a:srgbClr val="00B050"/>
                </a:solidFill>
                <a:miter lim="800000"/>
                <a:headEnd/>
                <a:tailEnd/>
              </a:ln>
            </p:spPr>
            <p:txBody>
              <a:bodyPr vert="horz" wrap="square" lIns="91440" tIns="45720" rIns="91440" bIns="45720" numCol="1" anchor="t" anchorCtr="0" compatLnSpc="1">
                <a:prstTxWarp prst="textNoShape">
                  <a:avLst/>
                </a:prstTxWarp>
              </a:bodyPr>
              <a:lstStyle/>
              <a:p>
                <a:endParaRPr lang="en-US" sz="2000"/>
              </a:p>
            </p:txBody>
          </p:sp>
          <p:sp>
            <p:nvSpPr>
              <p:cNvPr id="2080" name="Rectangle 32"/>
              <p:cNvSpPr>
                <a:spLocks noChangeArrowheads="1"/>
              </p:cNvSpPr>
              <p:nvPr/>
            </p:nvSpPr>
            <p:spPr bwMode="auto">
              <a:xfrm>
                <a:off x="4920" y="3953"/>
                <a:ext cx="180" cy="360"/>
              </a:xfrm>
              <a:prstGeom prst="rect">
                <a:avLst/>
              </a:prstGeom>
              <a:solidFill>
                <a:srgbClr val="FFFFFF"/>
              </a:solidFill>
              <a:ln w="9525">
                <a:solidFill>
                  <a:srgbClr val="00B050"/>
                </a:solidFill>
                <a:miter lim="800000"/>
                <a:headEnd/>
                <a:tailEnd/>
              </a:ln>
            </p:spPr>
            <p:txBody>
              <a:bodyPr vert="horz" wrap="square" lIns="91440" tIns="45720" rIns="91440" bIns="45720" numCol="1" anchor="t" anchorCtr="0" compatLnSpc="1">
                <a:prstTxWarp prst="textNoShape">
                  <a:avLst/>
                </a:prstTxWarp>
              </a:bodyPr>
              <a:lstStyle/>
              <a:p>
                <a:endParaRPr lang="en-US" sz="2000"/>
              </a:p>
            </p:txBody>
          </p:sp>
          <p:sp>
            <p:nvSpPr>
              <p:cNvPr id="2081" name="Rectangle 33"/>
              <p:cNvSpPr>
                <a:spLocks noChangeArrowheads="1"/>
              </p:cNvSpPr>
              <p:nvPr/>
            </p:nvSpPr>
            <p:spPr bwMode="auto">
              <a:xfrm>
                <a:off x="4920" y="3773"/>
                <a:ext cx="360" cy="180"/>
              </a:xfrm>
              <a:prstGeom prst="rect">
                <a:avLst/>
              </a:prstGeom>
              <a:solidFill>
                <a:srgbClr val="FFFFFF"/>
              </a:solidFill>
              <a:ln w="9525">
                <a:solidFill>
                  <a:srgbClr val="00B050"/>
                </a:solidFill>
                <a:miter lim="800000"/>
                <a:headEnd/>
                <a:tailEnd/>
              </a:ln>
            </p:spPr>
            <p:txBody>
              <a:bodyPr vert="horz" wrap="square" lIns="91440" tIns="45720" rIns="91440" bIns="45720" numCol="1" anchor="t" anchorCtr="0" compatLnSpc="1">
                <a:prstTxWarp prst="textNoShape">
                  <a:avLst/>
                </a:prstTxWarp>
              </a:bodyPr>
              <a:lstStyle/>
              <a:p>
                <a:endParaRPr lang="en-US" sz="2000"/>
              </a:p>
            </p:txBody>
          </p:sp>
          <p:sp>
            <p:nvSpPr>
              <p:cNvPr id="2082" name="Line 34"/>
              <p:cNvSpPr>
                <a:spLocks noChangeShapeType="1"/>
              </p:cNvSpPr>
              <p:nvPr/>
            </p:nvSpPr>
            <p:spPr bwMode="auto">
              <a:xfrm>
                <a:off x="3765" y="4403"/>
                <a:ext cx="360" cy="0"/>
              </a:xfrm>
              <a:prstGeom prst="line">
                <a:avLst/>
              </a:prstGeom>
              <a:noFill/>
              <a:ln w="9525">
                <a:solidFill>
                  <a:srgbClr val="00B050"/>
                </a:solidFill>
                <a:round/>
                <a:headEnd/>
                <a:tailEnd type="triangle" w="med" len="sm"/>
              </a:ln>
            </p:spPr>
            <p:txBody>
              <a:bodyPr vert="horz" wrap="square" lIns="91440" tIns="45720" rIns="91440" bIns="45720" numCol="1" anchor="t" anchorCtr="0" compatLnSpc="1">
                <a:prstTxWarp prst="textNoShape">
                  <a:avLst/>
                </a:prstTxWarp>
              </a:bodyPr>
              <a:lstStyle/>
              <a:p>
                <a:endParaRPr lang="en-US" sz="2000"/>
              </a:p>
            </p:txBody>
          </p:sp>
          <p:sp>
            <p:nvSpPr>
              <p:cNvPr id="2083" name="Line 35"/>
              <p:cNvSpPr>
                <a:spLocks noChangeShapeType="1"/>
              </p:cNvSpPr>
              <p:nvPr/>
            </p:nvSpPr>
            <p:spPr bwMode="auto">
              <a:xfrm>
                <a:off x="4380" y="4403"/>
                <a:ext cx="360" cy="0"/>
              </a:xfrm>
              <a:prstGeom prst="line">
                <a:avLst/>
              </a:prstGeom>
              <a:noFill/>
              <a:ln w="9525">
                <a:solidFill>
                  <a:srgbClr val="00B050"/>
                </a:solidFill>
                <a:round/>
                <a:headEnd/>
                <a:tailEnd type="triangle" w="med" len="sm"/>
              </a:ln>
            </p:spPr>
            <p:txBody>
              <a:bodyPr vert="horz" wrap="square" lIns="91440" tIns="45720" rIns="91440" bIns="45720" numCol="1" anchor="t" anchorCtr="0" compatLnSpc="1">
                <a:prstTxWarp prst="textNoShape">
                  <a:avLst/>
                </a:prstTxWarp>
              </a:bodyPr>
              <a:lstStyle/>
              <a:p>
                <a:endParaRPr lang="en-US" sz="2000"/>
              </a:p>
            </p:txBody>
          </p:sp>
          <p:sp>
            <p:nvSpPr>
              <p:cNvPr id="2084" name="Line 36"/>
              <p:cNvSpPr>
                <a:spLocks noChangeShapeType="1"/>
              </p:cNvSpPr>
              <p:nvPr/>
            </p:nvSpPr>
            <p:spPr bwMode="auto">
              <a:xfrm>
                <a:off x="5460" y="4418"/>
                <a:ext cx="360" cy="0"/>
              </a:xfrm>
              <a:prstGeom prst="line">
                <a:avLst/>
              </a:prstGeom>
              <a:noFill/>
              <a:ln w="9525">
                <a:solidFill>
                  <a:srgbClr val="00B050"/>
                </a:solidFill>
                <a:round/>
                <a:headEnd/>
                <a:tailEnd type="triangle" w="med" len="sm"/>
              </a:ln>
            </p:spPr>
            <p:txBody>
              <a:bodyPr vert="horz" wrap="square" lIns="91440" tIns="45720" rIns="91440" bIns="45720" numCol="1" anchor="t" anchorCtr="0" compatLnSpc="1">
                <a:prstTxWarp prst="textNoShape">
                  <a:avLst/>
                </a:prstTxWarp>
              </a:bodyPr>
              <a:lstStyle/>
              <a:p>
                <a:endParaRPr lang="en-US" sz="2000"/>
              </a:p>
            </p:txBody>
          </p:sp>
          <p:sp>
            <p:nvSpPr>
              <p:cNvPr id="2085" name="Line 37"/>
              <p:cNvSpPr>
                <a:spLocks noChangeShapeType="1"/>
              </p:cNvSpPr>
              <p:nvPr/>
            </p:nvSpPr>
            <p:spPr bwMode="auto">
              <a:xfrm>
                <a:off x="6000" y="4403"/>
                <a:ext cx="360" cy="0"/>
              </a:xfrm>
              <a:prstGeom prst="line">
                <a:avLst/>
              </a:prstGeom>
              <a:noFill/>
              <a:ln w="9525">
                <a:solidFill>
                  <a:srgbClr val="00B050"/>
                </a:solidFill>
                <a:round/>
                <a:headEnd/>
                <a:tailEnd type="triangle" w="med" len="sm"/>
              </a:ln>
            </p:spPr>
            <p:txBody>
              <a:bodyPr vert="horz" wrap="square" lIns="91440" tIns="45720" rIns="91440" bIns="45720" numCol="1" anchor="t" anchorCtr="0" compatLnSpc="1">
                <a:prstTxWarp prst="textNoShape">
                  <a:avLst/>
                </a:prstTxWarp>
              </a:bodyPr>
              <a:lstStyle/>
              <a:p>
                <a:endParaRPr lang="en-US" sz="2000"/>
              </a:p>
            </p:txBody>
          </p:sp>
          <p:sp>
            <p:nvSpPr>
              <p:cNvPr id="2086" name="Line 38"/>
              <p:cNvSpPr>
                <a:spLocks noChangeShapeType="1"/>
              </p:cNvSpPr>
              <p:nvPr/>
            </p:nvSpPr>
            <p:spPr bwMode="auto">
              <a:xfrm flipV="1">
                <a:off x="5010" y="4133"/>
                <a:ext cx="0" cy="360"/>
              </a:xfrm>
              <a:prstGeom prst="line">
                <a:avLst/>
              </a:prstGeom>
              <a:noFill/>
              <a:ln w="9525">
                <a:solidFill>
                  <a:srgbClr val="00B050"/>
                </a:solidFill>
                <a:round/>
                <a:headEnd/>
                <a:tailEnd type="triangle" w="med" len="sm"/>
              </a:ln>
            </p:spPr>
            <p:txBody>
              <a:bodyPr vert="horz" wrap="square" lIns="91440" tIns="45720" rIns="91440" bIns="45720" numCol="1" anchor="t" anchorCtr="0" compatLnSpc="1">
                <a:prstTxWarp prst="textNoShape">
                  <a:avLst/>
                </a:prstTxWarp>
              </a:bodyPr>
              <a:lstStyle/>
              <a:p>
                <a:endParaRPr lang="en-US" sz="2000"/>
              </a:p>
            </p:txBody>
          </p:sp>
          <p:sp>
            <p:nvSpPr>
              <p:cNvPr id="2087" name="Line 39"/>
              <p:cNvSpPr>
                <a:spLocks noChangeShapeType="1"/>
              </p:cNvSpPr>
              <p:nvPr/>
            </p:nvSpPr>
            <p:spPr bwMode="auto">
              <a:xfrm>
                <a:off x="5085" y="3863"/>
                <a:ext cx="360" cy="0"/>
              </a:xfrm>
              <a:prstGeom prst="line">
                <a:avLst/>
              </a:prstGeom>
              <a:noFill/>
              <a:ln w="9525">
                <a:solidFill>
                  <a:srgbClr val="00B050"/>
                </a:solidFill>
                <a:round/>
                <a:headEnd type="none" w="med" len="sm"/>
                <a:tailEnd type="triangle" w="med" len="sm"/>
              </a:ln>
            </p:spPr>
            <p:txBody>
              <a:bodyPr vert="horz" wrap="square" lIns="91440" tIns="45720" rIns="91440" bIns="45720" numCol="1" anchor="t" anchorCtr="0" compatLnSpc="1">
                <a:prstTxWarp prst="textNoShape">
                  <a:avLst/>
                </a:prstTxWarp>
              </a:bodyPr>
              <a:lstStyle/>
              <a:p>
                <a:endParaRPr lang="en-US" sz="2000"/>
              </a:p>
            </p:txBody>
          </p:sp>
          <p:sp>
            <p:nvSpPr>
              <p:cNvPr id="2088" name="Rectangle 40" descr="50%"/>
              <p:cNvSpPr>
                <a:spLocks noChangeArrowheads="1"/>
              </p:cNvSpPr>
              <p:nvPr/>
            </p:nvSpPr>
            <p:spPr bwMode="auto">
              <a:xfrm>
                <a:off x="6360" y="3233"/>
                <a:ext cx="540" cy="180"/>
              </a:xfrm>
              <a:prstGeom prst="rect">
                <a:avLst/>
              </a:prstGeom>
              <a:pattFill prst="pct50">
                <a:fgClr>
                  <a:srgbClr val="000000"/>
                </a:fgClr>
                <a:bgClr>
                  <a:srgbClr val="FFFFFF"/>
                </a:bgClr>
              </a:pattFill>
              <a:ln w="9525">
                <a:solidFill>
                  <a:srgbClr val="00B050"/>
                </a:solidFill>
                <a:miter lim="800000"/>
                <a:headEnd/>
                <a:tailEnd/>
              </a:ln>
            </p:spPr>
            <p:txBody>
              <a:bodyPr vert="horz" wrap="square" lIns="91440" tIns="45720" rIns="91440" bIns="45720" numCol="1" anchor="t" anchorCtr="0" compatLnSpc="1">
                <a:prstTxWarp prst="textNoShape">
                  <a:avLst/>
                </a:prstTxWarp>
              </a:bodyPr>
              <a:lstStyle/>
              <a:p>
                <a:endParaRPr lang="en-US" sz="2000"/>
              </a:p>
            </p:txBody>
          </p:sp>
          <p:sp>
            <p:nvSpPr>
              <p:cNvPr id="2089" name="Text Box 41"/>
              <p:cNvSpPr txBox="1">
                <a:spLocks noChangeArrowheads="1"/>
              </p:cNvSpPr>
              <p:nvPr/>
            </p:nvSpPr>
            <p:spPr bwMode="auto">
              <a:xfrm>
                <a:off x="4099" y="3158"/>
                <a:ext cx="1031" cy="288"/>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000" b="0" i="0" u="none" strike="noStrike" cap="none" normalizeH="0" baseline="0" dirty="0">
                    <a:ln>
                      <a:noFill/>
                    </a:ln>
                    <a:solidFill>
                      <a:schemeClr val="tx1"/>
                    </a:solidFill>
                    <a:effectLst/>
                    <a:latin typeface="Calibri" pitchFamily="34" charset="0"/>
                    <a:cs typeface="Arial" pitchFamily="34" charset="0"/>
                  </a:rPr>
                  <a:t>Entrapped air</a:t>
                </a:r>
                <a:endParaRPr kumimoji="0" lang="en-US" sz="2000" b="0" i="0" u="none" strike="noStrike" cap="none" normalizeH="0" baseline="0" dirty="0">
                  <a:ln>
                    <a:noFill/>
                  </a:ln>
                  <a:solidFill>
                    <a:schemeClr val="tx1"/>
                  </a:solidFill>
                  <a:effectLst/>
                  <a:latin typeface="Arial" pitchFamily="34" charset="0"/>
                  <a:cs typeface="Arial" pitchFamily="34" charset="0"/>
                </a:endParaRPr>
              </a:p>
            </p:txBody>
          </p:sp>
          <p:sp>
            <p:nvSpPr>
              <p:cNvPr id="2090" name="Text Box 42"/>
              <p:cNvSpPr txBox="1">
                <a:spLocks noChangeArrowheads="1"/>
              </p:cNvSpPr>
              <p:nvPr/>
            </p:nvSpPr>
            <p:spPr bwMode="auto">
              <a:xfrm>
                <a:off x="4958" y="3471"/>
                <a:ext cx="965" cy="242"/>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000" b="0" i="0" u="none" strike="noStrike" cap="none" normalizeH="0" baseline="0" dirty="0">
                    <a:ln>
                      <a:noFill/>
                    </a:ln>
                    <a:solidFill>
                      <a:schemeClr val="tx1"/>
                    </a:solidFill>
                    <a:effectLst/>
                    <a:latin typeface="Calibri" pitchFamily="34" charset="0"/>
                    <a:cs typeface="Arial" pitchFamily="34" charset="0"/>
                  </a:rPr>
                  <a:t>Air chamber</a:t>
                </a:r>
                <a:endParaRPr kumimoji="0" lang="en-US" sz="2000" b="0" i="0" u="none" strike="noStrike" cap="none" normalizeH="0" baseline="0" dirty="0">
                  <a:ln>
                    <a:noFill/>
                  </a:ln>
                  <a:solidFill>
                    <a:schemeClr val="tx1"/>
                  </a:solidFill>
                  <a:effectLst/>
                  <a:latin typeface="Arial" pitchFamily="34" charset="0"/>
                  <a:cs typeface="Arial" pitchFamily="34" charset="0"/>
                </a:endParaRPr>
              </a:p>
            </p:txBody>
          </p:sp>
          <p:sp>
            <p:nvSpPr>
              <p:cNvPr id="2091" name="Text Box 43"/>
              <p:cNvSpPr txBox="1">
                <a:spLocks noChangeArrowheads="1"/>
              </p:cNvSpPr>
              <p:nvPr/>
            </p:nvSpPr>
            <p:spPr bwMode="auto">
              <a:xfrm>
                <a:off x="3345" y="4058"/>
                <a:ext cx="1620" cy="36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000" b="0" i="0" u="none" strike="noStrike" cap="none" normalizeH="0" baseline="0">
                    <a:ln>
                      <a:noFill/>
                    </a:ln>
                    <a:solidFill>
                      <a:schemeClr val="tx1"/>
                    </a:solidFill>
                    <a:effectLst/>
                    <a:latin typeface="Calibri" pitchFamily="34" charset="0"/>
                    <a:cs typeface="Arial" pitchFamily="34" charset="0"/>
                  </a:rPr>
                  <a:t>Water Branch line</a:t>
                </a:r>
                <a:endParaRPr kumimoji="0" lang="en-US" sz="2000" b="0" i="0" u="none" strike="noStrike" cap="none" normalizeH="0" baseline="0">
                  <a:ln>
                    <a:noFill/>
                  </a:ln>
                  <a:solidFill>
                    <a:schemeClr val="tx1"/>
                  </a:solidFill>
                  <a:effectLst/>
                  <a:latin typeface="Arial" pitchFamily="34" charset="0"/>
                  <a:cs typeface="Arial" pitchFamily="34" charset="0"/>
                </a:endParaRPr>
              </a:p>
            </p:txBody>
          </p:sp>
          <p:sp>
            <p:nvSpPr>
              <p:cNvPr id="2092" name="Text Box 44"/>
              <p:cNvSpPr txBox="1">
                <a:spLocks noChangeArrowheads="1"/>
              </p:cNvSpPr>
              <p:nvPr/>
            </p:nvSpPr>
            <p:spPr bwMode="auto">
              <a:xfrm>
                <a:off x="3120" y="4313"/>
                <a:ext cx="540" cy="259"/>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000" b="0" i="0" u="none" strike="noStrike" cap="none" normalizeH="0" baseline="0">
                    <a:ln>
                      <a:noFill/>
                    </a:ln>
                    <a:solidFill>
                      <a:schemeClr val="tx1"/>
                    </a:solidFill>
                    <a:effectLst/>
                    <a:latin typeface="Calibri" pitchFamily="34" charset="0"/>
                    <a:cs typeface="Arial" pitchFamily="34" charset="0"/>
                  </a:rPr>
                  <a:t>Flow</a:t>
                </a:r>
                <a:endParaRPr kumimoji="0" lang="en-US" sz="2000" b="0" i="0" u="none" strike="noStrike" cap="none" normalizeH="0" baseline="0">
                  <a:ln>
                    <a:noFill/>
                  </a:ln>
                  <a:solidFill>
                    <a:schemeClr val="tx1"/>
                  </a:solidFill>
                  <a:effectLst/>
                  <a:latin typeface="Arial" pitchFamily="34" charset="0"/>
                  <a:cs typeface="Arial" pitchFamily="34" charset="0"/>
                </a:endParaRPr>
              </a:p>
            </p:txBody>
          </p:sp>
          <p:sp>
            <p:nvSpPr>
              <p:cNvPr id="2093" name="Line 45"/>
              <p:cNvSpPr>
                <a:spLocks noChangeShapeType="1"/>
              </p:cNvSpPr>
              <p:nvPr/>
            </p:nvSpPr>
            <p:spPr bwMode="auto">
              <a:xfrm>
                <a:off x="5100" y="3323"/>
                <a:ext cx="1260" cy="0"/>
              </a:xfrm>
              <a:prstGeom prst="line">
                <a:avLst/>
              </a:prstGeom>
              <a:noFill/>
              <a:ln w="9525">
                <a:solidFill>
                  <a:srgbClr val="00B050"/>
                </a:solidFill>
                <a:round/>
                <a:headEnd/>
                <a:tailEnd type="triangle" w="med" len="med"/>
              </a:ln>
            </p:spPr>
            <p:txBody>
              <a:bodyPr vert="horz" wrap="square" lIns="91440" tIns="45720" rIns="91440" bIns="45720" numCol="1" anchor="t" anchorCtr="0" compatLnSpc="1">
                <a:prstTxWarp prst="textNoShape">
                  <a:avLst/>
                </a:prstTxWarp>
              </a:bodyPr>
              <a:lstStyle/>
              <a:p>
                <a:endParaRPr lang="en-US" sz="2000"/>
              </a:p>
            </p:txBody>
          </p:sp>
          <p:sp>
            <p:nvSpPr>
              <p:cNvPr id="2094" name="Line 46"/>
              <p:cNvSpPr>
                <a:spLocks noChangeShapeType="1"/>
              </p:cNvSpPr>
              <p:nvPr/>
            </p:nvSpPr>
            <p:spPr bwMode="auto">
              <a:xfrm>
                <a:off x="5820" y="3593"/>
                <a:ext cx="540" cy="0"/>
              </a:xfrm>
              <a:prstGeom prst="line">
                <a:avLst/>
              </a:prstGeom>
              <a:noFill/>
              <a:ln w="9525">
                <a:solidFill>
                  <a:srgbClr val="00B050"/>
                </a:solidFill>
                <a:round/>
                <a:headEnd/>
                <a:tailEnd type="triangle" w="med" len="med"/>
              </a:ln>
            </p:spPr>
            <p:txBody>
              <a:bodyPr vert="horz" wrap="square" lIns="91440" tIns="45720" rIns="91440" bIns="45720" numCol="1" anchor="t" anchorCtr="0" compatLnSpc="1">
                <a:prstTxWarp prst="textNoShape">
                  <a:avLst/>
                </a:prstTxWarp>
              </a:bodyPr>
              <a:lstStyle/>
              <a:p>
                <a:endParaRPr lang="en-US" sz="2000"/>
              </a:p>
            </p:txBody>
          </p:sp>
          <p:sp>
            <p:nvSpPr>
              <p:cNvPr id="2095" name="Rectangle 47" descr="Dashed horizontal"/>
              <p:cNvSpPr>
                <a:spLocks noChangeArrowheads="1"/>
              </p:cNvSpPr>
              <p:nvPr/>
            </p:nvSpPr>
            <p:spPr bwMode="auto">
              <a:xfrm>
                <a:off x="5100" y="4317"/>
                <a:ext cx="1440" cy="180"/>
              </a:xfrm>
              <a:prstGeom prst="rect">
                <a:avLst/>
              </a:prstGeom>
              <a:pattFill prst="dashHorz">
                <a:fgClr>
                  <a:srgbClr val="000000"/>
                </a:fgClr>
                <a:bgClr>
                  <a:srgbClr val="FFFFFF"/>
                </a:bgClr>
              </a:pattFill>
              <a:ln w="9525">
                <a:solidFill>
                  <a:srgbClr val="00B050"/>
                </a:solidFill>
                <a:miter lim="800000"/>
                <a:headEnd/>
                <a:tailEnd/>
              </a:ln>
            </p:spPr>
            <p:txBody>
              <a:bodyPr vert="horz" wrap="square" lIns="91440" tIns="45720" rIns="91440" bIns="45720" numCol="1" anchor="t" anchorCtr="0" compatLnSpc="1">
                <a:prstTxWarp prst="textNoShape">
                  <a:avLst/>
                </a:prstTxWarp>
              </a:bodyPr>
              <a:lstStyle/>
              <a:p>
                <a:endParaRPr lang="en-US" sz="2000"/>
              </a:p>
            </p:txBody>
          </p:sp>
          <p:sp>
            <p:nvSpPr>
              <p:cNvPr id="2096" name="Text Box 48"/>
              <p:cNvSpPr txBox="1">
                <a:spLocks noChangeArrowheads="1"/>
              </p:cNvSpPr>
              <p:nvPr/>
            </p:nvSpPr>
            <p:spPr bwMode="auto">
              <a:xfrm>
                <a:off x="5220" y="4092"/>
                <a:ext cx="1296" cy="274"/>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000" b="0" i="0" u="none" strike="noStrike" cap="none" normalizeH="0" baseline="0" dirty="0">
                    <a:ln>
                      <a:noFill/>
                    </a:ln>
                    <a:solidFill>
                      <a:schemeClr val="tx1"/>
                    </a:solidFill>
                    <a:effectLst/>
                    <a:latin typeface="Calibri" pitchFamily="34" charset="0"/>
                    <a:cs typeface="Arial" pitchFamily="34" charset="0"/>
                  </a:rPr>
                  <a:t>Water at rest</a:t>
                </a:r>
                <a:endParaRPr kumimoji="0" lang="en-US" sz="2000" b="0" i="0" u="none" strike="noStrike" cap="none" normalizeH="0" baseline="0" dirty="0">
                  <a:ln>
                    <a:noFill/>
                  </a:ln>
                  <a:solidFill>
                    <a:schemeClr val="tx1"/>
                  </a:solidFill>
                  <a:effectLst/>
                  <a:latin typeface="Arial" pitchFamily="34" charset="0"/>
                  <a:cs typeface="Arial" pitchFamily="34" charset="0"/>
                </a:endParaRPr>
              </a:p>
            </p:txBody>
          </p:sp>
          <p:sp>
            <p:nvSpPr>
              <p:cNvPr id="2097" name="Text Box 49"/>
              <p:cNvSpPr txBox="1">
                <a:spLocks noChangeArrowheads="1"/>
              </p:cNvSpPr>
              <p:nvPr/>
            </p:nvSpPr>
            <p:spPr bwMode="auto">
              <a:xfrm>
                <a:off x="3698" y="3732"/>
                <a:ext cx="1237" cy="273"/>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n-US" sz="2000" b="0" i="0" u="none" strike="noStrike" cap="none" normalizeH="0" baseline="0" dirty="0">
                    <a:ln>
                      <a:noFill/>
                    </a:ln>
                    <a:solidFill>
                      <a:schemeClr val="tx1"/>
                    </a:solidFill>
                    <a:effectLst/>
                    <a:latin typeface="Calibri" pitchFamily="34" charset="0"/>
                    <a:cs typeface="Arial" pitchFamily="34" charset="0"/>
                  </a:rPr>
                  <a:t>Discharging freely</a:t>
                </a:r>
                <a:endParaRPr kumimoji="0" lang="en-US" sz="2000" b="0" i="0" u="none" strike="noStrike" cap="none" normalizeH="0" baseline="0" dirty="0">
                  <a:ln>
                    <a:noFill/>
                  </a:ln>
                  <a:solidFill>
                    <a:schemeClr val="tx1"/>
                  </a:solidFill>
                  <a:effectLst/>
                  <a:latin typeface="Arial" pitchFamily="34" charset="0"/>
                  <a:cs typeface="Arial" pitchFamily="34" charset="0"/>
                </a:endParaRPr>
              </a:p>
            </p:txBody>
          </p:sp>
        </p:grpSp>
      </p:grpSp>
    </p:spTree>
  </p:cSld>
  <p:clrMapOvr>
    <a:masterClrMapping/>
  </p:clrMapOvr>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685800"/>
          </a:xfrm>
        </p:spPr>
        <p:txBody>
          <a:bodyPr>
            <a:normAutofit/>
          </a:bodyPr>
          <a:lstStyle/>
          <a:p>
            <a:pPr algn="ctr"/>
            <a:r>
              <a:rPr lang="en-US" sz="3200" dirty="0">
                <a:solidFill>
                  <a:srgbClr val="FFC000"/>
                </a:solidFill>
              </a:rPr>
              <a:t>Forces at Bends and Changes in Cross-section</a:t>
            </a:r>
          </a:p>
        </p:txBody>
      </p:sp>
      <p:sp>
        <p:nvSpPr>
          <p:cNvPr id="3" name="Subtitle 2"/>
          <p:cNvSpPr>
            <a:spLocks noGrp="1"/>
          </p:cNvSpPr>
          <p:nvPr>
            <p:ph type="subTitle" idx="1"/>
          </p:nvPr>
        </p:nvSpPr>
        <p:spPr>
          <a:xfrm>
            <a:off x="381000" y="914400"/>
            <a:ext cx="8229600" cy="5486400"/>
          </a:xfrm>
        </p:spPr>
        <p:txBody>
          <a:bodyPr>
            <a:normAutofit fontScale="92500" lnSpcReduction="10000"/>
          </a:bodyPr>
          <a:lstStyle/>
          <a:p>
            <a:pPr algn="just">
              <a:spcAft>
                <a:spcPts val="600"/>
              </a:spcAft>
            </a:pPr>
            <a:r>
              <a:rPr lang="en-US" dirty="0"/>
              <a:t>A change in direction magnitude of flow velocity is accompanied by a change in the momentum of water. The force required to produce this change in momentum covers from pressure variation within the water and from the forces transmitted to the water from the pipe walls. For a pipe bend of the uniform section, </a:t>
            </a:r>
          </a:p>
          <a:p>
            <a:pPr algn="just">
              <a:spcAft>
                <a:spcPts val="600"/>
              </a:spcAft>
            </a:pPr>
            <a:r>
              <a:rPr lang="en-US" sz="2800" dirty="0">
                <a:solidFill>
                  <a:srgbClr val="00FF00"/>
                </a:solidFill>
              </a:rPr>
              <a:t>Longitudinal force = s(</a:t>
            </a:r>
            <a:r>
              <a:rPr lang="en-US" sz="2800" dirty="0">
                <a:solidFill>
                  <a:srgbClr val="00FF00"/>
                </a:solidFill>
                <a:sym typeface="Symbol"/>
              </a:rPr>
              <a:t></a:t>
            </a:r>
            <a:r>
              <a:rPr lang="en-US" sz="2800" dirty="0">
                <a:solidFill>
                  <a:srgbClr val="00FF00"/>
                </a:solidFill>
              </a:rPr>
              <a:t>d)t </a:t>
            </a:r>
          </a:p>
          <a:p>
            <a:pPr algn="just">
              <a:spcAft>
                <a:spcPts val="600"/>
              </a:spcAft>
            </a:pPr>
            <a:r>
              <a:rPr lang="en-US" dirty="0"/>
              <a:t>Where, </a:t>
            </a:r>
            <a:r>
              <a:rPr lang="en-US" i="1" dirty="0">
                <a:solidFill>
                  <a:srgbClr val="00FF00"/>
                </a:solidFill>
              </a:rPr>
              <a:t>s</a:t>
            </a:r>
            <a:r>
              <a:rPr lang="en-US" dirty="0"/>
              <a:t> is the unit stress, </a:t>
            </a:r>
            <a:r>
              <a:rPr lang="en-US" i="1" dirty="0">
                <a:solidFill>
                  <a:srgbClr val="00FF00"/>
                </a:solidFill>
              </a:rPr>
              <a:t>d</a:t>
            </a:r>
            <a:r>
              <a:rPr lang="en-US" dirty="0"/>
              <a:t> is the diameter of the pipe and </a:t>
            </a:r>
            <a:r>
              <a:rPr lang="en-US" dirty="0">
                <a:solidFill>
                  <a:srgbClr val="00FF00"/>
                </a:solidFill>
              </a:rPr>
              <a:t>t</a:t>
            </a:r>
            <a:r>
              <a:rPr lang="en-US" dirty="0"/>
              <a:t> the wall thickness of the pipe.</a:t>
            </a:r>
          </a:p>
          <a:p>
            <a:pPr algn="just">
              <a:spcAft>
                <a:spcPts val="600"/>
              </a:spcAft>
            </a:pPr>
            <a:r>
              <a:rPr lang="en-US" dirty="0"/>
              <a:t>Similar expression for forces developed for a pipe bend of non-uniform cross-section, pipe contraction and enlargement can be computed. These stresses can be eliminated or reduced by providing an efficient anchorage at the bend, contraction and enlargement.</a:t>
            </a:r>
          </a:p>
        </p:txBody>
      </p:sp>
    </p:spTree>
  </p:cSld>
  <p:clrMapOvr>
    <a:masterClrMapping/>
  </p:clrMapOvr>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685800"/>
          </a:xfrm>
        </p:spPr>
        <p:txBody>
          <a:bodyPr>
            <a:normAutofit/>
          </a:bodyPr>
          <a:lstStyle/>
          <a:p>
            <a:pPr algn="ctr"/>
            <a:r>
              <a:rPr lang="en-US" sz="3600" dirty="0">
                <a:solidFill>
                  <a:srgbClr val="00FF00"/>
                </a:solidFill>
                <a:effectLst/>
              </a:rPr>
              <a:t>Forces due to Temperature Changes</a:t>
            </a:r>
          </a:p>
        </p:txBody>
      </p:sp>
      <p:sp>
        <p:nvSpPr>
          <p:cNvPr id="3" name="Subtitle 2"/>
          <p:cNvSpPr>
            <a:spLocks noGrp="1"/>
          </p:cNvSpPr>
          <p:nvPr>
            <p:ph type="subTitle" idx="1"/>
          </p:nvPr>
        </p:nvSpPr>
        <p:spPr>
          <a:xfrm>
            <a:off x="381000" y="914400"/>
            <a:ext cx="8229600" cy="5486400"/>
          </a:xfrm>
        </p:spPr>
        <p:txBody>
          <a:bodyPr>
            <a:normAutofit fontScale="77500" lnSpcReduction="20000"/>
          </a:bodyPr>
          <a:lstStyle/>
          <a:p>
            <a:pPr algn="just">
              <a:lnSpc>
                <a:spcPct val="120000"/>
              </a:lnSpc>
              <a:spcAft>
                <a:spcPts val="600"/>
              </a:spcAft>
            </a:pPr>
            <a:r>
              <a:rPr lang="en-US" sz="2800" dirty="0"/>
              <a:t>Longitudinal stress of considerable magnitude may develop in pipes exposed to large changes in temperature. The change in length </a:t>
            </a:r>
            <a:r>
              <a:rPr lang="en-US" sz="2800" b="1" dirty="0">
                <a:solidFill>
                  <a:srgbClr val="00FF00"/>
                </a:solidFill>
                <a:sym typeface="Symbol"/>
              </a:rPr>
              <a:t></a:t>
            </a:r>
            <a:r>
              <a:rPr lang="en-US" sz="2800" dirty="0"/>
              <a:t> of a pipe length </a:t>
            </a:r>
            <a:r>
              <a:rPr lang="en-US" sz="2800" b="1" dirty="0">
                <a:solidFill>
                  <a:srgbClr val="00FF00"/>
                </a:solidFill>
              </a:rPr>
              <a:t>L</a:t>
            </a:r>
            <a:r>
              <a:rPr lang="en-US" sz="2800" dirty="0"/>
              <a:t> when subjected to a temperature change </a:t>
            </a:r>
            <a:r>
              <a:rPr lang="en-US" sz="2800" dirty="0">
                <a:solidFill>
                  <a:srgbClr val="FFFF00"/>
                </a:solidFill>
                <a:sym typeface="Symbol"/>
              </a:rPr>
              <a:t></a:t>
            </a:r>
            <a:r>
              <a:rPr lang="en-US" sz="2800" dirty="0">
                <a:solidFill>
                  <a:srgbClr val="FFFF00"/>
                </a:solidFill>
              </a:rPr>
              <a:t>T</a:t>
            </a:r>
            <a:r>
              <a:rPr lang="en-US" sz="2800" dirty="0"/>
              <a:t> is,</a:t>
            </a:r>
          </a:p>
          <a:p>
            <a:pPr algn="just">
              <a:lnSpc>
                <a:spcPct val="120000"/>
              </a:lnSpc>
              <a:spcAft>
                <a:spcPts val="600"/>
              </a:spcAft>
            </a:pPr>
            <a:r>
              <a:rPr lang="en-US" sz="2800" dirty="0">
                <a:solidFill>
                  <a:srgbClr val="FFFF00"/>
                </a:solidFill>
                <a:sym typeface="Symbol"/>
              </a:rPr>
              <a:t></a:t>
            </a:r>
            <a:r>
              <a:rPr lang="en-US" sz="2800" dirty="0">
                <a:solidFill>
                  <a:srgbClr val="FFFF00"/>
                </a:solidFill>
              </a:rPr>
              <a:t> = </a:t>
            </a:r>
            <a:r>
              <a:rPr lang="en-US" sz="2800" dirty="0">
                <a:solidFill>
                  <a:srgbClr val="FFFF00"/>
                </a:solidFill>
                <a:sym typeface="Symbol"/>
              </a:rPr>
              <a:t></a:t>
            </a:r>
            <a:r>
              <a:rPr lang="en-US" sz="2800" dirty="0" err="1">
                <a:solidFill>
                  <a:srgbClr val="FFFF00"/>
                </a:solidFill>
              </a:rPr>
              <a:t>L.</a:t>
            </a:r>
            <a:r>
              <a:rPr lang="en-US" sz="2800" dirty="0" err="1">
                <a:solidFill>
                  <a:srgbClr val="FFFF00"/>
                </a:solidFill>
                <a:sym typeface="Symbol"/>
              </a:rPr>
              <a:t></a:t>
            </a:r>
            <a:r>
              <a:rPr lang="en-US" sz="2800" dirty="0" err="1">
                <a:solidFill>
                  <a:srgbClr val="FFFF00"/>
                </a:solidFill>
              </a:rPr>
              <a:t>T</a:t>
            </a:r>
            <a:r>
              <a:rPr lang="en-US" sz="2800" dirty="0">
                <a:solidFill>
                  <a:srgbClr val="FFFF00"/>
                </a:solidFill>
              </a:rPr>
              <a:t> </a:t>
            </a:r>
          </a:p>
          <a:p>
            <a:pPr algn="just">
              <a:lnSpc>
                <a:spcPct val="120000"/>
              </a:lnSpc>
              <a:spcAft>
                <a:spcPts val="600"/>
              </a:spcAft>
            </a:pPr>
            <a:r>
              <a:rPr lang="en-US" sz="2800" dirty="0"/>
              <a:t>where </a:t>
            </a:r>
            <a:r>
              <a:rPr lang="en-US" sz="2800" b="1" dirty="0">
                <a:solidFill>
                  <a:srgbClr val="00FF00"/>
                </a:solidFill>
                <a:sym typeface="Symbol"/>
              </a:rPr>
              <a:t></a:t>
            </a:r>
            <a:r>
              <a:rPr lang="en-US" sz="2800" dirty="0"/>
              <a:t> is the coefficient of thermal expansion of the pipe material. If this change in length is prevented, longitudinal stress will develop. The amount of these stresses may be calculated by the formula:</a:t>
            </a:r>
          </a:p>
          <a:p>
            <a:pPr algn="just">
              <a:lnSpc>
                <a:spcPct val="120000"/>
              </a:lnSpc>
              <a:spcAft>
                <a:spcPts val="600"/>
              </a:spcAft>
            </a:pPr>
            <a:r>
              <a:rPr lang="en-US" sz="2800" dirty="0">
                <a:solidFill>
                  <a:srgbClr val="FFFF00"/>
                </a:solidFill>
              </a:rPr>
              <a:t> </a:t>
            </a:r>
            <a:r>
              <a:rPr lang="en-US" sz="2800" i="1" dirty="0">
                <a:solidFill>
                  <a:srgbClr val="FFFF00"/>
                </a:solidFill>
                <a:sym typeface="Symbol"/>
              </a:rPr>
              <a:t>f</a:t>
            </a:r>
            <a:r>
              <a:rPr lang="en-US" sz="2800" dirty="0">
                <a:solidFill>
                  <a:srgbClr val="FFFF00"/>
                </a:solidFill>
              </a:rPr>
              <a:t> = E</a:t>
            </a:r>
            <a:r>
              <a:rPr lang="en-US" sz="2800" dirty="0">
                <a:solidFill>
                  <a:srgbClr val="FFFF00"/>
                </a:solidFill>
                <a:sym typeface="Symbol"/>
              </a:rPr>
              <a:t></a:t>
            </a:r>
            <a:r>
              <a:rPr lang="en-US" sz="2800" dirty="0">
                <a:solidFill>
                  <a:srgbClr val="FFFF00"/>
                </a:solidFill>
              </a:rPr>
              <a:t>T </a:t>
            </a:r>
          </a:p>
          <a:p>
            <a:pPr algn="just">
              <a:lnSpc>
                <a:spcPct val="120000"/>
              </a:lnSpc>
              <a:spcAft>
                <a:spcPts val="600"/>
              </a:spcAft>
            </a:pPr>
            <a:r>
              <a:rPr lang="en-US" sz="2800" dirty="0"/>
              <a:t>where, </a:t>
            </a:r>
            <a:r>
              <a:rPr lang="en-US" sz="2800" b="1" dirty="0">
                <a:solidFill>
                  <a:srgbClr val="00FF00"/>
                </a:solidFill>
              </a:rPr>
              <a:t>E</a:t>
            </a:r>
            <a:r>
              <a:rPr lang="en-US" sz="2800" dirty="0"/>
              <a:t> is the thermal modulus of elasticity of pipe material</a:t>
            </a:r>
          </a:p>
          <a:p>
            <a:pPr algn="just">
              <a:lnSpc>
                <a:spcPct val="120000"/>
              </a:lnSpc>
              <a:spcAft>
                <a:spcPts val="600"/>
              </a:spcAft>
            </a:pPr>
            <a:r>
              <a:rPr lang="en-US" sz="2800" dirty="0"/>
              <a:t>This indicates the longitudinal stress that would result when a pipe with fixed ends is subjected to a temperature change. Expansion joints are usually provided to reduce temperature stresses.</a:t>
            </a:r>
          </a:p>
        </p:txBody>
      </p:sp>
    </p:spTree>
  </p:cSld>
  <p:clrMapOvr>
    <a:masterClrMapping/>
  </p:clrMapOvr>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685800"/>
          </a:xfrm>
        </p:spPr>
        <p:txBody>
          <a:bodyPr>
            <a:normAutofit/>
          </a:bodyPr>
          <a:lstStyle/>
          <a:p>
            <a:pPr algn="ctr"/>
            <a:r>
              <a:rPr lang="en-US" sz="3600" dirty="0">
                <a:solidFill>
                  <a:srgbClr val="FFFF00"/>
                </a:solidFill>
              </a:rPr>
              <a:t>External Forces</a:t>
            </a:r>
          </a:p>
        </p:txBody>
      </p:sp>
      <p:sp>
        <p:nvSpPr>
          <p:cNvPr id="3" name="Subtitle 2"/>
          <p:cNvSpPr>
            <a:spLocks noGrp="1"/>
          </p:cNvSpPr>
          <p:nvPr>
            <p:ph type="subTitle" idx="1"/>
          </p:nvPr>
        </p:nvSpPr>
        <p:spPr>
          <a:xfrm>
            <a:off x="381000" y="914400"/>
            <a:ext cx="8229600" cy="5486400"/>
          </a:xfrm>
        </p:spPr>
        <p:txBody>
          <a:bodyPr>
            <a:normAutofit fontScale="85000" lnSpcReduction="20000"/>
          </a:bodyPr>
          <a:lstStyle/>
          <a:p>
            <a:pPr marL="514350" indent="-514350" algn="just">
              <a:spcAft>
                <a:spcPts val="1200"/>
              </a:spcAft>
            </a:pPr>
            <a:r>
              <a:rPr lang="en-US" sz="2800" dirty="0"/>
              <a:t>Pipes are often placed in an excavated trench which is back filled, or they are laid on ground surface and covered with earth. In either case a vertical load is imposed on the pipe. If a load is superimposed on the fill, a portion of it will be transferred to the buried pipe. The magnitude of the load thus produced depends on the rigidity of the pipe, the type of bedding and the character of the fill material.</a:t>
            </a:r>
          </a:p>
          <a:p>
            <a:pPr algn="just"/>
            <a:r>
              <a:rPr lang="en-US" sz="2800" dirty="0"/>
              <a:t>1. According to </a:t>
            </a:r>
            <a:r>
              <a:rPr lang="en-US" sz="2800" dirty="0">
                <a:solidFill>
                  <a:srgbClr val="FFFF00"/>
                </a:solidFill>
              </a:rPr>
              <a:t>Anson Marston</a:t>
            </a:r>
            <a:r>
              <a:rPr lang="en-US" sz="2800" dirty="0"/>
              <a:t>, </a:t>
            </a:r>
            <a:r>
              <a:rPr lang="en-US" sz="2800" dirty="0">
                <a:solidFill>
                  <a:srgbClr val="FF0066"/>
                </a:solidFill>
              </a:rPr>
              <a:t>for rigid pipes </a:t>
            </a:r>
            <a:r>
              <a:rPr lang="en-US" sz="2800" dirty="0"/>
              <a:t>in narrow trenches, the load </a:t>
            </a:r>
            <a:r>
              <a:rPr lang="en-US" sz="2800" b="1" dirty="0">
                <a:solidFill>
                  <a:srgbClr val="00FF00"/>
                </a:solidFill>
              </a:rPr>
              <a:t>w</a:t>
            </a:r>
            <a:r>
              <a:rPr lang="en-US" sz="2800" dirty="0"/>
              <a:t> in pound per foot of pipe has been found to be,</a:t>
            </a:r>
          </a:p>
          <a:p>
            <a:pPr algn="just"/>
            <a:r>
              <a:rPr lang="en-US" sz="2800" dirty="0">
                <a:solidFill>
                  <a:srgbClr val="00FF00"/>
                </a:solidFill>
              </a:rPr>
              <a:t>w = c</a:t>
            </a:r>
            <a:r>
              <a:rPr lang="en-US" sz="2800" dirty="0">
                <a:solidFill>
                  <a:srgbClr val="00FF00"/>
                </a:solidFill>
                <a:sym typeface="Symbol"/>
              </a:rPr>
              <a:t></a:t>
            </a:r>
            <a:r>
              <a:rPr lang="en-US" sz="2800" dirty="0">
                <a:solidFill>
                  <a:srgbClr val="00FF00"/>
                </a:solidFill>
              </a:rPr>
              <a:t>B</a:t>
            </a:r>
            <a:r>
              <a:rPr lang="en-US" sz="2800" baseline="30000" dirty="0">
                <a:solidFill>
                  <a:srgbClr val="00FF00"/>
                </a:solidFill>
              </a:rPr>
              <a:t>2</a:t>
            </a:r>
            <a:r>
              <a:rPr lang="en-US" sz="2800" dirty="0">
                <a:solidFill>
                  <a:srgbClr val="00FF00"/>
                </a:solidFill>
              </a:rPr>
              <a:t> </a:t>
            </a:r>
          </a:p>
          <a:p>
            <a:pPr algn="just"/>
            <a:r>
              <a:rPr lang="en-US" sz="2800" dirty="0"/>
              <a:t>where </a:t>
            </a:r>
            <a:r>
              <a:rPr lang="en-US" sz="2800" dirty="0">
                <a:solidFill>
                  <a:srgbClr val="00FF00"/>
                </a:solidFill>
              </a:rPr>
              <a:t>B</a:t>
            </a:r>
            <a:r>
              <a:rPr lang="en-US" sz="2800" dirty="0"/>
              <a:t> is the trench width at the top of the pipe, </a:t>
            </a:r>
            <a:r>
              <a:rPr lang="en-US" sz="2800" dirty="0">
                <a:solidFill>
                  <a:srgbClr val="00FF00"/>
                </a:solidFill>
                <a:sym typeface="Symbol"/>
              </a:rPr>
              <a:t></a:t>
            </a:r>
            <a:r>
              <a:rPr lang="en-US" sz="2800" dirty="0"/>
              <a:t> is the specific weight of the fill material, and </a:t>
            </a:r>
            <a:r>
              <a:rPr lang="en-US" sz="2800" dirty="0">
                <a:solidFill>
                  <a:srgbClr val="00FF00"/>
                </a:solidFill>
              </a:rPr>
              <a:t>c</a:t>
            </a:r>
            <a:r>
              <a:rPr lang="en-US" sz="2800" dirty="0"/>
              <a:t> is the coefficient characteristics of the fill material, and the ratio of cover depth to the width of the trench, and is generally termed as load calculation coefficient.</a:t>
            </a:r>
          </a:p>
          <a:p>
            <a:pPr marL="514350" indent="-514350" algn="just">
              <a:spcAft>
                <a:spcPts val="1200"/>
              </a:spcAft>
            </a:pPr>
            <a:endParaRPr lang="en-US" sz="2800" dirty="0"/>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685800"/>
          </a:xfrm>
        </p:spPr>
        <p:txBody>
          <a:bodyPr>
            <a:normAutofit fontScale="90000"/>
          </a:bodyPr>
          <a:lstStyle/>
          <a:p>
            <a:pPr algn="ctr"/>
            <a:br>
              <a:rPr lang="en-US" dirty="0"/>
            </a:br>
            <a:br>
              <a:rPr lang="en-US" dirty="0"/>
            </a:br>
            <a:br>
              <a:rPr lang="en-US" dirty="0"/>
            </a:br>
            <a:br>
              <a:rPr lang="en-US" dirty="0"/>
            </a:br>
            <a:r>
              <a:rPr lang="en-US" dirty="0"/>
              <a:t>Environmental Engineering-1</a:t>
            </a:r>
          </a:p>
        </p:txBody>
      </p:sp>
      <p:sp>
        <p:nvSpPr>
          <p:cNvPr id="3" name="Subtitle 2"/>
          <p:cNvSpPr>
            <a:spLocks noGrp="1"/>
          </p:cNvSpPr>
          <p:nvPr>
            <p:ph type="subTitle" idx="1"/>
          </p:nvPr>
        </p:nvSpPr>
        <p:spPr>
          <a:xfrm>
            <a:off x="381000" y="914400"/>
            <a:ext cx="8229600" cy="5486400"/>
          </a:xfrm>
        </p:spPr>
        <p:txBody>
          <a:bodyPr>
            <a:normAutofit/>
          </a:bodyPr>
          <a:lstStyle/>
          <a:p>
            <a:pPr algn="ctr"/>
            <a:r>
              <a:rPr lang="en-US" sz="3200" dirty="0"/>
              <a:t>CE3141</a:t>
            </a:r>
          </a:p>
          <a:p>
            <a:pPr algn="ctr"/>
            <a:endParaRPr lang="en-US" sz="3200" dirty="0"/>
          </a:p>
          <a:p>
            <a:pPr algn="ctr"/>
            <a:r>
              <a:rPr lang="en-US" sz="3200" dirty="0">
                <a:solidFill>
                  <a:srgbClr val="FF0000"/>
                </a:solidFill>
              </a:rPr>
              <a:t>Lecture -1</a:t>
            </a:r>
            <a:r>
              <a:rPr lang="en-US" sz="3200" dirty="0"/>
              <a:t> </a:t>
            </a:r>
          </a:p>
          <a:p>
            <a:pPr algn="ctr"/>
            <a:r>
              <a:rPr lang="en-US" sz="3200" dirty="0"/>
              <a:t>Week-1, Sunday</a:t>
            </a:r>
          </a:p>
          <a:p>
            <a:pPr algn="ctr"/>
            <a:endParaRPr lang="en-US" sz="3200" dirty="0"/>
          </a:p>
          <a:p>
            <a:pPr algn="ctr"/>
            <a:r>
              <a:rPr lang="en-US" sz="3200" dirty="0"/>
              <a:t>27-12-2020</a:t>
            </a:r>
          </a:p>
        </p:txBody>
      </p:sp>
    </p:spTree>
    <p:extLst>
      <p:ext uri="{BB962C8B-B14F-4D97-AF65-F5344CB8AC3E}">
        <p14:creationId xmlns:p14="http://schemas.microsoft.com/office/powerpoint/2010/main" val="2448953279"/>
      </p:ext>
    </p:extLst>
  </p:cSld>
  <p:clrMapOvr>
    <a:masterClrMapping/>
  </p:clrMapOvr>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685800"/>
          </a:xfrm>
        </p:spPr>
        <p:txBody>
          <a:bodyPr>
            <a:normAutofit/>
          </a:bodyPr>
          <a:lstStyle/>
          <a:p>
            <a:pPr algn="ctr"/>
            <a:r>
              <a:rPr lang="en-US" sz="3600" dirty="0">
                <a:solidFill>
                  <a:srgbClr val="FFFF00"/>
                </a:solidFill>
              </a:rPr>
              <a:t>External Forces</a:t>
            </a:r>
          </a:p>
        </p:txBody>
      </p:sp>
      <p:sp>
        <p:nvSpPr>
          <p:cNvPr id="3" name="Subtitle 2"/>
          <p:cNvSpPr>
            <a:spLocks noGrp="1"/>
          </p:cNvSpPr>
          <p:nvPr>
            <p:ph type="subTitle" idx="1"/>
          </p:nvPr>
        </p:nvSpPr>
        <p:spPr>
          <a:xfrm>
            <a:off x="381000" y="914400"/>
            <a:ext cx="8229600" cy="5486400"/>
          </a:xfrm>
        </p:spPr>
        <p:txBody>
          <a:bodyPr>
            <a:normAutofit fontScale="92500" lnSpcReduction="10000"/>
          </a:bodyPr>
          <a:lstStyle/>
          <a:p>
            <a:pPr algn="just"/>
            <a:r>
              <a:rPr lang="en-US" sz="2800" dirty="0">
                <a:solidFill>
                  <a:srgbClr val="00FF00"/>
                </a:solidFill>
              </a:rPr>
              <a:t>If the pipe is flexible type</a:t>
            </a:r>
            <a:r>
              <a:rPr lang="en-US" sz="2800" dirty="0"/>
              <a:t>, and the soil at the sides is well compacted, the side fills may be expected to carry their proportional share of the total load. The empirical formula for the load on the buried flexible pipe in a narrow trench is,</a:t>
            </a:r>
          </a:p>
          <a:p>
            <a:pPr algn="just"/>
            <a:r>
              <a:rPr lang="en-US" sz="2800" dirty="0">
                <a:solidFill>
                  <a:srgbClr val="00FF00"/>
                </a:solidFill>
              </a:rPr>
              <a:t>w = </a:t>
            </a:r>
            <a:r>
              <a:rPr lang="en-US" sz="2800" dirty="0" err="1">
                <a:solidFill>
                  <a:srgbClr val="00FF00"/>
                </a:solidFill>
              </a:rPr>
              <a:t>c</a:t>
            </a:r>
            <a:r>
              <a:rPr lang="en-US" sz="2800" dirty="0" err="1">
                <a:solidFill>
                  <a:srgbClr val="00FF00"/>
                </a:solidFill>
                <a:sym typeface="Symbol"/>
              </a:rPr>
              <a:t></a:t>
            </a:r>
            <a:r>
              <a:rPr lang="en-US" sz="2800" dirty="0" err="1">
                <a:solidFill>
                  <a:srgbClr val="00FF00"/>
                </a:solidFill>
              </a:rPr>
              <a:t>BD</a:t>
            </a:r>
            <a:r>
              <a:rPr lang="en-US" sz="2800" dirty="0">
                <a:solidFill>
                  <a:srgbClr val="00FF00"/>
                </a:solidFill>
              </a:rPr>
              <a:t> </a:t>
            </a:r>
          </a:p>
          <a:p>
            <a:pPr algn="just">
              <a:spcAft>
                <a:spcPts val="1200"/>
              </a:spcAft>
            </a:pPr>
            <a:r>
              <a:rPr lang="en-US" sz="2800" dirty="0"/>
              <a:t>where </a:t>
            </a:r>
            <a:r>
              <a:rPr lang="en-US" sz="2800" dirty="0">
                <a:solidFill>
                  <a:srgbClr val="00FF00"/>
                </a:solidFill>
              </a:rPr>
              <a:t>D</a:t>
            </a:r>
            <a:r>
              <a:rPr lang="en-US" sz="2800" dirty="0"/>
              <a:t> is the out side diameter of the pipe.</a:t>
            </a:r>
          </a:p>
          <a:p>
            <a:pPr algn="just"/>
            <a:r>
              <a:rPr lang="en-US" sz="2800" dirty="0">
                <a:solidFill>
                  <a:srgbClr val="00FF00"/>
                </a:solidFill>
              </a:rPr>
              <a:t>If the pipe is placed on undisturbed ground and covered with fill </a:t>
            </a:r>
            <a:r>
              <a:rPr lang="en-US" sz="2800" dirty="0"/>
              <a:t>(as highway culvert), the equation for the load on buried pipe under embankment conditions is,</a:t>
            </a:r>
          </a:p>
          <a:p>
            <a:pPr algn="just"/>
            <a:r>
              <a:rPr lang="en-US" sz="2800" dirty="0">
                <a:solidFill>
                  <a:srgbClr val="00FF00"/>
                </a:solidFill>
              </a:rPr>
              <a:t>w =c</a:t>
            </a:r>
            <a:r>
              <a:rPr lang="en-US" sz="2800" baseline="-25000" dirty="0">
                <a:solidFill>
                  <a:srgbClr val="00FF00"/>
                </a:solidFill>
              </a:rPr>
              <a:t>p</a:t>
            </a:r>
            <a:r>
              <a:rPr lang="en-US" sz="2800" dirty="0">
                <a:solidFill>
                  <a:srgbClr val="00FF00"/>
                </a:solidFill>
                <a:sym typeface="Symbol"/>
              </a:rPr>
              <a:t></a:t>
            </a:r>
            <a:r>
              <a:rPr lang="en-US" sz="2800" dirty="0">
                <a:solidFill>
                  <a:srgbClr val="00FF00"/>
                </a:solidFill>
              </a:rPr>
              <a:t> D</a:t>
            </a:r>
            <a:r>
              <a:rPr lang="en-US" sz="2800" baseline="30000" dirty="0">
                <a:solidFill>
                  <a:srgbClr val="00FF00"/>
                </a:solidFill>
              </a:rPr>
              <a:t>2</a:t>
            </a:r>
            <a:endParaRPr lang="en-US" sz="2800" dirty="0">
              <a:solidFill>
                <a:srgbClr val="00FF00"/>
              </a:solidFill>
            </a:endParaRPr>
          </a:p>
          <a:p>
            <a:pPr algn="just"/>
            <a:r>
              <a:rPr lang="en-US" sz="2800" dirty="0"/>
              <a:t>value of </a:t>
            </a:r>
            <a:r>
              <a:rPr lang="en-US" sz="2800" dirty="0">
                <a:solidFill>
                  <a:srgbClr val="00FF00"/>
                </a:solidFill>
              </a:rPr>
              <a:t>c</a:t>
            </a:r>
            <a:r>
              <a:rPr lang="en-US" sz="2800" baseline="-25000" dirty="0">
                <a:solidFill>
                  <a:srgbClr val="00FF00"/>
                </a:solidFill>
              </a:rPr>
              <a:t>p</a:t>
            </a:r>
            <a:r>
              <a:rPr lang="en-US" sz="2800" dirty="0"/>
              <a:t> depends on the type of the pipe and characteristics of the foundation and backfill.</a:t>
            </a:r>
          </a:p>
        </p:txBody>
      </p:sp>
    </p:spTree>
  </p:cSld>
  <p:clrMapOvr>
    <a:masterClrMapping/>
  </p:clrMapOvr>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685800"/>
          </a:xfrm>
        </p:spPr>
        <p:txBody>
          <a:bodyPr>
            <a:normAutofit/>
          </a:bodyPr>
          <a:lstStyle/>
          <a:p>
            <a:pPr algn="ctr"/>
            <a:r>
              <a:rPr lang="en-US" sz="3600" dirty="0">
                <a:solidFill>
                  <a:srgbClr val="FFFF00"/>
                </a:solidFill>
              </a:rPr>
              <a:t>External Forces</a:t>
            </a:r>
          </a:p>
        </p:txBody>
      </p:sp>
      <p:sp>
        <p:nvSpPr>
          <p:cNvPr id="3" name="Subtitle 2"/>
          <p:cNvSpPr>
            <a:spLocks noGrp="1"/>
          </p:cNvSpPr>
          <p:nvPr>
            <p:ph type="subTitle" idx="1"/>
          </p:nvPr>
        </p:nvSpPr>
        <p:spPr>
          <a:xfrm>
            <a:off x="381000" y="990600"/>
            <a:ext cx="8229600" cy="5486400"/>
          </a:xfrm>
        </p:spPr>
        <p:txBody>
          <a:bodyPr>
            <a:normAutofit fontScale="85000" lnSpcReduction="10000"/>
          </a:bodyPr>
          <a:lstStyle/>
          <a:p>
            <a:pPr algn="just">
              <a:lnSpc>
                <a:spcPct val="110000"/>
              </a:lnSpc>
              <a:spcAft>
                <a:spcPts val="600"/>
              </a:spcAft>
            </a:pPr>
            <a:r>
              <a:rPr lang="en-US" sz="2800" dirty="0"/>
              <a:t>The formula for </a:t>
            </a:r>
            <a:r>
              <a:rPr lang="en-US" sz="2800" dirty="0">
                <a:solidFill>
                  <a:srgbClr val="00FF00"/>
                </a:solidFill>
              </a:rPr>
              <a:t>load due to super imposed concentrated load </a:t>
            </a:r>
            <a:r>
              <a:rPr lang="en-US" sz="2800" dirty="0"/>
              <a:t>is given in the following form by </a:t>
            </a:r>
            <a:r>
              <a:rPr lang="en-US" sz="2800" dirty="0" err="1"/>
              <a:t>D.H.Holl’s</a:t>
            </a:r>
            <a:r>
              <a:rPr lang="en-US" sz="2800" dirty="0"/>
              <a:t> integration of </a:t>
            </a:r>
            <a:r>
              <a:rPr lang="en-US" sz="2800" dirty="0" err="1"/>
              <a:t>Bousainesq’s</a:t>
            </a:r>
            <a:r>
              <a:rPr lang="en-US" sz="2800" dirty="0"/>
              <a:t> formula as,</a:t>
            </a:r>
          </a:p>
          <a:p>
            <a:pPr algn="just">
              <a:lnSpc>
                <a:spcPct val="110000"/>
              </a:lnSpc>
              <a:spcAft>
                <a:spcPts val="600"/>
              </a:spcAft>
            </a:pPr>
            <a:r>
              <a:rPr lang="en-US" sz="2800" dirty="0" err="1">
                <a:solidFill>
                  <a:srgbClr val="00FF00"/>
                </a:solidFill>
              </a:rPr>
              <a:t>w</a:t>
            </a:r>
            <a:r>
              <a:rPr lang="en-US" sz="2800" baseline="-25000" dirty="0" err="1">
                <a:solidFill>
                  <a:srgbClr val="00FF00"/>
                </a:solidFill>
              </a:rPr>
              <a:t>sc</a:t>
            </a:r>
            <a:r>
              <a:rPr lang="en-US" sz="2800" dirty="0">
                <a:solidFill>
                  <a:srgbClr val="00FF00"/>
                </a:solidFill>
              </a:rPr>
              <a:t> = (c</a:t>
            </a:r>
            <a:r>
              <a:rPr lang="en-US" sz="2800" baseline="-25000" dirty="0">
                <a:solidFill>
                  <a:srgbClr val="00FF00"/>
                </a:solidFill>
              </a:rPr>
              <a:t>1</a:t>
            </a:r>
            <a:r>
              <a:rPr lang="en-US" sz="2800" dirty="0">
                <a:solidFill>
                  <a:srgbClr val="00FF00"/>
                </a:solidFill>
              </a:rPr>
              <a:t>p</a:t>
            </a:r>
            <a:r>
              <a:rPr lang="en-US" sz="2800" baseline="-25000" dirty="0">
                <a:solidFill>
                  <a:srgbClr val="00FF00"/>
                </a:solidFill>
              </a:rPr>
              <a:t>sc</a:t>
            </a:r>
            <a:r>
              <a:rPr lang="en-US" sz="2800" dirty="0">
                <a:solidFill>
                  <a:srgbClr val="00FF00"/>
                </a:solidFill>
              </a:rPr>
              <a:t>) I/L</a:t>
            </a:r>
          </a:p>
          <a:p>
            <a:pPr algn="just">
              <a:lnSpc>
                <a:spcPct val="110000"/>
              </a:lnSpc>
              <a:spcAft>
                <a:spcPts val="600"/>
              </a:spcAft>
            </a:pPr>
            <a:r>
              <a:rPr lang="en-US" sz="2800" dirty="0"/>
              <a:t>where </a:t>
            </a:r>
            <a:r>
              <a:rPr lang="en-US" sz="2800" dirty="0" err="1">
                <a:solidFill>
                  <a:srgbClr val="00FF00"/>
                </a:solidFill>
              </a:rPr>
              <a:t>w</a:t>
            </a:r>
            <a:r>
              <a:rPr lang="en-US" sz="2800" baseline="-25000" dirty="0" err="1">
                <a:solidFill>
                  <a:srgbClr val="00FF00"/>
                </a:solidFill>
              </a:rPr>
              <a:t>sd</a:t>
            </a:r>
            <a:r>
              <a:rPr lang="en-US" sz="2800" dirty="0">
                <a:solidFill>
                  <a:srgbClr val="00FF00"/>
                </a:solidFill>
              </a:rPr>
              <a:t> </a:t>
            </a:r>
            <a:r>
              <a:rPr lang="en-US" sz="2800" dirty="0"/>
              <a:t>is superimposed concentrated load on pipe in lb/ft, </a:t>
            </a:r>
            <a:r>
              <a:rPr lang="en-US" sz="2800" dirty="0" err="1">
                <a:solidFill>
                  <a:srgbClr val="00FF00"/>
                </a:solidFill>
              </a:rPr>
              <a:t>p</a:t>
            </a:r>
            <a:r>
              <a:rPr lang="en-US" sz="2800" baseline="-25000" dirty="0" err="1">
                <a:solidFill>
                  <a:srgbClr val="00FF00"/>
                </a:solidFill>
              </a:rPr>
              <a:t>sc</a:t>
            </a:r>
            <a:r>
              <a:rPr lang="en-US" sz="2800" dirty="0">
                <a:solidFill>
                  <a:srgbClr val="00FF00"/>
                </a:solidFill>
              </a:rPr>
              <a:t> </a:t>
            </a:r>
            <a:r>
              <a:rPr lang="en-US" sz="2800" dirty="0"/>
              <a:t>is the superimposed concentrated load in lb, </a:t>
            </a:r>
            <a:r>
              <a:rPr lang="en-US" sz="2800" dirty="0">
                <a:solidFill>
                  <a:srgbClr val="00FF00"/>
                </a:solidFill>
              </a:rPr>
              <a:t>I</a:t>
            </a:r>
            <a:r>
              <a:rPr lang="en-US" sz="2800" dirty="0"/>
              <a:t> is the impact factor and </a:t>
            </a:r>
            <a:r>
              <a:rPr lang="en-US" sz="2800" dirty="0">
                <a:solidFill>
                  <a:srgbClr val="00FF00"/>
                </a:solidFill>
              </a:rPr>
              <a:t>c</a:t>
            </a:r>
            <a:r>
              <a:rPr lang="en-US" sz="2800" baseline="-25000" dirty="0">
                <a:solidFill>
                  <a:srgbClr val="00FF00"/>
                </a:solidFill>
              </a:rPr>
              <a:t>1</a:t>
            </a:r>
            <a:r>
              <a:rPr lang="en-US" sz="2800" dirty="0"/>
              <a:t> is the load coefficient which is  a function of </a:t>
            </a:r>
            <a:r>
              <a:rPr lang="en-US" sz="2800" dirty="0">
                <a:solidFill>
                  <a:srgbClr val="00FF00"/>
                </a:solidFill>
              </a:rPr>
              <a:t>D/2H</a:t>
            </a:r>
            <a:r>
              <a:rPr lang="en-US" sz="2800" dirty="0"/>
              <a:t> and </a:t>
            </a:r>
            <a:r>
              <a:rPr lang="en-US" sz="2800" dirty="0">
                <a:solidFill>
                  <a:srgbClr val="00FF00"/>
                </a:solidFill>
              </a:rPr>
              <a:t>L/2H</a:t>
            </a:r>
            <a:r>
              <a:rPr lang="en-US" sz="2800" dirty="0"/>
              <a:t>. In case distributed superimposed load, the expression for load on the pipe is, </a:t>
            </a:r>
          </a:p>
          <a:p>
            <a:pPr algn="just">
              <a:lnSpc>
                <a:spcPct val="110000"/>
              </a:lnSpc>
              <a:spcAft>
                <a:spcPts val="600"/>
              </a:spcAft>
            </a:pPr>
            <a:r>
              <a:rPr lang="en-US" sz="2800" dirty="0" err="1">
                <a:solidFill>
                  <a:srgbClr val="00FF00"/>
                </a:solidFill>
              </a:rPr>
              <a:t>w</a:t>
            </a:r>
            <a:r>
              <a:rPr lang="en-US" sz="2800" baseline="-25000" dirty="0" err="1">
                <a:solidFill>
                  <a:srgbClr val="00FF00"/>
                </a:solidFill>
              </a:rPr>
              <a:t>sd</a:t>
            </a:r>
            <a:r>
              <a:rPr lang="en-US" sz="2800" dirty="0">
                <a:solidFill>
                  <a:srgbClr val="00FF00"/>
                </a:solidFill>
              </a:rPr>
              <a:t> = c</a:t>
            </a:r>
            <a:r>
              <a:rPr lang="en-US" sz="2800" baseline="-25000" dirty="0">
                <a:solidFill>
                  <a:srgbClr val="00FF00"/>
                </a:solidFill>
              </a:rPr>
              <a:t>1</a:t>
            </a:r>
            <a:r>
              <a:rPr lang="en-US" sz="2800" dirty="0">
                <a:solidFill>
                  <a:srgbClr val="00FF00"/>
                </a:solidFill>
              </a:rPr>
              <a:t>pID</a:t>
            </a:r>
          </a:p>
          <a:p>
            <a:pPr algn="just">
              <a:lnSpc>
                <a:spcPct val="110000"/>
              </a:lnSpc>
              <a:spcAft>
                <a:spcPts val="600"/>
              </a:spcAft>
            </a:pPr>
            <a:r>
              <a:rPr lang="en-US" sz="2800" dirty="0"/>
              <a:t>where </a:t>
            </a:r>
            <a:r>
              <a:rPr lang="en-US" sz="2800" dirty="0" err="1">
                <a:solidFill>
                  <a:srgbClr val="00FF00"/>
                </a:solidFill>
              </a:rPr>
              <a:t>w</a:t>
            </a:r>
            <a:r>
              <a:rPr lang="en-US" sz="2800" baseline="-25000" dirty="0" err="1">
                <a:solidFill>
                  <a:srgbClr val="00FF00"/>
                </a:solidFill>
              </a:rPr>
              <a:t>sd</a:t>
            </a:r>
            <a:r>
              <a:rPr lang="en-US" sz="2800" baseline="-25000" dirty="0"/>
              <a:t> </a:t>
            </a:r>
            <a:r>
              <a:rPr lang="en-US" sz="2800" dirty="0"/>
              <a:t>is the superimposed</a:t>
            </a:r>
            <a:r>
              <a:rPr lang="en-US" sz="2800" baseline="-25000" dirty="0"/>
              <a:t> </a:t>
            </a:r>
            <a:r>
              <a:rPr lang="en-US" sz="2800" dirty="0"/>
              <a:t>distributed load on the pipe in lb/ft length, </a:t>
            </a:r>
            <a:r>
              <a:rPr lang="en-US" sz="2800" dirty="0">
                <a:solidFill>
                  <a:srgbClr val="00FF00"/>
                </a:solidFill>
              </a:rPr>
              <a:t>p</a:t>
            </a:r>
            <a:r>
              <a:rPr lang="en-US" sz="2800" dirty="0"/>
              <a:t> is the intensity of distributed load in lb/</a:t>
            </a:r>
            <a:r>
              <a:rPr lang="en-US" sz="2800" dirty="0" err="1"/>
              <a:t>sq.ft</a:t>
            </a:r>
            <a:r>
              <a:rPr lang="en-US" sz="2800" dirty="0"/>
              <a:t>, </a:t>
            </a:r>
            <a:r>
              <a:rPr lang="en-US" sz="2800" dirty="0">
                <a:solidFill>
                  <a:srgbClr val="00FF00"/>
                </a:solidFill>
              </a:rPr>
              <a:t>c</a:t>
            </a:r>
            <a:r>
              <a:rPr lang="en-US" sz="2800" baseline="-25000" dirty="0">
                <a:solidFill>
                  <a:srgbClr val="00FF00"/>
                </a:solidFill>
              </a:rPr>
              <a:t>1</a:t>
            </a:r>
            <a:r>
              <a:rPr lang="en-US" sz="2800" baseline="-25000" dirty="0"/>
              <a:t> </a:t>
            </a:r>
            <a:r>
              <a:rPr lang="en-US" sz="2800" dirty="0"/>
              <a:t>is the load coefficient which is function of N/2H and M/2H.</a:t>
            </a:r>
          </a:p>
        </p:txBody>
      </p:sp>
    </p:spTree>
  </p:cSld>
  <p:clrMapOvr>
    <a:masterClrMapping/>
  </p:clrMapOvr>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685800"/>
          </a:xfrm>
        </p:spPr>
        <p:txBody>
          <a:bodyPr>
            <a:normAutofit/>
          </a:bodyPr>
          <a:lstStyle/>
          <a:p>
            <a:pPr algn="ctr"/>
            <a:r>
              <a:rPr lang="en-US" sz="3600" dirty="0">
                <a:solidFill>
                  <a:srgbClr val="FFFF00"/>
                </a:solidFill>
              </a:rPr>
              <a:t>External Forces</a:t>
            </a:r>
          </a:p>
        </p:txBody>
      </p:sp>
      <p:pic>
        <p:nvPicPr>
          <p:cNvPr id="1027" name="Picture 3"/>
          <p:cNvPicPr>
            <a:picLocks noChangeAspect="1" noChangeArrowheads="1"/>
          </p:cNvPicPr>
          <p:nvPr/>
        </p:nvPicPr>
        <p:blipFill>
          <a:blip r:embed="rId2"/>
          <a:srcRect/>
          <a:stretch>
            <a:fillRect/>
          </a:stretch>
        </p:blipFill>
        <p:spPr bwMode="auto">
          <a:xfrm>
            <a:off x="1295400" y="990600"/>
            <a:ext cx="6172200" cy="5395497"/>
          </a:xfrm>
          <a:prstGeom prst="rect">
            <a:avLst/>
          </a:prstGeom>
          <a:noFill/>
          <a:ln w="9525">
            <a:noFill/>
            <a:miter lim="800000"/>
            <a:headEnd/>
            <a:tailEnd/>
          </a:ln>
          <a:effectLst/>
        </p:spPr>
      </p:pic>
    </p:spTree>
  </p:cSld>
  <p:clrMapOvr>
    <a:masterClrMapping/>
  </p:clrMapOvr>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685800"/>
          </a:xfrm>
        </p:spPr>
        <p:txBody>
          <a:bodyPr>
            <a:normAutofit/>
          </a:bodyPr>
          <a:lstStyle/>
          <a:p>
            <a:pPr algn="ctr"/>
            <a:r>
              <a:rPr lang="en-US" sz="3200" dirty="0">
                <a:solidFill>
                  <a:srgbClr val="00FF00"/>
                </a:solidFill>
              </a:rPr>
              <a:t> WATER DISTRIBUTION SYSTEM</a:t>
            </a:r>
          </a:p>
        </p:txBody>
      </p:sp>
      <p:sp>
        <p:nvSpPr>
          <p:cNvPr id="3" name="Subtitle 2"/>
          <p:cNvSpPr>
            <a:spLocks noGrp="1"/>
          </p:cNvSpPr>
          <p:nvPr>
            <p:ph type="subTitle" idx="1"/>
          </p:nvPr>
        </p:nvSpPr>
        <p:spPr>
          <a:xfrm>
            <a:off x="533400" y="914400"/>
            <a:ext cx="8077200" cy="5486400"/>
          </a:xfrm>
        </p:spPr>
        <p:txBody>
          <a:bodyPr>
            <a:normAutofit/>
          </a:bodyPr>
          <a:lstStyle/>
          <a:p>
            <a:pPr algn="just">
              <a:spcAft>
                <a:spcPts val="1200"/>
              </a:spcAft>
            </a:pPr>
            <a:r>
              <a:rPr lang="en-US" sz="2800" dirty="0"/>
              <a:t>The distribution system is that part of the water-work which receives the water from the pumping station or from treatment plant and delivers it throughout the district to be served. </a:t>
            </a:r>
          </a:p>
          <a:p>
            <a:pPr algn="just">
              <a:spcAft>
                <a:spcPts val="1200"/>
              </a:spcAft>
            </a:pPr>
            <a:r>
              <a:rPr lang="en-US" sz="2800" dirty="0">
                <a:solidFill>
                  <a:srgbClr val="FFFF00"/>
                </a:solidFill>
              </a:rPr>
              <a:t>It includes, such as, reservoirs for purposes of storage, equalizing pressures and subsequent distribution, together with pipes, valves, hydrants and other appurtenance for carrying water, service pipe and meters etc.</a:t>
            </a:r>
          </a:p>
        </p:txBody>
      </p:sp>
    </p:spTree>
  </p:cSld>
  <p:clrMapOvr>
    <a:masterClrMapping/>
  </p:clrMapOvr>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685800"/>
          </a:xfrm>
        </p:spPr>
        <p:txBody>
          <a:bodyPr>
            <a:normAutofit/>
          </a:bodyPr>
          <a:lstStyle/>
          <a:p>
            <a:pPr algn="ctr"/>
            <a:r>
              <a:rPr lang="en-US" sz="3600" dirty="0">
                <a:solidFill>
                  <a:srgbClr val="FFC000"/>
                </a:solidFill>
                <a:effectLst/>
              </a:rPr>
              <a:t>Objectives of Distribution System</a:t>
            </a:r>
          </a:p>
        </p:txBody>
      </p:sp>
      <p:sp>
        <p:nvSpPr>
          <p:cNvPr id="3" name="Subtitle 2"/>
          <p:cNvSpPr>
            <a:spLocks noGrp="1"/>
          </p:cNvSpPr>
          <p:nvPr>
            <p:ph type="subTitle" idx="1"/>
          </p:nvPr>
        </p:nvSpPr>
        <p:spPr>
          <a:xfrm>
            <a:off x="381000" y="914400"/>
            <a:ext cx="8229600" cy="5486400"/>
          </a:xfrm>
        </p:spPr>
        <p:txBody>
          <a:bodyPr>
            <a:normAutofit/>
          </a:bodyPr>
          <a:lstStyle/>
          <a:p>
            <a:pPr algn="just">
              <a:spcAft>
                <a:spcPts val="1200"/>
              </a:spcAft>
            </a:pPr>
            <a:r>
              <a:rPr lang="en-US" sz="2800" dirty="0"/>
              <a:t>The main purposes of the construction of water distribution system are:</a:t>
            </a:r>
          </a:p>
          <a:p>
            <a:pPr marL="514350" lvl="0" indent="-514350" algn="just">
              <a:spcAft>
                <a:spcPts val="1200"/>
              </a:spcAft>
              <a:buFont typeface="Wingdings" pitchFamily="2" charset="2"/>
              <a:buChar char="q"/>
            </a:pPr>
            <a:r>
              <a:rPr lang="en-US" sz="2800" dirty="0"/>
              <a:t>To make water available in close proximity to the consumer;</a:t>
            </a:r>
          </a:p>
          <a:p>
            <a:pPr marL="514350" lvl="0" indent="-514350" algn="just">
              <a:spcAft>
                <a:spcPts val="1200"/>
              </a:spcAft>
              <a:buFont typeface="Wingdings" pitchFamily="2" charset="2"/>
              <a:buChar char="q"/>
            </a:pPr>
            <a:r>
              <a:rPr lang="en-US" sz="2800" dirty="0"/>
              <a:t>To supply water in adequate quantities according to the demand of the consumers;</a:t>
            </a:r>
          </a:p>
          <a:p>
            <a:pPr marL="514350" lvl="0" indent="-514350" algn="just">
              <a:spcAft>
                <a:spcPts val="1200"/>
              </a:spcAft>
              <a:buFont typeface="Wingdings" pitchFamily="2" charset="2"/>
              <a:buChar char="q"/>
            </a:pPr>
            <a:r>
              <a:rPr lang="en-US" sz="2800" dirty="0"/>
              <a:t>To supply water with adequate pressure;</a:t>
            </a:r>
          </a:p>
          <a:p>
            <a:pPr marL="514350" lvl="0" indent="-514350" algn="just">
              <a:buFont typeface="Wingdings" pitchFamily="2" charset="2"/>
              <a:buChar char="q"/>
            </a:pPr>
            <a:r>
              <a:rPr lang="en-US" sz="2800" dirty="0"/>
              <a:t>To regulate water supply as per requirement. </a:t>
            </a:r>
          </a:p>
        </p:txBody>
      </p:sp>
    </p:spTree>
  </p:cSld>
  <p:clrMapOvr>
    <a:masterClrMapping/>
  </p:clrMapOvr>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76200"/>
            <a:ext cx="8915400" cy="685800"/>
          </a:xfrm>
        </p:spPr>
        <p:txBody>
          <a:bodyPr>
            <a:noAutofit/>
          </a:bodyPr>
          <a:lstStyle/>
          <a:p>
            <a:pPr algn="ctr"/>
            <a:r>
              <a:rPr lang="en-US" sz="3200" dirty="0">
                <a:solidFill>
                  <a:srgbClr val="FFC000"/>
                </a:solidFill>
              </a:rPr>
              <a:t>General consideration for water distribution system</a:t>
            </a:r>
          </a:p>
        </p:txBody>
      </p:sp>
      <p:sp>
        <p:nvSpPr>
          <p:cNvPr id="3" name="Subtitle 2"/>
          <p:cNvSpPr>
            <a:spLocks noGrp="1"/>
          </p:cNvSpPr>
          <p:nvPr>
            <p:ph type="subTitle" idx="1"/>
          </p:nvPr>
        </p:nvSpPr>
        <p:spPr>
          <a:xfrm>
            <a:off x="381000" y="914400"/>
            <a:ext cx="8229600" cy="5638800"/>
          </a:xfrm>
        </p:spPr>
        <p:txBody>
          <a:bodyPr>
            <a:noAutofit/>
          </a:bodyPr>
          <a:lstStyle/>
          <a:p>
            <a:pPr algn="just">
              <a:spcAft>
                <a:spcPts val="1200"/>
              </a:spcAft>
            </a:pPr>
            <a:r>
              <a:rPr lang="en-US" sz="2400" dirty="0"/>
              <a:t>The general considerations of the planning of distribution system should be observed in its design:</a:t>
            </a:r>
          </a:p>
          <a:p>
            <a:pPr lvl="0" algn="just">
              <a:spcAft>
                <a:spcPts val="1200"/>
              </a:spcAft>
            </a:pPr>
            <a:r>
              <a:rPr lang="en-US" sz="2400" b="1" dirty="0">
                <a:solidFill>
                  <a:srgbClr val="00FF00"/>
                </a:solidFill>
              </a:rPr>
              <a:t>Circulation of water: </a:t>
            </a:r>
            <a:r>
              <a:rPr lang="en-US" sz="2400" dirty="0"/>
              <a:t>The layout of distribution system should be such that there is free circulation of water and that the number of dead ends should be very few. Where dead ends are unavoidable, the hydrants will be provided to act as washouts.</a:t>
            </a:r>
          </a:p>
          <a:p>
            <a:pPr lvl="0" algn="just">
              <a:spcAft>
                <a:spcPts val="1200"/>
              </a:spcAft>
            </a:pPr>
            <a:r>
              <a:rPr lang="en-US" sz="2400" b="1" dirty="0">
                <a:solidFill>
                  <a:srgbClr val="00FF00"/>
                </a:solidFill>
              </a:rPr>
              <a:t>Construction and design: </a:t>
            </a:r>
            <a:r>
              <a:rPr lang="en-US" sz="2400" dirty="0"/>
              <a:t>The construction and design of water distribution system should be such that ample water is available at all times at desired pressure in all portion of the distribution system. </a:t>
            </a:r>
          </a:p>
        </p:txBody>
      </p:sp>
    </p:spTree>
  </p:cSld>
  <p:clrMapOvr>
    <a:masterClrMapping/>
  </p:clrMapOvr>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76200"/>
            <a:ext cx="8915400" cy="685800"/>
          </a:xfrm>
        </p:spPr>
        <p:txBody>
          <a:bodyPr>
            <a:noAutofit/>
          </a:bodyPr>
          <a:lstStyle/>
          <a:p>
            <a:pPr algn="ctr"/>
            <a:r>
              <a:rPr lang="en-US" sz="3200" dirty="0">
                <a:solidFill>
                  <a:srgbClr val="FFC000"/>
                </a:solidFill>
              </a:rPr>
              <a:t>General consideration for water distribution system</a:t>
            </a:r>
          </a:p>
        </p:txBody>
      </p:sp>
      <p:sp>
        <p:nvSpPr>
          <p:cNvPr id="3" name="Subtitle 2"/>
          <p:cNvSpPr>
            <a:spLocks noGrp="1"/>
          </p:cNvSpPr>
          <p:nvPr>
            <p:ph type="subTitle" idx="1"/>
          </p:nvPr>
        </p:nvSpPr>
        <p:spPr>
          <a:xfrm>
            <a:off x="381000" y="914400"/>
            <a:ext cx="8229600" cy="5638800"/>
          </a:xfrm>
        </p:spPr>
        <p:txBody>
          <a:bodyPr>
            <a:noAutofit/>
          </a:bodyPr>
          <a:lstStyle/>
          <a:p>
            <a:pPr algn="just">
              <a:spcAft>
                <a:spcPts val="1200"/>
              </a:spcAft>
            </a:pPr>
            <a:r>
              <a:rPr lang="en-US" sz="2400" dirty="0"/>
              <a:t>The minimum residual pressures at ferrule point for direct supply to single-</a:t>
            </a:r>
            <a:r>
              <a:rPr lang="en-US" sz="2400" dirty="0" err="1"/>
              <a:t>storeyed</a:t>
            </a:r>
            <a:r>
              <a:rPr lang="en-US" sz="2400" dirty="0"/>
              <a:t>, two-</a:t>
            </a:r>
            <a:r>
              <a:rPr lang="en-US" sz="2400" dirty="0" err="1"/>
              <a:t>storeyed</a:t>
            </a:r>
            <a:r>
              <a:rPr lang="en-US" sz="2400" dirty="0"/>
              <a:t> and three-</a:t>
            </a:r>
            <a:r>
              <a:rPr lang="en-US" sz="2400" dirty="0" err="1"/>
              <a:t>storeyed</a:t>
            </a:r>
            <a:r>
              <a:rPr lang="en-US" sz="2400" dirty="0"/>
              <a:t> buildings should be respectively 7 m, 12 m and 17 m. If the available pressure in the pipe is low, it has to be boosted up with the help of fire engines in case of fire occurrence. In general, the construction and design of the water distribution system be such that it can be relied upon even for meeting future expansion programs.</a:t>
            </a:r>
          </a:p>
          <a:p>
            <a:pPr lvl="0" algn="just">
              <a:spcAft>
                <a:spcPts val="1200"/>
              </a:spcAft>
            </a:pPr>
            <a:r>
              <a:rPr lang="en-US" sz="2400" b="1" dirty="0">
                <a:solidFill>
                  <a:srgbClr val="00FF00"/>
                </a:solidFill>
              </a:rPr>
              <a:t>Earth cushioning:</a:t>
            </a:r>
            <a:r>
              <a:rPr lang="en-US" sz="2400" dirty="0">
                <a:solidFill>
                  <a:srgbClr val="00FF00"/>
                </a:solidFill>
              </a:rPr>
              <a:t> </a:t>
            </a:r>
            <a:r>
              <a:rPr lang="en-US" sz="2400" dirty="0"/>
              <a:t>The mains, which are laid under roads, should be provided with a minimum earth cushioning of 900 mm height from the top of mains. At other places, the cushioning may be of 750 mm height.</a:t>
            </a:r>
          </a:p>
        </p:txBody>
      </p:sp>
    </p:spTree>
  </p:cSld>
  <p:clrMapOvr>
    <a:masterClrMapping/>
  </p:clrMapOvr>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76200"/>
            <a:ext cx="8915400" cy="685800"/>
          </a:xfrm>
        </p:spPr>
        <p:txBody>
          <a:bodyPr>
            <a:noAutofit/>
          </a:bodyPr>
          <a:lstStyle/>
          <a:p>
            <a:pPr algn="ctr"/>
            <a:r>
              <a:rPr lang="en-US" sz="3200" dirty="0">
                <a:solidFill>
                  <a:srgbClr val="FFC000"/>
                </a:solidFill>
              </a:rPr>
              <a:t>General consideration for water distribution system</a:t>
            </a:r>
          </a:p>
        </p:txBody>
      </p:sp>
      <p:sp>
        <p:nvSpPr>
          <p:cNvPr id="3" name="Subtitle 2"/>
          <p:cNvSpPr>
            <a:spLocks noGrp="1"/>
          </p:cNvSpPr>
          <p:nvPr>
            <p:ph type="subTitle" idx="1"/>
          </p:nvPr>
        </p:nvSpPr>
        <p:spPr>
          <a:xfrm>
            <a:off x="381000" y="914400"/>
            <a:ext cx="8229600" cy="5486400"/>
          </a:xfrm>
        </p:spPr>
        <p:txBody>
          <a:bodyPr>
            <a:noAutofit/>
          </a:bodyPr>
          <a:lstStyle/>
          <a:p>
            <a:pPr lvl="0" algn="just">
              <a:spcAft>
                <a:spcPts val="1200"/>
              </a:spcAft>
            </a:pPr>
            <a:r>
              <a:rPr lang="en-US" sz="2400" b="1" dirty="0">
                <a:solidFill>
                  <a:srgbClr val="00FF00"/>
                </a:solidFill>
              </a:rPr>
              <a:t>Construction by sewage:</a:t>
            </a:r>
            <a:r>
              <a:rPr lang="en-US" sz="2400" dirty="0">
                <a:solidFill>
                  <a:srgbClr val="00FF00"/>
                </a:solidFill>
              </a:rPr>
              <a:t> </a:t>
            </a:r>
            <a:r>
              <a:rPr lang="en-US" sz="2400" dirty="0"/>
              <a:t>The water pipe line should be laid above the sewers at a vertical distance of about 2 m and the horizontal distance between the water pipes and sewer should be at least 3 m. If the physical configuration of country does not permit the provision of this minimum spacing, extraordinary precautions should be taken to make the distribution system watertight to the maximum possible extent.</a:t>
            </a:r>
          </a:p>
          <a:p>
            <a:pPr algn="just">
              <a:spcAft>
                <a:spcPts val="1200"/>
              </a:spcAft>
            </a:pPr>
            <a:r>
              <a:rPr lang="en-US" sz="2400" b="1" dirty="0">
                <a:solidFill>
                  <a:srgbClr val="00FF00"/>
                </a:solidFill>
              </a:rPr>
              <a:t>Fire demand:</a:t>
            </a:r>
            <a:r>
              <a:rPr lang="en-US" sz="2400" dirty="0">
                <a:solidFill>
                  <a:srgbClr val="00FF00"/>
                </a:solidFill>
              </a:rPr>
              <a:t> </a:t>
            </a:r>
            <a:r>
              <a:rPr lang="en-US" sz="2400" dirty="0"/>
              <a:t>The distribution system should be so laid that the water for fire demand is available in required quantity at desired pressure at number of points along it.</a:t>
            </a:r>
          </a:p>
        </p:txBody>
      </p:sp>
    </p:spTree>
  </p:cSld>
  <p:clrMapOvr>
    <a:masterClrMapping/>
  </p:clrMapOvr>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76200"/>
            <a:ext cx="8915400" cy="685800"/>
          </a:xfrm>
        </p:spPr>
        <p:txBody>
          <a:bodyPr>
            <a:noAutofit/>
          </a:bodyPr>
          <a:lstStyle/>
          <a:p>
            <a:pPr algn="ctr"/>
            <a:r>
              <a:rPr lang="en-US" sz="3200" dirty="0">
                <a:solidFill>
                  <a:srgbClr val="FFC000"/>
                </a:solidFill>
              </a:rPr>
              <a:t>General consideration for water distribution system</a:t>
            </a:r>
          </a:p>
        </p:txBody>
      </p:sp>
      <p:sp>
        <p:nvSpPr>
          <p:cNvPr id="3" name="Subtitle 2"/>
          <p:cNvSpPr>
            <a:spLocks noGrp="1"/>
          </p:cNvSpPr>
          <p:nvPr>
            <p:ph type="subTitle" idx="1"/>
          </p:nvPr>
        </p:nvSpPr>
        <p:spPr>
          <a:xfrm>
            <a:off x="381000" y="914400"/>
            <a:ext cx="8229600" cy="5486400"/>
          </a:xfrm>
        </p:spPr>
        <p:txBody>
          <a:bodyPr>
            <a:noAutofit/>
          </a:bodyPr>
          <a:lstStyle/>
          <a:p>
            <a:pPr lvl="0" algn="just">
              <a:spcAft>
                <a:spcPts val="1200"/>
              </a:spcAft>
            </a:pPr>
            <a:r>
              <a:rPr lang="en-US" sz="2400" b="1" dirty="0">
                <a:solidFill>
                  <a:srgbClr val="00FF00"/>
                </a:solidFill>
              </a:rPr>
              <a:t>Economy:</a:t>
            </a:r>
            <a:r>
              <a:rPr lang="en-US" sz="2400" dirty="0">
                <a:solidFill>
                  <a:srgbClr val="00FF00"/>
                </a:solidFill>
              </a:rPr>
              <a:t> </a:t>
            </a:r>
            <a:r>
              <a:rPr lang="en-US" sz="2400" dirty="0"/>
              <a:t>The layout and design of distribution system should be economical. The cost of distribution system forms a substantial part to extent of about 90% of the total cost of the water supply project. Hence the water distribution system should be carefully designed by taking into various factors such as pumping head, type of pipes, storage requirement, pipe diameter, etc.</a:t>
            </a:r>
          </a:p>
          <a:p>
            <a:pPr lvl="0" algn="just">
              <a:spcAft>
                <a:spcPts val="1200"/>
              </a:spcAft>
            </a:pPr>
            <a:r>
              <a:rPr lang="en-US" sz="2400" b="1" dirty="0">
                <a:solidFill>
                  <a:srgbClr val="00FF00"/>
                </a:solidFill>
              </a:rPr>
              <a:t>Gradients:</a:t>
            </a:r>
            <a:r>
              <a:rPr lang="en-US" sz="2400" dirty="0">
                <a:solidFill>
                  <a:srgbClr val="00FF00"/>
                </a:solidFill>
              </a:rPr>
              <a:t> </a:t>
            </a:r>
            <a:r>
              <a:rPr lang="en-US" sz="2400" dirty="0"/>
              <a:t>It is not necessary to lay mains at constant gradients. But the gradients of mains should in general follow the natural contour of ground. The gradient line should not rise above the hydraulic gradient line which means that at every points along the mains, there should be a positive pressure gradient than the atmospheric pressure.</a:t>
            </a:r>
          </a:p>
        </p:txBody>
      </p:sp>
    </p:spTree>
  </p:cSld>
  <p:clrMapOvr>
    <a:masterClrMapping/>
  </p:clrMapOvr>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76200"/>
            <a:ext cx="8915400" cy="685800"/>
          </a:xfrm>
        </p:spPr>
        <p:txBody>
          <a:bodyPr>
            <a:noAutofit/>
          </a:bodyPr>
          <a:lstStyle/>
          <a:p>
            <a:pPr algn="ctr"/>
            <a:r>
              <a:rPr lang="en-US" sz="3200" dirty="0">
                <a:solidFill>
                  <a:srgbClr val="FFC000"/>
                </a:solidFill>
              </a:rPr>
              <a:t>General consideration for water distribution system</a:t>
            </a:r>
          </a:p>
        </p:txBody>
      </p:sp>
      <p:sp>
        <p:nvSpPr>
          <p:cNvPr id="3" name="Subtitle 2"/>
          <p:cNvSpPr>
            <a:spLocks noGrp="1"/>
          </p:cNvSpPr>
          <p:nvPr>
            <p:ph type="subTitle" idx="1"/>
          </p:nvPr>
        </p:nvSpPr>
        <p:spPr>
          <a:xfrm>
            <a:off x="381000" y="914400"/>
            <a:ext cx="8229600" cy="5486400"/>
          </a:xfrm>
        </p:spPr>
        <p:txBody>
          <a:bodyPr>
            <a:noAutofit/>
          </a:bodyPr>
          <a:lstStyle/>
          <a:p>
            <a:pPr lvl="0" algn="just">
              <a:spcAft>
                <a:spcPts val="600"/>
              </a:spcAft>
            </a:pPr>
            <a:r>
              <a:rPr lang="en-US" sz="2200" b="1" dirty="0">
                <a:solidFill>
                  <a:srgbClr val="00FF00"/>
                </a:solidFill>
              </a:rPr>
              <a:t>Leakage:</a:t>
            </a:r>
            <a:r>
              <a:rPr lang="en-US" sz="2200" dirty="0">
                <a:solidFill>
                  <a:srgbClr val="00FF00"/>
                </a:solidFill>
              </a:rPr>
              <a:t> </a:t>
            </a:r>
            <a:r>
              <a:rPr lang="en-US" sz="2200" dirty="0"/>
              <a:t>The distribution system should be fairly watertight and the loss of water due to leakage should be brought down to the minimum possible extent.</a:t>
            </a:r>
          </a:p>
          <a:p>
            <a:pPr lvl="0" algn="just">
              <a:spcAft>
                <a:spcPts val="600"/>
              </a:spcAft>
            </a:pPr>
            <a:r>
              <a:rPr lang="en-US" sz="2200" b="1" dirty="0">
                <a:solidFill>
                  <a:srgbClr val="00FF00"/>
                </a:solidFill>
              </a:rPr>
              <a:t>Repairs:</a:t>
            </a:r>
            <a:r>
              <a:rPr lang="en-US" sz="2200" dirty="0">
                <a:solidFill>
                  <a:srgbClr val="00FF00"/>
                </a:solidFill>
              </a:rPr>
              <a:t> </a:t>
            </a:r>
            <a:r>
              <a:rPr lang="en-US" sz="2200" dirty="0"/>
              <a:t>The distribution system should be so laid as to permit easy repairs. The broken or worn out parts of the equipments for various operations should be properly replaced.</a:t>
            </a:r>
          </a:p>
          <a:p>
            <a:pPr lvl="0" algn="just">
              <a:spcAft>
                <a:spcPts val="600"/>
              </a:spcAft>
            </a:pPr>
            <a:r>
              <a:rPr lang="en-US" sz="2200" b="1" spc="-20" dirty="0">
                <a:solidFill>
                  <a:srgbClr val="00FF00"/>
                </a:solidFill>
              </a:rPr>
              <a:t>Safety from pollution: </a:t>
            </a:r>
            <a:r>
              <a:rPr lang="en-US" sz="2200" spc="-20" dirty="0"/>
              <a:t>The layout of distribution system should be such that it does not contribute to the pollution of water flowing in it.</a:t>
            </a:r>
          </a:p>
          <a:p>
            <a:pPr lvl="0" algn="just">
              <a:spcAft>
                <a:spcPts val="600"/>
              </a:spcAft>
            </a:pPr>
            <a:r>
              <a:rPr lang="en-US" sz="2200" b="1" dirty="0">
                <a:solidFill>
                  <a:srgbClr val="00FF00"/>
                </a:solidFill>
              </a:rPr>
              <a:t>Sanitation:</a:t>
            </a:r>
            <a:r>
              <a:rPr lang="en-US" sz="2200" dirty="0">
                <a:solidFill>
                  <a:srgbClr val="00FF00"/>
                </a:solidFill>
              </a:rPr>
              <a:t> </a:t>
            </a:r>
            <a:r>
              <a:rPr lang="en-US" sz="2200" dirty="0"/>
              <a:t>The sanitation of area through which the distribution system is passing should be good so that there are no chances for water to be polluted during repairs or replacements of pipe lines.</a:t>
            </a:r>
          </a:p>
          <a:p>
            <a:pPr lvl="0" algn="just">
              <a:spcAft>
                <a:spcPts val="600"/>
              </a:spcAft>
            </a:pPr>
            <a:r>
              <a:rPr lang="en-US" sz="2200" b="1" dirty="0">
                <a:solidFill>
                  <a:srgbClr val="00FF00"/>
                </a:solidFill>
              </a:rPr>
              <a:t>Unsafe cross connection:</a:t>
            </a:r>
            <a:r>
              <a:rPr lang="en-US" sz="2200" dirty="0">
                <a:solidFill>
                  <a:srgbClr val="00FF00"/>
                </a:solidFill>
              </a:rPr>
              <a:t> </a:t>
            </a:r>
            <a:r>
              <a:rPr lang="en-US" sz="2200" dirty="0"/>
              <a:t>The distribution system should not have any unsafe cross connection from which there are chances for contaminated water to enter it. </a:t>
            </a:r>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685800"/>
          </a:xfrm>
        </p:spPr>
        <p:txBody>
          <a:bodyPr>
            <a:normAutofit/>
          </a:bodyPr>
          <a:lstStyle/>
          <a:p>
            <a:pPr algn="ctr"/>
            <a:r>
              <a:rPr lang="en-US" sz="4000" dirty="0">
                <a:solidFill>
                  <a:srgbClr val="C00000"/>
                </a:solidFill>
                <a:effectLst/>
              </a:rPr>
              <a:t>Water Collection and Transportation</a:t>
            </a:r>
          </a:p>
        </p:txBody>
      </p:sp>
      <p:sp>
        <p:nvSpPr>
          <p:cNvPr id="3" name="Subtitle 2"/>
          <p:cNvSpPr>
            <a:spLocks noGrp="1"/>
          </p:cNvSpPr>
          <p:nvPr>
            <p:ph type="subTitle" idx="1"/>
          </p:nvPr>
        </p:nvSpPr>
        <p:spPr>
          <a:xfrm>
            <a:off x="381000" y="914400"/>
            <a:ext cx="8229600" cy="5486400"/>
          </a:xfrm>
        </p:spPr>
        <p:txBody>
          <a:bodyPr>
            <a:normAutofit/>
          </a:bodyPr>
          <a:lstStyle/>
          <a:p>
            <a:pPr marL="514350" indent="-514350" algn="just">
              <a:spcAft>
                <a:spcPts val="1200"/>
              </a:spcAft>
              <a:buFont typeface="Wingdings" pitchFamily="2" charset="2"/>
              <a:buChar char="q"/>
            </a:pPr>
            <a:r>
              <a:rPr lang="en-US" sz="2800" b="1" dirty="0">
                <a:solidFill>
                  <a:srgbClr val="00FF00"/>
                </a:solidFill>
              </a:rPr>
              <a:t>Collection of water </a:t>
            </a:r>
            <a:r>
              <a:rPr lang="en-US" sz="2800" dirty="0"/>
              <a:t>is the drawing of water from the sources of water, commonly known as intakes. </a:t>
            </a:r>
          </a:p>
          <a:p>
            <a:pPr marL="514350" indent="-514350" algn="just">
              <a:spcAft>
                <a:spcPts val="1200"/>
              </a:spcAft>
              <a:buFont typeface="Wingdings" pitchFamily="2" charset="2"/>
              <a:buChar char="q"/>
            </a:pPr>
            <a:r>
              <a:rPr lang="en-US" sz="2800" dirty="0">
                <a:solidFill>
                  <a:srgbClr val="FFFF00"/>
                </a:solidFill>
              </a:rPr>
              <a:t>The </a:t>
            </a:r>
            <a:r>
              <a:rPr lang="en-US" sz="2800" b="1" dirty="0">
                <a:solidFill>
                  <a:srgbClr val="00FF00"/>
                </a:solidFill>
              </a:rPr>
              <a:t>collection</a:t>
            </a:r>
            <a:r>
              <a:rPr lang="en-US" sz="2800" dirty="0">
                <a:solidFill>
                  <a:srgbClr val="FFFF00"/>
                </a:solidFill>
              </a:rPr>
              <a:t> </a:t>
            </a:r>
            <a:r>
              <a:rPr lang="en-US" sz="2800" b="1" dirty="0">
                <a:solidFill>
                  <a:srgbClr val="00FF00"/>
                </a:solidFill>
              </a:rPr>
              <a:t>system</a:t>
            </a:r>
            <a:r>
              <a:rPr lang="en-US" sz="2800" dirty="0">
                <a:solidFill>
                  <a:srgbClr val="FFFF00"/>
                </a:solidFill>
              </a:rPr>
              <a:t> is a set of engineering works designed to convey water from a source to a distribution system via treatment plant and includes intakes, suction pipes, delivery pipes and pumping stations. </a:t>
            </a:r>
          </a:p>
          <a:p>
            <a:pPr marL="514350" indent="-514350" algn="just">
              <a:spcAft>
                <a:spcPts val="1200"/>
              </a:spcAft>
              <a:buFont typeface="Wingdings" pitchFamily="2" charset="2"/>
              <a:buChar char="q"/>
            </a:pPr>
            <a:r>
              <a:rPr lang="en-US" sz="2800" b="1" dirty="0">
                <a:solidFill>
                  <a:srgbClr val="00FF00"/>
                </a:solidFill>
              </a:rPr>
              <a:t>Transportation of water </a:t>
            </a:r>
            <a:r>
              <a:rPr lang="en-US" sz="2800" dirty="0"/>
              <a:t>is the conveyance of water from the intake to the treatment plant and also to the distribution systems. </a:t>
            </a: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685800"/>
          </a:xfrm>
        </p:spPr>
        <p:txBody>
          <a:bodyPr>
            <a:normAutofit/>
          </a:bodyPr>
          <a:lstStyle/>
          <a:p>
            <a:pPr algn="ctr"/>
            <a:r>
              <a:rPr lang="en-US" sz="4000" dirty="0">
                <a:solidFill>
                  <a:srgbClr val="C00000"/>
                </a:solidFill>
                <a:effectLst/>
              </a:rPr>
              <a:t>What is Intake?</a:t>
            </a:r>
          </a:p>
        </p:txBody>
      </p:sp>
      <p:sp>
        <p:nvSpPr>
          <p:cNvPr id="3" name="Subtitle 2"/>
          <p:cNvSpPr>
            <a:spLocks noGrp="1"/>
          </p:cNvSpPr>
          <p:nvPr>
            <p:ph type="subTitle" idx="1"/>
          </p:nvPr>
        </p:nvSpPr>
        <p:spPr>
          <a:xfrm>
            <a:off x="381000" y="914400"/>
            <a:ext cx="8229600" cy="5486400"/>
          </a:xfrm>
        </p:spPr>
        <p:txBody>
          <a:bodyPr>
            <a:normAutofit fontScale="92500" lnSpcReduction="10000"/>
          </a:bodyPr>
          <a:lstStyle/>
          <a:p>
            <a:pPr marL="514350" indent="-514350" algn="just">
              <a:spcAft>
                <a:spcPts val="1200"/>
              </a:spcAft>
            </a:pPr>
            <a:r>
              <a:rPr lang="en-US" sz="2800" dirty="0"/>
              <a:t>The intake is a device placed in a surface water source to permit the withdrawal of water from the source and then discharge it into intake pipe through which it will flow into the water-works system. </a:t>
            </a:r>
          </a:p>
          <a:p>
            <a:pPr marL="514350" indent="-514350" algn="just">
              <a:spcAft>
                <a:spcPts val="1200"/>
              </a:spcAft>
            </a:pPr>
            <a:r>
              <a:rPr lang="en-US" sz="2800" dirty="0">
                <a:solidFill>
                  <a:schemeClr val="bg2">
                    <a:lumMod val="60000"/>
                    <a:lumOff val="40000"/>
                  </a:schemeClr>
                </a:solidFill>
              </a:rPr>
              <a:t>It consist of the opening, strainer, or grating through which the water enters, and the conduit conveying the water, usually by gravity, to a well or sump. </a:t>
            </a:r>
          </a:p>
          <a:p>
            <a:pPr marL="514350" indent="-514350" algn="just">
              <a:spcAft>
                <a:spcPts val="1200"/>
              </a:spcAft>
            </a:pPr>
            <a:r>
              <a:rPr lang="en-US" sz="2800" dirty="0"/>
              <a:t>From the well the water is pumped to the mains or treatment plant. </a:t>
            </a:r>
          </a:p>
          <a:p>
            <a:pPr marL="514350" indent="-514350" algn="just">
              <a:spcAft>
                <a:spcPts val="1200"/>
              </a:spcAft>
            </a:pPr>
            <a:r>
              <a:rPr lang="en-US" sz="2800" dirty="0">
                <a:solidFill>
                  <a:schemeClr val="bg2">
                    <a:lumMod val="60000"/>
                    <a:lumOff val="40000"/>
                  </a:schemeClr>
                </a:solidFill>
              </a:rPr>
              <a:t>Intakes should be so located and designed that possibility of interference with the supply is minimized and where uncertainty of continuous serviceability exists, intakes should be duplicated. </a:t>
            </a:r>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76200"/>
            <a:ext cx="9144000" cy="685800"/>
          </a:xfrm>
        </p:spPr>
        <p:txBody>
          <a:bodyPr>
            <a:noAutofit/>
          </a:bodyPr>
          <a:lstStyle/>
          <a:p>
            <a:pPr algn="ctr"/>
            <a:r>
              <a:rPr lang="en-US" sz="3400" dirty="0">
                <a:solidFill>
                  <a:srgbClr val="C00000"/>
                </a:solidFill>
                <a:effectLst/>
              </a:rPr>
              <a:t>Considerations for Designing and Locating Intake</a:t>
            </a:r>
          </a:p>
        </p:txBody>
      </p:sp>
      <p:sp>
        <p:nvSpPr>
          <p:cNvPr id="3" name="Subtitle 2"/>
          <p:cNvSpPr>
            <a:spLocks noGrp="1"/>
          </p:cNvSpPr>
          <p:nvPr>
            <p:ph type="subTitle" idx="1"/>
          </p:nvPr>
        </p:nvSpPr>
        <p:spPr>
          <a:xfrm>
            <a:off x="381000" y="914400"/>
            <a:ext cx="8229600" cy="5486400"/>
          </a:xfrm>
        </p:spPr>
        <p:txBody>
          <a:bodyPr>
            <a:normAutofit fontScale="92500"/>
          </a:bodyPr>
          <a:lstStyle/>
          <a:p>
            <a:pPr algn="just"/>
            <a:r>
              <a:rPr lang="en-US" sz="2800" dirty="0"/>
              <a:t>The following must be considered in designing and locating intakes:</a:t>
            </a:r>
          </a:p>
          <a:p>
            <a:pPr marL="514350" lvl="0" indent="-514350" algn="just">
              <a:buFont typeface="Wingdings" pitchFamily="2" charset="2"/>
              <a:buChar char="q"/>
            </a:pPr>
            <a:r>
              <a:rPr lang="en-US" sz="2800" dirty="0"/>
              <a:t>The source of supply, whether impounding reservoir, lake, or river (including the possibility of wide fluctuation in water level);</a:t>
            </a:r>
          </a:p>
          <a:p>
            <a:pPr marL="514350" lvl="0" indent="-514350" algn="just">
              <a:buFont typeface="Wingdings" pitchFamily="2" charset="2"/>
              <a:buChar char="q"/>
            </a:pPr>
            <a:r>
              <a:rPr lang="en-US" sz="2800" dirty="0"/>
              <a:t>The character of the intake surroundings, depth of water, character of bottom, navigation requirements, the effects of currents, floods and storms upon the structure and in scouring the bottom;</a:t>
            </a:r>
          </a:p>
          <a:p>
            <a:pPr marL="514350" lvl="0" indent="-514350" algn="just">
              <a:buFont typeface="Wingdings" pitchFamily="2" charset="2"/>
              <a:buChar char="q"/>
            </a:pPr>
            <a:r>
              <a:rPr lang="en-US" sz="2800" dirty="0"/>
              <a:t>The location with respect to sources of pollution; and </a:t>
            </a:r>
          </a:p>
          <a:p>
            <a:pPr marL="514350" lvl="0" indent="-514350" algn="just">
              <a:buFont typeface="Wingdings" pitchFamily="2" charset="2"/>
              <a:buChar char="q"/>
            </a:pPr>
            <a:r>
              <a:rPr lang="en-US" sz="2800" dirty="0"/>
              <a:t>The prevalence of floating material such as ice, logs, and vegetation.</a:t>
            </a:r>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76200"/>
            <a:ext cx="7851648" cy="685800"/>
          </a:xfrm>
        </p:spPr>
        <p:txBody>
          <a:bodyPr>
            <a:normAutofit/>
          </a:bodyPr>
          <a:lstStyle/>
          <a:p>
            <a:pPr algn="ctr"/>
            <a:r>
              <a:rPr lang="en-US" sz="3600" dirty="0">
                <a:solidFill>
                  <a:srgbClr val="FFC000"/>
                </a:solidFill>
              </a:rPr>
              <a:t>Intake Velocity and Depth</a:t>
            </a:r>
          </a:p>
        </p:txBody>
      </p:sp>
      <p:sp>
        <p:nvSpPr>
          <p:cNvPr id="3" name="Subtitle 2"/>
          <p:cNvSpPr>
            <a:spLocks noGrp="1"/>
          </p:cNvSpPr>
          <p:nvPr>
            <p:ph type="subTitle" idx="1"/>
          </p:nvPr>
        </p:nvSpPr>
        <p:spPr>
          <a:xfrm>
            <a:off x="381000" y="914400"/>
            <a:ext cx="8229600" cy="5486400"/>
          </a:xfrm>
        </p:spPr>
        <p:txBody>
          <a:bodyPr>
            <a:normAutofit/>
          </a:bodyPr>
          <a:lstStyle/>
          <a:p>
            <a:pPr marL="514350" indent="-514350" algn="just">
              <a:spcAft>
                <a:spcPts val="1200"/>
              </a:spcAft>
              <a:buFont typeface="Wingdings" pitchFamily="2" charset="2"/>
              <a:buChar char="q"/>
            </a:pPr>
            <a:r>
              <a:rPr lang="en-US" dirty="0"/>
              <a:t>Intake entrance should lie 3 to 5 m below the water surface but 1 to 2 m above the river, lake or reservoir floor to keep bottom sediments out of intakes. </a:t>
            </a:r>
          </a:p>
          <a:p>
            <a:pPr marL="514350" indent="-514350" algn="just">
              <a:spcAft>
                <a:spcPts val="1200"/>
              </a:spcAft>
              <a:buFont typeface="Wingdings" pitchFamily="2" charset="2"/>
              <a:buChar char="q"/>
            </a:pPr>
            <a:r>
              <a:rPr lang="en-US" dirty="0"/>
              <a:t> The entrance velocities are kept down to 7.6 to 10 m/sec. At such low velocities, vegetation, debris and other materials are not entrained in the flowing water, fish and other aquatic lives are well able to escape from the intake current. </a:t>
            </a:r>
          </a:p>
          <a:p>
            <a:pPr marL="514350" indent="-514350" algn="just">
              <a:spcAft>
                <a:spcPts val="1200"/>
              </a:spcAft>
              <a:buFont typeface="Wingdings" pitchFamily="2" charset="2"/>
              <a:buChar char="q"/>
            </a:pPr>
            <a:r>
              <a:rPr lang="en-US" dirty="0"/>
              <a:t>Gratings </a:t>
            </a:r>
            <a:r>
              <a:rPr lang="en-US" sz="2800" dirty="0"/>
              <a:t>or screens of 1 to 3 meshes to a centimeter are provided at the intake entrance.</a:t>
            </a:r>
          </a:p>
          <a:p>
            <a:pPr marL="514350" indent="-514350" algn="just">
              <a:spcAft>
                <a:spcPts val="1200"/>
              </a:spcAft>
            </a:pPr>
            <a:endParaRPr lang="en-US" sz="2800" dirty="0"/>
          </a:p>
        </p:txBody>
      </p:sp>
    </p:spTree>
  </p:cSld>
  <p:clrMapOvr>
    <a:masterClrMapping/>
  </p:clrMapOvr>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5227</TotalTime>
  <Words>5812</Words>
  <Application>Microsoft Office PowerPoint</Application>
  <PresentationFormat>On-screen Show (4:3)</PresentationFormat>
  <Paragraphs>321</Paragraphs>
  <Slides>59</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59</vt:i4>
      </vt:variant>
    </vt:vector>
  </HeadingPairs>
  <TitlesOfParts>
    <vt:vector size="66" baseType="lpstr">
      <vt:lpstr>Arial</vt:lpstr>
      <vt:lpstr>Calibri</vt:lpstr>
      <vt:lpstr>Constantia</vt:lpstr>
      <vt:lpstr>Times New Roman</vt:lpstr>
      <vt:lpstr>Wingdings</vt:lpstr>
      <vt:lpstr>Wingdings 2</vt:lpstr>
      <vt:lpstr>Flow</vt:lpstr>
      <vt:lpstr>PowerPoint Presentation</vt:lpstr>
      <vt:lpstr>    Environmental Engineering-1</vt:lpstr>
      <vt:lpstr>    Environmental Engineering-1</vt:lpstr>
      <vt:lpstr>    Environmental Engineering-1</vt:lpstr>
      <vt:lpstr>    Environmental Engineering-1</vt:lpstr>
      <vt:lpstr>Water Collection and Transportation</vt:lpstr>
      <vt:lpstr>What is Intake?</vt:lpstr>
      <vt:lpstr>Considerations for Designing and Locating Intake</vt:lpstr>
      <vt:lpstr>Intake Velocity and Depth</vt:lpstr>
      <vt:lpstr>Intake Pipe</vt:lpstr>
      <vt:lpstr>Pumping Station</vt:lpstr>
      <vt:lpstr>Design Considerations</vt:lpstr>
      <vt:lpstr>Design Considerations</vt:lpstr>
      <vt:lpstr>    Environmental Engineering-1</vt:lpstr>
      <vt:lpstr>Types of Intakes</vt:lpstr>
      <vt:lpstr>Canal Intakes</vt:lpstr>
      <vt:lpstr>Canal Intakes</vt:lpstr>
      <vt:lpstr>Lake and Reservoir Intake</vt:lpstr>
      <vt:lpstr>Portable Intakes</vt:lpstr>
      <vt:lpstr>River Intake</vt:lpstr>
      <vt:lpstr>River Intake</vt:lpstr>
      <vt:lpstr>Transportation of Water</vt:lpstr>
      <vt:lpstr>Transportation of Water</vt:lpstr>
      <vt:lpstr>Desirable Qualities of Pressure Pipes</vt:lpstr>
      <vt:lpstr>Desirable Qualities of Pressure Pipes</vt:lpstr>
      <vt:lpstr>Corrosion of Metal Pipe</vt:lpstr>
      <vt:lpstr>Corrosion of Metal Pipe</vt:lpstr>
      <vt:lpstr>Causes of Corrosion of Metal Pressure Pipes</vt:lpstr>
      <vt:lpstr>Causes of Corrosion of Metal Pressure Pipes</vt:lpstr>
      <vt:lpstr>Causes of Corrosion of Metal Pressure Pipes</vt:lpstr>
      <vt:lpstr>Effect of Corrosion</vt:lpstr>
      <vt:lpstr>Control of Corrosion</vt:lpstr>
      <vt:lpstr>Scale Formation in Pressure Pipes</vt:lpstr>
      <vt:lpstr>Scale Formation in Pressure Pipes</vt:lpstr>
      <vt:lpstr>Control of Scale Formation</vt:lpstr>
      <vt:lpstr>    Environmental Engineering-1</vt:lpstr>
      <vt:lpstr>Forces Acting on Pipes</vt:lpstr>
      <vt:lpstr>Internal Forces due to Static Head</vt:lpstr>
      <vt:lpstr>Internal Forces due to Water Hammer</vt:lpstr>
      <vt:lpstr>Internal Forces due to Water Hammer</vt:lpstr>
      <vt:lpstr>Internal Forces due to Water Hammer</vt:lpstr>
      <vt:lpstr>Internal Forces due to Water Hammer</vt:lpstr>
      <vt:lpstr>Internal Forces due to Water Hammer</vt:lpstr>
      <vt:lpstr>Methods of controlling water hammer</vt:lpstr>
      <vt:lpstr>Methods of controlling water hammer</vt:lpstr>
      <vt:lpstr>Methods of controlling water hammer</vt:lpstr>
      <vt:lpstr>Forces at Bends and Changes in Cross-section</vt:lpstr>
      <vt:lpstr>Forces due to Temperature Changes</vt:lpstr>
      <vt:lpstr>External Forces</vt:lpstr>
      <vt:lpstr>External Forces</vt:lpstr>
      <vt:lpstr>External Forces</vt:lpstr>
      <vt:lpstr>External Forces</vt:lpstr>
      <vt:lpstr> WATER DISTRIBUTION SYSTEM</vt:lpstr>
      <vt:lpstr>Objectives of Distribution System</vt:lpstr>
      <vt:lpstr>General consideration for water distribution system</vt:lpstr>
      <vt:lpstr>General consideration for water distribution system</vt:lpstr>
      <vt:lpstr>General consideration for water distribution system</vt:lpstr>
      <vt:lpstr>General consideration for water distribution system</vt:lpstr>
      <vt:lpstr>General consideration for water distribution system</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Environmental Engineering-1</dc:title>
  <dc:creator>User</dc:creator>
  <cp:lastModifiedBy>Rashadul Islam</cp:lastModifiedBy>
  <cp:revision>637</cp:revision>
  <dcterms:created xsi:type="dcterms:W3CDTF">2006-08-16T00:00:00Z</dcterms:created>
  <dcterms:modified xsi:type="dcterms:W3CDTF">2022-05-19T16:03:14Z</dcterms:modified>
</cp:coreProperties>
</file>