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2" r:id="rId2"/>
    <p:sldId id="258" r:id="rId3"/>
    <p:sldId id="259" r:id="rId4"/>
    <p:sldId id="260" r:id="rId5"/>
    <p:sldId id="261" r:id="rId6"/>
    <p:sldId id="262" r:id="rId7"/>
    <p:sldId id="263" r:id="rId8"/>
    <p:sldId id="265" r:id="rId9"/>
    <p:sldId id="264" r:id="rId10"/>
    <p:sldId id="266" r:id="rId11"/>
    <p:sldId id="267" r:id="rId12"/>
    <p:sldId id="268" r:id="rId13"/>
    <p:sldId id="269" r:id="rId14"/>
    <p:sldId id="270" r:id="rId15"/>
    <p:sldId id="291" r:id="rId16"/>
    <p:sldId id="271" r:id="rId17"/>
    <p:sldId id="272" r:id="rId18"/>
    <p:sldId id="313" r:id="rId19"/>
    <p:sldId id="273" r:id="rId20"/>
    <p:sldId id="274" r:id="rId21"/>
    <p:sldId id="275" r:id="rId22"/>
    <p:sldId id="276" r:id="rId23"/>
    <p:sldId id="277" r:id="rId24"/>
    <p:sldId id="278" r:id="rId25"/>
    <p:sldId id="297" r:id="rId26"/>
    <p:sldId id="298" r:id="rId27"/>
    <p:sldId id="299" r:id="rId28"/>
    <p:sldId id="300" r:id="rId29"/>
    <p:sldId id="303" r:id="rId30"/>
    <p:sldId id="292" r:id="rId31"/>
    <p:sldId id="293" r:id="rId32"/>
    <p:sldId id="294" r:id="rId33"/>
    <p:sldId id="295" r:id="rId34"/>
    <p:sldId id="296" r:id="rId35"/>
    <p:sldId id="287" r:id="rId36"/>
    <p:sldId id="304" r:id="rId37"/>
    <p:sldId id="305" r:id="rId38"/>
    <p:sldId id="306" r:id="rId39"/>
    <p:sldId id="307" r:id="rId40"/>
    <p:sldId id="308" r:id="rId41"/>
    <p:sldId id="309" r:id="rId42"/>
    <p:sldId id="310" r:id="rId43"/>
    <p:sldId id="311"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0" d="100"/>
          <a:sy n="60" d="100"/>
        </p:scale>
        <p:origin x="-1644" y="-25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G:\Class_UG\CE%203141\Chapters\Problem%20figur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scatterChart>
        <c:scatterStyle val="lineMarker"/>
        <c:ser>
          <c:idx val="0"/>
          <c:order val="0"/>
          <c:xVal>
            <c:numRef>
              <c:f>Sheet1!$A$11:$A$12</c:f>
              <c:numCache>
                <c:formatCode>General</c:formatCode>
                <c:ptCount val="2"/>
                <c:pt idx="0">
                  <c:v>0.5</c:v>
                </c:pt>
                <c:pt idx="1">
                  <c:v>1.5</c:v>
                </c:pt>
              </c:numCache>
            </c:numRef>
          </c:xVal>
          <c:yVal>
            <c:numRef>
              <c:f>Sheet1!$B$11:$B$12</c:f>
              <c:numCache>
                <c:formatCode>General</c:formatCode>
                <c:ptCount val="2"/>
                <c:pt idx="0">
                  <c:v>10</c:v>
                </c:pt>
                <c:pt idx="1">
                  <c:v>90</c:v>
                </c:pt>
              </c:numCache>
            </c:numRef>
          </c:yVal>
        </c:ser>
        <c:axId val="102497280"/>
        <c:axId val="102651008"/>
      </c:scatterChart>
      <c:valAx>
        <c:axId val="102497280"/>
        <c:scaling>
          <c:orientation val="minMax"/>
        </c:scaling>
        <c:axPos val="b"/>
        <c:title>
          <c:tx>
            <c:rich>
              <a:bodyPr/>
              <a:lstStyle/>
              <a:p>
                <a:pPr>
                  <a:defRPr sz="1800" b="0"/>
                </a:pPr>
                <a:r>
                  <a:rPr lang="en-US" sz="1800" b="0"/>
                  <a:t>Settling velocity (m/hr)</a:t>
                </a:r>
              </a:p>
            </c:rich>
          </c:tx>
          <c:layout/>
        </c:title>
        <c:numFmt formatCode="General" sourceLinked="1"/>
        <c:tickLblPos val="nextTo"/>
        <c:txPr>
          <a:bodyPr/>
          <a:lstStyle/>
          <a:p>
            <a:pPr>
              <a:defRPr sz="1400"/>
            </a:pPr>
            <a:endParaRPr lang="en-US"/>
          </a:p>
        </c:txPr>
        <c:crossAx val="102651008"/>
        <c:crosses val="autoZero"/>
        <c:crossBetween val="midCat"/>
        <c:majorUnit val="0.1"/>
      </c:valAx>
      <c:valAx>
        <c:axId val="102651008"/>
        <c:scaling>
          <c:orientation val="minMax"/>
        </c:scaling>
        <c:axPos val="l"/>
        <c:majorGridlines/>
        <c:title>
          <c:tx>
            <c:rich>
              <a:bodyPr rot="-5400000" vert="horz"/>
              <a:lstStyle/>
              <a:p>
                <a:pPr>
                  <a:defRPr sz="1800" b="0"/>
                </a:pPr>
                <a:r>
                  <a:rPr lang="en-US" sz="1800" b="0" dirty="0"/>
                  <a:t>% Particles with V less than </a:t>
                </a:r>
                <a:r>
                  <a:rPr lang="en-US" sz="1800" b="0" dirty="0" smtClean="0"/>
                  <a:t>stated</a:t>
                </a:r>
                <a:endParaRPr lang="en-US" sz="1800" b="0" dirty="0"/>
              </a:p>
            </c:rich>
          </c:tx>
          <c:layout/>
        </c:title>
        <c:numFmt formatCode="General" sourceLinked="1"/>
        <c:tickLblPos val="nextTo"/>
        <c:txPr>
          <a:bodyPr/>
          <a:lstStyle/>
          <a:p>
            <a:pPr>
              <a:defRPr sz="1800"/>
            </a:pPr>
            <a:endParaRPr lang="en-US"/>
          </a:p>
        </c:txPr>
        <c:crossAx val="102497280"/>
        <c:crosses val="autoZero"/>
        <c:crossBetween val="midCat"/>
        <c:majorUnit val="10"/>
      </c:valAx>
    </c:plotArea>
    <c:plotVisOnly val="1"/>
  </c:chart>
  <c:externalData r:id="rId1"/>
  <c:userShapes r:id="rId2"/>
</c:chartSpace>
</file>

<file path=ppt/drawings/drawing1.xml><?xml version="1.0" encoding="utf-8"?>
<c:userShapes xmlns:c="http://schemas.openxmlformats.org/drawingml/2006/chart">
  <cdr:relSizeAnchor xmlns:cdr="http://schemas.openxmlformats.org/drawingml/2006/chartDrawing">
    <cdr:from>
      <cdr:x>0.76354</cdr:x>
      <cdr:y>0.30021</cdr:y>
    </cdr:from>
    <cdr:to>
      <cdr:x>0.76373</cdr:x>
      <cdr:y>0.76021</cdr:y>
    </cdr:to>
    <cdr:sp macro="" textlink="">
      <cdr:nvSpPr>
        <cdr:cNvPr id="7" name="Straight Connector 6"/>
        <cdr:cNvSpPr/>
      </cdr:nvSpPr>
      <cdr:spPr>
        <a:xfrm xmlns:a="http://schemas.openxmlformats.org/drawingml/2006/main" rot="5400000" flipH="1" flipV="1">
          <a:off x="6400006" y="1143794"/>
          <a:ext cx="1589" cy="1752600"/>
        </a:xfrm>
        <a:prstGeom xmlns:a="http://schemas.openxmlformats.org/drawingml/2006/main" prst="line">
          <a:avLst/>
        </a:prstGeom>
        <a:ln xmlns:a="http://schemas.openxmlformats.org/drawingml/2006/main" w="19050">
          <a:solidFill>
            <a:srgbClr val="FF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lstStyle xmlns:a="http://schemas.openxmlformats.org/drawingml/2006/main"/>
        <a:p xmlns:a="http://schemas.openxmlformats.org/drawingml/2006/main">
          <a:endParaRPr lang="en-US"/>
        </a:p>
      </cdr:txBody>
    </cdr:sp>
  </cdr:relSizeAnchor>
  <cdr:relSizeAnchor xmlns:cdr="http://schemas.openxmlformats.org/drawingml/2006/chartDrawing">
    <cdr:from>
      <cdr:x>0.16364</cdr:x>
      <cdr:y>0.3</cdr:y>
    </cdr:from>
    <cdr:to>
      <cdr:x>0.76364</cdr:x>
      <cdr:y>0.30042</cdr:y>
    </cdr:to>
    <cdr:sp macro="" textlink="">
      <cdr:nvSpPr>
        <cdr:cNvPr id="9" name="Straight Connector 8"/>
        <cdr:cNvSpPr/>
      </cdr:nvSpPr>
      <cdr:spPr>
        <a:xfrm xmlns:a="http://schemas.openxmlformats.org/drawingml/2006/main" rot="10800000">
          <a:off x="1371600" y="1143000"/>
          <a:ext cx="5029201" cy="1589"/>
        </a:xfrm>
        <a:prstGeom xmlns:a="http://schemas.openxmlformats.org/drawingml/2006/main" prst="line">
          <a:avLst/>
        </a:prstGeom>
        <a:ln xmlns:a="http://schemas.openxmlformats.org/drawingml/2006/main" w="19050">
          <a:solidFill>
            <a:srgbClr val="FF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lstStyle xmlns:a="http://schemas.openxmlformats.org/drawingml/2006/main"/>
        <a:p xmlns:a="http://schemas.openxmlformats.org/drawingml/2006/main">
          <a:endParaRPr lang="en-US"/>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fontScale="90000"/>
          </a:bodyPr>
          <a:lstStyle/>
          <a:p>
            <a:pPr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Environmental Engineering-1</a:t>
            </a:r>
            <a:endParaRPr lang="en-US" dirty="0"/>
          </a:p>
        </p:txBody>
      </p:sp>
      <p:sp>
        <p:nvSpPr>
          <p:cNvPr id="3" name="Subtitle 2"/>
          <p:cNvSpPr>
            <a:spLocks noGrp="1"/>
          </p:cNvSpPr>
          <p:nvPr>
            <p:ph type="subTitle" idx="1"/>
          </p:nvPr>
        </p:nvSpPr>
        <p:spPr>
          <a:xfrm>
            <a:off x="381000" y="914400"/>
            <a:ext cx="8229600" cy="5486400"/>
          </a:xfrm>
        </p:spPr>
        <p:txBody>
          <a:bodyPr>
            <a:normAutofit/>
          </a:bodyPr>
          <a:lstStyle/>
          <a:p>
            <a:pPr algn="ctr"/>
            <a:r>
              <a:rPr lang="en-US" sz="3200" b="1" dirty="0" smtClean="0">
                <a:solidFill>
                  <a:schemeClr val="tx1"/>
                </a:solidFill>
              </a:rPr>
              <a:t>CE3141</a:t>
            </a:r>
          </a:p>
          <a:p>
            <a:pPr algn="ctr"/>
            <a:endParaRPr lang="en-US" sz="3200" dirty="0" smtClean="0"/>
          </a:p>
          <a:p>
            <a:pPr algn="ctr"/>
            <a:r>
              <a:rPr lang="en-US" sz="3200" dirty="0" smtClean="0">
                <a:solidFill>
                  <a:srgbClr val="FF0000"/>
                </a:solidFill>
              </a:rPr>
              <a:t>Lecture -16</a:t>
            </a:r>
            <a:r>
              <a:rPr lang="en-US" sz="3200" dirty="0" smtClean="0"/>
              <a:t> </a:t>
            </a:r>
          </a:p>
          <a:p>
            <a:pPr algn="ctr"/>
            <a:r>
              <a:rPr lang="en-US" sz="3200" dirty="0" smtClean="0">
                <a:solidFill>
                  <a:srgbClr val="0000FF"/>
                </a:solidFill>
              </a:rPr>
              <a:t>Week-11</a:t>
            </a:r>
          </a:p>
          <a:p>
            <a:pPr algn="ctr"/>
            <a:endParaRPr lang="en-US" sz="3200" dirty="0" smtClean="0">
              <a:solidFill>
                <a:srgbClr val="0000FF"/>
              </a:solidFill>
            </a:endParaRPr>
          </a:p>
          <a:p>
            <a:pPr algn="ctr"/>
            <a:r>
              <a:rPr lang="en-US" sz="3200" dirty="0" smtClean="0">
                <a:solidFill>
                  <a:srgbClr val="0000FF"/>
                </a:solidFill>
              </a:rPr>
              <a:t>19-07-2022</a:t>
            </a:r>
            <a:endParaRPr lang="en-US" sz="3200" dirty="0">
              <a:solidFill>
                <a:srgbClr val="0000FF"/>
              </a:solidFill>
            </a:endParaRPr>
          </a:p>
        </p:txBody>
      </p:sp>
    </p:spTree>
    <p:extLst>
      <p:ext uri="{BB962C8B-B14F-4D97-AF65-F5344CB8AC3E}">
        <p14:creationId xmlns="" xmlns:p14="http://schemas.microsoft.com/office/powerpoint/2010/main" val="2448953279"/>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normAutofit/>
          </a:bodyPr>
          <a:lstStyle/>
          <a:p>
            <a:pPr algn="just"/>
            <a:r>
              <a:rPr lang="en-US" sz="2800" b="1" dirty="0" smtClean="0">
                <a:solidFill>
                  <a:srgbClr val="FF0000"/>
                </a:solidFill>
              </a:rPr>
              <a:t>Problem-4 (Filtration):</a:t>
            </a:r>
          </a:p>
          <a:p>
            <a:pPr algn="just"/>
            <a:r>
              <a:rPr lang="en-US" sz="2400" dirty="0" smtClean="0">
                <a:solidFill>
                  <a:schemeClr val="tx1"/>
                </a:solidFill>
              </a:rPr>
              <a:t>Making use of the equations developed by Rose and Carman-</a:t>
            </a:r>
            <a:r>
              <a:rPr lang="en-US" sz="2400" dirty="0" err="1" smtClean="0">
                <a:solidFill>
                  <a:schemeClr val="tx1"/>
                </a:solidFill>
              </a:rPr>
              <a:t>Kozeny</a:t>
            </a:r>
            <a:r>
              <a:rPr lang="en-US" sz="2400" dirty="0" smtClean="0">
                <a:solidFill>
                  <a:schemeClr val="tx1"/>
                </a:solidFill>
              </a:rPr>
              <a:t> compute the head loss through a 0.8 m sand bed. Assume that the bed consists of </a:t>
            </a:r>
            <a:r>
              <a:rPr lang="en-US" sz="2400" dirty="0" err="1" smtClean="0">
                <a:solidFill>
                  <a:schemeClr val="tx1"/>
                </a:solidFill>
              </a:rPr>
              <a:t>uni</a:t>
            </a:r>
            <a:r>
              <a:rPr lang="en-US" sz="2400" dirty="0" smtClean="0">
                <a:solidFill>
                  <a:schemeClr val="tx1"/>
                </a:solidFill>
              </a:rPr>
              <a:t>-sized, spherical sand particles having a diameter of 0.5 mm, the kinematic viscosity is equal to 1.003x10</a:t>
            </a:r>
            <a:r>
              <a:rPr lang="en-US" sz="2400" baseline="30000" dirty="0" smtClean="0">
                <a:solidFill>
                  <a:schemeClr val="tx1"/>
                </a:solidFill>
              </a:rPr>
              <a:t>-6</a:t>
            </a:r>
            <a:r>
              <a:rPr lang="en-US" sz="2400" dirty="0" smtClean="0">
                <a:solidFill>
                  <a:schemeClr val="tx1"/>
                </a:solidFill>
              </a:rPr>
              <a:t> m</a:t>
            </a:r>
            <a:r>
              <a:rPr lang="en-US" sz="2400" baseline="30000" dirty="0" smtClean="0">
                <a:solidFill>
                  <a:schemeClr val="tx1"/>
                </a:solidFill>
              </a:rPr>
              <a:t>2</a:t>
            </a:r>
            <a:r>
              <a:rPr lang="en-US" sz="2400" dirty="0" smtClean="0">
                <a:solidFill>
                  <a:schemeClr val="tx1"/>
                </a:solidFill>
              </a:rPr>
              <a:t>/s and the bed porosity is 40 percent while the rate of filtration is 250 l/m</a:t>
            </a:r>
            <a:r>
              <a:rPr lang="en-US" sz="2400" baseline="30000" dirty="0" smtClean="0">
                <a:solidFill>
                  <a:schemeClr val="tx1"/>
                </a:solidFill>
              </a:rPr>
              <a:t>2</a:t>
            </a:r>
            <a:r>
              <a:rPr lang="en-US" sz="2400" dirty="0" smtClean="0">
                <a:solidFill>
                  <a:schemeClr val="tx1"/>
                </a:solidFill>
              </a:rPr>
              <a:t>.min.</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normAutofit fontScale="92500" lnSpcReduction="10000"/>
          </a:bodyPr>
          <a:lstStyle/>
          <a:p>
            <a:pPr algn="just"/>
            <a:r>
              <a:rPr lang="en-US" sz="3000" b="1" dirty="0" smtClean="0">
                <a:solidFill>
                  <a:srgbClr val="0000FF"/>
                </a:solidFill>
              </a:rPr>
              <a:t>Solution:</a:t>
            </a:r>
            <a:endParaRPr lang="en-US" sz="3000" dirty="0" smtClean="0">
              <a:solidFill>
                <a:schemeClr val="tx1"/>
              </a:solidFill>
            </a:endParaRPr>
          </a:p>
          <a:p>
            <a:pPr algn="just"/>
            <a:r>
              <a:rPr lang="en-US" sz="2400" dirty="0" smtClean="0">
                <a:solidFill>
                  <a:schemeClr val="tx1"/>
                </a:solidFill>
              </a:rPr>
              <a:t>Rose equation states that:</a:t>
            </a:r>
          </a:p>
          <a:p>
            <a:pPr algn="just"/>
            <a:r>
              <a:rPr lang="en-US" sz="2400" b="1" i="1" dirty="0" smtClean="0">
                <a:solidFill>
                  <a:schemeClr val="tx1"/>
                </a:solidFill>
              </a:rPr>
              <a:t>h = 1.067 C</a:t>
            </a:r>
            <a:r>
              <a:rPr lang="en-US" sz="2400" b="1" i="1" baseline="-25000" dirty="0" smtClean="0">
                <a:solidFill>
                  <a:schemeClr val="tx1"/>
                </a:solidFill>
              </a:rPr>
              <a:t>D</a:t>
            </a:r>
            <a:r>
              <a:rPr lang="en-US" sz="2400" b="1" i="1" dirty="0" smtClean="0">
                <a:solidFill>
                  <a:schemeClr val="tx1"/>
                </a:solidFill>
              </a:rPr>
              <a:t>v</a:t>
            </a:r>
            <a:r>
              <a:rPr lang="en-US" sz="2400" b="1" i="1" baseline="30000" dirty="0" smtClean="0">
                <a:solidFill>
                  <a:schemeClr val="tx1"/>
                </a:solidFill>
              </a:rPr>
              <a:t>2</a:t>
            </a:r>
            <a:r>
              <a:rPr lang="en-US" sz="2400" b="1" i="1" dirty="0" smtClean="0">
                <a:solidFill>
                  <a:schemeClr val="tx1"/>
                </a:solidFill>
              </a:rPr>
              <a:t>L/P</a:t>
            </a:r>
            <a:r>
              <a:rPr lang="en-US" sz="2400" b="1" i="1" baseline="30000" dirty="0" smtClean="0">
                <a:solidFill>
                  <a:schemeClr val="tx1"/>
                </a:solidFill>
              </a:rPr>
              <a:t>4</a:t>
            </a:r>
            <a:r>
              <a:rPr lang="en-US" sz="2400" b="1" i="1" dirty="0" smtClean="0">
                <a:solidFill>
                  <a:schemeClr val="tx1"/>
                </a:solidFill>
              </a:rPr>
              <a:t>gdφ</a:t>
            </a:r>
            <a:endParaRPr lang="el-GR" sz="2400" b="1" i="1" dirty="0" smtClean="0">
              <a:solidFill>
                <a:schemeClr val="tx1"/>
              </a:solidFill>
            </a:endParaRPr>
          </a:p>
          <a:p>
            <a:pPr algn="just"/>
            <a:r>
              <a:rPr lang="en-US" sz="2400" dirty="0" smtClean="0">
                <a:solidFill>
                  <a:schemeClr val="tx1"/>
                </a:solidFill>
              </a:rPr>
              <a:t>Where</a:t>
            </a:r>
          </a:p>
          <a:p>
            <a:pPr algn="just"/>
            <a:r>
              <a:rPr lang="en-US" sz="2400" dirty="0" smtClean="0">
                <a:solidFill>
                  <a:schemeClr val="tx1"/>
                </a:solidFill>
              </a:rPr>
              <a:t>h = Head loss in bed, m.</a:t>
            </a:r>
          </a:p>
          <a:p>
            <a:pPr algn="just"/>
            <a:r>
              <a:rPr lang="en-US" sz="2400" dirty="0" smtClean="0">
                <a:solidFill>
                  <a:schemeClr val="tx1"/>
                </a:solidFill>
              </a:rPr>
              <a:t>v= Face velocity, m/s.</a:t>
            </a:r>
          </a:p>
          <a:p>
            <a:pPr algn="just"/>
            <a:r>
              <a:rPr lang="en-US" sz="2400" dirty="0" smtClean="0">
                <a:solidFill>
                  <a:schemeClr val="tx1"/>
                </a:solidFill>
              </a:rPr>
              <a:t>d = diameter of the particle, m.</a:t>
            </a:r>
          </a:p>
          <a:p>
            <a:pPr algn="just"/>
            <a:r>
              <a:rPr lang="en-US" sz="2400" dirty="0" smtClean="0">
                <a:solidFill>
                  <a:schemeClr val="tx1"/>
                </a:solidFill>
              </a:rPr>
              <a:t>g = Gravitational acceleration, m/s</a:t>
            </a:r>
            <a:r>
              <a:rPr lang="en-US" sz="2400" baseline="30000" dirty="0" smtClean="0">
                <a:solidFill>
                  <a:schemeClr val="tx1"/>
                </a:solidFill>
              </a:rPr>
              <a:t>2</a:t>
            </a:r>
            <a:r>
              <a:rPr lang="en-US" sz="2400" dirty="0" smtClean="0">
                <a:solidFill>
                  <a:schemeClr val="tx1"/>
                </a:solidFill>
              </a:rPr>
              <a:t>.</a:t>
            </a:r>
          </a:p>
          <a:p>
            <a:pPr algn="just"/>
            <a:r>
              <a:rPr lang="en-US" sz="2400" dirty="0" smtClean="0">
                <a:solidFill>
                  <a:schemeClr val="tx1"/>
                </a:solidFill>
              </a:rPr>
              <a:t>φ = Particle shape factor, dimensionless (= surface area of equivalent volume of sphere/actual surface area)</a:t>
            </a:r>
          </a:p>
          <a:p>
            <a:pPr algn="just"/>
            <a:r>
              <a:rPr lang="en-US" sz="2400" dirty="0" smtClean="0">
                <a:solidFill>
                  <a:schemeClr val="tx1"/>
                </a:solidFill>
              </a:rPr>
              <a:t>p = bed porosity, dimensionless (= volume of voids/total volume)</a:t>
            </a:r>
          </a:p>
          <a:p>
            <a:pPr algn="just"/>
            <a:r>
              <a:rPr lang="en-US" sz="2400" dirty="0" smtClean="0">
                <a:solidFill>
                  <a:schemeClr val="tx1"/>
                </a:solidFill>
              </a:rPr>
              <a:t>L = bed depth, m.</a:t>
            </a:r>
          </a:p>
          <a:p>
            <a:pPr algn="just"/>
            <a:r>
              <a:rPr lang="en-US" sz="2400" dirty="0" smtClean="0">
                <a:solidFill>
                  <a:schemeClr val="tx1"/>
                </a:solidFill>
              </a:rPr>
              <a:t>C</a:t>
            </a:r>
            <a:r>
              <a:rPr lang="en-US" sz="2400" baseline="-25000" dirty="0" smtClean="0">
                <a:solidFill>
                  <a:schemeClr val="tx1"/>
                </a:solidFill>
              </a:rPr>
              <a:t>D</a:t>
            </a:r>
            <a:r>
              <a:rPr lang="en-US" sz="2400" dirty="0" smtClean="0">
                <a:solidFill>
                  <a:schemeClr val="tx1"/>
                </a:solidFill>
              </a:rPr>
              <a:t> = Newton's drag coefficient.</a:t>
            </a:r>
            <a:endParaRPr lang="en-US" sz="2400" dirty="0">
              <a:solidFill>
                <a:schemeClr val="tx1"/>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457200" y="1371600"/>
            <a:ext cx="8305800" cy="4876800"/>
          </a:xfrm>
        </p:spPr>
        <p:txBody>
          <a:bodyPr>
            <a:normAutofit/>
          </a:bodyPr>
          <a:lstStyle/>
          <a:p>
            <a:pPr algn="just"/>
            <a:r>
              <a:rPr lang="en-US" sz="2400" dirty="0" smtClean="0">
                <a:solidFill>
                  <a:schemeClr val="tx1"/>
                </a:solidFill>
              </a:rPr>
              <a:t>Re = Reynolds number, dimensionless. </a:t>
            </a:r>
          </a:p>
          <a:p>
            <a:pPr algn="just"/>
            <a:r>
              <a:rPr lang="en-US" sz="2400" dirty="0" smtClean="0">
                <a:solidFill>
                  <a:schemeClr val="tx1"/>
                </a:solidFill>
              </a:rPr>
              <a:t>	</a:t>
            </a:r>
            <a:r>
              <a:rPr lang="el-GR" sz="2400" dirty="0" smtClean="0">
                <a:solidFill>
                  <a:schemeClr val="tx1"/>
                </a:solidFill>
              </a:rPr>
              <a:t>=</a:t>
            </a:r>
            <a:r>
              <a:rPr lang="en-US" sz="2400" dirty="0" smtClean="0">
                <a:solidFill>
                  <a:schemeClr val="tx1"/>
                </a:solidFill>
              </a:rPr>
              <a:t> </a:t>
            </a:r>
            <a:r>
              <a:rPr lang="en-US" sz="2400" dirty="0" err="1" smtClean="0">
                <a:solidFill>
                  <a:schemeClr val="tx1"/>
                </a:solidFill>
              </a:rPr>
              <a:t>Vd</a:t>
            </a:r>
            <a:r>
              <a:rPr lang="en-US" sz="2400" dirty="0" smtClean="0">
                <a:solidFill>
                  <a:schemeClr val="tx1"/>
                </a:solidFill>
              </a:rPr>
              <a:t>/</a:t>
            </a:r>
            <a:r>
              <a:rPr lang="en-US" sz="2400" dirty="0" smtClean="0">
                <a:solidFill>
                  <a:schemeClr val="tx1"/>
                </a:solidFill>
                <a:sym typeface="Symbol"/>
              </a:rPr>
              <a:t> </a:t>
            </a:r>
          </a:p>
          <a:p>
            <a:pPr algn="just"/>
            <a:r>
              <a:rPr lang="en-US" sz="2400" dirty="0" smtClean="0">
                <a:solidFill>
                  <a:schemeClr val="tx1"/>
                </a:solidFill>
              </a:rPr>
              <a:t>With the above notations: then L = 0.8m, φ = 1, d = 0.5x10</a:t>
            </a:r>
            <a:r>
              <a:rPr lang="en-US" sz="2400" baseline="30000" dirty="0" smtClean="0">
                <a:solidFill>
                  <a:schemeClr val="tx1"/>
                </a:solidFill>
              </a:rPr>
              <a:t>-3</a:t>
            </a:r>
            <a:r>
              <a:rPr lang="en-US" sz="2400" dirty="0" smtClean="0">
                <a:solidFill>
                  <a:schemeClr val="tx1"/>
                </a:solidFill>
              </a:rPr>
              <a:t> m, </a:t>
            </a:r>
            <a:r>
              <a:rPr lang="en-US" sz="2400" dirty="0" smtClean="0">
                <a:solidFill>
                  <a:schemeClr val="tx1"/>
                </a:solidFill>
                <a:sym typeface="Symbol"/>
              </a:rPr>
              <a:t></a:t>
            </a:r>
            <a:r>
              <a:rPr lang="en-US" sz="2400" dirty="0" smtClean="0">
                <a:solidFill>
                  <a:schemeClr val="tx1"/>
                </a:solidFill>
              </a:rPr>
              <a:t> = 1.003x10</a:t>
            </a:r>
            <a:r>
              <a:rPr lang="en-US" sz="2400" baseline="30000" dirty="0" smtClean="0">
                <a:solidFill>
                  <a:schemeClr val="tx1"/>
                </a:solidFill>
              </a:rPr>
              <a:t>-6</a:t>
            </a:r>
            <a:r>
              <a:rPr lang="en-US" sz="2400" dirty="0" smtClean="0">
                <a:solidFill>
                  <a:schemeClr val="tx1"/>
                </a:solidFill>
              </a:rPr>
              <a:t> m</a:t>
            </a:r>
            <a:r>
              <a:rPr lang="en-US" sz="2400" baseline="30000" dirty="0" smtClean="0">
                <a:solidFill>
                  <a:schemeClr val="tx1"/>
                </a:solidFill>
              </a:rPr>
              <a:t>2</a:t>
            </a:r>
            <a:r>
              <a:rPr lang="en-US" sz="2400" dirty="0" smtClean="0">
                <a:solidFill>
                  <a:schemeClr val="tx1"/>
                </a:solidFill>
              </a:rPr>
              <a:t>/s, p = 0.4, V = 250L/m</a:t>
            </a:r>
            <a:r>
              <a:rPr lang="en-US" sz="2400" baseline="30000" dirty="0" smtClean="0">
                <a:solidFill>
                  <a:schemeClr val="tx1"/>
                </a:solidFill>
              </a:rPr>
              <a:t>2</a:t>
            </a:r>
            <a:r>
              <a:rPr lang="en-US" sz="2400" dirty="0" smtClean="0">
                <a:solidFill>
                  <a:schemeClr val="tx1"/>
                </a:solidFill>
              </a:rPr>
              <a:t>.min = 4.17x10</a:t>
            </a:r>
            <a:r>
              <a:rPr lang="en-US" sz="2400" baseline="30000" dirty="0" smtClean="0">
                <a:solidFill>
                  <a:schemeClr val="tx1"/>
                </a:solidFill>
              </a:rPr>
              <a:t>-3</a:t>
            </a:r>
            <a:r>
              <a:rPr lang="en-US" sz="2400" dirty="0" smtClean="0">
                <a:solidFill>
                  <a:schemeClr val="tx1"/>
                </a:solidFill>
              </a:rPr>
              <a:t> m</a:t>
            </a:r>
            <a:r>
              <a:rPr lang="en-US" sz="2400" baseline="30000" dirty="0" smtClean="0">
                <a:solidFill>
                  <a:schemeClr val="tx1"/>
                </a:solidFill>
              </a:rPr>
              <a:t>3</a:t>
            </a:r>
            <a:r>
              <a:rPr lang="en-US" sz="2400" dirty="0" smtClean="0">
                <a:solidFill>
                  <a:schemeClr val="tx1"/>
                </a:solidFill>
              </a:rPr>
              <a:t>/m</a:t>
            </a:r>
            <a:r>
              <a:rPr lang="en-US" sz="2400" baseline="30000" dirty="0" smtClean="0">
                <a:solidFill>
                  <a:schemeClr val="tx1"/>
                </a:solidFill>
              </a:rPr>
              <a:t>2</a:t>
            </a:r>
            <a:r>
              <a:rPr lang="en-US" sz="2400" dirty="0" smtClean="0">
                <a:solidFill>
                  <a:schemeClr val="tx1"/>
                </a:solidFill>
              </a:rPr>
              <a:t>.sec, then:</a:t>
            </a:r>
            <a:r>
              <a:rPr lang="en-US" sz="2400" dirty="0" smtClean="0">
                <a:solidFill>
                  <a:schemeClr val="tx1"/>
                </a:solidFill>
                <a:sym typeface="Symbol"/>
              </a:rPr>
              <a:t> </a:t>
            </a:r>
          </a:p>
          <a:p>
            <a:pPr algn="just"/>
            <a:r>
              <a:rPr lang="en-US" sz="2400" dirty="0" smtClean="0">
                <a:solidFill>
                  <a:schemeClr val="tx1"/>
                </a:solidFill>
                <a:sym typeface="Symbol"/>
              </a:rPr>
              <a:t>Re = </a:t>
            </a:r>
            <a:r>
              <a:rPr lang="en-US" sz="2400" dirty="0" smtClean="0">
                <a:solidFill>
                  <a:schemeClr val="tx1"/>
                </a:solidFill>
              </a:rPr>
              <a:t>4.17x10</a:t>
            </a:r>
            <a:r>
              <a:rPr lang="en-US" sz="2400" baseline="30000" dirty="0" smtClean="0">
                <a:solidFill>
                  <a:schemeClr val="tx1"/>
                </a:solidFill>
              </a:rPr>
              <a:t>-3</a:t>
            </a:r>
            <a:r>
              <a:rPr lang="en-US" sz="2400" dirty="0" smtClean="0">
                <a:solidFill>
                  <a:schemeClr val="tx1"/>
                </a:solidFill>
              </a:rPr>
              <a:t> x 0.5x10</a:t>
            </a:r>
            <a:r>
              <a:rPr lang="en-US" sz="2400" baseline="30000" dirty="0" smtClean="0">
                <a:solidFill>
                  <a:schemeClr val="tx1"/>
                </a:solidFill>
              </a:rPr>
              <a:t>-3</a:t>
            </a:r>
            <a:r>
              <a:rPr lang="en-US" sz="2400" dirty="0" smtClean="0">
                <a:solidFill>
                  <a:schemeClr val="tx1"/>
                </a:solidFill>
              </a:rPr>
              <a:t> / 1.003x10</a:t>
            </a:r>
            <a:r>
              <a:rPr lang="en-US" sz="2400" baseline="30000" dirty="0" smtClean="0">
                <a:solidFill>
                  <a:schemeClr val="tx1"/>
                </a:solidFill>
              </a:rPr>
              <a:t>-6 </a:t>
            </a:r>
            <a:r>
              <a:rPr lang="en-US" sz="2400" dirty="0" smtClean="0">
                <a:solidFill>
                  <a:schemeClr val="tx1"/>
                </a:solidFill>
                <a:sym typeface="Symbol"/>
              </a:rPr>
              <a:t>= 2.079</a:t>
            </a:r>
          </a:p>
          <a:p>
            <a:pPr algn="just"/>
            <a:r>
              <a:rPr lang="en-US" sz="2400" dirty="0" smtClean="0">
                <a:solidFill>
                  <a:schemeClr val="tx1"/>
                </a:solidFill>
                <a:sym typeface="Symbol"/>
              </a:rPr>
              <a:t>C</a:t>
            </a:r>
            <a:r>
              <a:rPr lang="en-US" sz="2400" baseline="-25000" dirty="0" smtClean="0">
                <a:solidFill>
                  <a:schemeClr val="tx1"/>
                </a:solidFill>
                <a:sym typeface="Symbol"/>
              </a:rPr>
              <a:t>D</a:t>
            </a:r>
            <a:r>
              <a:rPr lang="en-US" sz="2400" dirty="0" smtClean="0">
                <a:solidFill>
                  <a:schemeClr val="tx1"/>
                </a:solidFill>
                <a:sym typeface="Symbol"/>
              </a:rPr>
              <a:t> = 24/Re + 3/Re + 0.34 </a:t>
            </a:r>
          </a:p>
          <a:p>
            <a:pPr algn="just"/>
            <a:r>
              <a:rPr lang="en-US" sz="2400" dirty="0" smtClean="0">
                <a:solidFill>
                  <a:schemeClr val="tx1"/>
                </a:solidFill>
                <a:sym typeface="Symbol"/>
              </a:rPr>
              <a:t>	= 24/2.079 + 3/2.079 + 0.34 = 13.96</a:t>
            </a:r>
          </a:p>
          <a:p>
            <a:pPr algn="just"/>
            <a:r>
              <a:rPr lang="en-US" sz="2400" dirty="0" smtClean="0">
                <a:solidFill>
                  <a:schemeClr val="tx1"/>
                </a:solidFill>
              </a:rPr>
              <a:t>Thus, head loss by using </a:t>
            </a:r>
            <a:r>
              <a:rPr lang="en-US" sz="2400" b="1" dirty="0" smtClean="0">
                <a:solidFill>
                  <a:srgbClr val="0000FF"/>
                </a:solidFill>
              </a:rPr>
              <a:t>Rose equation</a:t>
            </a:r>
            <a:r>
              <a:rPr lang="en-US" sz="2400" dirty="0" smtClean="0">
                <a:solidFill>
                  <a:schemeClr val="tx1"/>
                </a:solidFill>
              </a:rPr>
              <a:t>: </a:t>
            </a:r>
            <a:r>
              <a:rPr lang="en-US" sz="2400" b="1" i="1" dirty="0" smtClean="0">
                <a:solidFill>
                  <a:schemeClr val="tx1"/>
                </a:solidFill>
              </a:rPr>
              <a:t>h = 1.067 C</a:t>
            </a:r>
            <a:r>
              <a:rPr lang="en-US" sz="2400" b="1" i="1" baseline="-25000" dirty="0" smtClean="0">
                <a:solidFill>
                  <a:schemeClr val="tx1"/>
                </a:solidFill>
              </a:rPr>
              <a:t>D</a:t>
            </a:r>
            <a:r>
              <a:rPr lang="en-US" sz="2400" b="1" i="1" dirty="0" smtClean="0">
                <a:solidFill>
                  <a:schemeClr val="tx1"/>
                </a:solidFill>
              </a:rPr>
              <a:t>v</a:t>
            </a:r>
            <a:r>
              <a:rPr lang="en-US" sz="2400" b="1" i="1" baseline="30000" dirty="0" smtClean="0">
                <a:solidFill>
                  <a:schemeClr val="tx1"/>
                </a:solidFill>
              </a:rPr>
              <a:t>2</a:t>
            </a:r>
            <a:r>
              <a:rPr lang="en-US" sz="2400" b="1" i="1" dirty="0" smtClean="0">
                <a:solidFill>
                  <a:schemeClr val="tx1"/>
                </a:solidFill>
              </a:rPr>
              <a:t>L/P</a:t>
            </a:r>
            <a:r>
              <a:rPr lang="en-US" sz="2400" b="1" i="1" baseline="30000" dirty="0" smtClean="0">
                <a:solidFill>
                  <a:schemeClr val="tx1"/>
                </a:solidFill>
              </a:rPr>
              <a:t>4</a:t>
            </a:r>
            <a:r>
              <a:rPr lang="en-US" sz="2400" b="1" i="1" dirty="0" smtClean="0">
                <a:solidFill>
                  <a:schemeClr val="tx1"/>
                </a:solidFill>
              </a:rPr>
              <a:t>gdφ</a:t>
            </a:r>
            <a:endParaRPr lang="el-GR" sz="2400" b="1" i="1" dirty="0" smtClean="0">
              <a:solidFill>
                <a:schemeClr val="tx1"/>
              </a:solidFill>
            </a:endParaRPr>
          </a:p>
          <a:p>
            <a:pPr algn="just"/>
            <a:r>
              <a:rPr lang="en-US" sz="2400" dirty="0" smtClean="0">
                <a:solidFill>
                  <a:schemeClr val="tx1"/>
                </a:solidFill>
              </a:rPr>
              <a:t>= 1.067x13.96 x (4.17x10</a:t>
            </a:r>
            <a:r>
              <a:rPr lang="en-US" sz="2400" baseline="30000" dirty="0" smtClean="0">
                <a:solidFill>
                  <a:schemeClr val="tx1"/>
                </a:solidFill>
              </a:rPr>
              <a:t>-3</a:t>
            </a:r>
            <a:r>
              <a:rPr lang="en-US" sz="2400" dirty="0" smtClean="0">
                <a:solidFill>
                  <a:schemeClr val="tx1"/>
                </a:solidFill>
              </a:rPr>
              <a:t>)</a:t>
            </a:r>
            <a:r>
              <a:rPr lang="en-US" sz="2400" baseline="30000" dirty="0" smtClean="0">
                <a:solidFill>
                  <a:schemeClr val="tx1"/>
                </a:solidFill>
              </a:rPr>
              <a:t>2</a:t>
            </a:r>
            <a:r>
              <a:rPr lang="en-US" sz="2400" dirty="0" smtClean="0">
                <a:solidFill>
                  <a:schemeClr val="tx1"/>
                </a:solidFill>
              </a:rPr>
              <a:t> x 0.8/(0.4)</a:t>
            </a:r>
            <a:r>
              <a:rPr lang="en-US" sz="2400" baseline="30000" dirty="0" smtClean="0">
                <a:solidFill>
                  <a:schemeClr val="tx1"/>
                </a:solidFill>
              </a:rPr>
              <a:t>4</a:t>
            </a:r>
            <a:r>
              <a:rPr lang="en-US" sz="2400" dirty="0" smtClean="0">
                <a:solidFill>
                  <a:schemeClr val="tx1"/>
                </a:solidFill>
              </a:rPr>
              <a:t>x 9.81 x 0.5x10</a:t>
            </a:r>
            <a:r>
              <a:rPr lang="en-US" sz="2400" baseline="30000" dirty="0" smtClean="0">
                <a:solidFill>
                  <a:schemeClr val="tx1"/>
                </a:solidFill>
              </a:rPr>
              <a:t>-3</a:t>
            </a:r>
            <a:r>
              <a:rPr lang="en-US" sz="2400" dirty="0" smtClean="0">
                <a:solidFill>
                  <a:schemeClr val="tx1"/>
                </a:solidFill>
              </a:rPr>
              <a:t> x 1</a:t>
            </a:r>
          </a:p>
          <a:p>
            <a:pPr algn="just"/>
            <a:r>
              <a:rPr lang="en-US" sz="2400" dirty="0" smtClean="0">
                <a:solidFill>
                  <a:schemeClr val="tx1"/>
                </a:solidFill>
              </a:rPr>
              <a:t>=1.65 m</a:t>
            </a:r>
            <a:endParaRPr lang="en-US" sz="2400" dirty="0">
              <a:solidFill>
                <a:schemeClr val="tx1"/>
              </a:solidFill>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normAutofit/>
          </a:bodyPr>
          <a:lstStyle/>
          <a:p>
            <a:pPr algn="just"/>
            <a:r>
              <a:rPr lang="en-US" sz="2400" dirty="0" smtClean="0">
                <a:solidFill>
                  <a:schemeClr val="tx1"/>
                </a:solidFill>
              </a:rPr>
              <a:t>Using Carman-</a:t>
            </a:r>
            <a:r>
              <a:rPr lang="en-US" sz="2400" dirty="0" err="1" smtClean="0">
                <a:solidFill>
                  <a:schemeClr val="tx1"/>
                </a:solidFill>
              </a:rPr>
              <a:t>Kozeny</a:t>
            </a:r>
            <a:r>
              <a:rPr lang="en-US" sz="2400" dirty="0" smtClean="0">
                <a:solidFill>
                  <a:schemeClr val="tx1"/>
                </a:solidFill>
              </a:rPr>
              <a:t> equation the head loss is given by: </a:t>
            </a:r>
          </a:p>
          <a:p>
            <a:pPr algn="just"/>
            <a:r>
              <a:rPr lang="en-US" sz="2400" b="1" i="1" dirty="0" smtClean="0">
                <a:solidFill>
                  <a:schemeClr val="tx1"/>
                </a:solidFill>
              </a:rPr>
              <a:t>h = E(1-p)V</a:t>
            </a:r>
            <a:r>
              <a:rPr lang="en-US" sz="2400" b="1" i="1" baseline="30000" dirty="0" smtClean="0">
                <a:solidFill>
                  <a:schemeClr val="tx1"/>
                </a:solidFill>
              </a:rPr>
              <a:t>2</a:t>
            </a:r>
            <a:r>
              <a:rPr lang="en-US" sz="2400" b="1" i="1" dirty="0" smtClean="0">
                <a:solidFill>
                  <a:schemeClr val="tx1"/>
                </a:solidFill>
              </a:rPr>
              <a:t>L</a:t>
            </a:r>
            <a:r>
              <a:rPr lang="en-US" sz="2400" dirty="0" smtClean="0">
                <a:solidFill>
                  <a:schemeClr val="tx1"/>
                </a:solidFill>
              </a:rPr>
              <a:t>/</a:t>
            </a:r>
            <a:r>
              <a:rPr lang="en-US" sz="2400" b="1" i="1" dirty="0" smtClean="0">
                <a:solidFill>
                  <a:schemeClr val="tx1"/>
                </a:solidFill>
              </a:rPr>
              <a:t>P</a:t>
            </a:r>
            <a:r>
              <a:rPr lang="en-US" sz="2400" b="1" i="1" baseline="30000" dirty="0" smtClean="0">
                <a:solidFill>
                  <a:schemeClr val="tx1"/>
                </a:solidFill>
              </a:rPr>
              <a:t>3</a:t>
            </a:r>
            <a:r>
              <a:rPr lang="en-US" sz="2400" b="1" i="1" dirty="0" smtClean="0">
                <a:solidFill>
                  <a:schemeClr val="tx1"/>
                </a:solidFill>
              </a:rPr>
              <a:t>gdφ </a:t>
            </a:r>
          </a:p>
          <a:p>
            <a:pPr algn="just"/>
            <a:r>
              <a:rPr lang="en-US" sz="2400" i="1" dirty="0" smtClean="0">
                <a:solidFill>
                  <a:schemeClr val="tx1"/>
                </a:solidFill>
              </a:rPr>
              <a:t>Where, E = 150(1-p)/Re + 1.75 = 150(1-0.4)/2.079 + 1.75  </a:t>
            </a:r>
          </a:p>
          <a:p>
            <a:pPr algn="just"/>
            <a:r>
              <a:rPr lang="en-US" sz="2400" i="1" dirty="0" smtClean="0">
                <a:solidFill>
                  <a:schemeClr val="tx1"/>
                </a:solidFill>
              </a:rPr>
              <a:t>	= 45.04</a:t>
            </a:r>
          </a:p>
          <a:p>
            <a:pPr algn="just"/>
            <a:r>
              <a:rPr lang="en-US" sz="2400" dirty="0" smtClean="0">
                <a:solidFill>
                  <a:schemeClr val="tx1"/>
                </a:solidFill>
              </a:rPr>
              <a:t>Hence, </a:t>
            </a:r>
          </a:p>
          <a:p>
            <a:pPr algn="just"/>
            <a:r>
              <a:rPr lang="en-US" sz="2400" i="1" dirty="0" smtClean="0">
                <a:solidFill>
                  <a:schemeClr val="tx1"/>
                </a:solidFill>
              </a:rPr>
              <a:t>h = 45.04(1-0.4)</a:t>
            </a:r>
            <a:r>
              <a:rPr lang="en-US" sz="2400" dirty="0" smtClean="0">
                <a:solidFill>
                  <a:schemeClr val="tx1"/>
                </a:solidFill>
              </a:rPr>
              <a:t> x (4.17x10</a:t>
            </a:r>
            <a:r>
              <a:rPr lang="en-US" sz="2400" baseline="30000" dirty="0" smtClean="0">
                <a:solidFill>
                  <a:schemeClr val="tx1"/>
                </a:solidFill>
              </a:rPr>
              <a:t>-3</a:t>
            </a:r>
            <a:r>
              <a:rPr lang="en-US" sz="2400" dirty="0" smtClean="0">
                <a:solidFill>
                  <a:schemeClr val="tx1"/>
                </a:solidFill>
              </a:rPr>
              <a:t>)</a:t>
            </a:r>
            <a:r>
              <a:rPr lang="en-US" sz="2400" baseline="30000" dirty="0" smtClean="0">
                <a:solidFill>
                  <a:schemeClr val="tx1"/>
                </a:solidFill>
              </a:rPr>
              <a:t>2</a:t>
            </a:r>
            <a:r>
              <a:rPr lang="en-US" sz="2400" dirty="0" smtClean="0">
                <a:solidFill>
                  <a:schemeClr val="tx1"/>
                </a:solidFill>
              </a:rPr>
              <a:t> x 0.8/(0.4)</a:t>
            </a:r>
            <a:r>
              <a:rPr lang="en-US" sz="2400" baseline="30000" dirty="0" smtClean="0">
                <a:solidFill>
                  <a:schemeClr val="tx1"/>
                </a:solidFill>
              </a:rPr>
              <a:t>3</a:t>
            </a:r>
            <a:r>
              <a:rPr lang="en-US" sz="2400" dirty="0" smtClean="0">
                <a:solidFill>
                  <a:schemeClr val="tx1"/>
                </a:solidFill>
              </a:rPr>
              <a:t>x 9.81 x 0.5x10</a:t>
            </a:r>
            <a:r>
              <a:rPr lang="en-US" sz="2400" baseline="30000" dirty="0" smtClean="0">
                <a:solidFill>
                  <a:schemeClr val="tx1"/>
                </a:solidFill>
              </a:rPr>
              <a:t>-3</a:t>
            </a:r>
            <a:r>
              <a:rPr lang="en-US" sz="2400" dirty="0" smtClean="0">
                <a:solidFill>
                  <a:schemeClr val="tx1"/>
                </a:solidFill>
              </a:rPr>
              <a:t> x 1</a:t>
            </a:r>
          </a:p>
          <a:p>
            <a:pPr algn="just"/>
            <a:r>
              <a:rPr lang="en-US" sz="2400" dirty="0" smtClean="0">
                <a:solidFill>
                  <a:schemeClr val="tx1"/>
                </a:solidFill>
              </a:rPr>
              <a:t>	=1.20 m </a:t>
            </a:r>
            <a:endParaRPr lang="en-US" sz="2400" dirty="0">
              <a:solidFill>
                <a:schemeClr val="tx1"/>
              </a:solidFill>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normAutofit/>
          </a:bodyPr>
          <a:lstStyle/>
          <a:p>
            <a:pPr algn="just"/>
            <a:r>
              <a:rPr lang="en-US" sz="2800" b="1" dirty="0" smtClean="0">
                <a:solidFill>
                  <a:srgbClr val="FF0000"/>
                </a:solidFill>
              </a:rPr>
              <a:t>Problem-5 (Filtration):</a:t>
            </a:r>
          </a:p>
          <a:p>
            <a:pPr algn="just"/>
            <a:r>
              <a:rPr lang="en-US" sz="2400" dirty="0" smtClean="0">
                <a:solidFill>
                  <a:schemeClr val="tx1"/>
                </a:solidFill>
              </a:rPr>
              <a:t>Determine the clear water head loss in a filter bed that consists of two layers of filter media; a uniform anthracite layer of depth of 0.6 m with an average particle size of 1.6 mm and a specific gravity of 1.5; the other layer is composed of uniform sand 40 cm deep with an average particle size of 0.6 mm and a specific gravity of 2; for a rate of filtration of 150 L/m</a:t>
            </a:r>
            <a:r>
              <a:rPr lang="en-US" sz="2400" baseline="30000" dirty="0" smtClean="0">
                <a:solidFill>
                  <a:schemeClr val="tx1"/>
                </a:solidFill>
              </a:rPr>
              <a:t>2</a:t>
            </a:r>
            <a:r>
              <a:rPr lang="en-US" sz="2400" dirty="0" smtClean="0">
                <a:solidFill>
                  <a:schemeClr val="tx1"/>
                </a:solidFill>
              </a:rPr>
              <a:t>/min. The operating temperature was found to be 15</a:t>
            </a:r>
            <a:r>
              <a:rPr lang="en-US" sz="2400" baseline="30000" dirty="0" smtClean="0">
                <a:solidFill>
                  <a:schemeClr val="tx1"/>
                </a:solidFill>
              </a:rPr>
              <a:t>o</a:t>
            </a:r>
            <a:r>
              <a:rPr lang="en-US" sz="2400" dirty="0" smtClean="0">
                <a:solidFill>
                  <a:schemeClr val="tx1"/>
                </a:solidFill>
              </a:rPr>
              <a:t>C and the porosity is 0.35. use Rose equation for evaluating the clear water head loss.</a:t>
            </a:r>
            <a:endParaRPr lang="en-US" sz="2400" dirty="0">
              <a:solidFill>
                <a:schemeClr val="tx1"/>
              </a:solidFill>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normAutofit fontScale="92500" lnSpcReduction="10000"/>
          </a:bodyPr>
          <a:lstStyle/>
          <a:p>
            <a:pPr algn="just"/>
            <a:r>
              <a:rPr lang="en-US" sz="3000" b="1" dirty="0" smtClean="0">
                <a:solidFill>
                  <a:srgbClr val="0000FF"/>
                </a:solidFill>
              </a:rPr>
              <a:t>Solution:</a:t>
            </a:r>
            <a:endParaRPr lang="en-US" sz="3000" dirty="0" smtClean="0">
              <a:solidFill>
                <a:schemeClr val="tx1"/>
              </a:solidFill>
            </a:endParaRPr>
          </a:p>
          <a:p>
            <a:pPr algn="just"/>
            <a:r>
              <a:rPr lang="en-US" sz="2400" dirty="0" smtClean="0">
                <a:solidFill>
                  <a:schemeClr val="tx1"/>
                </a:solidFill>
              </a:rPr>
              <a:t>Rose equation states that:</a:t>
            </a:r>
          </a:p>
          <a:p>
            <a:pPr algn="just"/>
            <a:r>
              <a:rPr lang="en-US" sz="2400" b="1" i="1" dirty="0" smtClean="0">
                <a:solidFill>
                  <a:schemeClr val="tx1"/>
                </a:solidFill>
              </a:rPr>
              <a:t>h = 1.067 C</a:t>
            </a:r>
            <a:r>
              <a:rPr lang="en-US" sz="2400" b="1" i="1" baseline="-25000" dirty="0" smtClean="0">
                <a:solidFill>
                  <a:schemeClr val="tx1"/>
                </a:solidFill>
              </a:rPr>
              <a:t>D</a:t>
            </a:r>
            <a:r>
              <a:rPr lang="en-US" sz="2400" b="1" i="1" dirty="0" smtClean="0">
                <a:solidFill>
                  <a:schemeClr val="tx1"/>
                </a:solidFill>
              </a:rPr>
              <a:t>v</a:t>
            </a:r>
            <a:r>
              <a:rPr lang="en-US" sz="2400" b="1" i="1" baseline="30000" dirty="0" smtClean="0">
                <a:solidFill>
                  <a:schemeClr val="tx1"/>
                </a:solidFill>
              </a:rPr>
              <a:t>2</a:t>
            </a:r>
            <a:r>
              <a:rPr lang="en-US" sz="2400" b="1" i="1" dirty="0" smtClean="0">
                <a:solidFill>
                  <a:schemeClr val="tx1"/>
                </a:solidFill>
              </a:rPr>
              <a:t>L/P</a:t>
            </a:r>
            <a:r>
              <a:rPr lang="en-US" sz="2400" b="1" i="1" baseline="30000" dirty="0" smtClean="0">
                <a:solidFill>
                  <a:schemeClr val="tx1"/>
                </a:solidFill>
              </a:rPr>
              <a:t>4</a:t>
            </a:r>
            <a:r>
              <a:rPr lang="en-US" sz="2400" b="1" i="1" dirty="0" smtClean="0">
                <a:solidFill>
                  <a:schemeClr val="tx1"/>
                </a:solidFill>
              </a:rPr>
              <a:t>gdφ</a:t>
            </a:r>
            <a:endParaRPr lang="el-GR" sz="2400" b="1" i="1" dirty="0" smtClean="0">
              <a:solidFill>
                <a:schemeClr val="tx1"/>
              </a:solidFill>
            </a:endParaRPr>
          </a:p>
          <a:p>
            <a:pPr algn="just"/>
            <a:r>
              <a:rPr lang="en-US" sz="2400" dirty="0" smtClean="0">
                <a:solidFill>
                  <a:schemeClr val="tx1"/>
                </a:solidFill>
              </a:rPr>
              <a:t>Where</a:t>
            </a:r>
          </a:p>
          <a:p>
            <a:pPr algn="just"/>
            <a:r>
              <a:rPr lang="en-US" sz="2400" dirty="0" smtClean="0">
                <a:solidFill>
                  <a:schemeClr val="tx1"/>
                </a:solidFill>
              </a:rPr>
              <a:t>h = Head loss in bed, m.</a:t>
            </a:r>
          </a:p>
          <a:p>
            <a:pPr algn="just"/>
            <a:r>
              <a:rPr lang="en-US" sz="2400" dirty="0" smtClean="0">
                <a:solidFill>
                  <a:schemeClr val="tx1"/>
                </a:solidFill>
              </a:rPr>
              <a:t>v= Face velocity, m/s.</a:t>
            </a:r>
          </a:p>
          <a:p>
            <a:pPr algn="just"/>
            <a:r>
              <a:rPr lang="en-US" sz="2400" dirty="0" smtClean="0">
                <a:solidFill>
                  <a:schemeClr val="tx1"/>
                </a:solidFill>
              </a:rPr>
              <a:t>d = diameter of the particle, m.</a:t>
            </a:r>
          </a:p>
          <a:p>
            <a:pPr algn="just"/>
            <a:r>
              <a:rPr lang="en-US" sz="2400" dirty="0" smtClean="0">
                <a:solidFill>
                  <a:schemeClr val="tx1"/>
                </a:solidFill>
              </a:rPr>
              <a:t>g = Gravitational acceleration, m/s</a:t>
            </a:r>
            <a:r>
              <a:rPr lang="en-US" sz="2400" baseline="30000" dirty="0" smtClean="0">
                <a:solidFill>
                  <a:schemeClr val="tx1"/>
                </a:solidFill>
              </a:rPr>
              <a:t>2</a:t>
            </a:r>
            <a:r>
              <a:rPr lang="en-US" sz="2400" dirty="0" smtClean="0">
                <a:solidFill>
                  <a:schemeClr val="tx1"/>
                </a:solidFill>
              </a:rPr>
              <a:t>.</a:t>
            </a:r>
          </a:p>
          <a:p>
            <a:pPr algn="just"/>
            <a:r>
              <a:rPr lang="en-US" sz="2400" dirty="0" smtClean="0">
                <a:solidFill>
                  <a:schemeClr val="tx1"/>
                </a:solidFill>
              </a:rPr>
              <a:t>φ = Particle shape factor, dimensionless (= surface area of equivalent volume of sphere/actual surface area)</a:t>
            </a:r>
          </a:p>
          <a:p>
            <a:pPr algn="just"/>
            <a:r>
              <a:rPr lang="en-US" sz="2400" dirty="0" smtClean="0">
                <a:solidFill>
                  <a:schemeClr val="tx1"/>
                </a:solidFill>
              </a:rPr>
              <a:t>p = bed porosity, dimensionless (= volume of voids/total volume)</a:t>
            </a:r>
          </a:p>
          <a:p>
            <a:pPr algn="just"/>
            <a:r>
              <a:rPr lang="en-US" sz="2400" dirty="0" smtClean="0">
                <a:solidFill>
                  <a:schemeClr val="tx1"/>
                </a:solidFill>
              </a:rPr>
              <a:t>L = bed depth, m.</a:t>
            </a:r>
          </a:p>
          <a:p>
            <a:pPr algn="just"/>
            <a:r>
              <a:rPr lang="en-US" sz="2400" dirty="0" smtClean="0">
                <a:solidFill>
                  <a:schemeClr val="tx1"/>
                </a:solidFill>
              </a:rPr>
              <a:t>C</a:t>
            </a:r>
            <a:r>
              <a:rPr lang="en-US" sz="2400" baseline="-25000" dirty="0" smtClean="0">
                <a:solidFill>
                  <a:schemeClr val="tx1"/>
                </a:solidFill>
              </a:rPr>
              <a:t>D</a:t>
            </a:r>
            <a:r>
              <a:rPr lang="en-US" sz="2400" dirty="0" smtClean="0">
                <a:solidFill>
                  <a:schemeClr val="tx1"/>
                </a:solidFill>
              </a:rPr>
              <a:t> = Newton's drag coefficient.</a:t>
            </a:r>
            <a:endParaRPr lang="en-US" sz="2400" dirty="0">
              <a:solidFill>
                <a:schemeClr val="tx1"/>
              </a:solidFill>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lstStyle/>
          <a:p>
            <a:pPr algn="just"/>
            <a:r>
              <a:rPr lang="en-US" sz="2400" dirty="0" smtClean="0">
                <a:solidFill>
                  <a:schemeClr val="tx1"/>
                </a:solidFill>
              </a:rPr>
              <a:t>Given that for anthracite layer: L = 0.6 m, d = 1.6x10</a:t>
            </a:r>
            <a:r>
              <a:rPr lang="en-US" sz="2400" baseline="30000" dirty="0" smtClean="0">
                <a:solidFill>
                  <a:schemeClr val="tx1"/>
                </a:solidFill>
              </a:rPr>
              <a:t>-3</a:t>
            </a:r>
            <a:r>
              <a:rPr lang="en-US" sz="2400" dirty="0" smtClean="0">
                <a:solidFill>
                  <a:schemeClr val="tx1"/>
                </a:solidFill>
              </a:rPr>
              <a:t> m</a:t>
            </a:r>
          </a:p>
          <a:p>
            <a:pPr algn="just"/>
            <a:r>
              <a:rPr lang="en-US" sz="2400" dirty="0" smtClean="0">
                <a:solidFill>
                  <a:schemeClr val="tx1"/>
                </a:solidFill>
              </a:rPr>
              <a:t>For sand layer: : L = 0.4 m, d = 0.6x10</a:t>
            </a:r>
            <a:r>
              <a:rPr lang="en-US" sz="2400" baseline="30000" dirty="0" smtClean="0">
                <a:solidFill>
                  <a:schemeClr val="tx1"/>
                </a:solidFill>
              </a:rPr>
              <a:t>-3</a:t>
            </a:r>
            <a:r>
              <a:rPr lang="en-US" sz="2400" dirty="0" smtClean="0">
                <a:solidFill>
                  <a:schemeClr val="tx1"/>
                </a:solidFill>
              </a:rPr>
              <a:t> m</a:t>
            </a:r>
          </a:p>
          <a:p>
            <a:pPr algn="just"/>
            <a:r>
              <a:rPr lang="en-US" sz="2400" dirty="0" smtClean="0">
                <a:solidFill>
                  <a:schemeClr val="tx1"/>
                </a:solidFill>
              </a:rPr>
              <a:t>For a temperature of 15</a:t>
            </a:r>
            <a:r>
              <a:rPr lang="en-US" sz="2400" baseline="30000" dirty="0" smtClean="0">
                <a:solidFill>
                  <a:schemeClr val="tx1"/>
                </a:solidFill>
              </a:rPr>
              <a:t>o</a:t>
            </a:r>
            <a:r>
              <a:rPr lang="en-US" sz="2400" dirty="0" smtClean="0">
                <a:solidFill>
                  <a:schemeClr val="tx1"/>
                </a:solidFill>
              </a:rPr>
              <a:t>C the kinematic viscosity equals 1.139x10</a:t>
            </a:r>
            <a:r>
              <a:rPr lang="en-US" sz="2400" baseline="30000" dirty="0" smtClean="0">
                <a:solidFill>
                  <a:schemeClr val="tx1"/>
                </a:solidFill>
              </a:rPr>
              <a:t>-6</a:t>
            </a:r>
            <a:r>
              <a:rPr lang="en-US" sz="2400" dirty="0" smtClean="0">
                <a:solidFill>
                  <a:schemeClr val="tx1"/>
                </a:solidFill>
              </a:rPr>
              <a:t> m</a:t>
            </a:r>
            <a:r>
              <a:rPr lang="en-US" sz="2400" baseline="30000" dirty="0" smtClean="0">
                <a:solidFill>
                  <a:schemeClr val="tx1"/>
                </a:solidFill>
              </a:rPr>
              <a:t>2</a:t>
            </a:r>
            <a:r>
              <a:rPr lang="en-US" sz="2400" dirty="0" smtClean="0">
                <a:solidFill>
                  <a:schemeClr val="tx1"/>
                </a:solidFill>
              </a:rPr>
              <a:t>/s, V = 150 L/m</a:t>
            </a:r>
            <a:r>
              <a:rPr lang="en-US" sz="2400" baseline="30000" dirty="0" smtClean="0">
                <a:solidFill>
                  <a:schemeClr val="tx1"/>
                </a:solidFill>
              </a:rPr>
              <a:t>2</a:t>
            </a:r>
            <a:r>
              <a:rPr lang="en-US" sz="2400" dirty="0" smtClean="0">
                <a:solidFill>
                  <a:schemeClr val="tx1"/>
                </a:solidFill>
              </a:rPr>
              <a:t>.min = 2.5x10</a:t>
            </a:r>
            <a:r>
              <a:rPr lang="en-US" sz="2400" baseline="30000" dirty="0" smtClean="0">
                <a:solidFill>
                  <a:schemeClr val="tx1"/>
                </a:solidFill>
              </a:rPr>
              <a:t>-3</a:t>
            </a:r>
            <a:r>
              <a:rPr lang="en-US" sz="2400" dirty="0" smtClean="0">
                <a:solidFill>
                  <a:schemeClr val="tx1"/>
                </a:solidFill>
              </a:rPr>
              <a:t> m/sec.</a:t>
            </a:r>
          </a:p>
          <a:p>
            <a:pPr algn="just"/>
            <a:r>
              <a:rPr lang="en-US" sz="2400" b="1" dirty="0" smtClean="0">
                <a:solidFill>
                  <a:srgbClr val="0000FF"/>
                </a:solidFill>
              </a:rPr>
              <a:t>a) Anthracite layer: </a:t>
            </a:r>
          </a:p>
          <a:p>
            <a:pPr algn="just"/>
            <a:r>
              <a:rPr lang="en-US" sz="2400" dirty="0" smtClean="0">
                <a:solidFill>
                  <a:schemeClr val="tx1"/>
                </a:solidFill>
                <a:sym typeface="Symbol"/>
              </a:rPr>
              <a:t>Re = </a:t>
            </a:r>
            <a:r>
              <a:rPr lang="en-US" sz="2400" dirty="0" smtClean="0">
                <a:solidFill>
                  <a:schemeClr val="tx1"/>
                </a:solidFill>
              </a:rPr>
              <a:t>2.5x10</a:t>
            </a:r>
            <a:r>
              <a:rPr lang="en-US" sz="2400" baseline="30000" dirty="0" smtClean="0">
                <a:solidFill>
                  <a:schemeClr val="tx1"/>
                </a:solidFill>
              </a:rPr>
              <a:t>-3</a:t>
            </a:r>
            <a:r>
              <a:rPr lang="en-US" sz="2400" dirty="0" smtClean="0">
                <a:solidFill>
                  <a:schemeClr val="tx1"/>
                </a:solidFill>
              </a:rPr>
              <a:t> x 1.6x10</a:t>
            </a:r>
            <a:r>
              <a:rPr lang="en-US" sz="2400" baseline="30000" dirty="0" smtClean="0">
                <a:solidFill>
                  <a:schemeClr val="tx1"/>
                </a:solidFill>
              </a:rPr>
              <a:t>-3</a:t>
            </a:r>
            <a:r>
              <a:rPr lang="en-US" sz="2400" dirty="0" smtClean="0">
                <a:solidFill>
                  <a:schemeClr val="tx1"/>
                </a:solidFill>
              </a:rPr>
              <a:t> / 1.139x10</a:t>
            </a:r>
            <a:r>
              <a:rPr lang="en-US" sz="2400" baseline="30000" dirty="0" smtClean="0">
                <a:solidFill>
                  <a:schemeClr val="tx1"/>
                </a:solidFill>
              </a:rPr>
              <a:t>-6 </a:t>
            </a:r>
            <a:r>
              <a:rPr lang="en-US" sz="2400" dirty="0" smtClean="0">
                <a:solidFill>
                  <a:schemeClr val="tx1"/>
                </a:solidFill>
                <a:sym typeface="Symbol"/>
              </a:rPr>
              <a:t>= 3.51</a:t>
            </a:r>
          </a:p>
          <a:p>
            <a:pPr algn="just"/>
            <a:r>
              <a:rPr lang="en-US" sz="2400" dirty="0" smtClean="0">
                <a:solidFill>
                  <a:schemeClr val="tx1"/>
                </a:solidFill>
                <a:sym typeface="Symbol"/>
              </a:rPr>
              <a:t>C</a:t>
            </a:r>
            <a:r>
              <a:rPr lang="en-US" sz="2400" baseline="-25000" dirty="0" smtClean="0">
                <a:solidFill>
                  <a:schemeClr val="tx1"/>
                </a:solidFill>
                <a:sym typeface="Symbol"/>
              </a:rPr>
              <a:t>D</a:t>
            </a:r>
            <a:r>
              <a:rPr lang="en-US" sz="2400" dirty="0" smtClean="0">
                <a:solidFill>
                  <a:schemeClr val="tx1"/>
                </a:solidFill>
                <a:sym typeface="Symbol"/>
              </a:rPr>
              <a:t> = 24/Re + 3/Re + 0.34 </a:t>
            </a:r>
          </a:p>
          <a:p>
            <a:pPr algn="just"/>
            <a:r>
              <a:rPr lang="en-US" sz="2400" dirty="0" smtClean="0">
                <a:solidFill>
                  <a:schemeClr val="tx1"/>
                </a:solidFill>
                <a:sym typeface="Symbol"/>
              </a:rPr>
              <a:t>C</a:t>
            </a:r>
            <a:r>
              <a:rPr lang="en-US" sz="2400" baseline="-25000" dirty="0" smtClean="0">
                <a:solidFill>
                  <a:schemeClr val="tx1"/>
                </a:solidFill>
                <a:sym typeface="Symbol"/>
              </a:rPr>
              <a:t>D</a:t>
            </a:r>
            <a:r>
              <a:rPr lang="en-US" sz="2400" dirty="0" smtClean="0">
                <a:solidFill>
                  <a:schemeClr val="tx1"/>
                </a:solidFill>
                <a:sym typeface="Symbol"/>
              </a:rPr>
              <a:t> = 24/3.51 + 3/3.51 + 0.34 = 8.78</a:t>
            </a:r>
          </a:p>
          <a:p>
            <a:pPr algn="just"/>
            <a:r>
              <a:rPr lang="en-US" sz="2400" b="1" dirty="0" smtClean="0">
                <a:solidFill>
                  <a:schemeClr val="tx1"/>
                </a:solidFill>
                <a:sym typeface="Symbol"/>
              </a:rPr>
              <a:t>h</a:t>
            </a:r>
            <a:r>
              <a:rPr lang="en-US" sz="2400" b="1" baseline="-25000" dirty="0" smtClean="0">
                <a:solidFill>
                  <a:schemeClr val="tx1"/>
                </a:solidFill>
                <a:sym typeface="Symbol"/>
              </a:rPr>
              <a:t>a</a:t>
            </a:r>
            <a:r>
              <a:rPr lang="en-US" sz="2400" dirty="0" smtClean="0">
                <a:solidFill>
                  <a:schemeClr val="tx1"/>
                </a:solidFill>
                <a:sym typeface="Symbol"/>
              </a:rPr>
              <a:t> =</a:t>
            </a:r>
            <a:r>
              <a:rPr lang="en-US" sz="2400" b="1" i="1" dirty="0" smtClean="0">
                <a:solidFill>
                  <a:schemeClr val="tx1"/>
                </a:solidFill>
              </a:rPr>
              <a:t>h = 1.067 C</a:t>
            </a:r>
            <a:r>
              <a:rPr lang="en-US" sz="2400" b="1" i="1" baseline="-25000" dirty="0" smtClean="0">
                <a:solidFill>
                  <a:schemeClr val="tx1"/>
                </a:solidFill>
              </a:rPr>
              <a:t>D</a:t>
            </a:r>
            <a:r>
              <a:rPr lang="en-US" sz="2400" b="1" i="1" dirty="0" smtClean="0">
                <a:solidFill>
                  <a:schemeClr val="tx1"/>
                </a:solidFill>
              </a:rPr>
              <a:t>v</a:t>
            </a:r>
            <a:r>
              <a:rPr lang="en-US" sz="2400" b="1" i="1" baseline="30000" dirty="0" smtClean="0">
                <a:solidFill>
                  <a:schemeClr val="tx1"/>
                </a:solidFill>
              </a:rPr>
              <a:t>2</a:t>
            </a:r>
            <a:r>
              <a:rPr lang="en-US" sz="2400" b="1" i="1" dirty="0" smtClean="0">
                <a:solidFill>
                  <a:schemeClr val="tx1"/>
                </a:solidFill>
              </a:rPr>
              <a:t>L/P</a:t>
            </a:r>
            <a:r>
              <a:rPr lang="en-US" sz="2400" b="1" i="1" baseline="30000" dirty="0" smtClean="0">
                <a:solidFill>
                  <a:schemeClr val="tx1"/>
                </a:solidFill>
              </a:rPr>
              <a:t>4</a:t>
            </a:r>
            <a:r>
              <a:rPr lang="en-US" sz="2400" b="1" i="1" dirty="0" smtClean="0">
                <a:solidFill>
                  <a:schemeClr val="tx1"/>
                </a:solidFill>
              </a:rPr>
              <a:t>gdφ</a:t>
            </a:r>
            <a:endParaRPr lang="el-GR" sz="2400" b="1" i="1" dirty="0" smtClean="0">
              <a:solidFill>
                <a:schemeClr val="tx1"/>
              </a:solidFill>
            </a:endParaRPr>
          </a:p>
          <a:p>
            <a:pPr algn="just"/>
            <a:r>
              <a:rPr lang="en-US" sz="2400" dirty="0" smtClean="0">
                <a:solidFill>
                  <a:schemeClr val="tx1"/>
                </a:solidFill>
              </a:rPr>
              <a:t>= 1.067x8.78 x (2.5x10</a:t>
            </a:r>
            <a:r>
              <a:rPr lang="en-US" sz="2400" baseline="30000" dirty="0" smtClean="0">
                <a:solidFill>
                  <a:schemeClr val="tx1"/>
                </a:solidFill>
              </a:rPr>
              <a:t>-3</a:t>
            </a:r>
            <a:r>
              <a:rPr lang="en-US" sz="2400" dirty="0" smtClean="0">
                <a:solidFill>
                  <a:schemeClr val="tx1"/>
                </a:solidFill>
              </a:rPr>
              <a:t>)</a:t>
            </a:r>
            <a:r>
              <a:rPr lang="en-US" sz="2400" baseline="30000" dirty="0" smtClean="0">
                <a:solidFill>
                  <a:schemeClr val="tx1"/>
                </a:solidFill>
              </a:rPr>
              <a:t>2</a:t>
            </a:r>
            <a:r>
              <a:rPr lang="en-US" sz="2400" dirty="0" smtClean="0">
                <a:solidFill>
                  <a:schemeClr val="tx1"/>
                </a:solidFill>
              </a:rPr>
              <a:t> x 0.6/(0.35)</a:t>
            </a:r>
            <a:r>
              <a:rPr lang="en-US" sz="2400" baseline="30000" dirty="0" smtClean="0">
                <a:solidFill>
                  <a:schemeClr val="tx1"/>
                </a:solidFill>
              </a:rPr>
              <a:t>4</a:t>
            </a:r>
            <a:r>
              <a:rPr lang="en-US" sz="2400" dirty="0" smtClean="0">
                <a:solidFill>
                  <a:schemeClr val="tx1"/>
                </a:solidFill>
              </a:rPr>
              <a:t>x 9.81 x 1.6x10</a:t>
            </a:r>
            <a:r>
              <a:rPr lang="en-US" sz="2400" baseline="30000" dirty="0" smtClean="0">
                <a:solidFill>
                  <a:schemeClr val="tx1"/>
                </a:solidFill>
              </a:rPr>
              <a:t>-3</a:t>
            </a:r>
            <a:r>
              <a:rPr lang="en-US" sz="2400" dirty="0" smtClean="0">
                <a:solidFill>
                  <a:schemeClr val="tx1"/>
                </a:solidFill>
              </a:rPr>
              <a:t> x 1</a:t>
            </a:r>
          </a:p>
          <a:p>
            <a:pPr algn="just"/>
            <a:r>
              <a:rPr lang="en-US" sz="2400" dirty="0" smtClean="0">
                <a:solidFill>
                  <a:schemeClr val="tx1"/>
                </a:solidFill>
                <a:sym typeface="Symbol"/>
              </a:rPr>
              <a:t>= 0.15 m</a:t>
            </a:r>
          </a:p>
          <a:p>
            <a:pPr algn="just"/>
            <a:endParaRPr lang="en-US" sz="2400" dirty="0">
              <a:solidFill>
                <a:schemeClr val="tx1"/>
              </a:solidFill>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normAutofit/>
          </a:bodyPr>
          <a:lstStyle/>
          <a:p>
            <a:pPr algn="just"/>
            <a:r>
              <a:rPr lang="en-US" sz="2400" b="1" dirty="0" smtClean="0">
                <a:solidFill>
                  <a:srgbClr val="0000FF"/>
                </a:solidFill>
              </a:rPr>
              <a:t>a) Sand layer: </a:t>
            </a:r>
          </a:p>
          <a:p>
            <a:pPr algn="just"/>
            <a:r>
              <a:rPr lang="en-US" sz="2400" dirty="0" smtClean="0">
                <a:solidFill>
                  <a:schemeClr val="tx1"/>
                </a:solidFill>
              </a:rPr>
              <a:t>Using the same technique of computation as above, then</a:t>
            </a:r>
          </a:p>
          <a:p>
            <a:pPr algn="just"/>
            <a:r>
              <a:rPr lang="en-US" sz="2400" dirty="0" smtClean="0">
                <a:solidFill>
                  <a:schemeClr val="tx1"/>
                </a:solidFill>
              </a:rPr>
              <a:t>Re = 1.32, C</a:t>
            </a:r>
            <a:r>
              <a:rPr lang="en-US" sz="2400" baseline="-25000" dirty="0" smtClean="0">
                <a:solidFill>
                  <a:schemeClr val="tx1"/>
                </a:solidFill>
              </a:rPr>
              <a:t>D</a:t>
            </a:r>
            <a:r>
              <a:rPr lang="en-US" sz="2400" dirty="0" smtClean="0">
                <a:solidFill>
                  <a:schemeClr val="tx1"/>
                </a:solidFill>
              </a:rPr>
              <a:t> = 21.13 and </a:t>
            </a:r>
            <a:r>
              <a:rPr lang="en-US" sz="2400" dirty="0" err="1" smtClean="0">
                <a:solidFill>
                  <a:schemeClr val="tx1"/>
                </a:solidFill>
              </a:rPr>
              <a:t>h</a:t>
            </a:r>
            <a:r>
              <a:rPr lang="en-US" sz="2400" baseline="-25000" dirty="0" err="1" smtClean="0">
                <a:solidFill>
                  <a:schemeClr val="tx1"/>
                </a:solidFill>
              </a:rPr>
              <a:t>s</a:t>
            </a:r>
            <a:r>
              <a:rPr lang="en-US" sz="2400" dirty="0" smtClean="0">
                <a:solidFill>
                  <a:schemeClr val="tx1"/>
                </a:solidFill>
              </a:rPr>
              <a:t> = 0.64 m </a:t>
            </a:r>
          </a:p>
          <a:p>
            <a:pPr algn="just"/>
            <a:r>
              <a:rPr lang="en-US" sz="2400" dirty="0" smtClean="0">
                <a:solidFill>
                  <a:schemeClr val="tx1"/>
                </a:solidFill>
              </a:rPr>
              <a:t>Therefore, the clear water head loss in the filter will be equal to the sum of the head loss through anthracite layer and the head loss through the sand layer.</a:t>
            </a:r>
          </a:p>
          <a:p>
            <a:pPr algn="just"/>
            <a:r>
              <a:rPr lang="en-US" sz="2400" dirty="0" smtClean="0">
                <a:solidFill>
                  <a:schemeClr val="tx1"/>
                </a:solidFill>
              </a:rPr>
              <a:t>Thus, total head loss = h</a:t>
            </a:r>
            <a:r>
              <a:rPr lang="en-US" sz="2400" baseline="-25000" dirty="0" smtClean="0">
                <a:solidFill>
                  <a:schemeClr val="tx1"/>
                </a:solidFill>
              </a:rPr>
              <a:t>a</a:t>
            </a:r>
            <a:r>
              <a:rPr lang="en-US" sz="2400" dirty="0" smtClean="0">
                <a:solidFill>
                  <a:schemeClr val="tx1"/>
                </a:solidFill>
              </a:rPr>
              <a:t> + </a:t>
            </a:r>
            <a:r>
              <a:rPr lang="en-US" sz="2400" dirty="0" err="1" smtClean="0">
                <a:solidFill>
                  <a:schemeClr val="tx1"/>
                </a:solidFill>
              </a:rPr>
              <a:t>h</a:t>
            </a:r>
            <a:r>
              <a:rPr lang="en-US" sz="2400" baseline="-25000" dirty="0" err="1" smtClean="0">
                <a:solidFill>
                  <a:schemeClr val="tx1"/>
                </a:solidFill>
              </a:rPr>
              <a:t>s</a:t>
            </a:r>
            <a:r>
              <a:rPr lang="en-US" sz="2400" dirty="0" smtClean="0">
                <a:solidFill>
                  <a:schemeClr val="tx1"/>
                </a:solidFill>
              </a:rPr>
              <a:t> = 0.15 + 0.64 = 0.79 m</a:t>
            </a:r>
          </a:p>
          <a:p>
            <a:pPr algn="just"/>
            <a:endParaRPr lang="en-US" sz="2400" dirty="0">
              <a:solidFill>
                <a:schemeClr val="tx1"/>
              </a:solidFill>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fontScale="90000"/>
          </a:bodyPr>
          <a:lstStyle/>
          <a:p>
            <a:pPr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Environmental Engineering-1</a:t>
            </a:r>
            <a:endParaRPr lang="en-US" dirty="0"/>
          </a:p>
        </p:txBody>
      </p:sp>
      <p:sp>
        <p:nvSpPr>
          <p:cNvPr id="3" name="Subtitle 2"/>
          <p:cNvSpPr>
            <a:spLocks noGrp="1"/>
          </p:cNvSpPr>
          <p:nvPr>
            <p:ph type="subTitle" idx="1"/>
          </p:nvPr>
        </p:nvSpPr>
        <p:spPr>
          <a:xfrm>
            <a:off x="381000" y="914400"/>
            <a:ext cx="8229600" cy="5486400"/>
          </a:xfrm>
        </p:spPr>
        <p:txBody>
          <a:bodyPr>
            <a:normAutofit/>
          </a:bodyPr>
          <a:lstStyle/>
          <a:p>
            <a:pPr algn="ctr"/>
            <a:r>
              <a:rPr lang="en-US" sz="3200" b="1" dirty="0" smtClean="0">
                <a:solidFill>
                  <a:schemeClr val="tx1"/>
                </a:solidFill>
              </a:rPr>
              <a:t>CE3141</a:t>
            </a:r>
          </a:p>
          <a:p>
            <a:pPr algn="ctr"/>
            <a:endParaRPr lang="en-US" sz="3200" dirty="0" smtClean="0"/>
          </a:p>
          <a:p>
            <a:pPr algn="ctr"/>
            <a:r>
              <a:rPr lang="en-US" sz="3200" dirty="0" smtClean="0">
                <a:solidFill>
                  <a:srgbClr val="FF0000"/>
                </a:solidFill>
              </a:rPr>
              <a:t>Lecture -17</a:t>
            </a:r>
            <a:r>
              <a:rPr lang="en-US" sz="3200" dirty="0" smtClean="0"/>
              <a:t> </a:t>
            </a:r>
          </a:p>
          <a:p>
            <a:pPr algn="ctr"/>
            <a:r>
              <a:rPr lang="en-US" sz="3200" dirty="0" smtClean="0">
                <a:solidFill>
                  <a:srgbClr val="0000FF"/>
                </a:solidFill>
              </a:rPr>
              <a:t>Week-12</a:t>
            </a:r>
          </a:p>
          <a:p>
            <a:pPr algn="ctr"/>
            <a:endParaRPr lang="en-US" sz="3200" dirty="0" smtClean="0">
              <a:solidFill>
                <a:srgbClr val="0000FF"/>
              </a:solidFill>
            </a:endParaRPr>
          </a:p>
          <a:p>
            <a:pPr algn="ctr"/>
            <a:r>
              <a:rPr lang="en-US" sz="3200" dirty="0" smtClean="0">
                <a:solidFill>
                  <a:srgbClr val="0000FF"/>
                </a:solidFill>
              </a:rPr>
              <a:t>26-07-2022</a:t>
            </a:r>
            <a:endParaRPr lang="en-US" sz="3200" dirty="0">
              <a:solidFill>
                <a:srgbClr val="0000FF"/>
              </a:solidFill>
            </a:endParaRPr>
          </a:p>
        </p:txBody>
      </p:sp>
    </p:spTree>
    <p:extLst>
      <p:ext uri="{BB962C8B-B14F-4D97-AF65-F5344CB8AC3E}">
        <p14:creationId xmlns="" xmlns:p14="http://schemas.microsoft.com/office/powerpoint/2010/main" val="2448953279"/>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lstStyle/>
          <a:p>
            <a:pPr algn="just"/>
            <a:r>
              <a:rPr lang="en-US" sz="2800" b="1" dirty="0" smtClean="0">
                <a:solidFill>
                  <a:srgbClr val="FF0000"/>
                </a:solidFill>
              </a:rPr>
              <a:t>Problem-6 (Aeration):</a:t>
            </a:r>
          </a:p>
          <a:p>
            <a:pPr algn="just"/>
            <a:r>
              <a:rPr lang="en-US" sz="2400" dirty="0" smtClean="0">
                <a:solidFill>
                  <a:schemeClr val="tx1"/>
                </a:solidFill>
              </a:rPr>
              <a:t>Calculate the saturation concentration of oxygen in pure water at 20</a:t>
            </a:r>
            <a:r>
              <a:rPr lang="en-US" sz="2400" baseline="30000" dirty="0" smtClean="0">
                <a:solidFill>
                  <a:schemeClr val="tx1"/>
                </a:solidFill>
              </a:rPr>
              <a:t>o</a:t>
            </a:r>
            <a:r>
              <a:rPr lang="en-US" sz="2400" dirty="0" smtClean="0">
                <a:solidFill>
                  <a:schemeClr val="tx1"/>
                </a:solidFill>
              </a:rPr>
              <a:t>C exposed to air at a pressure of 101.3 </a:t>
            </a:r>
            <a:r>
              <a:rPr lang="en-US" sz="2400" dirty="0" err="1" smtClean="0">
                <a:solidFill>
                  <a:schemeClr val="tx1"/>
                </a:solidFill>
              </a:rPr>
              <a:t>kPa</a:t>
            </a:r>
            <a:r>
              <a:rPr lang="en-US" sz="2400" dirty="0" smtClean="0">
                <a:solidFill>
                  <a:schemeClr val="tx1"/>
                </a:solidFill>
              </a:rPr>
              <a:t>. Assume that dry air contains 20.948 percent oxygen by volume. Determine also Henry’s constant for these conditions and Bunsen absorption coefficient.</a:t>
            </a:r>
          </a:p>
          <a:p>
            <a:pPr algn="just"/>
            <a:endParaRPr lang="en-US" sz="2800" b="1" dirty="0" smtClean="0">
              <a:solidFill>
                <a:srgbClr val="0000FF"/>
              </a:solidFill>
            </a:endParaRPr>
          </a:p>
          <a:p>
            <a:pPr algn="just"/>
            <a:r>
              <a:rPr lang="en-US" sz="2800" b="1" dirty="0" smtClean="0">
                <a:solidFill>
                  <a:srgbClr val="0000FF"/>
                </a:solidFill>
              </a:rPr>
              <a:t>Solution:</a:t>
            </a:r>
            <a:endParaRPr lang="en-US" sz="2800" dirty="0" smtClean="0">
              <a:solidFill>
                <a:schemeClr val="tx1"/>
              </a:solidFill>
            </a:endParaRPr>
          </a:p>
          <a:p>
            <a:pPr algn="just"/>
            <a:r>
              <a:rPr lang="en-US" sz="2400" dirty="0" smtClean="0">
                <a:solidFill>
                  <a:schemeClr val="tx1"/>
                </a:solidFill>
              </a:rPr>
              <a:t>The saturation concentration is given by:</a:t>
            </a:r>
          </a:p>
          <a:p>
            <a:pPr algn="just"/>
            <a:r>
              <a:rPr lang="en-US" sz="2400" b="1" dirty="0" smtClean="0">
                <a:solidFill>
                  <a:srgbClr val="0000FF"/>
                </a:solidFill>
              </a:rPr>
              <a:t>C</a:t>
            </a:r>
            <a:r>
              <a:rPr lang="en-US" sz="2400" b="1" baseline="-25000" dirty="0" smtClean="0">
                <a:solidFill>
                  <a:srgbClr val="0000FF"/>
                </a:solidFill>
              </a:rPr>
              <a:t>s</a:t>
            </a:r>
            <a:r>
              <a:rPr lang="en-US" sz="2400" b="1" dirty="0" smtClean="0">
                <a:solidFill>
                  <a:srgbClr val="0000FF"/>
                </a:solidFill>
              </a:rPr>
              <a:t> = K</a:t>
            </a:r>
            <a:r>
              <a:rPr lang="en-US" sz="2400" b="1" baseline="-25000" dirty="0" smtClean="0">
                <a:solidFill>
                  <a:srgbClr val="0000FF"/>
                </a:solidFill>
              </a:rPr>
              <a:t>D</a:t>
            </a:r>
            <a:r>
              <a:rPr lang="en-US" sz="2400" b="1" dirty="0" smtClean="0">
                <a:solidFill>
                  <a:srgbClr val="0000FF"/>
                </a:solidFill>
              </a:rPr>
              <a:t> </a:t>
            </a:r>
            <a:r>
              <a:rPr lang="en-US" sz="2400" b="1" dirty="0" err="1" smtClean="0">
                <a:solidFill>
                  <a:srgbClr val="0000FF"/>
                </a:solidFill>
              </a:rPr>
              <a:t>MWx</a:t>
            </a:r>
            <a:r>
              <a:rPr lang="en-US" sz="2400" b="1" dirty="0" smtClean="0">
                <a:solidFill>
                  <a:srgbClr val="0000FF"/>
                </a:solidFill>
              </a:rPr>
              <a:t>(P-P</a:t>
            </a:r>
            <a:r>
              <a:rPr lang="en-US" sz="2400" b="1" baseline="-25000" dirty="0" smtClean="0">
                <a:solidFill>
                  <a:srgbClr val="0000FF"/>
                </a:solidFill>
              </a:rPr>
              <a:t>w</a:t>
            </a:r>
            <a:r>
              <a:rPr lang="en-US" sz="2400" b="1" dirty="0" smtClean="0">
                <a:solidFill>
                  <a:srgbClr val="0000FF"/>
                </a:solidFill>
              </a:rPr>
              <a:t>)/RT</a:t>
            </a:r>
            <a:endParaRPr lang="en-US" sz="2400" b="1" dirty="0">
              <a:solidFill>
                <a:srgbClr val="0000FF"/>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457200" y="1371600"/>
            <a:ext cx="8229600" cy="4876800"/>
          </a:xfrm>
        </p:spPr>
        <p:txBody>
          <a:bodyPr>
            <a:normAutofit fontScale="92500" lnSpcReduction="10000"/>
          </a:bodyPr>
          <a:lstStyle/>
          <a:p>
            <a:pPr algn="just">
              <a:spcBef>
                <a:spcPts val="0"/>
              </a:spcBef>
            </a:pPr>
            <a:r>
              <a:rPr lang="en-US" sz="3000" b="1" dirty="0" smtClean="0">
                <a:solidFill>
                  <a:srgbClr val="FF0000"/>
                </a:solidFill>
              </a:rPr>
              <a:t>Problem -1 (Sedimentation):</a:t>
            </a:r>
          </a:p>
          <a:p>
            <a:pPr algn="just">
              <a:spcBef>
                <a:spcPts val="0"/>
              </a:spcBef>
              <a:spcAft>
                <a:spcPts val="1200"/>
              </a:spcAft>
            </a:pPr>
            <a:r>
              <a:rPr lang="en-US" sz="2400" dirty="0" smtClean="0">
                <a:solidFill>
                  <a:schemeClr val="tx1"/>
                </a:solidFill>
              </a:rPr>
              <a:t>Find the settling velocity of spherical discrete particles 0.05 mm in diameter, given that their specific gravity is 2.6 settling in water at a temperature of 20</a:t>
            </a:r>
            <a:r>
              <a:rPr lang="en-US" sz="2400" baseline="30000" dirty="0" smtClean="0">
                <a:solidFill>
                  <a:schemeClr val="tx1"/>
                </a:solidFill>
              </a:rPr>
              <a:t>o</a:t>
            </a:r>
            <a:r>
              <a:rPr lang="en-US" sz="2400" dirty="0" smtClean="0">
                <a:solidFill>
                  <a:schemeClr val="tx1"/>
                </a:solidFill>
              </a:rPr>
              <a:t> C.</a:t>
            </a:r>
          </a:p>
          <a:p>
            <a:pPr algn="just">
              <a:spcBef>
                <a:spcPts val="0"/>
              </a:spcBef>
            </a:pPr>
            <a:r>
              <a:rPr lang="en-US" sz="2400" b="1" dirty="0" smtClean="0">
                <a:solidFill>
                  <a:srgbClr val="0000FF"/>
                </a:solidFill>
              </a:rPr>
              <a:t>Solution:</a:t>
            </a:r>
          </a:p>
          <a:p>
            <a:pPr algn="just">
              <a:spcBef>
                <a:spcPts val="0"/>
              </a:spcBef>
            </a:pPr>
            <a:r>
              <a:rPr lang="en-US" sz="2400" dirty="0" err="1" smtClean="0">
                <a:solidFill>
                  <a:schemeClr val="tx1"/>
                </a:solidFill>
              </a:rPr>
              <a:t>Stoke’s</a:t>
            </a:r>
            <a:r>
              <a:rPr lang="en-US" sz="2400" dirty="0" smtClean="0">
                <a:solidFill>
                  <a:schemeClr val="tx1"/>
                </a:solidFill>
              </a:rPr>
              <a:t> law states that: v = </a:t>
            </a:r>
            <a:r>
              <a:rPr lang="en-US" sz="2400" dirty="0" err="1" smtClean="0">
                <a:solidFill>
                  <a:schemeClr val="tx1"/>
                </a:solidFill>
              </a:rPr>
              <a:t>gd</a:t>
            </a:r>
            <a:r>
              <a:rPr lang="en-US" sz="2400" dirty="0" smtClean="0">
                <a:solidFill>
                  <a:schemeClr val="tx1"/>
                </a:solidFill>
              </a:rPr>
              <a:t> (s-1)/18</a:t>
            </a:r>
            <a:r>
              <a:rPr lang="en-US" sz="2400" dirty="0" smtClean="0">
                <a:solidFill>
                  <a:schemeClr val="tx1"/>
                </a:solidFill>
                <a:sym typeface="Symbol"/>
              </a:rPr>
              <a:t></a:t>
            </a:r>
          </a:p>
          <a:p>
            <a:pPr algn="just">
              <a:spcBef>
                <a:spcPts val="0"/>
              </a:spcBef>
            </a:pPr>
            <a:r>
              <a:rPr lang="en-US" sz="2400" dirty="0" smtClean="0">
                <a:solidFill>
                  <a:schemeClr val="tx1"/>
                </a:solidFill>
                <a:sym typeface="Symbol"/>
              </a:rPr>
              <a:t>Here, d = 0.05 mm, s = 2.6, g=9.81m/sec</a:t>
            </a:r>
            <a:r>
              <a:rPr lang="en-US" sz="2400" baseline="30000" dirty="0" smtClean="0">
                <a:solidFill>
                  <a:schemeClr val="tx1"/>
                </a:solidFill>
                <a:sym typeface="Symbol"/>
              </a:rPr>
              <a:t>2</a:t>
            </a:r>
            <a:endParaRPr lang="en-US" sz="2400" dirty="0" smtClean="0">
              <a:solidFill>
                <a:schemeClr val="tx1"/>
              </a:solidFill>
              <a:sym typeface="Symbol"/>
            </a:endParaRPr>
          </a:p>
          <a:p>
            <a:pPr algn="just">
              <a:spcBef>
                <a:spcPts val="0"/>
              </a:spcBef>
            </a:pPr>
            <a:r>
              <a:rPr lang="en-US" sz="2400" dirty="0" smtClean="0">
                <a:solidFill>
                  <a:schemeClr val="tx1"/>
                </a:solidFill>
              </a:rPr>
              <a:t>The kinematic viscosity, </a:t>
            </a:r>
            <a:r>
              <a:rPr lang="en-US" sz="2400" dirty="0" smtClean="0">
                <a:solidFill>
                  <a:schemeClr val="tx1"/>
                </a:solidFill>
                <a:sym typeface="Symbol"/>
              </a:rPr>
              <a:t> at </a:t>
            </a:r>
            <a:r>
              <a:rPr lang="en-US" sz="2400" dirty="0" smtClean="0">
                <a:solidFill>
                  <a:schemeClr val="tx1"/>
                </a:solidFill>
              </a:rPr>
              <a:t>20</a:t>
            </a:r>
            <a:r>
              <a:rPr lang="en-US" sz="2400" baseline="30000" dirty="0" smtClean="0">
                <a:solidFill>
                  <a:schemeClr val="tx1"/>
                </a:solidFill>
              </a:rPr>
              <a:t>o</a:t>
            </a:r>
            <a:r>
              <a:rPr lang="en-US" sz="2400" dirty="0" smtClean="0">
                <a:solidFill>
                  <a:schemeClr val="tx1"/>
                </a:solidFill>
              </a:rPr>
              <a:t> C = 1.003x10</a:t>
            </a:r>
            <a:r>
              <a:rPr lang="en-US" sz="2400" baseline="30000" dirty="0" smtClean="0">
                <a:solidFill>
                  <a:schemeClr val="tx1"/>
                </a:solidFill>
              </a:rPr>
              <a:t>‐6</a:t>
            </a:r>
            <a:r>
              <a:rPr lang="en-US" sz="2400" dirty="0" smtClean="0">
                <a:solidFill>
                  <a:schemeClr val="tx1"/>
                </a:solidFill>
              </a:rPr>
              <a:t> m</a:t>
            </a:r>
            <a:r>
              <a:rPr lang="en-US" sz="2400" baseline="30000" dirty="0" smtClean="0">
                <a:solidFill>
                  <a:schemeClr val="tx1"/>
                </a:solidFill>
              </a:rPr>
              <a:t>2</a:t>
            </a:r>
            <a:r>
              <a:rPr lang="en-US" sz="2400" dirty="0" smtClean="0">
                <a:solidFill>
                  <a:schemeClr val="tx1"/>
                </a:solidFill>
              </a:rPr>
              <a:t>/s</a:t>
            </a:r>
          </a:p>
          <a:p>
            <a:pPr algn="just">
              <a:spcBef>
                <a:spcPts val="0"/>
              </a:spcBef>
              <a:buFont typeface="Symbol"/>
              <a:buChar char="\"/>
            </a:pPr>
            <a:r>
              <a:rPr lang="en-US" sz="2400" dirty="0" smtClean="0">
                <a:solidFill>
                  <a:schemeClr val="tx1"/>
                </a:solidFill>
                <a:sym typeface="Symbol"/>
              </a:rPr>
              <a:t>V = 9.81×(5×10</a:t>
            </a:r>
            <a:r>
              <a:rPr lang="en-US" sz="2400" baseline="30000" dirty="0" smtClean="0">
                <a:solidFill>
                  <a:schemeClr val="tx1"/>
                </a:solidFill>
                <a:sym typeface="Symbol"/>
              </a:rPr>
              <a:t>-5</a:t>
            </a:r>
            <a:r>
              <a:rPr lang="en-US" sz="2400" dirty="0" smtClean="0">
                <a:solidFill>
                  <a:schemeClr val="tx1"/>
                </a:solidFill>
                <a:sym typeface="Symbol"/>
              </a:rPr>
              <a:t>)</a:t>
            </a:r>
            <a:r>
              <a:rPr lang="en-US" sz="2400" baseline="30000" dirty="0" smtClean="0">
                <a:solidFill>
                  <a:schemeClr val="tx1"/>
                </a:solidFill>
                <a:sym typeface="Symbol"/>
              </a:rPr>
              <a:t>2</a:t>
            </a:r>
            <a:r>
              <a:rPr lang="en-US" sz="2400" dirty="0" smtClean="0">
                <a:solidFill>
                  <a:schemeClr val="tx1"/>
                </a:solidFill>
                <a:sym typeface="Symbol"/>
              </a:rPr>
              <a:t>(2.6-1)/18×</a:t>
            </a:r>
            <a:r>
              <a:rPr lang="en-US" sz="2400" dirty="0" smtClean="0">
                <a:solidFill>
                  <a:schemeClr val="tx1"/>
                </a:solidFill>
              </a:rPr>
              <a:t> 1.003x10</a:t>
            </a:r>
            <a:r>
              <a:rPr lang="en-US" sz="2400" baseline="30000" dirty="0" smtClean="0">
                <a:solidFill>
                  <a:schemeClr val="tx1"/>
                </a:solidFill>
              </a:rPr>
              <a:t>‐6</a:t>
            </a:r>
          </a:p>
          <a:p>
            <a:pPr algn="just">
              <a:spcBef>
                <a:spcPts val="0"/>
              </a:spcBef>
            </a:pPr>
            <a:r>
              <a:rPr lang="en-US" sz="2400" dirty="0" smtClean="0">
                <a:solidFill>
                  <a:schemeClr val="tx1"/>
                </a:solidFill>
              </a:rPr>
              <a:t>	= 2.17</a:t>
            </a:r>
            <a:r>
              <a:rPr lang="en-US" sz="2400" dirty="0" smtClean="0">
                <a:solidFill>
                  <a:schemeClr val="tx1"/>
                </a:solidFill>
                <a:sym typeface="Symbol"/>
              </a:rPr>
              <a:t>×10</a:t>
            </a:r>
            <a:r>
              <a:rPr lang="en-US" sz="2400" baseline="30000" dirty="0" smtClean="0">
                <a:solidFill>
                  <a:schemeClr val="tx1"/>
                </a:solidFill>
                <a:sym typeface="Symbol"/>
              </a:rPr>
              <a:t>-3</a:t>
            </a:r>
            <a:r>
              <a:rPr lang="en-US" sz="2400" dirty="0" smtClean="0">
                <a:solidFill>
                  <a:schemeClr val="tx1"/>
                </a:solidFill>
                <a:sym typeface="Symbol"/>
              </a:rPr>
              <a:t> m/s</a:t>
            </a:r>
          </a:p>
          <a:p>
            <a:pPr algn="just"/>
            <a:r>
              <a:rPr lang="en-US" sz="2400" dirty="0" err="1" smtClean="0">
                <a:solidFill>
                  <a:schemeClr val="tx1"/>
                </a:solidFill>
              </a:rPr>
              <a:t>Stoke’s</a:t>
            </a:r>
            <a:r>
              <a:rPr lang="en-US" sz="2400" dirty="0" smtClean="0">
                <a:solidFill>
                  <a:schemeClr val="tx1"/>
                </a:solidFill>
              </a:rPr>
              <a:t> law is valid for laminar flow, then Reynolds number is less than 0.5. </a:t>
            </a:r>
          </a:p>
          <a:p>
            <a:pPr algn="just"/>
            <a:r>
              <a:rPr lang="en-US" sz="2400" dirty="0" smtClean="0">
                <a:solidFill>
                  <a:schemeClr val="tx1"/>
                </a:solidFill>
              </a:rPr>
              <a:t>Therefore, Re should be checked:</a:t>
            </a:r>
          </a:p>
          <a:p>
            <a:pPr algn="just"/>
            <a:r>
              <a:rPr lang="en-US" sz="2400" dirty="0" smtClean="0">
                <a:solidFill>
                  <a:schemeClr val="tx1"/>
                </a:solidFill>
              </a:rPr>
              <a:t>Re = </a:t>
            </a:r>
            <a:r>
              <a:rPr lang="en-US" sz="2400" dirty="0" err="1" smtClean="0">
                <a:solidFill>
                  <a:schemeClr val="tx1"/>
                </a:solidFill>
              </a:rPr>
              <a:t>v.d</a:t>
            </a:r>
            <a:r>
              <a:rPr lang="en-US" sz="2400" dirty="0" smtClean="0">
                <a:solidFill>
                  <a:schemeClr val="tx1"/>
                </a:solidFill>
              </a:rPr>
              <a:t>/</a:t>
            </a:r>
            <a:r>
              <a:rPr lang="en-US" sz="2400" dirty="0" smtClean="0">
                <a:solidFill>
                  <a:schemeClr val="tx1"/>
                </a:solidFill>
                <a:sym typeface="Symbol"/>
              </a:rPr>
              <a:t></a:t>
            </a:r>
            <a:r>
              <a:rPr lang="en-US" sz="2400" dirty="0" smtClean="0">
                <a:solidFill>
                  <a:schemeClr val="tx1"/>
                </a:solidFill>
              </a:rPr>
              <a:t> = 2.17x10</a:t>
            </a:r>
            <a:r>
              <a:rPr lang="en-US" sz="2400" baseline="30000" dirty="0" smtClean="0">
                <a:solidFill>
                  <a:schemeClr val="tx1"/>
                </a:solidFill>
              </a:rPr>
              <a:t>‐3</a:t>
            </a:r>
            <a:r>
              <a:rPr lang="en-US" sz="2400" dirty="0" smtClean="0">
                <a:solidFill>
                  <a:schemeClr val="tx1"/>
                </a:solidFill>
              </a:rPr>
              <a:t>x5x10</a:t>
            </a:r>
            <a:r>
              <a:rPr lang="en-US" sz="2400" baseline="30000" dirty="0" smtClean="0">
                <a:solidFill>
                  <a:schemeClr val="tx1"/>
                </a:solidFill>
              </a:rPr>
              <a:t>‐5</a:t>
            </a:r>
            <a:r>
              <a:rPr lang="en-US" sz="2400" dirty="0" smtClean="0">
                <a:solidFill>
                  <a:schemeClr val="tx1"/>
                </a:solidFill>
              </a:rPr>
              <a:t>/1.003x10</a:t>
            </a:r>
            <a:r>
              <a:rPr lang="en-US" sz="2400" baseline="30000" dirty="0" smtClean="0">
                <a:solidFill>
                  <a:schemeClr val="tx1"/>
                </a:solidFill>
              </a:rPr>
              <a:t>‐6</a:t>
            </a:r>
            <a:r>
              <a:rPr lang="en-US" sz="2400" dirty="0" smtClean="0">
                <a:solidFill>
                  <a:schemeClr val="tx1"/>
                </a:solidFill>
              </a:rPr>
              <a:t> = 0.118 (less than 0.5, OK).</a:t>
            </a:r>
            <a:endParaRPr lang="en-US" sz="2400" dirty="0">
              <a:solidFill>
                <a:schemeClr val="tx1"/>
              </a:solidFill>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533400" y="1143000"/>
            <a:ext cx="8077200" cy="5334000"/>
          </a:xfrm>
        </p:spPr>
        <p:txBody>
          <a:bodyPr>
            <a:noAutofit/>
          </a:bodyPr>
          <a:lstStyle/>
          <a:p>
            <a:pPr algn="just"/>
            <a:r>
              <a:rPr lang="en-US" sz="2400" dirty="0" smtClean="0">
                <a:solidFill>
                  <a:schemeClr val="tx1"/>
                </a:solidFill>
              </a:rPr>
              <a:t>Where:</a:t>
            </a:r>
          </a:p>
          <a:p>
            <a:pPr algn="just"/>
            <a:r>
              <a:rPr lang="en-US" sz="2400" dirty="0" smtClean="0">
                <a:solidFill>
                  <a:schemeClr val="tx1"/>
                </a:solidFill>
              </a:rPr>
              <a:t>C</a:t>
            </a:r>
            <a:r>
              <a:rPr lang="en-US" sz="2400" baseline="-25000" dirty="0" smtClean="0">
                <a:solidFill>
                  <a:schemeClr val="tx1"/>
                </a:solidFill>
              </a:rPr>
              <a:t>s</a:t>
            </a:r>
            <a:r>
              <a:rPr lang="en-US" sz="2400" dirty="0" smtClean="0">
                <a:solidFill>
                  <a:schemeClr val="tx1"/>
                </a:solidFill>
              </a:rPr>
              <a:t> = Saturation concentration, g/m</a:t>
            </a:r>
            <a:r>
              <a:rPr lang="en-US" sz="2400" baseline="30000" dirty="0" smtClean="0">
                <a:solidFill>
                  <a:schemeClr val="tx1"/>
                </a:solidFill>
              </a:rPr>
              <a:t>3</a:t>
            </a:r>
            <a:r>
              <a:rPr lang="en-US" sz="2400" dirty="0" smtClean="0">
                <a:solidFill>
                  <a:schemeClr val="tx1"/>
                </a:solidFill>
              </a:rPr>
              <a:t>.</a:t>
            </a:r>
          </a:p>
          <a:p>
            <a:pPr algn="just"/>
            <a:r>
              <a:rPr lang="en-US" sz="2400" dirty="0" smtClean="0">
                <a:solidFill>
                  <a:schemeClr val="tx1"/>
                </a:solidFill>
              </a:rPr>
              <a:t>K</a:t>
            </a:r>
            <a:r>
              <a:rPr lang="en-US" sz="2400" baseline="-25000" dirty="0" smtClean="0">
                <a:solidFill>
                  <a:schemeClr val="tx1"/>
                </a:solidFill>
              </a:rPr>
              <a:t>D</a:t>
            </a:r>
            <a:r>
              <a:rPr lang="en-US" sz="2400" dirty="0" smtClean="0">
                <a:solidFill>
                  <a:schemeClr val="tx1"/>
                </a:solidFill>
              </a:rPr>
              <a:t> = Distribution coefficient.</a:t>
            </a:r>
          </a:p>
          <a:p>
            <a:pPr algn="just"/>
            <a:r>
              <a:rPr lang="en-US" sz="2400" dirty="0" smtClean="0">
                <a:solidFill>
                  <a:schemeClr val="tx1"/>
                </a:solidFill>
              </a:rPr>
              <a:t>MW = molecular weight of the gas, g.</a:t>
            </a:r>
          </a:p>
          <a:p>
            <a:pPr algn="just"/>
            <a:r>
              <a:rPr lang="pt-BR" sz="2400" dirty="0" smtClean="0">
                <a:solidFill>
                  <a:schemeClr val="tx1"/>
                </a:solidFill>
              </a:rPr>
              <a:t>R = Universal gas constant ( = 8.3143 J/K.mole).</a:t>
            </a:r>
          </a:p>
          <a:p>
            <a:pPr algn="just"/>
            <a:r>
              <a:rPr lang="en-US" sz="2400" dirty="0" smtClean="0">
                <a:solidFill>
                  <a:schemeClr val="tx1"/>
                </a:solidFill>
              </a:rPr>
              <a:t>T = Absolute temperature, K.</a:t>
            </a:r>
          </a:p>
          <a:p>
            <a:pPr algn="just"/>
            <a:r>
              <a:rPr lang="en-US" sz="2400" dirty="0" smtClean="0">
                <a:solidFill>
                  <a:schemeClr val="tx1"/>
                </a:solidFill>
              </a:rPr>
              <a:t>x = volumetric composition.</a:t>
            </a:r>
          </a:p>
          <a:p>
            <a:pPr algn="just"/>
            <a:r>
              <a:rPr lang="en-US" sz="2400" dirty="0" smtClean="0">
                <a:solidFill>
                  <a:schemeClr val="tx1"/>
                </a:solidFill>
              </a:rPr>
              <a:t>P = Partial pressure of the respective gas in the gas phase, Pa.</a:t>
            </a:r>
          </a:p>
          <a:p>
            <a:pPr algn="just"/>
            <a:r>
              <a:rPr lang="en-US" sz="2400" dirty="0" smtClean="0">
                <a:solidFill>
                  <a:schemeClr val="tx1"/>
                </a:solidFill>
              </a:rPr>
              <a:t>P</a:t>
            </a:r>
            <a:r>
              <a:rPr lang="en-US" sz="2400" baseline="-25000" dirty="0" smtClean="0">
                <a:solidFill>
                  <a:schemeClr val="tx1"/>
                </a:solidFill>
              </a:rPr>
              <a:t>w</a:t>
            </a:r>
            <a:r>
              <a:rPr lang="en-US" sz="2400" dirty="0" smtClean="0">
                <a:solidFill>
                  <a:schemeClr val="tx1"/>
                </a:solidFill>
              </a:rPr>
              <a:t> = water vapor pressure, Pa.</a:t>
            </a:r>
          </a:p>
          <a:p>
            <a:pPr algn="just"/>
            <a:r>
              <a:rPr lang="en-US" sz="2400" dirty="0" smtClean="0">
                <a:solidFill>
                  <a:schemeClr val="tx1"/>
                </a:solidFill>
              </a:rPr>
              <a:t>Therefore, T = 20 + 273.16 = 293.16 K; for this temperature from tables for oxygen the distribution coefficient K</a:t>
            </a:r>
            <a:r>
              <a:rPr lang="en-US" sz="2400" baseline="-25000" dirty="0" smtClean="0">
                <a:solidFill>
                  <a:schemeClr val="tx1"/>
                </a:solidFill>
              </a:rPr>
              <a:t>D</a:t>
            </a:r>
            <a:r>
              <a:rPr lang="en-US" sz="2400" dirty="0" smtClean="0">
                <a:solidFill>
                  <a:schemeClr val="tx1"/>
                </a:solidFill>
              </a:rPr>
              <a:t> = 0.0337 and p</a:t>
            </a:r>
            <a:r>
              <a:rPr lang="en-US" sz="2400" baseline="-25000" dirty="0" smtClean="0">
                <a:solidFill>
                  <a:schemeClr val="tx1"/>
                </a:solidFill>
              </a:rPr>
              <a:t>w</a:t>
            </a:r>
            <a:r>
              <a:rPr lang="en-US" sz="2400" dirty="0" smtClean="0">
                <a:solidFill>
                  <a:schemeClr val="tx1"/>
                </a:solidFill>
              </a:rPr>
              <a:t> = 2.33 </a:t>
            </a:r>
            <a:r>
              <a:rPr lang="en-US" sz="2400" dirty="0" err="1" smtClean="0">
                <a:solidFill>
                  <a:schemeClr val="tx1"/>
                </a:solidFill>
              </a:rPr>
              <a:t>kPa</a:t>
            </a:r>
            <a:r>
              <a:rPr lang="en-US" sz="2400" dirty="0" smtClean="0">
                <a:solidFill>
                  <a:schemeClr val="tx1"/>
                </a:solidFill>
              </a:rPr>
              <a:t>, MW of oxygen = 32.</a:t>
            </a:r>
          </a:p>
          <a:p>
            <a:pPr algn="just"/>
            <a:endParaRPr lang="en-US" sz="2400" dirty="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457200" y="1371600"/>
            <a:ext cx="8458200" cy="4876800"/>
          </a:xfrm>
        </p:spPr>
        <p:txBody>
          <a:bodyPr>
            <a:normAutofit/>
          </a:bodyPr>
          <a:lstStyle/>
          <a:p>
            <a:r>
              <a:rPr lang="en-US" sz="2400" dirty="0" smtClean="0">
                <a:solidFill>
                  <a:schemeClr val="tx1"/>
                </a:solidFill>
              </a:rPr>
              <a:t>Thus, C</a:t>
            </a:r>
            <a:r>
              <a:rPr lang="en-US" sz="2400" baseline="-25000" dirty="0" smtClean="0">
                <a:solidFill>
                  <a:schemeClr val="tx1"/>
                </a:solidFill>
              </a:rPr>
              <a:t>s</a:t>
            </a:r>
            <a:r>
              <a:rPr lang="en-US" sz="2400" dirty="0" smtClean="0">
                <a:solidFill>
                  <a:schemeClr val="tx1"/>
                </a:solidFill>
              </a:rPr>
              <a:t>= 0.0337×32×0.20948 × (101.3 – 2.33)×10</a:t>
            </a:r>
            <a:r>
              <a:rPr lang="en-US" sz="2400" baseline="30000" dirty="0" smtClean="0">
                <a:solidFill>
                  <a:schemeClr val="tx1"/>
                </a:solidFill>
              </a:rPr>
              <a:t>3</a:t>
            </a:r>
            <a:r>
              <a:rPr lang="en-US" sz="2400" dirty="0" smtClean="0">
                <a:solidFill>
                  <a:schemeClr val="tx1"/>
                </a:solidFill>
              </a:rPr>
              <a:t>/(</a:t>
            </a:r>
            <a:r>
              <a:rPr lang="pt-BR" sz="2400" dirty="0" smtClean="0">
                <a:solidFill>
                  <a:schemeClr val="tx1"/>
                </a:solidFill>
              </a:rPr>
              <a:t>8.3143 </a:t>
            </a:r>
            <a:r>
              <a:rPr lang="en-US" sz="2400" dirty="0" smtClean="0">
                <a:solidFill>
                  <a:schemeClr val="tx1"/>
                </a:solidFill>
              </a:rPr>
              <a:t>× 293.16) = 9.2 g/m</a:t>
            </a:r>
            <a:r>
              <a:rPr lang="en-US" sz="2400" baseline="30000" dirty="0" smtClean="0">
                <a:solidFill>
                  <a:schemeClr val="tx1"/>
                </a:solidFill>
              </a:rPr>
              <a:t>3</a:t>
            </a:r>
          </a:p>
          <a:p>
            <a:pPr algn="just"/>
            <a:endParaRPr lang="en-US" sz="2400" dirty="0" smtClean="0"/>
          </a:p>
          <a:p>
            <a:pPr algn="just"/>
            <a:r>
              <a:rPr lang="en-US" sz="2400" b="1" dirty="0" smtClean="0">
                <a:solidFill>
                  <a:srgbClr val="0000FF"/>
                </a:solidFill>
              </a:rPr>
              <a:t>Henry’s constant could be found from the formula: </a:t>
            </a:r>
          </a:p>
          <a:p>
            <a:pPr algn="just"/>
            <a:r>
              <a:rPr lang="en-US" sz="2400" b="1" dirty="0" err="1" smtClean="0">
                <a:solidFill>
                  <a:schemeClr val="tx1"/>
                </a:solidFill>
              </a:rPr>
              <a:t>kH</a:t>
            </a:r>
            <a:r>
              <a:rPr lang="en-US" sz="2400" b="1" dirty="0" smtClean="0">
                <a:solidFill>
                  <a:schemeClr val="tx1"/>
                </a:solidFill>
              </a:rPr>
              <a:t> = K</a:t>
            </a:r>
            <a:r>
              <a:rPr lang="en-US" sz="2400" b="1" baseline="-25000" dirty="0" smtClean="0">
                <a:solidFill>
                  <a:schemeClr val="tx1"/>
                </a:solidFill>
              </a:rPr>
              <a:t>D</a:t>
            </a:r>
            <a:r>
              <a:rPr lang="en-US" sz="2400" b="1" dirty="0" smtClean="0">
                <a:solidFill>
                  <a:schemeClr val="tx1"/>
                </a:solidFill>
              </a:rPr>
              <a:t>MW/RT</a:t>
            </a:r>
          </a:p>
          <a:p>
            <a:pPr algn="just"/>
            <a:r>
              <a:rPr lang="en-US" sz="2400" dirty="0" smtClean="0">
                <a:solidFill>
                  <a:schemeClr val="tx1"/>
                </a:solidFill>
              </a:rPr>
              <a:t> = 0.0337×32× 0.20948 / (</a:t>
            </a:r>
            <a:r>
              <a:rPr lang="pt-BR" sz="2400" dirty="0" smtClean="0">
                <a:solidFill>
                  <a:schemeClr val="tx1"/>
                </a:solidFill>
              </a:rPr>
              <a:t>8.3143 </a:t>
            </a:r>
            <a:r>
              <a:rPr lang="en-US" sz="2400" dirty="0" smtClean="0">
                <a:solidFill>
                  <a:schemeClr val="tx1"/>
                </a:solidFill>
              </a:rPr>
              <a:t>× 293.16) </a:t>
            </a:r>
          </a:p>
          <a:p>
            <a:pPr algn="just"/>
            <a:r>
              <a:rPr lang="en-US" sz="2400" dirty="0" smtClean="0">
                <a:solidFill>
                  <a:schemeClr val="tx1"/>
                </a:solidFill>
              </a:rPr>
              <a:t>= 4.4×10</a:t>
            </a:r>
            <a:r>
              <a:rPr lang="en-US" sz="2400" baseline="30000" dirty="0" smtClean="0">
                <a:solidFill>
                  <a:schemeClr val="tx1"/>
                </a:solidFill>
              </a:rPr>
              <a:t>-4 </a:t>
            </a:r>
            <a:r>
              <a:rPr lang="en-US" sz="2400" dirty="0" smtClean="0">
                <a:solidFill>
                  <a:schemeClr val="tx1"/>
                </a:solidFill>
              </a:rPr>
              <a:t>g/J</a:t>
            </a:r>
          </a:p>
          <a:p>
            <a:pPr algn="just"/>
            <a:r>
              <a:rPr lang="en-US" sz="2400" b="1" dirty="0" smtClean="0">
                <a:solidFill>
                  <a:srgbClr val="0000FF"/>
                </a:solidFill>
              </a:rPr>
              <a:t>Bunsen absorption coefficient is given by: </a:t>
            </a:r>
          </a:p>
          <a:p>
            <a:pPr algn="just"/>
            <a:r>
              <a:rPr lang="en-US" sz="2400" b="1" dirty="0" smtClean="0">
                <a:solidFill>
                  <a:schemeClr val="tx1"/>
                </a:solidFill>
              </a:rPr>
              <a:t>K</a:t>
            </a:r>
            <a:r>
              <a:rPr lang="en-US" sz="2400" b="1" baseline="-25000" dirty="0" smtClean="0">
                <a:solidFill>
                  <a:schemeClr val="tx1"/>
                </a:solidFill>
              </a:rPr>
              <a:t>b</a:t>
            </a:r>
            <a:r>
              <a:rPr lang="en-US" sz="2400" b="1" dirty="0" smtClean="0">
                <a:solidFill>
                  <a:schemeClr val="tx1"/>
                </a:solidFill>
              </a:rPr>
              <a:t>= K</a:t>
            </a:r>
            <a:r>
              <a:rPr lang="en-US" sz="2400" b="1" baseline="-25000" dirty="0" smtClean="0">
                <a:solidFill>
                  <a:schemeClr val="tx1"/>
                </a:solidFill>
              </a:rPr>
              <a:t>D</a:t>
            </a:r>
            <a:r>
              <a:rPr lang="en-US" sz="2400" b="1" dirty="0" smtClean="0">
                <a:solidFill>
                  <a:schemeClr val="tx1"/>
                </a:solidFill>
              </a:rPr>
              <a:t>T</a:t>
            </a:r>
            <a:r>
              <a:rPr lang="en-US" sz="2400" b="1" baseline="-25000" dirty="0" smtClean="0">
                <a:solidFill>
                  <a:schemeClr val="tx1"/>
                </a:solidFill>
              </a:rPr>
              <a:t>0</a:t>
            </a:r>
            <a:r>
              <a:rPr lang="en-US" sz="2400" b="1" dirty="0" smtClean="0">
                <a:solidFill>
                  <a:schemeClr val="tx1"/>
                </a:solidFill>
              </a:rPr>
              <a:t>/T </a:t>
            </a:r>
          </a:p>
          <a:p>
            <a:pPr algn="just"/>
            <a:r>
              <a:rPr lang="en-US" sz="2400" dirty="0" smtClean="0">
                <a:solidFill>
                  <a:schemeClr val="tx1"/>
                </a:solidFill>
              </a:rPr>
              <a:t>	= 0.0337×273.16/293.16</a:t>
            </a:r>
          </a:p>
          <a:p>
            <a:pPr algn="just"/>
            <a:r>
              <a:rPr lang="en-US" sz="2400" dirty="0" smtClean="0">
                <a:solidFill>
                  <a:schemeClr val="tx1"/>
                </a:solidFill>
              </a:rPr>
              <a:t>	= 0 0314 </a:t>
            </a:r>
            <a:endParaRPr lang="en-US" sz="2400" dirty="0">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lstStyle/>
          <a:p>
            <a:pPr algn="just"/>
            <a:r>
              <a:rPr lang="en-US" sz="2800" b="1" dirty="0" smtClean="0">
                <a:solidFill>
                  <a:srgbClr val="FF0000"/>
                </a:solidFill>
              </a:rPr>
              <a:t>Problem-7 (Aeration):</a:t>
            </a:r>
          </a:p>
          <a:p>
            <a:pPr algn="just"/>
            <a:r>
              <a:rPr lang="en-US" sz="2400" dirty="0" smtClean="0">
                <a:solidFill>
                  <a:schemeClr val="tx1"/>
                </a:solidFill>
              </a:rPr>
              <a:t>In a water installation, ground water with oxygen content of 10% saturation and at a temperature of 25</a:t>
            </a:r>
            <a:r>
              <a:rPr lang="en-US" sz="2400" baseline="30000" dirty="0" smtClean="0">
                <a:solidFill>
                  <a:schemeClr val="tx1"/>
                </a:solidFill>
              </a:rPr>
              <a:t>o</a:t>
            </a:r>
            <a:r>
              <a:rPr lang="en-US" sz="2400" dirty="0" smtClean="0">
                <a:solidFill>
                  <a:schemeClr val="tx1"/>
                </a:solidFill>
              </a:rPr>
              <a:t>C is aerated by using a cascade aerator, consisting of 3 identical steps, which is capable of raising its content from zero to 30% saturation. Determine the oxygen concentration of the effluent.</a:t>
            </a:r>
            <a:endParaRPr lang="en-US" sz="2400" b="1" dirty="0" smtClean="0">
              <a:solidFill>
                <a:schemeClr val="tx1"/>
              </a:solidFill>
            </a:endParaRPr>
          </a:p>
          <a:p>
            <a:pPr algn="just"/>
            <a:r>
              <a:rPr lang="en-US" sz="2800" b="1" dirty="0" smtClean="0">
                <a:solidFill>
                  <a:srgbClr val="0000FF"/>
                </a:solidFill>
              </a:rPr>
              <a:t>Solution:</a:t>
            </a:r>
            <a:endParaRPr lang="en-US" sz="2800" dirty="0" smtClean="0">
              <a:solidFill>
                <a:schemeClr val="tx1"/>
              </a:solidFill>
            </a:endParaRPr>
          </a:p>
          <a:p>
            <a:pPr algn="just"/>
            <a:r>
              <a:rPr lang="en-US" sz="2400" dirty="0" smtClean="0">
                <a:solidFill>
                  <a:schemeClr val="tx1"/>
                </a:solidFill>
              </a:rPr>
              <a:t>From the penetration theory, the efficiency coefficient of the cascade is given by: </a:t>
            </a:r>
          </a:p>
          <a:p>
            <a:pPr algn="just"/>
            <a:r>
              <a:rPr lang="en-US" sz="2400" b="1" dirty="0" smtClean="0">
                <a:solidFill>
                  <a:schemeClr val="tx1"/>
                </a:solidFill>
              </a:rPr>
              <a:t>K = (</a:t>
            </a:r>
            <a:r>
              <a:rPr lang="en-US" sz="2400" b="1" dirty="0" err="1" smtClean="0">
                <a:solidFill>
                  <a:schemeClr val="tx1"/>
                </a:solidFill>
              </a:rPr>
              <a:t>C</a:t>
            </a:r>
            <a:r>
              <a:rPr lang="en-US" sz="2400" b="1" baseline="-25000" dirty="0" err="1" smtClean="0">
                <a:solidFill>
                  <a:schemeClr val="tx1"/>
                </a:solidFill>
              </a:rPr>
              <a:t>e</a:t>
            </a:r>
            <a:r>
              <a:rPr lang="en-US" sz="2400" b="1" dirty="0" smtClean="0">
                <a:solidFill>
                  <a:schemeClr val="tx1"/>
                </a:solidFill>
              </a:rPr>
              <a:t>- </a:t>
            </a:r>
            <a:r>
              <a:rPr lang="en-US" sz="2400" b="1" dirty="0" err="1" smtClean="0">
                <a:solidFill>
                  <a:schemeClr val="tx1"/>
                </a:solidFill>
              </a:rPr>
              <a:t>C</a:t>
            </a:r>
            <a:r>
              <a:rPr lang="en-US" sz="2400" b="1" baseline="-25000" dirty="0" err="1" smtClean="0">
                <a:solidFill>
                  <a:schemeClr val="tx1"/>
                </a:solidFill>
              </a:rPr>
              <a:t>i</a:t>
            </a:r>
            <a:r>
              <a:rPr lang="en-US" sz="2400" b="1" dirty="0" smtClean="0">
                <a:solidFill>
                  <a:schemeClr val="tx1"/>
                </a:solidFill>
              </a:rPr>
              <a:t>)/(C</a:t>
            </a:r>
            <a:r>
              <a:rPr lang="en-US" sz="2400" b="1" baseline="-25000" dirty="0" smtClean="0">
                <a:solidFill>
                  <a:schemeClr val="tx1"/>
                </a:solidFill>
              </a:rPr>
              <a:t>s</a:t>
            </a:r>
            <a:r>
              <a:rPr lang="en-US" sz="2400" b="1" dirty="0" smtClean="0">
                <a:solidFill>
                  <a:schemeClr val="tx1"/>
                </a:solidFill>
              </a:rPr>
              <a:t>-</a:t>
            </a:r>
            <a:r>
              <a:rPr lang="en-US" sz="2400" b="1" dirty="0" err="1" smtClean="0">
                <a:solidFill>
                  <a:schemeClr val="tx1"/>
                </a:solidFill>
              </a:rPr>
              <a:t>C</a:t>
            </a:r>
            <a:r>
              <a:rPr lang="en-US" sz="2400" b="1" baseline="-25000" dirty="0" err="1" smtClean="0">
                <a:solidFill>
                  <a:schemeClr val="tx1"/>
                </a:solidFill>
              </a:rPr>
              <a:t>i</a:t>
            </a:r>
            <a:r>
              <a:rPr lang="en-US" sz="2400" b="1" dirty="0" smtClean="0">
                <a:solidFill>
                  <a:schemeClr val="tx1"/>
                </a:solidFill>
              </a:rPr>
              <a:t>)</a:t>
            </a:r>
            <a:endParaRPr lang="en-US" sz="2400" b="1" dirty="0">
              <a:solidFill>
                <a:schemeClr val="tx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normAutofit/>
          </a:bodyPr>
          <a:lstStyle/>
          <a:p>
            <a:pPr algn="just"/>
            <a:r>
              <a:rPr lang="en-US" sz="2400" dirty="0" smtClean="0">
                <a:solidFill>
                  <a:schemeClr val="tx1"/>
                </a:solidFill>
              </a:rPr>
              <a:t>Where:</a:t>
            </a:r>
          </a:p>
          <a:p>
            <a:pPr algn="just"/>
            <a:r>
              <a:rPr lang="en-US" sz="2400" dirty="0" smtClean="0">
                <a:solidFill>
                  <a:schemeClr val="tx1"/>
                </a:solidFill>
              </a:rPr>
              <a:t>K = efficiency coefficient.</a:t>
            </a:r>
          </a:p>
          <a:p>
            <a:pPr algn="just"/>
            <a:r>
              <a:rPr lang="en-US" sz="2400" dirty="0" err="1" smtClean="0">
                <a:solidFill>
                  <a:schemeClr val="tx1"/>
                </a:solidFill>
              </a:rPr>
              <a:t>C</a:t>
            </a:r>
            <a:r>
              <a:rPr lang="en-US" sz="2400" baseline="-25000" dirty="0" err="1" smtClean="0">
                <a:solidFill>
                  <a:schemeClr val="tx1"/>
                </a:solidFill>
              </a:rPr>
              <a:t>e</a:t>
            </a:r>
            <a:r>
              <a:rPr lang="en-US" sz="2400" dirty="0" smtClean="0">
                <a:solidFill>
                  <a:schemeClr val="tx1"/>
                </a:solidFill>
              </a:rPr>
              <a:t> = Effluent concentration, g/m</a:t>
            </a:r>
            <a:r>
              <a:rPr lang="en-US" sz="2400" baseline="30000" dirty="0" smtClean="0">
                <a:solidFill>
                  <a:schemeClr val="tx1"/>
                </a:solidFill>
              </a:rPr>
              <a:t>3</a:t>
            </a:r>
            <a:r>
              <a:rPr lang="en-US" sz="2400" dirty="0" smtClean="0">
                <a:solidFill>
                  <a:schemeClr val="tx1"/>
                </a:solidFill>
              </a:rPr>
              <a:t>.</a:t>
            </a:r>
          </a:p>
          <a:p>
            <a:pPr algn="just"/>
            <a:r>
              <a:rPr lang="en-US" sz="2400" dirty="0" err="1" smtClean="0">
                <a:solidFill>
                  <a:schemeClr val="tx1"/>
                </a:solidFill>
              </a:rPr>
              <a:t>C</a:t>
            </a:r>
            <a:r>
              <a:rPr lang="en-US" sz="2400" baseline="-25000" dirty="0" err="1" smtClean="0">
                <a:solidFill>
                  <a:schemeClr val="tx1"/>
                </a:solidFill>
              </a:rPr>
              <a:t>i</a:t>
            </a:r>
            <a:r>
              <a:rPr lang="en-US" sz="2400" dirty="0" smtClean="0">
                <a:solidFill>
                  <a:schemeClr val="tx1"/>
                </a:solidFill>
              </a:rPr>
              <a:t> = Influent concentration, g/m</a:t>
            </a:r>
            <a:r>
              <a:rPr lang="en-US" sz="2400" baseline="30000" dirty="0" smtClean="0">
                <a:solidFill>
                  <a:schemeClr val="tx1"/>
                </a:solidFill>
              </a:rPr>
              <a:t>3</a:t>
            </a:r>
            <a:r>
              <a:rPr lang="en-US" sz="2400" dirty="0" smtClean="0">
                <a:solidFill>
                  <a:schemeClr val="tx1"/>
                </a:solidFill>
              </a:rPr>
              <a:t>.</a:t>
            </a:r>
          </a:p>
          <a:p>
            <a:pPr algn="just"/>
            <a:r>
              <a:rPr lang="en-US" sz="2400" dirty="0" smtClean="0">
                <a:solidFill>
                  <a:schemeClr val="tx1"/>
                </a:solidFill>
              </a:rPr>
              <a:t>C</a:t>
            </a:r>
            <a:r>
              <a:rPr lang="en-US" sz="2400" baseline="-25000" dirty="0" smtClean="0">
                <a:solidFill>
                  <a:schemeClr val="tx1"/>
                </a:solidFill>
              </a:rPr>
              <a:t>s</a:t>
            </a:r>
            <a:r>
              <a:rPr lang="en-US" sz="2400" dirty="0" smtClean="0">
                <a:solidFill>
                  <a:schemeClr val="tx1"/>
                </a:solidFill>
              </a:rPr>
              <a:t> = Saturation concentration, g/m</a:t>
            </a:r>
            <a:r>
              <a:rPr lang="en-US" sz="2400" baseline="30000" dirty="0" smtClean="0">
                <a:solidFill>
                  <a:schemeClr val="tx1"/>
                </a:solidFill>
              </a:rPr>
              <a:t>3</a:t>
            </a:r>
            <a:r>
              <a:rPr lang="en-US" sz="2400" dirty="0" smtClean="0">
                <a:solidFill>
                  <a:schemeClr val="tx1"/>
                </a:solidFill>
              </a:rPr>
              <a:t>.</a:t>
            </a:r>
          </a:p>
          <a:p>
            <a:pPr algn="just"/>
            <a:r>
              <a:rPr lang="en-US" sz="2400" dirty="0" smtClean="0">
                <a:solidFill>
                  <a:schemeClr val="tx1"/>
                </a:solidFill>
              </a:rPr>
              <a:t>Thus, given that for each step: </a:t>
            </a:r>
            <a:r>
              <a:rPr lang="en-US" sz="2400" dirty="0" err="1" smtClean="0">
                <a:solidFill>
                  <a:schemeClr val="tx1"/>
                </a:solidFill>
              </a:rPr>
              <a:t>C</a:t>
            </a:r>
            <a:r>
              <a:rPr lang="en-US" sz="2400" baseline="-25000" dirty="0" err="1" smtClean="0">
                <a:solidFill>
                  <a:schemeClr val="tx1"/>
                </a:solidFill>
              </a:rPr>
              <a:t>e</a:t>
            </a:r>
            <a:r>
              <a:rPr lang="en-US" sz="2400" dirty="0" smtClean="0">
                <a:solidFill>
                  <a:schemeClr val="tx1"/>
                </a:solidFill>
              </a:rPr>
              <a:t> = 0.3C</a:t>
            </a:r>
            <a:r>
              <a:rPr lang="en-US" sz="2400" baseline="-25000" dirty="0" smtClean="0">
                <a:solidFill>
                  <a:schemeClr val="tx1"/>
                </a:solidFill>
              </a:rPr>
              <a:t>s</a:t>
            </a:r>
            <a:r>
              <a:rPr lang="en-US" sz="2400" dirty="0" smtClean="0">
                <a:solidFill>
                  <a:schemeClr val="tx1"/>
                </a:solidFill>
              </a:rPr>
              <a:t>, </a:t>
            </a:r>
            <a:r>
              <a:rPr lang="en-US" sz="2400" dirty="0" err="1" smtClean="0">
                <a:solidFill>
                  <a:schemeClr val="tx1"/>
                </a:solidFill>
              </a:rPr>
              <a:t>C</a:t>
            </a:r>
            <a:r>
              <a:rPr lang="en-US" sz="2400" baseline="-25000" dirty="0" err="1" smtClean="0">
                <a:solidFill>
                  <a:schemeClr val="tx1"/>
                </a:solidFill>
              </a:rPr>
              <a:t>i</a:t>
            </a:r>
            <a:r>
              <a:rPr lang="en-US" sz="2400" dirty="0" smtClean="0">
                <a:solidFill>
                  <a:schemeClr val="tx1"/>
                </a:solidFill>
              </a:rPr>
              <a:t> = 0, then: </a:t>
            </a:r>
          </a:p>
          <a:p>
            <a:pPr algn="just"/>
            <a:r>
              <a:rPr lang="en-US" sz="2400" dirty="0" smtClean="0">
                <a:solidFill>
                  <a:schemeClr val="tx1"/>
                </a:solidFill>
              </a:rPr>
              <a:t>K = (0.3C</a:t>
            </a:r>
            <a:r>
              <a:rPr lang="en-US" sz="2400" baseline="-25000" dirty="0" smtClean="0">
                <a:solidFill>
                  <a:schemeClr val="tx1"/>
                </a:solidFill>
              </a:rPr>
              <a:t>s</a:t>
            </a:r>
            <a:r>
              <a:rPr lang="en-US" sz="2400" dirty="0" smtClean="0">
                <a:solidFill>
                  <a:schemeClr val="tx1"/>
                </a:solidFill>
              </a:rPr>
              <a:t> – 0)/(C</a:t>
            </a:r>
            <a:r>
              <a:rPr lang="en-US" sz="2400" baseline="-25000" dirty="0" smtClean="0">
                <a:solidFill>
                  <a:schemeClr val="tx1"/>
                </a:solidFill>
              </a:rPr>
              <a:t>s</a:t>
            </a:r>
            <a:r>
              <a:rPr lang="en-US" sz="2400" dirty="0" smtClean="0">
                <a:solidFill>
                  <a:schemeClr val="tx1"/>
                </a:solidFill>
              </a:rPr>
              <a:t> – 0) = 0.3</a:t>
            </a:r>
          </a:p>
          <a:p>
            <a:pPr algn="just"/>
            <a:r>
              <a:rPr lang="en-US" sz="2400" dirty="0" smtClean="0">
                <a:solidFill>
                  <a:schemeClr val="tx1"/>
                </a:solidFill>
              </a:rPr>
              <a:t>The above equation could be written as:</a:t>
            </a:r>
          </a:p>
          <a:p>
            <a:pPr algn="just"/>
            <a:r>
              <a:rPr lang="fr-FR" sz="2400" b="1" dirty="0" smtClean="0">
                <a:solidFill>
                  <a:schemeClr val="tx1"/>
                </a:solidFill>
              </a:rPr>
              <a:t>C</a:t>
            </a:r>
            <a:r>
              <a:rPr lang="fr-FR" sz="2400" b="1" baseline="-25000" dirty="0" smtClean="0">
                <a:solidFill>
                  <a:schemeClr val="tx1"/>
                </a:solidFill>
              </a:rPr>
              <a:t>e</a:t>
            </a:r>
            <a:r>
              <a:rPr lang="fr-FR" sz="2400" b="1" dirty="0" smtClean="0">
                <a:solidFill>
                  <a:schemeClr val="tx1"/>
                </a:solidFill>
              </a:rPr>
              <a:t> = C</a:t>
            </a:r>
            <a:r>
              <a:rPr lang="fr-FR" sz="2400" b="1" baseline="-25000" dirty="0" smtClean="0">
                <a:solidFill>
                  <a:schemeClr val="tx1"/>
                </a:solidFill>
              </a:rPr>
              <a:t>i</a:t>
            </a:r>
            <a:r>
              <a:rPr lang="fr-FR" sz="2400" b="1" dirty="0" smtClean="0">
                <a:solidFill>
                  <a:schemeClr val="tx1"/>
                </a:solidFill>
              </a:rPr>
              <a:t> + K ( C</a:t>
            </a:r>
            <a:r>
              <a:rPr lang="fr-FR" sz="2400" b="1" baseline="-25000" dirty="0" smtClean="0">
                <a:solidFill>
                  <a:schemeClr val="tx1"/>
                </a:solidFill>
              </a:rPr>
              <a:t>s</a:t>
            </a:r>
            <a:r>
              <a:rPr lang="fr-FR" sz="2400" b="1" dirty="0" smtClean="0">
                <a:solidFill>
                  <a:schemeClr val="tx1"/>
                </a:solidFill>
              </a:rPr>
              <a:t> - C</a:t>
            </a:r>
            <a:r>
              <a:rPr lang="fr-FR" sz="2400" b="1" baseline="-25000" dirty="0" smtClean="0">
                <a:solidFill>
                  <a:schemeClr val="tx1"/>
                </a:solidFill>
              </a:rPr>
              <a:t>i</a:t>
            </a:r>
            <a:r>
              <a:rPr lang="fr-FR" sz="2400" b="1" dirty="0" smtClean="0">
                <a:solidFill>
                  <a:schemeClr val="tx1"/>
                </a:solidFill>
              </a:rPr>
              <a:t>) </a:t>
            </a:r>
            <a:endParaRPr lang="en-US" sz="2400" b="1"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normAutofit/>
          </a:bodyPr>
          <a:lstStyle/>
          <a:p>
            <a:pPr algn="just"/>
            <a:r>
              <a:rPr lang="en-US" sz="2400" b="1" dirty="0" smtClean="0">
                <a:solidFill>
                  <a:schemeClr val="tx1"/>
                </a:solidFill>
              </a:rPr>
              <a:t>Effluent from the first step: </a:t>
            </a:r>
          </a:p>
          <a:p>
            <a:pPr algn="just"/>
            <a:r>
              <a:rPr lang="fr-FR" sz="2400" dirty="0" smtClean="0">
                <a:solidFill>
                  <a:schemeClr val="tx1"/>
                </a:solidFill>
              </a:rPr>
              <a:t>C</a:t>
            </a:r>
            <a:r>
              <a:rPr lang="fr-FR" sz="2400" baseline="-25000" dirty="0" smtClean="0">
                <a:solidFill>
                  <a:schemeClr val="tx1"/>
                </a:solidFill>
              </a:rPr>
              <a:t>e1</a:t>
            </a:r>
            <a:r>
              <a:rPr lang="fr-FR" sz="2400" dirty="0" smtClean="0">
                <a:solidFill>
                  <a:schemeClr val="tx1"/>
                </a:solidFill>
              </a:rPr>
              <a:t> = 0.1C</a:t>
            </a:r>
            <a:r>
              <a:rPr lang="fr-FR" sz="2400" baseline="-25000" dirty="0" smtClean="0">
                <a:solidFill>
                  <a:schemeClr val="tx1"/>
                </a:solidFill>
              </a:rPr>
              <a:t>s</a:t>
            </a:r>
            <a:r>
              <a:rPr lang="fr-FR" sz="2400" dirty="0" smtClean="0">
                <a:solidFill>
                  <a:schemeClr val="tx1"/>
                </a:solidFill>
              </a:rPr>
              <a:t> + 0.3 ( C</a:t>
            </a:r>
            <a:r>
              <a:rPr lang="fr-FR" sz="2400" baseline="-25000" dirty="0" smtClean="0">
                <a:solidFill>
                  <a:schemeClr val="tx1"/>
                </a:solidFill>
              </a:rPr>
              <a:t>s</a:t>
            </a:r>
            <a:r>
              <a:rPr lang="fr-FR" sz="2400" dirty="0" smtClean="0">
                <a:solidFill>
                  <a:schemeClr val="tx1"/>
                </a:solidFill>
              </a:rPr>
              <a:t> - 0.1C</a:t>
            </a:r>
            <a:r>
              <a:rPr lang="fr-FR" sz="2400" baseline="-25000" dirty="0" smtClean="0">
                <a:solidFill>
                  <a:schemeClr val="tx1"/>
                </a:solidFill>
              </a:rPr>
              <a:t>s</a:t>
            </a:r>
            <a:r>
              <a:rPr lang="fr-FR" sz="2400" dirty="0" smtClean="0">
                <a:solidFill>
                  <a:schemeClr val="tx1"/>
                </a:solidFill>
              </a:rPr>
              <a:t>) = 0.37 C</a:t>
            </a:r>
            <a:r>
              <a:rPr lang="fr-FR" sz="2400" baseline="-25000" dirty="0" smtClean="0">
                <a:solidFill>
                  <a:schemeClr val="tx1"/>
                </a:solidFill>
              </a:rPr>
              <a:t>s</a:t>
            </a:r>
          </a:p>
          <a:p>
            <a:pPr algn="just"/>
            <a:r>
              <a:rPr lang="en-US" sz="2400" b="1" dirty="0" smtClean="0">
                <a:solidFill>
                  <a:schemeClr val="tx1"/>
                </a:solidFill>
              </a:rPr>
              <a:t>Effluent from the second step:</a:t>
            </a:r>
          </a:p>
          <a:p>
            <a:pPr algn="just"/>
            <a:r>
              <a:rPr lang="fr-FR" sz="2400" dirty="0" smtClean="0">
                <a:solidFill>
                  <a:schemeClr val="tx1"/>
                </a:solidFill>
              </a:rPr>
              <a:t>C</a:t>
            </a:r>
            <a:r>
              <a:rPr lang="fr-FR" sz="2400" baseline="-25000" dirty="0" smtClean="0">
                <a:solidFill>
                  <a:schemeClr val="tx1"/>
                </a:solidFill>
              </a:rPr>
              <a:t>e2</a:t>
            </a:r>
            <a:r>
              <a:rPr lang="fr-FR" sz="2400" dirty="0" smtClean="0">
                <a:solidFill>
                  <a:schemeClr val="tx1"/>
                </a:solidFill>
              </a:rPr>
              <a:t> = 0.37C</a:t>
            </a:r>
            <a:r>
              <a:rPr lang="fr-FR" sz="2400" baseline="-25000" dirty="0" smtClean="0">
                <a:solidFill>
                  <a:schemeClr val="tx1"/>
                </a:solidFill>
              </a:rPr>
              <a:t>s</a:t>
            </a:r>
            <a:r>
              <a:rPr lang="fr-FR" sz="2400" dirty="0" smtClean="0">
                <a:solidFill>
                  <a:schemeClr val="tx1"/>
                </a:solidFill>
              </a:rPr>
              <a:t> + 0.3 (C</a:t>
            </a:r>
            <a:r>
              <a:rPr lang="fr-FR" sz="2400" baseline="-25000" dirty="0" smtClean="0">
                <a:solidFill>
                  <a:schemeClr val="tx1"/>
                </a:solidFill>
              </a:rPr>
              <a:t>s</a:t>
            </a:r>
            <a:r>
              <a:rPr lang="fr-FR" sz="2400" dirty="0" smtClean="0">
                <a:solidFill>
                  <a:schemeClr val="tx1"/>
                </a:solidFill>
              </a:rPr>
              <a:t> - 0.37C</a:t>
            </a:r>
            <a:r>
              <a:rPr lang="fr-FR" sz="2400" baseline="-25000" dirty="0" smtClean="0">
                <a:solidFill>
                  <a:schemeClr val="tx1"/>
                </a:solidFill>
              </a:rPr>
              <a:t>s</a:t>
            </a:r>
            <a:r>
              <a:rPr lang="fr-FR" sz="2400" dirty="0" smtClean="0">
                <a:solidFill>
                  <a:schemeClr val="tx1"/>
                </a:solidFill>
              </a:rPr>
              <a:t>) = 0.559 C</a:t>
            </a:r>
            <a:r>
              <a:rPr lang="fr-FR" sz="2400" baseline="-25000" dirty="0" smtClean="0">
                <a:solidFill>
                  <a:schemeClr val="tx1"/>
                </a:solidFill>
              </a:rPr>
              <a:t>s</a:t>
            </a:r>
          </a:p>
          <a:p>
            <a:pPr algn="just"/>
            <a:r>
              <a:rPr lang="en-US" sz="2400" b="1" dirty="0" smtClean="0">
                <a:solidFill>
                  <a:schemeClr val="tx1"/>
                </a:solidFill>
              </a:rPr>
              <a:t>Effluent from the third step:</a:t>
            </a:r>
          </a:p>
          <a:p>
            <a:pPr algn="just"/>
            <a:r>
              <a:rPr lang="fr-FR" sz="2400" dirty="0" smtClean="0">
                <a:solidFill>
                  <a:schemeClr val="tx1"/>
                </a:solidFill>
              </a:rPr>
              <a:t>C</a:t>
            </a:r>
            <a:r>
              <a:rPr lang="fr-FR" sz="2400" baseline="-25000" dirty="0" smtClean="0">
                <a:solidFill>
                  <a:schemeClr val="tx1"/>
                </a:solidFill>
              </a:rPr>
              <a:t>e3</a:t>
            </a:r>
            <a:r>
              <a:rPr lang="fr-FR" sz="2400" dirty="0" smtClean="0">
                <a:solidFill>
                  <a:schemeClr val="tx1"/>
                </a:solidFill>
              </a:rPr>
              <a:t> = 0.559C</a:t>
            </a:r>
            <a:r>
              <a:rPr lang="fr-FR" sz="2400" baseline="-25000" dirty="0" smtClean="0">
                <a:solidFill>
                  <a:schemeClr val="tx1"/>
                </a:solidFill>
              </a:rPr>
              <a:t>s</a:t>
            </a:r>
            <a:r>
              <a:rPr lang="fr-FR" sz="2400" dirty="0" smtClean="0">
                <a:solidFill>
                  <a:schemeClr val="tx1"/>
                </a:solidFill>
              </a:rPr>
              <a:t> + 0.3 (C</a:t>
            </a:r>
            <a:r>
              <a:rPr lang="fr-FR" sz="2400" baseline="-25000" dirty="0" smtClean="0">
                <a:solidFill>
                  <a:schemeClr val="tx1"/>
                </a:solidFill>
              </a:rPr>
              <a:t>s</a:t>
            </a:r>
            <a:r>
              <a:rPr lang="fr-FR" sz="2400" dirty="0" smtClean="0">
                <a:solidFill>
                  <a:schemeClr val="tx1"/>
                </a:solidFill>
              </a:rPr>
              <a:t> - 0.559C</a:t>
            </a:r>
            <a:r>
              <a:rPr lang="fr-FR" sz="2400" baseline="-25000" dirty="0" smtClean="0">
                <a:solidFill>
                  <a:schemeClr val="tx1"/>
                </a:solidFill>
              </a:rPr>
              <a:t>s</a:t>
            </a:r>
            <a:r>
              <a:rPr lang="fr-FR" sz="2400" dirty="0" smtClean="0">
                <a:solidFill>
                  <a:schemeClr val="tx1"/>
                </a:solidFill>
              </a:rPr>
              <a:t>) = 0.691 C</a:t>
            </a:r>
            <a:r>
              <a:rPr lang="fr-FR" sz="2400" baseline="-25000" dirty="0" smtClean="0">
                <a:solidFill>
                  <a:schemeClr val="tx1"/>
                </a:solidFill>
              </a:rPr>
              <a:t>s</a:t>
            </a:r>
          </a:p>
          <a:p>
            <a:pPr algn="just"/>
            <a:r>
              <a:rPr lang="en-US" sz="2400" dirty="0" smtClean="0">
                <a:solidFill>
                  <a:schemeClr val="tx1"/>
                </a:solidFill>
              </a:rPr>
              <a:t>But at 25</a:t>
            </a:r>
            <a:r>
              <a:rPr lang="en-US" sz="2400" baseline="30000" dirty="0" smtClean="0">
                <a:solidFill>
                  <a:schemeClr val="tx1"/>
                </a:solidFill>
              </a:rPr>
              <a:t>o</a:t>
            </a:r>
            <a:r>
              <a:rPr lang="en-US" sz="2400" dirty="0" smtClean="0">
                <a:solidFill>
                  <a:schemeClr val="tx1"/>
                </a:solidFill>
              </a:rPr>
              <a:t> C, from tables, C</a:t>
            </a:r>
            <a:r>
              <a:rPr lang="en-US" sz="2400" baseline="-25000" dirty="0" smtClean="0">
                <a:solidFill>
                  <a:schemeClr val="tx1"/>
                </a:solidFill>
              </a:rPr>
              <a:t>s</a:t>
            </a:r>
            <a:r>
              <a:rPr lang="en-US" sz="2400" dirty="0" smtClean="0">
                <a:solidFill>
                  <a:schemeClr val="tx1"/>
                </a:solidFill>
              </a:rPr>
              <a:t> = 8.4 g/m</a:t>
            </a:r>
            <a:r>
              <a:rPr lang="en-US" sz="2400" baseline="30000" dirty="0" smtClean="0">
                <a:solidFill>
                  <a:schemeClr val="tx1"/>
                </a:solidFill>
              </a:rPr>
              <a:t>3</a:t>
            </a:r>
          </a:p>
          <a:p>
            <a:pPr algn="just"/>
            <a:r>
              <a:rPr lang="en-US" sz="2400" dirty="0" smtClean="0">
                <a:solidFill>
                  <a:schemeClr val="tx1"/>
                </a:solidFill>
              </a:rPr>
              <a:t>Therefore, the effluent from the third step of the cascade will have a concentration of 0.691x8.4 = 5.8 g/m</a:t>
            </a:r>
            <a:r>
              <a:rPr lang="en-US" sz="2400" baseline="30000" dirty="0" smtClean="0">
                <a:solidFill>
                  <a:schemeClr val="tx1"/>
                </a:solidFill>
              </a:rPr>
              <a:t>3</a:t>
            </a:r>
            <a:r>
              <a:rPr lang="en-US" sz="2400" dirty="0" smtClean="0">
                <a:solidFill>
                  <a:schemeClr val="tx1"/>
                </a:solidFill>
              </a:rPr>
              <a:t>.</a:t>
            </a:r>
            <a:endParaRPr lang="en-US" sz="2400" dirty="0">
              <a:solidFill>
                <a:schemeClr val="tx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066800"/>
            <a:ext cx="8153400" cy="5029200"/>
          </a:xfrm>
        </p:spPr>
        <p:txBody>
          <a:bodyPr>
            <a:normAutofit/>
          </a:bodyPr>
          <a:lstStyle/>
          <a:p>
            <a:pPr algn="just"/>
            <a:r>
              <a:rPr lang="en-US" sz="2800" b="1" dirty="0" smtClean="0">
                <a:solidFill>
                  <a:srgbClr val="FF0000"/>
                </a:solidFill>
              </a:rPr>
              <a:t>Problem-8 (Softening): </a:t>
            </a:r>
          </a:p>
          <a:p>
            <a:pPr algn="just"/>
            <a:r>
              <a:rPr lang="en-US" sz="2400" dirty="0" smtClean="0">
                <a:solidFill>
                  <a:schemeClr val="tx1"/>
                </a:solidFill>
              </a:rPr>
              <a:t>Laboratory tests on a sample of water gave the following tabulated results: </a:t>
            </a:r>
          </a:p>
          <a:p>
            <a:pPr algn="just"/>
            <a:endParaRPr lang="en-US" sz="2400" dirty="0" smtClean="0">
              <a:solidFill>
                <a:schemeClr val="tx1"/>
              </a:solidFill>
            </a:endParaRPr>
          </a:p>
          <a:p>
            <a:pPr algn="just"/>
            <a:endParaRPr lang="en-US" sz="2400" dirty="0" smtClean="0">
              <a:solidFill>
                <a:schemeClr val="tx1"/>
              </a:solidFill>
            </a:endParaRPr>
          </a:p>
          <a:p>
            <a:pPr algn="just"/>
            <a:endParaRPr lang="en-US" sz="2400" dirty="0" smtClean="0">
              <a:solidFill>
                <a:schemeClr val="tx1"/>
              </a:solidFill>
            </a:endParaRPr>
          </a:p>
          <a:p>
            <a:pPr algn="just"/>
            <a:endParaRPr lang="en-US" sz="2400" dirty="0" smtClean="0">
              <a:solidFill>
                <a:schemeClr val="tx1"/>
              </a:solidFill>
            </a:endParaRPr>
          </a:p>
          <a:p>
            <a:pPr algn="just"/>
            <a:endParaRPr lang="en-US" sz="2400" dirty="0" smtClean="0">
              <a:solidFill>
                <a:schemeClr val="tx1"/>
              </a:solidFill>
            </a:endParaRPr>
          </a:p>
          <a:p>
            <a:pPr algn="just"/>
            <a:endParaRPr lang="en-US" sz="2400" dirty="0" smtClean="0">
              <a:solidFill>
                <a:schemeClr val="tx1"/>
              </a:solidFill>
            </a:endParaRPr>
          </a:p>
          <a:p>
            <a:pPr algn="just"/>
            <a:r>
              <a:rPr lang="en-US" sz="2400" dirty="0" smtClean="0">
                <a:solidFill>
                  <a:schemeClr val="tx1"/>
                </a:solidFill>
              </a:rPr>
              <a:t>Calculate the total hardness, carbonate and noncarbonated hardness.</a:t>
            </a:r>
          </a:p>
        </p:txBody>
      </p:sp>
      <p:graphicFrame>
        <p:nvGraphicFramePr>
          <p:cNvPr id="4" name="Table 3"/>
          <p:cNvGraphicFramePr>
            <a:graphicFrameLocks noGrp="1"/>
          </p:cNvGraphicFramePr>
          <p:nvPr/>
        </p:nvGraphicFramePr>
        <p:xfrm>
          <a:off x="762000" y="2590800"/>
          <a:ext cx="7543800" cy="2286000"/>
        </p:xfrm>
        <a:graphic>
          <a:graphicData uri="http://schemas.openxmlformats.org/drawingml/2006/table">
            <a:tbl>
              <a:tblPr firstRow="1" bandRow="1">
                <a:tableStyleId>{5C22544A-7EE6-4342-B048-85BDC9FD1C3A}</a:tableStyleId>
              </a:tblPr>
              <a:tblGrid>
                <a:gridCol w="3771900"/>
                <a:gridCol w="3771900"/>
              </a:tblGrid>
              <a:tr h="370840">
                <a:tc>
                  <a:txBody>
                    <a:bodyPr/>
                    <a:lstStyle/>
                    <a:p>
                      <a:pPr algn="ctr"/>
                      <a:r>
                        <a:rPr lang="en-US" sz="2400" b="1" kern="1200" baseline="0" dirty="0" smtClean="0">
                          <a:solidFill>
                            <a:schemeClr val="lt1"/>
                          </a:solidFill>
                          <a:latin typeface="+mn-lt"/>
                          <a:ea typeface="+mn-ea"/>
                          <a:cs typeface="+mn-cs"/>
                        </a:rPr>
                        <a:t>Determinations</a:t>
                      </a:r>
                      <a:endParaRPr lang="en-US" sz="2400" dirty="0"/>
                    </a:p>
                  </a:txBody>
                  <a:tcPr/>
                </a:tc>
                <a:tc>
                  <a:txBody>
                    <a:bodyPr/>
                    <a:lstStyle/>
                    <a:p>
                      <a:pPr algn="ctr"/>
                      <a:r>
                        <a:rPr lang="en-US" sz="2400" b="1" kern="1200" baseline="0" dirty="0" smtClean="0">
                          <a:solidFill>
                            <a:schemeClr val="lt1"/>
                          </a:solidFill>
                          <a:latin typeface="+mn-lt"/>
                          <a:ea typeface="+mn-ea"/>
                          <a:cs typeface="+mn-cs"/>
                        </a:rPr>
                        <a:t>Concentration, g/m</a:t>
                      </a:r>
                      <a:r>
                        <a:rPr lang="en-US" sz="2400" b="1" kern="1200" baseline="30000" dirty="0" smtClean="0">
                          <a:solidFill>
                            <a:schemeClr val="lt1"/>
                          </a:solidFill>
                          <a:latin typeface="+mn-lt"/>
                          <a:ea typeface="+mn-ea"/>
                          <a:cs typeface="+mn-cs"/>
                        </a:rPr>
                        <a:t>3</a:t>
                      </a:r>
                      <a:endParaRPr lang="en-US" sz="2400" baseline="30000" dirty="0"/>
                    </a:p>
                  </a:txBody>
                  <a:tcPr/>
                </a:tc>
              </a:tr>
              <a:tr h="370840">
                <a:tc>
                  <a:txBody>
                    <a:bodyPr/>
                    <a:lstStyle/>
                    <a:p>
                      <a:pPr algn="ctr"/>
                      <a:r>
                        <a:rPr lang="en-US" sz="2400" dirty="0" smtClean="0"/>
                        <a:t>Ca</a:t>
                      </a:r>
                      <a:r>
                        <a:rPr lang="en-US" sz="2400" baseline="30000" dirty="0" smtClean="0"/>
                        <a:t>++</a:t>
                      </a:r>
                      <a:r>
                        <a:rPr lang="en-US" sz="2400" dirty="0" smtClean="0"/>
                        <a:t> </a:t>
                      </a:r>
                      <a:endParaRPr lang="en-US" sz="2400" dirty="0"/>
                    </a:p>
                  </a:txBody>
                  <a:tcPr/>
                </a:tc>
                <a:tc>
                  <a:txBody>
                    <a:bodyPr/>
                    <a:lstStyle/>
                    <a:p>
                      <a:pPr algn="ctr"/>
                      <a:r>
                        <a:rPr lang="en-US" sz="2400" dirty="0" smtClean="0"/>
                        <a:t>140</a:t>
                      </a:r>
                      <a:endParaRPr lang="en-US" sz="2400" dirty="0"/>
                    </a:p>
                  </a:txBody>
                  <a:tcPr/>
                </a:tc>
              </a:tr>
              <a:tr h="370840">
                <a:tc>
                  <a:txBody>
                    <a:bodyPr/>
                    <a:lstStyle/>
                    <a:p>
                      <a:pPr algn="ctr"/>
                      <a:r>
                        <a:rPr lang="en-US" sz="2400" dirty="0" smtClean="0"/>
                        <a:t>Mg</a:t>
                      </a:r>
                      <a:r>
                        <a:rPr lang="en-US" sz="2400" baseline="30000" dirty="0" smtClean="0"/>
                        <a:t>++</a:t>
                      </a:r>
                      <a:r>
                        <a:rPr lang="en-US" sz="2400" dirty="0" smtClean="0"/>
                        <a:t> </a:t>
                      </a:r>
                      <a:endParaRPr lang="en-US" sz="2400" dirty="0"/>
                    </a:p>
                  </a:txBody>
                  <a:tcPr/>
                </a:tc>
                <a:tc>
                  <a:txBody>
                    <a:bodyPr/>
                    <a:lstStyle/>
                    <a:p>
                      <a:pPr algn="ctr"/>
                      <a:r>
                        <a:rPr lang="en-US" sz="2400" dirty="0" smtClean="0"/>
                        <a:t>24.3</a:t>
                      </a:r>
                      <a:endParaRPr lang="en-US" sz="2400" dirty="0"/>
                    </a:p>
                  </a:txBody>
                  <a:tcPr/>
                </a:tc>
              </a:tr>
              <a:tr h="370840">
                <a:tc>
                  <a:txBody>
                    <a:bodyPr/>
                    <a:lstStyle/>
                    <a:p>
                      <a:pPr algn="ctr"/>
                      <a:r>
                        <a:rPr lang="en-US" sz="2400" dirty="0" smtClean="0"/>
                        <a:t>HCO</a:t>
                      </a:r>
                      <a:r>
                        <a:rPr lang="en-US" sz="2400" baseline="-25000" dirty="0" smtClean="0"/>
                        <a:t>3</a:t>
                      </a:r>
                      <a:r>
                        <a:rPr lang="en-US" sz="2400" baseline="30000" dirty="0" smtClean="0"/>
                        <a:t>-</a:t>
                      </a:r>
                      <a:r>
                        <a:rPr lang="en-US" sz="2400" dirty="0" smtClean="0"/>
                        <a:t> </a:t>
                      </a:r>
                      <a:endParaRPr lang="en-US" sz="2400" dirty="0"/>
                    </a:p>
                  </a:txBody>
                  <a:tcPr/>
                </a:tc>
                <a:tc>
                  <a:txBody>
                    <a:bodyPr/>
                    <a:lstStyle/>
                    <a:p>
                      <a:pPr algn="ctr"/>
                      <a:r>
                        <a:rPr lang="en-US" sz="2400" dirty="0" smtClean="0"/>
                        <a:t>305</a:t>
                      </a:r>
                      <a:endParaRPr lang="en-US" sz="2400" dirty="0"/>
                    </a:p>
                  </a:txBody>
                  <a:tcPr/>
                </a:tc>
              </a:tr>
              <a:tr h="370840">
                <a:tc>
                  <a:txBody>
                    <a:bodyPr/>
                    <a:lstStyle/>
                    <a:p>
                      <a:pPr algn="ctr"/>
                      <a:r>
                        <a:rPr lang="en-US" sz="2400" dirty="0" smtClean="0"/>
                        <a:t>CO</a:t>
                      </a:r>
                      <a:r>
                        <a:rPr lang="en-US" sz="2400" baseline="-25000" dirty="0" smtClean="0"/>
                        <a:t>2</a:t>
                      </a:r>
                      <a:endParaRPr lang="en-US" sz="2400" baseline="-25000" dirty="0"/>
                    </a:p>
                  </a:txBody>
                  <a:tcPr/>
                </a:tc>
                <a:tc>
                  <a:txBody>
                    <a:bodyPr/>
                    <a:lstStyle/>
                    <a:p>
                      <a:pPr algn="ctr"/>
                      <a:r>
                        <a:rPr lang="en-US" sz="2400" dirty="0" smtClean="0"/>
                        <a:t>12</a:t>
                      </a:r>
                      <a:endParaRPr lang="en-US" sz="2400" dirty="0"/>
                    </a:p>
                  </a:txBody>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lstStyle/>
          <a:p>
            <a:pPr algn="just"/>
            <a:r>
              <a:rPr lang="en-US" b="1" dirty="0" smtClean="0">
                <a:solidFill>
                  <a:srgbClr val="0000FF"/>
                </a:solidFill>
              </a:rPr>
              <a:t>Solution: </a:t>
            </a:r>
          </a:p>
          <a:p>
            <a:pPr algn="just"/>
            <a:r>
              <a:rPr lang="en-US" sz="2400" dirty="0" smtClean="0">
                <a:solidFill>
                  <a:schemeClr val="tx1"/>
                </a:solidFill>
              </a:rPr>
              <a:t>The concentrations in eq./m</a:t>
            </a:r>
            <a:r>
              <a:rPr lang="en-US" sz="2400" baseline="30000" dirty="0" smtClean="0">
                <a:solidFill>
                  <a:schemeClr val="tx1"/>
                </a:solidFill>
              </a:rPr>
              <a:t>3</a:t>
            </a:r>
            <a:r>
              <a:rPr lang="en-US" sz="2400" dirty="0" smtClean="0">
                <a:solidFill>
                  <a:schemeClr val="tx1"/>
                </a:solidFill>
              </a:rPr>
              <a:t> can be found by using the formula </a:t>
            </a:r>
            <a:r>
              <a:rPr lang="en-US" sz="2400" dirty="0" err="1" smtClean="0">
                <a:solidFill>
                  <a:schemeClr val="tx1"/>
                </a:solidFill>
              </a:rPr>
              <a:t>eq</a:t>
            </a:r>
            <a:r>
              <a:rPr lang="en-US" sz="2400" dirty="0" smtClean="0">
                <a:solidFill>
                  <a:schemeClr val="tx1"/>
                </a:solidFill>
              </a:rPr>
              <a:t>/m</a:t>
            </a:r>
            <a:r>
              <a:rPr lang="en-US" sz="2400" baseline="30000" dirty="0" smtClean="0">
                <a:solidFill>
                  <a:schemeClr val="tx1"/>
                </a:solidFill>
              </a:rPr>
              <a:t>3</a:t>
            </a:r>
            <a:r>
              <a:rPr lang="en-US" sz="2400" dirty="0" smtClean="0">
                <a:solidFill>
                  <a:schemeClr val="tx1"/>
                </a:solidFill>
              </a:rPr>
              <a:t> = (g/m</a:t>
            </a:r>
            <a:r>
              <a:rPr lang="en-US" sz="2400" baseline="30000" dirty="0" smtClean="0">
                <a:solidFill>
                  <a:schemeClr val="tx1"/>
                </a:solidFill>
              </a:rPr>
              <a:t>3</a:t>
            </a:r>
            <a:r>
              <a:rPr lang="en-US" sz="2400" dirty="0" smtClean="0">
                <a:solidFill>
                  <a:schemeClr val="tx1"/>
                </a:solidFill>
              </a:rPr>
              <a:t>)/equivalent weight, as seen from the table below: </a:t>
            </a:r>
          </a:p>
          <a:p>
            <a:pPr algn="just"/>
            <a:endParaRPr lang="en-US" sz="2400" dirty="0">
              <a:solidFill>
                <a:schemeClr val="tx1"/>
              </a:solidFill>
            </a:endParaRPr>
          </a:p>
        </p:txBody>
      </p:sp>
      <p:graphicFrame>
        <p:nvGraphicFramePr>
          <p:cNvPr id="4" name="Table 3"/>
          <p:cNvGraphicFramePr>
            <a:graphicFrameLocks noGrp="1"/>
          </p:cNvGraphicFramePr>
          <p:nvPr/>
        </p:nvGraphicFramePr>
        <p:xfrm>
          <a:off x="381000" y="3276600"/>
          <a:ext cx="8534400" cy="2651760"/>
        </p:xfrm>
        <a:graphic>
          <a:graphicData uri="http://schemas.openxmlformats.org/drawingml/2006/table">
            <a:tbl>
              <a:tblPr firstRow="1" bandRow="1">
                <a:tableStyleId>{5C22544A-7EE6-4342-B048-85BDC9FD1C3A}</a:tableStyleId>
              </a:tblPr>
              <a:tblGrid>
                <a:gridCol w="2209800"/>
                <a:gridCol w="2209800"/>
                <a:gridCol w="1981200"/>
                <a:gridCol w="2133600"/>
              </a:tblGrid>
              <a:tr h="370840">
                <a:tc>
                  <a:txBody>
                    <a:bodyPr/>
                    <a:lstStyle/>
                    <a:p>
                      <a:pPr algn="ctr"/>
                      <a:r>
                        <a:rPr lang="en-US" sz="2400" b="1" kern="1200" baseline="0" dirty="0" smtClean="0">
                          <a:solidFill>
                            <a:schemeClr val="lt1"/>
                          </a:solidFill>
                          <a:latin typeface="+mn-lt"/>
                          <a:ea typeface="+mn-ea"/>
                          <a:cs typeface="+mn-cs"/>
                        </a:rPr>
                        <a:t>Determinations</a:t>
                      </a:r>
                      <a:endParaRPr lang="en-US" sz="2400" dirty="0"/>
                    </a:p>
                  </a:txBody>
                  <a:tcPr/>
                </a:tc>
                <a:tc>
                  <a:txBody>
                    <a:bodyPr/>
                    <a:lstStyle/>
                    <a:p>
                      <a:pPr algn="ctr"/>
                      <a:r>
                        <a:rPr lang="en-US" sz="2400" b="1" kern="1200" baseline="0" dirty="0" smtClean="0">
                          <a:solidFill>
                            <a:schemeClr val="lt1"/>
                          </a:solidFill>
                          <a:latin typeface="+mn-lt"/>
                          <a:ea typeface="+mn-ea"/>
                          <a:cs typeface="+mn-cs"/>
                        </a:rPr>
                        <a:t>Concentration, g/m</a:t>
                      </a:r>
                      <a:r>
                        <a:rPr lang="en-US" sz="2400" b="1" kern="1200" baseline="30000" dirty="0" smtClean="0">
                          <a:solidFill>
                            <a:schemeClr val="lt1"/>
                          </a:solidFill>
                          <a:latin typeface="+mn-lt"/>
                          <a:ea typeface="+mn-ea"/>
                          <a:cs typeface="+mn-cs"/>
                        </a:rPr>
                        <a:t>3</a:t>
                      </a:r>
                      <a:endParaRPr lang="en-US" sz="2400" baseline="30000" dirty="0"/>
                    </a:p>
                  </a:txBody>
                  <a:tcPr/>
                </a:tc>
                <a:tc>
                  <a:txBody>
                    <a:bodyPr/>
                    <a:lstStyle/>
                    <a:p>
                      <a:pPr algn="ctr"/>
                      <a:r>
                        <a:rPr lang="en-US" sz="2400" b="1" kern="1200" baseline="0" dirty="0" smtClean="0">
                          <a:solidFill>
                            <a:schemeClr val="lt1"/>
                          </a:solidFill>
                          <a:latin typeface="+mn-lt"/>
                          <a:ea typeface="+mn-ea"/>
                          <a:cs typeface="+mn-cs"/>
                        </a:rPr>
                        <a:t>Equivalent</a:t>
                      </a:r>
                    </a:p>
                    <a:p>
                      <a:pPr algn="ctr"/>
                      <a:r>
                        <a:rPr lang="en-US" sz="2400" b="1" kern="1200" baseline="0" dirty="0" smtClean="0">
                          <a:solidFill>
                            <a:schemeClr val="lt1"/>
                          </a:solidFill>
                          <a:latin typeface="+mn-lt"/>
                          <a:ea typeface="+mn-ea"/>
                          <a:cs typeface="+mn-cs"/>
                        </a:rPr>
                        <a:t>weight</a:t>
                      </a:r>
                      <a:endParaRPr lang="en-US" sz="2400" dirty="0"/>
                    </a:p>
                  </a:txBody>
                  <a:tcPr/>
                </a:tc>
                <a:tc>
                  <a:txBody>
                    <a:bodyPr/>
                    <a:lstStyle/>
                    <a:p>
                      <a:pPr algn="ctr"/>
                      <a:r>
                        <a:rPr lang="en-US" sz="2400" b="1" kern="1200" baseline="0" dirty="0" smtClean="0">
                          <a:solidFill>
                            <a:schemeClr val="lt1"/>
                          </a:solidFill>
                          <a:latin typeface="+mn-lt"/>
                          <a:ea typeface="+mn-ea"/>
                          <a:cs typeface="+mn-cs"/>
                        </a:rPr>
                        <a:t>Concentration,</a:t>
                      </a:r>
                    </a:p>
                    <a:p>
                      <a:pPr algn="ctr"/>
                      <a:r>
                        <a:rPr lang="en-US" sz="2400" b="1" kern="1200" baseline="0" dirty="0" smtClean="0">
                          <a:solidFill>
                            <a:schemeClr val="lt1"/>
                          </a:solidFill>
                          <a:latin typeface="+mn-lt"/>
                          <a:ea typeface="+mn-ea"/>
                          <a:cs typeface="+mn-cs"/>
                        </a:rPr>
                        <a:t>eq./m</a:t>
                      </a:r>
                      <a:r>
                        <a:rPr lang="en-US" sz="2400" b="1" kern="1200" baseline="30000" dirty="0" smtClean="0">
                          <a:solidFill>
                            <a:schemeClr val="lt1"/>
                          </a:solidFill>
                          <a:latin typeface="+mn-lt"/>
                          <a:ea typeface="+mn-ea"/>
                          <a:cs typeface="+mn-cs"/>
                        </a:rPr>
                        <a:t>3</a:t>
                      </a:r>
                      <a:endParaRPr lang="en-US" sz="2400" baseline="30000" dirty="0"/>
                    </a:p>
                  </a:txBody>
                  <a:tcPr/>
                </a:tc>
              </a:tr>
              <a:tr h="370840">
                <a:tc>
                  <a:txBody>
                    <a:bodyPr/>
                    <a:lstStyle/>
                    <a:p>
                      <a:pPr algn="ctr"/>
                      <a:r>
                        <a:rPr lang="en-US" sz="2400" dirty="0" smtClean="0"/>
                        <a:t>Ca</a:t>
                      </a:r>
                      <a:r>
                        <a:rPr lang="en-US" sz="2400" baseline="30000" dirty="0" smtClean="0"/>
                        <a:t>++</a:t>
                      </a:r>
                      <a:r>
                        <a:rPr lang="en-US" sz="2400" dirty="0" smtClean="0"/>
                        <a:t> </a:t>
                      </a:r>
                      <a:endParaRPr lang="en-US" sz="2400" dirty="0"/>
                    </a:p>
                  </a:txBody>
                  <a:tcPr/>
                </a:tc>
                <a:tc>
                  <a:txBody>
                    <a:bodyPr/>
                    <a:lstStyle/>
                    <a:p>
                      <a:pPr algn="ctr"/>
                      <a:r>
                        <a:rPr lang="en-US" sz="2400" dirty="0" smtClean="0"/>
                        <a:t>140</a:t>
                      </a:r>
                      <a:endParaRPr lang="en-US" sz="2400" dirty="0"/>
                    </a:p>
                  </a:txBody>
                  <a:tcPr/>
                </a:tc>
                <a:tc>
                  <a:txBody>
                    <a:bodyPr/>
                    <a:lstStyle/>
                    <a:p>
                      <a:pPr algn="ctr"/>
                      <a:r>
                        <a:rPr lang="en-US" sz="2400" dirty="0" smtClean="0"/>
                        <a:t>20</a:t>
                      </a:r>
                      <a:endParaRPr lang="en-US" sz="2400" dirty="0"/>
                    </a:p>
                  </a:txBody>
                  <a:tcPr/>
                </a:tc>
                <a:tc>
                  <a:txBody>
                    <a:bodyPr/>
                    <a:lstStyle/>
                    <a:p>
                      <a:pPr algn="ctr"/>
                      <a:r>
                        <a:rPr lang="en-US" sz="2400" dirty="0" smtClean="0"/>
                        <a:t>7</a:t>
                      </a:r>
                      <a:endParaRPr lang="en-US" sz="2400" dirty="0"/>
                    </a:p>
                  </a:txBody>
                  <a:tcPr/>
                </a:tc>
              </a:tr>
              <a:tr h="370840">
                <a:tc>
                  <a:txBody>
                    <a:bodyPr/>
                    <a:lstStyle/>
                    <a:p>
                      <a:pPr algn="ctr"/>
                      <a:r>
                        <a:rPr lang="en-US" sz="2400" dirty="0" smtClean="0"/>
                        <a:t>Mg</a:t>
                      </a:r>
                      <a:r>
                        <a:rPr lang="en-US" sz="2400" baseline="30000" dirty="0" smtClean="0"/>
                        <a:t>++</a:t>
                      </a:r>
                      <a:r>
                        <a:rPr lang="en-US" sz="2400" dirty="0" smtClean="0"/>
                        <a:t> </a:t>
                      </a:r>
                      <a:endParaRPr lang="en-US" sz="2400" dirty="0"/>
                    </a:p>
                  </a:txBody>
                  <a:tcPr/>
                </a:tc>
                <a:tc>
                  <a:txBody>
                    <a:bodyPr/>
                    <a:lstStyle/>
                    <a:p>
                      <a:pPr algn="ctr"/>
                      <a:r>
                        <a:rPr lang="en-US" sz="2400" dirty="0" smtClean="0"/>
                        <a:t>24.3</a:t>
                      </a:r>
                      <a:endParaRPr lang="en-US" sz="2400" dirty="0"/>
                    </a:p>
                  </a:txBody>
                  <a:tcPr/>
                </a:tc>
                <a:tc>
                  <a:txBody>
                    <a:bodyPr/>
                    <a:lstStyle/>
                    <a:p>
                      <a:pPr algn="ctr"/>
                      <a:r>
                        <a:rPr lang="en-US" sz="2400" dirty="0" smtClean="0"/>
                        <a:t>12.15</a:t>
                      </a:r>
                      <a:endParaRPr lang="en-US" sz="2400" dirty="0"/>
                    </a:p>
                  </a:txBody>
                  <a:tcPr/>
                </a:tc>
                <a:tc>
                  <a:txBody>
                    <a:bodyPr/>
                    <a:lstStyle/>
                    <a:p>
                      <a:pPr algn="ctr"/>
                      <a:r>
                        <a:rPr lang="en-US" sz="2400" dirty="0" smtClean="0"/>
                        <a:t>2</a:t>
                      </a:r>
                      <a:endParaRPr lang="en-US" sz="2400" dirty="0"/>
                    </a:p>
                  </a:txBody>
                  <a:tcPr/>
                </a:tc>
              </a:tr>
              <a:tr h="370840">
                <a:tc>
                  <a:txBody>
                    <a:bodyPr/>
                    <a:lstStyle/>
                    <a:p>
                      <a:pPr algn="ctr"/>
                      <a:r>
                        <a:rPr lang="en-US" sz="2400" dirty="0" smtClean="0"/>
                        <a:t>HCO</a:t>
                      </a:r>
                      <a:r>
                        <a:rPr lang="en-US" sz="2400" baseline="-25000" dirty="0" smtClean="0"/>
                        <a:t>3</a:t>
                      </a:r>
                      <a:r>
                        <a:rPr lang="en-US" sz="2400" baseline="30000" dirty="0" smtClean="0"/>
                        <a:t>-</a:t>
                      </a:r>
                      <a:r>
                        <a:rPr lang="en-US" sz="2400" dirty="0" smtClean="0"/>
                        <a:t> </a:t>
                      </a:r>
                      <a:endParaRPr lang="en-US" sz="2400" dirty="0"/>
                    </a:p>
                  </a:txBody>
                  <a:tcPr/>
                </a:tc>
                <a:tc>
                  <a:txBody>
                    <a:bodyPr/>
                    <a:lstStyle/>
                    <a:p>
                      <a:pPr algn="ctr"/>
                      <a:r>
                        <a:rPr lang="en-US" sz="2400" dirty="0" smtClean="0"/>
                        <a:t>305</a:t>
                      </a:r>
                      <a:endParaRPr lang="en-US" sz="2400" dirty="0"/>
                    </a:p>
                  </a:txBody>
                  <a:tcPr/>
                </a:tc>
                <a:tc>
                  <a:txBody>
                    <a:bodyPr/>
                    <a:lstStyle/>
                    <a:p>
                      <a:pPr algn="ctr"/>
                      <a:r>
                        <a:rPr lang="en-US" sz="2400" dirty="0" smtClean="0"/>
                        <a:t>61</a:t>
                      </a:r>
                      <a:endParaRPr lang="en-US" sz="2400" dirty="0"/>
                    </a:p>
                  </a:txBody>
                  <a:tcPr/>
                </a:tc>
                <a:tc>
                  <a:txBody>
                    <a:bodyPr/>
                    <a:lstStyle/>
                    <a:p>
                      <a:pPr algn="ctr"/>
                      <a:r>
                        <a:rPr lang="en-US" sz="2400" dirty="0" smtClean="0"/>
                        <a:t>5</a:t>
                      </a:r>
                      <a:endParaRPr lang="en-US" sz="2400" dirty="0"/>
                    </a:p>
                  </a:txBody>
                  <a:tcPr/>
                </a:tc>
              </a:tr>
              <a:tr h="370840">
                <a:tc>
                  <a:txBody>
                    <a:bodyPr/>
                    <a:lstStyle/>
                    <a:p>
                      <a:pPr algn="ctr"/>
                      <a:r>
                        <a:rPr lang="en-US" sz="2400" dirty="0" smtClean="0"/>
                        <a:t>CO</a:t>
                      </a:r>
                      <a:r>
                        <a:rPr lang="en-US" sz="2400" baseline="-25000" dirty="0" smtClean="0"/>
                        <a:t>2</a:t>
                      </a:r>
                      <a:endParaRPr lang="en-US" sz="2400" baseline="-25000" dirty="0"/>
                    </a:p>
                  </a:txBody>
                  <a:tcPr/>
                </a:tc>
                <a:tc>
                  <a:txBody>
                    <a:bodyPr/>
                    <a:lstStyle/>
                    <a:p>
                      <a:pPr algn="ctr"/>
                      <a:r>
                        <a:rPr lang="en-US" sz="2400" dirty="0" smtClean="0"/>
                        <a:t>12</a:t>
                      </a:r>
                      <a:endParaRPr lang="en-US" sz="2400" dirty="0"/>
                    </a:p>
                  </a:txBody>
                  <a:tcPr/>
                </a:tc>
                <a:tc>
                  <a:txBody>
                    <a:bodyPr/>
                    <a:lstStyle/>
                    <a:p>
                      <a:pPr algn="ctr"/>
                      <a:endParaRPr lang="en-US" dirty="0"/>
                    </a:p>
                  </a:txBody>
                  <a:tcPr/>
                </a:tc>
                <a:tc>
                  <a:txBody>
                    <a:bodyPr/>
                    <a:lstStyle/>
                    <a:p>
                      <a:endParaRPr lang="en-US" dirty="0"/>
                    </a:p>
                  </a:txBody>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normAutofit/>
          </a:bodyPr>
          <a:lstStyle/>
          <a:p>
            <a:pPr algn="just"/>
            <a:r>
              <a:rPr lang="en-US" sz="2400" dirty="0" smtClean="0">
                <a:solidFill>
                  <a:schemeClr val="tx1"/>
                </a:solidFill>
              </a:rPr>
              <a:t>Total hardness = carbonate hardness + non-carbonate hardness = 7 + 2 = 9 </a:t>
            </a:r>
            <a:r>
              <a:rPr lang="en-US" sz="2400" dirty="0" err="1" smtClean="0">
                <a:solidFill>
                  <a:schemeClr val="tx1"/>
                </a:solidFill>
              </a:rPr>
              <a:t>eq</a:t>
            </a:r>
            <a:r>
              <a:rPr lang="en-US" sz="2400" dirty="0" smtClean="0">
                <a:solidFill>
                  <a:schemeClr val="tx1"/>
                </a:solidFill>
              </a:rPr>
              <a:t>/m</a:t>
            </a:r>
            <a:r>
              <a:rPr lang="en-US" sz="2400" baseline="30000" dirty="0" smtClean="0">
                <a:solidFill>
                  <a:schemeClr val="tx1"/>
                </a:solidFill>
              </a:rPr>
              <a:t>3</a:t>
            </a:r>
          </a:p>
          <a:p>
            <a:pPr algn="just"/>
            <a:r>
              <a:rPr lang="en-US" sz="2400" dirty="0" smtClean="0">
                <a:solidFill>
                  <a:schemeClr val="tx1"/>
                </a:solidFill>
              </a:rPr>
              <a:t>Carbonate hardness = 5 </a:t>
            </a:r>
            <a:r>
              <a:rPr lang="en-US" sz="2400" dirty="0" err="1" smtClean="0">
                <a:solidFill>
                  <a:schemeClr val="tx1"/>
                </a:solidFill>
              </a:rPr>
              <a:t>eq</a:t>
            </a:r>
            <a:r>
              <a:rPr lang="en-US" sz="2400" dirty="0" smtClean="0">
                <a:solidFill>
                  <a:schemeClr val="tx1"/>
                </a:solidFill>
              </a:rPr>
              <a:t>/m</a:t>
            </a:r>
            <a:r>
              <a:rPr lang="en-US" sz="2400" baseline="30000" dirty="0" smtClean="0">
                <a:solidFill>
                  <a:schemeClr val="tx1"/>
                </a:solidFill>
              </a:rPr>
              <a:t>3</a:t>
            </a:r>
          </a:p>
          <a:p>
            <a:pPr algn="just"/>
            <a:r>
              <a:rPr lang="en-US" sz="2400" dirty="0" smtClean="0">
                <a:solidFill>
                  <a:schemeClr val="tx1"/>
                </a:solidFill>
              </a:rPr>
              <a:t>Non-carbonate hardness = 9 - 5 = 4 </a:t>
            </a:r>
            <a:r>
              <a:rPr lang="en-US" sz="2400" dirty="0" err="1" smtClean="0">
                <a:solidFill>
                  <a:schemeClr val="tx1"/>
                </a:solidFill>
              </a:rPr>
              <a:t>eq</a:t>
            </a:r>
            <a:r>
              <a:rPr lang="en-US" sz="2400" dirty="0" smtClean="0">
                <a:solidFill>
                  <a:schemeClr val="tx1"/>
                </a:solidFill>
              </a:rPr>
              <a:t>/m</a:t>
            </a:r>
            <a:r>
              <a:rPr lang="en-US" sz="2400" baseline="30000" dirty="0" smtClean="0">
                <a:solidFill>
                  <a:schemeClr val="tx1"/>
                </a:solidFill>
              </a:rPr>
              <a:t>3</a:t>
            </a:r>
            <a:endParaRPr lang="en-US" sz="2400" baseline="30000" dirty="0">
              <a:solidFill>
                <a:schemeClr val="tx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normAutofit lnSpcReduction="10000"/>
          </a:bodyPr>
          <a:lstStyle/>
          <a:p>
            <a:pPr algn="just"/>
            <a:r>
              <a:rPr lang="en-US" sz="2800" b="1" dirty="0" smtClean="0">
                <a:solidFill>
                  <a:srgbClr val="FF0000"/>
                </a:solidFill>
              </a:rPr>
              <a:t>Problem-9 (Softening): </a:t>
            </a:r>
          </a:p>
          <a:p>
            <a:pPr algn="just"/>
            <a:r>
              <a:rPr lang="en-US" sz="2400" dirty="0" smtClean="0">
                <a:solidFill>
                  <a:schemeClr val="tx1"/>
                </a:solidFill>
              </a:rPr>
              <a:t>Given the tabulated analytical results for a water sample:</a:t>
            </a:r>
          </a:p>
          <a:p>
            <a:pPr algn="just"/>
            <a:endParaRPr lang="en-US" sz="2400" dirty="0" smtClean="0">
              <a:solidFill>
                <a:schemeClr val="tx1"/>
              </a:solidFill>
            </a:endParaRPr>
          </a:p>
          <a:p>
            <a:pPr algn="just"/>
            <a:endParaRPr lang="en-US" sz="2400" dirty="0" smtClean="0">
              <a:solidFill>
                <a:schemeClr val="tx1"/>
              </a:solidFill>
            </a:endParaRPr>
          </a:p>
          <a:p>
            <a:pPr algn="just"/>
            <a:endParaRPr lang="en-US" sz="2400" dirty="0" smtClean="0">
              <a:solidFill>
                <a:schemeClr val="tx1"/>
              </a:solidFill>
            </a:endParaRPr>
          </a:p>
          <a:p>
            <a:pPr algn="just"/>
            <a:endParaRPr lang="en-US" sz="2400" dirty="0" smtClean="0">
              <a:solidFill>
                <a:schemeClr val="tx1"/>
              </a:solidFill>
            </a:endParaRPr>
          </a:p>
          <a:p>
            <a:pPr algn="just"/>
            <a:endParaRPr lang="en-US" sz="2400" dirty="0" smtClean="0">
              <a:solidFill>
                <a:schemeClr val="tx1"/>
              </a:solidFill>
            </a:endParaRPr>
          </a:p>
          <a:p>
            <a:pPr algn="just"/>
            <a:endParaRPr lang="en-US" sz="2400" dirty="0" smtClean="0">
              <a:solidFill>
                <a:schemeClr val="tx1"/>
              </a:solidFill>
            </a:endParaRPr>
          </a:p>
          <a:p>
            <a:pPr algn="just"/>
            <a:endParaRPr lang="en-US" sz="2400" dirty="0" smtClean="0">
              <a:solidFill>
                <a:schemeClr val="tx1"/>
              </a:solidFill>
            </a:endParaRPr>
          </a:p>
          <a:p>
            <a:pPr algn="just"/>
            <a:r>
              <a:rPr lang="en-US" sz="2400" dirty="0" smtClean="0">
                <a:solidFill>
                  <a:schemeClr val="tx1"/>
                </a:solidFill>
              </a:rPr>
              <a:t>Compute the water total hardness, carbonate and noncarbonated hardness expressed as mg/L CaCO</a:t>
            </a:r>
            <a:r>
              <a:rPr lang="en-US" sz="2400" baseline="-25000" dirty="0" smtClean="0">
                <a:solidFill>
                  <a:schemeClr val="tx1"/>
                </a:solidFill>
              </a:rPr>
              <a:t>3</a:t>
            </a:r>
            <a:r>
              <a:rPr lang="en-US" sz="2400" dirty="0" smtClean="0">
                <a:solidFill>
                  <a:schemeClr val="tx1"/>
                </a:solidFill>
              </a:rPr>
              <a:t> of this water sample.</a:t>
            </a:r>
            <a:endParaRPr lang="en-US" sz="2400" dirty="0">
              <a:solidFill>
                <a:schemeClr val="tx1"/>
              </a:solidFill>
            </a:endParaRPr>
          </a:p>
        </p:txBody>
      </p:sp>
      <p:graphicFrame>
        <p:nvGraphicFramePr>
          <p:cNvPr id="4" name="Table 3"/>
          <p:cNvGraphicFramePr>
            <a:graphicFrameLocks noGrp="1"/>
          </p:cNvGraphicFramePr>
          <p:nvPr/>
        </p:nvGraphicFramePr>
        <p:xfrm>
          <a:off x="762000" y="2590800"/>
          <a:ext cx="7543800" cy="2286000"/>
        </p:xfrm>
        <a:graphic>
          <a:graphicData uri="http://schemas.openxmlformats.org/drawingml/2006/table">
            <a:tbl>
              <a:tblPr firstRow="1" bandRow="1">
                <a:tableStyleId>{5C22544A-7EE6-4342-B048-85BDC9FD1C3A}</a:tableStyleId>
              </a:tblPr>
              <a:tblGrid>
                <a:gridCol w="3771900"/>
                <a:gridCol w="3771900"/>
              </a:tblGrid>
              <a:tr h="370840">
                <a:tc>
                  <a:txBody>
                    <a:bodyPr/>
                    <a:lstStyle/>
                    <a:p>
                      <a:pPr algn="ctr"/>
                      <a:r>
                        <a:rPr lang="en-US" sz="2400" b="1" kern="1200" baseline="0" dirty="0" smtClean="0">
                          <a:solidFill>
                            <a:schemeClr val="lt1"/>
                          </a:solidFill>
                          <a:latin typeface="+mn-lt"/>
                          <a:ea typeface="+mn-ea"/>
                          <a:cs typeface="+mn-cs"/>
                        </a:rPr>
                        <a:t>Determinations</a:t>
                      </a:r>
                      <a:endParaRPr lang="en-US" sz="2400" dirty="0"/>
                    </a:p>
                  </a:txBody>
                  <a:tcPr/>
                </a:tc>
                <a:tc>
                  <a:txBody>
                    <a:bodyPr/>
                    <a:lstStyle/>
                    <a:p>
                      <a:pPr algn="ctr"/>
                      <a:r>
                        <a:rPr lang="en-US" sz="2400" b="1" kern="1200" baseline="0" dirty="0" smtClean="0">
                          <a:solidFill>
                            <a:schemeClr val="lt1"/>
                          </a:solidFill>
                          <a:latin typeface="+mn-lt"/>
                          <a:ea typeface="+mn-ea"/>
                          <a:cs typeface="+mn-cs"/>
                        </a:rPr>
                        <a:t>Concentration, g/m</a:t>
                      </a:r>
                      <a:r>
                        <a:rPr lang="en-US" sz="2400" b="1" kern="1200" baseline="30000" dirty="0" smtClean="0">
                          <a:solidFill>
                            <a:schemeClr val="lt1"/>
                          </a:solidFill>
                          <a:latin typeface="+mn-lt"/>
                          <a:ea typeface="+mn-ea"/>
                          <a:cs typeface="+mn-cs"/>
                        </a:rPr>
                        <a:t>3</a:t>
                      </a:r>
                      <a:endParaRPr lang="en-US" sz="2400" baseline="30000" dirty="0"/>
                    </a:p>
                  </a:txBody>
                  <a:tcPr/>
                </a:tc>
              </a:tr>
              <a:tr h="370840">
                <a:tc>
                  <a:txBody>
                    <a:bodyPr/>
                    <a:lstStyle/>
                    <a:p>
                      <a:pPr algn="ctr"/>
                      <a:r>
                        <a:rPr lang="en-US" sz="2400" dirty="0" smtClean="0"/>
                        <a:t>Ca</a:t>
                      </a:r>
                      <a:r>
                        <a:rPr lang="en-US" sz="2400" baseline="30000" dirty="0" smtClean="0"/>
                        <a:t>++</a:t>
                      </a:r>
                      <a:r>
                        <a:rPr lang="en-US" sz="2400" dirty="0" smtClean="0"/>
                        <a:t> </a:t>
                      </a:r>
                      <a:endParaRPr lang="en-US" sz="2400" dirty="0"/>
                    </a:p>
                  </a:txBody>
                  <a:tcPr/>
                </a:tc>
                <a:tc>
                  <a:txBody>
                    <a:bodyPr/>
                    <a:lstStyle/>
                    <a:p>
                      <a:pPr algn="ctr"/>
                      <a:r>
                        <a:rPr lang="en-US" sz="2400" dirty="0" smtClean="0"/>
                        <a:t>80</a:t>
                      </a:r>
                      <a:endParaRPr lang="en-US" sz="2400" dirty="0"/>
                    </a:p>
                  </a:txBody>
                  <a:tcPr/>
                </a:tc>
              </a:tr>
              <a:tr h="370840">
                <a:tc>
                  <a:txBody>
                    <a:bodyPr/>
                    <a:lstStyle/>
                    <a:p>
                      <a:pPr algn="ctr"/>
                      <a:r>
                        <a:rPr lang="en-US" sz="2400" dirty="0" smtClean="0"/>
                        <a:t>Mg</a:t>
                      </a:r>
                      <a:r>
                        <a:rPr lang="en-US" sz="2400" baseline="30000" dirty="0" smtClean="0"/>
                        <a:t>++</a:t>
                      </a:r>
                      <a:r>
                        <a:rPr lang="en-US" sz="2400" dirty="0" smtClean="0"/>
                        <a:t> </a:t>
                      </a:r>
                      <a:endParaRPr lang="en-US" sz="2400" dirty="0"/>
                    </a:p>
                  </a:txBody>
                  <a:tcPr/>
                </a:tc>
                <a:tc>
                  <a:txBody>
                    <a:bodyPr/>
                    <a:lstStyle/>
                    <a:p>
                      <a:pPr algn="ctr"/>
                      <a:r>
                        <a:rPr lang="en-US" sz="2400" dirty="0" smtClean="0"/>
                        <a:t>12.15</a:t>
                      </a:r>
                      <a:endParaRPr lang="en-US" sz="2400" dirty="0"/>
                    </a:p>
                  </a:txBody>
                  <a:tcPr/>
                </a:tc>
              </a:tr>
              <a:tr h="370840">
                <a:tc>
                  <a:txBody>
                    <a:bodyPr/>
                    <a:lstStyle/>
                    <a:p>
                      <a:pPr algn="ctr"/>
                      <a:r>
                        <a:rPr lang="en-US" sz="2400" dirty="0" smtClean="0"/>
                        <a:t>HCO</a:t>
                      </a:r>
                      <a:r>
                        <a:rPr lang="en-US" sz="2400" baseline="-25000" dirty="0" smtClean="0"/>
                        <a:t>3</a:t>
                      </a:r>
                      <a:r>
                        <a:rPr lang="en-US" sz="2400" baseline="30000" dirty="0" smtClean="0"/>
                        <a:t>-</a:t>
                      </a:r>
                      <a:r>
                        <a:rPr lang="en-US" sz="2400" dirty="0" smtClean="0"/>
                        <a:t> </a:t>
                      </a:r>
                      <a:endParaRPr lang="en-US" sz="2400" dirty="0"/>
                    </a:p>
                  </a:txBody>
                  <a:tcPr/>
                </a:tc>
                <a:tc>
                  <a:txBody>
                    <a:bodyPr/>
                    <a:lstStyle/>
                    <a:p>
                      <a:pPr algn="ctr"/>
                      <a:r>
                        <a:rPr lang="en-US" sz="2400" dirty="0" smtClean="0"/>
                        <a:t>305</a:t>
                      </a:r>
                      <a:endParaRPr lang="en-US" sz="2400" dirty="0"/>
                    </a:p>
                  </a:txBody>
                  <a:tcPr/>
                </a:tc>
              </a:tr>
              <a:tr h="370840">
                <a:tc>
                  <a:txBody>
                    <a:bodyPr/>
                    <a:lstStyle/>
                    <a:p>
                      <a:pPr algn="ctr"/>
                      <a:r>
                        <a:rPr lang="en-US" sz="2400" dirty="0" smtClean="0"/>
                        <a:t>CO</a:t>
                      </a:r>
                      <a:r>
                        <a:rPr lang="en-US" sz="2400" baseline="-25000" dirty="0" smtClean="0"/>
                        <a:t>2</a:t>
                      </a:r>
                      <a:endParaRPr lang="en-US" sz="2400" baseline="-25000" dirty="0"/>
                    </a:p>
                  </a:txBody>
                  <a:tcPr/>
                </a:tc>
                <a:tc>
                  <a:txBody>
                    <a:bodyPr/>
                    <a:lstStyle/>
                    <a:p>
                      <a:pPr algn="ctr"/>
                      <a:r>
                        <a:rPr lang="en-US" sz="2400" dirty="0" smtClean="0"/>
                        <a:t>12</a:t>
                      </a:r>
                      <a:endParaRPr lang="en-US" sz="2400" dirty="0"/>
                    </a:p>
                  </a:txBody>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381000" y="1371600"/>
            <a:ext cx="8458200" cy="5105400"/>
          </a:xfrm>
        </p:spPr>
        <p:txBody>
          <a:bodyPr>
            <a:normAutofit fontScale="92500" lnSpcReduction="10000"/>
          </a:bodyPr>
          <a:lstStyle/>
          <a:p>
            <a:pPr algn="just"/>
            <a:r>
              <a:rPr lang="en-US" b="1" dirty="0" smtClean="0">
                <a:solidFill>
                  <a:srgbClr val="0000FF"/>
                </a:solidFill>
              </a:rPr>
              <a:t>Solution: </a:t>
            </a:r>
          </a:p>
          <a:p>
            <a:pPr algn="just"/>
            <a:r>
              <a:rPr lang="en-US" sz="2400" dirty="0" smtClean="0">
                <a:solidFill>
                  <a:schemeClr val="tx1"/>
                </a:solidFill>
              </a:rPr>
              <a:t>Concentrations expressed as mg/L CaCO</a:t>
            </a:r>
            <a:r>
              <a:rPr lang="en-US" sz="2400" baseline="-25000" dirty="0" smtClean="0">
                <a:solidFill>
                  <a:schemeClr val="tx1"/>
                </a:solidFill>
              </a:rPr>
              <a:t>3</a:t>
            </a:r>
            <a:r>
              <a:rPr lang="en-US" sz="2400" dirty="0" smtClean="0">
                <a:solidFill>
                  <a:schemeClr val="tx1"/>
                </a:solidFill>
              </a:rPr>
              <a:t> can be computed from the equations: mg/L CaCO</a:t>
            </a:r>
            <a:r>
              <a:rPr lang="en-US" sz="2400" baseline="-25000" dirty="0" smtClean="0">
                <a:solidFill>
                  <a:schemeClr val="tx1"/>
                </a:solidFill>
              </a:rPr>
              <a:t>3</a:t>
            </a:r>
            <a:r>
              <a:rPr lang="en-US" sz="2400" dirty="0" smtClean="0">
                <a:solidFill>
                  <a:schemeClr val="tx1"/>
                </a:solidFill>
              </a:rPr>
              <a:t> =mg/L x (50/equivalent weight) = </a:t>
            </a:r>
            <a:r>
              <a:rPr lang="en-US" sz="2400" dirty="0" err="1" smtClean="0">
                <a:solidFill>
                  <a:schemeClr val="tx1"/>
                </a:solidFill>
              </a:rPr>
              <a:t>meq</a:t>
            </a:r>
            <a:r>
              <a:rPr lang="en-US" sz="2400" dirty="0" smtClean="0">
                <a:solidFill>
                  <a:schemeClr val="tx1"/>
                </a:solidFill>
              </a:rPr>
              <a:t>. X 50 </a:t>
            </a:r>
          </a:p>
          <a:p>
            <a:pPr algn="just"/>
            <a:endParaRPr lang="en-US" sz="2400" dirty="0" smtClean="0">
              <a:solidFill>
                <a:schemeClr val="tx1"/>
              </a:solidFill>
            </a:endParaRPr>
          </a:p>
          <a:p>
            <a:pPr algn="just"/>
            <a:endParaRPr lang="en-US" sz="2400" dirty="0" smtClean="0">
              <a:solidFill>
                <a:schemeClr val="tx1"/>
              </a:solidFill>
            </a:endParaRPr>
          </a:p>
          <a:p>
            <a:pPr algn="just"/>
            <a:endParaRPr lang="en-US" sz="2400" dirty="0" smtClean="0">
              <a:solidFill>
                <a:schemeClr val="tx1"/>
              </a:solidFill>
            </a:endParaRPr>
          </a:p>
          <a:p>
            <a:pPr algn="just"/>
            <a:endParaRPr lang="en-US" sz="2400" dirty="0" smtClean="0">
              <a:solidFill>
                <a:schemeClr val="tx1"/>
              </a:solidFill>
            </a:endParaRPr>
          </a:p>
          <a:p>
            <a:pPr algn="just"/>
            <a:endParaRPr lang="en-US" sz="2400" dirty="0" smtClean="0">
              <a:solidFill>
                <a:schemeClr val="tx1"/>
              </a:solidFill>
            </a:endParaRPr>
          </a:p>
          <a:p>
            <a:pPr algn="just"/>
            <a:endParaRPr lang="en-US" sz="2400" dirty="0" smtClean="0">
              <a:solidFill>
                <a:schemeClr val="tx1"/>
              </a:solidFill>
            </a:endParaRPr>
          </a:p>
          <a:p>
            <a:pPr algn="just"/>
            <a:endParaRPr lang="en-US" sz="2400" dirty="0" smtClean="0">
              <a:solidFill>
                <a:schemeClr val="tx1"/>
              </a:solidFill>
            </a:endParaRPr>
          </a:p>
          <a:p>
            <a:r>
              <a:rPr lang="en-US" sz="2400" dirty="0" smtClean="0">
                <a:solidFill>
                  <a:schemeClr val="tx1"/>
                </a:solidFill>
              </a:rPr>
              <a:t>Total hardness = 200 + 50 = 250 mg/L CaCO</a:t>
            </a:r>
            <a:r>
              <a:rPr lang="en-US" sz="2400" baseline="-25000" dirty="0" smtClean="0">
                <a:solidFill>
                  <a:schemeClr val="tx1"/>
                </a:solidFill>
              </a:rPr>
              <a:t>3</a:t>
            </a:r>
          </a:p>
          <a:p>
            <a:r>
              <a:rPr lang="en-US" sz="2400" dirty="0" smtClean="0">
                <a:solidFill>
                  <a:schemeClr val="tx1"/>
                </a:solidFill>
              </a:rPr>
              <a:t>Carbonate hardness = 250 mg/L CaCO</a:t>
            </a:r>
            <a:r>
              <a:rPr lang="en-US" sz="2400" baseline="-25000" dirty="0" smtClean="0">
                <a:solidFill>
                  <a:schemeClr val="tx1"/>
                </a:solidFill>
              </a:rPr>
              <a:t>3</a:t>
            </a:r>
          </a:p>
          <a:p>
            <a:r>
              <a:rPr lang="it-IT" sz="2400" dirty="0" smtClean="0">
                <a:solidFill>
                  <a:schemeClr val="tx1"/>
                </a:solidFill>
              </a:rPr>
              <a:t>Non-carbonate hardness = 250 - 250 = 0</a:t>
            </a:r>
            <a:endParaRPr lang="en-US" sz="2400" dirty="0">
              <a:solidFill>
                <a:schemeClr val="tx1"/>
              </a:solidFill>
            </a:endParaRPr>
          </a:p>
        </p:txBody>
      </p:sp>
      <p:graphicFrame>
        <p:nvGraphicFramePr>
          <p:cNvPr id="4" name="Table 3"/>
          <p:cNvGraphicFramePr>
            <a:graphicFrameLocks noGrp="1"/>
          </p:cNvGraphicFramePr>
          <p:nvPr/>
        </p:nvGraphicFramePr>
        <p:xfrm>
          <a:off x="152400" y="2743200"/>
          <a:ext cx="8762999" cy="2286000"/>
        </p:xfrm>
        <a:graphic>
          <a:graphicData uri="http://schemas.openxmlformats.org/drawingml/2006/table">
            <a:tbl>
              <a:tblPr firstRow="1" bandRow="1">
                <a:tableStyleId>{5C22544A-7EE6-4342-B048-85BDC9FD1C3A}</a:tableStyleId>
              </a:tblPr>
              <a:tblGrid>
                <a:gridCol w="1447800"/>
                <a:gridCol w="1752600"/>
                <a:gridCol w="1371600"/>
                <a:gridCol w="1752600"/>
                <a:gridCol w="2438399"/>
              </a:tblGrid>
              <a:tr h="370840">
                <a:tc>
                  <a:txBody>
                    <a:bodyPr/>
                    <a:lstStyle/>
                    <a:p>
                      <a:pPr algn="ctr"/>
                      <a:r>
                        <a:rPr lang="en-US" sz="2000" b="1" kern="1200" baseline="0" dirty="0" smtClean="0">
                          <a:solidFill>
                            <a:schemeClr val="lt1"/>
                          </a:solidFill>
                          <a:latin typeface="+mn-lt"/>
                          <a:ea typeface="+mn-ea"/>
                          <a:cs typeface="+mn-cs"/>
                        </a:rPr>
                        <a:t>Parameters</a:t>
                      </a:r>
                      <a:endParaRPr lang="en-US" sz="2000" dirty="0"/>
                    </a:p>
                  </a:txBody>
                  <a:tcPr/>
                </a:tc>
                <a:tc>
                  <a:txBody>
                    <a:bodyPr/>
                    <a:lstStyle/>
                    <a:p>
                      <a:pPr algn="ctr"/>
                      <a:r>
                        <a:rPr lang="en-US" sz="2000" b="1" kern="1200" baseline="0" dirty="0" smtClean="0">
                          <a:solidFill>
                            <a:schemeClr val="lt1"/>
                          </a:solidFill>
                          <a:latin typeface="+mn-lt"/>
                          <a:ea typeface="+mn-ea"/>
                          <a:cs typeface="+mn-cs"/>
                        </a:rPr>
                        <a:t>Concentration, g/m</a:t>
                      </a:r>
                      <a:r>
                        <a:rPr lang="en-US" sz="2000" b="1" kern="1200" baseline="30000" dirty="0" smtClean="0">
                          <a:solidFill>
                            <a:schemeClr val="lt1"/>
                          </a:solidFill>
                          <a:latin typeface="+mn-lt"/>
                          <a:ea typeface="+mn-ea"/>
                          <a:cs typeface="+mn-cs"/>
                        </a:rPr>
                        <a:t>3</a:t>
                      </a:r>
                      <a:endParaRPr lang="en-US" sz="2000" baseline="30000" dirty="0"/>
                    </a:p>
                  </a:txBody>
                  <a:tcPr/>
                </a:tc>
                <a:tc>
                  <a:txBody>
                    <a:bodyPr/>
                    <a:lstStyle/>
                    <a:p>
                      <a:pPr algn="ctr"/>
                      <a:r>
                        <a:rPr lang="en-US" sz="2000" b="1" kern="1200" baseline="0" dirty="0" smtClean="0">
                          <a:solidFill>
                            <a:schemeClr val="lt1"/>
                          </a:solidFill>
                          <a:latin typeface="+mn-lt"/>
                          <a:ea typeface="+mn-ea"/>
                          <a:cs typeface="+mn-cs"/>
                        </a:rPr>
                        <a:t>Equivalent</a:t>
                      </a:r>
                    </a:p>
                    <a:p>
                      <a:pPr algn="ctr"/>
                      <a:r>
                        <a:rPr lang="en-US" sz="2000" b="1" kern="1200" baseline="0" dirty="0" smtClean="0">
                          <a:solidFill>
                            <a:schemeClr val="lt1"/>
                          </a:solidFill>
                          <a:latin typeface="+mn-lt"/>
                          <a:ea typeface="+mn-ea"/>
                          <a:cs typeface="+mn-cs"/>
                        </a:rPr>
                        <a:t>weight</a:t>
                      </a:r>
                      <a:endParaRPr lang="en-US" sz="2000" dirty="0"/>
                    </a:p>
                  </a:txBody>
                  <a:tcPr/>
                </a:tc>
                <a:tc>
                  <a:txBody>
                    <a:bodyPr/>
                    <a:lstStyle/>
                    <a:p>
                      <a:pPr algn="ctr"/>
                      <a:r>
                        <a:rPr lang="en-US" sz="2000" b="1" kern="1200" baseline="0" dirty="0" smtClean="0">
                          <a:solidFill>
                            <a:schemeClr val="lt1"/>
                          </a:solidFill>
                          <a:latin typeface="+mn-lt"/>
                          <a:ea typeface="+mn-ea"/>
                          <a:cs typeface="+mn-cs"/>
                        </a:rPr>
                        <a:t>Concentration,</a:t>
                      </a:r>
                    </a:p>
                    <a:p>
                      <a:pPr algn="ctr"/>
                      <a:r>
                        <a:rPr lang="en-US" sz="2000" b="1" kern="1200" baseline="0" dirty="0" smtClean="0">
                          <a:solidFill>
                            <a:schemeClr val="lt1"/>
                          </a:solidFill>
                          <a:latin typeface="+mn-lt"/>
                          <a:ea typeface="+mn-ea"/>
                          <a:cs typeface="+mn-cs"/>
                        </a:rPr>
                        <a:t>eq./m</a:t>
                      </a:r>
                      <a:r>
                        <a:rPr lang="en-US" sz="2000" b="1" kern="1200" baseline="30000" dirty="0" smtClean="0">
                          <a:solidFill>
                            <a:schemeClr val="lt1"/>
                          </a:solidFill>
                          <a:latin typeface="+mn-lt"/>
                          <a:ea typeface="+mn-ea"/>
                          <a:cs typeface="+mn-cs"/>
                        </a:rPr>
                        <a:t>3</a:t>
                      </a:r>
                      <a:endParaRPr lang="en-US" sz="2000" baseline="30000" dirty="0"/>
                    </a:p>
                  </a:txBody>
                  <a:tcPr/>
                </a:tc>
                <a:tc>
                  <a:txBody>
                    <a:bodyPr/>
                    <a:lstStyle/>
                    <a:p>
                      <a:pPr algn="ctr"/>
                      <a:r>
                        <a:rPr lang="en-US" sz="2000" b="1" kern="1200" baseline="0" dirty="0" smtClean="0">
                          <a:solidFill>
                            <a:schemeClr val="lt1"/>
                          </a:solidFill>
                          <a:latin typeface="+mn-lt"/>
                          <a:ea typeface="+mn-ea"/>
                          <a:cs typeface="+mn-cs"/>
                        </a:rPr>
                        <a:t>Concentration,</a:t>
                      </a:r>
                    </a:p>
                    <a:p>
                      <a:pPr algn="ctr"/>
                      <a:r>
                        <a:rPr lang="en-US" sz="2000" b="1" kern="1200" baseline="0" dirty="0" smtClean="0">
                          <a:solidFill>
                            <a:schemeClr val="lt1"/>
                          </a:solidFill>
                          <a:latin typeface="+mn-lt"/>
                          <a:ea typeface="+mn-ea"/>
                          <a:cs typeface="+mn-cs"/>
                        </a:rPr>
                        <a:t>mg/L as CaCO</a:t>
                      </a:r>
                      <a:r>
                        <a:rPr lang="en-US" sz="2000" b="1" kern="1200" baseline="-25000" dirty="0" smtClean="0">
                          <a:solidFill>
                            <a:schemeClr val="lt1"/>
                          </a:solidFill>
                          <a:latin typeface="+mn-lt"/>
                          <a:ea typeface="+mn-ea"/>
                          <a:cs typeface="+mn-cs"/>
                        </a:rPr>
                        <a:t>3</a:t>
                      </a:r>
                      <a:endParaRPr lang="en-US" sz="2000" baseline="-25000" dirty="0"/>
                    </a:p>
                  </a:txBody>
                  <a:tcPr/>
                </a:tc>
              </a:tr>
              <a:tr h="370840">
                <a:tc>
                  <a:txBody>
                    <a:bodyPr/>
                    <a:lstStyle/>
                    <a:p>
                      <a:pPr algn="ctr"/>
                      <a:r>
                        <a:rPr lang="en-US" sz="2000" dirty="0" smtClean="0"/>
                        <a:t>Ca</a:t>
                      </a:r>
                      <a:r>
                        <a:rPr lang="en-US" sz="2000" baseline="30000" dirty="0" smtClean="0"/>
                        <a:t>++</a:t>
                      </a:r>
                      <a:r>
                        <a:rPr lang="en-US" sz="2000" dirty="0" smtClean="0"/>
                        <a:t> </a:t>
                      </a:r>
                      <a:endParaRPr lang="en-US" sz="2000" dirty="0"/>
                    </a:p>
                  </a:txBody>
                  <a:tcPr/>
                </a:tc>
                <a:tc>
                  <a:txBody>
                    <a:bodyPr/>
                    <a:lstStyle/>
                    <a:p>
                      <a:pPr algn="ctr"/>
                      <a:r>
                        <a:rPr lang="en-US" sz="2000" dirty="0" smtClean="0"/>
                        <a:t>80</a:t>
                      </a:r>
                      <a:endParaRPr lang="en-US" sz="2000" dirty="0"/>
                    </a:p>
                  </a:txBody>
                  <a:tcPr/>
                </a:tc>
                <a:tc>
                  <a:txBody>
                    <a:bodyPr/>
                    <a:lstStyle/>
                    <a:p>
                      <a:pPr algn="ctr"/>
                      <a:r>
                        <a:rPr lang="en-US" sz="2000" dirty="0" smtClean="0"/>
                        <a:t>20</a:t>
                      </a:r>
                      <a:endParaRPr lang="en-US" sz="2000" dirty="0"/>
                    </a:p>
                  </a:txBody>
                  <a:tcPr/>
                </a:tc>
                <a:tc>
                  <a:txBody>
                    <a:bodyPr/>
                    <a:lstStyle/>
                    <a:p>
                      <a:pPr algn="ctr"/>
                      <a:r>
                        <a:rPr lang="en-US" sz="2000" dirty="0" smtClean="0"/>
                        <a:t>4</a:t>
                      </a:r>
                      <a:endParaRPr lang="en-US" sz="2000" dirty="0"/>
                    </a:p>
                  </a:txBody>
                  <a:tcPr/>
                </a:tc>
                <a:tc>
                  <a:txBody>
                    <a:bodyPr/>
                    <a:lstStyle/>
                    <a:p>
                      <a:pPr algn="ctr"/>
                      <a:r>
                        <a:rPr lang="en-US" sz="2000" dirty="0" smtClean="0"/>
                        <a:t>200</a:t>
                      </a:r>
                      <a:endParaRPr lang="en-US" sz="2000" dirty="0"/>
                    </a:p>
                  </a:txBody>
                  <a:tcPr/>
                </a:tc>
              </a:tr>
              <a:tr h="370840">
                <a:tc>
                  <a:txBody>
                    <a:bodyPr/>
                    <a:lstStyle/>
                    <a:p>
                      <a:pPr algn="ctr"/>
                      <a:r>
                        <a:rPr lang="en-US" sz="2000" dirty="0" smtClean="0"/>
                        <a:t>Mg</a:t>
                      </a:r>
                      <a:r>
                        <a:rPr lang="en-US" sz="2000" baseline="30000" dirty="0" smtClean="0"/>
                        <a:t>++</a:t>
                      </a:r>
                      <a:r>
                        <a:rPr lang="en-US" sz="2000" dirty="0" smtClean="0"/>
                        <a:t> </a:t>
                      </a:r>
                      <a:endParaRPr lang="en-US" sz="2000" dirty="0"/>
                    </a:p>
                  </a:txBody>
                  <a:tcPr/>
                </a:tc>
                <a:tc>
                  <a:txBody>
                    <a:bodyPr/>
                    <a:lstStyle/>
                    <a:p>
                      <a:pPr algn="ctr"/>
                      <a:r>
                        <a:rPr lang="en-US" sz="2000" dirty="0" smtClean="0"/>
                        <a:t>12.15</a:t>
                      </a:r>
                      <a:endParaRPr lang="en-US" sz="2000" dirty="0"/>
                    </a:p>
                  </a:txBody>
                  <a:tcPr/>
                </a:tc>
                <a:tc>
                  <a:txBody>
                    <a:bodyPr/>
                    <a:lstStyle/>
                    <a:p>
                      <a:pPr algn="ctr"/>
                      <a:r>
                        <a:rPr lang="en-US" sz="2000" dirty="0" smtClean="0"/>
                        <a:t>12.15</a:t>
                      </a:r>
                      <a:endParaRPr lang="en-US" sz="2000" dirty="0"/>
                    </a:p>
                  </a:txBody>
                  <a:tcPr/>
                </a:tc>
                <a:tc>
                  <a:txBody>
                    <a:bodyPr/>
                    <a:lstStyle/>
                    <a:p>
                      <a:pPr algn="ctr"/>
                      <a:r>
                        <a:rPr lang="en-US" sz="2000" dirty="0" smtClean="0"/>
                        <a:t>1</a:t>
                      </a:r>
                      <a:endParaRPr lang="en-US" sz="2000" dirty="0"/>
                    </a:p>
                  </a:txBody>
                  <a:tcPr/>
                </a:tc>
                <a:tc>
                  <a:txBody>
                    <a:bodyPr/>
                    <a:lstStyle/>
                    <a:p>
                      <a:pPr algn="ctr"/>
                      <a:r>
                        <a:rPr lang="en-US" sz="2000" dirty="0" smtClean="0"/>
                        <a:t>50</a:t>
                      </a:r>
                      <a:endParaRPr lang="en-US" sz="2000" dirty="0"/>
                    </a:p>
                  </a:txBody>
                  <a:tcPr/>
                </a:tc>
              </a:tr>
              <a:tr h="370840">
                <a:tc>
                  <a:txBody>
                    <a:bodyPr/>
                    <a:lstStyle/>
                    <a:p>
                      <a:pPr algn="ctr"/>
                      <a:r>
                        <a:rPr lang="en-US" sz="2000" dirty="0" smtClean="0"/>
                        <a:t>HCO</a:t>
                      </a:r>
                      <a:r>
                        <a:rPr lang="en-US" sz="2000" baseline="-25000" dirty="0" smtClean="0"/>
                        <a:t>3</a:t>
                      </a:r>
                      <a:r>
                        <a:rPr lang="en-US" sz="2000" baseline="30000" dirty="0" smtClean="0"/>
                        <a:t>-</a:t>
                      </a:r>
                      <a:r>
                        <a:rPr lang="en-US" sz="2000" dirty="0" smtClean="0"/>
                        <a:t> </a:t>
                      </a:r>
                      <a:endParaRPr lang="en-US" sz="2000" dirty="0"/>
                    </a:p>
                  </a:txBody>
                  <a:tcPr/>
                </a:tc>
                <a:tc>
                  <a:txBody>
                    <a:bodyPr/>
                    <a:lstStyle/>
                    <a:p>
                      <a:pPr algn="ctr"/>
                      <a:r>
                        <a:rPr lang="en-US" sz="2000" dirty="0" smtClean="0"/>
                        <a:t>305</a:t>
                      </a:r>
                      <a:endParaRPr lang="en-US" sz="2000" dirty="0"/>
                    </a:p>
                  </a:txBody>
                  <a:tcPr/>
                </a:tc>
                <a:tc>
                  <a:txBody>
                    <a:bodyPr/>
                    <a:lstStyle/>
                    <a:p>
                      <a:pPr algn="ctr"/>
                      <a:r>
                        <a:rPr lang="en-US" sz="2000" dirty="0" smtClean="0"/>
                        <a:t>61</a:t>
                      </a:r>
                      <a:endParaRPr lang="en-US" sz="2000" dirty="0"/>
                    </a:p>
                  </a:txBody>
                  <a:tcPr/>
                </a:tc>
                <a:tc>
                  <a:txBody>
                    <a:bodyPr/>
                    <a:lstStyle/>
                    <a:p>
                      <a:pPr algn="ctr"/>
                      <a:r>
                        <a:rPr lang="en-US" sz="2000" dirty="0" smtClean="0"/>
                        <a:t>5</a:t>
                      </a:r>
                      <a:endParaRPr lang="en-US" sz="2000" dirty="0"/>
                    </a:p>
                  </a:txBody>
                  <a:tcPr/>
                </a:tc>
                <a:tc>
                  <a:txBody>
                    <a:bodyPr/>
                    <a:lstStyle/>
                    <a:p>
                      <a:pPr algn="ctr"/>
                      <a:r>
                        <a:rPr lang="en-US" sz="2000" dirty="0" smtClean="0"/>
                        <a:t>250</a:t>
                      </a:r>
                      <a:endParaRPr lang="en-US" sz="2000" dirty="0"/>
                    </a:p>
                  </a:txBody>
                  <a:tcPr/>
                </a:tc>
              </a:tr>
              <a:tr h="370840">
                <a:tc>
                  <a:txBody>
                    <a:bodyPr/>
                    <a:lstStyle/>
                    <a:p>
                      <a:pPr algn="ctr"/>
                      <a:r>
                        <a:rPr lang="en-US" sz="2000" dirty="0" smtClean="0"/>
                        <a:t>CO</a:t>
                      </a:r>
                      <a:r>
                        <a:rPr lang="en-US" sz="2000" baseline="-25000" dirty="0" smtClean="0"/>
                        <a:t>2</a:t>
                      </a:r>
                      <a:endParaRPr lang="en-US" sz="2000" baseline="-25000" dirty="0"/>
                    </a:p>
                  </a:txBody>
                  <a:tcPr/>
                </a:tc>
                <a:tc>
                  <a:txBody>
                    <a:bodyPr/>
                    <a:lstStyle/>
                    <a:p>
                      <a:pPr algn="ctr"/>
                      <a:r>
                        <a:rPr lang="en-US" sz="2000" dirty="0" smtClean="0"/>
                        <a:t>12</a:t>
                      </a:r>
                      <a:endParaRPr lang="en-US" sz="2000" dirty="0"/>
                    </a:p>
                  </a:txBody>
                  <a:tcPr/>
                </a:tc>
                <a:tc>
                  <a:txBody>
                    <a:bodyPr/>
                    <a:lstStyle/>
                    <a:p>
                      <a:pPr algn="ctr"/>
                      <a:r>
                        <a:rPr lang="en-US" sz="2000" dirty="0" smtClean="0"/>
                        <a:t>222</a:t>
                      </a:r>
                      <a:endParaRPr lang="en-US" sz="2000" dirty="0"/>
                    </a:p>
                  </a:txBody>
                  <a:tcPr/>
                </a:tc>
                <a:tc>
                  <a:txBody>
                    <a:bodyPr/>
                    <a:lstStyle/>
                    <a:p>
                      <a:pPr algn="ctr"/>
                      <a:r>
                        <a:rPr lang="en-US" sz="2000" dirty="0" smtClean="0"/>
                        <a:t>0.55</a:t>
                      </a:r>
                      <a:endParaRPr lang="en-US" sz="2000" dirty="0"/>
                    </a:p>
                  </a:txBody>
                  <a:tcPr/>
                </a:tc>
                <a:tc>
                  <a:txBody>
                    <a:bodyPr/>
                    <a:lstStyle/>
                    <a:p>
                      <a:pPr algn="ctr"/>
                      <a:r>
                        <a:rPr lang="en-US" sz="2000" dirty="0" smtClean="0"/>
                        <a:t>28</a:t>
                      </a:r>
                      <a:endParaRPr lang="en-US" sz="2000" dirty="0"/>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8001000" cy="5181600"/>
          </a:xfrm>
        </p:spPr>
        <p:txBody>
          <a:bodyPr>
            <a:normAutofit fontScale="92500"/>
          </a:bodyPr>
          <a:lstStyle/>
          <a:p>
            <a:pPr algn="just">
              <a:spcBef>
                <a:spcPts val="0"/>
              </a:spcBef>
            </a:pPr>
            <a:r>
              <a:rPr lang="en-US" sz="3000" b="1" dirty="0" smtClean="0">
                <a:solidFill>
                  <a:srgbClr val="FF0000"/>
                </a:solidFill>
              </a:rPr>
              <a:t>Problem-2 (Sedimentation):</a:t>
            </a:r>
          </a:p>
          <a:p>
            <a:pPr algn="just"/>
            <a:r>
              <a:rPr lang="en-US" sz="2400" dirty="0" smtClean="0">
                <a:solidFill>
                  <a:schemeClr val="tx1"/>
                </a:solidFill>
              </a:rPr>
              <a:t>A sample from a river was analyzed for suspended solids. The analysis revealed that it contains 160 g/m</a:t>
            </a:r>
            <a:r>
              <a:rPr lang="en-US" sz="2400" baseline="30000" dirty="0" smtClean="0">
                <a:solidFill>
                  <a:schemeClr val="tx1"/>
                </a:solidFill>
              </a:rPr>
              <a:t>3</a:t>
            </a:r>
            <a:r>
              <a:rPr lang="en-US" sz="2400" dirty="0" smtClean="0">
                <a:solidFill>
                  <a:schemeClr val="tx1"/>
                </a:solidFill>
              </a:rPr>
              <a:t> suspended solids. The sanitary engineer responsible suggested clarifying this water by the sedimentation process. When the clarification rate was determined experimentally, the cumulative frequency distribution for the settling velocities of these particles showed a straight line relationship:</a:t>
            </a:r>
          </a:p>
          <a:p>
            <a:pPr algn="just"/>
            <a:r>
              <a:rPr lang="en-US" sz="2400" dirty="0" smtClean="0">
                <a:solidFill>
                  <a:schemeClr val="tx1"/>
                </a:solidFill>
              </a:rPr>
              <a:t>10 % of the particles have a settling velocity greater than 1.5 m/hr.</a:t>
            </a:r>
          </a:p>
          <a:p>
            <a:pPr algn="just"/>
            <a:r>
              <a:rPr lang="en-US" sz="2400" dirty="0" smtClean="0">
                <a:solidFill>
                  <a:schemeClr val="tx1"/>
                </a:solidFill>
              </a:rPr>
              <a:t>10 % of the particles have a settling velocity less than 0.5 m/hr.</a:t>
            </a:r>
          </a:p>
          <a:p>
            <a:pPr algn="just"/>
            <a:r>
              <a:rPr lang="en-US" sz="2400" dirty="0" smtClean="0">
                <a:solidFill>
                  <a:schemeClr val="tx1"/>
                </a:solidFill>
              </a:rPr>
              <a:t>The amount of water to be purified is 1500 m</a:t>
            </a:r>
            <a:r>
              <a:rPr lang="en-US" sz="2400" baseline="30000" dirty="0" smtClean="0">
                <a:solidFill>
                  <a:schemeClr val="tx1"/>
                </a:solidFill>
              </a:rPr>
              <a:t>3</a:t>
            </a:r>
            <a:r>
              <a:rPr lang="en-US" sz="2400" dirty="0" smtClean="0">
                <a:solidFill>
                  <a:schemeClr val="tx1"/>
                </a:solidFill>
              </a:rPr>
              <a:t>/hour. Thus, the sanitary engineer proposed designing a sedimentation basin of length 50 m, width 25 m and depth of 3 m. assuming that this tank will work as an ideal sedimentation basin, find the suspended solids content of the effluent water.</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b="1" dirty="0"/>
          </a:p>
        </p:txBody>
      </p:sp>
      <p:sp>
        <p:nvSpPr>
          <p:cNvPr id="3" name="Subtitle 2"/>
          <p:cNvSpPr>
            <a:spLocks noGrp="1"/>
          </p:cNvSpPr>
          <p:nvPr>
            <p:ph type="subTitle" idx="1"/>
          </p:nvPr>
        </p:nvSpPr>
        <p:spPr>
          <a:xfrm>
            <a:off x="685800" y="1066800"/>
            <a:ext cx="7772400" cy="2438400"/>
          </a:xfrm>
        </p:spPr>
        <p:txBody>
          <a:bodyPr>
            <a:normAutofit lnSpcReduction="10000"/>
          </a:bodyPr>
          <a:lstStyle/>
          <a:p>
            <a:pPr algn="just"/>
            <a:r>
              <a:rPr lang="en-US" sz="2400" b="1" dirty="0" smtClean="0">
                <a:solidFill>
                  <a:srgbClr val="FF0000"/>
                </a:solidFill>
              </a:rPr>
              <a:t>Problem-10 (Softening): </a:t>
            </a:r>
          </a:p>
          <a:p>
            <a:pPr algn="just"/>
            <a:r>
              <a:rPr lang="en-US" sz="2400" dirty="0" smtClean="0">
                <a:solidFill>
                  <a:schemeClr val="tx1"/>
                </a:solidFill>
              </a:rPr>
              <a:t>A sample of water is found to contains following dissolving salts in milligrams per </a:t>
            </a:r>
            <a:r>
              <a:rPr lang="en-US" sz="2400" dirty="0" err="1" smtClean="0">
                <a:solidFill>
                  <a:schemeClr val="tx1"/>
                </a:solidFill>
              </a:rPr>
              <a:t>litre</a:t>
            </a:r>
            <a:r>
              <a:rPr lang="en-US" sz="2400" dirty="0" smtClean="0">
                <a:solidFill>
                  <a:schemeClr val="tx1"/>
                </a:solidFill>
              </a:rPr>
              <a:t> Mg(HCO</a:t>
            </a:r>
            <a:r>
              <a:rPr lang="en-US" sz="2400" baseline="-25000" dirty="0" smtClean="0">
                <a:solidFill>
                  <a:schemeClr val="tx1"/>
                </a:solidFill>
              </a:rPr>
              <a:t>3</a:t>
            </a:r>
            <a:r>
              <a:rPr lang="en-US" sz="2400" dirty="0" smtClean="0">
                <a:solidFill>
                  <a:schemeClr val="tx1"/>
                </a:solidFill>
              </a:rPr>
              <a:t>)</a:t>
            </a:r>
            <a:r>
              <a:rPr lang="en-US" sz="2400" baseline="-25000" dirty="0" smtClean="0">
                <a:solidFill>
                  <a:schemeClr val="tx1"/>
                </a:solidFill>
              </a:rPr>
              <a:t>2</a:t>
            </a:r>
            <a:r>
              <a:rPr lang="en-US" sz="2400" dirty="0" smtClean="0">
                <a:solidFill>
                  <a:schemeClr val="tx1"/>
                </a:solidFill>
              </a:rPr>
              <a:t> = 73, CaCl</a:t>
            </a:r>
            <a:r>
              <a:rPr lang="en-US" sz="2400" baseline="-25000" dirty="0" smtClean="0">
                <a:solidFill>
                  <a:schemeClr val="tx1"/>
                </a:solidFill>
              </a:rPr>
              <a:t>2</a:t>
            </a:r>
            <a:r>
              <a:rPr lang="en-US" sz="2400" dirty="0" smtClean="0">
                <a:solidFill>
                  <a:schemeClr val="tx1"/>
                </a:solidFill>
              </a:rPr>
              <a:t> = 111, Ca(HCO</a:t>
            </a:r>
            <a:r>
              <a:rPr lang="en-US" sz="2400" baseline="-25000" dirty="0" smtClean="0">
                <a:solidFill>
                  <a:schemeClr val="tx1"/>
                </a:solidFill>
              </a:rPr>
              <a:t>3</a:t>
            </a:r>
            <a:r>
              <a:rPr lang="en-US" sz="2400" dirty="0" smtClean="0">
                <a:solidFill>
                  <a:schemeClr val="tx1"/>
                </a:solidFill>
              </a:rPr>
              <a:t>)</a:t>
            </a:r>
            <a:r>
              <a:rPr lang="en-US" sz="2400" baseline="-25000" dirty="0" smtClean="0">
                <a:solidFill>
                  <a:schemeClr val="tx1"/>
                </a:solidFill>
              </a:rPr>
              <a:t>2</a:t>
            </a:r>
            <a:r>
              <a:rPr lang="en-US" sz="2400" dirty="0" smtClean="0">
                <a:solidFill>
                  <a:schemeClr val="tx1"/>
                </a:solidFill>
              </a:rPr>
              <a:t> = 81, MgSO</a:t>
            </a:r>
            <a:r>
              <a:rPr lang="en-US" sz="2400" baseline="-25000" dirty="0" smtClean="0">
                <a:solidFill>
                  <a:schemeClr val="tx1"/>
                </a:solidFill>
              </a:rPr>
              <a:t>4</a:t>
            </a:r>
            <a:r>
              <a:rPr lang="en-US" sz="2400" dirty="0" smtClean="0">
                <a:solidFill>
                  <a:schemeClr val="tx1"/>
                </a:solidFill>
              </a:rPr>
              <a:t> = 40 and MgCl</a:t>
            </a:r>
            <a:r>
              <a:rPr lang="en-US" sz="2400" baseline="-25000" dirty="0" smtClean="0">
                <a:solidFill>
                  <a:schemeClr val="tx1"/>
                </a:solidFill>
              </a:rPr>
              <a:t>2</a:t>
            </a:r>
            <a:r>
              <a:rPr lang="en-US" sz="2400" dirty="0" smtClean="0">
                <a:solidFill>
                  <a:schemeClr val="tx1"/>
                </a:solidFill>
              </a:rPr>
              <a:t> = 95. Calculate temporary and permanent hardness and total hardness.</a:t>
            </a:r>
          </a:p>
          <a:p>
            <a:pPr algn="just">
              <a:spcBef>
                <a:spcPts val="1800"/>
              </a:spcBef>
            </a:pPr>
            <a:r>
              <a:rPr lang="en-US" sz="2400" b="1" dirty="0" smtClean="0">
                <a:solidFill>
                  <a:srgbClr val="0000FF"/>
                </a:solidFill>
              </a:rPr>
              <a:t>Solution: </a:t>
            </a:r>
          </a:p>
        </p:txBody>
      </p:sp>
      <p:graphicFrame>
        <p:nvGraphicFramePr>
          <p:cNvPr id="4" name="Table 3"/>
          <p:cNvGraphicFramePr>
            <a:graphicFrameLocks noGrp="1"/>
          </p:cNvGraphicFramePr>
          <p:nvPr/>
        </p:nvGraphicFramePr>
        <p:xfrm>
          <a:off x="381000" y="3632200"/>
          <a:ext cx="8534400" cy="2768600"/>
        </p:xfrm>
        <a:graphic>
          <a:graphicData uri="http://schemas.openxmlformats.org/drawingml/2006/table">
            <a:tbl>
              <a:tblPr firstRow="1" bandRow="1">
                <a:tableStyleId>{5C22544A-7EE6-4342-B048-85BDC9FD1C3A}</a:tableStyleId>
              </a:tblPr>
              <a:tblGrid>
                <a:gridCol w="2133600"/>
                <a:gridCol w="2133600"/>
                <a:gridCol w="2133600"/>
                <a:gridCol w="2133600"/>
              </a:tblGrid>
              <a:tr h="370840">
                <a:tc>
                  <a:txBody>
                    <a:bodyPr/>
                    <a:lstStyle/>
                    <a:p>
                      <a:pPr algn="ctr"/>
                      <a:r>
                        <a:rPr lang="en-US" dirty="0" smtClean="0"/>
                        <a:t>Name of the hardness causing salts</a:t>
                      </a:r>
                      <a:endParaRPr lang="en-US" dirty="0"/>
                    </a:p>
                  </a:txBody>
                  <a:tcPr/>
                </a:tc>
                <a:tc>
                  <a:txBody>
                    <a:bodyPr/>
                    <a:lstStyle/>
                    <a:p>
                      <a:pPr algn="ctr"/>
                      <a:r>
                        <a:rPr lang="en-US" dirty="0" smtClean="0"/>
                        <a:t>Amount of the hardness causing salts(mg/Lit)</a:t>
                      </a:r>
                      <a:endParaRPr lang="en-US" dirty="0"/>
                    </a:p>
                  </a:txBody>
                  <a:tcPr/>
                </a:tc>
                <a:tc>
                  <a:txBody>
                    <a:bodyPr/>
                    <a:lstStyle/>
                    <a:p>
                      <a:pPr algn="ctr"/>
                      <a:r>
                        <a:rPr lang="en-US" dirty="0" smtClean="0"/>
                        <a:t>Molecular weight of hardness causing salts</a:t>
                      </a:r>
                      <a:endParaRPr lang="en-US" dirty="0"/>
                    </a:p>
                  </a:txBody>
                  <a:tcPr/>
                </a:tc>
                <a:tc>
                  <a:txBody>
                    <a:bodyPr/>
                    <a:lstStyle/>
                    <a:p>
                      <a:pPr algn="ctr"/>
                      <a:r>
                        <a:rPr lang="en-US" dirty="0" smtClean="0"/>
                        <a:t>Amounts equivalent to CaCO3 (mg/Lit)</a:t>
                      </a:r>
                      <a:endParaRPr lang="en-US" dirty="0"/>
                    </a:p>
                  </a:txBody>
                  <a:tcPr/>
                </a:tc>
              </a:tr>
              <a:tr h="370840">
                <a:tc>
                  <a:txBody>
                    <a:bodyPr/>
                    <a:lstStyle/>
                    <a:p>
                      <a:r>
                        <a:rPr lang="en-US" sz="1800" dirty="0" smtClean="0">
                          <a:solidFill>
                            <a:schemeClr val="tx1"/>
                          </a:solidFill>
                        </a:rPr>
                        <a:t>Mg(HCO</a:t>
                      </a:r>
                      <a:r>
                        <a:rPr lang="en-US" sz="1800" baseline="-25000" dirty="0" smtClean="0">
                          <a:solidFill>
                            <a:schemeClr val="tx1"/>
                          </a:solidFill>
                        </a:rPr>
                        <a:t>3</a:t>
                      </a:r>
                      <a:r>
                        <a:rPr lang="en-US" sz="1800" dirty="0" smtClean="0">
                          <a:solidFill>
                            <a:schemeClr val="tx1"/>
                          </a:solidFill>
                        </a:rPr>
                        <a:t>)</a:t>
                      </a:r>
                      <a:r>
                        <a:rPr lang="en-US" sz="1800" baseline="-25000" dirty="0" smtClean="0">
                          <a:solidFill>
                            <a:schemeClr val="tx1"/>
                          </a:solidFill>
                        </a:rPr>
                        <a:t>2</a:t>
                      </a:r>
                      <a:endParaRPr lang="en-US" dirty="0"/>
                    </a:p>
                  </a:txBody>
                  <a:tcPr/>
                </a:tc>
                <a:tc>
                  <a:txBody>
                    <a:bodyPr/>
                    <a:lstStyle/>
                    <a:p>
                      <a:pPr algn="ctr"/>
                      <a:r>
                        <a:rPr lang="en-US" dirty="0" smtClean="0"/>
                        <a:t>73</a:t>
                      </a:r>
                      <a:endParaRPr lang="en-US" dirty="0"/>
                    </a:p>
                  </a:txBody>
                  <a:tcPr/>
                </a:tc>
                <a:tc>
                  <a:txBody>
                    <a:bodyPr/>
                    <a:lstStyle/>
                    <a:p>
                      <a:pPr algn="ctr"/>
                      <a:r>
                        <a:rPr lang="en-US" dirty="0" smtClean="0"/>
                        <a:t>146</a:t>
                      </a:r>
                      <a:endParaRPr lang="en-US" dirty="0"/>
                    </a:p>
                  </a:txBody>
                  <a:tcPr/>
                </a:tc>
                <a:tc>
                  <a:txBody>
                    <a:bodyPr/>
                    <a:lstStyle/>
                    <a:p>
                      <a:r>
                        <a:rPr lang="en-US" dirty="0" smtClean="0"/>
                        <a:t>73×100/146 = 50</a:t>
                      </a:r>
                      <a:endParaRPr lang="en-US" dirty="0"/>
                    </a:p>
                  </a:txBody>
                  <a:tcPr/>
                </a:tc>
              </a:tr>
              <a:tr h="370840">
                <a:tc>
                  <a:txBody>
                    <a:bodyPr/>
                    <a:lstStyle/>
                    <a:p>
                      <a:r>
                        <a:rPr lang="en-US" sz="1800" dirty="0" smtClean="0">
                          <a:solidFill>
                            <a:schemeClr val="tx1"/>
                          </a:solidFill>
                        </a:rPr>
                        <a:t>CaCl</a:t>
                      </a:r>
                      <a:r>
                        <a:rPr lang="en-US" sz="1800" baseline="-25000" dirty="0" smtClean="0">
                          <a:solidFill>
                            <a:schemeClr val="tx1"/>
                          </a:solidFill>
                        </a:rPr>
                        <a:t>2</a:t>
                      </a:r>
                      <a:endParaRPr lang="en-US" dirty="0"/>
                    </a:p>
                  </a:txBody>
                  <a:tcPr/>
                </a:tc>
                <a:tc>
                  <a:txBody>
                    <a:bodyPr/>
                    <a:lstStyle/>
                    <a:p>
                      <a:pPr algn="ctr"/>
                      <a:r>
                        <a:rPr lang="en-US" dirty="0" smtClean="0"/>
                        <a:t>111</a:t>
                      </a:r>
                      <a:endParaRPr lang="en-US" dirty="0"/>
                    </a:p>
                  </a:txBody>
                  <a:tcPr/>
                </a:tc>
                <a:tc>
                  <a:txBody>
                    <a:bodyPr/>
                    <a:lstStyle/>
                    <a:p>
                      <a:pPr algn="ctr"/>
                      <a:r>
                        <a:rPr lang="en-US" dirty="0" smtClean="0"/>
                        <a:t>111</a:t>
                      </a:r>
                      <a:endParaRPr lang="en-US" dirty="0"/>
                    </a:p>
                  </a:txBody>
                  <a:tcPr/>
                </a:tc>
                <a:tc>
                  <a:txBody>
                    <a:bodyPr/>
                    <a:lstStyle/>
                    <a:p>
                      <a:r>
                        <a:rPr lang="en-US" dirty="0" smtClean="0"/>
                        <a:t>111×100/111 = 100</a:t>
                      </a:r>
                      <a:endParaRPr lang="en-US" dirty="0"/>
                    </a:p>
                  </a:txBody>
                  <a:tcPr/>
                </a:tc>
              </a:tr>
              <a:tr h="370840">
                <a:tc>
                  <a:txBody>
                    <a:bodyPr/>
                    <a:lstStyle/>
                    <a:p>
                      <a:r>
                        <a:rPr lang="en-US" sz="1800" dirty="0" smtClean="0">
                          <a:solidFill>
                            <a:schemeClr val="tx1"/>
                          </a:solidFill>
                        </a:rPr>
                        <a:t>Ca(HCO</a:t>
                      </a:r>
                      <a:r>
                        <a:rPr lang="en-US" sz="1800" baseline="-25000" dirty="0" smtClean="0">
                          <a:solidFill>
                            <a:schemeClr val="tx1"/>
                          </a:solidFill>
                        </a:rPr>
                        <a:t>3</a:t>
                      </a:r>
                      <a:r>
                        <a:rPr lang="en-US" sz="1800" dirty="0" smtClean="0">
                          <a:solidFill>
                            <a:schemeClr val="tx1"/>
                          </a:solidFill>
                        </a:rPr>
                        <a:t>)</a:t>
                      </a:r>
                      <a:r>
                        <a:rPr lang="en-US" sz="1800" baseline="-25000" dirty="0" smtClean="0">
                          <a:solidFill>
                            <a:schemeClr val="tx1"/>
                          </a:solidFill>
                        </a:rPr>
                        <a:t>2</a:t>
                      </a:r>
                      <a:endParaRPr lang="en-US" dirty="0"/>
                    </a:p>
                  </a:txBody>
                  <a:tcPr/>
                </a:tc>
                <a:tc>
                  <a:txBody>
                    <a:bodyPr/>
                    <a:lstStyle/>
                    <a:p>
                      <a:pPr algn="ctr"/>
                      <a:r>
                        <a:rPr lang="en-US" dirty="0" smtClean="0"/>
                        <a:t>81</a:t>
                      </a:r>
                      <a:endParaRPr lang="en-US" dirty="0"/>
                    </a:p>
                  </a:txBody>
                  <a:tcPr/>
                </a:tc>
                <a:tc>
                  <a:txBody>
                    <a:bodyPr/>
                    <a:lstStyle/>
                    <a:p>
                      <a:pPr algn="ctr"/>
                      <a:r>
                        <a:rPr lang="en-US" dirty="0" smtClean="0"/>
                        <a:t>162</a:t>
                      </a:r>
                      <a:endParaRPr lang="en-US" dirty="0"/>
                    </a:p>
                  </a:txBody>
                  <a:tcPr/>
                </a:tc>
                <a:tc>
                  <a:txBody>
                    <a:bodyPr/>
                    <a:lstStyle/>
                    <a:p>
                      <a:r>
                        <a:rPr lang="en-US" dirty="0" smtClean="0"/>
                        <a:t>81×100/162 = 50 </a:t>
                      </a:r>
                      <a:endParaRPr lang="en-US" dirty="0"/>
                    </a:p>
                  </a:txBody>
                  <a:tcPr/>
                </a:tc>
              </a:tr>
              <a:tr h="370840">
                <a:tc>
                  <a:txBody>
                    <a:bodyPr/>
                    <a:lstStyle/>
                    <a:p>
                      <a:r>
                        <a:rPr lang="en-US" sz="1800" dirty="0" smtClean="0">
                          <a:solidFill>
                            <a:schemeClr val="tx1"/>
                          </a:solidFill>
                        </a:rPr>
                        <a:t>MgSO</a:t>
                      </a:r>
                      <a:r>
                        <a:rPr lang="en-US" sz="1800" baseline="-25000" dirty="0" smtClean="0">
                          <a:solidFill>
                            <a:schemeClr val="tx1"/>
                          </a:solidFill>
                        </a:rPr>
                        <a:t>4</a:t>
                      </a:r>
                      <a:endParaRPr lang="en-US" dirty="0"/>
                    </a:p>
                  </a:txBody>
                  <a:tcPr/>
                </a:tc>
                <a:tc>
                  <a:txBody>
                    <a:bodyPr/>
                    <a:lstStyle/>
                    <a:p>
                      <a:pPr algn="ctr"/>
                      <a:r>
                        <a:rPr lang="en-US" dirty="0" smtClean="0"/>
                        <a:t>40</a:t>
                      </a:r>
                      <a:endParaRPr lang="en-US" dirty="0"/>
                    </a:p>
                  </a:txBody>
                  <a:tcPr/>
                </a:tc>
                <a:tc>
                  <a:txBody>
                    <a:bodyPr/>
                    <a:lstStyle/>
                    <a:p>
                      <a:pPr algn="ctr"/>
                      <a:r>
                        <a:rPr lang="en-US" dirty="0" smtClean="0"/>
                        <a:t>120</a:t>
                      </a:r>
                      <a:endParaRPr lang="en-US" dirty="0"/>
                    </a:p>
                  </a:txBody>
                  <a:tcPr/>
                </a:tc>
                <a:tc>
                  <a:txBody>
                    <a:bodyPr/>
                    <a:lstStyle/>
                    <a:p>
                      <a:r>
                        <a:rPr lang="en-US" dirty="0" smtClean="0"/>
                        <a:t>40×100/120 = 33.33</a:t>
                      </a:r>
                      <a:endParaRPr lang="en-US" dirty="0"/>
                    </a:p>
                  </a:txBody>
                  <a:tcPr/>
                </a:tc>
              </a:tr>
              <a:tr h="370840">
                <a:tc>
                  <a:txBody>
                    <a:bodyPr/>
                    <a:lstStyle/>
                    <a:p>
                      <a:r>
                        <a:rPr lang="en-US" sz="1800" dirty="0" smtClean="0">
                          <a:solidFill>
                            <a:schemeClr val="tx1"/>
                          </a:solidFill>
                        </a:rPr>
                        <a:t>MgCl</a:t>
                      </a:r>
                      <a:r>
                        <a:rPr lang="en-US" sz="1800" baseline="-25000" dirty="0" smtClean="0">
                          <a:solidFill>
                            <a:schemeClr val="tx1"/>
                          </a:solidFill>
                        </a:rPr>
                        <a:t>2</a:t>
                      </a:r>
                      <a:endParaRPr lang="en-US" dirty="0"/>
                    </a:p>
                  </a:txBody>
                  <a:tcPr/>
                </a:tc>
                <a:tc>
                  <a:txBody>
                    <a:bodyPr/>
                    <a:lstStyle/>
                    <a:p>
                      <a:pPr algn="ctr"/>
                      <a:r>
                        <a:rPr lang="en-US" dirty="0" smtClean="0"/>
                        <a:t>95</a:t>
                      </a:r>
                      <a:endParaRPr lang="en-US" dirty="0"/>
                    </a:p>
                  </a:txBody>
                  <a:tcPr/>
                </a:tc>
                <a:tc>
                  <a:txBody>
                    <a:bodyPr/>
                    <a:lstStyle/>
                    <a:p>
                      <a:pPr algn="ctr"/>
                      <a:r>
                        <a:rPr lang="en-US" dirty="0" smtClean="0"/>
                        <a:t>95</a:t>
                      </a:r>
                      <a:endParaRPr lang="en-US" dirty="0"/>
                    </a:p>
                  </a:txBody>
                  <a:tcPr/>
                </a:tc>
                <a:tc>
                  <a:txBody>
                    <a:bodyPr/>
                    <a:lstStyle/>
                    <a:p>
                      <a:r>
                        <a:rPr lang="en-US" dirty="0" smtClean="0"/>
                        <a:t>95×100/95= 100</a:t>
                      </a:r>
                      <a:endParaRPr lang="en-US" dirty="0"/>
                    </a:p>
                  </a:txBody>
                  <a:tcPr/>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normAutofit/>
          </a:bodyPr>
          <a:lstStyle/>
          <a:p>
            <a:pPr algn="just"/>
            <a:r>
              <a:rPr lang="en-US" sz="2400" dirty="0" smtClean="0">
                <a:solidFill>
                  <a:schemeClr val="tx1"/>
                </a:solidFill>
              </a:rPr>
              <a:t>Temporary hardness 	= Mg(HCO</a:t>
            </a:r>
            <a:r>
              <a:rPr lang="en-US" sz="2400" baseline="-25000" dirty="0" smtClean="0">
                <a:solidFill>
                  <a:schemeClr val="tx1"/>
                </a:solidFill>
              </a:rPr>
              <a:t>3</a:t>
            </a:r>
            <a:r>
              <a:rPr lang="en-US" sz="2400" dirty="0" smtClean="0">
                <a:solidFill>
                  <a:schemeClr val="tx1"/>
                </a:solidFill>
              </a:rPr>
              <a:t>)</a:t>
            </a:r>
            <a:r>
              <a:rPr lang="en-US" sz="2400" baseline="-25000" dirty="0" smtClean="0">
                <a:solidFill>
                  <a:schemeClr val="tx1"/>
                </a:solidFill>
              </a:rPr>
              <a:t>2</a:t>
            </a:r>
            <a:r>
              <a:rPr lang="en-US" sz="2400" dirty="0" smtClean="0">
                <a:solidFill>
                  <a:schemeClr val="tx1"/>
                </a:solidFill>
              </a:rPr>
              <a:t> + Ca(HCO</a:t>
            </a:r>
            <a:r>
              <a:rPr lang="en-US" sz="2400" baseline="-25000" dirty="0" smtClean="0">
                <a:solidFill>
                  <a:schemeClr val="tx1"/>
                </a:solidFill>
              </a:rPr>
              <a:t>3</a:t>
            </a:r>
            <a:r>
              <a:rPr lang="en-US" sz="2400" dirty="0" smtClean="0">
                <a:solidFill>
                  <a:schemeClr val="tx1"/>
                </a:solidFill>
              </a:rPr>
              <a:t>)</a:t>
            </a:r>
            <a:r>
              <a:rPr lang="en-US" sz="2400" baseline="-25000" dirty="0" smtClean="0">
                <a:solidFill>
                  <a:schemeClr val="tx1"/>
                </a:solidFill>
              </a:rPr>
              <a:t>2</a:t>
            </a:r>
            <a:r>
              <a:rPr lang="en-US" sz="2400" dirty="0" smtClean="0">
                <a:solidFill>
                  <a:schemeClr val="tx1"/>
                </a:solidFill>
              </a:rPr>
              <a:t> </a:t>
            </a:r>
          </a:p>
          <a:p>
            <a:pPr algn="just"/>
            <a:r>
              <a:rPr lang="en-US" sz="2400" dirty="0" smtClean="0">
                <a:solidFill>
                  <a:schemeClr val="tx1"/>
                </a:solidFill>
              </a:rPr>
              <a:t>			= 50 + 50 = 100 mg/Lit. </a:t>
            </a:r>
          </a:p>
          <a:p>
            <a:pPr algn="just"/>
            <a:r>
              <a:rPr lang="en-US" sz="2400" dirty="0" smtClean="0">
                <a:solidFill>
                  <a:schemeClr val="tx1"/>
                </a:solidFill>
              </a:rPr>
              <a:t>Permanent hardness 	= CaCl</a:t>
            </a:r>
            <a:r>
              <a:rPr lang="en-US" sz="2400" baseline="-25000" dirty="0" smtClean="0">
                <a:solidFill>
                  <a:schemeClr val="tx1"/>
                </a:solidFill>
              </a:rPr>
              <a:t>2</a:t>
            </a:r>
            <a:r>
              <a:rPr lang="en-US" sz="2400" dirty="0" smtClean="0">
                <a:solidFill>
                  <a:schemeClr val="tx1"/>
                </a:solidFill>
              </a:rPr>
              <a:t> + MgSO</a:t>
            </a:r>
            <a:r>
              <a:rPr lang="en-US" sz="2400" baseline="-25000" dirty="0" smtClean="0">
                <a:solidFill>
                  <a:schemeClr val="tx1"/>
                </a:solidFill>
              </a:rPr>
              <a:t>4</a:t>
            </a:r>
            <a:r>
              <a:rPr lang="en-US" sz="2400" dirty="0" smtClean="0">
                <a:solidFill>
                  <a:schemeClr val="tx1"/>
                </a:solidFill>
              </a:rPr>
              <a:t> + MgCl</a:t>
            </a:r>
            <a:r>
              <a:rPr lang="en-US" sz="2400" baseline="-25000" dirty="0" smtClean="0">
                <a:solidFill>
                  <a:schemeClr val="tx1"/>
                </a:solidFill>
              </a:rPr>
              <a:t>2</a:t>
            </a:r>
            <a:r>
              <a:rPr lang="en-US" sz="2400" dirty="0" smtClean="0">
                <a:solidFill>
                  <a:schemeClr val="tx1"/>
                </a:solidFill>
              </a:rPr>
              <a:t> </a:t>
            </a:r>
          </a:p>
          <a:p>
            <a:pPr algn="just"/>
            <a:r>
              <a:rPr lang="en-US" sz="2400" dirty="0" smtClean="0">
                <a:solidFill>
                  <a:schemeClr val="tx1"/>
                </a:solidFill>
              </a:rPr>
              <a:t>			= 100 + 33.3 + 100 </a:t>
            </a:r>
          </a:p>
          <a:p>
            <a:pPr algn="just"/>
            <a:r>
              <a:rPr lang="en-US" sz="2400" dirty="0" smtClean="0">
                <a:solidFill>
                  <a:schemeClr val="tx1"/>
                </a:solidFill>
              </a:rPr>
              <a:t>			= 233.3mg/Lit. </a:t>
            </a:r>
          </a:p>
          <a:p>
            <a:pPr algn="just"/>
            <a:r>
              <a:rPr lang="en-US" sz="2400" dirty="0" smtClean="0">
                <a:solidFill>
                  <a:schemeClr val="tx1"/>
                </a:solidFill>
              </a:rPr>
              <a:t>Total hardness = Temporary hardness + Permanent hardness 		 = 100 + 233.3 = 333.3 mg/Lit.</a:t>
            </a:r>
            <a:endParaRPr lang="en-US" sz="2400" dirty="0">
              <a:solidFill>
                <a:schemeClr val="tx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304800" y="990600"/>
            <a:ext cx="8610600" cy="2057400"/>
          </a:xfrm>
        </p:spPr>
        <p:txBody>
          <a:bodyPr>
            <a:noAutofit/>
          </a:bodyPr>
          <a:lstStyle/>
          <a:p>
            <a:pPr algn="just">
              <a:spcBef>
                <a:spcPts val="600"/>
              </a:spcBef>
            </a:pPr>
            <a:r>
              <a:rPr lang="en-US" sz="2400" b="1" dirty="0" smtClean="0">
                <a:solidFill>
                  <a:srgbClr val="FF0000"/>
                </a:solidFill>
              </a:rPr>
              <a:t>Problem-11 (Softening): </a:t>
            </a:r>
          </a:p>
          <a:p>
            <a:pPr algn="just">
              <a:spcBef>
                <a:spcPts val="600"/>
              </a:spcBef>
            </a:pPr>
            <a:r>
              <a:rPr lang="en-US" sz="2400" b="1" dirty="0" smtClean="0">
                <a:solidFill>
                  <a:srgbClr val="FF0000"/>
                </a:solidFill>
              </a:rPr>
              <a:t> </a:t>
            </a:r>
            <a:r>
              <a:rPr lang="en-US" sz="2300" dirty="0" smtClean="0">
                <a:solidFill>
                  <a:schemeClr val="tx1"/>
                </a:solidFill>
              </a:rPr>
              <a:t>A sample of water is found to contains following dissolving salts in milligrams per </a:t>
            </a:r>
            <a:r>
              <a:rPr lang="en-US" sz="2300" dirty="0" err="1" smtClean="0">
                <a:solidFill>
                  <a:schemeClr val="tx1"/>
                </a:solidFill>
              </a:rPr>
              <a:t>litre</a:t>
            </a:r>
            <a:r>
              <a:rPr lang="en-US" sz="2300" dirty="0" smtClean="0">
                <a:solidFill>
                  <a:schemeClr val="tx1"/>
                </a:solidFill>
              </a:rPr>
              <a:t> Mg(HCO</a:t>
            </a:r>
            <a:r>
              <a:rPr lang="en-US" sz="2300" baseline="-25000" dirty="0" smtClean="0">
                <a:solidFill>
                  <a:schemeClr val="tx1"/>
                </a:solidFill>
              </a:rPr>
              <a:t>3</a:t>
            </a:r>
            <a:r>
              <a:rPr lang="en-US" sz="2300" dirty="0" smtClean="0">
                <a:solidFill>
                  <a:schemeClr val="tx1"/>
                </a:solidFill>
              </a:rPr>
              <a:t>)</a:t>
            </a:r>
            <a:r>
              <a:rPr lang="en-US" sz="2300" baseline="-25000" dirty="0" smtClean="0">
                <a:solidFill>
                  <a:schemeClr val="tx1"/>
                </a:solidFill>
              </a:rPr>
              <a:t>2</a:t>
            </a:r>
            <a:r>
              <a:rPr lang="en-US" sz="2300" dirty="0" smtClean="0">
                <a:solidFill>
                  <a:schemeClr val="tx1"/>
                </a:solidFill>
              </a:rPr>
              <a:t> = 16.8, MgCl</a:t>
            </a:r>
            <a:r>
              <a:rPr lang="en-US" sz="2300" baseline="-25000" dirty="0" smtClean="0">
                <a:solidFill>
                  <a:schemeClr val="tx1"/>
                </a:solidFill>
              </a:rPr>
              <a:t>2</a:t>
            </a:r>
            <a:r>
              <a:rPr lang="en-US" sz="2300" dirty="0" smtClean="0">
                <a:solidFill>
                  <a:schemeClr val="tx1"/>
                </a:solidFill>
              </a:rPr>
              <a:t> = 12.0, MgSO</a:t>
            </a:r>
            <a:r>
              <a:rPr lang="en-US" sz="2300" baseline="-25000" dirty="0" smtClean="0">
                <a:solidFill>
                  <a:schemeClr val="tx1"/>
                </a:solidFill>
              </a:rPr>
              <a:t>4</a:t>
            </a:r>
            <a:r>
              <a:rPr lang="en-US" sz="2300" dirty="0" smtClean="0">
                <a:solidFill>
                  <a:schemeClr val="tx1"/>
                </a:solidFill>
              </a:rPr>
              <a:t> = 29.6 and </a:t>
            </a:r>
            <a:r>
              <a:rPr lang="en-US" sz="2300" dirty="0" err="1" smtClean="0">
                <a:solidFill>
                  <a:schemeClr val="tx1"/>
                </a:solidFill>
              </a:rPr>
              <a:t>NaCl</a:t>
            </a:r>
            <a:r>
              <a:rPr lang="en-US" sz="2300" dirty="0" smtClean="0">
                <a:solidFill>
                  <a:schemeClr val="tx1"/>
                </a:solidFill>
              </a:rPr>
              <a:t> = 5.0. Calculate temporary and permanent hardness of water</a:t>
            </a:r>
          </a:p>
          <a:p>
            <a:pPr algn="just">
              <a:spcBef>
                <a:spcPts val="600"/>
              </a:spcBef>
            </a:pPr>
            <a:r>
              <a:rPr lang="en-US" sz="2400" b="1" dirty="0" smtClean="0">
                <a:solidFill>
                  <a:srgbClr val="0000FF"/>
                </a:solidFill>
              </a:rPr>
              <a:t>Solution:</a:t>
            </a:r>
            <a:endParaRPr lang="en-US" sz="2400" b="1" dirty="0">
              <a:solidFill>
                <a:srgbClr val="0000FF"/>
              </a:solidFill>
            </a:endParaRPr>
          </a:p>
        </p:txBody>
      </p:sp>
      <p:graphicFrame>
        <p:nvGraphicFramePr>
          <p:cNvPr id="4" name="Table 3"/>
          <p:cNvGraphicFramePr>
            <a:graphicFrameLocks noGrp="1"/>
          </p:cNvGraphicFramePr>
          <p:nvPr/>
        </p:nvGraphicFramePr>
        <p:xfrm>
          <a:off x="381000" y="2971800"/>
          <a:ext cx="8534400" cy="2667000"/>
        </p:xfrm>
        <a:graphic>
          <a:graphicData uri="http://schemas.openxmlformats.org/drawingml/2006/table">
            <a:tbl>
              <a:tblPr firstRow="1" bandRow="1">
                <a:tableStyleId>{5C22544A-7EE6-4342-B048-85BDC9FD1C3A}</a:tableStyleId>
              </a:tblPr>
              <a:tblGrid>
                <a:gridCol w="1981200"/>
                <a:gridCol w="1981200"/>
                <a:gridCol w="2286000"/>
                <a:gridCol w="2286000"/>
              </a:tblGrid>
              <a:tr h="370840">
                <a:tc>
                  <a:txBody>
                    <a:bodyPr/>
                    <a:lstStyle/>
                    <a:p>
                      <a:pPr algn="ctr"/>
                      <a:r>
                        <a:rPr lang="en-US" dirty="0" smtClean="0"/>
                        <a:t>Name of the hardness causing salts</a:t>
                      </a:r>
                      <a:endParaRPr lang="en-US" dirty="0"/>
                    </a:p>
                  </a:txBody>
                  <a:tcPr/>
                </a:tc>
                <a:tc>
                  <a:txBody>
                    <a:bodyPr/>
                    <a:lstStyle/>
                    <a:p>
                      <a:pPr algn="ctr"/>
                      <a:r>
                        <a:rPr lang="en-US" dirty="0" smtClean="0"/>
                        <a:t>Amount of the hardness causing salts(mg/Lit)</a:t>
                      </a:r>
                      <a:endParaRPr lang="en-US" dirty="0"/>
                    </a:p>
                  </a:txBody>
                  <a:tcPr/>
                </a:tc>
                <a:tc>
                  <a:txBody>
                    <a:bodyPr/>
                    <a:lstStyle/>
                    <a:p>
                      <a:pPr algn="ctr"/>
                      <a:r>
                        <a:rPr lang="en-US" dirty="0" smtClean="0"/>
                        <a:t>Molecular weight of hardness causing salts</a:t>
                      </a:r>
                      <a:endParaRPr lang="en-US" dirty="0"/>
                    </a:p>
                  </a:txBody>
                  <a:tcPr/>
                </a:tc>
                <a:tc>
                  <a:txBody>
                    <a:bodyPr/>
                    <a:lstStyle/>
                    <a:p>
                      <a:pPr algn="ctr"/>
                      <a:r>
                        <a:rPr lang="en-US" dirty="0" smtClean="0"/>
                        <a:t>Amounts equivalent to CaCO</a:t>
                      </a:r>
                      <a:r>
                        <a:rPr lang="en-US" baseline="-25000" dirty="0" smtClean="0"/>
                        <a:t>3</a:t>
                      </a:r>
                      <a:r>
                        <a:rPr lang="en-US" dirty="0" smtClean="0"/>
                        <a:t> (mg/Lit)</a:t>
                      </a:r>
                      <a:endParaRPr lang="en-US" dirty="0"/>
                    </a:p>
                  </a:txBody>
                  <a:tcPr/>
                </a:tc>
              </a:tr>
              <a:tr h="370840">
                <a:tc>
                  <a:txBody>
                    <a:bodyPr/>
                    <a:lstStyle/>
                    <a:p>
                      <a:r>
                        <a:rPr lang="en-US" sz="1800" dirty="0" smtClean="0">
                          <a:solidFill>
                            <a:schemeClr val="tx1"/>
                          </a:solidFill>
                        </a:rPr>
                        <a:t>Mg(HCO</a:t>
                      </a:r>
                      <a:r>
                        <a:rPr lang="en-US" sz="1800" baseline="-25000" dirty="0" smtClean="0">
                          <a:solidFill>
                            <a:schemeClr val="tx1"/>
                          </a:solidFill>
                        </a:rPr>
                        <a:t>3</a:t>
                      </a:r>
                      <a:r>
                        <a:rPr lang="en-US" sz="1800" dirty="0" smtClean="0">
                          <a:solidFill>
                            <a:schemeClr val="tx1"/>
                          </a:solidFill>
                        </a:rPr>
                        <a:t>)</a:t>
                      </a:r>
                      <a:r>
                        <a:rPr lang="en-US" sz="1800" baseline="-25000" dirty="0" smtClean="0">
                          <a:solidFill>
                            <a:schemeClr val="tx1"/>
                          </a:solidFill>
                        </a:rPr>
                        <a:t>2</a:t>
                      </a:r>
                      <a:endParaRPr lang="en-US" dirty="0"/>
                    </a:p>
                  </a:txBody>
                  <a:tcPr/>
                </a:tc>
                <a:tc>
                  <a:txBody>
                    <a:bodyPr/>
                    <a:lstStyle/>
                    <a:p>
                      <a:pPr algn="ctr"/>
                      <a:r>
                        <a:rPr lang="en-US" dirty="0" smtClean="0"/>
                        <a:t>16.8</a:t>
                      </a:r>
                      <a:endParaRPr lang="en-US" dirty="0"/>
                    </a:p>
                  </a:txBody>
                  <a:tcPr/>
                </a:tc>
                <a:tc>
                  <a:txBody>
                    <a:bodyPr/>
                    <a:lstStyle/>
                    <a:p>
                      <a:pPr algn="ctr"/>
                      <a:r>
                        <a:rPr lang="en-US" dirty="0" smtClean="0"/>
                        <a:t>146</a:t>
                      </a:r>
                      <a:endParaRPr lang="en-US" dirty="0"/>
                    </a:p>
                  </a:txBody>
                  <a:tcPr/>
                </a:tc>
                <a:tc>
                  <a:txBody>
                    <a:bodyPr/>
                    <a:lstStyle/>
                    <a:p>
                      <a:r>
                        <a:rPr lang="en-US" dirty="0" smtClean="0"/>
                        <a:t>16.8×100/146 = 11.50</a:t>
                      </a:r>
                      <a:endParaRPr lang="en-US" dirty="0"/>
                    </a:p>
                  </a:txBody>
                  <a:tcPr/>
                </a:tc>
              </a:tr>
              <a:tr h="370840">
                <a:tc>
                  <a:txBody>
                    <a:bodyPr/>
                    <a:lstStyle/>
                    <a:p>
                      <a:r>
                        <a:rPr lang="en-US" sz="1800" dirty="0" smtClean="0">
                          <a:solidFill>
                            <a:schemeClr val="tx1"/>
                          </a:solidFill>
                        </a:rPr>
                        <a:t>MgCl</a:t>
                      </a:r>
                      <a:r>
                        <a:rPr lang="en-US" sz="1800" baseline="-25000" dirty="0" smtClean="0">
                          <a:solidFill>
                            <a:schemeClr val="tx1"/>
                          </a:solidFill>
                        </a:rPr>
                        <a:t>2</a:t>
                      </a:r>
                      <a:endParaRPr lang="en-US" dirty="0"/>
                    </a:p>
                  </a:txBody>
                  <a:tcPr/>
                </a:tc>
                <a:tc>
                  <a:txBody>
                    <a:bodyPr/>
                    <a:lstStyle/>
                    <a:p>
                      <a:pPr algn="ctr"/>
                      <a:r>
                        <a:rPr lang="en-US" dirty="0" smtClean="0"/>
                        <a:t>12.0</a:t>
                      </a:r>
                      <a:endParaRPr lang="en-US" dirty="0"/>
                    </a:p>
                  </a:txBody>
                  <a:tcPr/>
                </a:tc>
                <a:tc>
                  <a:txBody>
                    <a:bodyPr/>
                    <a:lstStyle/>
                    <a:p>
                      <a:pPr algn="ctr"/>
                      <a:r>
                        <a:rPr lang="en-US" dirty="0" smtClean="0"/>
                        <a:t>95</a:t>
                      </a:r>
                      <a:endParaRPr lang="en-US" dirty="0"/>
                    </a:p>
                  </a:txBody>
                  <a:tcPr/>
                </a:tc>
                <a:tc>
                  <a:txBody>
                    <a:bodyPr/>
                    <a:lstStyle/>
                    <a:p>
                      <a:r>
                        <a:rPr lang="en-US" dirty="0" smtClean="0"/>
                        <a:t>12×100/95 = 12.63</a:t>
                      </a:r>
                      <a:endParaRPr lang="en-US" dirty="0"/>
                    </a:p>
                  </a:txBody>
                  <a:tcPr/>
                </a:tc>
              </a:tr>
              <a:tr h="370840">
                <a:tc>
                  <a:txBody>
                    <a:bodyPr/>
                    <a:lstStyle/>
                    <a:p>
                      <a:r>
                        <a:rPr lang="en-US" sz="1800" dirty="0" smtClean="0">
                          <a:solidFill>
                            <a:schemeClr val="tx1"/>
                          </a:solidFill>
                        </a:rPr>
                        <a:t>MgSO</a:t>
                      </a:r>
                      <a:r>
                        <a:rPr lang="en-US" sz="1800" baseline="-25000" dirty="0" smtClean="0">
                          <a:solidFill>
                            <a:schemeClr val="tx1"/>
                          </a:solidFill>
                        </a:rPr>
                        <a:t>4</a:t>
                      </a:r>
                      <a:endParaRPr lang="en-US" dirty="0"/>
                    </a:p>
                  </a:txBody>
                  <a:tcPr/>
                </a:tc>
                <a:tc>
                  <a:txBody>
                    <a:bodyPr/>
                    <a:lstStyle/>
                    <a:p>
                      <a:pPr algn="ctr"/>
                      <a:r>
                        <a:rPr lang="en-US" dirty="0" smtClean="0"/>
                        <a:t>29.6</a:t>
                      </a:r>
                      <a:endParaRPr lang="en-US" dirty="0"/>
                    </a:p>
                  </a:txBody>
                  <a:tcPr/>
                </a:tc>
                <a:tc>
                  <a:txBody>
                    <a:bodyPr/>
                    <a:lstStyle/>
                    <a:p>
                      <a:pPr algn="ctr"/>
                      <a:r>
                        <a:rPr lang="en-US" dirty="0" smtClean="0"/>
                        <a:t>120</a:t>
                      </a:r>
                      <a:endParaRPr lang="en-US" dirty="0"/>
                    </a:p>
                  </a:txBody>
                  <a:tcPr/>
                </a:tc>
                <a:tc>
                  <a:txBody>
                    <a:bodyPr/>
                    <a:lstStyle/>
                    <a:p>
                      <a:r>
                        <a:rPr lang="en-US" dirty="0" smtClean="0"/>
                        <a:t>29.6×100/120 = 24.66</a:t>
                      </a:r>
                      <a:endParaRPr lang="en-US" dirty="0"/>
                    </a:p>
                  </a:txBody>
                  <a:tcPr/>
                </a:tc>
              </a:tr>
              <a:tr h="370840">
                <a:tc>
                  <a:txBody>
                    <a:bodyPr/>
                    <a:lstStyle/>
                    <a:p>
                      <a:r>
                        <a:rPr lang="en-US" sz="1800" dirty="0" err="1" smtClean="0">
                          <a:solidFill>
                            <a:schemeClr val="tx1"/>
                          </a:solidFill>
                        </a:rPr>
                        <a:t>NaCl</a:t>
                      </a:r>
                      <a:endParaRPr lang="en-US" dirty="0"/>
                    </a:p>
                  </a:txBody>
                  <a:tcPr>
                    <a:solidFill>
                      <a:srgbClr val="92D050"/>
                    </a:solidFill>
                  </a:tcPr>
                </a:tc>
                <a:tc>
                  <a:txBody>
                    <a:bodyPr/>
                    <a:lstStyle/>
                    <a:p>
                      <a:pPr algn="ctr"/>
                      <a:r>
                        <a:rPr lang="en-US" dirty="0" smtClean="0"/>
                        <a:t>5.0</a:t>
                      </a:r>
                      <a:endParaRPr lang="en-US" dirty="0"/>
                    </a:p>
                  </a:txBody>
                  <a:tcPr>
                    <a:solidFill>
                      <a:srgbClr val="92D050"/>
                    </a:solidFill>
                  </a:tcPr>
                </a:tc>
                <a:tc gridSpan="2">
                  <a:txBody>
                    <a:bodyPr/>
                    <a:lstStyle/>
                    <a:p>
                      <a:pPr algn="ctr"/>
                      <a:r>
                        <a:rPr lang="en-US" dirty="0" err="1" smtClean="0"/>
                        <a:t>NaCl</a:t>
                      </a:r>
                      <a:r>
                        <a:rPr lang="en-US" dirty="0" smtClean="0"/>
                        <a:t> does not contribute any hardness to water hence it is ignored.</a:t>
                      </a:r>
                      <a:endParaRPr lang="en-US" dirty="0"/>
                    </a:p>
                  </a:txBody>
                  <a:tcPr>
                    <a:solidFill>
                      <a:srgbClr val="92D050"/>
                    </a:solidFill>
                  </a:tcPr>
                </a:tc>
                <a:tc hMerge="1">
                  <a:txBody>
                    <a:bodyPr/>
                    <a:lstStyle/>
                    <a:p>
                      <a:endParaRPr lang="en-US" dirty="0"/>
                    </a:p>
                  </a:txBody>
                  <a:tcPr/>
                </a:tc>
              </a:tr>
            </a:tbl>
          </a:graphicData>
        </a:graphic>
      </p:graphicFrame>
      <p:sp>
        <p:nvSpPr>
          <p:cNvPr id="5" name="TextBox 4"/>
          <p:cNvSpPr txBox="1"/>
          <p:nvPr/>
        </p:nvSpPr>
        <p:spPr>
          <a:xfrm>
            <a:off x="228600" y="5791200"/>
            <a:ext cx="8763000" cy="830997"/>
          </a:xfrm>
          <a:prstGeom prst="rect">
            <a:avLst/>
          </a:prstGeom>
          <a:noFill/>
        </p:spPr>
        <p:txBody>
          <a:bodyPr wrap="square" rtlCol="0">
            <a:spAutoFit/>
          </a:bodyPr>
          <a:lstStyle/>
          <a:p>
            <a:r>
              <a:rPr lang="en-US" sz="2400" dirty="0" smtClean="0"/>
              <a:t>Temporary hardness = Mg(HCO</a:t>
            </a:r>
            <a:r>
              <a:rPr lang="en-US" sz="2400" baseline="-25000" dirty="0" smtClean="0"/>
              <a:t>3</a:t>
            </a:r>
            <a:r>
              <a:rPr lang="en-US" sz="2400" dirty="0" smtClean="0"/>
              <a:t>)</a:t>
            </a:r>
            <a:r>
              <a:rPr lang="en-US" sz="2400" baseline="-25000" dirty="0" smtClean="0"/>
              <a:t>2 </a:t>
            </a:r>
            <a:r>
              <a:rPr lang="en-US" sz="2400" dirty="0" smtClean="0"/>
              <a:t>= 11.50mg/Lit. </a:t>
            </a:r>
          </a:p>
          <a:p>
            <a:r>
              <a:rPr lang="en-US" sz="2400" dirty="0" smtClean="0"/>
              <a:t>Permanent hardness = MgCl</a:t>
            </a:r>
            <a:r>
              <a:rPr lang="en-US" sz="2400" baseline="-25000" dirty="0" smtClean="0"/>
              <a:t>2</a:t>
            </a:r>
            <a:r>
              <a:rPr lang="en-US" sz="2400" dirty="0" smtClean="0"/>
              <a:t> + MgSO</a:t>
            </a:r>
            <a:r>
              <a:rPr lang="en-US" sz="2400" baseline="-25000" dirty="0" smtClean="0"/>
              <a:t>4</a:t>
            </a:r>
            <a:r>
              <a:rPr lang="en-US" sz="2400" dirty="0" smtClean="0"/>
              <a:t> = 12.63 + 24.66 = 37.29mg/Lit.</a:t>
            </a:r>
            <a:endParaRPr lang="en-US" sz="2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457200" y="1066800"/>
            <a:ext cx="8382000" cy="5410200"/>
          </a:xfrm>
        </p:spPr>
        <p:txBody>
          <a:bodyPr>
            <a:normAutofit fontScale="70000" lnSpcReduction="20000"/>
          </a:bodyPr>
          <a:lstStyle/>
          <a:p>
            <a:pPr algn="just">
              <a:lnSpc>
                <a:spcPct val="120000"/>
              </a:lnSpc>
            </a:pPr>
            <a:r>
              <a:rPr lang="en-US" sz="3600" b="1" dirty="0" smtClean="0">
                <a:solidFill>
                  <a:srgbClr val="FF0000"/>
                </a:solidFill>
              </a:rPr>
              <a:t>Problem-12 (Softening): </a:t>
            </a:r>
            <a:r>
              <a:rPr lang="en-US" sz="3400" b="1" dirty="0" smtClean="0">
                <a:solidFill>
                  <a:srgbClr val="FF0000"/>
                </a:solidFill>
              </a:rPr>
              <a:t> </a:t>
            </a:r>
          </a:p>
          <a:p>
            <a:pPr algn="just">
              <a:lnSpc>
                <a:spcPct val="120000"/>
              </a:lnSpc>
            </a:pPr>
            <a:r>
              <a:rPr lang="en-US" sz="2800" dirty="0" smtClean="0">
                <a:solidFill>
                  <a:schemeClr val="tx1"/>
                </a:solidFill>
              </a:rPr>
              <a:t>50 ml of standard hard water containing 1 gram of pure CaCO</a:t>
            </a:r>
            <a:r>
              <a:rPr lang="en-US" sz="2800" baseline="-25000" dirty="0" smtClean="0">
                <a:solidFill>
                  <a:schemeClr val="tx1"/>
                </a:solidFill>
              </a:rPr>
              <a:t>3</a:t>
            </a:r>
            <a:r>
              <a:rPr lang="en-US" sz="2800" dirty="0" smtClean="0">
                <a:solidFill>
                  <a:schemeClr val="tx1"/>
                </a:solidFill>
              </a:rPr>
              <a:t> per liter consumed 20 ml of EDTA. 50 ml of hard water consumed 25 ml of same EDTA solution EBT indicator. Calculate the total hardness of water sample in </a:t>
            </a:r>
            <a:r>
              <a:rPr lang="en-US" sz="2800" dirty="0" err="1" smtClean="0">
                <a:solidFill>
                  <a:schemeClr val="tx1"/>
                </a:solidFill>
              </a:rPr>
              <a:t>ppm</a:t>
            </a:r>
            <a:r>
              <a:rPr lang="en-US" sz="2800" dirty="0" smtClean="0">
                <a:solidFill>
                  <a:schemeClr val="tx1"/>
                </a:solidFill>
              </a:rPr>
              <a:t>.</a:t>
            </a:r>
          </a:p>
          <a:p>
            <a:pPr algn="just">
              <a:lnSpc>
                <a:spcPct val="110000"/>
              </a:lnSpc>
              <a:spcBef>
                <a:spcPts val="1800"/>
              </a:spcBef>
            </a:pPr>
            <a:r>
              <a:rPr lang="en-US" sz="3400" b="1" dirty="0" smtClean="0">
                <a:solidFill>
                  <a:srgbClr val="0000FF"/>
                </a:solidFill>
              </a:rPr>
              <a:t>Solution: </a:t>
            </a:r>
          </a:p>
          <a:p>
            <a:pPr algn="just">
              <a:lnSpc>
                <a:spcPct val="120000"/>
              </a:lnSpc>
            </a:pPr>
            <a:r>
              <a:rPr lang="en-US" sz="3100" dirty="0" smtClean="0">
                <a:solidFill>
                  <a:schemeClr val="tx1"/>
                </a:solidFill>
              </a:rPr>
              <a:t>Strength of standard hard water sample (CaCO</a:t>
            </a:r>
            <a:r>
              <a:rPr lang="en-US" sz="3100" baseline="-25000" dirty="0" smtClean="0">
                <a:solidFill>
                  <a:schemeClr val="tx1"/>
                </a:solidFill>
              </a:rPr>
              <a:t>3</a:t>
            </a:r>
            <a:r>
              <a:rPr lang="en-US" sz="3100" dirty="0" smtClean="0">
                <a:solidFill>
                  <a:schemeClr val="tx1"/>
                </a:solidFill>
              </a:rPr>
              <a:t> solution),M</a:t>
            </a:r>
            <a:r>
              <a:rPr lang="en-US" sz="3100" baseline="-25000" dirty="0" smtClean="0">
                <a:solidFill>
                  <a:schemeClr val="tx1"/>
                </a:solidFill>
              </a:rPr>
              <a:t>1</a:t>
            </a:r>
          </a:p>
          <a:p>
            <a:pPr algn="just">
              <a:lnSpc>
                <a:spcPct val="120000"/>
              </a:lnSpc>
            </a:pPr>
            <a:r>
              <a:rPr lang="en-US" sz="3100" dirty="0" smtClean="0">
                <a:solidFill>
                  <a:schemeClr val="tx1"/>
                </a:solidFill>
              </a:rPr>
              <a:t>=  (Weight of CaCO</a:t>
            </a:r>
            <a:r>
              <a:rPr lang="en-US" sz="3100" baseline="-25000" dirty="0" smtClean="0">
                <a:solidFill>
                  <a:schemeClr val="tx1"/>
                </a:solidFill>
              </a:rPr>
              <a:t>3</a:t>
            </a:r>
            <a:r>
              <a:rPr lang="en-US" sz="3100" dirty="0" smtClean="0">
                <a:solidFill>
                  <a:schemeClr val="tx1"/>
                </a:solidFill>
              </a:rPr>
              <a:t> × 1000)/ (Mol. wt of CaCO</a:t>
            </a:r>
            <a:r>
              <a:rPr lang="en-US" sz="3100" baseline="-25000" dirty="0" smtClean="0">
                <a:solidFill>
                  <a:schemeClr val="tx1"/>
                </a:solidFill>
              </a:rPr>
              <a:t>3</a:t>
            </a:r>
            <a:r>
              <a:rPr lang="en-US" sz="3100" dirty="0" smtClean="0">
                <a:solidFill>
                  <a:schemeClr val="tx1"/>
                </a:solidFill>
              </a:rPr>
              <a:t> × 1000) </a:t>
            </a:r>
          </a:p>
          <a:p>
            <a:pPr algn="just">
              <a:lnSpc>
                <a:spcPct val="120000"/>
              </a:lnSpc>
            </a:pPr>
            <a:r>
              <a:rPr lang="en-US" sz="3100" dirty="0" smtClean="0">
                <a:solidFill>
                  <a:schemeClr val="tx1"/>
                </a:solidFill>
              </a:rPr>
              <a:t>= (1 gm × 1000)/(100×1000) = 0.01 M </a:t>
            </a:r>
          </a:p>
          <a:p>
            <a:pPr algn="just">
              <a:lnSpc>
                <a:spcPct val="120000"/>
              </a:lnSpc>
            </a:pPr>
            <a:r>
              <a:rPr lang="en-US" sz="3100" dirty="0" smtClean="0">
                <a:solidFill>
                  <a:schemeClr val="tx1"/>
                </a:solidFill>
              </a:rPr>
              <a:t>Strength of EDTA solution M</a:t>
            </a:r>
            <a:r>
              <a:rPr lang="en-US" sz="3100" baseline="-25000" dirty="0" smtClean="0">
                <a:solidFill>
                  <a:schemeClr val="tx1"/>
                </a:solidFill>
              </a:rPr>
              <a:t>2</a:t>
            </a:r>
            <a:r>
              <a:rPr lang="en-US" sz="3100" dirty="0" smtClean="0">
                <a:solidFill>
                  <a:schemeClr val="tx1"/>
                </a:solidFill>
              </a:rPr>
              <a:t> = V</a:t>
            </a:r>
            <a:r>
              <a:rPr lang="en-US" sz="3100" baseline="-25000" dirty="0" smtClean="0">
                <a:solidFill>
                  <a:schemeClr val="tx1"/>
                </a:solidFill>
              </a:rPr>
              <a:t>1</a:t>
            </a:r>
            <a:r>
              <a:rPr lang="en-US" sz="3100" dirty="0" smtClean="0">
                <a:solidFill>
                  <a:schemeClr val="tx1"/>
                </a:solidFill>
              </a:rPr>
              <a:t>M</a:t>
            </a:r>
            <a:r>
              <a:rPr lang="en-US" sz="3100" baseline="-25000" dirty="0" smtClean="0">
                <a:solidFill>
                  <a:schemeClr val="tx1"/>
                </a:solidFill>
              </a:rPr>
              <a:t>1</a:t>
            </a:r>
            <a:r>
              <a:rPr lang="en-US" sz="3100" dirty="0" smtClean="0">
                <a:solidFill>
                  <a:schemeClr val="tx1"/>
                </a:solidFill>
              </a:rPr>
              <a:t>/V</a:t>
            </a:r>
            <a:r>
              <a:rPr lang="en-US" sz="3100" baseline="-25000" dirty="0" smtClean="0">
                <a:solidFill>
                  <a:schemeClr val="tx1"/>
                </a:solidFill>
              </a:rPr>
              <a:t>2</a:t>
            </a:r>
            <a:r>
              <a:rPr lang="en-US" sz="3100" dirty="0" smtClean="0">
                <a:solidFill>
                  <a:schemeClr val="tx1"/>
                </a:solidFill>
              </a:rPr>
              <a:t> = 50 × 0.01/20 = 0.025 M where, 	V</a:t>
            </a:r>
            <a:r>
              <a:rPr lang="en-US" sz="3100" baseline="-25000" dirty="0" smtClean="0">
                <a:solidFill>
                  <a:schemeClr val="tx1"/>
                </a:solidFill>
              </a:rPr>
              <a:t>1</a:t>
            </a:r>
            <a:r>
              <a:rPr lang="en-US" sz="3100" dirty="0" smtClean="0">
                <a:solidFill>
                  <a:schemeClr val="tx1"/>
                </a:solidFill>
              </a:rPr>
              <a:t> = Volume of standard hard water (50 ml), </a:t>
            </a:r>
          </a:p>
          <a:p>
            <a:pPr algn="just">
              <a:lnSpc>
                <a:spcPct val="120000"/>
              </a:lnSpc>
            </a:pPr>
            <a:r>
              <a:rPr lang="en-US" sz="3100" dirty="0" smtClean="0">
                <a:solidFill>
                  <a:schemeClr val="tx1"/>
                </a:solidFill>
              </a:rPr>
              <a:t>	M</a:t>
            </a:r>
            <a:r>
              <a:rPr lang="en-US" sz="3100" baseline="-25000" dirty="0" smtClean="0">
                <a:solidFill>
                  <a:schemeClr val="tx1"/>
                </a:solidFill>
              </a:rPr>
              <a:t>1</a:t>
            </a:r>
            <a:r>
              <a:rPr lang="en-US" sz="3100" dirty="0" smtClean="0">
                <a:solidFill>
                  <a:schemeClr val="tx1"/>
                </a:solidFill>
              </a:rPr>
              <a:t> = Strength of standard hard water (0.01M) </a:t>
            </a:r>
          </a:p>
          <a:p>
            <a:pPr algn="just">
              <a:lnSpc>
                <a:spcPct val="120000"/>
              </a:lnSpc>
            </a:pPr>
            <a:r>
              <a:rPr lang="en-US" sz="3100" dirty="0" smtClean="0">
                <a:solidFill>
                  <a:schemeClr val="tx1"/>
                </a:solidFill>
              </a:rPr>
              <a:t>	V</a:t>
            </a:r>
            <a:r>
              <a:rPr lang="en-US" sz="3100" baseline="-25000" dirty="0" smtClean="0">
                <a:solidFill>
                  <a:schemeClr val="tx1"/>
                </a:solidFill>
              </a:rPr>
              <a:t>2</a:t>
            </a:r>
            <a:r>
              <a:rPr lang="en-US" sz="3100" dirty="0" smtClean="0">
                <a:solidFill>
                  <a:schemeClr val="tx1"/>
                </a:solidFill>
              </a:rPr>
              <a:t> = Volume of EDTA solution (20 ml), </a:t>
            </a:r>
          </a:p>
          <a:p>
            <a:pPr algn="just">
              <a:lnSpc>
                <a:spcPct val="120000"/>
              </a:lnSpc>
            </a:pPr>
            <a:r>
              <a:rPr lang="en-US" sz="3100" dirty="0" smtClean="0">
                <a:solidFill>
                  <a:schemeClr val="tx1"/>
                </a:solidFill>
              </a:rPr>
              <a:t>	M</a:t>
            </a:r>
            <a:r>
              <a:rPr lang="en-US" sz="3100" baseline="-25000" dirty="0" smtClean="0">
                <a:solidFill>
                  <a:schemeClr val="tx1"/>
                </a:solidFill>
              </a:rPr>
              <a:t>2</a:t>
            </a:r>
            <a:r>
              <a:rPr lang="en-US" sz="3100" dirty="0" smtClean="0">
                <a:solidFill>
                  <a:schemeClr val="tx1"/>
                </a:solidFill>
              </a:rPr>
              <a:t> =Strength of EDTA solution =? </a:t>
            </a:r>
            <a:endParaRPr lang="en-US" sz="3100" dirty="0">
              <a:solidFill>
                <a:schemeClr val="tx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381000" y="1066800"/>
            <a:ext cx="8382000" cy="5105400"/>
          </a:xfrm>
        </p:spPr>
        <p:txBody>
          <a:bodyPr>
            <a:normAutofit lnSpcReduction="10000"/>
          </a:bodyPr>
          <a:lstStyle/>
          <a:p>
            <a:pPr algn="just">
              <a:lnSpc>
                <a:spcPct val="110000"/>
              </a:lnSpc>
              <a:spcBef>
                <a:spcPts val="1800"/>
              </a:spcBef>
            </a:pPr>
            <a:r>
              <a:rPr lang="en-US" sz="2400" b="1" dirty="0" smtClean="0">
                <a:solidFill>
                  <a:srgbClr val="0000FF"/>
                </a:solidFill>
              </a:rPr>
              <a:t>Solution: </a:t>
            </a:r>
          </a:p>
          <a:p>
            <a:pPr algn="just">
              <a:lnSpc>
                <a:spcPct val="110000"/>
              </a:lnSpc>
            </a:pPr>
            <a:r>
              <a:rPr lang="en-US" sz="2400" dirty="0" smtClean="0">
                <a:solidFill>
                  <a:schemeClr val="tx1"/>
                </a:solidFill>
              </a:rPr>
              <a:t>Calculation of total hardness, M</a:t>
            </a:r>
            <a:r>
              <a:rPr lang="en-US" sz="2400" baseline="-25000" dirty="0" smtClean="0">
                <a:solidFill>
                  <a:schemeClr val="tx1"/>
                </a:solidFill>
              </a:rPr>
              <a:t>3</a:t>
            </a:r>
            <a:r>
              <a:rPr lang="en-US" sz="2400" dirty="0" smtClean="0">
                <a:solidFill>
                  <a:schemeClr val="tx1"/>
                </a:solidFill>
              </a:rPr>
              <a:t> 	= V</a:t>
            </a:r>
            <a:r>
              <a:rPr lang="en-US" sz="2400" baseline="-25000" dirty="0" smtClean="0">
                <a:solidFill>
                  <a:schemeClr val="tx1"/>
                </a:solidFill>
              </a:rPr>
              <a:t>2</a:t>
            </a:r>
            <a:r>
              <a:rPr lang="en-US" sz="2400" dirty="0" smtClean="0">
                <a:solidFill>
                  <a:schemeClr val="tx1"/>
                </a:solidFill>
              </a:rPr>
              <a:t>M</a:t>
            </a:r>
            <a:r>
              <a:rPr lang="en-US" sz="2400" baseline="-25000" dirty="0" smtClean="0">
                <a:solidFill>
                  <a:schemeClr val="tx1"/>
                </a:solidFill>
              </a:rPr>
              <a:t>2 </a:t>
            </a:r>
          </a:p>
          <a:p>
            <a:pPr algn="just">
              <a:lnSpc>
                <a:spcPct val="110000"/>
              </a:lnSpc>
            </a:pPr>
            <a:r>
              <a:rPr lang="en-US" sz="2400" baseline="-25000" dirty="0" smtClean="0">
                <a:solidFill>
                  <a:schemeClr val="tx1"/>
                </a:solidFill>
              </a:rPr>
              <a:t>					</a:t>
            </a:r>
            <a:r>
              <a:rPr lang="en-US" sz="2400" dirty="0" smtClean="0">
                <a:solidFill>
                  <a:schemeClr val="tx1"/>
                </a:solidFill>
              </a:rPr>
              <a:t>= 25 × 0.025/50 </a:t>
            </a:r>
          </a:p>
          <a:p>
            <a:pPr algn="just">
              <a:lnSpc>
                <a:spcPct val="110000"/>
              </a:lnSpc>
            </a:pPr>
            <a:r>
              <a:rPr lang="en-US" sz="2400" dirty="0" smtClean="0">
                <a:solidFill>
                  <a:schemeClr val="tx1"/>
                </a:solidFill>
              </a:rPr>
              <a:t>					= 0.0125 M </a:t>
            </a:r>
          </a:p>
          <a:p>
            <a:pPr algn="just">
              <a:lnSpc>
                <a:spcPct val="110000"/>
              </a:lnSpc>
            </a:pPr>
            <a:r>
              <a:rPr lang="en-US" sz="2400" dirty="0" smtClean="0">
                <a:solidFill>
                  <a:schemeClr val="tx1"/>
                </a:solidFill>
              </a:rPr>
              <a:t>Where,	 V</a:t>
            </a:r>
            <a:r>
              <a:rPr lang="en-US" sz="2400" baseline="-25000" dirty="0" smtClean="0">
                <a:solidFill>
                  <a:schemeClr val="tx1"/>
                </a:solidFill>
              </a:rPr>
              <a:t>2</a:t>
            </a:r>
            <a:r>
              <a:rPr lang="en-US" sz="2400" dirty="0" smtClean="0">
                <a:solidFill>
                  <a:schemeClr val="tx1"/>
                </a:solidFill>
              </a:rPr>
              <a:t> = Volume of EDTA solution (25 ml), </a:t>
            </a:r>
          </a:p>
          <a:p>
            <a:pPr algn="just">
              <a:lnSpc>
                <a:spcPct val="110000"/>
              </a:lnSpc>
            </a:pPr>
            <a:r>
              <a:rPr lang="en-US" sz="2400" dirty="0" smtClean="0">
                <a:solidFill>
                  <a:schemeClr val="tx1"/>
                </a:solidFill>
              </a:rPr>
              <a:t>		M</a:t>
            </a:r>
            <a:r>
              <a:rPr lang="en-US" sz="2400" baseline="-25000" dirty="0" smtClean="0">
                <a:solidFill>
                  <a:schemeClr val="tx1"/>
                </a:solidFill>
              </a:rPr>
              <a:t>2</a:t>
            </a:r>
            <a:r>
              <a:rPr lang="en-US" sz="2400" dirty="0" smtClean="0">
                <a:solidFill>
                  <a:schemeClr val="tx1"/>
                </a:solidFill>
              </a:rPr>
              <a:t> =Strength of EDTA solution= 0.025M </a:t>
            </a:r>
          </a:p>
          <a:p>
            <a:pPr algn="just">
              <a:lnSpc>
                <a:spcPct val="110000"/>
              </a:lnSpc>
            </a:pPr>
            <a:r>
              <a:rPr lang="en-US" sz="2400" dirty="0" smtClean="0">
                <a:solidFill>
                  <a:schemeClr val="tx1"/>
                </a:solidFill>
              </a:rPr>
              <a:t>		V</a:t>
            </a:r>
            <a:r>
              <a:rPr lang="en-US" sz="2400" baseline="-25000" dirty="0" smtClean="0">
                <a:solidFill>
                  <a:schemeClr val="tx1"/>
                </a:solidFill>
              </a:rPr>
              <a:t>3</a:t>
            </a:r>
            <a:r>
              <a:rPr lang="en-US" sz="2400" dirty="0" smtClean="0">
                <a:solidFill>
                  <a:schemeClr val="tx1"/>
                </a:solidFill>
              </a:rPr>
              <a:t> = Volume of sample hard water (50 ml)</a:t>
            </a:r>
          </a:p>
          <a:p>
            <a:pPr algn="just">
              <a:lnSpc>
                <a:spcPct val="110000"/>
              </a:lnSpc>
            </a:pPr>
            <a:r>
              <a:rPr lang="en-US" sz="2400" dirty="0" smtClean="0">
                <a:solidFill>
                  <a:schemeClr val="tx1"/>
                </a:solidFill>
              </a:rPr>
              <a:t>		M</a:t>
            </a:r>
            <a:r>
              <a:rPr lang="en-US" sz="2400" baseline="-25000" dirty="0" smtClean="0">
                <a:solidFill>
                  <a:schemeClr val="tx1"/>
                </a:solidFill>
              </a:rPr>
              <a:t>3</a:t>
            </a:r>
            <a:r>
              <a:rPr lang="en-US" sz="2400" dirty="0" smtClean="0">
                <a:solidFill>
                  <a:schemeClr val="tx1"/>
                </a:solidFill>
              </a:rPr>
              <a:t> = Strength of sample hard water =? </a:t>
            </a:r>
          </a:p>
          <a:p>
            <a:pPr algn="just">
              <a:lnSpc>
                <a:spcPct val="110000"/>
              </a:lnSpc>
            </a:pPr>
            <a:r>
              <a:rPr lang="en-US" sz="2400" dirty="0" smtClean="0">
                <a:solidFill>
                  <a:schemeClr val="tx1"/>
                </a:solidFill>
              </a:rPr>
              <a:t>Total Hardness = 0.0125×10</a:t>
            </a:r>
            <a:r>
              <a:rPr lang="en-US" sz="2400" baseline="30000" dirty="0" smtClean="0">
                <a:solidFill>
                  <a:schemeClr val="tx1"/>
                </a:solidFill>
              </a:rPr>
              <a:t>5</a:t>
            </a:r>
            <a:r>
              <a:rPr lang="en-US" sz="2400" dirty="0" smtClean="0">
                <a:solidFill>
                  <a:schemeClr val="tx1"/>
                </a:solidFill>
              </a:rPr>
              <a:t> </a:t>
            </a:r>
            <a:r>
              <a:rPr lang="en-US" sz="2400" dirty="0" err="1" smtClean="0">
                <a:solidFill>
                  <a:schemeClr val="tx1"/>
                </a:solidFill>
              </a:rPr>
              <a:t>ppm</a:t>
            </a:r>
            <a:r>
              <a:rPr lang="en-US" sz="2400" dirty="0" smtClean="0">
                <a:solidFill>
                  <a:schemeClr val="tx1"/>
                </a:solidFill>
              </a:rPr>
              <a:t> </a:t>
            </a:r>
          </a:p>
          <a:p>
            <a:pPr algn="just">
              <a:lnSpc>
                <a:spcPct val="110000"/>
              </a:lnSpc>
            </a:pPr>
            <a:r>
              <a:rPr lang="en-US" sz="2400" dirty="0" smtClean="0">
                <a:solidFill>
                  <a:schemeClr val="tx1"/>
                </a:solidFill>
              </a:rPr>
              <a:t>		= 0.0125×100 (Mol. Wt of CaCO</a:t>
            </a:r>
            <a:r>
              <a:rPr lang="en-US" sz="2400" baseline="-25000" dirty="0" smtClean="0">
                <a:solidFill>
                  <a:schemeClr val="tx1"/>
                </a:solidFill>
              </a:rPr>
              <a:t>3</a:t>
            </a:r>
            <a:r>
              <a:rPr lang="en-US" sz="2400" dirty="0" smtClean="0">
                <a:solidFill>
                  <a:schemeClr val="tx1"/>
                </a:solidFill>
              </a:rPr>
              <a:t>)×1000 (ml) </a:t>
            </a:r>
            <a:r>
              <a:rPr lang="en-US" sz="2400" dirty="0" err="1" smtClean="0">
                <a:solidFill>
                  <a:schemeClr val="tx1"/>
                </a:solidFill>
              </a:rPr>
              <a:t>ppm</a:t>
            </a:r>
            <a:r>
              <a:rPr lang="en-US" sz="2400" dirty="0" smtClean="0">
                <a:solidFill>
                  <a:schemeClr val="tx1"/>
                </a:solidFill>
              </a:rPr>
              <a:t> </a:t>
            </a:r>
          </a:p>
          <a:p>
            <a:pPr algn="just">
              <a:lnSpc>
                <a:spcPct val="110000"/>
              </a:lnSpc>
            </a:pPr>
            <a:r>
              <a:rPr lang="en-US" sz="2400" dirty="0" smtClean="0">
                <a:solidFill>
                  <a:schemeClr val="tx1"/>
                </a:solidFill>
              </a:rPr>
              <a:t>		= 1250 </a:t>
            </a:r>
            <a:r>
              <a:rPr lang="en-US" sz="2400" dirty="0" err="1" smtClean="0">
                <a:solidFill>
                  <a:schemeClr val="tx1"/>
                </a:solidFill>
              </a:rPr>
              <a:t>ppm</a:t>
            </a:r>
            <a:r>
              <a:rPr lang="en-US" sz="2400" dirty="0" smtClean="0">
                <a:solidFill>
                  <a:schemeClr val="tx1"/>
                </a:solidFill>
              </a:rPr>
              <a:t>.  </a:t>
            </a:r>
            <a:endParaRPr lang="en-US" sz="2400" dirty="0">
              <a:solidFill>
                <a:schemeClr val="tx1"/>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normAutofit/>
          </a:bodyPr>
          <a:lstStyle/>
          <a:p>
            <a:pPr algn="just"/>
            <a:r>
              <a:rPr lang="en-US" sz="2800" b="1" dirty="0" smtClean="0">
                <a:solidFill>
                  <a:srgbClr val="FF0000"/>
                </a:solidFill>
              </a:rPr>
              <a:t>Problem-12 (Disinfection):  </a:t>
            </a:r>
          </a:p>
          <a:p>
            <a:pPr algn="just"/>
            <a:r>
              <a:rPr lang="en-US" sz="2800" dirty="0" smtClean="0">
                <a:solidFill>
                  <a:schemeClr val="tx1"/>
                </a:solidFill>
              </a:rPr>
              <a:t>Compute the contact time required to achieve a 99.99 percent kill or disinfecting a microorganism system, given that the rate constant (to base 10) equals 0.06 sec</a:t>
            </a:r>
            <a:r>
              <a:rPr lang="en-US" sz="2800" baseline="30000" dirty="0" smtClean="0">
                <a:solidFill>
                  <a:schemeClr val="tx1"/>
                </a:solidFill>
              </a:rPr>
              <a:t>-1</a:t>
            </a:r>
            <a:r>
              <a:rPr lang="en-US" sz="2800" dirty="0" smtClean="0">
                <a:solidFill>
                  <a:schemeClr val="tx1"/>
                </a:solidFill>
              </a:rPr>
              <a:t>.</a:t>
            </a:r>
            <a:endParaRPr lang="en-US" sz="2800" b="1" dirty="0" smtClean="0">
              <a:solidFill>
                <a:schemeClr val="tx1"/>
              </a:solidFill>
            </a:endParaRPr>
          </a:p>
          <a:p>
            <a:pPr algn="just"/>
            <a:r>
              <a:rPr lang="en-US" sz="2800" b="1" dirty="0" smtClean="0">
                <a:solidFill>
                  <a:srgbClr val="0000FF"/>
                </a:solidFill>
              </a:rPr>
              <a:t>Solution</a:t>
            </a:r>
          </a:p>
          <a:p>
            <a:pPr algn="just"/>
            <a:r>
              <a:rPr lang="en-US" sz="2400" dirty="0" smtClean="0">
                <a:solidFill>
                  <a:schemeClr val="tx1"/>
                </a:solidFill>
              </a:rPr>
              <a:t>Chick’s law assumes that the distribution of microorganisms is controlled by process of diffusion, and it states that:</a:t>
            </a:r>
          </a:p>
          <a:p>
            <a:pPr algn="just"/>
            <a:endParaRPr lang="en-US" sz="2400" dirty="0">
              <a:solidFill>
                <a:schemeClr val="tx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normAutofit/>
          </a:bodyPr>
          <a:lstStyle/>
          <a:p>
            <a:pPr algn="just"/>
            <a:endParaRPr lang="en-US" sz="2400" dirty="0">
              <a:solidFill>
                <a:schemeClr val="tx1"/>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normAutofit/>
          </a:bodyPr>
          <a:lstStyle/>
          <a:p>
            <a:pPr algn="just"/>
            <a:endParaRPr lang="en-US" sz="2400" dirty="0">
              <a:solidFill>
                <a:schemeClr val="tx1"/>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normAutofit/>
          </a:bodyPr>
          <a:lstStyle/>
          <a:p>
            <a:pPr algn="just"/>
            <a:endParaRPr lang="en-US" sz="2400" dirty="0">
              <a:solidFill>
                <a:schemeClr val="tx1"/>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normAutofit/>
          </a:bodyPr>
          <a:lstStyle/>
          <a:p>
            <a:pPr algn="just"/>
            <a:endParaRPr lang="en-US" sz="2400"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066800"/>
            <a:ext cx="7772400" cy="5181600"/>
          </a:xfrm>
        </p:spPr>
        <p:txBody>
          <a:bodyPr/>
          <a:lstStyle/>
          <a:p>
            <a:pPr algn="just"/>
            <a:r>
              <a:rPr lang="en-US" sz="2800" b="1" dirty="0" smtClean="0">
                <a:solidFill>
                  <a:srgbClr val="0000FF"/>
                </a:solidFill>
              </a:rPr>
              <a:t>Solution:</a:t>
            </a:r>
            <a:endParaRPr lang="en-US" sz="2800" dirty="0" smtClean="0">
              <a:solidFill>
                <a:schemeClr val="tx1"/>
              </a:solidFill>
            </a:endParaRPr>
          </a:p>
          <a:p>
            <a:pPr algn="just"/>
            <a:r>
              <a:rPr lang="en-US" sz="2400" dirty="0" smtClean="0">
                <a:solidFill>
                  <a:schemeClr val="tx1"/>
                </a:solidFill>
              </a:rPr>
              <a:t>From the data given above, plot the cumulative frequency distribution curve for the settling velocities of these particles as shown in figure below:</a:t>
            </a:r>
            <a:endParaRPr lang="en-US" sz="2400" dirty="0">
              <a:solidFill>
                <a:schemeClr val="tx1"/>
              </a:solidFill>
            </a:endParaRPr>
          </a:p>
        </p:txBody>
      </p:sp>
      <p:graphicFrame>
        <p:nvGraphicFramePr>
          <p:cNvPr id="4" name="Chart 3"/>
          <p:cNvGraphicFramePr/>
          <p:nvPr/>
        </p:nvGraphicFramePr>
        <p:xfrm>
          <a:off x="457200" y="2743200"/>
          <a:ext cx="8382000" cy="3810000"/>
        </p:xfrm>
        <a:graphic>
          <a:graphicData uri="http://schemas.openxmlformats.org/drawingml/2006/chart">
            <c:chart xmlns:c="http://schemas.openxmlformats.org/drawingml/2006/chart" xmlns:r="http://schemas.openxmlformats.org/officeDocument/2006/relationships" r:id="rId2"/>
          </a:graphicData>
        </a:graphic>
      </p:graphicFrame>
      <p:cxnSp>
        <p:nvCxnSpPr>
          <p:cNvPr id="6" name="Straight Connector 5"/>
          <p:cNvCxnSpPr/>
          <p:nvPr/>
        </p:nvCxnSpPr>
        <p:spPr>
          <a:xfrm rot="10800000" flipV="1">
            <a:off x="3352800" y="3200400"/>
            <a:ext cx="4800600" cy="2438400"/>
          </a:xfrm>
          <a:prstGeom prst="line">
            <a:avLst/>
          </a:prstGeom>
          <a:ln w="19050">
            <a:solidFill>
              <a:srgbClr val="0000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normAutofit/>
          </a:bodyPr>
          <a:lstStyle/>
          <a:p>
            <a:pPr algn="just"/>
            <a:endParaRPr lang="en-US" sz="2400" dirty="0">
              <a:solidFill>
                <a:schemeClr val="tx1"/>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normAutofit/>
          </a:bodyPr>
          <a:lstStyle/>
          <a:p>
            <a:pPr algn="just"/>
            <a:endParaRPr lang="en-US" sz="2400" dirty="0">
              <a:solidFill>
                <a:schemeClr val="tx1"/>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normAutofit/>
          </a:bodyPr>
          <a:lstStyle/>
          <a:p>
            <a:pPr algn="just"/>
            <a:endParaRPr lang="en-US" sz="2400" dirty="0">
              <a:solidFill>
                <a:schemeClr val="tx1"/>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normAutofit/>
          </a:bodyPr>
          <a:lstStyle/>
          <a:p>
            <a:pPr algn="just"/>
            <a:endParaRPr lang="en-US" sz="240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381000" y="990600"/>
            <a:ext cx="8458200" cy="5410200"/>
          </a:xfrm>
        </p:spPr>
        <p:txBody>
          <a:bodyPr>
            <a:noAutofit/>
          </a:bodyPr>
          <a:lstStyle/>
          <a:p>
            <a:pPr algn="just"/>
            <a:r>
              <a:rPr lang="en-US" sz="2000" dirty="0" smtClean="0">
                <a:solidFill>
                  <a:schemeClr val="tx1"/>
                </a:solidFill>
              </a:rPr>
              <a:t>The overall removal XT is given by:</a:t>
            </a:r>
          </a:p>
          <a:p>
            <a:pPr algn="just"/>
            <a:r>
              <a:rPr lang="en-US" sz="2000" dirty="0" smtClean="0">
                <a:solidFill>
                  <a:schemeClr val="tx1"/>
                </a:solidFill>
              </a:rPr>
              <a:t>X</a:t>
            </a:r>
            <a:r>
              <a:rPr lang="en-US" sz="2000" baseline="-25000" dirty="0" smtClean="0">
                <a:solidFill>
                  <a:schemeClr val="tx1"/>
                </a:solidFill>
              </a:rPr>
              <a:t>T</a:t>
            </a:r>
            <a:r>
              <a:rPr lang="en-US" sz="2000" dirty="0" smtClean="0">
                <a:solidFill>
                  <a:schemeClr val="tx1"/>
                </a:solidFill>
              </a:rPr>
              <a:t> = 100 – X</a:t>
            </a:r>
            <a:r>
              <a:rPr lang="en-US" sz="2000" baseline="-25000" dirty="0" smtClean="0">
                <a:solidFill>
                  <a:schemeClr val="tx1"/>
                </a:solidFill>
              </a:rPr>
              <a:t>0</a:t>
            </a:r>
            <a:r>
              <a:rPr lang="en-US" sz="2000" dirty="0" smtClean="0">
                <a:solidFill>
                  <a:schemeClr val="tx1"/>
                </a:solidFill>
              </a:rPr>
              <a:t> + </a:t>
            </a:r>
            <a:r>
              <a:rPr lang="en-US" sz="2000" dirty="0" err="1" smtClean="0">
                <a:solidFill>
                  <a:schemeClr val="tx1"/>
                </a:solidFill>
              </a:rPr>
              <a:t>ʃv</a:t>
            </a:r>
            <a:r>
              <a:rPr lang="en-US" sz="2000" baseline="-25000" dirty="0" err="1" smtClean="0">
                <a:solidFill>
                  <a:schemeClr val="tx1"/>
                </a:solidFill>
              </a:rPr>
              <a:t>t</a:t>
            </a:r>
            <a:r>
              <a:rPr lang="en-US" sz="2000" dirty="0" err="1" smtClean="0">
                <a:solidFill>
                  <a:schemeClr val="tx1"/>
                </a:solidFill>
              </a:rPr>
              <a:t>dx</a:t>
            </a:r>
            <a:r>
              <a:rPr lang="en-US" sz="2000" dirty="0" smtClean="0">
                <a:solidFill>
                  <a:schemeClr val="tx1"/>
                </a:solidFill>
              </a:rPr>
              <a:t> 	[Limit 0 to X</a:t>
            </a:r>
            <a:r>
              <a:rPr lang="en-US" sz="2000" baseline="-25000" dirty="0" smtClean="0">
                <a:solidFill>
                  <a:schemeClr val="tx1"/>
                </a:solidFill>
              </a:rPr>
              <a:t>0</a:t>
            </a:r>
            <a:r>
              <a:rPr lang="en-US" sz="2000" dirty="0" smtClean="0">
                <a:solidFill>
                  <a:schemeClr val="tx1"/>
                </a:solidFill>
              </a:rPr>
              <a:t>]</a:t>
            </a:r>
          </a:p>
          <a:p>
            <a:pPr algn="just"/>
            <a:r>
              <a:rPr lang="en-US" sz="2000" dirty="0" smtClean="0">
                <a:solidFill>
                  <a:schemeClr val="tx1"/>
                </a:solidFill>
              </a:rPr>
              <a:t>Where:</a:t>
            </a:r>
          </a:p>
          <a:p>
            <a:pPr algn="just"/>
            <a:r>
              <a:rPr lang="en-US" sz="2000" dirty="0" smtClean="0">
                <a:solidFill>
                  <a:schemeClr val="tx1"/>
                </a:solidFill>
              </a:rPr>
              <a:t>X</a:t>
            </a:r>
            <a:r>
              <a:rPr lang="en-US" sz="2000" baseline="-25000" dirty="0" smtClean="0">
                <a:solidFill>
                  <a:schemeClr val="tx1"/>
                </a:solidFill>
              </a:rPr>
              <a:t>T</a:t>
            </a:r>
            <a:r>
              <a:rPr lang="en-US" sz="2000" dirty="0" smtClean="0">
                <a:solidFill>
                  <a:schemeClr val="tx1"/>
                </a:solidFill>
              </a:rPr>
              <a:t> = overall removal</a:t>
            </a:r>
          </a:p>
          <a:p>
            <a:pPr algn="just"/>
            <a:r>
              <a:rPr lang="en-US" sz="2000" dirty="0" err="1" smtClean="0">
                <a:solidFill>
                  <a:schemeClr val="tx1"/>
                </a:solidFill>
              </a:rPr>
              <a:t>v</a:t>
            </a:r>
            <a:r>
              <a:rPr lang="en-US" sz="2000" baseline="-25000" dirty="0" err="1" smtClean="0">
                <a:solidFill>
                  <a:schemeClr val="tx1"/>
                </a:solidFill>
              </a:rPr>
              <a:t>o</a:t>
            </a:r>
            <a:r>
              <a:rPr lang="en-US" sz="2000" dirty="0" smtClean="0">
                <a:solidFill>
                  <a:schemeClr val="tx1"/>
                </a:solidFill>
              </a:rPr>
              <a:t> = design settling velocity</a:t>
            </a:r>
          </a:p>
          <a:p>
            <a:pPr algn="just"/>
            <a:r>
              <a:rPr lang="en-US" sz="2000" dirty="0" smtClean="0">
                <a:solidFill>
                  <a:schemeClr val="tx1"/>
                </a:solidFill>
              </a:rPr>
              <a:t>x</a:t>
            </a:r>
            <a:r>
              <a:rPr lang="en-US" sz="2000" baseline="-25000" dirty="0" smtClean="0">
                <a:solidFill>
                  <a:schemeClr val="tx1"/>
                </a:solidFill>
              </a:rPr>
              <a:t>o</a:t>
            </a:r>
            <a:r>
              <a:rPr lang="en-US" sz="2000" dirty="0" smtClean="0">
                <a:solidFill>
                  <a:schemeClr val="tx1"/>
                </a:solidFill>
              </a:rPr>
              <a:t> = removal corresponding to v</a:t>
            </a:r>
            <a:r>
              <a:rPr lang="en-US" sz="2000" baseline="-25000" dirty="0" smtClean="0">
                <a:solidFill>
                  <a:schemeClr val="tx1"/>
                </a:solidFill>
              </a:rPr>
              <a:t>o</a:t>
            </a:r>
            <a:r>
              <a:rPr lang="en-US" sz="2000" dirty="0" smtClean="0">
                <a:solidFill>
                  <a:schemeClr val="tx1"/>
                </a:solidFill>
              </a:rPr>
              <a:t>.</a:t>
            </a:r>
          </a:p>
          <a:p>
            <a:pPr algn="just"/>
            <a:r>
              <a:rPr lang="en-US" sz="2000" dirty="0" smtClean="0">
                <a:solidFill>
                  <a:schemeClr val="tx1"/>
                </a:solidFill>
              </a:rPr>
              <a:t>Given that the discharge Q is equal to 1500 m</a:t>
            </a:r>
            <a:r>
              <a:rPr lang="en-US" sz="2000" baseline="30000" dirty="0" smtClean="0">
                <a:solidFill>
                  <a:schemeClr val="tx1"/>
                </a:solidFill>
              </a:rPr>
              <a:t>3</a:t>
            </a:r>
            <a:r>
              <a:rPr lang="en-US" sz="2000" dirty="0" smtClean="0">
                <a:solidFill>
                  <a:schemeClr val="tx1"/>
                </a:solidFill>
              </a:rPr>
              <a:t>/hour and since settling velocity</a:t>
            </a:r>
          </a:p>
          <a:p>
            <a:pPr algn="just"/>
            <a:r>
              <a:rPr lang="en-US" sz="2000" dirty="0" err="1" smtClean="0">
                <a:solidFill>
                  <a:schemeClr val="tx1"/>
                </a:solidFill>
              </a:rPr>
              <a:t>v</a:t>
            </a:r>
            <a:r>
              <a:rPr lang="en-US" sz="2000" baseline="-25000" dirty="0" err="1" smtClean="0">
                <a:solidFill>
                  <a:schemeClr val="tx1"/>
                </a:solidFill>
              </a:rPr>
              <a:t>o</a:t>
            </a:r>
            <a:r>
              <a:rPr lang="en-US" sz="2000" dirty="0" smtClean="0">
                <a:solidFill>
                  <a:schemeClr val="tx1"/>
                </a:solidFill>
              </a:rPr>
              <a:t> = discharge/area = Q/A and A is equal to width (W) times length (L), then:</a:t>
            </a:r>
          </a:p>
          <a:p>
            <a:pPr algn="just"/>
            <a:r>
              <a:rPr lang="en-US" sz="2000" dirty="0" err="1" smtClean="0">
                <a:solidFill>
                  <a:schemeClr val="tx1"/>
                </a:solidFill>
              </a:rPr>
              <a:t>v</a:t>
            </a:r>
            <a:r>
              <a:rPr lang="en-US" sz="2000" baseline="-25000" dirty="0" err="1" smtClean="0">
                <a:solidFill>
                  <a:schemeClr val="tx1"/>
                </a:solidFill>
              </a:rPr>
              <a:t>o</a:t>
            </a:r>
            <a:r>
              <a:rPr lang="en-US" sz="2000" dirty="0" smtClean="0">
                <a:solidFill>
                  <a:schemeClr val="tx1"/>
                </a:solidFill>
              </a:rPr>
              <a:t> = Q/WL = 1500/(25x50) = 1.2 m/hour</a:t>
            </a:r>
          </a:p>
          <a:p>
            <a:pPr algn="just"/>
            <a:r>
              <a:rPr lang="en-US" sz="2000" dirty="0" smtClean="0">
                <a:solidFill>
                  <a:schemeClr val="tx1"/>
                </a:solidFill>
              </a:rPr>
              <a:t>From figure for </a:t>
            </a:r>
            <a:r>
              <a:rPr lang="en-US" sz="2000" dirty="0" err="1" smtClean="0">
                <a:solidFill>
                  <a:schemeClr val="tx1"/>
                </a:solidFill>
              </a:rPr>
              <a:t>v</a:t>
            </a:r>
            <a:r>
              <a:rPr lang="en-US" sz="2000" baseline="-25000" dirty="0" err="1" smtClean="0">
                <a:solidFill>
                  <a:schemeClr val="tx1"/>
                </a:solidFill>
              </a:rPr>
              <a:t>o</a:t>
            </a:r>
            <a:r>
              <a:rPr lang="en-US" sz="2000" dirty="0" smtClean="0">
                <a:solidFill>
                  <a:schemeClr val="tx1"/>
                </a:solidFill>
              </a:rPr>
              <a:t> = 1.2 m/hr, then X</a:t>
            </a:r>
            <a:r>
              <a:rPr lang="en-US" sz="2000" baseline="-25000" dirty="0" smtClean="0">
                <a:solidFill>
                  <a:schemeClr val="tx1"/>
                </a:solidFill>
              </a:rPr>
              <a:t>o</a:t>
            </a:r>
            <a:r>
              <a:rPr lang="en-US" sz="2000" dirty="0" smtClean="0">
                <a:solidFill>
                  <a:schemeClr val="tx1"/>
                </a:solidFill>
              </a:rPr>
              <a:t> = 66%</a:t>
            </a:r>
          </a:p>
          <a:p>
            <a:pPr algn="just"/>
            <a:r>
              <a:rPr lang="en-US" sz="2000" dirty="0" smtClean="0">
                <a:solidFill>
                  <a:schemeClr val="tx1"/>
                </a:solidFill>
              </a:rPr>
              <a:t>Therefore, the overall removal:</a:t>
            </a:r>
          </a:p>
          <a:p>
            <a:pPr algn="just"/>
            <a:r>
              <a:rPr lang="en-US" sz="2000" dirty="0" smtClean="0">
                <a:solidFill>
                  <a:schemeClr val="tx1"/>
                </a:solidFill>
              </a:rPr>
              <a:t>X</a:t>
            </a:r>
            <a:r>
              <a:rPr lang="en-US" sz="2000" baseline="-25000" dirty="0" smtClean="0">
                <a:solidFill>
                  <a:schemeClr val="tx1"/>
                </a:solidFill>
              </a:rPr>
              <a:t>T</a:t>
            </a:r>
            <a:r>
              <a:rPr lang="en-US" sz="2000" dirty="0" smtClean="0">
                <a:solidFill>
                  <a:schemeClr val="tx1"/>
                </a:solidFill>
              </a:rPr>
              <a:t> = 100 – X</a:t>
            </a:r>
            <a:r>
              <a:rPr lang="en-US" sz="2000" baseline="-25000" dirty="0" smtClean="0">
                <a:solidFill>
                  <a:schemeClr val="tx1"/>
                </a:solidFill>
              </a:rPr>
              <a:t>o</a:t>
            </a:r>
            <a:r>
              <a:rPr lang="en-US" sz="2000" dirty="0" smtClean="0">
                <a:solidFill>
                  <a:schemeClr val="tx1"/>
                </a:solidFill>
              </a:rPr>
              <a:t> + removal = 100 – 66 </a:t>
            </a:r>
            <a:r>
              <a:rPr lang="en-US" sz="2000" dirty="0" smtClean="0">
                <a:solidFill>
                  <a:srgbClr val="FF0000"/>
                </a:solidFill>
              </a:rPr>
              <a:t>+(1/2)(0.37 + 1.2)x66/1.2 </a:t>
            </a:r>
            <a:r>
              <a:rPr lang="en-US" sz="2000" dirty="0" smtClean="0">
                <a:solidFill>
                  <a:schemeClr val="tx1"/>
                </a:solidFill>
              </a:rPr>
              <a:t>= 77%</a:t>
            </a:r>
          </a:p>
          <a:p>
            <a:pPr algn="just"/>
            <a:r>
              <a:rPr lang="en-US" sz="2000" dirty="0" smtClean="0">
                <a:solidFill>
                  <a:schemeClr val="tx1"/>
                </a:solidFill>
              </a:rPr>
              <a:t>Given that the suspended solids concentration entering the basin </a:t>
            </a:r>
            <a:r>
              <a:rPr lang="en-US" sz="2000" dirty="0" err="1" smtClean="0">
                <a:solidFill>
                  <a:schemeClr val="tx1"/>
                </a:solidFill>
              </a:rPr>
              <a:t>C</a:t>
            </a:r>
            <a:r>
              <a:rPr lang="en-US" sz="2000" baseline="-25000" dirty="0" err="1" smtClean="0">
                <a:solidFill>
                  <a:schemeClr val="tx1"/>
                </a:solidFill>
              </a:rPr>
              <a:t>i</a:t>
            </a:r>
            <a:r>
              <a:rPr lang="en-US" sz="2000" dirty="0" smtClean="0">
                <a:solidFill>
                  <a:schemeClr val="tx1"/>
                </a:solidFill>
              </a:rPr>
              <a:t> = 160 g/m</a:t>
            </a:r>
            <a:r>
              <a:rPr lang="en-US" sz="2000" baseline="30000" dirty="0" smtClean="0">
                <a:solidFill>
                  <a:schemeClr val="tx1"/>
                </a:solidFill>
              </a:rPr>
              <a:t>3</a:t>
            </a:r>
            <a:r>
              <a:rPr lang="en-US" sz="2000" dirty="0" smtClean="0">
                <a:solidFill>
                  <a:schemeClr val="tx1"/>
                </a:solidFill>
              </a:rPr>
              <a:t>, then the concentration of suspended solids in the effluent </a:t>
            </a:r>
            <a:r>
              <a:rPr lang="en-US" sz="2000" dirty="0" err="1" smtClean="0">
                <a:solidFill>
                  <a:schemeClr val="tx1"/>
                </a:solidFill>
              </a:rPr>
              <a:t>C</a:t>
            </a:r>
            <a:r>
              <a:rPr lang="en-US" sz="2000" baseline="-25000" dirty="0" err="1" smtClean="0">
                <a:solidFill>
                  <a:schemeClr val="tx1"/>
                </a:solidFill>
              </a:rPr>
              <a:t>e</a:t>
            </a:r>
            <a:r>
              <a:rPr lang="en-US" sz="2000" dirty="0" smtClean="0">
                <a:solidFill>
                  <a:schemeClr val="tx1"/>
                </a:solidFill>
              </a:rPr>
              <a:t> could be found as: </a:t>
            </a:r>
            <a:r>
              <a:rPr lang="fr-FR" sz="2000" dirty="0" smtClean="0">
                <a:solidFill>
                  <a:schemeClr val="tx1"/>
                </a:solidFill>
              </a:rPr>
              <a:t>C</a:t>
            </a:r>
            <a:r>
              <a:rPr lang="fr-FR" sz="2000" baseline="-25000" dirty="0" smtClean="0">
                <a:solidFill>
                  <a:schemeClr val="tx1"/>
                </a:solidFill>
              </a:rPr>
              <a:t>e</a:t>
            </a:r>
            <a:r>
              <a:rPr lang="fr-FR" sz="2000" dirty="0" smtClean="0">
                <a:solidFill>
                  <a:schemeClr val="tx1"/>
                </a:solidFill>
              </a:rPr>
              <a:t> = (1 – X</a:t>
            </a:r>
            <a:r>
              <a:rPr lang="fr-FR" sz="2000" baseline="-25000" dirty="0" smtClean="0">
                <a:solidFill>
                  <a:schemeClr val="tx1"/>
                </a:solidFill>
              </a:rPr>
              <a:t>T</a:t>
            </a:r>
            <a:r>
              <a:rPr lang="fr-FR" sz="2000" dirty="0" smtClean="0">
                <a:solidFill>
                  <a:schemeClr val="tx1"/>
                </a:solidFill>
              </a:rPr>
              <a:t>)C</a:t>
            </a:r>
            <a:r>
              <a:rPr lang="fr-FR" sz="2000" baseline="-25000" dirty="0" smtClean="0">
                <a:solidFill>
                  <a:schemeClr val="tx1"/>
                </a:solidFill>
              </a:rPr>
              <a:t>i</a:t>
            </a:r>
            <a:r>
              <a:rPr lang="fr-FR" sz="2000" dirty="0" smtClean="0">
                <a:solidFill>
                  <a:schemeClr val="tx1"/>
                </a:solidFill>
              </a:rPr>
              <a:t> = (1 – 0.77)x160 = 36.8 g/m</a:t>
            </a:r>
            <a:r>
              <a:rPr lang="fr-FR" sz="2000" baseline="30000" dirty="0" smtClean="0">
                <a:solidFill>
                  <a:schemeClr val="tx1"/>
                </a:solidFill>
              </a:rPr>
              <a:t>3</a:t>
            </a:r>
            <a:endParaRPr lang="en-US" sz="2000" baseline="30000" dirty="0">
              <a:solidFill>
                <a:schemeClr val="tx1"/>
              </a:solidFill>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066800"/>
            <a:ext cx="7772400" cy="5181600"/>
          </a:xfrm>
        </p:spPr>
        <p:txBody>
          <a:bodyPr/>
          <a:lstStyle/>
          <a:p>
            <a:pPr algn="just">
              <a:spcBef>
                <a:spcPts val="0"/>
              </a:spcBef>
            </a:pPr>
            <a:r>
              <a:rPr lang="en-US" sz="2800" b="1" dirty="0" smtClean="0">
                <a:solidFill>
                  <a:srgbClr val="FF0000"/>
                </a:solidFill>
              </a:rPr>
              <a:t>Problem-3 (Sedimentation):</a:t>
            </a:r>
          </a:p>
          <a:p>
            <a:pPr algn="just"/>
            <a:r>
              <a:rPr lang="en-US" sz="2400" dirty="0" smtClean="0">
                <a:solidFill>
                  <a:schemeClr val="tx1"/>
                </a:solidFill>
              </a:rPr>
              <a:t>Settling column tests performed on discrete particle suspension gave the following tabulated results:</a:t>
            </a:r>
            <a:endParaRPr lang="en-US" sz="2400" b="1" dirty="0" smtClean="0">
              <a:solidFill>
                <a:schemeClr val="tx1"/>
              </a:solidFill>
            </a:endParaRPr>
          </a:p>
          <a:p>
            <a:pPr algn="just"/>
            <a:endParaRPr lang="en-US" dirty="0"/>
          </a:p>
        </p:txBody>
      </p:sp>
      <p:pic>
        <p:nvPicPr>
          <p:cNvPr id="5" name="Picture 4"/>
          <p:cNvPicPr/>
          <p:nvPr/>
        </p:nvPicPr>
        <p:blipFill>
          <a:blip r:embed="rId2"/>
          <a:srcRect/>
          <a:stretch>
            <a:fillRect/>
          </a:stretch>
        </p:blipFill>
        <p:spPr bwMode="auto">
          <a:xfrm>
            <a:off x="990600" y="2514600"/>
            <a:ext cx="7010400" cy="43434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lstStyle/>
          <a:p>
            <a:endParaRPr lang="en-US" dirty="0"/>
          </a:p>
        </p:txBody>
      </p:sp>
      <p:pic>
        <p:nvPicPr>
          <p:cNvPr id="1027" name="Picture 3"/>
          <p:cNvPicPr>
            <a:picLocks noChangeAspect="1" noChangeArrowheads="1"/>
          </p:cNvPicPr>
          <p:nvPr/>
        </p:nvPicPr>
        <p:blipFill>
          <a:blip r:embed="rId2"/>
          <a:srcRect/>
          <a:stretch>
            <a:fillRect/>
          </a:stretch>
        </p:blipFill>
        <p:spPr bwMode="auto">
          <a:xfrm>
            <a:off x="228600" y="1066800"/>
            <a:ext cx="8674100" cy="51816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lstStyle/>
          <a:p>
            <a:endParaRPr lang="en-US" dirty="0"/>
          </a:p>
        </p:txBody>
      </p:sp>
      <p:pic>
        <p:nvPicPr>
          <p:cNvPr id="3074" name="Picture 2"/>
          <p:cNvPicPr>
            <a:picLocks noChangeAspect="1" noChangeArrowheads="1"/>
          </p:cNvPicPr>
          <p:nvPr/>
        </p:nvPicPr>
        <p:blipFill>
          <a:blip r:embed="rId2"/>
          <a:srcRect/>
          <a:stretch>
            <a:fillRect/>
          </a:stretch>
        </p:blipFill>
        <p:spPr bwMode="auto">
          <a:xfrm>
            <a:off x="381000" y="1295400"/>
            <a:ext cx="8403034" cy="47244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800"/>
          </a:xfrm>
        </p:spPr>
        <p:txBody>
          <a:bodyPr>
            <a:normAutofit fontScale="90000"/>
          </a:bodyPr>
          <a:lstStyle/>
          <a:p>
            <a:r>
              <a:rPr lang="en-US" b="1" dirty="0" smtClean="0"/>
              <a:t>Problems on CE 3141</a:t>
            </a:r>
            <a:endParaRPr lang="en-US" dirty="0"/>
          </a:p>
        </p:txBody>
      </p:sp>
      <p:sp>
        <p:nvSpPr>
          <p:cNvPr id="3" name="Subtitle 2"/>
          <p:cNvSpPr>
            <a:spLocks noGrp="1"/>
          </p:cNvSpPr>
          <p:nvPr>
            <p:ph type="subTitle" idx="1"/>
          </p:nvPr>
        </p:nvSpPr>
        <p:spPr>
          <a:xfrm>
            <a:off x="685800" y="1371600"/>
            <a:ext cx="7772400" cy="4876800"/>
          </a:xfrm>
        </p:spPr>
        <p:txBody>
          <a:bodyPr/>
          <a:lstStyle/>
          <a:p>
            <a:endParaRPr lang="en-US" dirty="0"/>
          </a:p>
        </p:txBody>
      </p:sp>
      <p:pic>
        <p:nvPicPr>
          <p:cNvPr id="2050" name="Picture 2"/>
          <p:cNvPicPr>
            <a:picLocks noChangeAspect="1" noChangeArrowheads="1"/>
          </p:cNvPicPr>
          <p:nvPr/>
        </p:nvPicPr>
        <p:blipFill>
          <a:blip r:embed="rId2"/>
          <a:srcRect/>
          <a:stretch>
            <a:fillRect/>
          </a:stretch>
        </p:blipFill>
        <p:spPr bwMode="auto">
          <a:xfrm>
            <a:off x="381000" y="990600"/>
            <a:ext cx="8534400" cy="56388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1461</TotalTime>
  <Words>2189</Words>
  <Application>Microsoft Office PowerPoint</Application>
  <PresentationFormat>On-screen Show (4:3)</PresentationFormat>
  <Paragraphs>383</Paragraphs>
  <Slides>43</Slides>
  <Notes>0</Notes>
  <HiddenSlides>17</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Office Theme</vt:lpstr>
      <vt:lpstr>    Environmental Engineering-1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    Environmental Engineering-1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lpstr>Problems on CE 3141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Windows User</cp:lastModifiedBy>
  <cp:revision>74</cp:revision>
  <dcterms:created xsi:type="dcterms:W3CDTF">2006-08-16T00:00:00Z</dcterms:created>
  <dcterms:modified xsi:type="dcterms:W3CDTF">2022-07-26T01:57:56Z</dcterms:modified>
</cp:coreProperties>
</file>