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4"/>
  </p:notesMasterIdLst>
  <p:sldIdLst>
    <p:sldId id="321" r:id="rId2"/>
    <p:sldId id="348" r:id="rId3"/>
    <p:sldId id="322" r:id="rId4"/>
    <p:sldId id="349" r:id="rId5"/>
    <p:sldId id="350" r:id="rId6"/>
    <p:sldId id="351" r:id="rId7"/>
    <p:sldId id="460" r:id="rId8"/>
    <p:sldId id="352" r:id="rId9"/>
    <p:sldId id="461" r:id="rId10"/>
    <p:sldId id="353" r:id="rId11"/>
    <p:sldId id="462" r:id="rId12"/>
    <p:sldId id="354" r:id="rId13"/>
    <p:sldId id="463" r:id="rId14"/>
    <p:sldId id="489" r:id="rId15"/>
    <p:sldId id="355" r:id="rId16"/>
    <p:sldId id="356" r:id="rId17"/>
    <p:sldId id="323" r:id="rId18"/>
    <p:sldId id="324" r:id="rId19"/>
    <p:sldId id="325" r:id="rId20"/>
    <p:sldId id="326" r:id="rId21"/>
    <p:sldId id="357" r:id="rId22"/>
    <p:sldId id="358" r:id="rId23"/>
    <p:sldId id="359" r:id="rId24"/>
    <p:sldId id="360" r:id="rId25"/>
    <p:sldId id="361" r:id="rId26"/>
    <p:sldId id="370" r:id="rId27"/>
    <p:sldId id="371" r:id="rId28"/>
    <p:sldId id="372" r:id="rId29"/>
    <p:sldId id="373" r:id="rId30"/>
    <p:sldId id="374" r:id="rId31"/>
    <p:sldId id="382" r:id="rId32"/>
    <p:sldId id="375" r:id="rId33"/>
    <p:sldId id="376" r:id="rId34"/>
    <p:sldId id="381" r:id="rId35"/>
    <p:sldId id="377" r:id="rId36"/>
    <p:sldId id="378" r:id="rId37"/>
    <p:sldId id="490" r:id="rId38"/>
    <p:sldId id="379" r:id="rId39"/>
    <p:sldId id="383" r:id="rId40"/>
    <p:sldId id="385" r:id="rId41"/>
    <p:sldId id="386" r:id="rId42"/>
    <p:sldId id="388" r:id="rId43"/>
    <p:sldId id="387" r:id="rId44"/>
    <p:sldId id="389" r:id="rId45"/>
    <p:sldId id="390" r:id="rId46"/>
    <p:sldId id="392" r:id="rId47"/>
    <p:sldId id="393" r:id="rId48"/>
    <p:sldId id="418" r:id="rId49"/>
    <p:sldId id="394" r:id="rId50"/>
    <p:sldId id="395" r:id="rId51"/>
    <p:sldId id="396" r:id="rId52"/>
    <p:sldId id="397" r:id="rId53"/>
    <p:sldId id="398" r:id="rId54"/>
    <p:sldId id="399" r:id="rId55"/>
    <p:sldId id="401" r:id="rId56"/>
    <p:sldId id="402" r:id="rId57"/>
    <p:sldId id="491" r:id="rId58"/>
    <p:sldId id="403" r:id="rId59"/>
    <p:sldId id="419" r:id="rId60"/>
    <p:sldId id="404" r:id="rId61"/>
    <p:sldId id="405" r:id="rId62"/>
    <p:sldId id="406" r:id="rId63"/>
    <p:sldId id="380" r:id="rId64"/>
    <p:sldId id="408" r:id="rId65"/>
    <p:sldId id="409" r:id="rId66"/>
    <p:sldId id="410" r:id="rId67"/>
    <p:sldId id="411" r:id="rId68"/>
    <p:sldId id="412" r:id="rId69"/>
    <p:sldId id="407" r:id="rId70"/>
    <p:sldId id="414" r:id="rId71"/>
    <p:sldId id="415" r:id="rId72"/>
    <p:sldId id="416" r:id="rId7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66FF"/>
    <a:srgbClr val="0000FF"/>
    <a:srgbClr val="00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60"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164484"/>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3C3903-C69B-4FAB-A7C1-5CE771C71CE5}" type="datetimeFigureOut">
              <a:rPr lang="en-US" smtClean="0"/>
              <a:pPr/>
              <a:t>6/2/2022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CEBE0E-3BBC-4241-A6D5-54D64EABDF99}" type="slidenum">
              <a:rPr lang="en-US" smtClean="0"/>
              <a:pPr/>
              <a:t>‹#›</a:t>
            </a:fld>
            <a:endParaRPr lang="en-US"/>
          </a:p>
        </p:txBody>
      </p:sp>
    </p:spTree>
    <p:extLst>
      <p:ext uri="{BB962C8B-B14F-4D97-AF65-F5344CB8AC3E}">
        <p14:creationId xmlns:p14="http://schemas.microsoft.com/office/powerpoint/2010/main" xmlns="" val="3764852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6/2/2022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6/2/2022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FF0000"/>
                </a:solidFill>
              </a:rPr>
              <a:t>WATER QUALITY AND TREATMENT</a:t>
            </a:r>
            <a:endParaRPr lang="en-US" sz="3600" dirty="0">
              <a:solidFill>
                <a:srgbClr val="FF0000"/>
              </a:solidFill>
            </a:endParaRPr>
          </a:p>
        </p:txBody>
      </p:sp>
      <p:sp>
        <p:nvSpPr>
          <p:cNvPr id="3" name="Subtitle 2"/>
          <p:cNvSpPr>
            <a:spLocks noGrp="1"/>
          </p:cNvSpPr>
          <p:nvPr>
            <p:ph type="subTitle" idx="1"/>
          </p:nvPr>
        </p:nvSpPr>
        <p:spPr>
          <a:xfrm>
            <a:off x="381000" y="1066800"/>
            <a:ext cx="8229600" cy="4648200"/>
          </a:xfrm>
        </p:spPr>
        <p:txBody>
          <a:bodyPr>
            <a:normAutofit/>
          </a:bodyPr>
          <a:lstStyle/>
          <a:p>
            <a:pPr marL="514350" indent="-514350" algn="just">
              <a:spcAft>
                <a:spcPts val="1200"/>
              </a:spcAft>
            </a:pPr>
            <a:r>
              <a:rPr lang="en-US" sz="2800" dirty="0" smtClean="0"/>
              <a:t>	The water required for public water supply scheme should be potable or wholesome water i.e. fit for drinking purposes. It is however not essential to have physically or chemically pure water. The presence of some minerals in water is required to give some taste to the water i.e. to make it palatable and they also assist in food assimilation. It will be difficult, time consuming and costly to have complete purification of the water.</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457200" y="1143000"/>
            <a:ext cx="8153400" cy="5486400"/>
          </a:xfrm>
        </p:spPr>
        <p:txBody>
          <a:bodyPr>
            <a:normAutofit/>
          </a:bodyPr>
          <a:lstStyle/>
          <a:p>
            <a:pPr algn="just">
              <a:spcAft>
                <a:spcPts val="1200"/>
              </a:spcAft>
            </a:pPr>
            <a:r>
              <a:rPr lang="en-US" sz="2800" b="1" dirty="0" smtClean="0">
                <a:solidFill>
                  <a:srgbClr val="FFC000"/>
                </a:solidFill>
              </a:rPr>
              <a:t>Temperature: </a:t>
            </a:r>
          </a:p>
          <a:p>
            <a:pPr algn="just">
              <a:lnSpc>
                <a:spcPct val="150000"/>
              </a:lnSpc>
              <a:spcAft>
                <a:spcPts val="1200"/>
              </a:spcAft>
            </a:pPr>
            <a:r>
              <a:rPr lang="en-US" sz="2400" dirty="0" smtClean="0"/>
              <a:t>The most desirable range of temperatures for a public water supply is between 40 and 50</a:t>
            </a:r>
            <a:r>
              <a:rPr lang="en-US" sz="2400" baseline="30000" dirty="0" smtClean="0"/>
              <a:t>0</a:t>
            </a:r>
            <a:r>
              <a:rPr lang="en-US" sz="2400" dirty="0" smtClean="0"/>
              <a:t>F. Natural waters are seldom found below 40</a:t>
            </a:r>
            <a:r>
              <a:rPr lang="en-US" sz="2400" baseline="30000" dirty="0" smtClean="0"/>
              <a:t>0</a:t>
            </a:r>
            <a:r>
              <a:rPr lang="en-US" sz="2400" dirty="0" smtClean="0"/>
              <a:t>F. As the temperature rises above 50</a:t>
            </a:r>
            <a:r>
              <a:rPr lang="en-US" sz="2400" baseline="30000" dirty="0" smtClean="0"/>
              <a:t>0</a:t>
            </a:r>
            <a:r>
              <a:rPr lang="en-US" sz="2400" dirty="0" smtClean="0"/>
              <a:t>F, the water becomes less palatable and less suited to certain uses. Temperatures above 80 </a:t>
            </a:r>
            <a:r>
              <a:rPr lang="en-US" sz="2400" baseline="30000" dirty="0" smtClean="0"/>
              <a:t>0</a:t>
            </a:r>
            <a:r>
              <a:rPr lang="en-US" sz="2400" dirty="0" smtClean="0"/>
              <a:t>F are undesirable, and above 90</a:t>
            </a:r>
            <a:r>
              <a:rPr lang="en-US" sz="2400" baseline="30000" dirty="0" smtClean="0"/>
              <a:t>0</a:t>
            </a:r>
            <a:r>
              <a:rPr lang="en-US" sz="2400" dirty="0" smtClean="0"/>
              <a:t> to 95</a:t>
            </a:r>
            <a:r>
              <a:rPr lang="en-US" sz="2400" baseline="30000" dirty="0" smtClean="0"/>
              <a:t>0</a:t>
            </a:r>
            <a:r>
              <a:rPr lang="en-US" sz="2400" dirty="0" smtClean="0"/>
              <a:t>F the water is unfit for a public supply.</a:t>
            </a:r>
            <a:r>
              <a:rPr lang="en-US" sz="2400" b="1" dirty="0" smtClean="0"/>
              <a:t>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457200" y="1143000"/>
            <a:ext cx="8153400" cy="5486400"/>
          </a:xfrm>
        </p:spPr>
        <p:txBody>
          <a:bodyPr>
            <a:normAutofit lnSpcReduction="10000"/>
          </a:bodyPr>
          <a:lstStyle/>
          <a:p>
            <a:pPr algn="just"/>
            <a:r>
              <a:rPr lang="en-US" sz="2800" b="1" dirty="0" smtClean="0">
                <a:solidFill>
                  <a:srgbClr val="FFC000"/>
                </a:solidFill>
              </a:rPr>
              <a:t>Hydrogen ion concentration, pH: </a:t>
            </a:r>
          </a:p>
          <a:p>
            <a:pPr algn="just">
              <a:lnSpc>
                <a:spcPct val="150000"/>
              </a:lnSpc>
            </a:pPr>
            <a:r>
              <a:rPr lang="en-US" sz="2400" dirty="0" smtClean="0"/>
              <a:t>pH is a term used rather universally to express the intensity of the acid or alkaline condition of a solution. More exactly, it is a way of expressing the hydrogen ion concentration. In the field of water supplies, it is a factor that must be considered in chemical coagulation, disinfection, water softening and corrosion control. In sewage and industrial waste treatment employing biological processes, pH must be controlled within a range </a:t>
            </a:r>
            <a:r>
              <a:rPr lang="en-US" sz="2400" dirty="0" err="1" smtClean="0"/>
              <a:t>favourable</a:t>
            </a:r>
            <a:r>
              <a:rPr lang="en-US" sz="2400" dirty="0" smtClean="0"/>
              <a:t> to the particular organisms involved. </a:t>
            </a:r>
            <a:endParaRPr lang="en-US" sz="2400" b="1"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457200" y="1143000"/>
            <a:ext cx="8153400" cy="5486400"/>
          </a:xfrm>
        </p:spPr>
        <p:txBody>
          <a:bodyPr>
            <a:normAutofit fontScale="92500" lnSpcReduction="20000"/>
          </a:bodyPr>
          <a:lstStyle/>
          <a:p>
            <a:pPr algn="just">
              <a:spcAft>
                <a:spcPts val="1200"/>
              </a:spcAft>
            </a:pPr>
            <a:r>
              <a:rPr lang="en-US" sz="2800" b="1" dirty="0" smtClean="0">
                <a:solidFill>
                  <a:srgbClr val="FFC000"/>
                </a:solidFill>
              </a:rPr>
              <a:t>Alkalinity: </a:t>
            </a:r>
          </a:p>
          <a:p>
            <a:pPr algn="just">
              <a:lnSpc>
                <a:spcPct val="120000"/>
              </a:lnSpc>
            </a:pPr>
            <a:r>
              <a:rPr lang="en-US" dirty="0" smtClean="0"/>
              <a:t>The alkalinity of water is a measure of its capacity to neutralize acids. The alkalinity is due primarily to salts of weak acids and strong bases. Such substances act as buffers to resist a drop in pH resulting from acid addition. Alkalinity is thus a measure of the buffer capacity. </a:t>
            </a:r>
          </a:p>
          <a:p>
            <a:pPr algn="just">
              <a:lnSpc>
                <a:spcPct val="120000"/>
              </a:lnSpc>
            </a:pPr>
            <a:r>
              <a:rPr lang="en-US" dirty="0" smtClean="0"/>
              <a:t>Three major classes of minerals cause most of the alkalinity in natural waters: </a:t>
            </a:r>
            <a:r>
              <a:rPr lang="en-US" dirty="0" smtClean="0">
                <a:solidFill>
                  <a:srgbClr val="FFFF00"/>
                </a:solidFill>
              </a:rPr>
              <a:t>bicarbonate, carbonates and hydroxides</a:t>
            </a:r>
            <a:r>
              <a:rPr lang="en-US" dirty="0" smtClean="0"/>
              <a:t>. Other salts of weak acids, such as borate, silicates and phosphates may be present in small amounts. A few organic acids, such as </a:t>
            </a:r>
            <a:r>
              <a:rPr lang="en-US" dirty="0" err="1" smtClean="0"/>
              <a:t>humic</a:t>
            </a:r>
            <a:r>
              <a:rPr lang="en-US" dirty="0" smtClean="0"/>
              <a:t> acid, add to the alkalinity of natural waters. Excessive or insufficient alkalinity interferes with water treatment (coagulation).</a:t>
            </a:r>
            <a:endParaRPr lang="en-US" b="1" dirty="0" smtClean="0"/>
          </a:p>
          <a:p>
            <a:pPr algn="just"/>
            <a:endParaRPr lang="en-US" sz="2400" b="1"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838200" y="1143000"/>
            <a:ext cx="7467600" cy="4419600"/>
          </a:xfrm>
        </p:spPr>
        <p:txBody>
          <a:bodyPr>
            <a:normAutofit/>
          </a:bodyPr>
          <a:lstStyle/>
          <a:p>
            <a:pPr algn="just"/>
            <a:r>
              <a:rPr lang="en-US" sz="2800" b="1" dirty="0" smtClean="0">
                <a:solidFill>
                  <a:srgbClr val="FFC000"/>
                </a:solidFill>
              </a:rPr>
              <a:t>Specific conductance: </a:t>
            </a:r>
          </a:p>
          <a:p>
            <a:pPr algn="just">
              <a:lnSpc>
                <a:spcPct val="150000"/>
              </a:lnSpc>
            </a:pPr>
            <a:r>
              <a:rPr lang="en-US" sz="2400" dirty="0" smtClean="0"/>
              <a:t>The specific conductance of water is the reciprocal of the resistance in ohms of a column of the water 1 cm long and having cross section of 1 sq.cm at a specific temperature, usually 25</a:t>
            </a:r>
            <a:r>
              <a:rPr lang="en-US" sz="2400" baseline="30000" dirty="0" smtClean="0"/>
              <a:t>0</a:t>
            </a:r>
            <a:r>
              <a:rPr lang="en-US" sz="2400" dirty="0" smtClean="0"/>
              <a:t>C. It is commonly reported in ohms. The specific conductance is used as a measure of the quality of the water.</a:t>
            </a:r>
            <a:endParaRPr lang="en-US" sz="2400" b="1" dirty="0" smtClean="0"/>
          </a:p>
          <a:p>
            <a:pPr algn="just"/>
            <a:endParaRPr lang="en-US" sz="2400" b="1" dirty="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Environmental Engineering-1</a:t>
            </a:r>
            <a:endParaRPr lang="en-US" dirty="0"/>
          </a:p>
        </p:txBody>
      </p:sp>
      <p:sp>
        <p:nvSpPr>
          <p:cNvPr id="3" name="Subtitle 2"/>
          <p:cNvSpPr>
            <a:spLocks noGrp="1"/>
          </p:cNvSpPr>
          <p:nvPr>
            <p:ph type="subTitle" idx="1"/>
          </p:nvPr>
        </p:nvSpPr>
        <p:spPr>
          <a:xfrm>
            <a:off x="457200" y="914400"/>
            <a:ext cx="8229600" cy="5486400"/>
          </a:xfrm>
        </p:spPr>
        <p:txBody>
          <a:bodyPr>
            <a:normAutofit/>
          </a:bodyPr>
          <a:lstStyle/>
          <a:p>
            <a:pPr algn="ctr"/>
            <a:r>
              <a:rPr lang="en-US" sz="3200" dirty="0" smtClean="0"/>
              <a:t>CE3141</a:t>
            </a:r>
          </a:p>
          <a:p>
            <a:pPr algn="ctr"/>
            <a:endParaRPr lang="en-US" sz="3200" dirty="0" smtClean="0"/>
          </a:p>
          <a:p>
            <a:pPr algn="ctr"/>
            <a:r>
              <a:rPr lang="en-US" sz="3200" b="1" dirty="0" smtClean="0">
                <a:solidFill>
                  <a:srgbClr val="FF0000"/>
                </a:solidFill>
              </a:rPr>
              <a:t>Lecture-8</a:t>
            </a:r>
            <a:r>
              <a:rPr lang="en-US" sz="3200" b="1" dirty="0" smtClean="0"/>
              <a:t> </a:t>
            </a:r>
          </a:p>
          <a:p>
            <a:pPr algn="ctr"/>
            <a:r>
              <a:rPr lang="en-US" sz="3200" dirty="0" smtClean="0"/>
              <a:t>Week-5, Tuesday</a:t>
            </a:r>
          </a:p>
          <a:p>
            <a:pPr algn="ctr"/>
            <a:endParaRPr lang="en-US" sz="3200" dirty="0" smtClean="0"/>
          </a:p>
          <a:p>
            <a:pPr algn="ctr"/>
            <a:r>
              <a:rPr lang="en-US" sz="3200" dirty="0" smtClean="0"/>
              <a:t>17-05-2022</a:t>
            </a:r>
            <a:endParaRPr lang="en-US" sz="3200" dirty="0"/>
          </a:p>
        </p:txBody>
      </p:sp>
    </p:spTree>
    <p:extLst>
      <p:ext uri="{BB962C8B-B14F-4D97-AF65-F5344CB8AC3E}">
        <p14:creationId xmlns:p14="http://schemas.microsoft.com/office/powerpoint/2010/main" xmlns="" val="2448953279"/>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457200" y="1143000"/>
            <a:ext cx="8153400" cy="5257800"/>
          </a:xfrm>
        </p:spPr>
        <p:txBody>
          <a:bodyPr>
            <a:normAutofit lnSpcReduction="10000"/>
          </a:bodyPr>
          <a:lstStyle/>
          <a:p>
            <a:pPr algn="just">
              <a:spcAft>
                <a:spcPts val="1200"/>
              </a:spcAft>
            </a:pPr>
            <a:r>
              <a:rPr lang="en-US" sz="2800" b="1" dirty="0" smtClean="0">
                <a:solidFill>
                  <a:srgbClr val="FFC000"/>
                </a:solidFill>
              </a:rPr>
              <a:t>Hardness: </a:t>
            </a:r>
          </a:p>
          <a:p>
            <a:pPr algn="just">
              <a:spcAft>
                <a:spcPts val="1200"/>
              </a:spcAft>
            </a:pPr>
            <a:r>
              <a:rPr lang="en-US" sz="2400" dirty="0" smtClean="0"/>
              <a:t>Hardness in water is that characteristic which prevent the lathering of soap. It is caused principally by the solution in water of carbonates, bicarbonates and </a:t>
            </a:r>
            <a:r>
              <a:rPr lang="en-US" sz="2400" dirty="0" err="1" smtClean="0"/>
              <a:t>sulphates</a:t>
            </a:r>
            <a:r>
              <a:rPr lang="en-US" sz="2400" dirty="0" smtClean="0"/>
              <a:t> of calcium and magnesium, although the chlorides and nitrates of these two elements and sometimes of iron and of aluminum are effective to a lesser degree in causing hardness. </a:t>
            </a:r>
          </a:p>
          <a:p>
            <a:pPr algn="just">
              <a:spcAft>
                <a:spcPts val="1200"/>
              </a:spcAft>
            </a:pPr>
            <a:r>
              <a:rPr lang="en-US" sz="2400" dirty="0" smtClean="0">
                <a:solidFill>
                  <a:srgbClr val="FFC000"/>
                </a:solidFill>
              </a:rPr>
              <a:t>The term hardness is defined as the ability of the water to cause precipitation of insoluble calcium and magnesium salts of higher fatty acids from soap. </a:t>
            </a:r>
          </a:p>
          <a:p>
            <a:pPr algn="just">
              <a:spcAft>
                <a:spcPts val="1200"/>
              </a:spcAft>
            </a:pPr>
            <a:r>
              <a:rPr lang="en-US" sz="2400" dirty="0" smtClean="0"/>
              <a:t>Total hardness is expressed in various ways, the standard practice being in parts per million by weight in terms of calcium carbonate. </a:t>
            </a:r>
            <a:endParaRPr lang="en-US" sz="2400" b="1"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457200" y="1143000"/>
            <a:ext cx="8153400" cy="533400"/>
          </a:xfrm>
        </p:spPr>
        <p:txBody>
          <a:bodyPr>
            <a:normAutofit/>
          </a:bodyPr>
          <a:lstStyle/>
          <a:p>
            <a:pPr algn="just">
              <a:spcAft>
                <a:spcPts val="1200"/>
              </a:spcAft>
            </a:pPr>
            <a:r>
              <a:rPr lang="en-US" sz="2400" b="1" dirty="0" smtClean="0"/>
              <a:t>Various ranges of hardness of water</a:t>
            </a:r>
            <a:endParaRPr lang="en-US" sz="2400" b="1" dirty="0"/>
          </a:p>
        </p:txBody>
      </p:sp>
      <p:graphicFrame>
        <p:nvGraphicFramePr>
          <p:cNvPr id="5" name="Table 4"/>
          <p:cNvGraphicFramePr>
            <a:graphicFrameLocks noGrp="1"/>
          </p:cNvGraphicFramePr>
          <p:nvPr/>
        </p:nvGraphicFramePr>
        <p:xfrm>
          <a:off x="381000" y="2133600"/>
          <a:ext cx="8458200" cy="2672080"/>
        </p:xfrm>
        <a:graphic>
          <a:graphicData uri="http://schemas.openxmlformats.org/drawingml/2006/table">
            <a:tbl>
              <a:tblPr/>
              <a:tblGrid>
                <a:gridCol w="2514600"/>
                <a:gridCol w="1004449"/>
                <a:gridCol w="1814951"/>
                <a:gridCol w="1676400"/>
                <a:gridCol w="1447800"/>
              </a:tblGrid>
              <a:tr h="787400">
                <a:tc>
                  <a:txBody>
                    <a:bodyPr/>
                    <a:lstStyle/>
                    <a:p>
                      <a:pPr marL="0" marR="0" algn="ctr">
                        <a:lnSpc>
                          <a:spcPct val="150000"/>
                        </a:lnSpc>
                        <a:spcBef>
                          <a:spcPts val="0"/>
                        </a:spcBef>
                        <a:spcAft>
                          <a:spcPts val="0"/>
                        </a:spcAft>
                      </a:pPr>
                      <a:r>
                        <a:rPr lang="en-US" sz="2400" dirty="0">
                          <a:latin typeface="Times New Roman"/>
                          <a:ea typeface="Times New Roman"/>
                          <a:cs typeface="Times New Roman"/>
                        </a:rPr>
                        <a:t>Class</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a:latin typeface="Times New Roman"/>
                          <a:ea typeface="Times New Roman"/>
                          <a:cs typeface="Times New Roman"/>
                        </a:rPr>
                        <a:t>1</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a:latin typeface="Times New Roman"/>
                          <a:ea typeface="Times New Roman"/>
                          <a:cs typeface="Times New Roman"/>
                        </a:rPr>
                        <a:t>2</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a:latin typeface="Times New Roman"/>
                          <a:ea typeface="Times New Roman"/>
                          <a:cs typeface="Times New Roman"/>
                        </a:rPr>
                        <a:t>3</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a:latin typeface="Times New Roman"/>
                          <a:ea typeface="Times New Roman"/>
                          <a:cs typeface="Times New Roman"/>
                        </a:rPr>
                        <a:t>4</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r>
              <a:tr h="787400">
                <a:tc>
                  <a:txBody>
                    <a:bodyPr/>
                    <a:lstStyle/>
                    <a:p>
                      <a:pPr marL="0" marR="0" algn="just">
                        <a:lnSpc>
                          <a:spcPct val="150000"/>
                        </a:lnSpc>
                        <a:spcBef>
                          <a:spcPts val="0"/>
                        </a:spcBef>
                        <a:spcAft>
                          <a:spcPts val="0"/>
                        </a:spcAft>
                      </a:pPr>
                      <a:r>
                        <a:rPr lang="en-US" sz="2400">
                          <a:latin typeface="Times New Roman"/>
                          <a:ea typeface="Times New Roman"/>
                          <a:cs typeface="Times New Roman"/>
                        </a:rPr>
                        <a:t>Hardness, ppm</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a:latin typeface="Times New Roman"/>
                          <a:ea typeface="Times New Roman"/>
                          <a:cs typeface="Times New Roman"/>
                        </a:rPr>
                        <a:t>0 – 55 </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dirty="0">
                          <a:latin typeface="Times New Roman"/>
                          <a:ea typeface="Times New Roman"/>
                          <a:cs typeface="Times New Roman"/>
                        </a:rPr>
                        <a:t>56 – 100 </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a:latin typeface="Times New Roman"/>
                          <a:ea typeface="Times New Roman"/>
                          <a:cs typeface="Times New Roman"/>
                        </a:rPr>
                        <a:t>101 – 200 </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a:latin typeface="Times New Roman"/>
                          <a:ea typeface="Times New Roman"/>
                          <a:cs typeface="Times New Roman"/>
                        </a:rPr>
                        <a:t>201 – 300 </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r>
              <a:tr h="787400">
                <a:tc>
                  <a:txBody>
                    <a:bodyPr/>
                    <a:lstStyle/>
                    <a:p>
                      <a:pPr marL="0" marR="0" algn="just">
                        <a:lnSpc>
                          <a:spcPct val="150000"/>
                        </a:lnSpc>
                        <a:spcBef>
                          <a:spcPts val="0"/>
                        </a:spcBef>
                        <a:spcAft>
                          <a:spcPts val="0"/>
                        </a:spcAft>
                      </a:pPr>
                      <a:r>
                        <a:rPr lang="en-US" sz="2400" dirty="0">
                          <a:latin typeface="Times New Roman"/>
                          <a:ea typeface="Times New Roman"/>
                          <a:cs typeface="Times New Roman"/>
                        </a:rPr>
                        <a:t>Degree of hardness</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a:latin typeface="Times New Roman"/>
                          <a:ea typeface="Times New Roman"/>
                          <a:cs typeface="Times New Roman"/>
                        </a:rPr>
                        <a:t>Soft</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a:latin typeface="Times New Roman"/>
                          <a:ea typeface="Times New Roman"/>
                          <a:cs typeface="Times New Roman"/>
                        </a:rPr>
                        <a:t>Slightly hard</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a:latin typeface="Times New Roman"/>
                          <a:ea typeface="Times New Roman"/>
                          <a:cs typeface="Times New Roman"/>
                        </a:rPr>
                        <a:t>Moderately hard</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dirty="0">
                          <a:latin typeface="Times New Roman"/>
                          <a:ea typeface="Times New Roman"/>
                          <a:cs typeface="Times New Roman"/>
                        </a:rPr>
                        <a:t>Very hard</a:t>
                      </a:r>
                    </a:p>
                  </a:txBody>
                  <a:tcPr marL="67483" marR="67483"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r>
            </a:tbl>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Water Quality Parameters and Standards</a:t>
            </a:r>
            <a:endParaRPr lang="en-US" sz="3600" dirty="0"/>
          </a:p>
        </p:txBody>
      </p:sp>
      <p:sp>
        <p:nvSpPr>
          <p:cNvPr id="3" name="Subtitle 2"/>
          <p:cNvSpPr>
            <a:spLocks noGrp="1"/>
          </p:cNvSpPr>
          <p:nvPr>
            <p:ph type="subTitle" idx="1"/>
          </p:nvPr>
        </p:nvSpPr>
        <p:spPr>
          <a:xfrm>
            <a:off x="381000" y="1066800"/>
            <a:ext cx="8229600" cy="5486400"/>
          </a:xfrm>
        </p:spPr>
        <p:txBody>
          <a:bodyPr>
            <a:normAutofit fontScale="92500"/>
          </a:bodyPr>
          <a:lstStyle/>
          <a:p>
            <a:pPr algn="just"/>
            <a:r>
              <a:rPr lang="en-US" sz="2800" b="1" i="1" dirty="0" smtClean="0">
                <a:solidFill>
                  <a:srgbClr val="FFC000"/>
                </a:solidFill>
              </a:rPr>
              <a:t>Classification of hardness: </a:t>
            </a:r>
            <a:r>
              <a:rPr lang="en-US" sz="2800" dirty="0" smtClean="0"/>
              <a:t>Depending on soap destroying power hardness is classified as temporary hardness and permanent hardness. </a:t>
            </a:r>
          </a:p>
          <a:p>
            <a:pPr algn="just"/>
            <a:r>
              <a:rPr lang="en-US" sz="2800" dirty="0" smtClean="0">
                <a:solidFill>
                  <a:srgbClr val="FFFF00"/>
                </a:solidFill>
              </a:rPr>
              <a:t>The temporary hardness </a:t>
            </a:r>
            <a:r>
              <a:rPr lang="en-US" sz="2800" dirty="0" smtClean="0"/>
              <a:t>is also known as the carbonate hardness and it is mainly due to the presence of carbonate or bicarbonate of calcium and magnesium. It can be removed by boiling or by adding lime to the water. </a:t>
            </a:r>
          </a:p>
          <a:p>
            <a:pPr algn="just"/>
            <a:r>
              <a:rPr lang="en-US" sz="2800" dirty="0" smtClean="0">
                <a:solidFill>
                  <a:srgbClr val="FFFF00"/>
                </a:solidFill>
              </a:rPr>
              <a:t>The permanent hardness </a:t>
            </a:r>
            <a:r>
              <a:rPr lang="en-US" sz="2800" dirty="0" smtClean="0"/>
              <a:t>is also known as the non-carbonate hardness and it is due to the presence of </a:t>
            </a:r>
            <a:r>
              <a:rPr lang="en-US" sz="2800" dirty="0" err="1" smtClean="0"/>
              <a:t>sulphates</a:t>
            </a:r>
            <a:r>
              <a:rPr lang="en-US" sz="2800" dirty="0" smtClean="0"/>
              <a:t>, chlorides and nitrates of calcium and magnesium. It cannot be removed by simply boiling the water. It requires special treatment of water softening. </a:t>
            </a:r>
            <a:endParaRPr lang="en-US" sz="2800"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Water Quality Parameters and Standards</a:t>
            </a:r>
            <a:endParaRPr lang="en-US" sz="3600" dirty="0"/>
          </a:p>
        </p:txBody>
      </p:sp>
      <p:sp>
        <p:nvSpPr>
          <p:cNvPr id="3" name="Subtitle 2"/>
          <p:cNvSpPr>
            <a:spLocks noGrp="1"/>
          </p:cNvSpPr>
          <p:nvPr>
            <p:ph type="subTitle" idx="1"/>
          </p:nvPr>
        </p:nvSpPr>
        <p:spPr>
          <a:xfrm>
            <a:off x="457200" y="1219200"/>
            <a:ext cx="8077200" cy="990600"/>
          </a:xfrm>
        </p:spPr>
        <p:txBody>
          <a:bodyPr>
            <a:normAutofit/>
          </a:bodyPr>
          <a:lstStyle/>
          <a:p>
            <a:pPr marL="514350" indent="-514350" algn="just">
              <a:spcAft>
                <a:spcPts val="1200"/>
              </a:spcAft>
            </a:pPr>
            <a:r>
              <a:rPr lang="en-US" sz="2800" dirty="0" smtClean="0"/>
              <a:t>The diagram of carbonate hardness and non-carbonate hardness is presented in Figure.</a:t>
            </a:r>
            <a:endParaRPr lang="en-US" sz="2800" dirty="0"/>
          </a:p>
        </p:txBody>
      </p:sp>
      <p:grpSp>
        <p:nvGrpSpPr>
          <p:cNvPr id="7169" name="Group 1"/>
          <p:cNvGrpSpPr>
            <a:grpSpLocks/>
          </p:cNvGrpSpPr>
          <p:nvPr/>
        </p:nvGrpSpPr>
        <p:grpSpPr bwMode="auto">
          <a:xfrm>
            <a:off x="152400" y="2743197"/>
            <a:ext cx="8334455" cy="3504664"/>
            <a:chOff x="1817" y="8825"/>
            <a:chExt cx="8460" cy="2177"/>
          </a:xfrm>
        </p:grpSpPr>
        <p:sp>
          <p:nvSpPr>
            <p:cNvPr id="7170" name="Text Box 2"/>
            <p:cNvSpPr txBox="1">
              <a:spLocks noChangeArrowheads="1"/>
            </p:cNvSpPr>
            <p:nvPr/>
          </p:nvSpPr>
          <p:spPr bwMode="auto">
            <a:xfrm>
              <a:off x="1817" y="9185"/>
              <a:ext cx="360" cy="360"/>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Ca</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71" name="Text Box 3"/>
            <p:cNvSpPr txBox="1">
              <a:spLocks noChangeArrowheads="1"/>
            </p:cNvSpPr>
            <p:nvPr/>
          </p:nvSpPr>
          <p:spPr bwMode="auto">
            <a:xfrm>
              <a:off x="1817" y="9905"/>
              <a:ext cx="360" cy="360"/>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Mg</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72" name="Text Box 4"/>
            <p:cNvSpPr txBox="1">
              <a:spLocks noChangeArrowheads="1"/>
            </p:cNvSpPr>
            <p:nvPr/>
          </p:nvSpPr>
          <p:spPr bwMode="auto">
            <a:xfrm>
              <a:off x="3797" y="8825"/>
              <a:ext cx="720" cy="284"/>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HCO</a:t>
              </a:r>
              <a:r>
                <a:rPr kumimoji="0" lang="en-US" sz="2000" b="0" i="0" u="none" strike="noStrike" cap="none" normalizeH="0" baseline="-25000" smtClean="0">
                  <a:ln>
                    <a:noFill/>
                  </a:ln>
                  <a:solidFill>
                    <a:schemeClr val="tx1"/>
                  </a:solidFill>
                  <a:effectLst/>
                  <a:latin typeface="Calibri" pitchFamily="34" charset="0"/>
                  <a:cs typeface="Arial" pitchFamily="34" charset="0"/>
                </a:rPr>
                <a:t>3</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73" name="Text Box 5"/>
            <p:cNvSpPr txBox="1">
              <a:spLocks noChangeArrowheads="1"/>
            </p:cNvSpPr>
            <p:nvPr/>
          </p:nvSpPr>
          <p:spPr bwMode="auto">
            <a:xfrm>
              <a:off x="3812" y="9260"/>
              <a:ext cx="540" cy="275"/>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CO</a:t>
              </a:r>
              <a:r>
                <a:rPr kumimoji="0" lang="en-US" sz="2000" b="0" i="0" u="none" strike="noStrike" cap="none" normalizeH="0" baseline="-25000" smtClean="0">
                  <a:ln>
                    <a:noFill/>
                  </a:ln>
                  <a:solidFill>
                    <a:schemeClr val="tx1"/>
                  </a:solidFill>
                  <a:effectLst/>
                  <a:latin typeface="Calibri" pitchFamily="34" charset="0"/>
                  <a:cs typeface="Arial" pitchFamily="34" charset="0"/>
                </a:rPr>
                <a:t>3</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74" name="Text Box 6"/>
            <p:cNvSpPr txBox="1">
              <a:spLocks noChangeArrowheads="1"/>
            </p:cNvSpPr>
            <p:nvPr/>
          </p:nvSpPr>
          <p:spPr bwMode="auto">
            <a:xfrm>
              <a:off x="3812" y="9950"/>
              <a:ext cx="540" cy="248"/>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SO</a:t>
              </a:r>
              <a:r>
                <a:rPr kumimoji="0" lang="en-US" sz="2000" b="0" i="0" u="none" strike="noStrike" cap="none" normalizeH="0" baseline="-25000" smtClean="0">
                  <a:ln>
                    <a:noFill/>
                  </a:ln>
                  <a:solidFill>
                    <a:schemeClr val="tx1"/>
                  </a:solidFill>
                  <a:effectLst/>
                  <a:latin typeface="Calibri" pitchFamily="34" charset="0"/>
                  <a:cs typeface="Arial" pitchFamily="34" charset="0"/>
                </a:rPr>
                <a:t>4</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75" name="Text Box 7"/>
            <p:cNvSpPr txBox="1">
              <a:spLocks noChangeArrowheads="1"/>
            </p:cNvSpPr>
            <p:nvPr/>
          </p:nvSpPr>
          <p:spPr bwMode="auto">
            <a:xfrm>
              <a:off x="3887" y="10387"/>
              <a:ext cx="360" cy="237"/>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Cl </a:t>
              </a:r>
              <a:r>
                <a:rPr kumimoji="0" lang="en-US" sz="2000" b="0" i="0" u="none" strike="noStrike" cap="none" normalizeH="0" baseline="30000" smtClean="0">
                  <a:ln>
                    <a:noFill/>
                  </a:ln>
                  <a:solidFill>
                    <a:schemeClr val="tx1"/>
                  </a:solidFill>
                  <a:effectLst/>
                  <a:latin typeface="Times New Roman" pitchFamily="18" charset="0"/>
                  <a:cs typeface="Arial" pitchFamily="34" charset="0"/>
                </a:rPr>
                <a:t>-</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76" name="Text Box 8"/>
            <p:cNvSpPr txBox="1">
              <a:spLocks noChangeArrowheads="1"/>
            </p:cNvSpPr>
            <p:nvPr/>
          </p:nvSpPr>
          <p:spPr bwMode="auto">
            <a:xfrm>
              <a:off x="5432" y="8885"/>
              <a:ext cx="2520" cy="271"/>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Ca(HCO</a:t>
              </a:r>
              <a:r>
                <a:rPr kumimoji="0" lang="en-US" sz="2000" b="0" i="0" u="none" strike="noStrike" cap="none" normalizeH="0" baseline="-25000" smtClean="0">
                  <a:ln>
                    <a:noFill/>
                  </a:ln>
                  <a:solidFill>
                    <a:schemeClr val="tx1"/>
                  </a:solidFill>
                  <a:effectLst/>
                  <a:latin typeface="Calibri" pitchFamily="34" charset="0"/>
                  <a:cs typeface="Arial" pitchFamily="34" charset="0"/>
                </a:rPr>
                <a:t>3</a:t>
              </a:r>
              <a:r>
                <a:rPr kumimoji="0" lang="en-US" sz="2000" b="0" i="0" u="none" strike="noStrike" cap="none" normalizeH="0" baseline="0" smtClean="0">
                  <a:ln>
                    <a:noFill/>
                  </a:ln>
                  <a:solidFill>
                    <a:schemeClr val="tx1"/>
                  </a:solidFill>
                  <a:effectLst/>
                  <a:latin typeface="Calibri" pitchFamily="34" charset="0"/>
                  <a:cs typeface="Arial" pitchFamily="34" charset="0"/>
                </a:rPr>
                <a:t>)</a:t>
              </a:r>
              <a:r>
                <a:rPr kumimoji="0" lang="en-US" sz="2000" b="0" i="0" u="none" strike="noStrike" cap="none" normalizeH="0" baseline="-25000" smtClean="0">
                  <a:ln>
                    <a:noFill/>
                  </a:ln>
                  <a:solidFill>
                    <a:schemeClr val="tx1"/>
                  </a:solidFill>
                  <a:effectLst/>
                  <a:latin typeface="Calibri" pitchFamily="34" charset="0"/>
                  <a:cs typeface="Arial" pitchFamily="34" charset="0"/>
                </a:rPr>
                <a:t>2</a:t>
              </a:r>
              <a:r>
                <a:rPr kumimoji="0" lang="en-US" sz="2000" b="0" i="0" u="none" strike="noStrike" cap="none" normalizeH="0" baseline="0" smtClean="0">
                  <a:ln>
                    <a:noFill/>
                  </a:ln>
                  <a:solidFill>
                    <a:schemeClr val="tx1"/>
                  </a:solidFill>
                  <a:effectLst/>
                  <a:latin typeface="Calibri" pitchFamily="34" charset="0"/>
                  <a:cs typeface="Arial" pitchFamily="34" charset="0"/>
                </a:rPr>
                <a:t>, Mg(HCO</a:t>
              </a:r>
              <a:r>
                <a:rPr kumimoji="0" lang="en-US" sz="2000" b="0" i="0" u="none" strike="noStrike" cap="none" normalizeH="0" baseline="-25000" smtClean="0">
                  <a:ln>
                    <a:noFill/>
                  </a:ln>
                  <a:solidFill>
                    <a:schemeClr val="tx1"/>
                  </a:solidFill>
                  <a:effectLst/>
                  <a:latin typeface="Calibri" pitchFamily="34" charset="0"/>
                  <a:cs typeface="Arial" pitchFamily="34" charset="0"/>
                </a:rPr>
                <a:t>3</a:t>
              </a:r>
              <a:r>
                <a:rPr kumimoji="0" lang="en-US" sz="2000" b="0" i="0" u="none" strike="noStrike" cap="none" normalizeH="0" baseline="0" smtClean="0">
                  <a:ln>
                    <a:noFill/>
                  </a:ln>
                  <a:solidFill>
                    <a:schemeClr val="tx1"/>
                  </a:solidFill>
                  <a:effectLst/>
                  <a:latin typeface="Calibri" pitchFamily="34" charset="0"/>
                  <a:cs typeface="Arial" pitchFamily="34" charset="0"/>
                </a:rPr>
                <a:t>)</a:t>
              </a:r>
              <a:r>
                <a:rPr kumimoji="0" lang="en-US" sz="2000" b="0" i="0" u="none" strike="noStrike" cap="none" normalizeH="0" baseline="-25000" smtClean="0">
                  <a:ln>
                    <a:noFill/>
                  </a:ln>
                  <a:solidFill>
                    <a:schemeClr val="tx1"/>
                  </a:solidFill>
                  <a:effectLst/>
                  <a:latin typeface="Calibri" pitchFamily="34" charset="0"/>
                  <a:cs typeface="Arial" pitchFamily="34" charset="0"/>
                </a:rPr>
                <a:t>3</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77" name="Text Box 9"/>
            <p:cNvSpPr txBox="1">
              <a:spLocks noChangeArrowheads="1"/>
            </p:cNvSpPr>
            <p:nvPr/>
          </p:nvSpPr>
          <p:spPr bwMode="auto">
            <a:xfrm>
              <a:off x="5462" y="9950"/>
              <a:ext cx="1620" cy="295"/>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CaSO</a:t>
              </a:r>
              <a:r>
                <a:rPr kumimoji="0" lang="en-US" sz="2000" b="0" i="0" u="none" strike="noStrike" cap="none" normalizeH="0" baseline="-25000" smtClean="0">
                  <a:ln>
                    <a:noFill/>
                  </a:ln>
                  <a:solidFill>
                    <a:schemeClr val="tx1"/>
                  </a:solidFill>
                  <a:effectLst/>
                  <a:latin typeface="Calibri" pitchFamily="34" charset="0"/>
                  <a:cs typeface="Arial" pitchFamily="34" charset="0"/>
                </a:rPr>
                <a:t>4</a:t>
              </a:r>
              <a:r>
                <a:rPr kumimoji="0" lang="en-US" sz="2000" b="0" i="0" u="none" strike="noStrike" cap="none" normalizeH="0" baseline="0" smtClean="0">
                  <a:ln>
                    <a:noFill/>
                  </a:ln>
                  <a:solidFill>
                    <a:schemeClr val="tx1"/>
                  </a:solidFill>
                  <a:effectLst/>
                  <a:latin typeface="Calibri" pitchFamily="34" charset="0"/>
                  <a:cs typeface="Arial" pitchFamily="34" charset="0"/>
                </a:rPr>
                <a:t>, MgSO</a:t>
              </a:r>
              <a:r>
                <a:rPr kumimoji="0" lang="en-US" sz="2000" b="0" i="0" u="none" strike="noStrike" cap="none" normalizeH="0" baseline="-25000" smtClean="0">
                  <a:ln>
                    <a:noFill/>
                  </a:ln>
                  <a:solidFill>
                    <a:schemeClr val="tx1"/>
                  </a:solidFill>
                  <a:effectLst/>
                  <a:latin typeface="Calibri" pitchFamily="34" charset="0"/>
                  <a:cs typeface="Arial" pitchFamily="34" charset="0"/>
                </a:rPr>
                <a:t>4</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78" name="Text Box 10"/>
            <p:cNvSpPr txBox="1">
              <a:spLocks noChangeArrowheads="1"/>
            </p:cNvSpPr>
            <p:nvPr/>
          </p:nvSpPr>
          <p:spPr bwMode="auto">
            <a:xfrm>
              <a:off x="5492" y="10385"/>
              <a:ext cx="1440" cy="239"/>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CaCl</a:t>
              </a:r>
              <a:r>
                <a:rPr kumimoji="0" lang="en-US" sz="2000" b="0" i="0" u="none" strike="noStrike" cap="none" normalizeH="0" baseline="-25000" smtClean="0">
                  <a:ln>
                    <a:noFill/>
                  </a:ln>
                  <a:solidFill>
                    <a:schemeClr val="tx1"/>
                  </a:solidFill>
                  <a:effectLst/>
                  <a:latin typeface="Calibri" pitchFamily="34" charset="0"/>
                  <a:cs typeface="Arial" pitchFamily="34" charset="0"/>
                </a:rPr>
                <a:t>2</a:t>
              </a:r>
              <a:r>
                <a:rPr kumimoji="0" lang="en-US" sz="2000" b="0" i="0" u="none" strike="noStrike" cap="none" normalizeH="0" baseline="0" smtClean="0">
                  <a:ln>
                    <a:noFill/>
                  </a:ln>
                  <a:solidFill>
                    <a:schemeClr val="tx1"/>
                  </a:solidFill>
                  <a:effectLst/>
                  <a:latin typeface="Calibri" pitchFamily="34" charset="0"/>
                  <a:cs typeface="Arial" pitchFamily="34" charset="0"/>
                </a:rPr>
                <a:t>, MgCl</a:t>
              </a:r>
              <a:r>
                <a:rPr kumimoji="0" lang="en-US" sz="2000" b="0" i="0" u="none" strike="noStrike" cap="none" normalizeH="0" baseline="-25000" smtClean="0">
                  <a:ln>
                    <a:noFill/>
                  </a:ln>
                  <a:solidFill>
                    <a:schemeClr val="tx1"/>
                  </a:solidFill>
                  <a:effectLst/>
                  <a:latin typeface="Calibri" pitchFamily="34" charset="0"/>
                  <a:cs typeface="Arial" pitchFamily="34" charset="0"/>
                </a:rPr>
                <a:t>2</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79" name="Text Box 11"/>
            <p:cNvSpPr txBox="1">
              <a:spLocks noChangeArrowheads="1"/>
            </p:cNvSpPr>
            <p:nvPr/>
          </p:nvSpPr>
          <p:spPr bwMode="auto">
            <a:xfrm>
              <a:off x="8117" y="9125"/>
              <a:ext cx="2160" cy="315"/>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Carbonate Hardness</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80" name="Text Box 12"/>
            <p:cNvSpPr txBox="1">
              <a:spLocks noChangeArrowheads="1"/>
            </p:cNvSpPr>
            <p:nvPr/>
          </p:nvSpPr>
          <p:spPr bwMode="auto">
            <a:xfrm>
              <a:off x="8192" y="10212"/>
              <a:ext cx="2056" cy="412"/>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pitchFamily="34" charset="0"/>
                </a:rPr>
                <a:t>Non-carbonate Hardness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7181" name="Line 13"/>
            <p:cNvSpPr>
              <a:spLocks noChangeShapeType="1"/>
            </p:cNvSpPr>
            <p:nvPr/>
          </p:nvSpPr>
          <p:spPr bwMode="auto">
            <a:xfrm flipV="1">
              <a:off x="2177" y="9005"/>
              <a:ext cx="1620" cy="360"/>
            </a:xfrm>
            <a:prstGeom prst="line">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182" name="Line 14"/>
            <p:cNvSpPr>
              <a:spLocks noChangeShapeType="1"/>
            </p:cNvSpPr>
            <p:nvPr/>
          </p:nvSpPr>
          <p:spPr bwMode="auto">
            <a:xfrm>
              <a:off x="2177" y="9365"/>
              <a:ext cx="1620" cy="0"/>
            </a:xfrm>
            <a:prstGeom prst="line">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183" name="Line 15"/>
            <p:cNvSpPr>
              <a:spLocks noChangeShapeType="1"/>
            </p:cNvSpPr>
            <p:nvPr/>
          </p:nvSpPr>
          <p:spPr bwMode="auto">
            <a:xfrm>
              <a:off x="2177" y="9365"/>
              <a:ext cx="1620" cy="720"/>
            </a:xfrm>
            <a:prstGeom prst="line">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184" name="Line 16"/>
            <p:cNvSpPr>
              <a:spLocks noChangeShapeType="1"/>
            </p:cNvSpPr>
            <p:nvPr/>
          </p:nvSpPr>
          <p:spPr bwMode="auto">
            <a:xfrm>
              <a:off x="2177" y="9365"/>
              <a:ext cx="1620" cy="1080"/>
            </a:xfrm>
            <a:prstGeom prst="line">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185" name="Line 17"/>
            <p:cNvSpPr>
              <a:spLocks noChangeShapeType="1"/>
            </p:cNvSpPr>
            <p:nvPr/>
          </p:nvSpPr>
          <p:spPr bwMode="auto">
            <a:xfrm>
              <a:off x="2177" y="10085"/>
              <a:ext cx="1620" cy="360"/>
            </a:xfrm>
            <a:prstGeom prst="line">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186" name="Line 18"/>
            <p:cNvSpPr>
              <a:spLocks noChangeShapeType="1"/>
            </p:cNvSpPr>
            <p:nvPr/>
          </p:nvSpPr>
          <p:spPr bwMode="auto">
            <a:xfrm>
              <a:off x="2177" y="10085"/>
              <a:ext cx="1620" cy="0"/>
            </a:xfrm>
            <a:prstGeom prst="line">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187" name="Line 19"/>
            <p:cNvSpPr>
              <a:spLocks noChangeShapeType="1"/>
            </p:cNvSpPr>
            <p:nvPr/>
          </p:nvSpPr>
          <p:spPr bwMode="auto">
            <a:xfrm flipV="1">
              <a:off x="2177" y="9365"/>
              <a:ext cx="1620" cy="720"/>
            </a:xfrm>
            <a:prstGeom prst="line">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188" name="Line 20"/>
            <p:cNvSpPr>
              <a:spLocks noChangeShapeType="1"/>
            </p:cNvSpPr>
            <p:nvPr/>
          </p:nvSpPr>
          <p:spPr bwMode="auto">
            <a:xfrm flipV="1">
              <a:off x="2177" y="9005"/>
              <a:ext cx="1620" cy="1080"/>
            </a:xfrm>
            <a:prstGeom prst="line">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189" name="Text Box 21"/>
            <p:cNvSpPr txBox="1">
              <a:spLocks noChangeArrowheads="1"/>
            </p:cNvSpPr>
            <p:nvPr/>
          </p:nvSpPr>
          <p:spPr bwMode="auto">
            <a:xfrm>
              <a:off x="5477" y="9305"/>
              <a:ext cx="1620" cy="277"/>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CaCO</a:t>
              </a:r>
              <a:r>
                <a:rPr kumimoji="0" lang="en-US" sz="2000" b="0" i="0" u="none" strike="noStrike" cap="none" normalizeH="0" baseline="-25000" smtClean="0">
                  <a:ln>
                    <a:noFill/>
                  </a:ln>
                  <a:solidFill>
                    <a:schemeClr val="tx1"/>
                  </a:solidFill>
                  <a:effectLst/>
                  <a:latin typeface="Calibri" pitchFamily="34" charset="0"/>
                  <a:cs typeface="Arial" pitchFamily="34" charset="0"/>
                </a:rPr>
                <a:t>3</a:t>
              </a:r>
              <a:r>
                <a:rPr kumimoji="0" lang="en-US" sz="2000" b="0" i="0" u="none" strike="noStrike" cap="none" normalizeH="0" baseline="0" smtClean="0">
                  <a:ln>
                    <a:noFill/>
                  </a:ln>
                  <a:solidFill>
                    <a:schemeClr val="tx1"/>
                  </a:solidFill>
                  <a:effectLst/>
                  <a:latin typeface="Calibri" pitchFamily="34" charset="0"/>
                  <a:cs typeface="Arial" pitchFamily="34" charset="0"/>
                </a:rPr>
                <a:t>, MgCO</a:t>
              </a:r>
              <a:r>
                <a:rPr kumimoji="0" lang="en-US" sz="2000" b="0" i="0" u="none" strike="noStrike" cap="none" normalizeH="0" baseline="-25000" smtClean="0">
                  <a:ln>
                    <a:noFill/>
                  </a:ln>
                  <a:solidFill>
                    <a:schemeClr val="tx1"/>
                  </a:solidFill>
                  <a:effectLst/>
                  <a:latin typeface="Calibri" pitchFamily="34" charset="0"/>
                  <a:cs typeface="Arial" pitchFamily="34" charset="0"/>
                </a:rPr>
                <a:t>3</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grpSp>
          <p:nvGrpSpPr>
            <p:cNvPr id="7190" name="Group 22"/>
            <p:cNvGrpSpPr>
              <a:grpSpLocks/>
            </p:cNvGrpSpPr>
            <p:nvPr/>
          </p:nvGrpSpPr>
          <p:grpSpPr bwMode="auto">
            <a:xfrm>
              <a:off x="4517" y="9005"/>
              <a:ext cx="900" cy="1515"/>
              <a:chOff x="5040" y="3672"/>
              <a:chExt cx="720" cy="1515"/>
            </a:xfrm>
          </p:grpSpPr>
          <p:sp>
            <p:nvSpPr>
              <p:cNvPr id="7191" name="Line 23"/>
              <p:cNvSpPr>
                <a:spLocks noChangeShapeType="1"/>
              </p:cNvSpPr>
              <p:nvPr/>
            </p:nvSpPr>
            <p:spPr bwMode="auto">
              <a:xfrm>
                <a:off x="5040" y="3672"/>
                <a:ext cx="720" cy="0"/>
              </a:xfrm>
              <a:prstGeom prst="line">
                <a:avLst/>
              </a:prstGeom>
              <a:noFill/>
              <a:ln w="9525">
                <a:solidFill>
                  <a:srgbClr val="00FF00"/>
                </a:solidFill>
                <a:round/>
                <a:headEnd/>
                <a:tailEnd type="stealth" w="med" len="sm"/>
              </a:ln>
            </p:spPr>
            <p:txBody>
              <a:bodyPr vert="horz" wrap="square" lIns="91440" tIns="45720" rIns="91440" bIns="45720" numCol="1" anchor="t" anchorCtr="0" compatLnSpc="1">
                <a:prstTxWarp prst="textNoShape">
                  <a:avLst/>
                </a:prstTxWarp>
              </a:bodyPr>
              <a:lstStyle/>
              <a:p>
                <a:endParaRPr lang="en-US" sz="2000"/>
              </a:p>
            </p:txBody>
          </p:sp>
          <p:sp>
            <p:nvSpPr>
              <p:cNvPr id="7192" name="Line 24"/>
              <p:cNvSpPr>
                <a:spLocks noChangeShapeType="1"/>
              </p:cNvSpPr>
              <p:nvPr/>
            </p:nvSpPr>
            <p:spPr bwMode="auto">
              <a:xfrm>
                <a:off x="5040" y="4092"/>
                <a:ext cx="720" cy="0"/>
              </a:xfrm>
              <a:prstGeom prst="line">
                <a:avLst/>
              </a:prstGeom>
              <a:noFill/>
              <a:ln w="9525">
                <a:solidFill>
                  <a:srgbClr val="00FF00"/>
                </a:solidFill>
                <a:round/>
                <a:headEnd/>
                <a:tailEnd type="stealth" w="med" len="sm"/>
              </a:ln>
            </p:spPr>
            <p:txBody>
              <a:bodyPr vert="horz" wrap="square" lIns="91440" tIns="45720" rIns="91440" bIns="45720" numCol="1" anchor="t" anchorCtr="0" compatLnSpc="1">
                <a:prstTxWarp prst="textNoShape">
                  <a:avLst/>
                </a:prstTxWarp>
              </a:bodyPr>
              <a:lstStyle/>
              <a:p>
                <a:endParaRPr lang="en-US" sz="2000"/>
              </a:p>
            </p:txBody>
          </p:sp>
          <p:sp>
            <p:nvSpPr>
              <p:cNvPr id="7193" name="Line 25"/>
              <p:cNvSpPr>
                <a:spLocks noChangeShapeType="1"/>
              </p:cNvSpPr>
              <p:nvPr/>
            </p:nvSpPr>
            <p:spPr bwMode="auto">
              <a:xfrm>
                <a:off x="5040" y="4752"/>
                <a:ext cx="720" cy="0"/>
              </a:xfrm>
              <a:prstGeom prst="line">
                <a:avLst/>
              </a:prstGeom>
              <a:noFill/>
              <a:ln w="9525">
                <a:solidFill>
                  <a:srgbClr val="00FF00"/>
                </a:solidFill>
                <a:round/>
                <a:headEnd/>
                <a:tailEnd type="stealth" w="med" len="sm"/>
              </a:ln>
            </p:spPr>
            <p:txBody>
              <a:bodyPr vert="horz" wrap="square" lIns="91440" tIns="45720" rIns="91440" bIns="45720" numCol="1" anchor="t" anchorCtr="0" compatLnSpc="1">
                <a:prstTxWarp prst="textNoShape">
                  <a:avLst/>
                </a:prstTxWarp>
              </a:bodyPr>
              <a:lstStyle/>
              <a:p>
                <a:endParaRPr lang="en-US" sz="2000"/>
              </a:p>
            </p:txBody>
          </p:sp>
          <p:sp>
            <p:nvSpPr>
              <p:cNvPr id="7194" name="Line 26"/>
              <p:cNvSpPr>
                <a:spLocks noChangeShapeType="1"/>
              </p:cNvSpPr>
              <p:nvPr/>
            </p:nvSpPr>
            <p:spPr bwMode="auto">
              <a:xfrm>
                <a:off x="5040" y="5187"/>
                <a:ext cx="720" cy="0"/>
              </a:xfrm>
              <a:prstGeom prst="line">
                <a:avLst/>
              </a:prstGeom>
              <a:noFill/>
              <a:ln w="9525">
                <a:solidFill>
                  <a:srgbClr val="00FF00"/>
                </a:solidFill>
                <a:round/>
                <a:headEnd/>
                <a:tailEnd type="stealth" w="med" len="sm"/>
              </a:ln>
            </p:spPr>
            <p:txBody>
              <a:bodyPr vert="horz" wrap="square" lIns="91440" tIns="45720" rIns="91440" bIns="45720" numCol="1" anchor="t" anchorCtr="0" compatLnSpc="1">
                <a:prstTxWarp prst="textNoShape">
                  <a:avLst/>
                </a:prstTxWarp>
              </a:bodyPr>
              <a:lstStyle/>
              <a:p>
                <a:endParaRPr lang="en-US" sz="2000"/>
              </a:p>
            </p:txBody>
          </p:sp>
        </p:grpSp>
        <p:sp>
          <p:nvSpPr>
            <p:cNvPr id="7195" name="AutoShape 27"/>
            <p:cNvSpPr>
              <a:spLocks/>
            </p:cNvSpPr>
            <p:nvPr/>
          </p:nvSpPr>
          <p:spPr bwMode="auto">
            <a:xfrm>
              <a:off x="7937" y="9005"/>
              <a:ext cx="180" cy="540"/>
            </a:xfrm>
            <a:prstGeom prst="rightBrace">
              <a:avLst>
                <a:gd name="adj1" fmla="val 25000"/>
                <a:gd name="adj2" fmla="val 50000"/>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196" name="AutoShape 28"/>
            <p:cNvSpPr>
              <a:spLocks/>
            </p:cNvSpPr>
            <p:nvPr/>
          </p:nvSpPr>
          <p:spPr bwMode="auto">
            <a:xfrm>
              <a:off x="7920" y="10085"/>
              <a:ext cx="197" cy="787"/>
            </a:xfrm>
            <a:prstGeom prst="rightBrace">
              <a:avLst>
                <a:gd name="adj1" fmla="val 33291"/>
                <a:gd name="adj2" fmla="val 50000"/>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198" name="Text Box 30"/>
            <p:cNvSpPr txBox="1">
              <a:spLocks noChangeArrowheads="1"/>
            </p:cNvSpPr>
            <p:nvPr/>
          </p:nvSpPr>
          <p:spPr bwMode="auto">
            <a:xfrm>
              <a:off x="3855" y="10692"/>
              <a:ext cx="540" cy="263"/>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smtClean="0">
                  <a:ln>
                    <a:noFill/>
                  </a:ln>
                  <a:solidFill>
                    <a:schemeClr val="tx1"/>
                  </a:solidFill>
                  <a:effectLst/>
                  <a:latin typeface="Calibri" pitchFamily="34" charset="0"/>
                  <a:cs typeface="Arial" pitchFamily="34" charset="0"/>
                </a:rPr>
                <a:t>NO</a:t>
              </a:r>
              <a:r>
                <a:rPr kumimoji="0" lang="en-US" sz="2000" b="0" i="0" u="none" strike="noStrike" cap="none" normalizeH="0" baseline="-25000" smtClean="0">
                  <a:ln>
                    <a:noFill/>
                  </a:ln>
                  <a:solidFill>
                    <a:schemeClr val="tx1"/>
                  </a:solidFill>
                  <a:effectLst/>
                  <a:latin typeface="Calibri" pitchFamily="34" charset="0"/>
                  <a:cs typeface="Arial" pitchFamily="34" charset="0"/>
                </a:rPr>
                <a:t>3</a:t>
              </a:r>
              <a:endParaRPr kumimoji="0" lang="en-US" sz="2000" b="0" i="0" u="none" strike="noStrike" cap="none" normalizeH="0" baseline="0" smtClean="0">
                <a:ln>
                  <a:noFill/>
                </a:ln>
                <a:solidFill>
                  <a:schemeClr val="tx1"/>
                </a:solidFill>
                <a:effectLst/>
                <a:latin typeface="Arial" pitchFamily="34" charset="0"/>
                <a:cs typeface="Arial" pitchFamily="34" charset="0"/>
              </a:endParaRPr>
            </a:p>
          </p:txBody>
        </p:sp>
        <p:sp>
          <p:nvSpPr>
            <p:cNvPr id="7199" name="Line 31"/>
            <p:cNvSpPr>
              <a:spLocks noChangeShapeType="1"/>
            </p:cNvSpPr>
            <p:nvPr/>
          </p:nvSpPr>
          <p:spPr bwMode="auto">
            <a:xfrm>
              <a:off x="2175" y="9372"/>
              <a:ext cx="1620" cy="1440"/>
            </a:xfrm>
            <a:prstGeom prst="line">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200" name="Line 32"/>
            <p:cNvSpPr>
              <a:spLocks noChangeShapeType="1"/>
            </p:cNvSpPr>
            <p:nvPr/>
          </p:nvSpPr>
          <p:spPr bwMode="auto">
            <a:xfrm>
              <a:off x="2160" y="10077"/>
              <a:ext cx="1620" cy="720"/>
            </a:xfrm>
            <a:prstGeom prst="line">
              <a:avLst/>
            </a:pr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7201" name="Text Box 33"/>
            <p:cNvSpPr txBox="1">
              <a:spLocks noChangeArrowheads="1"/>
            </p:cNvSpPr>
            <p:nvPr/>
          </p:nvSpPr>
          <p:spPr bwMode="auto">
            <a:xfrm>
              <a:off x="5430" y="10737"/>
              <a:ext cx="2340" cy="265"/>
            </a:xfrm>
            <a:prstGeom prst="rect">
              <a:avLst/>
            </a:prstGeom>
            <a:noFill/>
            <a:ln w="9525">
              <a:solidFill>
                <a:srgbClr val="00FF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pitchFamily="34" charset="0"/>
                </a:rPr>
                <a:t>Ca(NO3)</a:t>
              </a:r>
              <a:r>
                <a:rPr kumimoji="0" lang="en-US" sz="2000" b="0" i="0" u="none" strike="noStrike" cap="none" normalizeH="0" baseline="-25000" dirty="0" smtClean="0">
                  <a:ln>
                    <a:noFill/>
                  </a:ln>
                  <a:solidFill>
                    <a:schemeClr val="tx1"/>
                  </a:solidFill>
                  <a:effectLst/>
                  <a:latin typeface="Calibri" pitchFamily="34" charset="0"/>
                  <a:cs typeface="Arial" pitchFamily="34" charset="0"/>
                </a:rPr>
                <a:t>2</a:t>
              </a:r>
              <a:r>
                <a:rPr kumimoji="0" lang="en-US" sz="2000" b="0" i="0" u="none" strike="noStrike" cap="none" normalizeH="0" baseline="0" dirty="0" smtClean="0">
                  <a:ln>
                    <a:noFill/>
                  </a:ln>
                  <a:solidFill>
                    <a:schemeClr val="tx1"/>
                  </a:solidFill>
                  <a:effectLst/>
                  <a:latin typeface="Calibri" pitchFamily="34" charset="0"/>
                  <a:cs typeface="Arial" pitchFamily="34" charset="0"/>
                </a:rPr>
                <a:t>, Mg(NO3)</a:t>
              </a:r>
              <a:r>
                <a:rPr kumimoji="0" lang="en-US" sz="2000" b="0" i="0" u="none" strike="noStrike" cap="none" normalizeH="0" baseline="-25000" dirty="0" smtClean="0">
                  <a:ln>
                    <a:noFill/>
                  </a:ln>
                  <a:solidFill>
                    <a:schemeClr val="tx1"/>
                  </a:solidFill>
                  <a:effectLst/>
                  <a:latin typeface="Calibri" pitchFamily="34" charset="0"/>
                  <a:cs typeface="Arial" pitchFamily="34" charset="0"/>
                </a:rPr>
                <a:t>2</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2" name="Line 34"/>
            <p:cNvSpPr>
              <a:spLocks noChangeShapeType="1"/>
            </p:cNvSpPr>
            <p:nvPr/>
          </p:nvSpPr>
          <p:spPr bwMode="auto">
            <a:xfrm>
              <a:off x="4500" y="10872"/>
              <a:ext cx="900" cy="0"/>
            </a:xfrm>
            <a:prstGeom prst="line">
              <a:avLst/>
            </a:prstGeom>
            <a:noFill/>
            <a:ln w="9525">
              <a:solidFill>
                <a:srgbClr val="00FF00"/>
              </a:solidFill>
              <a:round/>
              <a:headEnd/>
              <a:tailEnd type="stealth" w="med" len="sm"/>
            </a:ln>
          </p:spPr>
          <p:txBody>
            <a:bodyPr vert="horz" wrap="square" lIns="91440" tIns="45720" rIns="91440" bIns="45720" numCol="1" anchor="t" anchorCtr="0" compatLnSpc="1">
              <a:prstTxWarp prst="textNoShape">
                <a:avLst/>
              </a:prstTxWarp>
            </a:bodyPr>
            <a:lstStyle/>
            <a:p>
              <a:endParaRPr lang="en-US" sz="2000"/>
            </a:p>
          </p:txBody>
        </p:sp>
      </p:gr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Water Quality Parameters and Standards</a:t>
            </a:r>
            <a:endParaRPr lang="en-US" sz="3600" b="0" dirty="0"/>
          </a:p>
        </p:txBody>
      </p:sp>
      <p:sp>
        <p:nvSpPr>
          <p:cNvPr id="3" name="Subtitle 2"/>
          <p:cNvSpPr>
            <a:spLocks noGrp="1"/>
          </p:cNvSpPr>
          <p:nvPr>
            <p:ph type="subTitle" idx="1"/>
          </p:nvPr>
        </p:nvSpPr>
        <p:spPr>
          <a:xfrm>
            <a:off x="685800" y="1219200"/>
            <a:ext cx="7848600" cy="5181600"/>
          </a:xfrm>
        </p:spPr>
        <p:txBody>
          <a:bodyPr>
            <a:normAutofit/>
          </a:bodyPr>
          <a:lstStyle/>
          <a:p>
            <a:pPr lvl="0" algn="just">
              <a:spcAft>
                <a:spcPts val="1200"/>
              </a:spcAft>
            </a:pPr>
            <a:r>
              <a:rPr lang="en-US" sz="2400" b="1" i="1" dirty="0" smtClean="0">
                <a:solidFill>
                  <a:srgbClr val="FFC000"/>
                </a:solidFill>
              </a:rPr>
              <a:t>Principal bad effect of hardness</a:t>
            </a:r>
            <a:r>
              <a:rPr lang="en-US" sz="2400" dirty="0" smtClean="0">
                <a:solidFill>
                  <a:srgbClr val="FFC000"/>
                </a:solidFill>
              </a:rPr>
              <a:t>: </a:t>
            </a:r>
          </a:p>
          <a:p>
            <a:pPr lvl="0" algn="just">
              <a:spcAft>
                <a:spcPts val="1200"/>
              </a:spcAft>
            </a:pPr>
            <a:r>
              <a:rPr lang="en-US" sz="2400" dirty="0" smtClean="0"/>
              <a:t>The principal bad effects of hardness are given below: </a:t>
            </a:r>
          </a:p>
          <a:p>
            <a:pPr marL="457200" lvl="0" indent="-457200" algn="just">
              <a:spcAft>
                <a:spcPts val="1200"/>
              </a:spcAft>
              <a:buFont typeface="Wingdings" pitchFamily="2" charset="2"/>
              <a:buChar char="§"/>
            </a:pPr>
            <a:r>
              <a:rPr lang="en-US" sz="2400" dirty="0" smtClean="0"/>
              <a:t>Enough consumption of soap.</a:t>
            </a:r>
          </a:p>
          <a:p>
            <a:pPr marL="457200" lvl="0" indent="-457200" algn="just">
              <a:spcAft>
                <a:spcPts val="1200"/>
              </a:spcAft>
              <a:buFont typeface="Wingdings" pitchFamily="2" charset="2"/>
              <a:buChar char="§"/>
            </a:pPr>
            <a:r>
              <a:rPr lang="en-US" sz="2400" dirty="0" smtClean="0"/>
              <a:t>Clogs skin, </a:t>
            </a:r>
            <a:r>
              <a:rPr lang="en-US" sz="2400" dirty="0" err="1" smtClean="0"/>
              <a:t>discolours</a:t>
            </a:r>
            <a:r>
              <a:rPr lang="en-US" sz="2400" dirty="0" smtClean="0"/>
              <a:t> porcelain, stains and shortens fabrics, toughens and </a:t>
            </a:r>
            <a:r>
              <a:rPr lang="en-US" sz="2400" dirty="0" err="1" smtClean="0"/>
              <a:t>discolours</a:t>
            </a:r>
            <a:r>
              <a:rPr lang="en-US" sz="2400" dirty="0" smtClean="0"/>
              <a:t> vegetables.</a:t>
            </a:r>
          </a:p>
          <a:p>
            <a:pPr marL="457200" lvl="0" indent="-457200" algn="just">
              <a:spcAft>
                <a:spcPts val="1200"/>
              </a:spcAft>
              <a:buFont typeface="Wingdings" pitchFamily="2" charset="2"/>
              <a:buChar char="§"/>
            </a:pPr>
            <a:r>
              <a:rPr lang="en-US" sz="2400" dirty="0" smtClean="0"/>
              <a:t>Gives difficulty in textile and paper manufacture, tannery and other industrial processes.</a:t>
            </a:r>
          </a:p>
          <a:p>
            <a:pPr marL="457200" lvl="0" indent="-457200" algn="just">
              <a:spcAft>
                <a:spcPts val="1200"/>
              </a:spcAft>
              <a:buFont typeface="Wingdings" pitchFamily="2" charset="2"/>
              <a:buChar char="§"/>
            </a:pPr>
            <a:r>
              <a:rPr lang="en-US" sz="2400" dirty="0" smtClean="0"/>
              <a:t>Forms scales in boilers, resulting in great heat transfer losses and danger of boiler failure.</a:t>
            </a:r>
          </a:p>
          <a:p>
            <a:pPr marL="514350" indent="-514350" algn="just">
              <a:spcAft>
                <a:spcPts val="1200"/>
              </a:spcAft>
            </a:pPr>
            <a:endParaRPr lang="en-US" sz="2400"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FF0000"/>
                </a:solidFill>
              </a:rPr>
              <a:t>WATER QUALITY AND TREATMENT</a:t>
            </a:r>
            <a:endParaRPr lang="en-US" sz="3600" dirty="0">
              <a:solidFill>
                <a:srgbClr val="FF0000"/>
              </a:solidFill>
            </a:endParaRPr>
          </a:p>
        </p:txBody>
      </p:sp>
      <p:sp>
        <p:nvSpPr>
          <p:cNvPr id="3" name="Subtitle 2"/>
          <p:cNvSpPr>
            <a:spLocks noGrp="1"/>
          </p:cNvSpPr>
          <p:nvPr>
            <p:ph type="subTitle" idx="1"/>
          </p:nvPr>
        </p:nvSpPr>
        <p:spPr>
          <a:xfrm>
            <a:off x="609600" y="914400"/>
            <a:ext cx="7848600" cy="4800600"/>
          </a:xfrm>
        </p:spPr>
        <p:txBody>
          <a:bodyPr>
            <a:normAutofit/>
          </a:bodyPr>
          <a:lstStyle/>
          <a:p>
            <a:pPr algn="just"/>
            <a:r>
              <a:rPr lang="en-US" sz="2800" dirty="0" smtClean="0"/>
              <a:t>The impurities in water are to be removed to a certain extent only so that it does not prove harmful to the public health. The term </a:t>
            </a:r>
            <a:r>
              <a:rPr lang="en-US" sz="2800" i="1" dirty="0" smtClean="0">
                <a:solidFill>
                  <a:srgbClr val="FFFF00"/>
                </a:solidFill>
              </a:rPr>
              <a:t>wholesome</a:t>
            </a:r>
            <a:r>
              <a:rPr lang="en-US" sz="2800" dirty="0" smtClean="0"/>
              <a:t> water is used to indicate the water which is not chemically pure, but does not contain anything harmful to the human body i.e. the water in which there are no pathogenic bacteria, no toxic substances and no excessive organic matter. The term </a:t>
            </a:r>
            <a:r>
              <a:rPr lang="en-US" sz="2800" i="1" dirty="0" smtClean="0">
                <a:solidFill>
                  <a:srgbClr val="FFFF00"/>
                </a:solidFill>
              </a:rPr>
              <a:t>pure</a:t>
            </a:r>
            <a:r>
              <a:rPr lang="en-US" sz="2800" dirty="0" smtClean="0"/>
              <a:t> water is a relative term and it has to be interpreted in relation to the use of water. </a:t>
            </a:r>
            <a:endParaRPr lang="en-US" sz="28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Water Quality Parameters and Standards</a:t>
            </a:r>
            <a:endParaRPr lang="en-US" sz="3600" dirty="0"/>
          </a:p>
        </p:txBody>
      </p:sp>
      <p:sp>
        <p:nvSpPr>
          <p:cNvPr id="3" name="Subtitle 2"/>
          <p:cNvSpPr>
            <a:spLocks noGrp="1"/>
          </p:cNvSpPr>
          <p:nvPr>
            <p:ph type="subTitle" idx="1"/>
          </p:nvPr>
        </p:nvSpPr>
        <p:spPr>
          <a:xfrm>
            <a:off x="381000" y="1143000"/>
            <a:ext cx="8229600" cy="5257800"/>
          </a:xfrm>
        </p:spPr>
        <p:txBody>
          <a:bodyPr>
            <a:normAutofit/>
          </a:bodyPr>
          <a:lstStyle/>
          <a:p>
            <a:pPr marL="514350" indent="-514350" algn="just">
              <a:spcAft>
                <a:spcPts val="1200"/>
              </a:spcAft>
            </a:pPr>
            <a:r>
              <a:rPr lang="en-US" sz="2800" b="1" dirty="0" smtClean="0">
                <a:solidFill>
                  <a:srgbClr val="FFC000"/>
                </a:solidFill>
              </a:rPr>
              <a:t>Arsenic: </a:t>
            </a:r>
            <a:r>
              <a:rPr lang="en-US" dirty="0" smtClean="0"/>
              <a:t>In Bangladesh the presence of arsenic in groundwater was first detected in 1993 at </a:t>
            </a:r>
            <a:r>
              <a:rPr lang="en-US" dirty="0" err="1" smtClean="0"/>
              <a:t>Baroghoria</a:t>
            </a:r>
            <a:r>
              <a:rPr lang="en-US" dirty="0" smtClean="0"/>
              <a:t> union of </a:t>
            </a:r>
            <a:r>
              <a:rPr lang="en-US" dirty="0" err="1" smtClean="0"/>
              <a:t>Chapai</a:t>
            </a:r>
            <a:r>
              <a:rPr lang="en-US" dirty="0" smtClean="0"/>
              <a:t> </a:t>
            </a:r>
            <a:r>
              <a:rPr lang="en-US" dirty="0" err="1" smtClean="0"/>
              <a:t>Nawabganj</a:t>
            </a:r>
            <a:r>
              <a:rPr lang="en-US" dirty="0" smtClean="0"/>
              <a:t> district. The concentration of arsenic in drinking water in excess of permissible limit is toxic to human body. According to the WHO guideline value the desirable maximum concentration of arsenic in drinking water would be 0.01 mg/l. In Bangladesh the maximum acceptable concentration in drinking water is considered to be 0.05 mg/l. Symptoms of arsenic toxicity leading to cancer may occur due to excessive intake of arsenic in the human body over a longer period of time.</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Water Quality Parameters and Standards</a:t>
            </a:r>
            <a:endParaRPr lang="en-US" sz="3600" dirty="0"/>
          </a:p>
        </p:txBody>
      </p:sp>
      <p:sp>
        <p:nvSpPr>
          <p:cNvPr id="3" name="Subtitle 2"/>
          <p:cNvSpPr>
            <a:spLocks noGrp="1"/>
          </p:cNvSpPr>
          <p:nvPr>
            <p:ph type="subTitle" idx="1"/>
          </p:nvPr>
        </p:nvSpPr>
        <p:spPr>
          <a:xfrm>
            <a:off x="381000" y="914400"/>
            <a:ext cx="8229600" cy="533400"/>
          </a:xfrm>
        </p:spPr>
        <p:txBody>
          <a:bodyPr>
            <a:normAutofit/>
          </a:bodyPr>
          <a:lstStyle/>
          <a:p>
            <a:pPr marL="514350" indent="-514350" algn="just">
              <a:spcAft>
                <a:spcPts val="1200"/>
              </a:spcAft>
            </a:pPr>
            <a:r>
              <a:rPr lang="en-US" sz="2400" dirty="0" smtClean="0"/>
              <a:t>Drinking water standard</a:t>
            </a:r>
            <a:endParaRPr lang="en-US" sz="2400" dirty="0"/>
          </a:p>
        </p:txBody>
      </p:sp>
      <p:graphicFrame>
        <p:nvGraphicFramePr>
          <p:cNvPr id="4" name="Table 3"/>
          <p:cNvGraphicFramePr>
            <a:graphicFrameLocks noGrp="1"/>
          </p:cNvGraphicFramePr>
          <p:nvPr/>
        </p:nvGraphicFramePr>
        <p:xfrm>
          <a:off x="457200" y="1600200"/>
          <a:ext cx="8382000" cy="4389120"/>
        </p:xfrm>
        <a:graphic>
          <a:graphicData uri="http://schemas.openxmlformats.org/drawingml/2006/table">
            <a:tbl>
              <a:tblPr/>
              <a:tblGrid>
                <a:gridCol w="1143000"/>
                <a:gridCol w="3505200"/>
                <a:gridCol w="1981200"/>
                <a:gridCol w="1752600"/>
              </a:tblGrid>
              <a:tr h="167462">
                <a:tc rowSpan="2" gridSpan="2">
                  <a:txBody>
                    <a:bodyPr/>
                    <a:lstStyle/>
                    <a:p>
                      <a:pPr marL="0" marR="0" algn="ctr">
                        <a:lnSpc>
                          <a:spcPct val="150000"/>
                        </a:lnSpc>
                        <a:spcBef>
                          <a:spcPts val="0"/>
                        </a:spcBef>
                        <a:spcAft>
                          <a:spcPts val="0"/>
                        </a:spcAft>
                      </a:pPr>
                      <a:r>
                        <a:rPr lang="en-US" sz="2400" dirty="0">
                          <a:latin typeface="Times New Roman"/>
                          <a:ea typeface="Times New Roman"/>
                        </a:rPr>
                        <a:t>Parameters</a:t>
                      </a:r>
                    </a:p>
                  </a:txBody>
                  <a:tcPr marL="35442" marR="354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rowSpan="2" hMerge="1">
                  <a:txBody>
                    <a:bodyPr/>
                    <a:lstStyle/>
                    <a:p>
                      <a:endParaRPr lang="en-US"/>
                    </a:p>
                  </a:txBody>
                  <a:tcPr/>
                </a:tc>
                <a:tc gridSpan="2">
                  <a:txBody>
                    <a:bodyPr/>
                    <a:lstStyle/>
                    <a:p>
                      <a:pPr marL="0" marR="0" algn="ctr">
                        <a:lnSpc>
                          <a:spcPct val="150000"/>
                        </a:lnSpc>
                        <a:spcBef>
                          <a:spcPts val="0"/>
                        </a:spcBef>
                        <a:spcAft>
                          <a:spcPts val="0"/>
                        </a:spcAft>
                      </a:pPr>
                      <a:r>
                        <a:rPr lang="en-US" sz="2400" dirty="0">
                          <a:latin typeface="Times New Roman"/>
                          <a:ea typeface="Times New Roman"/>
                        </a:rPr>
                        <a:t>Standard (mg/l)</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endParaRPr lang="en-US"/>
                    </a:p>
                  </a:txBody>
                  <a:tcPr/>
                </a:tc>
              </a:tr>
              <a:tr h="167462">
                <a:tc gridSpan="2" vMerge="1">
                  <a:txBody>
                    <a:bodyPr/>
                    <a:lstStyle/>
                    <a:p>
                      <a:endParaRPr lang="en-US"/>
                    </a:p>
                  </a:txBody>
                  <a:tcPr/>
                </a:tc>
                <a:tc hMerge="1" vMerge="1">
                  <a:txBody>
                    <a:bodyPr/>
                    <a:lstStyle/>
                    <a:p>
                      <a:endParaRPr lang="en-US"/>
                    </a:p>
                  </a:txBody>
                  <a:tcPr/>
                </a:tc>
                <a:tc>
                  <a:txBody>
                    <a:bodyPr/>
                    <a:lstStyle/>
                    <a:p>
                      <a:pPr marL="0" marR="0" algn="ctr">
                        <a:lnSpc>
                          <a:spcPct val="150000"/>
                        </a:lnSpc>
                        <a:spcBef>
                          <a:spcPts val="0"/>
                        </a:spcBef>
                        <a:spcAft>
                          <a:spcPts val="0"/>
                        </a:spcAft>
                      </a:pPr>
                      <a:r>
                        <a:rPr lang="en-US" sz="2400" dirty="0">
                          <a:latin typeface="Times New Roman"/>
                          <a:ea typeface="Times New Roman"/>
                        </a:rPr>
                        <a:t>USPHS</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WHO</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rowSpan="5">
                  <a:txBody>
                    <a:bodyPr/>
                    <a:lstStyle/>
                    <a:p>
                      <a:pPr marL="0" marR="0" algn="l">
                        <a:lnSpc>
                          <a:spcPct val="150000"/>
                        </a:lnSpc>
                        <a:spcBef>
                          <a:spcPts val="600"/>
                        </a:spcBef>
                        <a:spcAft>
                          <a:spcPts val="0"/>
                        </a:spcAft>
                      </a:pPr>
                      <a:r>
                        <a:rPr lang="en-US" sz="2400">
                          <a:latin typeface="Times New Roman"/>
                          <a:ea typeface="Times New Roman"/>
                        </a:rPr>
                        <a:t>Physical quality</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just">
                        <a:lnSpc>
                          <a:spcPct val="150000"/>
                        </a:lnSpc>
                        <a:spcBef>
                          <a:spcPts val="600"/>
                        </a:spcBef>
                        <a:spcAft>
                          <a:spcPts val="0"/>
                        </a:spcAft>
                      </a:pPr>
                      <a:r>
                        <a:rPr lang="en-US" sz="2400" dirty="0">
                          <a:latin typeface="Times New Roman"/>
                          <a:ea typeface="Times New Roman"/>
                        </a:rPr>
                        <a:t>Total Dissolve Solid (TDS)</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600"/>
                        </a:spcBef>
                        <a:spcAft>
                          <a:spcPts val="0"/>
                        </a:spcAft>
                      </a:pPr>
                      <a:r>
                        <a:rPr lang="en-US" sz="2400" dirty="0">
                          <a:latin typeface="Times New Roman"/>
                          <a:ea typeface="Times New Roman"/>
                        </a:rPr>
                        <a:t>500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600"/>
                        </a:spcBef>
                        <a:spcAft>
                          <a:spcPts val="0"/>
                        </a:spcAft>
                      </a:pPr>
                      <a:r>
                        <a:rPr lang="en-US" sz="2400">
                          <a:latin typeface="Times New Roman"/>
                          <a:ea typeface="Times New Roman"/>
                        </a:rPr>
                        <a:t>500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400" dirty="0">
                          <a:latin typeface="Times New Roman"/>
                          <a:ea typeface="Times New Roman"/>
                        </a:rPr>
                        <a:t>Turbidity</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dirty="0">
                          <a:latin typeface="Times New Roman"/>
                          <a:ea typeface="Times New Roman"/>
                        </a:rPr>
                        <a:t>10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400" dirty="0">
                          <a:latin typeface="Times New Roman"/>
                          <a:ea typeface="Times New Roman"/>
                        </a:rPr>
                        <a:t>Color</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dirty="0">
                          <a:latin typeface="Times New Roman"/>
                          <a:ea typeface="Times New Roman"/>
                        </a:rPr>
                        <a:t>20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15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400" dirty="0">
                          <a:latin typeface="Times New Roman"/>
                          <a:ea typeface="Times New Roman"/>
                        </a:rPr>
                        <a:t>Temperature</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dirty="0" smtClean="0">
                          <a:latin typeface="Times New Roman"/>
                          <a:ea typeface="Times New Roman"/>
                        </a:rPr>
                        <a:t>50</a:t>
                      </a:r>
                      <a:r>
                        <a:rPr lang="en-US" sz="2400" baseline="30000" dirty="0" smtClean="0">
                          <a:latin typeface="Times New Roman"/>
                          <a:ea typeface="Times New Roman"/>
                        </a:rPr>
                        <a:t>o</a:t>
                      </a:r>
                      <a:r>
                        <a:rPr lang="en-US" sz="2400" baseline="0" dirty="0" smtClean="0">
                          <a:latin typeface="Times New Roman"/>
                          <a:ea typeface="Times New Roman"/>
                        </a:rPr>
                        <a:t> </a:t>
                      </a:r>
                      <a:r>
                        <a:rPr lang="en-US" sz="2400" dirty="0" smtClean="0">
                          <a:latin typeface="Times New Roman"/>
                          <a:ea typeface="Times New Roman"/>
                        </a:rPr>
                        <a:t>F</a:t>
                      </a:r>
                      <a:endParaRPr lang="en-US" sz="2400" dirty="0">
                        <a:latin typeface="Times New Roman"/>
                        <a:ea typeface="Times New Roman"/>
                      </a:endParaRP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dirty="0" smtClean="0">
                          <a:latin typeface="Times New Roman"/>
                          <a:ea typeface="Times New Roman"/>
                        </a:rPr>
                        <a:t>50</a:t>
                      </a:r>
                      <a:r>
                        <a:rPr lang="en-US" sz="2400" baseline="30000" dirty="0" smtClean="0">
                          <a:latin typeface="Times New Roman"/>
                          <a:ea typeface="Times New Roman"/>
                        </a:rPr>
                        <a:t>o</a:t>
                      </a:r>
                      <a:r>
                        <a:rPr lang="en-US" sz="2400" dirty="0" smtClean="0">
                          <a:latin typeface="Times New Roman"/>
                          <a:ea typeface="Times New Roman"/>
                        </a:rPr>
                        <a:t> F</a:t>
                      </a:r>
                      <a:endParaRPr lang="en-US" sz="2400" dirty="0">
                        <a:latin typeface="Times New Roman"/>
                        <a:ea typeface="Times New Roman"/>
                      </a:endParaRP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279104">
                <a:tc vMerge="1">
                  <a:txBody>
                    <a:bodyPr/>
                    <a:lstStyle/>
                    <a:p>
                      <a:endParaRPr lang="en-US"/>
                    </a:p>
                  </a:txBody>
                  <a:tcPr/>
                </a:tc>
                <a:tc>
                  <a:txBody>
                    <a:bodyPr/>
                    <a:lstStyle/>
                    <a:p>
                      <a:pPr marL="0" marR="0" algn="just">
                        <a:lnSpc>
                          <a:spcPct val="150000"/>
                        </a:lnSpc>
                        <a:spcBef>
                          <a:spcPts val="0"/>
                        </a:spcBef>
                        <a:spcAft>
                          <a:spcPts val="0"/>
                        </a:spcAft>
                      </a:pPr>
                      <a:r>
                        <a:rPr lang="en-US" sz="2400" dirty="0">
                          <a:latin typeface="Times New Roman"/>
                          <a:ea typeface="Times New Roman"/>
                        </a:rPr>
                        <a:t>Tastes and odor</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gridSpan="2">
                  <a:txBody>
                    <a:bodyPr/>
                    <a:lstStyle/>
                    <a:p>
                      <a:pPr marL="0" marR="0" algn="ctr">
                        <a:lnSpc>
                          <a:spcPct val="150000"/>
                        </a:lnSpc>
                        <a:spcBef>
                          <a:spcPts val="0"/>
                        </a:spcBef>
                        <a:spcAft>
                          <a:spcPts val="0"/>
                        </a:spcAft>
                      </a:pPr>
                      <a:r>
                        <a:rPr lang="en-US" sz="2400" dirty="0">
                          <a:latin typeface="Times New Roman"/>
                          <a:ea typeface="Times New Roman"/>
                        </a:rPr>
                        <a:t>Water should be completely free from taste and odor</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endParaRPr lang="en-US"/>
                    </a:p>
                  </a:txBody>
                  <a:tcPr/>
                </a:tc>
              </a:tr>
            </a:tbl>
          </a:graphicData>
        </a:graphic>
      </p:graphicFrame>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Water Quality Parameters and Standards</a:t>
            </a:r>
            <a:endParaRPr lang="en-US" sz="3600" dirty="0"/>
          </a:p>
        </p:txBody>
      </p:sp>
      <p:sp>
        <p:nvSpPr>
          <p:cNvPr id="3" name="Subtitle 2"/>
          <p:cNvSpPr>
            <a:spLocks noGrp="1"/>
          </p:cNvSpPr>
          <p:nvPr>
            <p:ph type="subTitle" idx="1"/>
          </p:nvPr>
        </p:nvSpPr>
        <p:spPr>
          <a:xfrm>
            <a:off x="381000" y="762000"/>
            <a:ext cx="8229600" cy="533400"/>
          </a:xfrm>
        </p:spPr>
        <p:txBody>
          <a:bodyPr>
            <a:normAutofit/>
          </a:bodyPr>
          <a:lstStyle/>
          <a:p>
            <a:pPr marL="514350" indent="-514350" algn="just">
              <a:spcAft>
                <a:spcPts val="1200"/>
              </a:spcAft>
            </a:pPr>
            <a:r>
              <a:rPr lang="en-US" sz="2400" dirty="0" smtClean="0"/>
              <a:t>Drinking water standard</a:t>
            </a:r>
            <a:endParaRPr lang="en-US" sz="2400" dirty="0"/>
          </a:p>
        </p:txBody>
      </p:sp>
      <p:graphicFrame>
        <p:nvGraphicFramePr>
          <p:cNvPr id="4" name="Table 3"/>
          <p:cNvGraphicFramePr>
            <a:graphicFrameLocks noGrp="1"/>
          </p:cNvGraphicFramePr>
          <p:nvPr/>
        </p:nvGraphicFramePr>
        <p:xfrm>
          <a:off x="381000" y="1295400"/>
          <a:ext cx="8458200" cy="5486400"/>
        </p:xfrm>
        <a:graphic>
          <a:graphicData uri="http://schemas.openxmlformats.org/drawingml/2006/table">
            <a:tbl>
              <a:tblPr/>
              <a:tblGrid>
                <a:gridCol w="2729863"/>
                <a:gridCol w="2729863"/>
                <a:gridCol w="1499237"/>
                <a:gridCol w="1499237"/>
              </a:tblGrid>
              <a:tr h="167462">
                <a:tc rowSpan="2" gridSpan="2">
                  <a:txBody>
                    <a:bodyPr/>
                    <a:lstStyle/>
                    <a:p>
                      <a:pPr marL="0" marR="0" algn="ctr">
                        <a:lnSpc>
                          <a:spcPct val="150000"/>
                        </a:lnSpc>
                        <a:spcBef>
                          <a:spcPts val="0"/>
                        </a:spcBef>
                        <a:spcAft>
                          <a:spcPts val="0"/>
                        </a:spcAft>
                      </a:pPr>
                      <a:r>
                        <a:rPr lang="en-US" sz="2400" dirty="0">
                          <a:latin typeface="Times New Roman"/>
                          <a:ea typeface="Times New Roman"/>
                        </a:rPr>
                        <a:t>Parameters</a:t>
                      </a:r>
                    </a:p>
                  </a:txBody>
                  <a:tcPr marL="35442" marR="354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rowSpan="2" hMerge="1">
                  <a:txBody>
                    <a:bodyPr/>
                    <a:lstStyle/>
                    <a:p>
                      <a:endParaRPr lang="en-US"/>
                    </a:p>
                  </a:txBody>
                  <a:tcPr/>
                </a:tc>
                <a:tc gridSpan="2">
                  <a:txBody>
                    <a:bodyPr/>
                    <a:lstStyle/>
                    <a:p>
                      <a:pPr marL="0" marR="0" algn="ctr">
                        <a:lnSpc>
                          <a:spcPct val="150000"/>
                        </a:lnSpc>
                        <a:spcBef>
                          <a:spcPts val="0"/>
                        </a:spcBef>
                        <a:spcAft>
                          <a:spcPts val="0"/>
                        </a:spcAft>
                      </a:pPr>
                      <a:r>
                        <a:rPr lang="en-US" sz="2400">
                          <a:latin typeface="Times New Roman"/>
                          <a:ea typeface="Times New Roman"/>
                        </a:rPr>
                        <a:t>Standard (mg/l)</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endParaRPr lang="en-US"/>
                    </a:p>
                  </a:txBody>
                  <a:tcPr/>
                </a:tc>
              </a:tr>
              <a:tr h="167462">
                <a:tc gridSpan="2" vMerge="1">
                  <a:txBody>
                    <a:bodyPr/>
                    <a:lstStyle/>
                    <a:p>
                      <a:endParaRPr lang="en-US"/>
                    </a:p>
                  </a:txBody>
                  <a:tcPr/>
                </a:tc>
                <a:tc hMerge="1" vMerge="1">
                  <a:txBody>
                    <a:bodyPr/>
                    <a:lstStyle/>
                    <a:p>
                      <a:endParaRPr lang="en-US"/>
                    </a:p>
                  </a:txBody>
                  <a:tcPr/>
                </a:tc>
                <a:tc>
                  <a:txBody>
                    <a:bodyPr/>
                    <a:lstStyle/>
                    <a:p>
                      <a:pPr marL="0" marR="0" algn="ctr">
                        <a:lnSpc>
                          <a:spcPct val="150000"/>
                        </a:lnSpc>
                        <a:spcBef>
                          <a:spcPts val="0"/>
                        </a:spcBef>
                        <a:spcAft>
                          <a:spcPts val="0"/>
                        </a:spcAft>
                      </a:pPr>
                      <a:r>
                        <a:rPr lang="en-US" sz="2400">
                          <a:latin typeface="Times New Roman"/>
                          <a:ea typeface="Times New Roman"/>
                        </a:rPr>
                        <a:t>USPHS</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WHO</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rowSpan="8">
                  <a:txBody>
                    <a:bodyPr/>
                    <a:lstStyle/>
                    <a:p>
                      <a:pPr marL="0" marR="0" algn="just">
                        <a:lnSpc>
                          <a:spcPct val="150000"/>
                        </a:lnSpc>
                        <a:spcBef>
                          <a:spcPts val="600"/>
                        </a:spcBef>
                        <a:spcAft>
                          <a:spcPts val="0"/>
                        </a:spcAft>
                      </a:pPr>
                      <a:r>
                        <a:rPr lang="en-US" sz="2400" dirty="0">
                          <a:latin typeface="Times New Roman"/>
                          <a:ea typeface="Times New Roman"/>
                        </a:rPr>
                        <a:t>Chemical quality</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just">
                        <a:lnSpc>
                          <a:spcPct val="150000"/>
                        </a:lnSpc>
                        <a:spcBef>
                          <a:spcPts val="600"/>
                        </a:spcBef>
                        <a:spcAft>
                          <a:spcPts val="0"/>
                        </a:spcAft>
                      </a:pPr>
                      <a:r>
                        <a:rPr lang="en-US" sz="2400">
                          <a:latin typeface="Times New Roman"/>
                          <a:ea typeface="Times New Roman"/>
                        </a:rPr>
                        <a:t>Arsenic (As)</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600"/>
                        </a:spcBef>
                        <a:spcAft>
                          <a:spcPts val="0"/>
                        </a:spcAft>
                      </a:pPr>
                      <a:r>
                        <a:rPr lang="en-US" sz="2400" dirty="0" smtClean="0">
                          <a:latin typeface="Times New Roman"/>
                          <a:ea typeface="Times New Roman"/>
                        </a:rPr>
                        <a:t>0.01</a:t>
                      </a:r>
                      <a:endParaRPr lang="en-US" sz="2400" dirty="0">
                        <a:latin typeface="Times New Roman"/>
                        <a:ea typeface="Times New Roman"/>
                      </a:endParaRP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600"/>
                        </a:spcBef>
                        <a:spcAft>
                          <a:spcPts val="0"/>
                        </a:spcAft>
                      </a:pPr>
                      <a:r>
                        <a:rPr lang="en-US" sz="2400" smtClean="0">
                          <a:latin typeface="Times New Roman"/>
                          <a:ea typeface="Times New Roman"/>
                        </a:rPr>
                        <a:t>0.01</a:t>
                      </a:r>
                      <a:endParaRPr lang="en-US" sz="2400">
                        <a:latin typeface="Times New Roman"/>
                        <a:ea typeface="Times New Roman"/>
                      </a:endParaRP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400">
                          <a:latin typeface="Times New Roman"/>
                          <a:ea typeface="Times New Roman"/>
                        </a:rPr>
                        <a:t>Cyanide (Cn)</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0.01</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0.01</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400">
                          <a:latin typeface="Times New Roman"/>
                          <a:ea typeface="Times New Roman"/>
                        </a:rPr>
                        <a:t>Lead (Pb)</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400">
                          <a:latin typeface="Times New Roman"/>
                          <a:ea typeface="Times New Roman"/>
                        </a:rPr>
                        <a:t>Barium (Ba)</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dirty="0">
                          <a:latin typeface="Times New Roman"/>
                          <a:ea typeface="Times New Roman"/>
                        </a:rPr>
                        <a:t>1.00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1.00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400">
                          <a:latin typeface="Times New Roman"/>
                          <a:ea typeface="Times New Roman"/>
                        </a:rPr>
                        <a:t>Selenium (Se)</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0.01</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0.01</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400">
                          <a:latin typeface="Times New Roman"/>
                          <a:ea typeface="Times New Roman"/>
                        </a:rPr>
                        <a:t>Cromium (Cr)</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400">
                          <a:latin typeface="Times New Roman"/>
                          <a:ea typeface="Times New Roman"/>
                        </a:rPr>
                        <a:t>Cadmium (Cd)</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400" dirty="0">
                          <a:latin typeface="Times New Roman"/>
                          <a:ea typeface="Times New Roman"/>
                        </a:rPr>
                        <a:t>Silver (Ag)</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a:latin typeface="Times New Roman"/>
                          <a:ea typeface="Times New Roman"/>
                        </a:rPr>
                        <a:t>0.05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400" dirty="0">
                          <a:latin typeface="Times New Roman"/>
                          <a:ea typeface="Times New Roman"/>
                        </a:rPr>
                        <a:t>0.05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Water Quality Parameters and Standards</a:t>
            </a:r>
            <a:endParaRPr lang="en-US" sz="3600" dirty="0"/>
          </a:p>
        </p:txBody>
      </p:sp>
      <p:sp>
        <p:nvSpPr>
          <p:cNvPr id="3" name="Subtitle 2"/>
          <p:cNvSpPr>
            <a:spLocks noGrp="1"/>
          </p:cNvSpPr>
          <p:nvPr>
            <p:ph type="subTitle" idx="1"/>
          </p:nvPr>
        </p:nvSpPr>
        <p:spPr>
          <a:xfrm>
            <a:off x="381000" y="914400"/>
            <a:ext cx="8229600" cy="533400"/>
          </a:xfrm>
        </p:spPr>
        <p:txBody>
          <a:bodyPr>
            <a:normAutofit/>
          </a:bodyPr>
          <a:lstStyle/>
          <a:p>
            <a:pPr marL="514350" indent="-514350" algn="just">
              <a:spcAft>
                <a:spcPts val="1200"/>
              </a:spcAft>
            </a:pPr>
            <a:r>
              <a:rPr lang="en-US" sz="2400" dirty="0" smtClean="0"/>
              <a:t>Drinking water standard</a:t>
            </a:r>
            <a:endParaRPr lang="en-US" sz="2400" dirty="0"/>
          </a:p>
        </p:txBody>
      </p:sp>
      <p:graphicFrame>
        <p:nvGraphicFramePr>
          <p:cNvPr id="4" name="Table 3"/>
          <p:cNvGraphicFramePr>
            <a:graphicFrameLocks noGrp="1"/>
          </p:cNvGraphicFramePr>
          <p:nvPr/>
        </p:nvGraphicFramePr>
        <p:xfrm>
          <a:off x="457200" y="1600200"/>
          <a:ext cx="8000998" cy="5029200"/>
        </p:xfrm>
        <a:graphic>
          <a:graphicData uri="http://schemas.openxmlformats.org/drawingml/2006/table">
            <a:tbl>
              <a:tblPr/>
              <a:tblGrid>
                <a:gridCol w="2080260"/>
                <a:gridCol w="3680460"/>
                <a:gridCol w="1120140"/>
                <a:gridCol w="1120138"/>
              </a:tblGrid>
              <a:tr h="167462">
                <a:tc rowSpan="2" gridSpan="2">
                  <a:txBody>
                    <a:bodyPr/>
                    <a:lstStyle/>
                    <a:p>
                      <a:pPr marL="0" marR="0" algn="ctr">
                        <a:lnSpc>
                          <a:spcPct val="150000"/>
                        </a:lnSpc>
                        <a:spcBef>
                          <a:spcPts val="0"/>
                        </a:spcBef>
                        <a:spcAft>
                          <a:spcPts val="0"/>
                        </a:spcAft>
                      </a:pPr>
                      <a:r>
                        <a:rPr lang="en-US" sz="2000" dirty="0">
                          <a:latin typeface="Times New Roman"/>
                          <a:ea typeface="Times New Roman"/>
                        </a:rPr>
                        <a:t>Parameters</a:t>
                      </a:r>
                    </a:p>
                  </a:txBody>
                  <a:tcPr marL="35442" marR="354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rowSpan="2" hMerge="1">
                  <a:txBody>
                    <a:bodyPr/>
                    <a:lstStyle/>
                    <a:p>
                      <a:endParaRPr lang="en-US"/>
                    </a:p>
                  </a:txBody>
                  <a:tcPr/>
                </a:tc>
                <a:tc gridSpan="2">
                  <a:txBody>
                    <a:bodyPr/>
                    <a:lstStyle/>
                    <a:p>
                      <a:pPr marL="0" marR="0" algn="ctr">
                        <a:lnSpc>
                          <a:spcPct val="150000"/>
                        </a:lnSpc>
                        <a:spcBef>
                          <a:spcPts val="0"/>
                        </a:spcBef>
                        <a:spcAft>
                          <a:spcPts val="0"/>
                        </a:spcAft>
                      </a:pPr>
                      <a:r>
                        <a:rPr lang="en-US" sz="2000">
                          <a:latin typeface="Times New Roman"/>
                          <a:ea typeface="Times New Roman"/>
                        </a:rPr>
                        <a:t>Standard (mg/l)</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endParaRPr lang="en-US"/>
                    </a:p>
                  </a:txBody>
                  <a:tcPr/>
                </a:tc>
              </a:tr>
              <a:tr h="167462">
                <a:tc gridSpan="2" vMerge="1">
                  <a:txBody>
                    <a:bodyPr/>
                    <a:lstStyle/>
                    <a:p>
                      <a:endParaRPr lang="en-US"/>
                    </a:p>
                  </a:txBody>
                  <a:tcPr/>
                </a:tc>
                <a:tc hMerge="1" vMerge="1">
                  <a:txBody>
                    <a:bodyPr/>
                    <a:lstStyle/>
                    <a:p>
                      <a:endParaRPr lang="en-US"/>
                    </a:p>
                  </a:txBody>
                  <a:tcPr/>
                </a:tc>
                <a:tc>
                  <a:txBody>
                    <a:bodyPr/>
                    <a:lstStyle/>
                    <a:p>
                      <a:pPr marL="0" marR="0" algn="ctr">
                        <a:lnSpc>
                          <a:spcPct val="150000"/>
                        </a:lnSpc>
                        <a:spcBef>
                          <a:spcPts val="0"/>
                        </a:spcBef>
                        <a:spcAft>
                          <a:spcPts val="0"/>
                        </a:spcAft>
                      </a:pPr>
                      <a:r>
                        <a:rPr lang="en-US" sz="2000">
                          <a:latin typeface="Times New Roman"/>
                          <a:ea typeface="Times New Roman"/>
                        </a:rPr>
                        <a:t>USPHS</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WHO</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rowSpan="9">
                  <a:txBody>
                    <a:bodyPr/>
                    <a:lstStyle/>
                    <a:p>
                      <a:pPr marL="0" marR="0" algn="just">
                        <a:lnSpc>
                          <a:spcPct val="150000"/>
                        </a:lnSpc>
                        <a:spcBef>
                          <a:spcPts val="600"/>
                        </a:spcBef>
                        <a:spcAft>
                          <a:spcPts val="0"/>
                        </a:spcAft>
                      </a:pPr>
                      <a:r>
                        <a:rPr lang="en-US" sz="2000" dirty="0">
                          <a:latin typeface="Times New Roman"/>
                          <a:ea typeface="Times New Roman"/>
                        </a:rPr>
                        <a:t>Chemical quality</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just">
                        <a:lnSpc>
                          <a:spcPct val="150000"/>
                        </a:lnSpc>
                        <a:spcBef>
                          <a:spcPts val="0"/>
                        </a:spcBef>
                        <a:spcAft>
                          <a:spcPts val="0"/>
                        </a:spcAft>
                      </a:pPr>
                      <a:r>
                        <a:rPr lang="en-US" sz="2000">
                          <a:latin typeface="Times New Roman"/>
                          <a:ea typeface="Times New Roman"/>
                        </a:rPr>
                        <a:t>Detergent (ABS)</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0.50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0.50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Chloride (Cl)</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250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200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Copper (Cu)</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1.00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1.00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279104">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Carbon-Chloroform extract (CCE)</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0.20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0.20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dirty="0">
                          <a:latin typeface="Times New Roman"/>
                          <a:ea typeface="Times New Roman"/>
                        </a:rPr>
                        <a:t>Iron (Fe)</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0.25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0.25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Manganese (Mn)</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0.05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0.05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Iron (Fe) + Manganese (Mn)</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0.30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0.30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Nitrate as NO3</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45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45</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Phenols</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0.001</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dirty="0">
                          <a:latin typeface="Times New Roman"/>
                          <a:ea typeface="Times New Roman"/>
                        </a:rPr>
                        <a:t>0.001</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Water Quality Parameters and Standards</a:t>
            </a:r>
            <a:endParaRPr lang="en-US" sz="3600" dirty="0"/>
          </a:p>
        </p:txBody>
      </p:sp>
      <p:sp>
        <p:nvSpPr>
          <p:cNvPr id="3" name="Subtitle 2"/>
          <p:cNvSpPr>
            <a:spLocks noGrp="1"/>
          </p:cNvSpPr>
          <p:nvPr>
            <p:ph type="subTitle" idx="1"/>
          </p:nvPr>
        </p:nvSpPr>
        <p:spPr>
          <a:xfrm>
            <a:off x="381000" y="914400"/>
            <a:ext cx="8229600" cy="533400"/>
          </a:xfrm>
        </p:spPr>
        <p:txBody>
          <a:bodyPr>
            <a:normAutofit/>
          </a:bodyPr>
          <a:lstStyle/>
          <a:p>
            <a:pPr marL="514350" indent="-514350" algn="just">
              <a:spcAft>
                <a:spcPts val="1200"/>
              </a:spcAft>
            </a:pPr>
            <a:r>
              <a:rPr lang="en-US" sz="2400" dirty="0" smtClean="0"/>
              <a:t>Drinking water standard</a:t>
            </a:r>
            <a:endParaRPr lang="en-US" sz="2400" dirty="0"/>
          </a:p>
        </p:txBody>
      </p:sp>
      <p:graphicFrame>
        <p:nvGraphicFramePr>
          <p:cNvPr id="4" name="Table 3"/>
          <p:cNvGraphicFramePr>
            <a:graphicFrameLocks noGrp="1"/>
          </p:cNvGraphicFramePr>
          <p:nvPr/>
        </p:nvGraphicFramePr>
        <p:xfrm>
          <a:off x="457200" y="1600200"/>
          <a:ext cx="8000998" cy="4572000"/>
        </p:xfrm>
        <a:graphic>
          <a:graphicData uri="http://schemas.openxmlformats.org/drawingml/2006/table">
            <a:tbl>
              <a:tblPr/>
              <a:tblGrid>
                <a:gridCol w="2080260"/>
                <a:gridCol w="2644140"/>
                <a:gridCol w="1752600"/>
                <a:gridCol w="1523998"/>
              </a:tblGrid>
              <a:tr h="167462">
                <a:tc rowSpan="2" gridSpan="2">
                  <a:txBody>
                    <a:bodyPr/>
                    <a:lstStyle/>
                    <a:p>
                      <a:pPr marL="0" marR="0" algn="ctr">
                        <a:lnSpc>
                          <a:spcPct val="150000"/>
                        </a:lnSpc>
                        <a:spcBef>
                          <a:spcPts val="0"/>
                        </a:spcBef>
                        <a:spcAft>
                          <a:spcPts val="0"/>
                        </a:spcAft>
                      </a:pPr>
                      <a:r>
                        <a:rPr lang="en-US" sz="2000" dirty="0">
                          <a:latin typeface="Times New Roman"/>
                          <a:ea typeface="Times New Roman"/>
                        </a:rPr>
                        <a:t>Parameters</a:t>
                      </a:r>
                    </a:p>
                  </a:txBody>
                  <a:tcPr marL="35442" marR="3544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rowSpan="2" hMerge="1">
                  <a:txBody>
                    <a:bodyPr/>
                    <a:lstStyle/>
                    <a:p>
                      <a:endParaRPr lang="en-US"/>
                    </a:p>
                  </a:txBody>
                  <a:tcPr/>
                </a:tc>
                <a:tc gridSpan="2">
                  <a:txBody>
                    <a:bodyPr/>
                    <a:lstStyle/>
                    <a:p>
                      <a:pPr marL="0" marR="0" algn="ctr">
                        <a:lnSpc>
                          <a:spcPct val="150000"/>
                        </a:lnSpc>
                        <a:spcBef>
                          <a:spcPts val="0"/>
                        </a:spcBef>
                        <a:spcAft>
                          <a:spcPts val="0"/>
                        </a:spcAft>
                      </a:pPr>
                      <a:r>
                        <a:rPr lang="en-US" sz="2000">
                          <a:latin typeface="Times New Roman"/>
                          <a:ea typeface="Times New Roman"/>
                        </a:rPr>
                        <a:t>Standard (mg/l)</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hMerge="1">
                  <a:txBody>
                    <a:bodyPr/>
                    <a:lstStyle/>
                    <a:p>
                      <a:endParaRPr lang="en-US"/>
                    </a:p>
                  </a:txBody>
                  <a:tcPr/>
                </a:tc>
              </a:tr>
              <a:tr h="167462">
                <a:tc gridSpan="2" vMerge="1">
                  <a:txBody>
                    <a:bodyPr/>
                    <a:lstStyle/>
                    <a:p>
                      <a:endParaRPr lang="en-US"/>
                    </a:p>
                  </a:txBody>
                  <a:tcPr/>
                </a:tc>
                <a:tc hMerge="1" vMerge="1">
                  <a:txBody>
                    <a:bodyPr/>
                    <a:lstStyle/>
                    <a:p>
                      <a:endParaRPr lang="en-US"/>
                    </a:p>
                  </a:txBody>
                  <a:tcPr/>
                </a:tc>
                <a:tc>
                  <a:txBody>
                    <a:bodyPr/>
                    <a:lstStyle/>
                    <a:p>
                      <a:pPr marL="0" marR="0" algn="ctr">
                        <a:lnSpc>
                          <a:spcPct val="150000"/>
                        </a:lnSpc>
                        <a:spcBef>
                          <a:spcPts val="0"/>
                        </a:spcBef>
                        <a:spcAft>
                          <a:spcPts val="0"/>
                        </a:spcAft>
                      </a:pPr>
                      <a:r>
                        <a:rPr lang="en-US" sz="2000">
                          <a:latin typeface="Times New Roman"/>
                          <a:ea typeface="Times New Roman"/>
                        </a:rPr>
                        <a:t>USPHS</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WHO</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rowSpan="8">
                  <a:txBody>
                    <a:bodyPr/>
                    <a:lstStyle/>
                    <a:p>
                      <a:pPr marL="0" marR="0" algn="just">
                        <a:lnSpc>
                          <a:spcPct val="150000"/>
                        </a:lnSpc>
                        <a:spcBef>
                          <a:spcPts val="600"/>
                        </a:spcBef>
                        <a:spcAft>
                          <a:spcPts val="0"/>
                        </a:spcAft>
                      </a:pPr>
                      <a:r>
                        <a:rPr lang="en-US" sz="2000" dirty="0">
                          <a:latin typeface="Times New Roman"/>
                          <a:ea typeface="Times New Roman"/>
                        </a:rPr>
                        <a:t>Chemical quality</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just">
                        <a:lnSpc>
                          <a:spcPct val="150000"/>
                        </a:lnSpc>
                        <a:spcBef>
                          <a:spcPts val="0"/>
                        </a:spcBef>
                        <a:spcAft>
                          <a:spcPts val="0"/>
                        </a:spcAft>
                      </a:pPr>
                      <a:r>
                        <a:rPr lang="en-US" sz="2000" dirty="0" err="1">
                          <a:latin typeface="Times New Roman"/>
                          <a:ea typeface="Times New Roman"/>
                        </a:rPr>
                        <a:t>Sulphate</a:t>
                      </a:r>
                      <a:r>
                        <a:rPr lang="en-US" sz="2000" dirty="0">
                          <a:latin typeface="Times New Roman"/>
                          <a:ea typeface="Times New Roman"/>
                        </a:rPr>
                        <a:t> (SO</a:t>
                      </a:r>
                      <a:r>
                        <a:rPr lang="en-US" sz="2000" baseline="-25000" dirty="0">
                          <a:latin typeface="Times New Roman"/>
                          <a:ea typeface="Times New Roman"/>
                        </a:rPr>
                        <a:t>4</a:t>
                      </a:r>
                      <a:r>
                        <a:rPr lang="en-US" sz="2000" dirty="0">
                          <a:latin typeface="Times New Roman"/>
                          <a:ea typeface="Times New Roman"/>
                        </a:rPr>
                        <a:t>)</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250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250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dirty="0">
                          <a:latin typeface="Times New Roman"/>
                          <a:ea typeface="Times New Roman"/>
                        </a:rPr>
                        <a:t>Zinc (Zn)</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5.00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5.00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dirty="0">
                          <a:latin typeface="Times New Roman"/>
                          <a:ea typeface="Times New Roman"/>
                        </a:rPr>
                        <a:t>Calcium (Ca)</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80.0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75.0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dirty="0">
                          <a:latin typeface="Times New Roman"/>
                          <a:ea typeface="Times New Roman"/>
                        </a:rPr>
                        <a:t>Magnesium (Mg)</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dirty="0">
                          <a:latin typeface="Times New Roman"/>
                          <a:ea typeface="Times New Roman"/>
                        </a:rPr>
                        <a:t>80.0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75.0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Total hardness</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dirty="0">
                          <a:latin typeface="Times New Roman"/>
                          <a:ea typeface="Times New Roman"/>
                        </a:rPr>
                        <a:t>150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100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Total alkalinity</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dirty="0">
                          <a:latin typeface="Times New Roman"/>
                          <a:ea typeface="Times New Roman"/>
                        </a:rPr>
                        <a:t>120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dirty="0">
                          <a:latin typeface="Times New Roman"/>
                          <a:ea typeface="Times New Roman"/>
                        </a:rPr>
                        <a:t>100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Fluoride (F</a:t>
                      </a:r>
                      <a:r>
                        <a:rPr lang="en-US" sz="2000" baseline="30000">
                          <a:latin typeface="Times New Roman"/>
                          <a:ea typeface="Times New Roman"/>
                        </a:rPr>
                        <a:t> -)</a:t>
                      </a:r>
                      <a:endParaRPr lang="en-US" sz="2000">
                        <a:latin typeface="Times New Roman"/>
                        <a:ea typeface="Times New Roman"/>
                      </a:endParaRP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0.60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dirty="0">
                          <a:latin typeface="Times New Roman"/>
                          <a:ea typeface="Times New Roman"/>
                        </a:rPr>
                        <a:t>0.50</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r h="139552">
                <a:tc vMerge="1">
                  <a:txBody>
                    <a:bodyPr/>
                    <a:lstStyle/>
                    <a:p>
                      <a:endParaRPr lang="en-US"/>
                    </a:p>
                  </a:txBody>
                  <a:tcPr/>
                </a:tc>
                <a:tc>
                  <a:txBody>
                    <a:bodyPr/>
                    <a:lstStyle/>
                    <a:p>
                      <a:pPr marL="0" marR="0" algn="just">
                        <a:lnSpc>
                          <a:spcPct val="150000"/>
                        </a:lnSpc>
                        <a:spcBef>
                          <a:spcPts val="0"/>
                        </a:spcBef>
                        <a:spcAft>
                          <a:spcPts val="0"/>
                        </a:spcAft>
                      </a:pPr>
                      <a:r>
                        <a:rPr lang="en-US" sz="2000">
                          <a:latin typeface="Times New Roman"/>
                          <a:ea typeface="Times New Roman"/>
                        </a:rPr>
                        <a:t>pH</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lnSpc>
                          <a:spcPct val="150000"/>
                        </a:lnSpc>
                        <a:spcBef>
                          <a:spcPts val="0"/>
                        </a:spcBef>
                        <a:spcAft>
                          <a:spcPts val="0"/>
                        </a:spcAft>
                      </a:pPr>
                      <a:r>
                        <a:rPr lang="en-US" sz="2000">
                          <a:latin typeface="Times New Roman"/>
                          <a:ea typeface="Times New Roman"/>
                        </a:rPr>
                        <a:t>7 to 8</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pPr marL="0" marR="0" algn="ctr">
                        <a:spcBef>
                          <a:spcPts val="0"/>
                        </a:spcBef>
                        <a:spcAft>
                          <a:spcPts val="0"/>
                        </a:spcAft>
                      </a:pPr>
                      <a:r>
                        <a:rPr lang="en-US" sz="2000" dirty="0">
                          <a:latin typeface="Times New Roman"/>
                          <a:ea typeface="Times New Roman"/>
                        </a:rPr>
                        <a:t>7 to 8</a:t>
                      </a:r>
                    </a:p>
                  </a:txBody>
                  <a:tcPr marL="35442" marR="3544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r>
            </a:tbl>
          </a:graphicData>
        </a:graphic>
      </p:graphicFrame>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Treatment of water</a:t>
            </a:r>
            <a:endParaRPr lang="en-US" sz="3600" dirty="0">
              <a:solidFill>
                <a:srgbClr val="00FF00"/>
              </a:solidFill>
            </a:endParaRPr>
          </a:p>
        </p:txBody>
      </p:sp>
      <p:sp>
        <p:nvSpPr>
          <p:cNvPr id="3" name="Subtitle 2"/>
          <p:cNvSpPr>
            <a:spLocks noGrp="1"/>
          </p:cNvSpPr>
          <p:nvPr>
            <p:ph type="subTitle" idx="1"/>
          </p:nvPr>
        </p:nvSpPr>
        <p:spPr>
          <a:xfrm>
            <a:off x="381000" y="914400"/>
            <a:ext cx="8229600" cy="5791200"/>
          </a:xfrm>
        </p:spPr>
        <p:txBody>
          <a:bodyPr>
            <a:noAutofit/>
          </a:bodyPr>
          <a:lstStyle/>
          <a:p>
            <a:pPr marL="514350" indent="-514350" algn="just">
              <a:spcAft>
                <a:spcPts val="1200"/>
              </a:spcAft>
            </a:pPr>
            <a:r>
              <a:rPr lang="en-US" sz="2400" dirty="0" smtClean="0"/>
              <a:t>Natural water contains impurities in different forms. The presence of these impurities in excess of acceptable limits make the water unfit for domestic supplies. The main objectives of water treatments are to make water potable i.e. to make water safe to drink, pleasant to taste and suitable for domestic uses.</a:t>
            </a:r>
          </a:p>
          <a:p>
            <a:pPr marL="514350" indent="-514350" algn="just">
              <a:spcAft>
                <a:spcPts val="1200"/>
              </a:spcAft>
            </a:pPr>
            <a:r>
              <a:rPr lang="en-US" sz="2400" dirty="0" smtClean="0"/>
              <a:t>Groundwater is usually hard but free from pathogenic bacteria and can be supplied for drinking purpose without treatment. Some </a:t>
            </a:r>
            <a:r>
              <a:rPr lang="en-US" sz="2400" dirty="0" err="1" smtClean="0"/>
              <a:t>tubewell</a:t>
            </a:r>
            <a:r>
              <a:rPr lang="en-US" sz="2400" dirty="0" smtClean="0"/>
              <a:t> water in Bangladesh may contain iron, arsenic and hardness in excess of acceptable levels, and may therefore require specific treatment. Surface water is turbid, colored and contaminated by pathogenic microorganisms and needs extensive treatment involving sedimentation, coagulation with sedimentation, filtration and disinfection. </a:t>
            </a:r>
          </a:p>
          <a:p>
            <a:pPr marL="514350" indent="-514350" algn="just">
              <a:spcAft>
                <a:spcPts val="1200"/>
              </a:spcAft>
            </a:pPr>
            <a:endParaRPr lang="en-US" sz="2400"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Treatment of water</a:t>
            </a:r>
            <a:endParaRPr lang="en-US" sz="3600" dirty="0">
              <a:solidFill>
                <a:srgbClr val="00FF00"/>
              </a:solidFill>
            </a:endParaRPr>
          </a:p>
        </p:txBody>
      </p:sp>
      <p:sp>
        <p:nvSpPr>
          <p:cNvPr id="3" name="Subtitle 2"/>
          <p:cNvSpPr>
            <a:spLocks noGrp="1"/>
          </p:cNvSpPr>
          <p:nvPr>
            <p:ph type="subTitle" idx="1"/>
          </p:nvPr>
        </p:nvSpPr>
        <p:spPr>
          <a:xfrm>
            <a:off x="381000" y="914400"/>
            <a:ext cx="8229600" cy="5562600"/>
          </a:xfrm>
        </p:spPr>
        <p:txBody>
          <a:bodyPr>
            <a:normAutofit lnSpcReduction="10000"/>
          </a:bodyPr>
          <a:lstStyle/>
          <a:p>
            <a:pPr marL="514350" indent="-514350" algn="just">
              <a:spcAft>
                <a:spcPts val="1200"/>
              </a:spcAft>
            </a:pPr>
            <a:r>
              <a:rPr lang="en-US" sz="2400" dirty="0" smtClean="0"/>
              <a:t>The type of treatment required depends on the physical chemical and biological characteristics of water. The most common steps in water treatment are clarification and disinfection. </a:t>
            </a:r>
          </a:p>
          <a:p>
            <a:pPr marL="514350" indent="-514350" algn="just">
              <a:spcAft>
                <a:spcPts val="1200"/>
              </a:spcAft>
            </a:pPr>
            <a:r>
              <a:rPr lang="en-US" sz="2400" dirty="0" smtClean="0">
                <a:solidFill>
                  <a:srgbClr val="FFFF00"/>
                </a:solidFill>
              </a:rPr>
              <a:t>Clarification</a:t>
            </a:r>
            <a:r>
              <a:rPr lang="en-US" sz="2400" dirty="0" smtClean="0"/>
              <a:t> involves removal of suspended and colloidal particles including color-producing substances by plain sedimentation, sedimentation with coagulation and filtration to remove visible impurities and make the water attractive to the consumers. </a:t>
            </a:r>
          </a:p>
          <a:p>
            <a:pPr marL="514350" indent="-514350" algn="just">
              <a:spcAft>
                <a:spcPts val="1200"/>
              </a:spcAft>
            </a:pPr>
            <a:r>
              <a:rPr lang="en-US" sz="2400" dirty="0" smtClean="0">
                <a:solidFill>
                  <a:srgbClr val="FFFF00"/>
                </a:solidFill>
              </a:rPr>
              <a:t>Disinfection</a:t>
            </a:r>
            <a:r>
              <a:rPr lang="en-US" sz="2400" dirty="0" smtClean="0"/>
              <a:t> means destruction of pathogenic organisms to make the water safe. </a:t>
            </a:r>
          </a:p>
          <a:p>
            <a:pPr marL="514350" indent="-514350" algn="just">
              <a:spcAft>
                <a:spcPts val="1200"/>
              </a:spcAft>
            </a:pPr>
            <a:r>
              <a:rPr lang="en-US" sz="2400" dirty="0" smtClean="0"/>
              <a:t>Sometimes invisible dissolved minerals and gases present in groundwater are required to be removed by specific treatment processes to make the water potable.</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Treatment of water</a:t>
            </a:r>
            <a:endParaRPr lang="en-US" sz="3600" dirty="0">
              <a:solidFill>
                <a:srgbClr val="00FF00"/>
              </a:solidFill>
            </a:endParaRPr>
          </a:p>
        </p:txBody>
      </p:sp>
      <p:sp>
        <p:nvSpPr>
          <p:cNvPr id="3" name="Subtitle 2"/>
          <p:cNvSpPr>
            <a:spLocks noGrp="1"/>
          </p:cNvSpPr>
          <p:nvPr>
            <p:ph type="subTitle" idx="1"/>
          </p:nvPr>
        </p:nvSpPr>
        <p:spPr>
          <a:xfrm>
            <a:off x="381000" y="914400"/>
            <a:ext cx="8382000" cy="5638800"/>
          </a:xfrm>
        </p:spPr>
        <p:txBody>
          <a:bodyPr>
            <a:normAutofit fontScale="92500" lnSpcReduction="20000"/>
          </a:bodyPr>
          <a:lstStyle/>
          <a:p>
            <a:pPr marL="514350" indent="-514350" algn="just">
              <a:spcAft>
                <a:spcPts val="1200"/>
              </a:spcAft>
            </a:pPr>
            <a:r>
              <a:rPr lang="en-US" dirty="0" smtClean="0"/>
              <a:t>The common water treatment methods are: </a:t>
            </a:r>
          </a:p>
          <a:p>
            <a:pPr marL="514350" indent="-514350" algn="just">
              <a:spcAft>
                <a:spcPts val="1200"/>
              </a:spcAft>
              <a:buAutoNum type="romanLcParenBoth"/>
            </a:pPr>
            <a:r>
              <a:rPr lang="en-US" dirty="0" smtClean="0"/>
              <a:t>Plain sedimentation, </a:t>
            </a:r>
          </a:p>
          <a:p>
            <a:pPr marL="514350" indent="-514350" algn="just">
              <a:spcAft>
                <a:spcPts val="1200"/>
              </a:spcAft>
              <a:buAutoNum type="romanLcParenBoth"/>
            </a:pPr>
            <a:r>
              <a:rPr lang="en-US" dirty="0" smtClean="0"/>
              <a:t>Coagulation with sedimentation, </a:t>
            </a:r>
          </a:p>
          <a:p>
            <a:pPr marL="514350" indent="-514350" algn="just">
              <a:spcAft>
                <a:spcPts val="1200"/>
              </a:spcAft>
              <a:buAutoNum type="romanLcParenBoth"/>
            </a:pPr>
            <a:r>
              <a:rPr lang="en-US" dirty="0" smtClean="0"/>
              <a:t>Filtration and </a:t>
            </a:r>
          </a:p>
          <a:p>
            <a:pPr marL="514350" indent="-514350" algn="just">
              <a:spcAft>
                <a:spcPts val="1200"/>
              </a:spcAft>
              <a:buAutoNum type="romanLcParenBoth"/>
            </a:pPr>
            <a:r>
              <a:rPr lang="en-US" dirty="0" smtClean="0"/>
              <a:t>Disinfection. </a:t>
            </a:r>
          </a:p>
          <a:p>
            <a:pPr marL="514350" indent="-514350" algn="just">
              <a:spcAft>
                <a:spcPts val="1200"/>
              </a:spcAft>
            </a:pPr>
            <a:r>
              <a:rPr lang="en-US" dirty="0" smtClean="0"/>
              <a:t>Some of the treatments process/unit operations for removal of specific impurities are (</a:t>
            </a:r>
            <a:r>
              <a:rPr lang="en-US" dirty="0" err="1" smtClean="0"/>
              <a:t>i</a:t>
            </a:r>
            <a:r>
              <a:rPr lang="en-US" dirty="0" smtClean="0"/>
              <a:t>) aeration, (ii) water softening, (iii) arsenic removal, (iv) iron removal, (v) activated carbon application (vi) fluoridation and </a:t>
            </a:r>
            <a:r>
              <a:rPr lang="en-US" dirty="0" err="1" smtClean="0"/>
              <a:t>defluoridation</a:t>
            </a:r>
            <a:r>
              <a:rPr lang="en-US" dirty="0" smtClean="0"/>
              <a:t>, (vii) demineralization and (viii) desalinization. </a:t>
            </a:r>
          </a:p>
          <a:p>
            <a:pPr marL="514350" indent="-514350" algn="just">
              <a:spcAft>
                <a:spcPts val="1200"/>
              </a:spcAft>
            </a:pPr>
            <a:r>
              <a:rPr lang="en-US" dirty="0" smtClean="0"/>
              <a:t>One or a combination of more than one treatment method is employed for water treatment depending on the quality of raw water.</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Plain Sedimentation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lnSpcReduction="10000"/>
          </a:bodyPr>
          <a:lstStyle/>
          <a:p>
            <a:pPr marL="514350" indent="-514350" algn="just">
              <a:spcAft>
                <a:spcPts val="1200"/>
              </a:spcAft>
            </a:pPr>
            <a:r>
              <a:rPr lang="en-US" sz="2400" b="1" dirty="0" smtClean="0">
                <a:solidFill>
                  <a:srgbClr val="FF66FF"/>
                </a:solidFill>
              </a:rPr>
              <a:t>Principle of particle settling in water</a:t>
            </a:r>
            <a:endParaRPr lang="en-US" sz="2400" dirty="0" smtClean="0">
              <a:solidFill>
                <a:srgbClr val="FF66FF"/>
              </a:solidFill>
            </a:endParaRPr>
          </a:p>
          <a:p>
            <a:pPr algn="just">
              <a:spcAft>
                <a:spcPts val="1200"/>
              </a:spcAft>
            </a:pPr>
            <a:r>
              <a:rPr lang="en-US" sz="2400" dirty="0" smtClean="0"/>
              <a:t>This is a process causing the organic or inorganic particles heavier than water to settle by retaining water in a tank or basin. These particles are held in suspension in natural water mainly by turbulence or current and when the current is retarded, the suspended particles settle at the bottom of the basin.</a:t>
            </a:r>
          </a:p>
          <a:p>
            <a:pPr algn="just">
              <a:spcAft>
                <a:spcPts val="1200"/>
              </a:spcAft>
            </a:pPr>
            <a:r>
              <a:rPr lang="en-US" sz="2400" dirty="0" smtClean="0"/>
              <a:t>A particle having specific gravity of more than 1, i.e. heavier than water, tends to move downward in relatively quiescent water by the force of gravity, accelerating until the frictional resistance (drag) of the water equals the gravitational force acting upon the particle. Thereafter the particle travels with a constant vertical velocity called the ‘</a:t>
            </a:r>
            <a:r>
              <a:rPr lang="en-US" sz="2400" i="1" dirty="0" smtClean="0"/>
              <a:t>terminal velocity</a:t>
            </a:r>
            <a:r>
              <a:rPr lang="en-US" sz="2400" dirty="0" smtClean="0"/>
              <a:t>’ or ‘</a:t>
            </a:r>
            <a:r>
              <a:rPr lang="en-US" sz="2400" i="1" dirty="0" smtClean="0"/>
              <a:t>settling velocity</a:t>
            </a:r>
            <a:r>
              <a:rPr lang="en-US" sz="2400" dirty="0" smtClean="0"/>
              <a:t>’ of the particle.</a:t>
            </a:r>
            <a:endParaRPr lang="en-US" sz="2400" dirty="0"/>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Plain Sedimentation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a:bodyPr>
          <a:lstStyle/>
          <a:p>
            <a:pPr algn="just">
              <a:spcAft>
                <a:spcPts val="1200"/>
              </a:spcAft>
            </a:pPr>
            <a:r>
              <a:rPr lang="en-US" sz="2800" dirty="0" smtClean="0">
                <a:solidFill>
                  <a:srgbClr val="FF66FF"/>
                </a:solidFill>
              </a:rPr>
              <a:t>The settling velocity of the particle depends upon:</a:t>
            </a:r>
          </a:p>
          <a:p>
            <a:pPr marL="457200" lvl="0" indent="-457200" algn="just">
              <a:spcAft>
                <a:spcPts val="1200"/>
              </a:spcAft>
              <a:buFont typeface="Wingdings" pitchFamily="2" charset="2"/>
              <a:buChar char="q"/>
            </a:pPr>
            <a:r>
              <a:rPr lang="en-US" sz="2400" dirty="0" smtClean="0"/>
              <a:t>Horizontal flow velocity of water</a:t>
            </a:r>
          </a:p>
          <a:p>
            <a:pPr marL="457200" lvl="0" indent="-457200" algn="just">
              <a:spcAft>
                <a:spcPts val="1200"/>
              </a:spcAft>
              <a:buFont typeface="Wingdings" pitchFamily="2" charset="2"/>
              <a:buChar char="q"/>
            </a:pPr>
            <a:r>
              <a:rPr lang="en-US" sz="2400" dirty="0" smtClean="0"/>
              <a:t>Shape and size of the particle</a:t>
            </a:r>
          </a:p>
          <a:p>
            <a:pPr marL="457200" lvl="0" indent="-457200" algn="just">
              <a:spcAft>
                <a:spcPts val="1200"/>
              </a:spcAft>
              <a:buFont typeface="Wingdings" pitchFamily="2" charset="2"/>
              <a:buChar char="q"/>
            </a:pPr>
            <a:r>
              <a:rPr lang="en-US" sz="2400" dirty="0" smtClean="0"/>
              <a:t>Specific gravity of the particle</a:t>
            </a:r>
          </a:p>
          <a:p>
            <a:pPr marL="457200" lvl="0" indent="-457200" algn="just">
              <a:spcAft>
                <a:spcPts val="1200"/>
              </a:spcAft>
              <a:buFont typeface="Wingdings" pitchFamily="2" charset="2"/>
              <a:buChar char="q"/>
            </a:pPr>
            <a:r>
              <a:rPr lang="en-US" sz="2400" dirty="0" smtClean="0"/>
              <a:t>Viscosity of water</a:t>
            </a:r>
          </a:p>
          <a:p>
            <a:pPr marL="457200" lvl="0" indent="-457200" algn="just">
              <a:spcAft>
                <a:spcPts val="1200"/>
              </a:spcAft>
              <a:buFont typeface="Wingdings" pitchFamily="2" charset="2"/>
              <a:buChar char="q"/>
            </a:pPr>
            <a:r>
              <a:rPr lang="en-US" sz="2400" dirty="0" smtClean="0"/>
              <a:t>Density of water</a:t>
            </a:r>
          </a:p>
          <a:p>
            <a:pPr marL="457200" lvl="0" indent="-457200" algn="just">
              <a:spcAft>
                <a:spcPts val="1200"/>
              </a:spcAft>
              <a:buFont typeface="Wingdings" pitchFamily="2" charset="2"/>
              <a:buChar char="q"/>
            </a:pPr>
            <a:r>
              <a:rPr lang="en-US" sz="2400" dirty="0" smtClean="0"/>
              <a:t>Temperature of water</a:t>
            </a:r>
          </a:p>
          <a:p>
            <a:pPr marL="514350" indent="-514350" algn="just">
              <a:spcAft>
                <a:spcPts val="1200"/>
              </a:spcAft>
            </a:pPr>
            <a:endParaRPr lang="en-US" sz="2400"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3" name="Subtitle 2"/>
          <p:cNvSpPr>
            <a:spLocks noGrp="1"/>
          </p:cNvSpPr>
          <p:nvPr>
            <p:ph type="subTitle" idx="1"/>
          </p:nvPr>
        </p:nvSpPr>
        <p:spPr>
          <a:xfrm>
            <a:off x="228600" y="914400"/>
            <a:ext cx="8686800" cy="5486400"/>
          </a:xfrm>
        </p:spPr>
        <p:txBody>
          <a:bodyPr>
            <a:noAutofit/>
          </a:bodyPr>
          <a:lstStyle/>
          <a:p>
            <a:pPr algn="just">
              <a:spcAft>
                <a:spcPts val="1200"/>
              </a:spcAft>
            </a:pPr>
            <a:r>
              <a:rPr lang="en-US" sz="2400" dirty="0" smtClean="0"/>
              <a:t>The standards of water quality parameter depend on the purposes of use. These parameters are briefly described as below: </a:t>
            </a:r>
          </a:p>
          <a:p>
            <a:pPr algn="just"/>
            <a:r>
              <a:rPr lang="en-US" sz="2400" b="1" dirty="0" smtClean="0">
                <a:solidFill>
                  <a:srgbClr val="FFC000"/>
                </a:solidFill>
              </a:rPr>
              <a:t>Turbidity:</a:t>
            </a:r>
            <a:r>
              <a:rPr lang="en-US" sz="2400" dirty="0" smtClean="0">
                <a:solidFill>
                  <a:srgbClr val="FFC000"/>
                </a:solidFill>
              </a:rPr>
              <a:t> </a:t>
            </a:r>
            <a:r>
              <a:rPr lang="en-US" sz="2400" dirty="0" smtClean="0"/>
              <a:t>The term turbidity is applied to water containing suspended matter that interferes with the passage of light through the water or in which visual depth is restricted. The turbidity may be caused by a wide variety of suspended materials which range in size from colloidal to coarse dispersions, depending upon the degree of turbulence. Because of the wide variety of materials that cause turbidity in natural waters, it has been necessary to use an arbitrary standard. The standard chosen was 1 mg of SiO</a:t>
            </a:r>
            <a:r>
              <a:rPr lang="en-US" sz="2400" baseline="-25000" dirty="0" smtClean="0"/>
              <a:t>2</a:t>
            </a:r>
            <a:r>
              <a:rPr lang="en-US" sz="2400" dirty="0" smtClean="0"/>
              <a:t> in 1 liter distilled water and the silica used must meet certain specifications as to particle size. Now, 1 unit of turbidity = 1 mg SiO</a:t>
            </a:r>
            <a:r>
              <a:rPr lang="en-US" sz="2400" baseline="-25000" dirty="0" smtClean="0"/>
              <a:t>2</a:t>
            </a:r>
            <a:r>
              <a:rPr lang="en-US" sz="2400" dirty="0" smtClean="0"/>
              <a:t>/L.</a:t>
            </a:r>
            <a:endParaRPr lang="en-US" sz="2400" dirty="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0">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Plain Sedimentation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a:bodyPr>
          <a:lstStyle/>
          <a:p>
            <a:pPr marL="514350" indent="-514350" algn="just">
              <a:spcAft>
                <a:spcPts val="1200"/>
              </a:spcAft>
            </a:pPr>
            <a:r>
              <a:rPr lang="en-US" sz="2400" dirty="0" smtClean="0">
                <a:solidFill>
                  <a:schemeClr val="bg1"/>
                </a:solidFill>
              </a:rPr>
              <a:t>The settling velocity of spherical particles under laminar flow conditions is given by the simplified equation:</a:t>
            </a:r>
          </a:p>
          <a:p>
            <a:pPr marL="514350" indent="-514350" algn="just">
              <a:spcAft>
                <a:spcPts val="1200"/>
              </a:spcAft>
            </a:pPr>
            <a:endParaRPr lang="en-US" sz="2400" dirty="0" smtClean="0">
              <a:solidFill>
                <a:srgbClr val="FF0000"/>
              </a:solidFill>
            </a:endParaRPr>
          </a:p>
          <a:p>
            <a:pPr marL="514350" indent="-514350" algn="just">
              <a:spcAft>
                <a:spcPts val="1200"/>
              </a:spcAft>
            </a:pPr>
            <a:endParaRPr lang="en-US" sz="2400" dirty="0" smtClean="0">
              <a:solidFill>
                <a:srgbClr val="FF0000"/>
              </a:solidFill>
            </a:endParaRPr>
          </a:p>
          <a:p>
            <a:pPr marL="514350" indent="-514350" algn="just">
              <a:spcAft>
                <a:spcPts val="1200"/>
              </a:spcAft>
            </a:pPr>
            <a:r>
              <a:rPr lang="en-US" sz="2400" dirty="0" smtClean="0">
                <a:solidFill>
                  <a:srgbClr val="0000FF"/>
                </a:solidFill>
              </a:rPr>
              <a:t>Where, </a:t>
            </a:r>
            <a:r>
              <a:rPr lang="en-US" sz="2400" i="1" dirty="0" err="1" smtClean="0">
                <a:solidFill>
                  <a:srgbClr val="0000FF"/>
                </a:solidFill>
              </a:rPr>
              <a:t>v</a:t>
            </a:r>
            <a:r>
              <a:rPr lang="en-US" sz="2400" i="1" baseline="-25000" dirty="0" err="1" smtClean="0">
                <a:solidFill>
                  <a:srgbClr val="0000FF"/>
                </a:solidFill>
              </a:rPr>
              <a:t>s</a:t>
            </a:r>
            <a:r>
              <a:rPr lang="en-US" sz="2400" dirty="0" smtClean="0">
                <a:solidFill>
                  <a:srgbClr val="0000FF"/>
                </a:solidFill>
              </a:rPr>
              <a:t> is the settling velocity, </a:t>
            </a:r>
            <a:r>
              <a:rPr lang="en-US" sz="2400" i="1" dirty="0" smtClean="0">
                <a:solidFill>
                  <a:srgbClr val="0000FF"/>
                </a:solidFill>
              </a:rPr>
              <a:t>g</a:t>
            </a:r>
            <a:r>
              <a:rPr lang="en-US" sz="2400" dirty="0" smtClean="0">
                <a:solidFill>
                  <a:srgbClr val="0000FF"/>
                </a:solidFill>
              </a:rPr>
              <a:t> is acceleration due to gravity, </a:t>
            </a:r>
            <a:r>
              <a:rPr lang="en-US" sz="2400" i="1" dirty="0" smtClean="0">
                <a:solidFill>
                  <a:srgbClr val="0000FF"/>
                </a:solidFill>
              </a:rPr>
              <a:t>S</a:t>
            </a:r>
            <a:r>
              <a:rPr lang="en-US" sz="2400" dirty="0" smtClean="0">
                <a:solidFill>
                  <a:srgbClr val="0000FF"/>
                </a:solidFill>
              </a:rPr>
              <a:t> is specific gravity of the particle, </a:t>
            </a:r>
            <a:r>
              <a:rPr lang="en-US" sz="2400" i="1" dirty="0" smtClean="0">
                <a:solidFill>
                  <a:srgbClr val="0000FF"/>
                </a:solidFill>
              </a:rPr>
              <a:t>d</a:t>
            </a:r>
            <a:r>
              <a:rPr lang="en-US" sz="2400" dirty="0" smtClean="0">
                <a:solidFill>
                  <a:srgbClr val="0000FF"/>
                </a:solidFill>
              </a:rPr>
              <a:t> is diameter of the particle and </a:t>
            </a:r>
            <a:r>
              <a:rPr lang="en-US" sz="2400" dirty="0" smtClean="0">
                <a:solidFill>
                  <a:srgbClr val="0000FF"/>
                </a:solidFill>
                <a:sym typeface="Symbol"/>
              </a:rPr>
              <a:t></a:t>
            </a:r>
            <a:r>
              <a:rPr lang="en-US" sz="2400" dirty="0" smtClean="0">
                <a:solidFill>
                  <a:srgbClr val="0000FF"/>
                </a:solidFill>
              </a:rPr>
              <a:t> is kinematic viscosity of water.</a:t>
            </a:r>
          </a:p>
          <a:p>
            <a:pPr marL="514350" indent="-514350" algn="just">
              <a:spcAft>
                <a:spcPts val="1200"/>
              </a:spcAft>
            </a:pPr>
            <a:endParaRPr lang="en-US" sz="2400" dirty="0">
              <a:solidFill>
                <a:srgbClr val="FF0000"/>
              </a:solidFill>
            </a:endParaRPr>
          </a:p>
        </p:txBody>
      </p:sp>
      <p:sp>
        <p:nvSpPr>
          <p:cNvPr id="81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193" name="Object 1"/>
          <p:cNvGraphicFramePr>
            <a:graphicFrameLocks noChangeAspect="1"/>
          </p:cNvGraphicFramePr>
          <p:nvPr/>
        </p:nvGraphicFramePr>
        <p:xfrm>
          <a:off x="609600" y="1676400"/>
          <a:ext cx="2565400" cy="1066800"/>
        </p:xfrm>
        <a:graphic>
          <a:graphicData uri="http://schemas.openxmlformats.org/presentationml/2006/ole">
            <p:oleObj spid="_x0000_s8201" name="Equation" r:id="rId4" imgW="1079032" imgH="444307" progId="Equation.3">
              <p:embed/>
            </p:oleObj>
          </a:graphicData>
        </a:graphic>
      </p:graphicFrame>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0">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Plain Sedimentation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a:bodyPr>
          <a:lstStyle/>
          <a:p>
            <a:pPr marL="514350" indent="-514350" algn="just">
              <a:spcAft>
                <a:spcPts val="1200"/>
              </a:spcAft>
            </a:pPr>
            <a:r>
              <a:rPr lang="en-US" sz="2400" dirty="0" smtClean="0">
                <a:solidFill>
                  <a:srgbClr val="FF0000"/>
                </a:solidFill>
              </a:rPr>
              <a:t>The above equation is called </a:t>
            </a:r>
            <a:r>
              <a:rPr lang="en-US" sz="2400" dirty="0" err="1" smtClean="0">
                <a:solidFill>
                  <a:srgbClr val="FF0000"/>
                </a:solidFill>
              </a:rPr>
              <a:t>Stoke’s</a:t>
            </a:r>
            <a:r>
              <a:rPr lang="en-US" sz="2400" dirty="0" smtClean="0">
                <a:solidFill>
                  <a:srgbClr val="FF0000"/>
                </a:solidFill>
              </a:rPr>
              <a:t> Law. </a:t>
            </a:r>
            <a:r>
              <a:rPr lang="en-US" sz="2400" dirty="0" err="1" smtClean="0">
                <a:solidFill>
                  <a:srgbClr val="FF0000"/>
                </a:solidFill>
              </a:rPr>
              <a:t>Stoke’s</a:t>
            </a:r>
            <a:r>
              <a:rPr lang="en-US" sz="2400" dirty="0" smtClean="0">
                <a:solidFill>
                  <a:srgbClr val="FF0000"/>
                </a:solidFill>
              </a:rPr>
              <a:t> Law holds good only for particle size 0.1 cm in diameter and </a:t>
            </a:r>
            <a:r>
              <a:rPr lang="en-US" sz="2400" dirty="0" err="1" smtClean="0">
                <a:solidFill>
                  <a:srgbClr val="FF0000"/>
                </a:solidFill>
              </a:rPr>
              <a:t>Reynold’s</a:t>
            </a:r>
            <a:r>
              <a:rPr lang="en-US" sz="2400" dirty="0" smtClean="0">
                <a:solidFill>
                  <a:srgbClr val="FF0000"/>
                </a:solidFill>
              </a:rPr>
              <a:t> number 1 or less. For large particles having diameter greater than 1 cm and </a:t>
            </a:r>
            <a:r>
              <a:rPr lang="en-US" sz="2400" dirty="0" err="1" smtClean="0">
                <a:solidFill>
                  <a:srgbClr val="FF0000"/>
                </a:solidFill>
              </a:rPr>
              <a:t>Reynold’s</a:t>
            </a:r>
            <a:r>
              <a:rPr lang="en-US" sz="2400" dirty="0" smtClean="0">
                <a:solidFill>
                  <a:srgbClr val="FF0000"/>
                </a:solidFill>
              </a:rPr>
              <a:t> number above 2000, Newton’s Law for frictional resistance or drag applies:</a:t>
            </a:r>
          </a:p>
          <a:p>
            <a:pPr marL="514350" indent="-514350" algn="just">
              <a:spcAft>
                <a:spcPts val="1200"/>
              </a:spcAft>
            </a:pPr>
            <a:endParaRPr lang="en-US" sz="2400" dirty="0" smtClean="0">
              <a:solidFill>
                <a:srgbClr val="FF0000"/>
              </a:solidFill>
            </a:endParaRPr>
          </a:p>
          <a:p>
            <a:pPr marL="514350" indent="-514350" algn="just">
              <a:spcAft>
                <a:spcPts val="1200"/>
              </a:spcAft>
            </a:pPr>
            <a:endParaRPr lang="en-US" sz="2400" dirty="0" smtClean="0">
              <a:solidFill>
                <a:srgbClr val="0000FF"/>
              </a:solidFill>
            </a:endParaRPr>
          </a:p>
          <a:p>
            <a:pPr marL="514350" indent="-514350" algn="just">
              <a:spcAft>
                <a:spcPts val="1200"/>
              </a:spcAft>
            </a:pPr>
            <a:r>
              <a:rPr lang="en-US" sz="2400" dirty="0" smtClean="0">
                <a:solidFill>
                  <a:srgbClr val="0000FF"/>
                </a:solidFill>
              </a:rPr>
              <a:t>Where C</a:t>
            </a:r>
            <a:r>
              <a:rPr lang="en-US" sz="2400" baseline="-25000" dirty="0" smtClean="0">
                <a:solidFill>
                  <a:srgbClr val="0000FF"/>
                </a:solidFill>
              </a:rPr>
              <a:t>D</a:t>
            </a:r>
            <a:r>
              <a:rPr lang="en-US" sz="2400" dirty="0" smtClean="0">
                <a:solidFill>
                  <a:srgbClr val="0000FF"/>
                </a:solidFill>
              </a:rPr>
              <a:t> is the Newton’s coefficient of drag.</a:t>
            </a:r>
            <a:endParaRPr lang="en-US" sz="2400" dirty="0">
              <a:solidFill>
                <a:srgbClr val="0000FF"/>
              </a:solidFill>
            </a:endParaRPr>
          </a:p>
        </p:txBody>
      </p:sp>
      <p:sp>
        <p:nvSpPr>
          <p:cNvPr id="81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4438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44387" name="Object 3"/>
          <p:cNvGraphicFramePr>
            <a:graphicFrameLocks noChangeAspect="1"/>
          </p:cNvGraphicFramePr>
          <p:nvPr/>
        </p:nvGraphicFramePr>
        <p:xfrm>
          <a:off x="2057401" y="3200400"/>
          <a:ext cx="2935942" cy="1143000"/>
        </p:xfrm>
        <a:graphic>
          <a:graphicData uri="http://schemas.openxmlformats.org/presentationml/2006/ole">
            <p:oleObj spid="_x0000_s144395" name="Equation" r:id="rId4" imgW="1244600" imgH="482600" progId="Equation.3">
              <p:embed/>
            </p:oleObj>
          </a:graphicData>
        </a:graphic>
      </p:graphicFrame>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Plain Sedimentation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fontScale="85000" lnSpcReduction="20000"/>
          </a:bodyPr>
          <a:lstStyle/>
          <a:p>
            <a:pPr marL="514350" indent="-514350" algn="just">
              <a:spcAft>
                <a:spcPts val="1200"/>
              </a:spcAft>
            </a:pPr>
            <a:r>
              <a:rPr lang="en-US" sz="2400" dirty="0" smtClean="0"/>
              <a:t>The particles in between the above mentioned size or </a:t>
            </a:r>
            <a:r>
              <a:rPr lang="en-US" sz="2400" dirty="0" err="1" smtClean="0"/>
              <a:t>Reynold’s</a:t>
            </a:r>
            <a:r>
              <a:rPr lang="en-US" sz="2400" dirty="0" smtClean="0"/>
              <a:t> numbers are in transition settling. </a:t>
            </a:r>
            <a:r>
              <a:rPr lang="en-US" sz="2400" dirty="0" err="1" smtClean="0"/>
              <a:t>Stoke’s</a:t>
            </a:r>
            <a:r>
              <a:rPr lang="en-US" sz="2400" dirty="0" smtClean="0"/>
              <a:t> Law is valid for computation of settling velocity of discrete particles. Discrete particles are those which do not change size, shape and mass during settling and which do not influence each other by being too close. Particles settling under this conditions is called </a:t>
            </a:r>
            <a:r>
              <a:rPr lang="en-US" sz="2400" i="1" dirty="0" smtClean="0">
                <a:solidFill>
                  <a:srgbClr val="00FF00"/>
                </a:solidFill>
              </a:rPr>
              <a:t>discrete settling</a:t>
            </a:r>
            <a:r>
              <a:rPr lang="en-US" sz="2400" dirty="0" smtClean="0"/>
              <a:t>. </a:t>
            </a:r>
          </a:p>
          <a:p>
            <a:pPr marL="514350" indent="-514350" algn="just">
              <a:spcAft>
                <a:spcPts val="1200"/>
              </a:spcAft>
            </a:pPr>
            <a:r>
              <a:rPr lang="en-US" sz="2400" dirty="0" smtClean="0"/>
              <a:t>In case of closely packed particles, the water displaced by the particles may cause additional friction and the settling velocity is reduced. This is termed as </a:t>
            </a:r>
            <a:r>
              <a:rPr lang="en-US" sz="2400" i="1" dirty="0" smtClean="0">
                <a:solidFill>
                  <a:srgbClr val="00FF00"/>
                </a:solidFill>
              </a:rPr>
              <a:t>hindered settling</a:t>
            </a:r>
            <a:r>
              <a:rPr lang="en-US" sz="2400" dirty="0" smtClean="0"/>
              <a:t>. Hindered settling becomes noticeable when the concentration of suspended solids is greater than 2000 mg/l. This situation of high concentration of suspended solids may happen in river water during high flooding and heavy rainfall. </a:t>
            </a:r>
          </a:p>
          <a:p>
            <a:pPr marL="514350" indent="-514350" algn="just">
              <a:spcAft>
                <a:spcPts val="1200"/>
              </a:spcAft>
            </a:pPr>
            <a:r>
              <a:rPr lang="en-US" sz="2400" dirty="0" smtClean="0"/>
              <a:t>Sometimes settling particles may adhere to each other and grow in size and thus deviate from the settling characteristics represented by </a:t>
            </a:r>
            <a:r>
              <a:rPr lang="en-US" sz="2400" dirty="0" err="1" smtClean="0"/>
              <a:t>Stoke’s</a:t>
            </a:r>
            <a:r>
              <a:rPr lang="en-US" sz="2400" dirty="0" smtClean="0"/>
              <a:t> Law. This may occur in settling of algae or freshly formed flock by the process of flocculation with coagulant. These particles/flocks and tent to stick together and form new bigger particles which settle at a faster rate. This type of settling is called </a:t>
            </a:r>
            <a:r>
              <a:rPr lang="en-US" sz="2400" i="1" dirty="0" smtClean="0">
                <a:solidFill>
                  <a:srgbClr val="00FF00"/>
                </a:solidFill>
              </a:rPr>
              <a:t>flocculent settling</a:t>
            </a:r>
            <a:r>
              <a:rPr lang="en-US" sz="2400" dirty="0" smtClean="0"/>
              <a:t>. Discrete, hinder and flocculent settling are shown in Figure.</a:t>
            </a:r>
            <a:endParaRPr lang="en-US" sz="2400"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Plain Sedimentation</a:t>
            </a:r>
            <a:endParaRPr lang="en-US" sz="3600" dirty="0">
              <a:solidFill>
                <a:srgbClr val="00FF00"/>
              </a:solidFill>
            </a:endParaRPr>
          </a:p>
        </p:txBody>
      </p:sp>
      <p:grpSp>
        <p:nvGrpSpPr>
          <p:cNvPr id="6145" name="Group 1"/>
          <p:cNvGrpSpPr>
            <a:grpSpLocks/>
          </p:cNvGrpSpPr>
          <p:nvPr/>
        </p:nvGrpSpPr>
        <p:grpSpPr bwMode="auto">
          <a:xfrm>
            <a:off x="1218834" y="1371600"/>
            <a:ext cx="6256367" cy="4953000"/>
            <a:chOff x="6609" y="7452"/>
            <a:chExt cx="4439" cy="3440"/>
          </a:xfrm>
        </p:grpSpPr>
        <p:grpSp>
          <p:nvGrpSpPr>
            <p:cNvPr id="6146" name="Group 2"/>
            <p:cNvGrpSpPr>
              <a:grpSpLocks/>
            </p:cNvGrpSpPr>
            <p:nvPr/>
          </p:nvGrpSpPr>
          <p:grpSpPr bwMode="auto">
            <a:xfrm>
              <a:off x="6648" y="7452"/>
              <a:ext cx="4400" cy="2924"/>
              <a:chOff x="2880" y="10512"/>
              <a:chExt cx="5400" cy="3060"/>
            </a:xfrm>
          </p:grpSpPr>
          <p:sp>
            <p:nvSpPr>
              <p:cNvPr id="6147" name="Line 3"/>
              <p:cNvSpPr>
                <a:spLocks noChangeShapeType="1"/>
              </p:cNvSpPr>
              <p:nvPr/>
            </p:nvSpPr>
            <p:spPr bwMode="auto">
              <a:xfrm>
                <a:off x="3240" y="13212"/>
                <a:ext cx="5040" cy="0"/>
              </a:xfrm>
              <a:prstGeom prst="line">
                <a:avLst/>
              </a:prstGeom>
              <a:noFill/>
              <a:ln w="9525">
                <a:solidFill>
                  <a:schemeClr val="tx1"/>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6148" name="Line 4"/>
              <p:cNvSpPr>
                <a:spLocks noChangeShapeType="1"/>
              </p:cNvSpPr>
              <p:nvPr/>
            </p:nvSpPr>
            <p:spPr bwMode="auto">
              <a:xfrm flipV="1">
                <a:off x="3240" y="10512"/>
                <a:ext cx="0" cy="2700"/>
              </a:xfrm>
              <a:prstGeom prst="line">
                <a:avLst/>
              </a:prstGeom>
              <a:noFill/>
              <a:ln w="22225">
                <a:solidFill>
                  <a:schemeClr val="tx1"/>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6149" name="Line 5"/>
              <p:cNvSpPr>
                <a:spLocks noChangeShapeType="1"/>
              </p:cNvSpPr>
              <p:nvPr/>
            </p:nvSpPr>
            <p:spPr bwMode="auto">
              <a:xfrm>
                <a:off x="3240" y="10872"/>
                <a:ext cx="3060" cy="1980"/>
              </a:xfrm>
              <a:prstGeom prst="line">
                <a:avLst/>
              </a:prstGeom>
              <a:noFill/>
              <a:ln w="25400">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6150" name="Freeform 6"/>
              <p:cNvSpPr>
                <a:spLocks/>
              </p:cNvSpPr>
              <p:nvPr/>
            </p:nvSpPr>
            <p:spPr bwMode="auto">
              <a:xfrm>
                <a:off x="3240" y="10872"/>
                <a:ext cx="4680" cy="1980"/>
              </a:xfrm>
              <a:custGeom>
                <a:avLst/>
                <a:gdLst/>
                <a:ahLst/>
                <a:cxnLst>
                  <a:cxn ang="0">
                    <a:pos x="0" y="0"/>
                  </a:cxn>
                  <a:cxn ang="0">
                    <a:pos x="2340" y="1260"/>
                  </a:cxn>
                  <a:cxn ang="0">
                    <a:pos x="4680" y="1980"/>
                  </a:cxn>
                </a:cxnLst>
                <a:rect l="0" t="0" r="r" b="b"/>
                <a:pathLst>
                  <a:path w="4680" h="1980">
                    <a:moveTo>
                      <a:pt x="0" y="0"/>
                    </a:moveTo>
                    <a:cubicBezTo>
                      <a:pt x="780" y="465"/>
                      <a:pt x="1560" y="930"/>
                      <a:pt x="2340" y="1260"/>
                    </a:cubicBezTo>
                    <a:cubicBezTo>
                      <a:pt x="3120" y="1590"/>
                      <a:pt x="4290" y="1860"/>
                      <a:pt x="4680" y="1980"/>
                    </a:cubicBezTo>
                  </a:path>
                </a:pathLst>
              </a:custGeom>
              <a:noFill/>
              <a:ln w="31750">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6151" name="Freeform 7"/>
              <p:cNvSpPr>
                <a:spLocks/>
              </p:cNvSpPr>
              <p:nvPr/>
            </p:nvSpPr>
            <p:spPr bwMode="auto">
              <a:xfrm>
                <a:off x="3240" y="10872"/>
                <a:ext cx="1980" cy="2160"/>
              </a:xfrm>
              <a:custGeom>
                <a:avLst/>
                <a:gdLst/>
                <a:ahLst/>
                <a:cxnLst>
                  <a:cxn ang="0">
                    <a:pos x="0" y="0"/>
                  </a:cxn>
                  <a:cxn ang="0">
                    <a:pos x="1080" y="900"/>
                  </a:cxn>
                  <a:cxn ang="0">
                    <a:pos x="1980" y="2160"/>
                  </a:cxn>
                </a:cxnLst>
                <a:rect l="0" t="0" r="r" b="b"/>
                <a:pathLst>
                  <a:path w="1980" h="2160">
                    <a:moveTo>
                      <a:pt x="0" y="0"/>
                    </a:moveTo>
                    <a:cubicBezTo>
                      <a:pt x="375" y="270"/>
                      <a:pt x="750" y="540"/>
                      <a:pt x="1080" y="900"/>
                    </a:cubicBezTo>
                    <a:cubicBezTo>
                      <a:pt x="1410" y="1260"/>
                      <a:pt x="1695" y="1710"/>
                      <a:pt x="1980" y="2160"/>
                    </a:cubicBezTo>
                  </a:path>
                </a:pathLst>
              </a:custGeom>
              <a:noFill/>
              <a:ln w="28575">
                <a:solidFill>
                  <a:schemeClr val="tx1"/>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6152" name="Text Box 8"/>
              <p:cNvSpPr txBox="1">
                <a:spLocks noChangeArrowheads="1"/>
              </p:cNvSpPr>
              <p:nvPr/>
            </p:nvSpPr>
            <p:spPr bwMode="auto">
              <a:xfrm>
                <a:off x="5340" y="11442"/>
                <a:ext cx="1805" cy="3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pitchFamily="34" charset="0"/>
                  </a:rPr>
                  <a:t>Hindered settling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6153" name="Text Box 9"/>
              <p:cNvSpPr txBox="1">
                <a:spLocks noChangeArrowheads="1"/>
              </p:cNvSpPr>
              <p:nvPr/>
            </p:nvSpPr>
            <p:spPr bwMode="auto">
              <a:xfrm>
                <a:off x="6195" y="11772"/>
                <a:ext cx="1680" cy="3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pitchFamily="34" charset="0"/>
                  </a:rPr>
                  <a:t>Discrete settling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6154" name="Text Box 10"/>
              <p:cNvSpPr txBox="1">
                <a:spLocks noChangeArrowheads="1"/>
              </p:cNvSpPr>
              <p:nvPr/>
            </p:nvSpPr>
            <p:spPr bwMode="auto">
              <a:xfrm>
                <a:off x="3297" y="12672"/>
                <a:ext cx="1743" cy="3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Arial" pitchFamily="34" charset="0"/>
                  </a:rPr>
                  <a:t>Flocculent settling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6155" name="Line 11"/>
              <p:cNvSpPr>
                <a:spLocks noChangeShapeType="1"/>
              </p:cNvSpPr>
              <p:nvPr/>
            </p:nvSpPr>
            <p:spPr bwMode="auto">
              <a:xfrm flipV="1">
                <a:off x="4260" y="12132"/>
                <a:ext cx="360" cy="540"/>
              </a:xfrm>
              <a:prstGeom prst="line">
                <a:avLst/>
              </a:prstGeom>
              <a:noFill/>
              <a:ln w="9525">
                <a:solidFill>
                  <a:srgbClr val="00FF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6156" name="Line 12"/>
              <p:cNvSpPr>
                <a:spLocks noChangeShapeType="1"/>
              </p:cNvSpPr>
              <p:nvPr/>
            </p:nvSpPr>
            <p:spPr bwMode="auto">
              <a:xfrm flipH="1">
                <a:off x="5700" y="11922"/>
                <a:ext cx="540" cy="540"/>
              </a:xfrm>
              <a:prstGeom prst="line">
                <a:avLst/>
              </a:prstGeom>
              <a:noFill/>
              <a:ln w="9525">
                <a:solidFill>
                  <a:srgbClr val="00FF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6157" name="Line 13"/>
              <p:cNvSpPr>
                <a:spLocks noChangeShapeType="1"/>
              </p:cNvSpPr>
              <p:nvPr/>
            </p:nvSpPr>
            <p:spPr bwMode="auto">
              <a:xfrm flipH="1">
                <a:off x="4860" y="11592"/>
                <a:ext cx="540" cy="180"/>
              </a:xfrm>
              <a:prstGeom prst="line">
                <a:avLst/>
              </a:prstGeom>
              <a:noFill/>
              <a:ln w="9525">
                <a:solidFill>
                  <a:srgbClr val="00FF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6158" name="Text Box 14"/>
              <p:cNvSpPr txBox="1">
                <a:spLocks noChangeArrowheads="1"/>
              </p:cNvSpPr>
              <p:nvPr/>
            </p:nvSpPr>
            <p:spPr bwMode="auto">
              <a:xfrm>
                <a:off x="2880" y="11232"/>
                <a:ext cx="360" cy="1260"/>
              </a:xfrm>
              <a:prstGeom prst="rect">
                <a:avLst/>
              </a:prstGeom>
              <a:noFill/>
              <a:ln w="9525">
                <a:noFill/>
                <a:miter lim="800000"/>
                <a:headEnd/>
                <a:tailEnd/>
              </a:ln>
            </p:spPr>
            <p:txBody>
              <a:bodyPr vert="vert270"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effectLst/>
                    <a:latin typeface="Calibri" pitchFamily="34" charset="0"/>
                    <a:cs typeface="Arial" pitchFamily="34" charset="0"/>
                  </a:rPr>
                  <a:t>Distance</a:t>
                </a:r>
                <a:endParaRPr kumimoji="0" lang="en-US" sz="2400" b="0" i="0" u="none" strike="noStrike" cap="none" normalizeH="0" baseline="0" dirty="0" smtClean="0">
                  <a:ln>
                    <a:noFill/>
                  </a:ln>
                  <a:effectLst/>
                  <a:latin typeface="Arial" pitchFamily="34" charset="0"/>
                  <a:cs typeface="Arial" pitchFamily="34" charset="0"/>
                </a:endParaRPr>
              </a:p>
            </p:txBody>
          </p:sp>
          <p:sp>
            <p:nvSpPr>
              <p:cNvPr id="6159" name="Text Box 15"/>
              <p:cNvSpPr txBox="1">
                <a:spLocks noChangeArrowheads="1"/>
              </p:cNvSpPr>
              <p:nvPr/>
            </p:nvSpPr>
            <p:spPr bwMode="auto">
              <a:xfrm>
                <a:off x="5040" y="13212"/>
                <a:ext cx="720" cy="3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effectLst/>
                    <a:latin typeface="Calibri" pitchFamily="34" charset="0"/>
                    <a:cs typeface="Arial" pitchFamily="34" charset="0"/>
                  </a:rPr>
                  <a:t>Time</a:t>
                </a:r>
                <a:endParaRPr kumimoji="0" lang="en-US" sz="2400" b="0" i="0" u="none" strike="noStrike" cap="none" normalizeH="0" baseline="0" dirty="0" smtClean="0">
                  <a:ln>
                    <a:noFill/>
                  </a:ln>
                  <a:effectLst/>
                  <a:latin typeface="Arial" pitchFamily="34" charset="0"/>
                  <a:cs typeface="Arial" pitchFamily="34" charset="0"/>
                </a:endParaRPr>
              </a:p>
            </p:txBody>
          </p:sp>
        </p:grpSp>
        <p:sp>
          <p:nvSpPr>
            <p:cNvPr id="6160" name="Text Box 16"/>
            <p:cNvSpPr txBox="1">
              <a:spLocks noChangeArrowheads="1"/>
            </p:cNvSpPr>
            <p:nvPr/>
          </p:nvSpPr>
          <p:spPr bwMode="auto">
            <a:xfrm>
              <a:off x="6609" y="10555"/>
              <a:ext cx="4379" cy="3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smtClean="0">
                  <a:ln>
                    <a:noFill/>
                  </a:ln>
                  <a:solidFill>
                    <a:schemeClr val="tx1"/>
                  </a:solidFill>
                  <a:effectLst/>
                  <a:latin typeface="Calibri" pitchFamily="34" charset="0"/>
                  <a:cs typeface="Arial" pitchFamily="34" charset="0"/>
                </a:rPr>
                <a:t>Figure:</a:t>
              </a:r>
              <a:r>
                <a:rPr kumimoji="0" lang="en-US" sz="2000" b="0" i="0" u="none" strike="noStrike" cap="none" normalizeH="0" baseline="0" dirty="0" smtClean="0">
                  <a:ln>
                    <a:noFill/>
                  </a:ln>
                  <a:solidFill>
                    <a:schemeClr val="tx1"/>
                  </a:solidFill>
                  <a:effectLst/>
                  <a:latin typeface="Calibri" pitchFamily="34" charset="0"/>
                  <a:cs typeface="Arial" pitchFamily="34" charset="0"/>
                </a:rPr>
                <a:t> Settling of different types of particles in water</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gr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Plain Sedimentation</a:t>
            </a:r>
            <a:endParaRPr lang="en-US" sz="3600" dirty="0">
              <a:solidFill>
                <a:srgbClr val="00FF00"/>
              </a:solidFill>
            </a:endParaRPr>
          </a:p>
        </p:txBody>
      </p:sp>
      <p:sp>
        <p:nvSpPr>
          <p:cNvPr id="3" name="Subtitle 2"/>
          <p:cNvSpPr>
            <a:spLocks noGrp="1"/>
          </p:cNvSpPr>
          <p:nvPr>
            <p:ph type="subTitle" idx="1"/>
          </p:nvPr>
        </p:nvSpPr>
        <p:spPr>
          <a:xfrm>
            <a:off x="381000" y="914400"/>
            <a:ext cx="8229600" cy="5562600"/>
          </a:xfrm>
        </p:spPr>
        <p:txBody>
          <a:bodyPr>
            <a:noAutofit/>
          </a:bodyPr>
          <a:lstStyle/>
          <a:p>
            <a:pPr marL="514350" indent="-514350" algn="just">
              <a:spcAft>
                <a:spcPts val="1200"/>
              </a:spcAft>
            </a:pPr>
            <a:r>
              <a:rPr lang="en-US" sz="2400" b="1" dirty="0" smtClean="0">
                <a:solidFill>
                  <a:srgbClr val="FFFF00"/>
                </a:solidFill>
              </a:rPr>
              <a:t>Design of sedimentation tanks</a:t>
            </a:r>
          </a:p>
          <a:p>
            <a:pPr algn="just"/>
            <a:r>
              <a:rPr lang="en-US" sz="2400" dirty="0" smtClean="0"/>
              <a:t>A rectangular sedimentation tank can be subdivided into four different areas comprised of an inlet, settling, outlet and sludge accumulation zones. The inlet zone serves to provide even flow distribution over the full cross section, the outlet zone collects the clarified water over the full tank width. Sludge is accumulated at the tank bottom where it is stored and removed periodically. </a:t>
            </a:r>
          </a:p>
          <a:p>
            <a:pPr algn="just"/>
            <a:r>
              <a:rPr lang="en-US" sz="2400" dirty="0" smtClean="0"/>
              <a:t>The efficiency of the settling tank in the removal of suspended particles can be determined using limiting settling velocity </a:t>
            </a:r>
            <a:r>
              <a:rPr lang="en-US" sz="2400" i="1" dirty="0" smtClean="0"/>
              <a:t>v</a:t>
            </a:r>
            <a:r>
              <a:rPr lang="en-US" sz="2400" i="1" baseline="-25000" dirty="0" smtClean="0"/>
              <a:t>0</a:t>
            </a:r>
            <a:r>
              <a:rPr lang="en-US" sz="2400" baseline="-25000" dirty="0" smtClean="0"/>
              <a:t> </a:t>
            </a:r>
            <a:r>
              <a:rPr lang="en-US" sz="2400" dirty="0" smtClean="0"/>
              <a:t>of a particle which will just travel the full depth (</a:t>
            </a:r>
            <a:r>
              <a:rPr lang="en-US" sz="2400" i="1" dirty="0" smtClean="0"/>
              <a:t>H</a:t>
            </a:r>
            <a:r>
              <a:rPr lang="en-US" sz="2400" dirty="0" smtClean="0"/>
              <a:t>) of the tank within the detention time (</a:t>
            </a:r>
            <a:r>
              <a:rPr lang="en-US" sz="2400" i="1" dirty="0" smtClean="0"/>
              <a:t>T</a:t>
            </a:r>
            <a:r>
              <a:rPr lang="en-US" sz="2400" dirty="0" smtClean="0"/>
              <a:t>). Using the dimensions and notations used in Figure, the following equations can be written: </a:t>
            </a:r>
            <a:r>
              <a:rPr lang="en-US" sz="2400" i="1" dirty="0" smtClean="0"/>
              <a:t>v</a:t>
            </a:r>
            <a:r>
              <a:rPr lang="en-US" sz="2400" i="1" baseline="-25000" dirty="0" smtClean="0"/>
              <a:t>0</a:t>
            </a:r>
            <a:r>
              <a:rPr lang="en-US" sz="2400" i="1" dirty="0" smtClean="0"/>
              <a:t> = H/T</a:t>
            </a:r>
            <a:r>
              <a:rPr lang="en-US" sz="2400" dirty="0" smtClean="0"/>
              <a:t> and </a:t>
            </a:r>
            <a:r>
              <a:rPr lang="en-US" sz="2400" i="1" dirty="0" smtClean="0"/>
              <a:t>T = V/Q = BLH/Q</a:t>
            </a:r>
            <a:endParaRPr lang="en-US" sz="2400"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Plain Sedimentation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a:bodyPr>
          <a:lstStyle/>
          <a:p>
            <a:pPr algn="just"/>
            <a:r>
              <a:rPr lang="en-US" sz="2400" dirty="0" smtClean="0"/>
              <a:t>from these two equations: </a:t>
            </a:r>
          </a:p>
          <a:p>
            <a:pPr algn="just"/>
            <a:r>
              <a:rPr lang="en-US" sz="2400" i="1" dirty="0" smtClean="0"/>
              <a:t>v</a:t>
            </a:r>
            <a:r>
              <a:rPr lang="en-US" sz="2400" i="1" baseline="-25000" dirty="0" smtClean="0"/>
              <a:t>0</a:t>
            </a:r>
            <a:r>
              <a:rPr lang="en-US" sz="2400" i="1" dirty="0" smtClean="0"/>
              <a:t> = Q/BL = Q/surface area. </a:t>
            </a:r>
            <a:endParaRPr lang="en-US" sz="2400" dirty="0" smtClean="0"/>
          </a:p>
          <a:p>
            <a:pPr algn="just"/>
            <a:r>
              <a:rPr lang="en-US" sz="2400" dirty="0" smtClean="0"/>
              <a:t>Where, Q = flow rate, B, L and V are width, length and volume of the sedimentation zone of the settling tank.</a:t>
            </a:r>
          </a:p>
          <a:p>
            <a:pPr marL="514350" indent="-514350" algn="just">
              <a:spcAft>
                <a:spcPts val="1200"/>
              </a:spcAft>
            </a:pPr>
            <a:endParaRPr lang="en-US" sz="2400" dirty="0"/>
          </a:p>
        </p:txBody>
      </p:sp>
      <p:grpSp>
        <p:nvGrpSpPr>
          <p:cNvPr id="5121" name="Group 1"/>
          <p:cNvGrpSpPr>
            <a:grpSpLocks/>
          </p:cNvGrpSpPr>
          <p:nvPr/>
        </p:nvGrpSpPr>
        <p:grpSpPr bwMode="auto">
          <a:xfrm>
            <a:off x="533400" y="2971800"/>
            <a:ext cx="7696200" cy="2971800"/>
            <a:chOff x="6300" y="13032"/>
            <a:chExt cx="4788" cy="1716"/>
          </a:xfrm>
        </p:grpSpPr>
        <p:grpSp>
          <p:nvGrpSpPr>
            <p:cNvPr id="5122" name="Group 2"/>
            <p:cNvGrpSpPr>
              <a:grpSpLocks/>
            </p:cNvGrpSpPr>
            <p:nvPr/>
          </p:nvGrpSpPr>
          <p:grpSpPr bwMode="auto">
            <a:xfrm>
              <a:off x="6300" y="13032"/>
              <a:ext cx="4788" cy="1260"/>
              <a:chOff x="3540" y="11052"/>
              <a:chExt cx="5460" cy="1260"/>
            </a:xfrm>
          </p:grpSpPr>
          <p:sp>
            <p:nvSpPr>
              <p:cNvPr id="5123" name="Rectangle 3"/>
              <p:cNvSpPr>
                <a:spLocks noChangeArrowheads="1"/>
              </p:cNvSpPr>
              <p:nvPr/>
            </p:nvSpPr>
            <p:spPr bwMode="auto">
              <a:xfrm>
                <a:off x="4321" y="11052"/>
                <a:ext cx="3780" cy="12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24" name="Rectangle 4"/>
              <p:cNvSpPr>
                <a:spLocks noChangeArrowheads="1"/>
              </p:cNvSpPr>
              <p:nvPr/>
            </p:nvSpPr>
            <p:spPr bwMode="auto">
              <a:xfrm>
                <a:off x="4335" y="11952"/>
                <a:ext cx="3758" cy="360"/>
              </a:xfrm>
              <a:prstGeom prst="rect">
                <a:avLst/>
              </a:prstGeom>
              <a:gradFill rotWithShape="0">
                <a:gsLst>
                  <a:gs pos="0">
                    <a:srgbClr val="FFFFFF"/>
                  </a:gs>
                  <a:gs pos="100000">
                    <a:srgbClr val="FFFFFF">
                      <a:gamma/>
                      <a:shade val="46275"/>
                      <a:invGamma/>
                    </a:srgbClr>
                  </a:gs>
                </a:gsLst>
                <a:lin ang="5400000" scaled="1"/>
              </a:gradFill>
              <a:ln w="9525">
                <a:noFill/>
                <a:miter lim="800000"/>
                <a:headEnd/>
                <a:tailEn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25" name="Rectangle 5"/>
              <p:cNvSpPr>
                <a:spLocks noChangeArrowheads="1"/>
              </p:cNvSpPr>
              <p:nvPr/>
            </p:nvSpPr>
            <p:spPr bwMode="auto">
              <a:xfrm>
                <a:off x="4140" y="11052"/>
                <a:ext cx="360" cy="180"/>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26" name="Rectangle 6"/>
              <p:cNvSpPr>
                <a:spLocks noChangeArrowheads="1"/>
              </p:cNvSpPr>
              <p:nvPr/>
            </p:nvSpPr>
            <p:spPr bwMode="auto">
              <a:xfrm>
                <a:off x="7920" y="11052"/>
                <a:ext cx="360" cy="180"/>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27" name="Line 7"/>
              <p:cNvSpPr>
                <a:spLocks noChangeShapeType="1"/>
              </p:cNvSpPr>
              <p:nvPr/>
            </p:nvSpPr>
            <p:spPr bwMode="auto">
              <a:xfrm>
                <a:off x="4500" y="11412"/>
                <a:ext cx="3420" cy="0"/>
              </a:xfrm>
              <a:prstGeom prst="line">
                <a:avLst/>
              </a:prstGeom>
              <a:noFill/>
              <a:ln w="9525">
                <a:solidFill>
                  <a:srgbClr val="000000"/>
                </a:solidFill>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28" name="Line 8"/>
              <p:cNvSpPr>
                <a:spLocks noChangeShapeType="1"/>
              </p:cNvSpPr>
              <p:nvPr/>
            </p:nvSpPr>
            <p:spPr bwMode="auto">
              <a:xfrm>
                <a:off x="7920" y="11322"/>
                <a:ext cx="0" cy="18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29" name="Line 9"/>
              <p:cNvSpPr>
                <a:spLocks noChangeShapeType="1"/>
              </p:cNvSpPr>
              <p:nvPr/>
            </p:nvSpPr>
            <p:spPr bwMode="auto">
              <a:xfrm>
                <a:off x="4500" y="11307"/>
                <a:ext cx="0" cy="18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30" name="Text Box 10"/>
              <p:cNvSpPr txBox="1">
                <a:spLocks noChangeArrowheads="1"/>
              </p:cNvSpPr>
              <p:nvPr/>
            </p:nvSpPr>
            <p:spPr bwMode="auto">
              <a:xfrm>
                <a:off x="5940" y="11232"/>
                <a:ext cx="1260" cy="360"/>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rgbClr val="00FF00"/>
                    </a:solidFill>
                    <a:effectLst/>
                    <a:latin typeface="Calibri" pitchFamily="34" charset="0"/>
                    <a:cs typeface="Arial" pitchFamily="34" charset="0"/>
                  </a:rPr>
                  <a:t>Settling zone</a:t>
                </a:r>
                <a:endParaRPr kumimoji="0" lang="en-US" sz="2400" b="0" i="0" u="none" strike="noStrike" cap="none" normalizeH="0" baseline="0" dirty="0" smtClean="0">
                  <a:ln>
                    <a:noFill/>
                  </a:ln>
                  <a:solidFill>
                    <a:srgbClr val="00FF00"/>
                  </a:solidFill>
                  <a:effectLst/>
                  <a:latin typeface="Arial" pitchFamily="34" charset="0"/>
                  <a:cs typeface="Arial" pitchFamily="34" charset="0"/>
                </a:endParaRPr>
              </a:p>
            </p:txBody>
          </p:sp>
          <p:sp>
            <p:nvSpPr>
              <p:cNvPr id="5131" name="Line 11"/>
              <p:cNvSpPr>
                <a:spLocks noChangeShapeType="1"/>
              </p:cNvSpPr>
              <p:nvPr/>
            </p:nvSpPr>
            <p:spPr bwMode="auto">
              <a:xfrm>
                <a:off x="4500" y="11052"/>
                <a:ext cx="3420" cy="108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32" name="Line 12"/>
              <p:cNvSpPr>
                <a:spLocks noChangeShapeType="1"/>
              </p:cNvSpPr>
              <p:nvPr/>
            </p:nvSpPr>
            <p:spPr bwMode="auto">
              <a:xfrm>
                <a:off x="5040" y="11232"/>
                <a:ext cx="0" cy="360"/>
              </a:xfrm>
              <a:prstGeom prst="line">
                <a:avLst/>
              </a:prstGeom>
              <a:noFill/>
              <a:ln w="9525">
                <a:solidFill>
                  <a:srgbClr val="000000"/>
                </a:solidFill>
                <a:round/>
                <a:headEnd/>
                <a:tailEnd type="arrow" w="med" len="me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33" name="Line 13"/>
              <p:cNvSpPr>
                <a:spLocks noChangeShapeType="1"/>
              </p:cNvSpPr>
              <p:nvPr/>
            </p:nvSpPr>
            <p:spPr bwMode="auto">
              <a:xfrm>
                <a:off x="5040" y="11592"/>
                <a:ext cx="1080" cy="0"/>
              </a:xfrm>
              <a:prstGeom prst="line">
                <a:avLst/>
              </a:prstGeom>
              <a:noFill/>
              <a:ln w="9525">
                <a:solidFill>
                  <a:srgbClr val="000000"/>
                </a:solidFill>
                <a:round/>
                <a:headEnd/>
                <a:tailEnd type="arrow" w="med" len="me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34" name="Text Box 14"/>
              <p:cNvSpPr txBox="1">
                <a:spLocks noChangeArrowheads="1"/>
              </p:cNvSpPr>
              <p:nvPr/>
            </p:nvSpPr>
            <p:spPr bwMode="auto">
              <a:xfrm>
                <a:off x="4680" y="11232"/>
                <a:ext cx="346" cy="259"/>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1" u="none" strike="noStrike" cap="none" normalizeH="0" baseline="0" smtClean="0">
                    <a:ln>
                      <a:noFill/>
                    </a:ln>
                    <a:solidFill>
                      <a:srgbClr val="00FF00"/>
                    </a:solidFill>
                    <a:effectLst/>
                    <a:latin typeface="Calibri" pitchFamily="34" charset="0"/>
                    <a:cs typeface="Arial" pitchFamily="34" charset="0"/>
                  </a:rPr>
                  <a:t>V</a:t>
                </a:r>
                <a:r>
                  <a:rPr kumimoji="0" lang="en-US" sz="2400" b="0" i="1" u="none" strike="noStrike" cap="none" normalizeH="0" baseline="-25000" smtClean="0">
                    <a:ln>
                      <a:noFill/>
                    </a:ln>
                    <a:solidFill>
                      <a:srgbClr val="00FF00"/>
                    </a:solidFill>
                    <a:effectLst/>
                    <a:latin typeface="Times New Roman" pitchFamily="18" charset="0"/>
                    <a:cs typeface="Arial" pitchFamily="34" charset="0"/>
                  </a:rPr>
                  <a:t>0</a:t>
                </a:r>
                <a:endParaRPr kumimoji="0" lang="en-US" sz="2400" b="0" i="0" u="none" strike="noStrike" cap="none" normalizeH="0" baseline="0" smtClean="0">
                  <a:ln>
                    <a:noFill/>
                  </a:ln>
                  <a:solidFill>
                    <a:srgbClr val="00FF00"/>
                  </a:solidFill>
                  <a:effectLst/>
                  <a:latin typeface="Arial" pitchFamily="34" charset="0"/>
                  <a:cs typeface="Arial" pitchFamily="34" charset="0"/>
                </a:endParaRPr>
              </a:p>
            </p:txBody>
          </p:sp>
          <p:sp>
            <p:nvSpPr>
              <p:cNvPr id="5135" name="Text Box 15"/>
              <p:cNvSpPr txBox="1">
                <a:spLocks noChangeArrowheads="1"/>
              </p:cNvSpPr>
              <p:nvPr/>
            </p:nvSpPr>
            <p:spPr bwMode="auto">
              <a:xfrm>
                <a:off x="5400" y="11607"/>
                <a:ext cx="346" cy="259"/>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1" u="none" strike="noStrike" cap="none" normalizeH="0" baseline="0" dirty="0" smtClean="0">
                    <a:ln>
                      <a:noFill/>
                    </a:ln>
                    <a:solidFill>
                      <a:srgbClr val="00FF00"/>
                    </a:solidFill>
                    <a:effectLst/>
                    <a:latin typeface="Calibri" pitchFamily="34" charset="0"/>
                    <a:cs typeface="Arial" pitchFamily="34" charset="0"/>
                  </a:rPr>
                  <a:t>l</a:t>
                </a:r>
                <a:endParaRPr kumimoji="0" lang="en-US" sz="2400" b="0" i="0" u="none" strike="noStrike" cap="none" normalizeH="0" baseline="0" dirty="0" smtClean="0">
                  <a:ln>
                    <a:noFill/>
                  </a:ln>
                  <a:solidFill>
                    <a:srgbClr val="00FF00"/>
                  </a:solidFill>
                  <a:effectLst/>
                  <a:latin typeface="Arial" pitchFamily="34" charset="0"/>
                  <a:cs typeface="Arial" pitchFamily="34" charset="0"/>
                </a:endParaRPr>
              </a:p>
            </p:txBody>
          </p:sp>
          <p:sp>
            <p:nvSpPr>
              <p:cNvPr id="5136" name="Text Box 16"/>
              <p:cNvSpPr txBox="1">
                <a:spLocks noChangeArrowheads="1"/>
              </p:cNvSpPr>
              <p:nvPr/>
            </p:nvSpPr>
            <p:spPr bwMode="auto">
              <a:xfrm>
                <a:off x="5760" y="11772"/>
                <a:ext cx="540" cy="3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smtClean="0">
                    <a:ln>
                      <a:noFill/>
                    </a:ln>
                    <a:solidFill>
                      <a:srgbClr val="00FF00"/>
                    </a:solidFill>
                    <a:effectLst/>
                    <a:latin typeface="Calibri" pitchFamily="34" charset="0"/>
                    <a:cs typeface="Arial" pitchFamily="34" charset="0"/>
                  </a:rPr>
                  <a:t>Flow</a:t>
                </a:r>
                <a:endParaRPr kumimoji="0" lang="en-US" sz="2400" b="0" i="0" u="none" strike="noStrike" cap="none" normalizeH="0" baseline="0" smtClean="0">
                  <a:ln>
                    <a:noFill/>
                  </a:ln>
                  <a:solidFill>
                    <a:srgbClr val="00FF00"/>
                  </a:solidFill>
                  <a:effectLst/>
                  <a:latin typeface="Arial" pitchFamily="34" charset="0"/>
                  <a:cs typeface="Arial" pitchFamily="34" charset="0"/>
                </a:endParaRPr>
              </a:p>
            </p:txBody>
          </p:sp>
          <p:sp>
            <p:nvSpPr>
              <p:cNvPr id="5137" name="Line 17"/>
              <p:cNvSpPr>
                <a:spLocks noChangeShapeType="1"/>
              </p:cNvSpPr>
              <p:nvPr/>
            </p:nvSpPr>
            <p:spPr bwMode="auto">
              <a:xfrm>
                <a:off x="6300" y="11952"/>
                <a:ext cx="54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38" name="Text Box 18"/>
              <p:cNvSpPr txBox="1">
                <a:spLocks noChangeArrowheads="1"/>
              </p:cNvSpPr>
              <p:nvPr/>
            </p:nvSpPr>
            <p:spPr bwMode="auto">
              <a:xfrm>
                <a:off x="8100" y="11232"/>
                <a:ext cx="900" cy="3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smtClean="0">
                    <a:ln>
                      <a:noFill/>
                    </a:ln>
                    <a:solidFill>
                      <a:srgbClr val="00FF00"/>
                    </a:solidFill>
                    <a:effectLst/>
                    <a:latin typeface="Calibri" pitchFamily="34" charset="0"/>
                    <a:cs typeface="Arial" pitchFamily="34" charset="0"/>
                  </a:rPr>
                  <a:t>Outflow</a:t>
                </a:r>
                <a:endParaRPr kumimoji="0" lang="en-US" sz="2400" b="0" i="0" u="none" strike="noStrike" cap="none" normalizeH="0" baseline="0" smtClean="0">
                  <a:ln>
                    <a:noFill/>
                  </a:ln>
                  <a:solidFill>
                    <a:srgbClr val="00FF00"/>
                  </a:solidFill>
                  <a:effectLst/>
                  <a:latin typeface="Arial" pitchFamily="34" charset="0"/>
                  <a:cs typeface="Arial" pitchFamily="34" charset="0"/>
                </a:endParaRPr>
              </a:p>
            </p:txBody>
          </p:sp>
          <p:sp>
            <p:nvSpPr>
              <p:cNvPr id="5139" name="Text Box 19"/>
              <p:cNvSpPr txBox="1">
                <a:spLocks noChangeArrowheads="1"/>
              </p:cNvSpPr>
              <p:nvPr/>
            </p:nvSpPr>
            <p:spPr bwMode="auto">
              <a:xfrm>
                <a:off x="3540" y="11232"/>
                <a:ext cx="720" cy="3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smtClean="0">
                    <a:ln>
                      <a:noFill/>
                    </a:ln>
                    <a:solidFill>
                      <a:srgbClr val="00FF00"/>
                    </a:solidFill>
                    <a:effectLst/>
                    <a:latin typeface="Calibri" pitchFamily="34" charset="0"/>
                    <a:cs typeface="Arial" pitchFamily="34" charset="0"/>
                  </a:rPr>
                  <a:t>Inflow</a:t>
                </a:r>
                <a:endParaRPr kumimoji="0" lang="en-US" sz="2400" b="0" i="0" u="none" strike="noStrike" cap="none" normalizeH="0" baseline="0" smtClean="0">
                  <a:ln>
                    <a:noFill/>
                  </a:ln>
                  <a:solidFill>
                    <a:srgbClr val="00FF00"/>
                  </a:solidFill>
                  <a:effectLst/>
                  <a:latin typeface="Arial" pitchFamily="34" charset="0"/>
                  <a:cs typeface="Arial" pitchFamily="34" charset="0"/>
                </a:endParaRPr>
              </a:p>
            </p:txBody>
          </p:sp>
          <p:sp>
            <p:nvSpPr>
              <p:cNvPr id="5140" name="Line 20"/>
              <p:cNvSpPr>
                <a:spLocks noChangeShapeType="1"/>
              </p:cNvSpPr>
              <p:nvPr/>
            </p:nvSpPr>
            <p:spPr bwMode="auto">
              <a:xfrm>
                <a:off x="3600" y="11127"/>
                <a:ext cx="54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sp>
            <p:nvSpPr>
              <p:cNvPr id="5141" name="Line 21"/>
              <p:cNvSpPr>
                <a:spLocks noChangeShapeType="1"/>
              </p:cNvSpPr>
              <p:nvPr/>
            </p:nvSpPr>
            <p:spPr bwMode="auto">
              <a:xfrm>
                <a:off x="8280" y="11142"/>
                <a:ext cx="54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400">
                  <a:solidFill>
                    <a:srgbClr val="00FF00"/>
                  </a:solidFill>
                </a:endParaRPr>
              </a:p>
            </p:txBody>
          </p:sp>
        </p:grpSp>
        <p:sp>
          <p:nvSpPr>
            <p:cNvPr id="5142" name="Text Box 22"/>
            <p:cNvSpPr txBox="1">
              <a:spLocks noChangeArrowheads="1"/>
            </p:cNvSpPr>
            <p:nvPr/>
          </p:nvSpPr>
          <p:spPr bwMode="auto">
            <a:xfrm>
              <a:off x="6353" y="14472"/>
              <a:ext cx="4577" cy="27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1" i="0" u="none" strike="noStrike" cap="none" normalizeH="0" baseline="0" dirty="0" smtClean="0">
                  <a:ln>
                    <a:noFill/>
                  </a:ln>
                  <a:solidFill>
                    <a:srgbClr val="00FF00"/>
                  </a:solidFill>
                  <a:effectLst/>
                  <a:latin typeface="Calibri" pitchFamily="34" charset="0"/>
                  <a:cs typeface="Arial" pitchFamily="34" charset="0"/>
                </a:rPr>
                <a:t>Figure:</a:t>
              </a:r>
              <a:r>
                <a:rPr kumimoji="0" lang="en-US" sz="2400" b="0" i="0" u="none" strike="noStrike" cap="none" normalizeH="0" baseline="0" dirty="0" smtClean="0">
                  <a:ln>
                    <a:noFill/>
                  </a:ln>
                  <a:solidFill>
                    <a:srgbClr val="00FF00"/>
                  </a:solidFill>
                  <a:effectLst/>
                  <a:latin typeface="Calibri" pitchFamily="34" charset="0"/>
                  <a:cs typeface="Arial" pitchFamily="34" charset="0"/>
                </a:rPr>
                <a:t> Rectangular horizontal flow settling tank</a:t>
              </a:r>
              <a:endParaRPr kumimoji="0" lang="en-US" sz="2400" b="0" i="0" u="none" strike="noStrike" cap="none" normalizeH="0" baseline="0" dirty="0" smtClean="0">
                <a:ln>
                  <a:noFill/>
                </a:ln>
                <a:solidFill>
                  <a:srgbClr val="00FF00"/>
                </a:solidFill>
                <a:effectLst/>
                <a:latin typeface="Arial" pitchFamily="34" charset="0"/>
                <a:cs typeface="Arial" pitchFamily="34" charset="0"/>
              </a:endParaRPr>
            </a:p>
          </p:txBody>
        </p:sp>
      </p:gr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Plain Sedimentation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a:bodyPr>
          <a:lstStyle/>
          <a:p>
            <a:pPr marL="514350" indent="-514350" algn="just">
              <a:spcAft>
                <a:spcPts val="1200"/>
              </a:spcAft>
            </a:pPr>
            <a:r>
              <a:rPr lang="en-US" sz="2400" dirty="0" smtClean="0"/>
              <a:t>The tank will remove all the particles having settling velocity </a:t>
            </a:r>
            <a:r>
              <a:rPr lang="en-US" sz="2400" i="1" dirty="0" err="1" smtClean="0"/>
              <a:t>v</a:t>
            </a:r>
            <a:r>
              <a:rPr lang="en-US" sz="2400" i="1" baseline="-25000" dirty="0" err="1" smtClean="0"/>
              <a:t>s</a:t>
            </a:r>
            <a:r>
              <a:rPr lang="en-US" sz="2400" dirty="0" smtClean="0"/>
              <a:t>&gt;</a:t>
            </a:r>
            <a:r>
              <a:rPr lang="en-US" sz="2400" i="1" dirty="0" smtClean="0"/>
              <a:t>v</a:t>
            </a:r>
            <a:r>
              <a:rPr lang="en-US" sz="2400" i="1" baseline="-25000" dirty="0" smtClean="0"/>
              <a:t>0</a:t>
            </a:r>
            <a:r>
              <a:rPr lang="en-US" sz="2400" dirty="0" smtClean="0"/>
              <a:t> and the particles with settling velocity </a:t>
            </a:r>
            <a:r>
              <a:rPr lang="en-US" sz="2400" i="1" dirty="0" err="1" smtClean="0"/>
              <a:t>v</a:t>
            </a:r>
            <a:r>
              <a:rPr lang="en-US" sz="2400" i="1" baseline="-25000" dirty="0" err="1" smtClean="0"/>
              <a:t>s</a:t>
            </a:r>
            <a:r>
              <a:rPr lang="en-US" sz="2400" dirty="0" smtClean="0"/>
              <a:t>&lt;</a:t>
            </a:r>
            <a:r>
              <a:rPr lang="en-US" sz="2400" i="1" dirty="0" smtClean="0"/>
              <a:t>v</a:t>
            </a:r>
            <a:r>
              <a:rPr lang="en-US" sz="2400" i="1" baseline="-25000" dirty="0" smtClean="0"/>
              <a:t>0</a:t>
            </a:r>
            <a:r>
              <a:rPr lang="en-US" sz="2400" baseline="-25000" dirty="0" smtClean="0"/>
              <a:t> </a:t>
            </a:r>
            <a:r>
              <a:rPr lang="en-US" sz="2400" dirty="0" smtClean="0"/>
              <a:t>will be removed in the proportion </a:t>
            </a:r>
            <a:r>
              <a:rPr lang="en-US" sz="2400" i="1" dirty="0" err="1" smtClean="0"/>
              <a:t>v</a:t>
            </a:r>
            <a:r>
              <a:rPr lang="en-US" sz="2400" i="1" baseline="-25000" dirty="0" err="1" smtClean="0"/>
              <a:t>s</a:t>
            </a:r>
            <a:r>
              <a:rPr lang="en-US" sz="2400" i="1" baseline="-25000" dirty="0" smtClean="0"/>
              <a:t> </a:t>
            </a:r>
            <a:r>
              <a:rPr lang="en-US" sz="2400" dirty="0" smtClean="0"/>
              <a:t>: </a:t>
            </a:r>
            <a:r>
              <a:rPr lang="en-US" sz="2400" i="1" dirty="0" smtClean="0"/>
              <a:t>v</a:t>
            </a:r>
            <a:r>
              <a:rPr lang="en-US" sz="2400" i="1" baseline="-25000" dirty="0" smtClean="0"/>
              <a:t>0</a:t>
            </a:r>
            <a:r>
              <a:rPr lang="en-US" sz="2400" dirty="0" smtClean="0"/>
              <a:t>. The above analysis shows that the settling efficiency depends on the ratio between the influent flow rate Q and the surface area of the tank BL, which is called the “</a:t>
            </a:r>
            <a:r>
              <a:rPr lang="en-US" sz="2400" i="1" dirty="0" smtClean="0"/>
              <a:t>surface loading</a:t>
            </a:r>
            <a:r>
              <a:rPr lang="en-US" sz="2400" dirty="0" smtClean="0"/>
              <a:t>”. Hence the efficiency of the settling tank is independent of the depth of the tank. </a:t>
            </a:r>
          </a:p>
          <a:p>
            <a:pPr marL="514350" indent="-514350" algn="just">
              <a:spcAft>
                <a:spcPts val="1200"/>
              </a:spcAft>
            </a:pPr>
            <a:r>
              <a:rPr lang="en-US" sz="2400" dirty="0" smtClean="0"/>
              <a:t>The higher the surface area the greater is the efficiency. </a:t>
            </a:r>
          </a:p>
          <a:p>
            <a:pPr marL="514350" indent="-514350" algn="just">
              <a:spcAft>
                <a:spcPts val="1200"/>
              </a:spcAft>
            </a:pPr>
            <a:r>
              <a:rPr lang="en-US" sz="2400" dirty="0" smtClean="0"/>
              <a:t>Plate settlers and tube settlers have been designed to provide a larger surface area and achieve higher efficiency.</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Environmental Engineering-1</a:t>
            </a:r>
            <a:endParaRPr lang="en-US" dirty="0"/>
          </a:p>
        </p:txBody>
      </p:sp>
      <p:sp>
        <p:nvSpPr>
          <p:cNvPr id="3" name="Subtitle 2"/>
          <p:cNvSpPr>
            <a:spLocks noGrp="1"/>
          </p:cNvSpPr>
          <p:nvPr>
            <p:ph type="subTitle" idx="1"/>
          </p:nvPr>
        </p:nvSpPr>
        <p:spPr>
          <a:xfrm>
            <a:off x="457200" y="914400"/>
            <a:ext cx="8229600" cy="5486400"/>
          </a:xfrm>
        </p:spPr>
        <p:txBody>
          <a:bodyPr>
            <a:normAutofit/>
          </a:bodyPr>
          <a:lstStyle/>
          <a:p>
            <a:pPr algn="ctr"/>
            <a:r>
              <a:rPr lang="en-US" sz="3200" dirty="0" smtClean="0"/>
              <a:t>CE3141</a:t>
            </a:r>
          </a:p>
          <a:p>
            <a:pPr algn="ctr"/>
            <a:endParaRPr lang="en-US" sz="3200" dirty="0" smtClean="0"/>
          </a:p>
          <a:p>
            <a:pPr algn="ctr"/>
            <a:r>
              <a:rPr lang="en-US" sz="3200" b="1" dirty="0" smtClean="0">
                <a:solidFill>
                  <a:srgbClr val="FF0000"/>
                </a:solidFill>
              </a:rPr>
              <a:t>Lecture-9</a:t>
            </a:r>
            <a:r>
              <a:rPr lang="en-US" sz="3200" b="1" dirty="0" smtClean="0"/>
              <a:t> </a:t>
            </a:r>
          </a:p>
          <a:p>
            <a:pPr algn="ctr"/>
            <a:r>
              <a:rPr lang="en-US" sz="3200" dirty="0" smtClean="0"/>
              <a:t>Week-6, Saturday</a:t>
            </a:r>
          </a:p>
          <a:p>
            <a:pPr algn="ctr"/>
            <a:endParaRPr lang="en-US" sz="3200" dirty="0" smtClean="0"/>
          </a:p>
          <a:p>
            <a:pPr algn="ctr"/>
            <a:r>
              <a:rPr lang="en-US" sz="3200" dirty="0" smtClean="0"/>
              <a:t>21-05-2022</a:t>
            </a:r>
            <a:endParaRPr lang="en-US" sz="3200" dirty="0"/>
          </a:p>
        </p:txBody>
      </p:sp>
    </p:spTree>
    <p:extLst>
      <p:ext uri="{BB962C8B-B14F-4D97-AF65-F5344CB8AC3E}">
        <p14:creationId xmlns:p14="http://schemas.microsoft.com/office/powerpoint/2010/main" xmlns="" val="2448953279"/>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Coagulation and Flocculation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a:bodyPr>
          <a:lstStyle/>
          <a:p>
            <a:pPr marL="514350" indent="-514350" algn="just">
              <a:spcAft>
                <a:spcPts val="1200"/>
              </a:spcAft>
            </a:pPr>
            <a:r>
              <a:rPr lang="en-US" sz="2400" dirty="0" smtClean="0"/>
              <a:t>The removal of very fine light colloidal impurities from water is difficult to achieve in practice by the process of plain sedimentation. This can be greatly expedited by the addition to water of certain chemical compound which where thoroughly mixed form wooly masses of flocculent precipitate enmeshing the suspended particles become heavier and finally settle out. These substances are called </a:t>
            </a:r>
            <a:r>
              <a:rPr lang="en-US" sz="2400" i="1" dirty="0" smtClean="0">
                <a:solidFill>
                  <a:srgbClr val="00FF00"/>
                </a:solidFill>
              </a:rPr>
              <a:t>coagulants</a:t>
            </a:r>
            <a:r>
              <a:rPr lang="en-US" sz="2400" dirty="0" smtClean="0"/>
              <a:t> and their process of action is </a:t>
            </a:r>
            <a:r>
              <a:rPr lang="en-US" sz="2400" i="1" dirty="0" smtClean="0">
                <a:solidFill>
                  <a:srgbClr val="00FF00"/>
                </a:solidFill>
              </a:rPr>
              <a:t>coagulation</a:t>
            </a:r>
            <a:r>
              <a:rPr lang="en-US" sz="2400" dirty="0" smtClean="0"/>
              <a:t>.</a:t>
            </a:r>
          </a:p>
        </p:txBody>
      </p:sp>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Coagulation and Flocculation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a:bodyPr>
          <a:lstStyle/>
          <a:p>
            <a:pPr marL="514350" indent="-514350" algn="just">
              <a:spcAft>
                <a:spcPts val="1200"/>
              </a:spcAft>
            </a:pPr>
            <a:r>
              <a:rPr lang="en-US" sz="2400" dirty="0" smtClean="0"/>
              <a:t>Principle of Coagulation</a:t>
            </a:r>
          </a:p>
          <a:p>
            <a:pPr marL="514350" indent="-514350" algn="just">
              <a:spcAft>
                <a:spcPts val="1200"/>
              </a:spcAft>
              <a:buAutoNum type="romanLcPeriod"/>
            </a:pPr>
            <a:r>
              <a:rPr lang="en-US" sz="2400" dirty="0" smtClean="0">
                <a:solidFill>
                  <a:srgbClr val="FFFF00"/>
                </a:solidFill>
              </a:rPr>
              <a:t>Flock formation: </a:t>
            </a:r>
            <a:r>
              <a:rPr lang="en-US" sz="2400" dirty="0" smtClean="0"/>
              <a:t>When coagulants are dissolved in water and thoroughly mixed with it, they produce a thick gelatinous precipitate. This precipitate is known as the flock and this flock has got the property of arresting the suspended impurities in water during its downward travel towards the bottom of tank.</a:t>
            </a:r>
          </a:p>
          <a:p>
            <a:pPr marL="514350" indent="-514350" algn="just">
              <a:spcAft>
                <a:spcPts val="1200"/>
              </a:spcAft>
              <a:buAutoNum type="romanLcPeriod"/>
            </a:pPr>
            <a:r>
              <a:rPr lang="en-US" sz="2400" dirty="0" smtClean="0">
                <a:solidFill>
                  <a:srgbClr val="FFFF00"/>
                </a:solidFill>
              </a:rPr>
              <a:t>Electric charges: </a:t>
            </a:r>
            <a:r>
              <a:rPr lang="en-US" sz="2400" dirty="0" smtClean="0"/>
              <a:t>The ions of flock are found to possess positive electric charge. Hence they will attract the negatively charged colloidal particles of clay and thus they cause the removal of such particles from water.</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3" name="Subtitle 2"/>
          <p:cNvSpPr>
            <a:spLocks noGrp="1"/>
          </p:cNvSpPr>
          <p:nvPr>
            <p:ph type="subTitle" idx="1"/>
          </p:nvPr>
        </p:nvSpPr>
        <p:spPr>
          <a:xfrm>
            <a:off x="381000" y="914400"/>
            <a:ext cx="8229600" cy="5486400"/>
          </a:xfrm>
        </p:spPr>
        <p:txBody>
          <a:bodyPr>
            <a:normAutofit lnSpcReduction="10000"/>
          </a:bodyPr>
          <a:lstStyle/>
          <a:p>
            <a:pPr algn="just">
              <a:lnSpc>
                <a:spcPct val="120000"/>
              </a:lnSpc>
              <a:spcAft>
                <a:spcPts val="1200"/>
              </a:spcAft>
            </a:pPr>
            <a:r>
              <a:rPr lang="en-US" sz="2800" b="1" dirty="0" smtClean="0">
                <a:solidFill>
                  <a:srgbClr val="FFC000"/>
                </a:solidFill>
              </a:rPr>
              <a:t>Total dissolved solids (TDS): </a:t>
            </a:r>
            <a:r>
              <a:rPr lang="en-US" sz="2800" dirty="0" smtClean="0"/>
              <a:t>Total dissolved solids comprise inorganic salts and small amount of organic matter. The common dissolved mineral salts are claimed to affect the taste, hardness, corrosion and encrustation. Dissolved inorganic substances may exert adverse effects on aquatic animals and plants and may cause irrigation problem. The amount of dissolved solid present in water is an important consideration in its suitability for domestic use. In general, water with a total solids content of less than 500 mg/l is most desirable for such purposes. </a:t>
            </a:r>
            <a:endParaRPr lang="en-US" sz="2800"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Coagulation and Flocculation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a:bodyPr>
          <a:lstStyle/>
          <a:p>
            <a:pPr marL="514350" indent="-514350" algn="just">
              <a:spcAft>
                <a:spcPts val="1200"/>
              </a:spcAft>
            </a:pPr>
            <a:r>
              <a:rPr lang="en-US" sz="2400" dirty="0" smtClean="0">
                <a:solidFill>
                  <a:srgbClr val="FF66FF"/>
                </a:solidFill>
              </a:rPr>
              <a:t>Factors Influencing Coagulation</a:t>
            </a:r>
          </a:p>
          <a:p>
            <a:pPr marL="514350" indent="-514350" algn="just">
              <a:spcAft>
                <a:spcPts val="1200"/>
              </a:spcAft>
            </a:pPr>
            <a:r>
              <a:rPr lang="en-US" sz="2400" dirty="0" smtClean="0"/>
              <a:t>Many factors influence the coagulation of waters. Among them, the following are important:</a:t>
            </a:r>
          </a:p>
          <a:p>
            <a:pPr marL="514350" indent="-514350" algn="just">
              <a:spcAft>
                <a:spcPts val="1200"/>
              </a:spcAft>
              <a:buAutoNum type="romanLcPeriod"/>
            </a:pPr>
            <a:r>
              <a:rPr lang="en-US" sz="2400" dirty="0" smtClean="0"/>
              <a:t>Kind of coagulant</a:t>
            </a:r>
          </a:p>
          <a:p>
            <a:pPr marL="514350" indent="-514350" algn="just">
              <a:spcAft>
                <a:spcPts val="1200"/>
              </a:spcAft>
              <a:buAutoNum type="romanLcPeriod"/>
            </a:pPr>
            <a:r>
              <a:rPr lang="en-US" sz="2400" dirty="0" smtClean="0"/>
              <a:t>Quantity of coagulant</a:t>
            </a:r>
          </a:p>
          <a:p>
            <a:pPr marL="514350" indent="-514350" algn="just">
              <a:spcAft>
                <a:spcPts val="1200"/>
              </a:spcAft>
              <a:buAutoNum type="romanLcPeriod"/>
            </a:pPr>
            <a:r>
              <a:rPr lang="en-US" sz="2400" dirty="0" smtClean="0"/>
              <a:t>Characteristics of water (suspended matter, pH and temperature) and</a:t>
            </a:r>
          </a:p>
          <a:p>
            <a:pPr marL="514350" indent="-514350" algn="just">
              <a:spcAft>
                <a:spcPts val="1200"/>
              </a:spcAft>
              <a:buAutoNum type="romanLcPeriod"/>
            </a:pPr>
            <a:r>
              <a:rPr lang="en-US" sz="2400" dirty="0" smtClean="0"/>
              <a:t>Time of mixing, flocculation and coagulation.</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Coagulation and Flocculation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a:bodyPr>
          <a:lstStyle/>
          <a:p>
            <a:pPr marL="514350" indent="-514350" algn="just">
              <a:spcAft>
                <a:spcPts val="1200"/>
              </a:spcAft>
            </a:pPr>
            <a:r>
              <a:rPr lang="en-US" sz="2400" dirty="0" smtClean="0">
                <a:solidFill>
                  <a:srgbClr val="FF66FF"/>
                </a:solidFill>
              </a:rPr>
              <a:t>Dosage of Coagulants</a:t>
            </a:r>
          </a:p>
          <a:p>
            <a:pPr marL="514350" indent="-514350" algn="just">
              <a:spcAft>
                <a:spcPts val="1200"/>
              </a:spcAft>
            </a:pPr>
            <a:r>
              <a:rPr lang="en-US" sz="2400" dirty="0" smtClean="0"/>
              <a:t>This depends upon number of factors such as:</a:t>
            </a:r>
          </a:p>
          <a:p>
            <a:pPr marL="514350" indent="-514350" algn="just">
              <a:spcAft>
                <a:spcPts val="1200"/>
              </a:spcAft>
              <a:buAutoNum type="romanLcPeriod"/>
            </a:pPr>
            <a:r>
              <a:rPr lang="en-US" sz="2400" dirty="0" smtClean="0"/>
              <a:t>Turbidity of water</a:t>
            </a:r>
          </a:p>
          <a:p>
            <a:pPr marL="514350" indent="-514350" algn="just">
              <a:spcAft>
                <a:spcPts val="1200"/>
              </a:spcAft>
              <a:buAutoNum type="romanLcPeriod"/>
            </a:pPr>
            <a:r>
              <a:rPr lang="en-US" sz="2400" dirty="0" err="1" smtClean="0"/>
              <a:t>Colour</a:t>
            </a:r>
            <a:r>
              <a:rPr lang="en-US" sz="2400" dirty="0" smtClean="0"/>
              <a:t> of water</a:t>
            </a:r>
          </a:p>
          <a:p>
            <a:pPr marL="514350" indent="-514350" algn="just">
              <a:spcAft>
                <a:spcPts val="1200"/>
              </a:spcAft>
              <a:buFont typeface="Wingdings 2"/>
              <a:buAutoNum type="romanLcPeriod"/>
            </a:pPr>
            <a:r>
              <a:rPr lang="en-US" sz="2400" dirty="0" smtClean="0"/>
              <a:t>pH value of water</a:t>
            </a:r>
          </a:p>
          <a:p>
            <a:pPr marL="514350" indent="-514350" algn="just">
              <a:spcAft>
                <a:spcPts val="1200"/>
              </a:spcAft>
              <a:buAutoNum type="romanLcPeriod"/>
            </a:pPr>
            <a:r>
              <a:rPr lang="en-US" sz="2400" dirty="0" smtClean="0"/>
              <a:t>Time of settlement and </a:t>
            </a:r>
          </a:p>
          <a:p>
            <a:pPr marL="514350" indent="-514350" algn="just">
              <a:spcAft>
                <a:spcPts val="1200"/>
              </a:spcAft>
              <a:buAutoNum type="romanLcPeriod"/>
            </a:pPr>
            <a:r>
              <a:rPr lang="en-US" sz="2400" dirty="0" smtClean="0"/>
              <a:t>Temperature of water</a:t>
            </a:r>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Coagulation and Flocculation</a:t>
            </a:r>
            <a:endParaRPr lang="en-US" sz="3600" dirty="0">
              <a:solidFill>
                <a:srgbClr val="00FF00"/>
              </a:solidFill>
            </a:endParaRPr>
          </a:p>
        </p:txBody>
      </p:sp>
      <p:sp>
        <p:nvSpPr>
          <p:cNvPr id="3" name="Subtitle 2"/>
          <p:cNvSpPr>
            <a:spLocks noGrp="1"/>
          </p:cNvSpPr>
          <p:nvPr>
            <p:ph type="subTitle" idx="1"/>
          </p:nvPr>
        </p:nvSpPr>
        <p:spPr>
          <a:xfrm>
            <a:off x="381000" y="914400"/>
            <a:ext cx="8229600" cy="5334000"/>
          </a:xfrm>
        </p:spPr>
        <p:txBody>
          <a:bodyPr>
            <a:normAutofit/>
          </a:bodyPr>
          <a:lstStyle/>
          <a:p>
            <a:pPr marL="514350" indent="-514350" algn="just">
              <a:spcAft>
                <a:spcPts val="1200"/>
              </a:spcAft>
            </a:pPr>
            <a:r>
              <a:rPr lang="en-US" sz="2400" dirty="0" smtClean="0">
                <a:solidFill>
                  <a:srgbClr val="FF66FF"/>
                </a:solidFill>
              </a:rPr>
              <a:t>Chemical Reactions</a:t>
            </a:r>
          </a:p>
          <a:p>
            <a:pPr marL="514350" indent="-514350" algn="just">
              <a:spcAft>
                <a:spcPts val="1200"/>
              </a:spcAft>
            </a:pPr>
            <a:r>
              <a:rPr lang="en-US" sz="2400" dirty="0" smtClean="0"/>
              <a:t>1. Al</a:t>
            </a:r>
            <a:r>
              <a:rPr lang="en-US" sz="2400" baseline="-25000" dirty="0" smtClean="0"/>
              <a:t>2</a:t>
            </a:r>
            <a:r>
              <a:rPr lang="en-US" sz="2400" dirty="0" smtClean="0"/>
              <a:t> (SO</a:t>
            </a:r>
            <a:r>
              <a:rPr lang="en-US" sz="2400" baseline="-25000" dirty="0" smtClean="0"/>
              <a:t>4</a:t>
            </a:r>
            <a:r>
              <a:rPr lang="en-US" sz="2400" dirty="0" smtClean="0"/>
              <a:t>)</a:t>
            </a:r>
            <a:r>
              <a:rPr lang="en-US" sz="2400" baseline="-25000" dirty="0" smtClean="0"/>
              <a:t>3 </a:t>
            </a:r>
            <a:r>
              <a:rPr lang="en-US" sz="2400" dirty="0" smtClean="0"/>
              <a:t>+ 3Ca(HCO</a:t>
            </a:r>
            <a:r>
              <a:rPr lang="en-US" sz="2400" baseline="-25000" dirty="0" smtClean="0"/>
              <a:t>3</a:t>
            </a:r>
            <a:r>
              <a:rPr lang="en-US" sz="2400" dirty="0" smtClean="0"/>
              <a:t>)</a:t>
            </a:r>
            <a:r>
              <a:rPr lang="en-US" sz="2400" baseline="-25000" dirty="0" smtClean="0"/>
              <a:t>2</a:t>
            </a:r>
            <a:r>
              <a:rPr lang="en-US" sz="2400" dirty="0" smtClean="0"/>
              <a:t> = Al</a:t>
            </a:r>
            <a:r>
              <a:rPr lang="en-US" sz="2400" baseline="-25000" dirty="0" smtClean="0"/>
              <a:t>2</a:t>
            </a:r>
            <a:r>
              <a:rPr lang="en-US" sz="2400" dirty="0" smtClean="0"/>
              <a:t>(OH)</a:t>
            </a:r>
            <a:r>
              <a:rPr lang="en-US" sz="2400" baseline="-25000" dirty="0" smtClean="0"/>
              <a:t>6</a:t>
            </a:r>
            <a:r>
              <a:rPr lang="en-US" sz="2400" dirty="0" smtClean="0"/>
              <a:t> + 3CaSO</a:t>
            </a:r>
            <a:r>
              <a:rPr lang="en-US" sz="2400" baseline="-25000" dirty="0" smtClean="0"/>
              <a:t>4</a:t>
            </a:r>
            <a:r>
              <a:rPr lang="en-US" sz="2400" dirty="0" smtClean="0"/>
              <a:t> + 6CO</a:t>
            </a:r>
            <a:r>
              <a:rPr lang="en-US" sz="2400" baseline="-25000" dirty="0" smtClean="0"/>
              <a:t>2</a:t>
            </a:r>
          </a:p>
          <a:p>
            <a:pPr marL="514350" indent="-514350" algn="just">
              <a:spcAft>
                <a:spcPts val="1200"/>
              </a:spcAft>
            </a:pPr>
            <a:endParaRPr lang="en-US" sz="2400" dirty="0" smtClean="0"/>
          </a:p>
          <a:p>
            <a:pPr marL="514350" indent="-514350" algn="just">
              <a:spcAft>
                <a:spcPts val="1200"/>
              </a:spcAft>
            </a:pPr>
            <a:r>
              <a:rPr lang="en-US" sz="2400" dirty="0" smtClean="0"/>
              <a:t>2. FeSO</a:t>
            </a:r>
            <a:r>
              <a:rPr lang="en-US" sz="2400" baseline="-25000" dirty="0" smtClean="0"/>
              <a:t>4 </a:t>
            </a:r>
            <a:r>
              <a:rPr lang="en-US" sz="2400" dirty="0" smtClean="0"/>
              <a:t>+ Ca(HCO</a:t>
            </a:r>
            <a:r>
              <a:rPr lang="en-US" sz="2400" baseline="-25000" dirty="0" smtClean="0"/>
              <a:t>3</a:t>
            </a:r>
            <a:r>
              <a:rPr lang="en-US" sz="2400" dirty="0" smtClean="0"/>
              <a:t>)</a:t>
            </a:r>
            <a:r>
              <a:rPr lang="en-US" sz="2400" baseline="-25000" dirty="0" smtClean="0"/>
              <a:t>2</a:t>
            </a:r>
            <a:r>
              <a:rPr lang="en-US" sz="2400" dirty="0" smtClean="0"/>
              <a:t> = Fe(HCO</a:t>
            </a:r>
            <a:r>
              <a:rPr lang="en-US" sz="2400" baseline="-25000" dirty="0" smtClean="0"/>
              <a:t>3</a:t>
            </a:r>
            <a:r>
              <a:rPr lang="en-US" sz="2400" dirty="0" smtClean="0"/>
              <a:t>)</a:t>
            </a:r>
            <a:r>
              <a:rPr lang="en-US" sz="2400" baseline="-25000" dirty="0" smtClean="0"/>
              <a:t>2</a:t>
            </a:r>
            <a:r>
              <a:rPr lang="en-US" sz="2400" dirty="0" smtClean="0"/>
              <a:t> + CaSO</a:t>
            </a:r>
            <a:r>
              <a:rPr lang="en-US" sz="2400" baseline="-25000" dirty="0" smtClean="0"/>
              <a:t>4</a:t>
            </a:r>
          </a:p>
          <a:p>
            <a:pPr marL="514350" indent="-514350" algn="just">
              <a:spcAft>
                <a:spcPts val="1200"/>
              </a:spcAft>
            </a:pPr>
            <a:r>
              <a:rPr lang="en-US" sz="2400" dirty="0" smtClean="0"/>
              <a:t>Fe(HCO</a:t>
            </a:r>
            <a:r>
              <a:rPr lang="en-US" sz="2400" baseline="-25000" dirty="0" smtClean="0"/>
              <a:t>3</a:t>
            </a:r>
            <a:r>
              <a:rPr lang="en-US" sz="2400" dirty="0" smtClean="0"/>
              <a:t>)</a:t>
            </a:r>
            <a:r>
              <a:rPr lang="en-US" sz="2400" baseline="-25000" dirty="0" smtClean="0"/>
              <a:t>2 </a:t>
            </a:r>
            <a:r>
              <a:rPr lang="en-US" sz="2400" dirty="0" smtClean="0"/>
              <a:t>+ 2Ca(OH) = Fe(OH)</a:t>
            </a:r>
            <a:r>
              <a:rPr lang="en-US" sz="2400" baseline="-25000" dirty="0" smtClean="0"/>
              <a:t>2</a:t>
            </a:r>
            <a:r>
              <a:rPr lang="en-US" sz="2400" dirty="0" smtClean="0"/>
              <a:t> + 2CaCO</a:t>
            </a:r>
            <a:r>
              <a:rPr lang="en-US" sz="2400" baseline="-25000" dirty="0" smtClean="0"/>
              <a:t>3</a:t>
            </a:r>
            <a:r>
              <a:rPr lang="en-US" sz="2400" dirty="0" smtClean="0"/>
              <a:t> + 2H</a:t>
            </a:r>
            <a:r>
              <a:rPr lang="en-US" sz="2400" baseline="-25000" dirty="0" smtClean="0"/>
              <a:t>2</a:t>
            </a:r>
            <a:r>
              <a:rPr lang="en-US" sz="2400" dirty="0" smtClean="0"/>
              <a:t>O</a:t>
            </a:r>
          </a:p>
          <a:p>
            <a:pPr marL="514350" indent="-514350" algn="just">
              <a:spcAft>
                <a:spcPts val="1200"/>
              </a:spcAft>
            </a:pPr>
            <a:r>
              <a:rPr lang="en-US" sz="2400" dirty="0" smtClean="0"/>
              <a:t>4Fe(OH)</a:t>
            </a:r>
            <a:r>
              <a:rPr lang="en-US" sz="2400" baseline="-25000" dirty="0" smtClean="0"/>
              <a:t>2 </a:t>
            </a:r>
            <a:r>
              <a:rPr lang="en-US" sz="2400" dirty="0" smtClean="0"/>
              <a:t>+ O</a:t>
            </a:r>
            <a:r>
              <a:rPr lang="en-US" sz="2400" baseline="-25000" dirty="0" smtClean="0"/>
              <a:t>2</a:t>
            </a:r>
            <a:r>
              <a:rPr lang="en-US" sz="2400" dirty="0" smtClean="0"/>
              <a:t> + H</a:t>
            </a:r>
            <a:r>
              <a:rPr lang="en-US" sz="2400" baseline="-25000" dirty="0" smtClean="0"/>
              <a:t>2</a:t>
            </a:r>
            <a:r>
              <a:rPr lang="en-US" sz="2400" dirty="0" smtClean="0"/>
              <a:t>O = 2Fe(OH)</a:t>
            </a:r>
            <a:r>
              <a:rPr lang="en-US" sz="2400" baseline="-25000" dirty="0" smtClean="0"/>
              <a:t>3</a:t>
            </a:r>
            <a:endParaRPr lang="en-US" sz="2400" dirty="0" smtClean="0"/>
          </a:p>
          <a:p>
            <a:pPr marL="514350" indent="-514350" algn="just">
              <a:spcAft>
                <a:spcPts val="1200"/>
              </a:spcAft>
            </a:pPr>
            <a:endParaRPr lang="en-US" sz="2400" dirty="0" smtClean="0"/>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8077200" cy="6096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457200" y="838200"/>
            <a:ext cx="8229600" cy="5562600"/>
          </a:xfrm>
        </p:spPr>
        <p:txBody>
          <a:bodyPr>
            <a:normAutofit lnSpcReduction="10000"/>
          </a:bodyPr>
          <a:lstStyle/>
          <a:p>
            <a:pPr marL="514350" indent="-514350" algn="just">
              <a:spcAft>
                <a:spcPts val="1200"/>
              </a:spcAft>
            </a:pPr>
            <a:r>
              <a:rPr lang="en-US" sz="2400" dirty="0" smtClean="0"/>
              <a:t>The process of passing the water through the beds of granular materials is known as the filtration.</a:t>
            </a:r>
          </a:p>
          <a:p>
            <a:pPr marL="514350" indent="-514350" algn="just">
              <a:spcAft>
                <a:spcPts val="1200"/>
              </a:spcAft>
            </a:pPr>
            <a:r>
              <a:rPr lang="en-US" sz="2400" dirty="0" smtClean="0"/>
              <a:t>The filtered water is potable and palatable and it is free from various undesirable impurities like </a:t>
            </a:r>
            <a:r>
              <a:rPr lang="en-US" sz="2400" dirty="0" err="1" smtClean="0"/>
              <a:t>colour</a:t>
            </a:r>
            <a:r>
              <a:rPr lang="en-US" sz="2400" dirty="0" smtClean="0"/>
              <a:t>, </a:t>
            </a:r>
            <a:r>
              <a:rPr lang="en-US" sz="2400" dirty="0" err="1" smtClean="0"/>
              <a:t>odour</a:t>
            </a:r>
            <a:r>
              <a:rPr lang="en-US" sz="2400" dirty="0" smtClean="0"/>
              <a:t>, turbidity, pathogenic bacteria, etc.</a:t>
            </a:r>
          </a:p>
          <a:p>
            <a:pPr marL="514350" indent="-514350" algn="just">
              <a:spcAft>
                <a:spcPts val="1200"/>
              </a:spcAft>
            </a:pPr>
            <a:r>
              <a:rPr lang="en-US" sz="2400" dirty="0" smtClean="0"/>
              <a:t>During the process of filtration, the following effects occur on water:</a:t>
            </a:r>
          </a:p>
          <a:p>
            <a:pPr marL="514350" indent="-514350" algn="just">
              <a:spcAft>
                <a:spcPts val="1200"/>
              </a:spcAft>
              <a:buAutoNum type="romanLcPeriod"/>
            </a:pPr>
            <a:r>
              <a:rPr lang="en-US" sz="2400" dirty="0" smtClean="0"/>
              <a:t>The suspended and colloidal impurities which are present in water in a finely divided state are removed to great extent.</a:t>
            </a:r>
          </a:p>
          <a:p>
            <a:pPr marL="514350" indent="-514350" algn="just">
              <a:spcAft>
                <a:spcPts val="1200"/>
              </a:spcAft>
              <a:buAutoNum type="romanLcPeriod"/>
            </a:pPr>
            <a:r>
              <a:rPr lang="en-US" sz="2400" dirty="0" smtClean="0"/>
              <a:t>The chemical characteristics of water are altered.</a:t>
            </a:r>
          </a:p>
          <a:p>
            <a:pPr marL="514350" indent="-514350" algn="just">
              <a:spcAft>
                <a:spcPts val="1200"/>
              </a:spcAft>
              <a:buAutoNum type="romanLcPeriod"/>
            </a:pPr>
            <a:r>
              <a:rPr lang="en-US" sz="2400" dirty="0" smtClean="0"/>
              <a:t>The number of bacteria present in water is also considerably reduced.</a:t>
            </a: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229600" cy="5562600"/>
          </a:xfrm>
        </p:spPr>
        <p:txBody>
          <a:bodyPr>
            <a:normAutofit fontScale="92500" lnSpcReduction="20000"/>
          </a:bodyPr>
          <a:lstStyle/>
          <a:p>
            <a:pPr marL="514350" indent="-514350" algn="just">
              <a:spcAft>
                <a:spcPts val="1200"/>
              </a:spcAft>
            </a:pPr>
            <a:r>
              <a:rPr lang="en-US" sz="3000" b="1" dirty="0" smtClean="0">
                <a:solidFill>
                  <a:srgbClr val="FF66FF"/>
                </a:solidFill>
              </a:rPr>
              <a:t>The theory of filtration</a:t>
            </a:r>
          </a:p>
          <a:p>
            <a:pPr marL="514350" indent="-514350" algn="just">
              <a:spcAft>
                <a:spcPts val="1200"/>
              </a:spcAft>
            </a:pPr>
            <a:r>
              <a:rPr lang="en-US" sz="2400" dirty="0" smtClean="0"/>
              <a:t>It can be explained based on the following four actions:</a:t>
            </a:r>
          </a:p>
          <a:p>
            <a:pPr marL="514350" indent="-514350" algn="just">
              <a:spcAft>
                <a:spcPts val="1200"/>
              </a:spcAft>
              <a:buAutoNum type="romanLcPeriod"/>
            </a:pPr>
            <a:r>
              <a:rPr lang="en-US" sz="2400" dirty="0" smtClean="0">
                <a:solidFill>
                  <a:srgbClr val="00B0F0"/>
                </a:solidFill>
              </a:rPr>
              <a:t>Mechanical straining: </a:t>
            </a:r>
            <a:r>
              <a:rPr lang="en-US" sz="2400" dirty="0" smtClean="0"/>
              <a:t>The suspended particles which are unable to pass through the voids of sand grains are arrested and removed by the action of mechanical straining.</a:t>
            </a:r>
          </a:p>
          <a:p>
            <a:pPr marL="514350" indent="-514350" algn="just">
              <a:spcAft>
                <a:spcPts val="1200"/>
              </a:spcAft>
              <a:buAutoNum type="romanLcPeriod"/>
            </a:pPr>
            <a:r>
              <a:rPr lang="en-US" sz="2400" dirty="0" smtClean="0">
                <a:solidFill>
                  <a:srgbClr val="00B0F0"/>
                </a:solidFill>
              </a:rPr>
              <a:t>Sedimentation:</a:t>
            </a:r>
            <a:r>
              <a:rPr lang="en-US" sz="2400" dirty="0" smtClean="0"/>
              <a:t> The voids between the sand grains of filter act more or less like small sedimentation tanks. The particles of impurities, arrested in this voids, adhere to the particles of sand grains mainly for the following two reasons:</a:t>
            </a:r>
          </a:p>
          <a:p>
            <a:pPr marL="514350" indent="-514350" algn="just">
              <a:spcAft>
                <a:spcPts val="1200"/>
              </a:spcAft>
            </a:pPr>
            <a:r>
              <a:rPr lang="en-US" sz="2400" dirty="0" smtClean="0"/>
              <a:t>	a. Due the presence of a gelatinous film or coating developed on sand grains by previously caught bacteria and colloidal matter;</a:t>
            </a:r>
          </a:p>
          <a:p>
            <a:pPr marL="514350" indent="-514350" algn="just">
              <a:spcAft>
                <a:spcPts val="1200"/>
              </a:spcAft>
            </a:pPr>
            <a:r>
              <a:rPr lang="en-US" sz="2400" dirty="0" smtClean="0"/>
              <a:t>	b. Due to the physical attraction between the two particles of matter.</a:t>
            </a:r>
          </a:p>
          <a:p>
            <a:pPr marL="514350" indent="-514350" algn="just">
              <a:spcAft>
                <a:spcPts val="1200"/>
              </a:spcAft>
            </a:pPr>
            <a:r>
              <a:rPr lang="en-US" sz="2400" dirty="0" smtClean="0"/>
              <a:t>Thus the suspended impurities are removed by filter by the action of sedimentation.</a:t>
            </a: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229600" cy="5562600"/>
          </a:xfrm>
        </p:spPr>
        <p:txBody>
          <a:bodyPr>
            <a:noAutofit/>
          </a:bodyPr>
          <a:lstStyle/>
          <a:p>
            <a:pPr marL="514350" indent="-514350" algn="just">
              <a:spcAft>
                <a:spcPts val="1200"/>
              </a:spcAft>
              <a:buFont typeface="+mj-lt"/>
              <a:buAutoNum type="romanLcPeriod" startAt="3"/>
            </a:pPr>
            <a:r>
              <a:rPr lang="en-US" sz="2400" dirty="0" smtClean="0">
                <a:solidFill>
                  <a:srgbClr val="00B0F0"/>
                </a:solidFill>
              </a:rPr>
              <a:t>Biological metabolism: </a:t>
            </a:r>
            <a:r>
              <a:rPr lang="en-US" sz="2400" dirty="0" smtClean="0"/>
              <a:t>The growth and life process of the living cells is known as the biological metabolism. When bacteria are caught in the voids of sand grains, a zoological jelly or film is formed around the sand grains. This film contains large colonies of living bacteria. The bacteria feed on the organic impurities contained in water. They convert such impurities into harmless compounds by the complex biological reactions.</a:t>
            </a:r>
          </a:p>
          <a:p>
            <a:pPr marL="514350" indent="-514350" algn="just">
              <a:spcAft>
                <a:spcPts val="1200"/>
              </a:spcAft>
              <a:buAutoNum type="romanLcPeriod" startAt="3"/>
            </a:pPr>
            <a:r>
              <a:rPr lang="en-US" sz="2400" dirty="0" smtClean="0">
                <a:solidFill>
                  <a:srgbClr val="00B0F0"/>
                </a:solidFill>
              </a:rPr>
              <a:t>Electrolytic changes:</a:t>
            </a:r>
            <a:r>
              <a:rPr lang="en-US" sz="2400" dirty="0" smtClean="0"/>
              <a:t> When two substances with opposite electric charges are brought into contact with each other, the electric charges are neutralized and in doing so, new chemical substances are formed.</a:t>
            </a:r>
          </a:p>
          <a:p>
            <a:pPr marL="514350" indent="-514350" algn="just">
              <a:spcAft>
                <a:spcPts val="1200"/>
              </a:spcAft>
            </a:pPr>
            <a:r>
              <a:rPr lang="en-US" sz="2400" dirty="0" smtClean="0"/>
              <a:t>	</a:t>
            </a: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229600" cy="2286000"/>
          </a:xfrm>
        </p:spPr>
        <p:txBody>
          <a:bodyPr>
            <a:noAutofit/>
          </a:bodyPr>
          <a:lstStyle/>
          <a:p>
            <a:pPr marL="514350" indent="-514350" algn="just">
              <a:spcAft>
                <a:spcPts val="1200"/>
              </a:spcAft>
            </a:pPr>
            <a:r>
              <a:rPr lang="en-US" sz="2400" b="1" dirty="0" smtClean="0">
                <a:solidFill>
                  <a:srgbClr val="FF0066"/>
                </a:solidFill>
              </a:rPr>
              <a:t>Classification of Filters</a:t>
            </a:r>
          </a:p>
          <a:p>
            <a:pPr marL="514350" indent="-514350" algn="just">
              <a:spcAft>
                <a:spcPts val="1200"/>
              </a:spcAft>
              <a:buAutoNum type="romanLcPeriod"/>
            </a:pPr>
            <a:r>
              <a:rPr lang="en-US" sz="2400" dirty="0" smtClean="0">
                <a:solidFill>
                  <a:srgbClr val="00B0F0"/>
                </a:solidFill>
              </a:rPr>
              <a:t>Slow sand filter</a:t>
            </a:r>
          </a:p>
          <a:p>
            <a:pPr marL="514350" indent="-514350" algn="just">
              <a:spcAft>
                <a:spcPts val="1200"/>
              </a:spcAft>
              <a:buAutoNum type="romanLcPeriod"/>
            </a:pPr>
            <a:r>
              <a:rPr lang="en-US" sz="2400" dirty="0" smtClean="0">
                <a:solidFill>
                  <a:srgbClr val="00B0F0"/>
                </a:solidFill>
              </a:rPr>
              <a:t>Rapid sand filter</a:t>
            </a:r>
          </a:p>
          <a:p>
            <a:pPr marL="514350" indent="-514350" algn="just">
              <a:spcAft>
                <a:spcPts val="1200"/>
              </a:spcAft>
              <a:buAutoNum type="romanLcPeriod"/>
            </a:pPr>
            <a:r>
              <a:rPr lang="en-US" sz="2400" dirty="0" smtClean="0">
                <a:solidFill>
                  <a:srgbClr val="00B0F0"/>
                </a:solidFill>
              </a:rPr>
              <a:t>Pressure filter</a:t>
            </a:r>
          </a:p>
        </p:txBody>
      </p:sp>
      <p:grpSp>
        <p:nvGrpSpPr>
          <p:cNvPr id="19" name="Group 18"/>
          <p:cNvGrpSpPr/>
          <p:nvPr/>
        </p:nvGrpSpPr>
        <p:grpSpPr>
          <a:xfrm>
            <a:off x="990600" y="3276600"/>
            <a:ext cx="7239000" cy="2895601"/>
            <a:chOff x="152400" y="3738264"/>
            <a:chExt cx="7239000" cy="2895601"/>
          </a:xfrm>
        </p:grpSpPr>
        <p:sp>
          <p:nvSpPr>
            <p:cNvPr id="4" name="TextBox 3"/>
            <p:cNvSpPr txBox="1"/>
            <p:nvPr/>
          </p:nvSpPr>
          <p:spPr>
            <a:xfrm>
              <a:off x="3810000" y="3738264"/>
              <a:ext cx="1219200" cy="461665"/>
            </a:xfrm>
            <a:prstGeom prst="rect">
              <a:avLst/>
            </a:prstGeom>
            <a:noFill/>
            <a:ln>
              <a:solidFill>
                <a:srgbClr val="FF0066"/>
              </a:solidFill>
            </a:ln>
          </p:spPr>
          <p:txBody>
            <a:bodyPr wrap="square" rtlCol="0">
              <a:spAutoFit/>
            </a:bodyPr>
            <a:lstStyle/>
            <a:p>
              <a:pPr algn="ctr"/>
              <a:r>
                <a:rPr lang="en-US" sz="2400" dirty="0" smtClean="0">
                  <a:solidFill>
                    <a:srgbClr val="00FF00"/>
                  </a:solidFill>
                </a:rPr>
                <a:t>Filters</a:t>
              </a:r>
              <a:endParaRPr lang="en-US" sz="2400" dirty="0">
                <a:solidFill>
                  <a:srgbClr val="00FF00"/>
                </a:solidFill>
              </a:endParaRPr>
            </a:p>
          </p:txBody>
        </p:sp>
        <p:sp>
          <p:nvSpPr>
            <p:cNvPr id="5" name="TextBox 4"/>
            <p:cNvSpPr txBox="1"/>
            <p:nvPr/>
          </p:nvSpPr>
          <p:spPr>
            <a:xfrm>
              <a:off x="1676400" y="4953000"/>
              <a:ext cx="2133600" cy="461665"/>
            </a:xfrm>
            <a:prstGeom prst="rect">
              <a:avLst/>
            </a:prstGeom>
            <a:noFill/>
            <a:ln>
              <a:solidFill>
                <a:srgbClr val="FF0066"/>
              </a:solidFill>
            </a:ln>
          </p:spPr>
          <p:txBody>
            <a:bodyPr wrap="square" rtlCol="0">
              <a:spAutoFit/>
            </a:bodyPr>
            <a:lstStyle/>
            <a:p>
              <a:pPr algn="ctr"/>
              <a:r>
                <a:rPr lang="en-US" sz="2400" dirty="0" smtClean="0"/>
                <a:t>Gravity Filters</a:t>
              </a:r>
              <a:endParaRPr lang="en-US" sz="2400" dirty="0"/>
            </a:p>
          </p:txBody>
        </p:sp>
        <p:sp>
          <p:nvSpPr>
            <p:cNvPr id="6" name="TextBox 5"/>
            <p:cNvSpPr txBox="1"/>
            <p:nvPr/>
          </p:nvSpPr>
          <p:spPr>
            <a:xfrm>
              <a:off x="5105400" y="4948535"/>
              <a:ext cx="2286000" cy="461665"/>
            </a:xfrm>
            <a:prstGeom prst="rect">
              <a:avLst/>
            </a:prstGeom>
            <a:noFill/>
            <a:ln>
              <a:solidFill>
                <a:srgbClr val="FF0066"/>
              </a:solidFill>
            </a:ln>
          </p:spPr>
          <p:txBody>
            <a:bodyPr wrap="square" rtlCol="0">
              <a:spAutoFit/>
            </a:bodyPr>
            <a:lstStyle/>
            <a:p>
              <a:pPr algn="ctr"/>
              <a:r>
                <a:rPr lang="en-US" sz="2400" dirty="0" smtClean="0"/>
                <a:t>Pressure Filters</a:t>
              </a:r>
              <a:endParaRPr lang="en-US" sz="2400" dirty="0"/>
            </a:p>
          </p:txBody>
        </p:sp>
        <p:sp>
          <p:nvSpPr>
            <p:cNvPr id="7" name="TextBox 6"/>
            <p:cNvSpPr txBox="1"/>
            <p:nvPr/>
          </p:nvSpPr>
          <p:spPr>
            <a:xfrm>
              <a:off x="152400" y="6172200"/>
              <a:ext cx="2438400" cy="461665"/>
            </a:xfrm>
            <a:prstGeom prst="rect">
              <a:avLst/>
            </a:prstGeom>
            <a:noFill/>
            <a:ln>
              <a:solidFill>
                <a:srgbClr val="FF0066"/>
              </a:solidFill>
            </a:ln>
          </p:spPr>
          <p:txBody>
            <a:bodyPr wrap="square" rtlCol="0">
              <a:spAutoFit/>
            </a:bodyPr>
            <a:lstStyle/>
            <a:p>
              <a:pPr marL="514350" indent="-514350" algn="just">
                <a:spcAft>
                  <a:spcPts val="1200"/>
                </a:spcAft>
              </a:pPr>
              <a:r>
                <a:rPr lang="en-US" sz="2400" dirty="0" smtClean="0">
                  <a:solidFill>
                    <a:srgbClr val="FFFF00"/>
                  </a:solidFill>
                </a:rPr>
                <a:t>Slow Sand Filter</a:t>
              </a:r>
            </a:p>
          </p:txBody>
        </p:sp>
        <p:sp>
          <p:nvSpPr>
            <p:cNvPr id="8" name="TextBox 7"/>
            <p:cNvSpPr txBox="1"/>
            <p:nvPr/>
          </p:nvSpPr>
          <p:spPr>
            <a:xfrm>
              <a:off x="3352800" y="6172200"/>
              <a:ext cx="2895600" cy="461665"/>
            </a:xfrm>
            <a:prstGeom prst="rect">
              <a:avLst/>
            </a:prstGeom>
            <a:noFill/>
            <a:ln>
              <a:solidFill>
                <a:srgbClr val="FF0066"/>
              </a:solidFill>
            </a:ln>
          </p:spPr>
          <p:txBody>
            <a:bodyPr wrap="square" rtlCol="0">
              <a:spAutoFit/>
            </a:bodyPr>
            <a:lstStyle/>
            <a:p>
              <a:pPr algn="ctr"/>
              <a:r>
                <a:rPr lang="en-US" sz="2400" dirty="0" smtClean="0">
                  <a:solidFill>
                    <a:srgbClr val="FFFF00"/>
                  </a:solidFill>
                </a:rPr>
                <a:t>Rapid Sand Filters</a:t>
              </a:r>
              <a:endParaRPr lang="en-US" sz="2400" dirty="0">
                <a:solidFill>
                  <a:srgbClr val="FFFF00"/>
                </a:solidFill>
              </a:endParaRPr>
            </a:p>
          </p:txBody>
        </p:sp>
        <p:cxnSp>
          <p:nvCxnSpPr>
            <p:cNvPr id="10" name="Straight Arrow Connector 9"/>
            <p:cNvCxnSpPr>
              <a:stCxn id="4" idx="2"/>
            </p:cNvCxnSpPr>
            <p:nvPr/>
          </p:nvCxnSpPr>
          <p:spPr>
            <a:xfrm rot="5400000">
              <a:off x="4231333" y="4388196"/>
              <a:ext cx="376535" cy="1588"/>
            </a:xfrm>
            <a:prstGeom prst="straightConnector1">
              <a:avLst/>
            </a:prstGeom>
            <a:ln>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667000" y="4576464"/>
              <a:ext cx="3581400" cy="1588"/>
            </a:xfrm>
            <a:prstGeom prst="line">
              <a:avLst/>
            </a:prstGeom>
            <a:ln>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2479526" y="4763938"/>
              <a:ext cx="376535" cy="1588"/>
            </a:xfrm>
            <a:prstGeom prst="straightConnector1">
              <a:avLst/>
            </a:prstGeom>
            <a:ln>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6060927" y="4763938"/>
              <a:ext cx="376535" cy="1588"/>
            </a:xfrm>
            <a:prstGeom prst="straightConnector1">
              <a:avLst/>
            </a:prstGeom>
            <a:ln>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1295400" y="5795664"/>
              <a:ext cx="3581400" cy="1588"/>
            </a:xfrm>
            <a:prstGeom prst="line">
              <a:avLst/>
            </a:prstGeom>
            <a:ln>
              <a:solidFill>
                <a:srgbClr val="FF0066"/>
              </a:solidFill>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2555726" y="5597674"/>
              <a:ext cx="376535" cy="1588"/>
            </a:xfrm>
            <a:prstGeom prst="straightConnector1">
              <a:avLst/>
            </a:prstGeom>
            <a:ln>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1107925" y="5983138"/>
              <a:ext cx="376535" cy="1588"/>
            </a:xfrm>
            <a:prstGeom prst="straightConnector1">
              <a:avLst/>
            </a:prstGeom>
            <a:ln>
              <a:solidFill>
                <a:srgbClr val="FF0066"/>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5400000">
              <a:off x="4689326" y="5983138"/>
              <a:ext cx="376535" cy="1588"/>
            </a:xfrm>
            <a:prstGeom prst="straightConnector1">
              <a:avLst/>
            </a:prstGeom>
            <a:ln>
              <a:solidFill>
                <a:srgbClr val="FF0066"/>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305800" cy="5562600"/>
          </a:xfrm>
        </p:spPr>
        <p:txBody>
          <a:bodyPr>
            <a:noAutofit/>
          </a:bodyPr>
          <a:lstStyle/>
          <a:p>
            <a:pPr marL="514350" indent="-514350" algn="just">
              <a:spcAft>
                <a:spcPts val="1200"/>
              </a:spcAft>
            </a:pPr>
            <a:r>
              <a:rPr lang="en-US" sz="2800" dirty="0" smtClean="0">
                <a:solidFill>
                  <a:srgbClr val="00B0F0"/>
                </a:solidFill>
              </a:rPr>
              <a:t>Slow sand filter: A slow sand filter consists of the following parts:</a:t>
            </a:r>
          </a:p>
          <a:p>
            <a:pPr marL="514350" indent="-514350" algn="just">
              <a:spcAft>
                <a:spcPts val="1200"/>
              </a:spcAft>
            </a:pPr>
            <a:r>
              <a:rPr lang="en-US" sz="2800" dirty="0" smtClean="0">
                <a:solidFill>
                  <a:srgbClr val="FF0066"/>
                </a:solidFill>
              </a:rPr>
              <a:t>Enclosure tank: </a:t>
            </a:r>
          </a:p>
          <a:p>
            <a:pPr marL="971550" lvl="1" indent="-514350" algn="just">
              <a:spcAft>
                <a:spcPts val="1200"/>
              </a:spcAft>
              <a:buAutoNum type="alphaLcPeriod"/>
            </a:pPr>
            <a:r>
              <a:rPr lang="en-US" dirty="0" smtClean="0"/>
              <a:t>Made of brick masonry coated with waterproof material. </a:t>
            </a:r>
          </a:p>
          <a:p>
            <a:pPr marL="971550" lvl="1" indent="-514350" algn="just">
              <a:spcAft>
                <a:spcPts val="1200"/>
              </a:spcAft>
              <a:buAutoNum type="alphaLcPeriod"/>
            </a:pPr>
            <a:r>
              <a:rPr lang="en-US" dirty="0" smtClean="0"/>
              <a:t>Bed slope is about 1 in 100 to 1 in 200 toward the central drain.</a:t>
            </a:r>
          </a:p>
          <a:p>
            <a:pPr marL="971550" lvl="1" indent="-514350" algn="just">
              <a:spcAft>
                <a:spcPts val="1200"/>
              </a:spcAft>
              <a:buAutoNum type="alphaLcPeriod"/>
            </a:pPr>
            <a:r>
              <a:rPr lang="en-US" dirty="0" smtClean="0"/>
              <a:t>Depth of tank is about 2.5 m to 3.5 m.</a:t>
            </a:r>
          </a:p>
          <a:p>
            <a:pPr marL="971550" lvl="1" indent="-514350" algn="just">
              <a:spcAft>
                <a:spcPts val="1200"/>
              </a:spcAft>
              <a:buAutoNum type="alphaLcPeriod"/>
            </a:pPr>
            <a:r>
              <a:rPr lang="en-US" dirty="0" smtClean="0"/>
              <a:t>Surface area vary from 30 m</a:t>
            </a:r>
            <a:r>
              <a:rPr lang="en-US" baseline="30000" dirty="0" smtClean="0"/>
              <a:t>2</a:t>
            </a:r>
            <a:r>
              <a:rPr lang="en-US" dirty="0" smtClean="0"/>
              <a:t> to 2000 m</a:t>
            </a:r>
            <a:r>
              <a:rPr lang="en-US" baseline="30000" dirty="0" smtClean="0"/>
              <a:t>2</a:t>
            </a:r>
            <a:r>
              <a:rPr lang="en-US" dirty="0" smtClean="0"/>
              <a:t> even more.</a:t>
            </a: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305800" cy="457200"/>
          </a:xfrm>
        </p:spPr>
        <p:txBody>
          <a:bodyPr>
            <a:noAutofit/>
          </a:bodyPr>
          <a:lstStyle/>
          <a:p>
            <a:pPr marL="514350" indent="-514350" algn="just">
              <a:spcAft>
                <a:spcPts val="1200"/>
              </a:spcAft>
            </a:pPr>
            <a:r>
              <a:rPr lang="en-US" sz="2800" b="1" dirty="0" smtClean="0">
                <a:solidFill>
                  <a:srgbClr val="00B0F0"/>
                </a:solidFill>
              </a:rPr>
              <a:t>Slow sand filter</a:t>
            </a:r>
          </a:p>
        </p:txBody>
      </p:sp>
      <p:pic>
        <p:nvPicPr>
          <p:cNvPr id="146434" name="Picture 2" descr="C:\Users\User\Desktop\1.png"/>
          <p:cNvPicPr>
            <a:picLocks noChangeAspect="1" noChangeArrowheads="1"/>
          </p:cNvPicPr>
          <p:nvPr/>
        </p:nvPicPr>
        <p:blipFill>
          <a:blip r:embed="rId2"/>
          <a:srcRect/>
          <a:stretch>
            <a:fillRect/>
          </a:stretch>
        </p:blipFill>
        <p:spPr bwMode="auto">
          <a:xfrm>
            <a:off x="107549" y="1524000"/>
            <a:ext cx="4769251" cy="2362200"/>
          </a:xfrm>
          <a:prstGeom prst="rect">
            <a:avLst/>
          </a:prstGeom>
          <a:noFill/>
        </p:spPr>
      </p:pic>
      <p:pic>
        <p:nvPicPr>
          <p:cNvPr id="147458" name="Picture 2" descr="C:\Users\User\Desktop\2.jpg"/>
          <p:cNvPicPr>
            <a:picLocks noChangeAspect="1" noChangeArrowheads="1"/>
          </p:cNvPicPr>
          <p:nvPr/>
        </p:nvPicPr>
        <p:blipFill>
          <a:blip r:embed="rId3"/>
          <a:srcRect/>
          <a:stretch>
            <a:fillRect/>
          </a:stretch>
        </p:blipFill>
        <p:spPr bwMode="auto">
          <a:xfrm>
            <a:off x="4953000" y="1524000"/>
            <a:ext cx="4092060" cy="2971800"/>
          </a:xfrm>
          <a:prstGeom prst="rect">
            <a:avLst/>
          </a:prstGeom>
          <a:noFill/>
        </p:spPr>
      </p:pic>
      <p:pic>
        <p:nvPicPr>
          <p:cNvPr id="147459" name="Picture 3" descr="C:\Users\User\Desktop\5.jpg"/>
          <p:cNvPicPr>
            <a:picLocks noChangeAspect="1" noChangeArrowheads="1"/>
          </p:cNvPicPr>
          <p:nvPr/>
        </p:nvPicPr>
        <p:blipFill>
          <a:blip r:embed="rId4"/>
          <a:srcRect/>
          <a:stretch>
            <a:fillRect/>
          </a:stretch>
        </p:blipFill>
        <p:spPr bwMode="auto">
          <a:xfrm>
            <a:off x="378432" y="3962400"/>
            <a:ext cx="4498368" cy="2819400"/>
          </a:xfrm>
          <a:prstGeom prst="rect">
            <a:avLst/>
          </a:prstGeom>
          <a:noFill/>
        </p:spPr>
      </p:pic>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305800" cy="5562600"/>
          </a:xfrm>
        </p:spPr>
        <p:txBody>
          <a:bodyPr>
            <a:noAutofit/>
          </a:bodyPr>
          <a:lstStyle/>
          <a:p>
            <a:pPr marL="514350" indent="-514350" algn="just">
              <a:spcAft>
                <a:spcPts val="1200"/>
              </a:spcAft>
            </a:pPr>
            <a:r>
              <a:rPr lang="en-US" sz="2400" dirty="0" smtClean="0">
                <a:solidFill>
                  <a:srgbClr val="00B0F0"/>
                </a:solidFill>
              </a:rPr>
              <a:t>Slow sand filter: A slow sand filter consists of the following parts:</a:t>
            </a:r>
          </a:p>
          <a:p>
            <a:pPr marL="514350" indent="-514350" algn="just">
              <a:spcAft>
                <a:spcPts val="1200"/>
              </a:spcAft>
            </a:pPr>
            <a:r>
              <a:rPr lang="en-US" sz="2400" dirty="0" smtClean="0">
                <a:solidFill>
                  <a:srgbClr val="FF0066"/>
                </a:solidFill>
              </a:rPr>
              <a:t>Under drainage system: </a:t>
            </a:r>
          </a:p>
          <a:p>
            <a:pPr marL="971550" lvl="1" indent="-514350" algn="just">
              <a:spcAft>
                <a:spcPts val="1200"/>
              </a:spcAft>
              <a:buAutoNum type="alphaLcPeriod"/>
            </a:pPr>
            <a:r>
              <a:rPr lang="en-US" sz="2400" dirty="0" smtClean="0">
                <a:solidFill>
                  <a:srgbClr val="00B0F0"/>
                </a:solidFill>
              </a:rPr>
              <a:t>Consists of central drain and lateral drains.</a:t>
            </a:r>
          </a:p>
          <a:p>
            <a:pPr marL="971550" lvl="1" indent="-514350" algn="just">
              <a:spcAft>
                <a:spcPts val="1200"/>
              </a:spcAft>
              <a:buAutoNum type="alphaLcPeriod"/>
            </a:pPr>
            <a:r>
              <a:rPr lang="en-US" sz="2400" dirty="0" smtClean="0">
                <a:solidFill>
                  <a:srgbClr val="00B0F0"/>
                </a:solidFill>
              </a:rPr>
              <a:t>Spacing of lateral drain is about 2.5 m to 3.5 m</a:t>
            </a:r>
          </a:p>
          <a:p>
            <a:pPr marL="514350" marR="45720" lvl="1" indent="-514350" algn="just">
              <a:spcAft>
                <a:spcPts val="1200"/>
              </a:spcAft>
              <a:buClr>
                <a:schemeClr val="accent3"/>
              </a:buClr>
              <a:buSzPct val="95000"/>
            </a:pPr>
            <a:r>
              <a:rPr lang="en-US" dirty="0" smtClean="0">
                <a:solidFill>
                  <a:srgbClr val="FF0066"/>
                </a:solidFill>
              </a:rPr>
              <a:t>Base material:</a:t>
            </a:r>
          </a:p>
          <a:p>
            <a:pPr marL="514350" marR="45720" lvl="1" indent="-514350" algn="just">
              <a:spcAft>
                <a:spcPts val="1200"/>
              </a:spcAft>
              <a:buClr>
                <a:schemeClr val="accent3"/>
              </a:buClr>
              <a:buSzPct val="95000"/>
            </a:pPr>
            <a:r>
              <a:rPr lang="en-US" dirty="0" smtClean="0">
                <a:solidFill>
                  <a:srgbClr val="00B0F0"/>
                </a:solidFill>
              </a:rPr>
              <a:t>The base material is gravel and it is placed on the top of under drainage system.</a:t>
            </a:r>
          </a:p>
          <a:p>
            <a:pPr marL="514350" marR="45720" lvl="1" indent="-514350" algn="just">
              <a:spcAft>
                <a:spcPts val="1200"/>
              </a:spcAft>
              <a:buClr>
                <a:schemeClr val="accent3"/>
              </a:buClr>
              <a:buSzPct val="95000"/>
            </a:pPr>
            <a:r>
              <a:rPr lang="en-US" dirty="0" smtClean="0">
                <a:solidFill>
                  <a:srgbClr val="00B0F0"/>
                </a:solidFill>
              </a:rPr>
              <a:t>Its depth varies from 300 mm to 750 mm in a graded layer of 150 mm from bigger size at the bottom to smaller size of gravel at topmost layer.</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457200" y="1143000"/>
            <a:ext cx="7854696" cy="990600"/>
          </a:xfrm>
        </p:spPr>
        <p:txBody>
          <a:bodyPr/>
          <a:lstStyle/>
          <a:p>
            <a:pPr algn="just"/>
            <a:r>
              <a:rPr lang="en-US" sz="2400" dirty="0" smtClean="0"/>
              <a:t>Depending on the TDS water is often classified as follows:</a:t>
            </a:r>
            <a:endParaRPr lang="en-US" dirty="0"/>
          </a:p>
        </p:txBody>
      </p:sp>
      <p:graphicFrame>
        <p:nvGraphicFramePr>
          <p:cNvPr id="5" name="Table 4"/>
          <p:cNvGraphicFramePr>
            <a:graphicFrameLocks noGrp="1"/>
          </p:cNvGraphicFramePr>
          <p:nvPr/>
        </p:nvGraphicFramePr>
        <p:xfrm>
          <a:off x="1219200" y="2286000"/>
          <a:ext cx="6553200" cy="4038600"/>
        </p:xfrm>
        <a:graphic>
          <a:graphicData uri="http://schemas.openxmlformats.org/drawingml/2006/table">
            <a:tbl>
              <a:tblPr/>
              <a:tblGrid>
                <a:gridCol w="2875383"/>
                <a:gridCol w="3677817"/>
              </a:tblGrid>
              <a:tr h="807720">
                <a:tc>
                  <a:txBody>
                    <a:bodyPr/>
                    <a:lstStyle/>
                    <a:p>
                      <a:pPr marL="0" marR="0" algn="just">
                        <a:lnSpc>
                          <a:spcPct val="150000"/>
                        </a:lnSpc>
                        <a:spcBef>
                          <a:spcPts val="0"/>
                        </a:spcBef>
                        <a:spcAft>
                          <a:spcPts val="0"/>
                        </a:spcAft>
                      </a:pPr>
                      <a:r>
                        <a:rPr lang="en-US" sz="2400" dirty="0">
                          <a:latin typeface="Times New Roman"/>
                          <a:ea typeface="Times New Roman"/>
                          <a:cs typeface="Times New Roman"/>
                        </a:rPr>
                        <a:t>Excellent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dirty="0">
                          <a:latin typeface="Times New Roman"/>
                          <a:ea typeface="Times New Roman"/>
                          <a:cs typeface="Times New Roman"/>
                        </a:rPr>
                        <a:t>TDS &lt; 300 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r>
              <a:tr h="807720">
                <a:tc>
                  <a:txBody>
                    <a:bodyPr/>
                    <a:lstStyle/>
                    <a:p>
                      <a:pPr marL="0" marR="0" algn="just">
                        <a:lnSpc>
                          <a:spcPct val="150000"/>
                        </a:lnSpc>
                        <a:spcBef>
                          <a:spcPts val="0"/>
                        </a:spcBef>
                        <a:spcAft>
                          <a:spcPts val="0"/>
                        </a:spcAft>
                      </a:pPr>
                      <a:r>
                        <a:rPr lang="en-US" sz="2400">
                          <a:latin typeface="Times New Roman"/>
                          <a:ea typeface="Times New Roman"/>
                          <a:cs typeface="Times New Roman"/>
                        </a:rPr>
                        <a:t>Good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dirty="0">
                          <a:latin typeface="Times New Roman"/>
                          <a:ea typeface="Times New Roman"/>
                          <a:cs typeface="Times New Roman"/>
                        </a:rPr>
                        <a:t>300 – 600 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r>
              <a:tr h="807720">
                <a:tc>
                  <a:txBody>
                    <a:bodyPr/>
                    <a:lstStyle/>
                    <a:p>
                      <a:pPr marL="0" marR="0" algn="just">
                        <a:lnSpc>
                          <a:spcPct val="150000"/>
                        </a:lnSpc>
                        <a:spcBef>
                          <a:spcPts val="0"/>
                        </a:spcBef>
                        <a:spcAft>
                          <a:spcPts val="0"/>
                        </a:spcAft>
                      </a:pPr>
                      <a:r>
                        <a:rPr lang="en-US" sz="2400">
                          <a:latin typeface="Times New Roman"/>
                          <a:ea typeface="Times New Roman"/>
                          <a:cs typeface="Times New Roman"/>
                        </a:rPr>
                        <a:t>Fair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dirty="0">
                          <a:latin typeface="Times New Roman"/>
                          <a:ea typeface="Times New Roman"/>
                          <a:cs typeface="Times New Roman"/>
                        </a:rPr>
                        <a:t>600 – 900 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r>
              <a:tr h="807720">
                <a:tc>
                  <a:txBody>
                    <a:bodyPr/>
                    <a:lstStyle/>
                    <a:p>
                      <a:pPr marL="0" marR="0" algn="just">
                        <a:lnSpc>
                          <a:spcPct val="150000"/>
                        </a:lnSpc>
                        <a:spcBef>
                          <a:spcPts val="0"/>
                        </a:spcBef>
                        <a:spcAft>
                          <a:spcPts val="0"/>
                        </a:spcAft>
                      </a:pPr>
                      <a:r>
                        <a:rPr lang="en-US" sz="2400">
                          <a:latin typeface="Times New Roman"/>
                          <a:ea typeface="Times New Roman"/>
                          <a:cs typeface="Times New Roman"/>
                        </a:rPr>
                        <a:t>Poor</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dirty="0">
                          <a:latin typeface="Times New Roman"/>
                          <a:ea typeface="Times New Roman"/>
                          <a:cs typeface="Times New Roman"/>
                        </a:rPr>
                        <a:t>900 – 1200 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r>
              <a:tr h="807720">
                <a:tc>
                  <a:txBody>
                    <a:bodyPr/>
                    <a:lstStyle/>
                    <a:p>
                      <a:pPr marL="0" marR="0" algn="just">
                        <a:lnSpc>
                          <a:spcPct val="150000"/>
                        </a:lnSpc>
                        <a:spcBef>
                          <a:spcPts val="0"/>
                        </a:spcBef>
                        <a:spcAft>
                          <a:spcPts val="0"/>
                        </a:spcAft>
                      </a:pPr>
                      <a:r>
                        <a:rPr lang="en-US" sz="2400">
                          <a:latin typeface="Times New Roman"/>
                          <a:ea typeface="Times New Roman"/>
                          <a:cs typeface="Times New Roman"/>
                        </a:rPr>
                        <a:t>Unacceptable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c>
                  <a:txBody>
                    <a:bodyPr/>
                    <a:lstStyle/>
                    <a:p>
                      <a:pPr marL="0" marR="0" algn="ctr">
                        <a:lnSpc>
                          <a:spcPct val="150000"/>
                        </a:lnSpc>
                        <a:spcBef>
                          <a:spcPts val="0"/>
                        </a:spcBef>
                        <a:spcAft>
                          <a:spcPts val="0"/>
                        </a:spcAft>
                      </a:pPr>
                      <a:r>
                        <a:rPr lang="en-US" sz="2400" dirty="0">
                          <a:latin typeface="Times New Roman"/>
                          <a:ea typeface="Times New Roman"/>
                          <a:cs typeface="Times New Roman"/>
                        </a:rPr>
                        <a:t>TDS &gt; 1200 mg/l</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00FF"/>
                    </a:solidFill>
                  </a:tcPr>
                </a:tc>
              </a:tr>
            </a:tbl>
          </a:graphicData>
        </a:graphic>
      </p:graphicFrame>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305800" cy="1447800"/>
          </a:xfrm>
        </p:spPr>
        <p:txBody>
          <a:bodyPr>
            <a:noAutofit/>
          </a:bodyPr>
          <a:lstStyle/>
          <a:p>
            <a:pPr marL="514350" indent="-514350" algn="just">
              <a:spcAft>
                <a:spcPts val="1200"/>
              </a:spcAft>
            </a:pPr>
            <a:r>
              <a:rPr lang="en-US" sz="2400" dirty="0" smtClean="0">
                <a:solidFill>
                  <a:srgbClr val="00B0F0"/>
                </a:solidFill>
              </a:rPr>
              <a:t>Slow sand filter: A slow sand filter consists of the following parts:</a:t>
            </a:r>
          </a:p>
          <a:p>
            <a:pPr marL="514350" marR="45720" lvl="1" indent="-514350" algn="just">
              <a:spcAft>
                <a:spcPts val="1200"/>
              </a:spcAft>
              <a:buClr>
                <a:schemeClr val="accent3"/>
              </a:buClr>
              <a:buSzPct val="95000"/>
            </a:pPr>
            <a:r>
              <a:rPr lang="en-US" dirty="0" smtClean="0">
                <a:solidFill>
                  <a:srgbClr val="FF0066"/>
                </a:solidFill>
              </a:rPr>
              <a:t>Base material:</a:t>
            </a:r>
          </a:p>
          <a:p>
            <a:pPr marL="514350" marR="45720" lvl="1" indent="-514350" algn="just">
              <a:spcAft>
                <a:spcPts val="1200"/>
              </a:spcAft>
              <a:buClr>
                <a:schemeClr val="accent3"/>
              </a:buClr>
              <a:buSzPct val="95000"/>
            </a:pPr>
            <a:endParaRPr lang="en-US" dirty="0" smtClean="0">
              <a:solidFill>
                <a:srgbClr val="00B0F0"/>
              </a:solidFill>
            </a:endParaRPr>
          </a:p>
        </p:txBody>
      </p:sp>
      <p:graphicFrame>
        <p:nvGraphicFramePr>
          <p:cNvPr id="4" name="Table 3"/>
          <p:cNvGraphicFramePr>
            <a:graphicFrameLocks noGrp="1"/>
          </p:cNvGraphicFramePr>
          <p:nvPr/>
        </p:nvGraphicFramePr>
        <p:xfrm>
          <a:off x="381000" y="2667000"/>
          <a:ext cx="8534400" cy="2743200"/>
        </p:xfrm>
        <a:graphic>
          <a:graphicData uri="http://schemas.openxmlformats.org/drawingml/2006/table">
            <a:tbl>
              <a:tblPr firstRow="1" bandRow="1">
                <a:tableStyleId>{5C22544A-7EE6-4342-B048-85BDC9FD1C3A}</a:tableStyleId>
              </a:tblPr>
              <a:tblGrid>
                <a:gridCol w="2362200"/>
                <a:gridCol w="2895600"/>
                <a:gridCol w="3276600"/>
              </a:tblGrid>
              <a:tr h="370840">
                <a:tc>
                  <a:txBody>
                    <a:bodyPr/>
                    <a:lstStyle/>
                    <a:p>
                      <a:pPr algn="ctr"/>
                      <a:r>
                        <a:rPr lang="en-US" sz="2400" dirty="0" smtClean="0">
                          <a:solidFill>
                            <a:srgbClr val="FF0066"/>
                          </a:solidFill>
                        </a:rPr>
                        <a:t>Layer</a:t>
                      </a:r>
                      <a:endParaRPr lang="en-US" sz="2400" dirty="0">
                        <a:solidFill>
                          <a:srgbClr val="FF00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US" sz="2400" dirty="0" smtClean="0">
                          <a:solidFill>
                            <a:srgbClr val="FF0066"/>
                          </a:solidFill>
                        </a:rPr>
                        <a:t>Depth (mm)</a:t>
                      </a:r>
                      <a:endParaRPr lang="en-US" sz="2400" dirty="0">
                        <a:solidFill>
                          <a:srgbClr val="FF00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US" sz="2400" dirty="0" smtClean="0">
                          <a:solidFill>
                            <a:srgbClr val="FF0066"/>
                          </a:solidFill>
                        </a:rPr>
                        <a:t>Material size (mm)</a:t>
                      </a:r>
                      <a:endParaRPr lang="en-US" sz="2400" dirty="0">
                        <a:solidFill>
                          <a:srgbClr val="FF00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70840">
                <a:tc>
                  <a:txBody>
                    <a:bodyPr/>
                    <a:lstStyle/>
                    <a:p>
                      <a:r>
                        <a:rPr lang="en-US" sz="2400" dirty="0" smtClean="0"/>
                        <a:t>Topmost </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US" sz="2400" dirty="0" smtClean="0"/>
                        <a:t>150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US" sz="2400" dirty="0" smtClean="0"/>
                        <a:t>3 to 6</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70840">
                <a:tc rowSpan="2">
                  <a:txBody>
                    <a:bodyPr/>
                    <a:lstStyle/>
                    <a:p>
                      <a:pPr algn="l"/>
                      <a:r>
                        <a:rPr lang="en-US" sz="2400" dirty="0" smtClean="0"/>
                        <a:t>Intermediate</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US" sz="2400" dirty="0" smtClean="0"/>
                        <a:t>150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US" sz="2400" dirty="0" smtClean="0"/>
                        <a:t>6 to 20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70840">
                <a:tc vMerge="1">
                  <a:txBody>
                    <a:bodyPr/>
                    <a:lstStyle/>
                    <a:p>
                      <a:endParaRPr lang="en-US" sz="2400" dirty="0"/>
                    </a:p>
                  </a:txBody>
                  <a:tcPr/>
                </a:tc>
                <a:tc>
                  <a:txBody>
                    <a:bodyPr/>
                    <a:lstStyle/>
                    <a:p>
                      <a:pPr algn="ctr"/>
                      <a:r>
                        <a:rPr lang="en-US" sz="2400" dirty="0" smtClean="0"/>
                        <a:t>150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US" sz="2400" dirty="0" smtClean="0"/>
                        <a:t>20 to 40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70840">
                <a:tc>
                  <a:txBody>
                    <a:bodyPr/>
                    <a:lstStyle/>
                    <a:p>
                      <a:r>
                        <a:rPr lang="en-US" sz="2400" dirty="0" smtClean="0"/>
                        <a:t>Lowest</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US" sz="2400" dirty="0" smtClean="0"/>
                        <a:t>150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US" sz="2400" dirty="0" smtClean="0"/>
                        <a:t>40 to 65</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r h="370840">
                <a:tc>
                  <a:txBody>
                    <a:bodyPr/>
                    <a:lstStyle/>
                    <a:p>
                      <a:r>
                        <a:rPr lang="en-US" sz="2400" dirty="0" smtClean="0"/>
                        <a:t>Total</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r>
                        <a:rPr lang="en-US" sz="2400" dirty="0" smtClean="0"/>
                        <a:t>600</a:t>
                      </a: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endParaRPr lang="en-US" sz="2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r>
            </a:tbl>
          </a:graphicData>
        </a:graphic>
      </p:graphicFrame>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305800" cy="5410200"/>
          </a:xfrm>
        </p:spPr>
        <p:txBody>
          <a:bodyPr>
            <a:noAutofit/>
          </a:bodyPr>
          <a:lstStyle/>
          <a:p>
            <a:pPr marL="514350" indent="-514350" algn="just">
              <a:spcAft>
                <a:spcPts val="1200"/>
              </a:spcAft>
            </a:pPr>
            <a:r>
              <a:rPr lang="en-US" sz="2400" dirty="0" smtClean="0">
                <a:solidFill>
                  <a:srgbClr val="00B0F0"/>
                </a:solidFill>
              </a:rPr>
              <a:t>Slow sand filter: A slow sand filter consists of the following parts:</a:t>
            </a:r>
          </a:p>
          <a:p>
            <a:pPr marL="514350" marR="45720" lvl="1" indent="-514350" algn="just">
              <a:spcAft>
                <a:spcPts val="1200"/>
              </a:spcAft>
              <a:buClr>
                <a:schemeClr val="accent3"/>
              </a:buClr>
              <a:buSzPct val="95000"/>
            </a:pPr>
            <a:r>
              <a:rPr lang="en-US" dirty="0" smtClean="0">
                <a:solidFill>
                  <a:srgbClr val="FF0066"/>
                </a:solidFill>
              </a:rPr>
              <a:t>Filter media of sand:</a:t>
            </a:r>
          </a:p>
          <a:p>
            <a:pPr marL="514350" marR="45720" lvl="1" indent="-514350" algn="just">
              <a:spcAft>
                <a:spcPts val="1200"/>
              </a:spcAft>
              <a:buClr>
                <a:schemeClr val="accent3"/>
              </a:buClr>
              <a:buSzPct val="95000"/>
              <a:buFont typeface="Wingdings" pitchFamily="2" charset="2"/>
              <a:buChar char="q"/>
            </a:pPr>
            <a:r>
              <a:rPr lang="en-US" dirty="0" smtClean="0">
                <a:solidFill>
                  <a:srgbClr val="00FF00"/>
                </a:solidFill>
              </a:rPr>
              <a:t>Depth of sand layer – 600 to 900 mm</a:t>
            </a:r>
          </a:p>
          <a:p>
            <a:pPr marL="514350" marR="45720" lvl="1" indent="-514350" algn="just">
              <a:spcAft>
                <a:spcPts val="1200"/>
              </a:spcAft>
              <a:buClr>
                <a:schemeClr val="accent3"/>
              </a:buClr>
              <a:buSzPct val="95000"/>
              <a:buFont typeface="Wingdings" pitchFamily="2" charset="2"/>
              <a:buChar char="q"/>
            </a:pPr>
            <a:r>
              <a:rPr lang="en-US" dirty="0" smtClean="0">
                <a:solidFill>
                  <a:srgbClr val="00FF00"/>
                </a:solidFill>
              </a:rPr>
              <a:t>Effective size – 0.20 mm to 0.30 mm</a:t>
            </a:r>
          </a:p>
          <a:p>
            <a:pPr marL="514350" marR="45720" lvl="1" indent="-514350" algn="just">
              <a:spcAft>
                <a:spcPts val="1200"/>
              </a:spcAft>
              <a:buClr>
                <a:schemeClr val="accent3"/>
              </a:buClr>
              <a:buSzPct val="95000"/>
              <a:buFont typeface="Wingdings" pitchFamily="2" charset="2"/>
              <a:buChar char="q"/>
            </a:pPr>
            <a:r>
              <a:rPr lang="en-US" dirty="0" smtClean="0">
                <a:solidFill>
                  <a:srgbClr val="00FF00"/>
                </a:solidFill>
              </a:rPr>
              <a:t>Uniformity coefficient – 2 to 3</a:t>
            </a:r>
          </a:p>
          <a:p>
            <a:pPr marL="514350" marR="45720" lvl="1" indent="-514350" algn="just">
              <a:spcAft>
                <a:spcPts val="1200"/>
              </a:spcAft>
              <a:buClr>
                <a:schemeClr val="accent3"/>
              </a:buClr>
              <a:buSzPct val="95000"/>
              <a:buFont typeface="Wingdings" pitchFamily="2" charset="2"/>
              <a:buChar char="q"/>
            </a:pPr>
            <a:r>
              <a:rPr lang="en-US" dirty="0" smtClean="0">
                <a:solidFill>
                  <a:srgbClr val="00FF00"/>
                </a:solidFill>
              </a:rPr>
              <a:t>The finer the sand, the better  will be the efficiency of filter regarding removal of bacteria.</a:t>
            </a:r>
          </a:p>
          <a:p>
            <a:pPr marL="514350" marR="45720" lvl="1" indent="-514350" algn="just">
              <a:spcAft>
                <a:spcPts val="1200"/>
              </a:spcAft>
              <a:buClr>
                <a:schemeClr val="accent3"/>
              </a:buClr>
              <a:buSzPct val="95000"/>
              <a:buFont typeface="Wingdings" pitchFamily="2" charset="2"/>
              <a:buChar char="q"/>
            </a:pPr>
            <a:r>
              <a:rPr lang="en-US" dirty="0" smtClean="0">
                <a:solidFill>
                  <a:srgbClr val="00FF00"/>
                </a:solidFill>
              </a:rPr>
              <a:t>But in this case, the output from filter is lowered.</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305800" cy="5410200"/>
          </a:xfrm>
        </p:spPr>
        <p:txBody>
          <a:bodyPr>
            <a:noAutofit/>
          </a:bodyPr>
          <a:lstStyle/>
          <a:p>
            <a:pPr marL="514350" indent="-514350" algn="just">
              <a:spcAft>
                <a:spcPts val="1200"/>
              </a:spcAft>
            </a:pPr>
            <a:r>
              <a:rPr lang="en-US" sz="2400" dirty="0" smtClean="0">
                <a:solidFill>
                  <a:srgbClr val="00B0F0"/>
                </a:solidFill>
              </a:rPr>
              <a:t>Slow sand filter: A slow sand filter consists of the following parts:</a:t>
            </a:r>
          </a:p>
          <a:p>
            <a:pPr marL="514350" marR="45720" lvl="1" indent="-514350" algn="just">
              <a:spcAft>
                <a:spcPts val="1200"/>
              </a:spcAft>
              <a:buClr>
                <a:schemeClr val="accent3"/>
              </a:buClr>
              <a:buSzPct val="95000"/>
            </a:pPr>
            <a:r>
              <a:rPr lang="en-US" dirty="0" smtClean="0">
                <a:solidFill>
                  <a:srgbClr val="FF0066"/>
                </a:solidFill>
              </a:rPr>
              <a:t>Appurtenances:</a:t>
            </a:r>
          </a:p>
          <a:p>
            <a:pPr marL="514350" marR="45720" lvl="1" indent="-514350" algn="just">
              <a:spcAft>
                <a:spcPts val="1200"/>
              </a:spcAft>
              <a:buClr>
                <a:schemeClr val="accent3"/>
              </a:buClr>
              <a:buSzPct val="95000"/>
              <a:buFont typeface="Wingdings" pitchFamily="2" charset="2"/>
              <a:buChar char="q"/>
            </a:pPr>
            <a:r>
              <a:rPr lang="en-US" dirty="0" smtClean="0">
                <a:solidFill>
                  <a:srgbClr val="00FF00"/>
                </a:solidFill>
              </a:rPr>
              <a:t>Vertical air pipe passing through layer of sand. It helps in proper functioning of filtering layers.</a:t>
            </a:r>
          </a:p>
          <a:p>
            <a:pPr marL="514350" marR="45720" lvl="1" indent="-514350" algn="just">
              <a:spcAft>
                <a:spcPts val="1200"/>
              </a:spcAft>
              <a:buClr>
                <a:schemeClr val="accent3"/>
              </a:buClr>
              <a:buSzPct val="95000"/>
              <a:buFont typeface="Wingdings" pitchFamily="2" charset="2"/>
              <a:buChar char="q"/>
            </a:pPr>
            <a:r>
              <a:rPr lang="en-US" dirty="0" smtClean="0"/>
              <a:t>The device for measuring loss of head, for controlling depth of water above sand layer and for maintaining rate of flow.</a:t>
            </a:r>
          </a:p>
          <a:p>
            <a:pPr marL="514350" marR="45720" lvl="1" indent="-514350" algn="just">
              <a:spcAft>
                <a:spcPts val="1200"/>
              </a:spcAft>
              <a:buClr>
                <a:schemeClr val="accent3"/>
              </a:buClr>
              <a:buSzPct val="95000"/>
              <a:buFont typeface="Wingdings" pitchFamily="2" charset="2"/>
              <a:buChar char="q"/>
            </a:pPr>
            <a:r>
              <a:rPr lang="en-US" dirty="0" smtClean="0">
                <a:solidFill>
                  <a:srgbClr val="00FF00"/>
                </a:solidFill>
              </a:rPr>
              <a:t>In order to maintain a constant discharge through the filter, an adjustable telescopic tube is usually adopted.</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04800" y="914400"/>
            <a:ext cx="8610600" cy="5715000"/>
          </a:xfrm>
        </p:spPr>
        <p:txBody>
          <a:bodyPr>
            <a:noAutofit/>
          </a:bodyPr>
          <a:lstStyle/>
          <a:p>
            <a:pPr marL="514350" indent="-514350" algn="just">
              <a:spcAft>
                <a:spcPts val="1200"/>
              </a:spcAft>
            </a:pPr>
            <a:r>
              <a:rPr lang="en-US" sz="2400" b="1" dirty="0" smtClean="0">
                <a:solidFill>
                  <a:srgbClr val="FF0000"/>
                </a:solidFill>
              </a:rPr>
              <a:t>Rapid sand filter: </a:t>
            </a:r>
          </a:p>
          <a:p>
            <a:pPr marL="514350" indent="-514350" algn="just">
              <a:spcAft>
                <a:spcPts val="1200"/>
              </a:spcAft>
            </a:pPr>
            <a:r>
              <a:rPr lang="en-US" dirty="0" smtClean="0">
                <a:solidFill>
                  <a:srgbClr val="00FF00"/>
                </a:solidFill>
              </a:rPr>
              <a:t>Rules for designing under drainage system</a:t>
            </a:r>
          </a:p>
          <a:p>
            <a:pPr marL="514350" marR="45720" lvl="1" indent="-514350" algn="just">
              <a:spcBef>
                <a:spcPts val="0"/>
              </a:spcBef>
              <a:spcAft>
                <a:spcPts val="600"/>
              </a:spcAft>
              <a:buClr>
                <a:schemeClr val="accent3"/>
              </a:buClr>
              <a:buSzPct val="95000"/>
              <a:buFont typeface="Wingdings" pitchFamily="2" charset="2"/>
              <a:buChar char="q"/>
            </a:pPr>
            <a:r>
              <a:rPr lang="en-US" sz="2200" dirty="0" smtClean="0"/>
              <a:t>The ratio of length of lateral drain to its diameter should not exceed 20.</a:t>
            </a:r>
          </a:p>
          <a:p>
            <a:pPr marL="514350" marR="45720" lvl="1" indent="-514350" algn="just">
              <a:spcBef>
                <a:spcPts val="0"/>
              </a:spcBef>
              <a:spcAft>
                <a:spcPts val="600"/>
              </a:spcAft>
              <a:buClr>
                <a:schemeClr val="accent3"/>
              </a:buClr>
              <a:buSzPct val="95000"/>
              <a:buFont typeface="Wingdings" pitchFamily="2" charset="2"/>
              <a:buChar char="q"/>
            </a:pPr>
            <a:r>
              <a:rPr lang="en-US" sz="2200" dirty="0" smtClean="0">
                <a:solidFill>
                  <a:srgbClr val="00FF00"/>
                </a:solidFill>
              </a:rPr>
              <a:t>The cross-sectional area of central drain should be about twice the cross-sectional area of lateral drain.</a:t>
            </a:r>
          </a:p>
          <a:p>
            <a:pPr marL="514350" marR="45720" lvl="1" indent="-514350" algn="just">
              <a:spcBef>
                <a:spcPts val="0"/>
              </a:spcBef>
              <a:spcAft>
                <a:spcPts val="600"/>
              </a:spcAft>
              <a:buClr>
                <a:schemeClr val="accent3"/>
              </a:buClr>
              <a:buSzPct val="95000"/>
              <a:buFont typeface="Wingdings" pitchFamily="2" charset="2"/>
              <a:buChar char="q"/>
            </a:pPr>
            <a:r>
              <a:rPr lang="en-US" sz="2200" dirty="0" smtClean="0"/>
              <a:t>The total cross-sectional areas of perforations should be about 0.20% of the total filter area.</a:t>
            </a:r>
          </a:p>
          <a:p>
            <a:pPr marL="514350" marR="45720" lvl="1" indent="-514350" algn="just">
              <a:spcBef>
                <a:spcPts val="0"/>
              </a:spcBef>
              <a:spcAft>
                <a:spcPts val="600"/>
              </a:spcAft>
              <a:buClr>
                <a:schemeClr val="accent3"/>
              </a:buClr>
              <a:buSzPct val="95000"/>
              <a:buFont typeface="Wingdings" pitchFamily="2" charset="2"/>
              <a:buChar char="q"/>
            </a:pPr>
            <a:r>
              <a:rPr lang="en-US" sz="2200" dirty="0" smtClean="0">
                <a:solidFill>
                  <a:srgbClr val="00FF00"/>
                </a:solidFill>
              </a:rPr>
              <a:t>The cross-sectional area of a lateral drain should be about 2 to 4 times the total cross-sectional areas of perforations in it.</a:t>
            </a:r>
          </a:p>
          <a:p>
            <a:pPr marL="514350" marR="45720" lvl="1" indent="-514350" algn="just">
              <a:spcBef>
                <a:spcPts val="0"/>
              </a:spcBef>
              <a:spcAft>
                <a:spcPts val="600"/>
              </a:spcAft>
              <a:buClr>
                <a:schemeClr val="accent3"/>
              </a:buClr>
              <a:buSzPct val="95000"/>
              <a:buFont typeface="Wingdings" pitchFamily="2" charset="2"/>
              <a:buChar char="q"/>
            </a:pPr>
            <a:r>
              <a:rPr lang="en-US" sz="2200" dirty="0" smtClean="0"/>
              <a:t>The perforations in the lateral drain should be of diameter 6 mm to 12 mm.</a:t>
            </a:r>
          </a:p>
          <a:p>
            <a:pPr marL="514350" marR="45720" lvl="1" indent="-514350" algn="just">
              <a:spcAft>
                <a:spcPts val="1200"/>
              </a:spcAft>
              <a:buClr>
                <a:schemeClr val="accent3"/>
              </a:buClr>
              <a:buSzPct val="95000"/>
              <a:buFont typeface="Wingdings" pitchFamily="2" charset="2"/>
              <a:buChar char="q"/>
            </a:pPr>
            <a:r>
              <a:rPr lang="en-US" sz="2200" dirty="0" smtClean="0">
                <a:solidFill>
                  <a:srgbClr val="00FF00"/>
                </a:solidFill>
              </a:rPr>
              <a:t>The spacing of perforations in the lateral drain should vary from 75 mm to 200 mm centre to centre.</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305800" cy="5562600"/>
          </a:xfrm>
        </p:spPr>
        <p:txBody>
          <a:bodyPr>
            <a:noAutofit/>
          </a:bodyPr>
          <a:lstStyle/>
          <a:p>
            <a:pPr marL="514350" indent="-514350" algn="just">
              <a:spcAft>
                <a:spcPts val="1200"/>
              </a:spcAft>
            </a:pPr>
            <a:r>
              <a:rPr lang="en-US" sz="2400" b="1" dirty="0" smtClean="0">
                <a:solidFill>
                  <a:srgbClr val="FF0000"/>
                </a:solidFill>
              </a:rPr>
              <a:t>Rapid sand filter: </a:t>
            </a:r>
          </a:p>
          <a:p>
            <a:pPr marL="514350" marR="45720" lvl="1" indent="-514350" algn="just">
              <a:spcAft>
                <a:spcPts val="1200"/>
              </a:spcAft>
              <a:buClr>
                <a:schemeClr val="accent3"/>
              </a:buClr>
              <a:buSzPct val="95000"/>
            </a:pPr>
            <a:r>
              <a:rPr lang="en-US" dirty="0" smtClean="0">
                <a:solidFill>
                  <a:srgbClr val="FF0066"/>
                </a:solidFill>
              </a:rPr>
              <a:t>Base material:</a:t>
            </a:r>
          </a:p>
          <a:p>
            <a:pPr marL="514350" marR="45720" lvl="1" indent="-514350" algn="just">
              <a:spcAft>
                <a:spcPts val="1200"/>
              </a:spcAft>
              <a:buClr>
                <a:schemeClr val="accent3"/>
              </a:buClr>
              <a:buSzPct val="95000"/>
            </a:pPr>
            <a:r>
              <a:rPr lang="en-US" dirty="0" smtClean="0">
                <a:solidFill>
                  <a:srgbClr val="00B0F0"/>
                </a:solidFill>
              </a:rPr>
              <a:t>The base material is gravel and it is placed on the top of under drainage system.</a:t>
            </a:r>
          </a:p>
          <a:p>
            <a:pPr marL="514350" marR="45720" lvl="1" indent="-514350" algn="just">
              <a:spcAft>
                <a:spcPts val="1200"/>
              </a:spcAft>
              <a:buClr>
                <a:schemeClr val="accent3"/>
              </a:buClr>
              <a:buSzPct val="95000"/>
            </a:pPr>
            <a:r>
              <a:rPr lang="en-US" dirty="0" smtClean="0">
                <a:solidFill>
                  <a:srgbClr val="00B0F0"/>
                </a:solidFill>
              </a:rPr>
              <a:t>The gravel to be used for base material should be cleaned and free from clay, dust, silt and vegetable mater.</a:t>
            </a:r>
          </a:p>
          <a:p>
            <a:pPr marL="514350" marR="45720" lvl="1" indent="-514350" algn="just">
              <a:spcAft>
                <a:spcPts val="1200"/>
              </a:spcAft>
              <a:buClr>
                <a:schemeClr val="accent3"/>
              </a:buClr>
              <a:buSzPct val="95000"/>
            </a:pPr>
            <a:r>
              <a:rPr lang="en-US" dirty="0" smtClean="0">
                <a:solidFill>
                  <a:srgbClr val="00B0F0"/>
                </a:solidFill>
              </a:rPr>
              <a:t>The gravel particles should be durable, hard, round and strong.</a:t>
            </a:r>
          </a:p>
          <a:p>
            <a:pPr marL="514350" marR="45720" lvl="1" indent="-514350" algn="just">
              <a:spcAft>
                <a:spcPts val="1200"/>
              </a:spcAft>
              <a:buClr>
                <a:schemeClr val="accent3"/>
              </a:buClr>
              <a:buSzPct val="95000"/>
            </a:pPr>
            <a:r>
              <a:rPr lang="en-US" dirty="0" smtClean="0">
                <a:solidFill>
                  <a:srgbClr val="00B0F0"/>
                </a:solidFill>
              </a:rPr>
              <a:t>Its depth varies from 450 mm to 600 mm in a graded layer of 150 mm from bigger size at the bottom to smaller size of gravel at topmost layer.</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914400"/>
            <a:ext cx="8458200" cy="533400"/>
          </a:xfrm>
        </p:spPr>
        <p:txBody>
          <a:bodyPr>
            <a:noAutofit/>
          </a:bodyPr>
          <a:lstStyle/>
          <a:p>
            <a:pPr marL="514350" indent="-514350" algn="just">
              <a:spcAft>
                <a:spcPts val="1200"/>
              </a:spcAft>
            </a:pPr>
            <a:r>
              <a:rPr lang="en-US" sz="2400" b="1" dirty="0" smtClean="0">
                <a:solidFill>
                  <a:srgbClr val="FF0000"/>
                </a:solidFill>
              </a:rPr>
              <a:t>Difference between Slow Sand Filter and Rapid sand filter: </a:t>
            </a:r>
          </a:p>
        </p:txBody>
      </p:sp>
      <p:graphicFrame>
        <p:nvGraphicFramePr>
          <p:cNvPr id="5" name="Table 4"/>
          <p:cNvGraphicFramePr>
            <a:graphicFrameLocks noGrp="1"/>
          </p:cNvGraphicFramePr>
          <p:nvPr/>
        </p:nvGraphicFramePr>
        <p:xfrm>
          <a:off x="228600" y="1397000"/>
          <a:ext cx="8686800" cy="5232400"/>
        </p:xfrm>
        <a:graphic>
          <a:graphicData uri="http://schemas.openxmlformats.org/drawingml/2006/table">
            <a:tbl>
              <a:tblPr firstRow="1" bandRow="1">
                <a:tableStyleId>{5C22544A-7EE6-4342-B048-85BDC9FD1C3A}</a:tableStyleId>
              </a:tblPr>
              <a:tblGrid>
                <a:gridCol w="1905000"/>
                <a:gridCol w="3352800"/>
                <a:gridCol w="3429000"/>
              </a:tblGrid>
              <a:tr h="370840">
                <a:tc>
                  <a:txBody>
                    <a:bodyPr/>
                    <a:lstStyle/>
                    <a:p>
                      <a:pPr algn="ctr"/>
                      <a:r>
                        <a:rPr lang="en-US" dirty="0" smtClean="0"/>
                        <a:t>Item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SSF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RSF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Base material of gravel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Varies from 3 to 65 mm in size</a:t>
                      </a:r>
                      <a:r>
                        <a:rPr lang="en-US" baseline="0" dirty="0" smtClean="0"/>
                        <a:t> and 300 to 750 mm in depth.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Varies from 3 to 40 mm in size</a:t>
                      </a:r>
                      <a:r>
                        <a:rPr lang="en-US" baseline="0" dirty="0" smtClean="0"/>
                        <a:t> and 600 to 900 mm in depth.</a:t>
                      </a: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Coagulation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Not required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Essential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Compactness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Required large area for its installation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Required small area for its installation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Construction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Simple</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Complicated as </a:t>
                      </a:r>
                      <a:r>
                        <a:rPr lang="en-US" dirty="0" err="1" smtClean="0"/>
                        <a:t>underdrainage</a:t>
                      </a:r>
                      <a:r>
                        <a:rPr lang="en-US" dirty="0" smtClean="0"/>
                        <a:t> system is to be properly designed and constructed.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Cost of operation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Low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High</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Economy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High initial cost of both land and material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Cheap and quite economical.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Efficiency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Very efficient</a:t>
                      </a:r>
                      <a:r>
                        <a:rPr lang="en-US" baseline="0" dirty="0" smtClean="0"/>
                        <a:t> in the removal of bacteria but less efficient in the removal of </a:t>
                      </a:r>
                      <a:r>
                        <a:rPr lang="en-US" baseline="0" dirty="0" err="1" smtClean="0"/>
                        <a:t>colour</a:t>
                      </a:r>
                      <a:r>
                        <a:rPr lang="en-US" baseline="0" dirty="0" smtClean="0"/>
                        <a:t> and turbidity.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Less efficient</a:t>
                      </a:r>
                      <a:r>
                        <a:rPr lang="en-US" baseline="0" dirty="0" smtClean="0"/>
                        <a:t> in the removal of bacteria but more efficient in the removal of </a:t>
                      </a:r>
                      <a:r>
                        <a:rPr lang="en-US" baseline="0" dirty="0" err="1" smtClean="0"/>
                        <a:t>colour</a:t>
                      </a:r>
                      <a:r>
                        <a:rPr lang="en-US" baseline="0" dirty="0" smtClean="0"/>
                        <a:t> and turbidity.</a:t>
                      </a: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Loss of head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150 mm to 750 mm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 m to 3.5 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762000"/>
            <a:ext cx="8458200" cy="533400"/>
          </a:xfrm>
        </p:spPr>
        <p:txBody>
          <a:bodyPr>
            <a:noAutofit/>
          </a:bodyPr>
          <a:lstStyle/>
          <a:p>
            <a:pPr marL="514350" indent="-514350" algn="just">
              <a:spcAft>
                <a:spcPts val="1200"/>
              </a:spcAft>
            </a:pPr>
            <a:r>
              <a:rPr lang="en-US" sz="2400" b="1" dirty="0" smtClean="0">
                <a:solidFill>
                  <a:srgbClr val="FF0000"/>
                </a:solidFill>
              </a:rPr>
              <a:t>Difference between Slow Sand Filter and Rapid sand filter: </a:t>
            </a:r>
          </a:p>
        </p:txBody>
      </p:sp>
      <p:graphicFrame>
        <p:nvGraphicFramePr>
          <p:cNvPr id="5" name="Table 4"/>
          <p:cNvGraphicFramePr>
            <a:graphicFrameLocks noGrp="1"/>
          </p:cNvGraphicFramePr>
          <p:nvPr/>
        </p:nvGraphicFramePr>
        <p:xfrm>
          <a:off x="228600" y="1295400"/>
          <a:ext cx="8839200" cy="5410200"/>
        </p:xfrm>
        <a:graphic>
          <a:graphicData uri="http://schemas.openxmlformats.org/drawingml/2006/table">
            <a:tbl>
              <a:tblPr firstRow="1" bandRow="1">
                <a:tableStyleId>{5C22544A-7EE6-4342-B048-85BDC9FD1C3A}</a:tableStyleId>
              </a:tblPr>
              <a:tblGrid>
                <a:gridCol w="2133600"/>
                <a:gridCol w="3200400"/>
                <a:gridCol w="3505200"/>
              </a:tblGrid>
              <a:tr h="370840">
                <a:tc>
                  <a:txBody>
                    <a:bodyPr/>
                    <a:lstStyle/>
                    <a:p>
                      <a:pPr algn="ctr"/>
                      <a:r>
                        <a:rPr lang="en-US" dirty="0" smtClean="0"/>
                        <a:t>Item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SSF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RSF</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Filter material of sand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Effective</a:t>
                      </a:r>
                      <a:r>
                        <a:rPr lang="en-US" baseline="0" dirty="0" smtClean="0"/>
                        <a:t> size v</a:t>
                      </a:r>
                      <a:r>
                        <a:rPr lang="en-US" dirty="0" smtClean="0"/>
                        <a:t>aries from 0.2 to 0.3 mm </a:t>
                      </a:r>
                      <a:r>
                        <a:rPr lang="en-US" baseline="0" dirty="0" smtClean="0"/>
                        <a:t>and uniformity coefficient is about 2 to3.</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Effective</a:t>
                      </a:r>
                      <a:r>
                        <a:rPr lang="en-US" baseline="0" dirty="0" smtClean="0"/>
                        <a:t> size v</a:t>
                      </a:r>
                      <a:r>
                        <a:rPr lang="en-US" dirty="0" smtClean="0"/>
                        <a:t>aries from 0.35 to 0.6 mm </a:t>
                      </a:r>
                      <a:r>
                        <a:rPr lang="en-US" baseline="0" dirty="0" smtClean="0"/>
                        <a:t>and uniformity coefficient is about 1.2 to 1.7.</a:t>
                      </a: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Flexibility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Not flexible for meeting variation in demand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Quite flexible for reasonable fluctuations in demand.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Period</a:t>
                      </a:r>
                      <a:r>
                        <a:rPr lang="en-US" baseline="0" dirty="0" smtClean="0"/>
                        <a:t> of cleaning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1 to 3</a:t>
                      </a:r>
                      <a:r>
                        <a:rPr lang="en-US" baseline="0" dirty="0" smtClean="0"/>
                        <a:t> months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2</a:t>
                      </a:r>
                      <a:r>
                        <a:rPr lang="en-US" baseline="0" dirty="0" smtClean="0"/>
                        <a:t> to 3 days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Method of cleaning</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Scraping of top layer of 15 mm to 25 mm thickness. Long and laborious method.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Agitation and back-washing with or without the help of compressed air. Short and speedy</a:t>
                      </a:r>
                      <a:r>
                        <a:rPr lang="en-US" baseline="0" dirty="0" smtClean="0"/>
                        <a:t> method.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Rate of filtration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100 to 200 L/hr/m</a:t>
                      </a:r>
                      <a:r>
                        <a:rPr lang="en-US" baseline="30000" dirty="0" smtClean="0"/>
                        <a:t>2</a:t>
                      </a:r>
                      <a:r>
                        <a:rPr lang="en-US" dirty="0" smtClean="0"/>
                        <a:t> of filter area</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3000 to 6000 L/hr/m</a:t>
                      </a:r>
                      <a:r>
                        <a:rPr lang="en-US" baseline="30000" dirty="0" smtClean="0"/>
                        <a:t>2</a:t>
                      </a:r>
                      <a:r>
                        <a:rPr lang="en-US" dirty="0" smtClean="0"/>
                        <a:t> of filter area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Skilled supervision</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Not essential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Essential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dirty="0" smtClean="0"/>
                        <a:t>Suitability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Suitable for small towns/villages</a:t>
                      </a:r>
                      <a:r>
                        <a:rPr lang="en-US" baseline="0" dirty="0" smtClean="0"/>
                        <a:t> where land is cheap.</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Suitable for big cities </a:t>
                      </a:r>
                      <a:r>
                        <a:rPr lang="en-US" baseline="0" dirty="0" smtClean="0"/>
                        <a:t>where land is high and demand of water is considerable.</a:t>
                      </a:r>
                      <a:endParaRPr lang="en-US"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fontScale="90000"/>
          </a:bodyPr>
          <a:lstStyle/>
          <a:p>
            <a:pPr algn="ct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Environmental Engineering-1</a:t>
            </a:r>
            <a:endParaRPr lang="en-US" dirty="0"/>
          </a:p>
        </p:txBody>
      </p:sp>
      <p:sp>
        <p:nvSpPr>
          <p:cNvPr id="3" name="Subtitle 2"/>
          <p:cNvSpPr>
            <a:spLocks noGrp="1"/>
          </p:cNvSpPr>
          <p:nvPr>
            <p:ph type="subTitle" idx="1"/>
          </p:nvPr>
        </p:nvSpPr>
        <p:spPr>
          <a:xfrm>
            <a:off x="457200" y="914400"/>
            <a:ext cx="8229600" cy="5486400"/>
          </a:xfrm>
        </p:spPr>
        <p:txBody>
          <a:bodyPr>
            <a:normAutofit/>
          </a:bodyPr>
          <a:lstStyle/>
          <a:p>
            <a:pPr algn="ctr"/>
            <a:r>
              <a:rPr lang="en-US" sz="3200" dirty="0" smtClean="0"/>
              <a:t>CE3141</a:t>
            </a:r>
          </a:p>
          <a:p>
            <a:pPr algn="ctr"/>
            <a:endParaRPr lang="en-US" sz="3200" dirty="0" smtClean="0"/>
          </a:p>
          <a:p>
            <a:pPr algn="ctr"/>
            <a:r>
              <a:rPr lang="en-US" sz="3200" b="1" dirty="0" smtClean="0">
                <a:solidFill>
                  <a:srgbClr val="FF0000"/>
                </a:solidFill>
              </a:rPr>
              <a:t>Lecture-10</a:t>
            </a:r>
            <a:r>
              <a:rPr lang="en-US" sz="3200" b="1" dirty="0" smtClean="0"/>
              <a:t> </a:t>
            </a:r>
          </a:p>
          <a:p>
            <a:pPr algn="ctr"/>
            <a:r>
              <a:rPr lang="en-US" sz="3200" dirty="0" smtClean="0"/>
              <a:t>Week-6, Tuesday</a:t>
            </a:r>
          </a:p>
          <a:p>
            <a:pPr algn="ctr"/>
            <a:endParaRPr lang="en-US" sz="3200" dirty="0" smtClean="0"/>
          </a:p>
          <a:p>
            <a:pPr algn="ctr"/>
            <a:r>
              <a:rPr lang="en-US" sz="3200" dirty="0" smtClean="0"/>
              <a:t>24-05-2022</a:t>
            </a:r>
            <a:endParaRPr lang="en-US" sz="3200" dirty="0"/>
          </a:p>
        </p:txBody>
      </p:sp>
    </p:spTree>
    <p:extLst>
      <p:ext uri="{BB962C8B-B14F-4D97-AF65-F5344CB8AC3E}">
        <p14:creationId xmlns:p14="http://schemas.microsoft.com/office/powerpoint/2010/main" xmlns="" val="2448953279"/>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762000"/>
            <a:ext cx="8458200" cy="5867400"/>
          </a:xfrm>
        </p:spPr>
        <p:txBody>
          <a:bodyPr>
            <a:noAutofit/>
          </a:bodyPr>
          <a:lstStyle/>
          <a:p>
            <a:pPr marL="514350" indent="-514350" algn="just">
              <a:spcAft>
                <a:spcPts val="1200"/>
              </a:spcAft>
            </a:pPr>
            <a:r>
              <a:rPr lang="en-US" sz="2800" b="1" dirty="0" smtClean="0">
                <a:solidFill>
                  <a:srgbClr val="FF0000"/>
                </a:solidFill>
              </a:rPr>
              <a:t>Pressure filter</a:t>
            </a:r>
          </a:p>
          <a:p>
            <a:pPr marL="514350" indent="-514350" algn="just">
              <a:spcBef>
                <a:spcPts val="0"/>
              </a:spcBef>
              <a:spcAft>
                <a:spcPts val="600"/>
              </a:spcAft>
            </a:pPr>
            <a:r>
              <a:rPr lang="en-US" sz="2400" dirty="0" smtClean="0">
                <a:solidFill>
                  <a:srgbClr val="FFFF00"/>
                </a:solidFill>
              </a:rPr>
              <a:t>A filter is enclosed in space  and the water passes under pressure greater than atmospheric pressure. This pressure can be developed by pumping and it may vary from 0.3 to 0.7 N/mm</a:t>
            </a:r>
            <a:r>
              <a:rPr lang="en-US" sz="2400" baseline="30000" dirty="0" smtClean="0">
                <a:solidFill>
                  <a:srgbClr val="FFFF00"/>
                </a:solidFill>
              </a:rPr>
              <a:t>2</a:t>
            </a:r>
            <a:r>
              <a:rPr lang="en-US" sz="2400" dirty="0" smtClean="0">
                <a:solidFill>
                  <a:srgbClr val="FFFF00"/>
                </a:solidFill>
              </a:rPr>
              <a:t>.</a:t>
            </a:r>
          </a:p>
          <a:p>
            <a:pPr marL="514350" indent="-514350" algn="just">
              <a:spcBef>
                <a:spcPts val="0"/>
              </a:spcBef>
              <a:spcAft>
                <a:spcPts val="600"/>
              </a:spcAft>
            </a:pPr>
            <a:r>
              <a:rPr lang="en-US" sz="2400" dirty="0" smtClean="0">
                <a:solidFill>
                  <a:srgbClr val="FF66FF"/>
                </a:solidFill>
              </a:rPr>
              <a:t>Construction: </a:t>
            </a:r>
            <a:r>
              <a:rPr lang="en-US" sz="2400" dirty="0" smtClean="0"/>
              <a:t>It is closed steel cylinders either horizontal or vertical. The diameter varies from 1.5 to 3.0 m and length or height varies from 3.5 m to 8.0 m. The manholes are provided at top for inspection.</a:t>
            </a:r>
          </a:p>
          <a:p>
            <a:pPr marL="514350" indent="-514350" algn="just">
              <a:spcBef>
                <a:spcPts val="0"/>
              </a:spcBef>
              <a:spcAft>
                <a:spcPts val="600"/>
              </a:spcAft>
            </a:pPr>
            <a:r>
              <a:rPr lang="en-US" sz="2400" dirty="0" smtClean="0">
                <a:solidFill>
                  <a:srgbClr val="FF66FF"/>
                </a:solidFill>
              </a:rPr>
              <a:t>Working: </a:t>
            </a:r>
            <a:r>
              <a:rPr lang="en-US" sz="2400" dirty="0" smtClean="0"/>
              <a:t>The water mixed with coagulant is directly admitted to the pressure filter. Thus the flocculation takes place inside the filter itself. In normal working condition, all valves are closed except those for raw water and filtered water. Filtered water is collected in storage tank through central drain.</a:t>
            </a:r>
          </a:p>
        </p:txBody>
      </p:sp>
    </p:spTree>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762000"/>
            <a:ext cx="8458200" cy="457200"/>
          </a:xfrm>
        </p:spPr>
        <p:txBody>
          <a:bodyPr>
            <a:noAutofit/>
          </a:bodyPr>
          <a:lstStyle/>
          <a:p>
            <a:pPr marL="514350" indent="-514350" algn="just">
              <a:spcAft>
                <a:spcPts val="1200"/>
              </a:spcAft>
            </a:pPr>
            <a:r>
              <a:rPr lang="en-US" sz="2800" b="1" dirty="0" smtClean="0">
                <a:solidFill>
                  <a:srgbClr val="FF0000"/>
                </a:solidFill>
              </a:rPr>
              <a:t>Pressure filter</a:t>
            </a:r>
          </a:p>
        </p:txBody>
      </p:sp>
      <p:pic>
        <p:nvPicPr>
          <p:cNvPr id="148483" name="Picture 3" descr="C:\Users\User\Desktop\4.jpg"/>
          <p:cNvPicPr>
            <a:picLocks noChangeAspect="1" noChangeArrowheads="1"/>
          </p:cNvPicPr>
          <p:nvPr/>
        </p:nvPicPr>
        <p:blipFill>
          <a:blip r:embed="rId2"/>
          <a:srcRect/>
          <a:stretch>
            <a:fillRect/>
          </a:stretch>
        </p:blipFill>
        <p:spPr bwMode="auto">
          <a:xfrm>
            <a:off x="4556760" y="1905000"/>
            <a:ext cx="4480560" cy="3962400"/>
          </a:xfrm>
          <a:prstGeom prst="rect">
            <a:avLst/>
          </a:prstGeom>
          <a:noFill/>
        </p:spPr>
      </p:pic>
      <p:pic>
        <p:nvPicPr>
          <p:cNvPr id="148484" name="Picture 4" descr="C:\Users\User\Desktop\3.jpg"/>
          <p:cNvPicPr>
            <a:picLocks noChangeAspect="1" noChangeArrowheads="1"/>
          </p:cNvPicPr>
          <p:nvPr/>
        </p:nvPicPr>
        <p:blipFill>
          <a:blip r:embed="rId3"/>
          <a:srcRect/>
          <a:stretch>
            <a:fillRect/>
          </a:stretch>
        </p:blipFill>
        <p:spPr bwMode="auto">
          <a:xfrm>
            <a:off x="76200" y="1905000"/>
            <a:ext cx="4463716" cy="3962400"/>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457200" y="1143000"/>
            <a:ext cx="8153400" cy="5486400"/>
          </a:xfrm>
        </p:spPr>
        <p:txBody>
          <a:bodyPr>
            <a:normAutofit fontScale="92500"/>
          </a:bodyPr>
          <a:lstStyle/>
          <a:p>
            <a:pPr algn="just">
              <a:lnSpc>
                <a:spcPct val="150000"/>
              </a:lnSpc>
            </a:pPr>
            <a:r>
              <a:rPr lang="en-US" sz="3000" b="1" dirty="0" err="1" smtClean="0">
                <a:solidFill>
                  <a:srgbClr val="FFC000"/>
                </a:solidFill>
              </a:rPr>
              <a:t>Colour</a:t>
            </a:r>
            <a:r>
              <a:rPr lang="en-US" sz="3000" b="1" dirty="0" smtClean="0">
                <a:solidFill>
                  <a:srgbClr val="FFC000"/>
                </a:solidFill>
              </a:rPr>
              <a:t>:</a:t>
            </a:r>
            <a:r>
              <a:rPr lang="en-US" sz="2400" dirty="0" smtClean="0">
                <a:solidFill>
                  <a:srgbClr val="FFC000"/>
                </a:solidFill>
              </a:rPr>
              <a:t> </a:t>
            </a:r>
          </a:p>
          <a:p>
            <a:pPr algn="just">
              <a:lnSpc>
                <a:spcPct val="150000"/>
              </a:lnSpc>
            </a:pPr>
            <a:r>
              <a:rPr lang="en-US" sz="2400" dirty="0" smtClean="0"/>
              <a:t>Water become </a:t>
            </a:r>
            <a:r>
              <a:rPr lang="en-US" sz="2400" dirty="0" err="1" smtClean="0"/>
              <a:t>coloured</a:t>
            </a:r>
            <a:r>
              <a:rPr lang="en-US" sz="2400" dirty="0" smtClean="0"/>
              <a:t> due to addition of various suspended matter in water. Tannins, acid and </a:t>
            </a:r>
            <a:r>
              <a:rPr lang="en-US" sz="2400" dirty="0" err="1" smtClean="0"/>
              <a:t>humates</a:t>
            </a:r>
            <a:r>
              <a:rPr lang="en-US" sz="2400" dirty="0" smtClean="0"/>
              <a:t>, from the decomposition of lignin, are considered to be the principal </a:t>
            </a:r>
            <a:r>
              <a:rPr lang="en-US" sz="2400" dirty="0" err="1" smtClean="0"/>
              <a:t>colour</a:t>
            </a:r>
            <a:r>
              <a:rPr lang="en-US" sz="2400" dirty="0" smtClean="0"/>
              <a:t> bodies. Iron is sometimes present as ferric </a:t>
            </a:r>
            <a:r>
              <a:rPr lang="en-US" sz="2400" dirty="0" err="1" smtClean="0"/>
              <a:t>humate</a:t>
            </a:r>
            <a:r>
              <a:rPr lang="en-US" sz="2400" dirty="0" smtClean="0"/>
              <a:t> and produces a </a:t>
            </a:r>
            <a:r>
              <a:rPr lang="en-US" sz="2400" dirty="0" err="1" smtClean="0"/>
              <a:t>colour</a:t>
            </a:r>
            <a:r>
              <a:rPr lang="en-US" sz="2400" dirty="0" smtClean="0"/>
              <a:t> of high potency. </a:t>
            </a:r>
            <a:r>
              <a:rPr lang="en-US" sz="2400" dirty="0" err="1" smtClean="0"/>
              <a:t>Colour</a:t>
            </a:r>
            <a:r>
              <a:rPr lang="en-US" sz="2400" dirty="0" smtClean="0"/>
              <a:t> caused by suspended matter is referred to as </a:t>
            </a:r>
            <a:r>
              <a:rPr lang="en-US" sz="2400" dirty="0" smtClean="0">
                <a:solidFill>
                  <a:srgbClr val="00FF00"/>
                </a:solidFill>
              </a:rPr>
              <a:t>apparent </a:t>
            </a:r>
            <a:r>
              <a:rPr lang="en-US" sz="2400" dirty="0" err="1" smtClean="0">
                <a:solidFill>
                  <a:srgbClr val="00FF00"/>
                </a:solidFill>
              </a:rPr>
              <a:t>colour</a:t>
            </a:r>
            <a:r>
              <a:rPr lang="en-US" sz="2400" dirty="0" smtClean="0">
                <a:solidFill>
                  <a:srgbClr val="00FF00"/>
                </a:solidFill>
              </a:rPr>
              <a:t> </a:t>
            </a:r>
            <a:r>
              <a:rPr lang="en-US" sz="2400" dirty="0" smtClean="0"/>
              <a:t>and is differentiated from </a:t>
            </a:r>
            <a:r>
              <a:rPr lang="en-US" sz="2400" dirty="0" err="1" smtClean="0"/>
              <a:t>colour</a:t>
            </a:r>
            <a:r>
              <a:rPr lang="en-US" sz="2400" dirty="0" smtClean="0"/>
              <a:t> due to vegetable or organic extracts that are colloidal and which is called </a:t>
            </a:r>
            <a:r>
              <a:rPr lang="en-US" sz="2400" dirty="0" smtClean="0">
                <a:solidFill>
                  <a:srgbClr val="00FF00"/>
                </a:solidFill>
              </a:rPr>
              <a:t>true </a:t>
            </a:r>
            <a:r>
              <a:rPr lang="en-US" sz="2400" dirty="0" err="1" smtClean="0">
                <a:solidFill>
                  <a:srgbClr val="00FF00"/>
                </a:solidFill>
              </a:rPr>
              <a:t>colour</a:t>
            </a:r>
            <a:r>
              <a:rPr lang="en-US" sz="2400" dirty="0" smtClean="0"/>
              <a:t>. In water analysis it is important to differentiate between “apparent” and “true” </a:t>
            </a:r>
            <a:r>
              <a:rPr lang="en-US" sz="2400" dirty="0" err="1" smtClean="0"/>
              <a:t>colour</a:t>
            </a:r>
            <a:r>
              <a:rPr lang="en-US" sz="2400" dirty="0" smtClean="0"/>
              <a:t>. </a:t>
            </a:r>
          </a:p>
        </p:txBody>
      </p:sp>
    </p:spTree>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762000"/>
            <a:ext cx="8458200" cy="5867400"/>
          </a:xfrm>
        </p:spPr>
        <p:txBody>
          <a:bodyPr>
            <a:noAutofit/>
          </a:bodyPr>
          <a:lstStyle/>
          <a:p>
            <a:pPr marL="514350" indent="-514350" algn="just">
              <a:spcAft>
                <a:spcPts val="1200"/>
              </a:spcAft>
            </a:pPr>
            <a:r>
              <a:rPr lang="en-US" sz="2800" b="1" dirty="0" smtClean="0">
                <a:solidFill>
                  <a:srgbClr val="FF0000"/>
                </a:solidFill>
              </a:rPr>
              <a:t>Pressure filter</a:t>
            </a:r>
          </a:p>
          <a:p>
            <a:pPr marL="514350" indent="-514350" algn="just">
              <a:spcBef>
                <a:spcPts val="0"/>
              </a:spcBef>
              <a:spcAft>
                <a:spcPts val="600"/>
              </a:spcAft>
            </a:pPr>
            <a:r>
              <a:rPr lang="en-US" sz="2400" dirty="0" smtClean="0">
                <a:solidFill>
                  <a:srgbClr val="FF66FF"/>
                </a:solidFill>
              </a:rPr>
              <a:t>Cleaning: </a:t>
            </a:r>
            <a:r>
              <a:rPr lang="en-US" sz="2400" dirty="0" smtClean="0"/>
              <a:t>The compressed air may be used to agitate sand grains. The valves for raw water and filtered water are in closed position and those for wash-water and wash-water drain are in open position. The cleaning of pressure filters may be required more frequently.</a:t>
            </a:r>
          </a:p>
          <a:p>
            <a:pPr marL="514350" indent="-514350" algn="just">
              <a:spcBef>
                <a:spcPts val="0"/>
              </a:spcBef>
              <a:spcAft>
                <a:spcPts val="600"/>
              </a:spcAft>
            </a:pPr>
            <a:r>
              <a:rPr lang="en-US" sz="2400" dirty="0" smtClean="0">
                <a:solidFill>
                  <a:srgbClr val="FF66FF"/>
                </a:solidFill>
              </a:rPr>
              <a:t>Rate of filtration: </a:t>
            </a:r>
            <a:r>
              <a:rPr lang="en-US" sz="2400" dirty="0" smtClean="0"/>
              <a:t>The rate of filtration of pressure filters is high as compared to that of rapid sand filters. It is about 6000 to 15000 </a:t>
            </a:r>
            <a:r>
              <a:rPr lang="en-US" sz="2400" dirty="0" err="1" smtClean="0"/>
              <a:t>litres</a:t>
            </a:r>
            <a:r>
              <a:rPr lang="en-US" sz="2400" dirty="0" smtClean="0"/>
              <a:t>/hr/m</a:t>
            </a:r>
            <a:r>
              <a:rPr lang="en-US" sz="2400" baseline="30000" dirty="0" smtClean="0"/>
              <a:t>2</a:t>
            </a:r>
            <a:r>
              <a:rPr lang="en-US" sz="2400" dirty="0" smtClean="0"/>
              <a:t> of filter area as compared to that of 3000 to 6000 </a:t>
            </a:r>
            <a:r>
              <a:rPr lang="en-US" sz="2400" dirty="0" err="1" smtClean="0"/>
              <a:t>litres</a:t>
            </a:r>
            <a:r>
              <a:rPr lang="en-US" sz="2400" dirty="0" smtClean="0"/>
              <a:t>/hr/m</a:t>
            </a:r>
            <a:r>
              <a:rPr lang="en-US" sz="2400" baseline="30000" dirty="0" smtClean="0"/>
              <a:t>2</a:t>
            </a:r>
            <a:r>
              <a:rPr lang="en-US" sz="2400" dirty="0" smtClean="0"/>
              <a:t> of rapid sand filters.</a:t>
            </a:r>
          </a:p>
          <a:p>
            <a:pPr marL="514350" indent="-514350" algn="just">
              <a:spcBef>
                <a:spcPts val="0"/>
              </a:spcBef>
              <a:spcAft>
                <a:spcPts val="600"/>
              </a:spcAft>
            </a:pPr>
            <a:r>
              <a:rPr lang="en-US" sz="2400" dirty="0" smtClean="0">
                <a:solidFill>
                  <a:srgbClr val="FF66FF"/>
                </a:solidFill>
              </a:rPr>
              <a:t>Efficiency: </a:t>
            </a:r>
            <a:r>
              <a:rPr lang="en-US" sz="2400" dirty="0" smtClean="0"/>
              <a:t>Less efficient than the rapid sand filters in terms of bacterial load, </a:t>
            </a:r>
            <a:r>
              <a:rPr lang="en-US" sz="2400" dirty="0" err="1" smtClean="0"/>
              <a:t>colour</a:t>
            </a:r>
            <a:r>
              <a:rPr lang="en-US" sz="2400" dirty="0" smtClean="0"/>
              <a:t> and turbidity.</a:t>
            </a:r>
          </a:p>
          <a:p>
            <a:pPr marL="514350" indent="-514350" algn="just">
              <a:spcBef>
                <a:spcPts val="0"/>
              </a:spcBef>
              <a:spcAft>
                <a:spcPts val="600"/>
              </a:spcAft>
            </a:pPr>
            <a:r>
              <a:rPr lang="en-US" sz="2400" dirty="0" smtClean="0">
                <a:solidFill>
                  <a:srgbClr val="FF66FF"/>
                </a:solidFill>
              </a:rPr>
              <a:t>Suitability: </a:t>
            </a:r>
            <a:r>
              <a:rPr lang="en-US" sz="2400" dirty="0" smtClean="0"/>
              <a:t>Not suitable for public water supply project. </a:t>
            </a:r>
          </a:p>
        </p:txBody>
      </p:sp>
    </p:spTree>
  </p:cSld>
  <p:clrMapOvr>
    <a:masterClrMapping/>
  </p:clrMapOvr>
  <p:transition/>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4000" dirty="0" smtClean="0">
                <a:solidFill>
                  <a:srgbClr val="00FF00"/>
                </a:solidFill>
              </a:rPr>
              <a:t>Filtration</a:t>
            </a:r>
            <a:endParaRPr lang="en-US" sz="4000" dirty="0">
              <a:solidFill>
                <a:srgbClr val="00FF00"/>
              </a:solidFill>
            </a:endParaRPr>
          </a:p>
        </p:txBody>
      </p:sp>
      <p:sp>
        <p:nvSpPr>
          <p:cNvPr id="3" name="Subtitle 2"/>
          <p:cNvSpPr>
            <a:spLocks noGrp="1"/>
          </p:cNvSpPr>
          <p:nvPr>
            <p:ph type="subTitle" idx="1"/>
          </p:nvPr>
        </p:nvSpPr>
        <p:spPr>
          <a:xfrm>
            <a:off x="381000" y="762000"/>
            <a:ext cx="8458200" cy="5867400"/>
          </a:xfrm>
        </p:spPr>
        <p:txBody>
          <a:bodyPr>
            <a:noAutofit/>
          </a:bodyPr>
          <a:lstStyle/>
          <a:p>
            <a:pPr marL="514350" indent="-514350" algn="just">
              <a:spcAft>
                <a:spcPts val="1200"/>
              </a:spcAft>
            </a:pPr>
            <a:r>
              <a:rPr lang="en-US" sz="2800" b="1" dirty="0" smtClean="0">
                <a:solidFill>
                  <a:srgbClr val="FF0000"/>
                </a:solidFill>
              </a:rPr>
              <a:t>Pressure filter</a:t>
            </a:r>
          </a:p>
          <a:p>
            <a:pPr marL="514350" indent="-514350" algn="just">
              <a:spcBef>
                <a:spcPts val="0"/>
              </a:spcBef>
              <a:spcAft>
                <a:spcPts val="600"/>
              </a:spcAft>
            </a:pPr>
            <a:r>
              <a:rPr lang="en-US" sz="2400" dirty="0" smtClean="0">
                <a:solidFill>
                  <a:srgbClr val="FF66FF"/>
                </a:solidFill>
              </a:rPr>
              <a:t>Advantages: </a:t>
            </a:r>
            <a:endParaRPr lang="en-US" sz="2400" dirty="0" smtClean="0"/>
          </a:p>
          <a:p>
            <a:pPr marL="514350" indent="-514350" algn="just">
              <a:spcBef>
                <a:spcPts val="0"/>
              </a:spcBef>
              <a:spcAft>
                <a:spcPts val="600"/>
              </a:spcAft>
              <a:buFont typeface="Wingdings" pitchFamily="2" charset="2"/>
              <a:buChar char="q"/>
            </a:pPr>
            <a:r>
              <a:rPr lang="en-US" sz="2400" dirty="0" smtClean="0">
                <a:solidFill>
                  <a:srgbClr val="00FF00"/>
                </a:solidFill>
              </a:rPr>
              <a:t>The unit is compact.</a:t>
            </a:r>
          </a:p>
          <a:p>
            <a:pPr marL="514350" indent="-514350" algn="just">
              <a:spcBef>
                <a:spcPts val="0"/>
              </a:spcBef>
              <a:spcAft>
                <a:spcPts val="600"/>
              </a:spcAft>
              <a:buFont typeface="Wingdings" pitchFamily="2" charset="2"/>
              <a:buChar char="q"/>
            </a:pPr>
            <a:r>
              <a:rPr lang="en-US" sz="2400" dirty="0" smtClean="0"/>
              <a:t>Modern filter  unit does not require manual operation and supervision.</a:t>
            </a:r>
          </a:p>
          <a:p>
            <a:pPr marL="514350" indent="-514350" algn="just">
              <a:spcBef>
                <a:spcPts val="0"/>
              </a:spcBef>
              <a:spcAft>
                <a:spcPts val="600"/>
              </a:spcAft>
              <a:buFont typeface="Wingdings" pitchFamily="2" charset="2"/>
              <a:buChar char="q"/>
            </a:pPr>
            <a:r>
              <a:rPr lang="en-US" sz="2400" dirty="0" smtClean="0">
                <a:solidFill>
                  <a:srgbClr val="00FF00"/>
                </a:solidFill>
              </a:rPr>
              <a:t>Flexible in operation because the rate of filtration can be altered by changing the compressed air pressure.</a:t>
            </a:r>
          </a:p>
          <a:p>
            <a:pPr marL="514350" indent="-514350" algn="just">
              <a:spcBef>
                <a:spcPts val="0"/>
              </a:spcBef>
              <a:spcAft>
                <a:spcPts val="600"/>
              </a:spcAft>
              <a:buFont typeface="Wingdings" pitchFamily="2" charset="2"/>
              <a:buChar char="q"/>
            </a:pPr>
            <a:r>
              <a:rPr lang="en-US" sz="2400" dirty="0" smtClean="0"/>
              <a:t>Dose not require further pumping as the filter water comes out under pressure.</a:t>
            </a:r>
          </a:p>
          <a:p>
            <a:pPr marL="514350" indent="-514350" algn="just">
              <a:spcBef>
                <a:spcPts val="0"/>
              </a:spcBef>
              <a:spcAft>
                <a:spcPts val="600"/>
              </a:spcAft>
              <a:buFont typeface="Wingdings" pitchFamily="2" charset="2"/>
              <a:buChar char="q"/>
            </a:pPr>
            <a:r>
              <a:rPr lang="en-US" sz="2400" dirty="0" smtClean="0">
                <a:solidFill>
                  <a:srgbClr val="00FF00"/>
                </a:solidFill>
              </a:rPr>
              <a:t>It is ideal for small estate.</a:t>
            </a:r>
          </a:p>
          <a:p>
            <a:pPr marL="514350" indent="-514350" algn="just">
              <a:spcBef>
                <a:spcPts val="0"/>
              </a:spcBef>
              <a:spcAft>
                <a:spcPts val="600"/>
              </a:spcAft>
              <a:buFont typeface="Wingdings" pitchFamily="2" charset="2"/>
              <a:buChar char="q"/>
            </a:pPr>
            <a:r>
              <a:rPr lang="en-US" sz="2400" dirty="0" smtClean="0"/>
              <a:t>Require less number of fittings.</a:t>
            </a:r>
          </a:p>
          <a:p>
            <a:pPr marL="514350" indent="-514350" algn="just">
              <a:spcBef>
                <a:spcPts val="0"/>
              </a:spcBef>
              <a:spcAft>
                <a:spcPts val="600"/>
              </a:spcAft>
              <a:buFont typeface="Wingdings" pitchFamily="2" charset="2"/>
              <a:buChar char="q"/>
            </a:pPr>
            <a:r>
              <a:rPr lang="en-US" sz="2400" dirty="0" smtClean="0">
                <a:solidFill>
                  <a:srgbClr val="00FF00"/>
                </a:solidFill>
              </a:rPr>
              <a:t>Require small space for installation.</a:t>
            </a:r>
          </a:p>
          <a:p>
            <a:pPr marL="514350" indent="-514350" algn="just">
              <a:spcBef>
                <a:spcPts val="0"/>
              </a:spcBef>
              <a:spcAft>
                <a:spcPts val="600"/>
              </a:spcAft>
              <a:buFont typeface="Wingdings" pitchFamily="2" charset="2"/>
              <a:buChar char="q"/>
            </a:pPr>
            <a:r>
              <a:rPr lang="en-US" sz="2400" dirty="0" smtClean="0"/>
              <a:t>The sedimentation and coagulation tanks are not required.</a:t>
            </a:r>
          </a:p>
          <a:p>
            <a:pPr marL="514350" indent="-514350" algn="just">
              <a:spcBef>
                <a:spcPts val="0"/>
              </a:spcBef>
              <a:spcAft>
                <a:spcPts val="600"/>
              </a:spcAft>
            </a:pPr>
            <a:endParaRPr lang="en-US" sz="2400" dirty="0" smtClean="0">
              <a:solidFill>
                <a:srgbClr val="FF66FF"/>
              </a:solidFill>
            </a:endParaRPr>
          </a:p>
          <a:p>
            <a:pPr marL="514350" indent="-514350" algn="just">
              <a:spcBef>
                <a:spcPts val="0"/>
              </a:spcBef>
              <a:spcAft>
                <a:spcPts val="600"/>
              </a:spcAft>
            </a:pPr>
            <a:r>
              <a:rPr lang="en-US" sz="2400" dirty="0" smtClean="0">
                <a:solidFill>
                  <a:srgbClr val="FF66FF"/>
                </a:solidFill>
              </a:rPr>
              <a:t>Disadvantages:</a:t>
            </a:r>
            <a:r>
              <a:rPr lang="en-US" sz="2400" dirty="0" smtClean="0"/>
              <a:t> </a:t>
            </a: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smtClean="0">
                <a:solidFill>
                  <a:srgbClr val="00FF00"/>
                </a:solidFill>
              </a:rPr>
              <a:t>Filtration</a:t>
            </a:r>
            <a:endParaRPr lang="en-US" sz="3600" dirty="0">
              <a:solidFill>
                <a:srgbClr val="00FF00"/>
              </a:solidFill>
            </a:endParaRPr>
          </a:p>
        </p:txBody>
      </p:sp>
      <p:sp>
        <p:nvSpPr>
          <p:cNvPr id="3" name="Subtitle 2"/>
          <p:cNvSpPr>
            <a:spLocks noGrp="1"/>
          </p:cNvSpPr>
          <p:nvPr>
            <p:ph type="subTitle" idx="1"/>
          </p:nvPr>
        </p:nvSpPr>
        <p:spPr>
          <a:xfrm>
            <a:off x="381000" y="762000"/>
            <a:ext cx="8458200" cy="5867400"/>
          </a:xfrm>
        </p:spPr>
        <p:txBody>
          <a:bodyPr>
            <a:noAutofit/>
          </a:bodyPr>
          <a:lstStyle/>
          <a:p>
            <a:pPr marL="514350" indent="-514350" algn="just">
              <a:spcAft>
                <a:spcPts val="1200"/>
              </a:spcAft>
            </a:pPr>
            <a:r>
              <a:rPr lang="en-US" sz="2800" b="1" dirty="0" smtClean="0">
                <a:solidFill>
                  <a:srgbClr val="FF0000"/>
                </a:solidFill>
              </a:rPr>
              <a:t>Pressure filter</a:t>
            </a:r>
          </a:p>
          <a:p>
            <a:pPr marL="514350" indent="-514350" algn="just">
              <a:spcBef>
                <a:spcPts val="0"/>
              </a:spcBef>
              <a:spcAft>
                <a:spcPts val="600"/>
              </a:spcAft>
            </a:pPr>
            <a:r>
              <a:rPr lang="en-US" sz="2400" dirty="0" smtClean="0">
                <a:solidFill>
                  <a:srgbClr val="FF66FF"/>
                </a:solidFill>
              </a:rPr>
              <a:t>Disadvantages:</a:t>
            </a:r>
            <a:r>
              <a:rPr lang="en-US" sz="2400" dirty="0" smtClean="0"/>
              <a:t> </a:t>
            </a:r>
          </a:p>
          <a:p>
            <a:pPr marL="514350" indent="-514350" algn="just">
              <a:spcBef>
                <a:spcPts val="0"/>
              </a:spcBef>
              <a:spcAft>
                <a:spcPts val="600"/>
              </a:spcAft>
              <a:buFont typeface="Wingdings" pitchFamily="2" charset="2"/>
              <a:buChar char="q"/>
            </a:pPr>
            <a:r>
              <a:rPr lang="en-US" sz="2400" dirty="0" smtClean="0"/>
              <a:t>It is difficult to keep close watch on the performance.</a:t>
            </a:r>
          </a:p>
          <a:p>
            <a:pPr marL="514350" indent="-514350" algn="just">
              <a:spcBef>
                <a:spcPts val="0"/>
              </a:spcBef>
              <a:spcAft>
                <a:spcPts val="600"/>
              </a:spcAft>
              <a:buFont typeface="Wingdings" pitchFamily="2" charset="2"/>
              <a:buChar char="q"/>
            </a:pPr>
            <a:r>
              <a:rPr lang="en-US" sz="2400" dirty="0" smtClean="0"/>
              <a:t>It is difficult to repair.</a:t>
            </a:r>
          </a:p>
          <a:p>
            <a:pPr marL="514350" indent="-514350" algn="just">
              <a:spcBef>
                <a:spcPts val="0"/>
              </a:spcBef>
              <a:spcAft>
                <a:spcPts val="600"/>
              </a:spcAft>
              <a:buFont typeface="Wingdings" pitchFamily="2" charset="2"/>
              <a:buChar char="q"/>
            </a:pPr>
            <a:r>
              <a:rPr lang="en-US" sz="2400" dirty="0" smtClean="0"/>
              <a:t>The overall capacity is small.</a:t>
            </a:r>
          </a:p>
          <a:p>
            <a:pPr marL="514350" indent="-514350" algn="just">
              <a:spcBef>
                <a:spcPts val="0"/>
              </a:spcBef>
              <a:spcAft>
                <a:spcPts val="600"/>
              </a:spcAft>
              <a:buFont typeface="Wingdings" pitchFamily="2" charset="2"/>
              <a:buChar char="q"/>
            </a:pPr>
            <a:r>
              <a:rPr lang="en-US" sz="2400" dirty="0" smtClean="0"/>
              <a:t>They are costly and hence they cannot be recommended for treating large quantity of water.</a:t>
            </a:r>
          </a:p>
          <a:p>
            <a:pPr marL="514350" indent="-514350" algn="just">
              <a:spcBef>
                <a:spcPts val="0"/>
              </a:spcBef>
              <a:spcAft>
                <a:spcPts val="600"/>
              </a:spcAft>
              <a:buFont typeface="Wingdings" pitchFamily="2" charset="2"/>
              <a:buChar char="q"/>
            </a:pPr>
            <a:r>
              <a:rPr lang="en-US" sz="2400" dirty="0" smtClean="0"/>
              <a:t>They posses poor efficiency in the removal of bacteria and turbidity.</a:t>
            </a:r>
          </a:p>
          <a:p>
            <a:pPr marL="514350" indent="-514350" algn="just">
              <a:spcBef>
                <a:spcPts val="0"/>
              </a:spcBef>
              <a:spcAft>
                <a:spcPts val="600"/>
              </a:spcAft>
              <a:buFont typeface="Wingdings" pitchFamily="2" charset="2"/>
              <a:buChar char="q"/>
            </a:pPr>
            <a:r>
              <a:rPr lang="en-US" sz="2400" dirty="0" smtClean="0"/>
              <a:t>They require additional pumps for pumping the water in them.</a:t>
            </a:r>
          </a:p>
        </p:txBody>
      </p:sp>
    </p:spTree>
  </p:cSld>
  <p:clrMapOvr>
    <a:masterClrMapping/>
  </p:clrMapOvr>
  <p:transition/>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smtClean="0">
                <a:solidFill>
                  <a:srgbClr val="00FF00"/>
                </a:solidFill>
              </a:rPr>
              <a:t>Disinfection </a:t>
            </a:r>
            <a:r>
              <a:rPr lang="en-US" sz="3600" dirty="0" smtClean="0">
                <a:solidFill>
                  <a:srgbClr val="00FF00"/>
                </a:solidFill>
              </a:rPr>
              <a:t>of water</a:t>
            </a:r>
            <a:endParaRPr lang="en-US" sz="3600" dirty="0">
              <a:solidFill>
                <a:srgbClr val="00FF00"/>
              </a:solidFill>
            </a:endParaRPr>
          </a:p>
        </p:txBody>
      </p:sp>
      <p:sp>
        <p:nvSpPr>
          <p:cNvPr id="24" name="Subtitle 2"/>
          <p:cNvSpPr>
            <a:spLocks noGrp="1"/>
          </p:cNvSpPr>
          <p:nvPr>
            <p:ph type="subTitle" idx="1"/>
          </p:nvPr>
        </p:nvSpPr>
        <p:spPr>
          <a:xfrm>
            <a:off x="381000" y="762000"/>
            <a:ext cx="8458200" cy="5867400"/>
          </a:xfrm>
        </p:spPr>
        <p:txBody>
          <a:bodyPr>
            <a:noAutofit/>
          </a:bodyPr>
          <a:lstStyle/>
          <a:p>
            <a:pPr marL="514350" indent="-514350" algn="just">
              <a:spcBef>
                <a:spcPts val="0"/>
              </a:spcBef>
              <a:spcAft>
                <a:spcPts val="600"/>
              </a:spcAft>
            </a:pPr>
            <a:r>
              <a:rPr lang="en-US" sz="2400" dirty="0" smtClean="0"/>
              <a:t>The water should be disinfected before it enters the distribution system. The main purpose of disinfection is to prevent contamination of water during its transit from the treatment plant to the place of its consumption.</a:t>
            </a:r>
          </a:p>
          <a:p>
            <a:pPr marL="514350" indent="-514350" algn="just">
              <a:spcBef>
                <a:spcPts val="0"/>
              </a:spcBef>
              <a:spcAft>
                <a:spcPts val="600"/>
              </a:spcAft>
            </a:pPr>
            <a:r>
              <a:rPr lang="en-US" sz="2400" dirty="0" smtClean="0">
                <a:solidFill>
                  <a:srgbClr val="FFFF00"/>
                </a:solidFill>
              </a:rPr>
              <a:t>Disinfection is the process of destruction of pathogenic bacteria which is harmful for health.</a:t>
            </a:r>
          </a:p>
          <a:p>
            <a:pPr marL="514350" indent="-514350" algn="just">
              <a:spcBef>
                <a:spcPts val="0"/>
              </a:spcBef>
              <a:spcAft>
                <a:spcPts val="600"/>
              </a:spcAft>
            </a:pPr>
            <a:r>
              <a:rPr lang="en-US" sz="2400" dirty="0" smtClean="0"/>
              <a:t>On the other hand, Sterilization is the process of destruction and removal of all harmful or harmless bacteria.</a:t>
            </a:r>
          </a:p>
          <a:p>
            <a:pPr marL="514350" indent="-514350" algn="just">
              <a:spcBef>
                <a:spcPts val="0"/>
              </a:spcBef>
              <a:spcAft>
                <a:spcPts val="600"/>
              </a:spcAft>
            </a:pPr>
            <a:r>
              <a:rPr lang="en-US" sz="2400" dirty="0" smtClean="0">
                <a:solidFill>
                  <a:srgbClr val="FF66FF"/>
                </a:solidFill>
              </a:rPr>
              <a:t>The destruction and removal is brought about in several ways:</a:t>
            </a:r>
          </a:p>
          <a:p>
            <a:pPr marL="514350" indent="-514350" algn="just">
              <a:spcBef>
                <a:spcPts val="0"/>
              </a:spcBef>
              <a:spcAft>
                <a:spcPts val="600"/>
              </a:spcAft>
              <a:buAutoNum type="romanLcPeriod"/>
            </a:pPr>
            <a:r>
              <a:rPr lang="en-US" sz="2400" dirty="0" smtClean="0"/>
              <a:t>Physical removal through coagulation, sedimentation and filtration</a:t>
            </a:r>
          </a:p>
          <a:p>
            <a:pPr marL="514350" indent="-514350" algn="just">
              <a:spcBef>
                <a:spcPts val="0"/>
              </a:spcBef>
              <a:spcAft>
                <a:spcPts val="600"/>
              </a:spcAft>
              <a:buAutoNum type="romanLcPeriod"/>
            </a:pPr>
            <a:r>
              <a:rPr lang="en-US" sz="2400" dirty="0" smtClean="0"/>
              <a:t>Natural die-away of the organisms in an unfavorable environment during storage,</a:t>
            </a:r>
          </a:p>
          <a:p>
            <a:pPr marL="514350" indent="-514350" algn="just">
              <a:spcBef>
                <a:spcPts val="0"/>
              </a:spcBef>
              <a:spcAft>
                <a:spcPts val="600"/>
              </a:spcAft>
              <a:buAutoNum type="romanLcPeriod"/>
            </a:pPr>
            <a:r>
              <a:rPr lang="en-US" sz="2400" dirty="0" smtClean="0"/>
              <a:t>Destruction by chemicals </a:t>
            </a:r>
          </a:p>
        </p:txBody>
      </p:sp>
    </p:spTree>
  </p:cSld>
  <p:clrMapOvr>
    <a:masterClrMapping/>
  </p:clrMapOvr>
  <p:transition/>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smtClean="0">
                <a:solidFill>
                  <a:srgbClr val="00FF00"/>
                </a:solidFill>
              </a:rPr>
              <a:t>Disinfection </a:t>
            </a:r>
            <a:r>
              <a:rPr lang="en-US" sz="3600" dirty="0" smtClean="0">
                <a:solidFill>
                  <a:srgbClr val="00FF00"/>
                </a:solidFill>
              </a:rPr>
              <a:t>of water</a:t>
            </a:r>
            <a:endParaRPr lang="en-US" sz="3600" dirty="0">
              <a:solidFill>
                <a:srgbClr val="00FF00"/>
              </a:solidFill>
            </a:endParaRPr>
          </a:p>
        </p:txBody>
      </p:sp>
      <p:sp>
        <p:nvSpPr>
          <p:cNvPr id="24" name="Subtitle 2"/>
          <p:cNvSpPr>
            <a:spLocks noGrp="1"/>
          </p:cNvSpPr>
          <p:nvPr>
            <p:ph type="subTitle" idx="1"/>
          </p:nvPr>
        </p:nvSpPr>
        <p:spPr>
          <a:xfrm>
            <a:off x="381000" y="762000"/>
            <a:ext cx="8458200" cy="5943600"/>
          </a:xfrm>
        </p:spPr>
        <p:txBody>
          <a:bodyPr>
            <a:noAutofit/>
          </a:bodyPr>
          <a:lstStyle/>
          <a:p>
            <a:pPr marL="514350" indent="-514350" algn="just"/>
            <a:r>
              <a:rPr lang="en-US" sz="2400" dirty="0" smtClean="0"/>
              <a:t>The materials or substances which are to be used for disinfection are called the </a:t>
            </a:r>
            <a:r>
              <a:rPr lang="en-US" sz="2400" dirty="0" smtClean="0">
                <a:solidFill>
                  <a:srgbClr val="FF0066"/>
                </a:solidFill>
              </a:rPr>
              <a:t>disinfectant </a:t>
            </a:r>
            <a:r>
              <a:rPr lang="en-US" sz="2400" dirty="0" smtClean="0"/>
              <a:t>and the requirement of a good disinfectant are as follows:</a:t>
            </a:r>
          </a:p>
          <a:p>
            <a:pPr marL="571500" indent="-571500" algn="just">
              <a:buFont typeface="+mj-lt"/>
              <a:buAutoNum type="romanLcPeriod"/>
            </a:pPr>
            <a:r>
              <a:rPr lang="en-US" sz="2200" dirty="0" smtClean="0"/>
              <a:t>Its dose should be such that some residual concentration is obtained to grant protection against contamination in the water during its conveyance and retention.</a:t>
            </a:r>
          </a:p>
          <a:p>
            <a:pPr marL="571500" indent="-571500" algn="just">
              <a:buFont typeface="+mj-lt"/>
              <a:buAutoNum type="romanLcPeriod"/>
            </a:pPr>
            <a:r>
              <a:rPr lang="en-US" sz="2200" dirty="0" smtClean="0"/>
              <a:t>It should be effective in killing all the harmful pathogenic organisms from the water and make it perfectly safe for use.</a:t>
            </a:r>
          </a:p>
          <a:p>
            <a:pPr marL="571500" indent="-571500" algn="just">
              <a:buFont typeface="+mj-lt"/>
              <a:buAutoNum type="romanLcPeriod"/>
            </a:pPr>
            <a:r>
              <a:rPr lang="en-US" sz="2200" dirty="0" smtClean="0"/>
              <a:t>It should be harmless, unobjectionable, economical and easily available.</a:t>
            </a:r>
          </a:p>
          <a:p>
            <a:pPr marL="571500" indent="-571500" algn="just">
              <a:buFont typeface="+mj-lt"/>
              <a:buAutoNum type="romanLcPeriod"/>
            </a:pPr>
            <a:r>
              <a:rPr lang="en-US" sz="2200" dirty="0" smtClean="0"/>
              <a:t>It should be of such a nature that its strength or concentration in the treated water can be quickly determined.</a:t>
            </a:r>
          </a:p>
          <a:p>
            <a:pPr marL="571500" indent="-571500" algn="just">
              <a:buFont typeface="+mj-lt"/>
              <a:buAutoNum type="romanLcPeriod"/>
            </a:pPr>
            <a:r>
              <a:rPr lang="en-US" sz="2200" dirty="0" smtClean="0"/>
              <a:t>It should not require skilled </a:t>
            </a:r>
            <a:r>
              <a:rPr lang="en-US" sz="2200" dirty="0" err="1" smtClean="0"/>
              <a:t>labour</a:t>
            </a:r>
            <a:r>
              <a:rPr lang="en-US" sz="2200" dirty="0" smtClean="0"/>
              <a:t> and costly equipment for its application.</a:t>
            </a:r>
          </a:p>
          <a:p>
            <a:pPr marL="571500" indent="-571500" algn="just">
              <a:buFont typeface="+mj-lt"/>
              <a:buAutoNum type="romanLcPeriod"/>
            </a:pPr>
            <a:r>
              <a:rPr lang="en-US" sz="2200" dirty="0" smtClean="0"/>
              <a:t>It should take only reasonable time in killing the harmful pathogenic organisms at normal temperature.</a:t>
            </a:r>
          </a:p>
          <a:p>
            <a:pPr marL="514350" indent="-514350" algn="just"/>
            <a:endParaRPr lang="en-US" sz="2000" dirty="0" smtClean="0"/>
          </a:p>
        </p:txBody>
      </p:sp>
    </p:spTree>
  </p:cSld>
  <p:clrMapOvr>
    <a:masterClrMapping/>
  </p:clrMapOvr>
  <p:transition/>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smtClean="0">
                <a:solidFill>
                  <a:srgbClr val="00FF00"/>
                </a:solidFill>
              </a:rPr>
              <a:t>Disinfection </a:t>
            </a:r>
            <a:r>
              <a:rPr lang="en-US" sz="3600" dirty="0" smtClean="0">
                <a:solidFill>
                  <a:srgbClr val="00FF00"/>
                </a:solidFill>
              </a:rPr>
              <a:t>of water</a:t>
            </a:r>
            <a:endParaRPr lang="en-US" sz="3600" dirty="0">
              <a:solidFill>
                <a:srgbClr val="00FF00"/>
              </a:solidFill>
            </a:endParaRPr>
          </a:p>
        </p:txBody>
      </p:sp>
      <p:sp>
        <p:nvSpPr>
          <p:cNvPr id="24" name="Subtitle 2"/>
          <p:cNvSpPr>
            <a:spLocks noGrp="1"/>
          </p:cNvSpPr>
          <p:nvPr>
            <p:ph type="subTitle" idx="1"/>
          </p:nvPr>
        </p:nvSpPr>
        <p:spPr>
          <a:xfrm>
            <a:off x="381000" y="762000"/>
            <a:ext cx="8458200" cy="5715000"/>
          </a:xfrm>
        </p:spPr>
        <p:txBody>
          <a:bodyPr>
            <a:noAutofit/>
          </a:bodyPr>
          <a:lstStyle/>
          <a:p>
            <a:pPr marL="514350" indent="-514350" algn="just"/>
            <a:r>
              <a:rPr lang="en-US" sz="2400" dirty="0" smtClean="0">
                <a:solidFill>
                  <a:srgbClr val="FFC000"/>
                </a:solidFill>
              </a:rPr>
              <a:t>Methods of disinfection:</a:t>
            </a:r>
          </a:p>
          <a:p>
            <a:pPr marL="571500" indent="-571500" algn="just">
              <a:buFont typeface="+mj-lt"/>
              <a:buAutoNum type="romanLcPeriod"/>
            </a:pPr>
            <a:r>
              <a:rPr lang="en-US" sz="2400" dirty="0" smtClean="0"/>
              <a:t>Boiling method</a:t>
            </a:r>
          </a:p>
          <a:p>
            <a:pPr marL="571500" indent="-571500" algn="just">
              <a:buFont typeface="+mj-lt"/>
              <a:buAutoNum type="romanLcPeriod"/>
            </a:pPr>
            <a:r>
              <a:rPr lang="en-US" sz="2400" dirty="0" smtClean="0"/>
              <a:t>Excess Lime treatment</a:t>
            </a:r>
          </a:p>
          <a:p>
            <a:pPr marL="571500" indent="-571500" algn="just">
              <a:buFont typeface="+mj-lt"/>
              <a:buAutoNum type="romanLcPeriod"/>
            </a:pPr>
            <a:r>
              <a:rPr lang="en-US" sz="2400" dirty="0" smtClean="0"/>
              <a:t>Iodine and bromine treatment</a:t>
            </a:r>
          </a:p>
          <a:p>
            <a:pPr marL="571500" indent="-571500" algn="just">
              <a:buFont typeface="+mj-lt"/>
              <a:buAutoNum type="romanLcPeriod"/>
            </a:pPr>
            <a:r>
              <a:rPr lang="en-US" sz="2400" dirty="0" smtClean="0"/>
              <a:t>Ozone treatment</a:t>
            </a:r>
          </a:p>
          <a:p>
            <a:pPr marL="571500" indent="-571500" algn="just">
              <a:buFont typeface="+mj-lt"/>
              <a:buAutoNum type="romanLcPeriod"/>
            </a:pPr>
            <a:r>
              <a:rPr lang="en-US" sz="2400" dirty="0" smtClean="0"/>
              <a:t>Potassium permanganate</a:t>
            </a:r>
          </a:p>
          <a:p>
            <a:pPr marL="571500" indent="-571500" algn="just">
              <a:buFont typeface="+mj-lt"/>
              <a:buAutoNum type="romanLcPeriod"/>
            </a:pPr>
            <a:r>
              <a:rPr lang="en-US" sz="2400" dirty="0" smtClean="0"/>
              <a:t>Silver  treatment</a:t>
            </a:r>
          </a:p>
          <a:p>
            <a:pPr marL="571500" indent="-571500" algn="just">
              <a:buFont typeface="+mj-lt"/>
              <a:buAutoNum type="romanLcPeriod"/>
            </a:pPr>
            <a:r>
              <a:rPr lang="en-US" sz="2400" dirty="0" smtClean="0"/>
              <a:t>Ultra-violet ray treatment</a:t>
            </a:r>
          </a:p>
          <a:p>
            <a:pPr marL="571500" indent="-571500" algn="just"/>
            <a:endParaRPr lang="en-US" sz="2400" dirty="0" smtClean="0"/>
          </a:p>
          <a:p>
            <a:pPr marL="571500" indent="-571500" algn="just"/>
            <a:r>
              <a:rPr lang="en-US" sz="2400" dirty="0" smtClean="0"/>
              <a:t>In addition to the above chemicals, certain other chemical agents can also be used as disinfectants and they include alcohols, soaps and synthetic detergents, dyes, hydrogen peroxide, various </a:t>
            </a:r>
            <a:r>
              <a:rPr lang="en-US" sz="2400" dirty="0" err="1" smtClean="0"/>
              <a:t>alkalies</a:t>
            </a:r>
            <a:r>
              <a:rPr lang="en-US" sz="2400" dirty="0" smtClean="0"/>
              <a:t> and acids, etc.</a:t>
            </a:r>
          </a:p>
        </p:txBody>
      </p:sp>
    </p:spTree>
  </p:cSld>
  <p:clrMapOvr>
    <a:masterClrMapping/>
  </p:clrMapOvr>
  <p:transition/>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4000" dirty="0" smtClean="0">
                <a:solidFill>
                  <a:srgbClr val="00FF00"/>
                </a:solidFill>
              </a:rPr>
              <a:t>Disinfection of water</a:t>
            </a:r>
            <a:endParaRPr lang="en-US" sz="4000" dirty="0">
              <a:solidFill>
                <a:srgbClr val="00FF00"/>
              </a:solidFill>
            </a:endParaRPr>
          </a:p>
        </p:txBody>
      </p:sp>
      <p:sp>
        <p:nvSpPr>
          <p:cNvPr id="24" name="Subtitle 2"/>
          <p:cNvSpPr>
            <a:spLocks noGrp="1"/>
          </p:cNvSpPr>
          <p:nvPr>
            <p:ph type="subTitle" idx="1"/>
          </p:nvPr>
        </p:nvSpPr>
        <p:spPr>
          <a:xfrm>
            <a:off x="838200" y="1143000"/>
            <a:ext cx="7162800" cy="5257800"/>
          </a:xfrm>
        </p:spPr>
        <p:txBody>
          <a:bodyPr>
            <a:noAutofit/>
          </a:bodyPr>
          <a:lstStyle/>
          <a:p>
            <a:pPr marL="514350" indent="-514350" algn="just">
              <a:spcAft>
                <a:spcPts val="1200"/>
              </a:spcAft>
            </a:pPr>
            <a:r>
              <a:rPr lang="en-US" sz="2800" dirty="0" smtClean="0"/>
              <a:t>Following factors must be considered in applying the disinfection agents:</a:t>
            </a:r>
          </a:p>
          <a:p>
            <a:pPr marL="571500" indent="-571500" algn="just">
              <a:spcAft>
                <a:spcPts val="1200"/>
              </a:spcAft>
              <a:buFont typeface="+mj-lt"/>
              <a:buAutoNum type="romanLcPeriod"/>
            </a:pPr>
            <a:r>
              <a:rPr lang="en-US" sz="2800" dirty="0" smtClean="0"/>
              <a:t>Concentration and type of chemical agent</a:t>
            </a:r>
          </a:p>
          <a:p>
            <a:pPr marL="571500" indent="-571500" algn="just">
              <a:spcAft>
                <a:spcPts val="1200"/>
              </a:spcAft>
              <a:buFont typeface="+mj-lt"/>
              <a:buAutoNum type="romanLcPeriod"/>
            </a:pPr>
            <a:r>
              <a:rPr lang="en-US" sz="2800" dirty="0" smtClean="0"/>
              <a:t>Contact time</a:t>
            </a:r>
          </a:p>
          <a:p>
            <a:pPr marL="571500" indent="-571500" algn="just">
              <a:spcAft>
                <a:spcPts val="1200"/>
              </a:spcAft>
              <a:buFont typeface="+mj-lt"/>
              <a:buAutoNum type="romanLcPeriod"/>
            </a:pPr>
            <a:r>
              <a:rPr lang="en-US" sz="2800" dirty="0" smtClean="0"/>
              <a:t>Intensity and nature of physical agent</a:t>
            </a:r>
          </a:p>
          <a:p>
            <a:pPr marL="571500" indent="-571500" algn="just">
              <a:spcAft>
                <a:spcPts val="1200"/>
              </a:spcAft>
              <a:buFont typeface="+mj-lt"/>
              <a:buAutoNum type="romanLcPeriod"/>
            </a:pPr>
            <a:r>
              <a:rPr lang="en-US" sz="2800" dirty="0" smtClean="0"/>
              <a:t>Nature of suspending liquid</a:t>
            </a:r>
          </a:p>
          <a:p>
            <a:pPr marL="571500" indent="-571500" algn="just">
              <a:spcAft>
                <a:spcPts val="1200"/>
              </a:spcAft>
              <a:buFont typeface="+mj-lt"/>
              <a:buAutoNum type="romanLcPeriod"/>
            </a:pPr>
            <a:r>
              <a:rPr lang="en-US" sz="2800" dirty="0" smtClean="0"/>
              <a:t>Number and types of organisms</a:t>
            </a:r>
          </a:p>
          <a:p>
            <a:pPr marL="571500" indent="-571500" algn="just">
              <a:spcAft>
                <a:spcPts val="1200"/>
              </a:spcAft>
              <a:buFont typeface="+mj-lt"/>
              <a:buAutoNum type="romanLcPeriod"/>
            </a:pPr>
            <a:r>
              <a:rPr lang="en-US" sz="2800" dirty="0" smtClean="0"/>
              <a:t>Temperature</a:t>
            </a:r>
          </a:p>
          <a:p>
            <a:pPr marL="571500" indent="-571500" algn="just">
              <a:spcAft>
                <a:spcPts val="1200"/>
              </a:spcAft>
            </a:pPr>
            <a:endParaRPr lang="en-US" sz="2800" dirty="0" smtClean="0"/>
          </a:p>
        </p:txBody>
      </p:sp>
    </p:spTree>
  </p:cSld>
  <p:clrMapOvr>
    <a:masterClrMapping/>
  </p:clrMapOvr>
  <p:transition/>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smtClean="0">
                <a:solidFill>
                  <a:srgbClr val="00FF00"/>
                </a:solidFill>
              </a:rPr>
              <a:t>Disinfection </a:t>
            </a:r>
            <a:r>
              <a:rPr lang="en-US" sz="3600" dirty="0" smtClean="0">
                <a:solidFill>
                  <a:srgbClr val="00FF00"/>
                </a:solidFill>
              </a:rPr>
              <a:t>of water</a:t>
            </a:r>
            <a:endParaRPr lang="en-US" sz="3600" dirty="0">
              <a:solidFill>
                <a:srgbClr val="00FF00"/>
              </a:solidFill>
            </a:endParaRPr>
          </a:p>
        </p:txBody>
      </p:sp>
      <p:sp>
        <p:nvSpPr>
          <p:cNvPr id="24" name="Subtitle 2"/>
          <p:cNvSpPr>
            <a:spLocks noGrp="1"/>
          </p:cNvSpPr>
          <p:nvPr>
            <p:ph type="subTitle" idx="1"/>
          </p:nvPr>
        </p:nvSpPr>
        <p:spPr>
          <a:xfrm>
            <a:off x="381000" y="1066800"/>
            <a:ext cx="8458200" cy="5181600"/>
          </a:xfrm>
        </p:spPr>
        <p:txBody>
          <a:bodyPr>
            <a:noAutofit/>
          </a:bodyPr>
          <a:lstStyle/>
          <a:p>
            <a:pPr marL="514350" indent="-514350" algn="just"/>
            <a:r>
              <a:rPr lang="en-US" sz="2800" b="1" dirty="0" smtClean="0">
                <a:solidFill>
                  <a:srgbClr val="FF0066"/>
                </a:solidFill>
              </a:rPr>
              <a:t>Chlorination</a:t>
            </a:r>
            <a:endParaRPr lang="en-US" sz="2400" b="1" dirty="0" smtClean="0">
              <a:solidFill>
                <a:srgbClr val="FF0066"/>
              </a:solidFill>
            </a:endParaRPr>
          </a:p>
          <a:p>
            <a:pPr marL="571500" indent="-571500" algn="just"/>
            <a:r>
              <a:rPr lang="en-US" sz="2400" dirty="0" smtClean="0"/>
              <a:t>It is the treatment for disinfection by applying chlorine. It is widely used in large scale because of the following factors:</a:t>
            </a:r>
          </a:p>
          <a:p>
            <a:pPr marL="571500" indent="-571500" algn="just">
              <a:buAutoNum type="romanLcPeriod"/>
            </a:pPr>
            <a:r>
              <a:rPr lang="en-US" sz="2400" dirty="0" smtClean="0"/>
              <a:t>It is easy to apply due to relatively high solubility of about 7000 mg/L.</a:t>
            </a:r>
          </a:p>
          <a:p>
            <a:pPr marL="571500" indent="-571500" algn="just">
              <a:buAutoNum type="romanLcPeriod"/>
            </a:pPr>
            <a:r>
              <a:rPr lang="en-US" sz="2400" dirty="0" smtClean="0"/>
              <a:t>It is readily available as gas, liquid or powder.</a:t>
            </a:r>
          </a:p>
          <a:p>
            <a:pPr marL="571500" indent="-571500" algn="just">
              <a:buAutoNum type="romanLcPeriod"/>
            </a:pPr>
            <a:r>
              <a:rPr lang="en-US" sz="2400" dirty="0" smtClean="0"/>
              <a:t>It is very toxic to most of the microorganisms and thus metabolic activities are stopped.</a:t>
            </a:r>
          </a:p>
          <a:p>
            <a:pPr marL="571500" indent="-571500" algn="just">
              <a:buAutoNum type="romanLcPeriod"/>
            </a:pPr>
            <a:r>
              <a:rPr lang="en-US" sz="2400" dirty="0" smtClean="0"/>
              <a:t>It leaves harmless residue in solution, but it provide protection in the distribution system.</a:t>
            </a:r>
          </a:p>
          <a:p>
            <a:pPr marL="571500" indent="-571500" algn="just">
              <a:buAutoNum type="romanLcPeriod"/>
            </a:pPr>
            <a:r>
              <a:rPr lang="en-US" sz="2400" dirty="0" smtClean="0"/>
              <a:t>It produces desired effects which last for a long time.</a:t>
            </a:r>
          </a:p>
          <a:p>
            <a:pPr marL="571500" indent="-571500" algn="just">
              <a:buAutoNum type="romanLcPeriod"/>
            </a:pPr>
            <a:r>
              <a:rPr lang="en-US" sz="2400" dirty="0" smtClean="0"/>
              <a:t>The treatment by chlorination is cheap and reliable.</a:t>
            </a:r>
          </a:p>
        </p:txBody>
      </p:sp>
    </p:spTree>
  </p:cSld>
  <p:clrMapOvr>
    <a:masterClrMapping/>
  </p:clrMapOvr>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smtClean="0">
                <a:solidFill>
                  <a:srgbClr val="00FF00"/>
                </a:solidFill>
              </a:rPr>
              <a:t>Disinfection </a:t>
            </a:r>
            <a:r>
              <a:rPr lang="en-US" sz="3600" dirty="0" smtClean="0">
                <a:solidFill>
                  <a:srgbClr val="00FF00"/>
                </a:solidFill>
              </a:rPr>
              <a:t>of water</a:t>
            </a:r>
            <a:endParaRPr lang="en-US" sz="3600" dirty="0">
              <a:solidFill>
                <a:srgbClr val="00FF00"/>
              </a:solidFill>
            </a:endParaRPr>
          </a:p>
        </p:txBody>
      </p:sp>
      <p:sp>
        <p:nvSpPr>
          <p:cNvPr id="24" name="Subtitle 2"/>
          <p:cNvSpPr>
            <a:spLocks noGrp="1"/>
          </p:cNvSpPr>
          <p:nvPr>
            <p:ph type="subTitle" idx="1"/>
          </p:nvPr>
        </p:nvSpPr>
        <p:spPr>
          <a:xfrm>
            <a:off x="381000" y="762000"/>
            <a:ext cx="8458200" cy="5715000"/>
          </a:xfrm>
        </p:spPr>
        <p:txBody>
          <a:bodyPr rIns="0">
            <a:noAutofit/>
          </a:bodyPr>
          <a:lstStyle/>
          <a:p>
            <a:pPr marL="514350" indent="-514350" algn="just">
              <a:spcAft>
                <a:spcPts val="600"/>
              </a:spcAft>
            </a:pPr>
            <a:r>
              <a:rPr lang="en-US" sz="2800" b="1" dirty="0" smtClean="0">
                <a:solidFill>
                  <a:srgbClr val="FF0066"/>
                </a:solidFill>
              </a:rPr>
              <a:t>Chlorination</a:t>
            </a:r>
            <a:endParaRPr lang="en-US" sz="2400" b="1" dirty="0" smtClean="0">
              <a:solidFill>
                <a:srgbClr val="FF0066"/>
              </a:solidFill>
            </a:endParaRPr>
          </a:p>
          <a:p>
            <a:pPr marL="571500" indent="-571500" algn="just">
              <a:spcAft>
                <a:spcPts val="600"/>
              </a:spcAft>
            </a:pPr>
            <a:r>
              <a:rPr lang="en-US" sz="2400" dirty="0" smtClean="0"/>
              <a:t>When chlorine is added to water , it reacts according to the following equation:</a:t>
            </a:r>
          </a:p>
          <a:p>
            <a:pPr marL="571500" indent="-571500" algn="just">
              <a:spcAft>
                <a:spcPts val="600"/>
              </a:spcAft>
            </a:pPr>
            <a:r>
              <a:rPr lang="en-US" sz="2400" dirty="0" smtClean="0"/>
              <a:t>Cl2 + H2O </a:t>
            </a:r>
            <a:r>
              <a:rPr lang="en-US" sz="2400" dirty="0" smtClean="0">
                <a:latin typeface="Arial"/>
                <a:cs typeface="Arial"/>
              </a:rPr>
              <a:t>↔ </a:t>
            </a:r>
            <a:r>
              <a:rPr lang="en-US" sz="2400" dirty="0" err="1" smtClean="0">
                <a:latin typeface="Arial"/>
                <a:cs typeface="Arial"/>
              </a:rPr>
              <a:t>HOCl</a:t>
            </a:r>
            <a:r>
              <a:rPr lang="en-US" sz="2400" dirty="0" smtClean="0">
                <a:latin typeface="Arial"/>
                <a:cs typeface="Arial"/>
              </a:rPr>
              <a:t> + </a:t>
            </a:r>
            <a:r>
              <a:rPr lang="en-US" sz="2400" dirty="0" err="1" smtClean="0">
                <a:latin typeface="Arial"/>
                <a:cs typeface="Arial"/>
              </a:rPr>
              <a:t>HCl</a:t>
            </a:r>
            <a:endParaRPr lang="en-US" sz="2400" dirty="0" smtClean="0">
              <a:latin typeface="Arial"/>
              <a:cs typeface="Arial"/>
            </a:endParaRPr>
          </a:p>
          <a:p>
            <a:pPr marL="571500" indent="-571500" algn="just">
              <a:spcAft>
                <a:spcPts val="600"/>
              </a:spcAft>
            </a:pPr>
            <a:r>
              <a:rPr lang="en-US" sz="2400" dirty="0" err="1" smtClean="0">
                <a:latin typeface="Arial"/>
                <a:cs typeface="Arial"/>
              </a:rPr>
              <a:t>HOCl</a:t>
            </a:r>
            <a:r>
              <a:rPr lang="en-US" sz="2400" dirty="0" smtClean="0">
                <a:latin typeface="Arial"/>
                <a:cs typeface="Arial"/>
              </a:rPr>
              <a:t> ↔ H</a:t>
            </a:r>
            <a:r>
              <a:rPr lang="en-US" sz="2400" baseline="30000" dirty="0" smtClean="0">
                <a:latin typeface="Arial"/>
                <a:cs typeface="Arial"/>
              </a:rPr>
              <a:t>+ </a:t>
            </a:r>
            <a:r>
              <a:rPr lang="en-US" sz="2400" dirty="0" smtClean="0">
                <a:latin typeface="Arial"/>
                <a:cs typeface="Arial"/>
              </a:rPr>
              <a:t>+ </a:t>
            </a:r>
            <a:r>
              <a:rPr lang="en-US" sz="2400" dirty="0" err="1" smtClean="0">
                <a:latin typeface="Arial"/>
                <a:cs typeface="Arial"/>
              </a:rPr>
              <a:t>OCl</a:t>
            </a:r>
            <a:r>
              <a:rPr lang="en-US" sz="2400" baseline="30000" dirty="0" smtClean="0">
                <a:latin typeface="Arial"/>
                <a:cs typeface="Arial"/>
              </a:rPr>
              <a:t>-</a:t>
            </a:r>
          </a:p>
          <a:p>
            <a:pPr marL="571500" indent="-571500" algn="just">
              <a:spcAft>
                <a:spcPts val="600"/>
              </a:spcAft>
            </a:pPr>
            <a:r>
              <a:rPr lang="en-US" sz="2400" dirty="0" smtClean="0">
                <a:latin typeface="Arial"/>
                <a:cs typeface="Arial"/>
              </a:rPr>
              <a:t>The </a:t>
            </a:r>
            <a:r>
              <a:rPr lang="en-US" sz="2400" dirty="0" err="1" smtClean="0">
                <a:latin typeface="Arial"/>
                <a:cs typeface="Arial"/>
              </a:rPr>
              <a:t>hypochlorous</a:t>
            </a:r>
            <a:r>
              <a:rPr lang="en-US" sz="2400" dirty="0" smtClean="0">
                <a:latin typeface="Arial"/>
                <a:cs typeface="Arial"/>
              </a:rPr>
              <a:t> acid </a:t>
            </a:r>
            <a:r>
              <a:rPr lang="en-US" sz="2400" dirty="0" err="1" smtClean="0">
                <a:latin typeface="Arial"/>
                <a:cs typeface="Arial"/>
              </a:rPr>
              <a:t>HOCl</a:t>
            </a:r>
            <a:r>
              <a:rPr lang="en-US" sz="2400" dirty="0" smtClean="0">
                <a:latin typeface="Arial"/>
                <a:cs typeface="Arial"/>
              </a:rPr>
              <a:t> dissociates by a reversible equation into hydrogen ions. Both </a:t>
            </a:r>
            <a:r>
              <a:rPr lang="en-US" sz="2400" dirty="0" err="1" smtClean="0">
                <a:latin typeface="Arial"/>
                <a:cs typeface="Arial"/>
              </a:rPr>
              <a:t>hypochlorous</a:t>
            </a:r>
            <a:r>
              <a:rPr lang="en-US" sz="2400" dirty="0" smtClean="0">
                <a:latin typeface="Arial"/>
                <a:cs typeface="Arial"/>
              </a:rPr>
              <a:t> acid </a:t>
            </a:r>
            <a:r>
              <a:rPr lang="en-US" sz="2400" dirty="0" err="1" smtClean="0">
                <a:latin typeface="Arial"/>
                <a:cs typeface="Arial"/>
              </a:rPr>
              <a:t>HOCl</a:t>
            </a:r>
            <a:r>
              <a:rPr lang="en-US" sz="2400" dirty="0" smtClean="0">
                <a:latin typeface="Arial"/>
                <a:cs typeface="Arial"/>
              </a:rPr>
              <a:t> and hypochlorite ions </a:t>
            </a:r>
            <a:r>
              <a:rPr lang="en-US" sz="2400" dirty="0" err="1" smtClean="0">
                <a:latin typeface="Arial"/>
                <a:cs typeface="Arial"/>
              </a:rPr>
              <a:t>Ocl</a:t>
            </a:r>
            <a:r>
              <a:rPr lang="en-US" sz="2400" baseline="30000" dirty="0" smtClean="0">
                <a:latin typeface="Arial"/>
                <a:cs typeface="Arial"/>
              </a:rPr>
              <a:t>-</a:t>
            </a:r>
            <a:r>
              <a:rPr lang="en-US" sz="2400" dirty="0" smtClean="0">
                <a:latin typeface="Arial"/>
                <a:cs typeface="Arial"/>
              </a:rPr>
              <a:t> are responsible for the disinfection of water.</a:t>
            </a:r>
          </a:p>
          <a:p>
            <a:pPr marL="571500" indent="-571500" algn="just">
              <a:spcAft>
                <a:spcPts val="600"/>
              </a:spcAft>
            </a:pPr>
            <a:r>
              <a:rPr lang="en-US" sz="2400" dirty="0" smtClean="0">
                <a:latin typeface="Arial"/>
                <a:cs typeface="Arial"/>
              </a:rPr>
              <a:t>The action of chlorine is dependent to the pH value of water. </a:t>
            </a:r>
          </a:p>
          <a:p>
            <a:pPr marL="571500" indent="-571500" algn="just">
              <a:spcAft>
                <a:spcPts val="600"/>
              </a:spcAft>
            </a:pPr>
            <a:r>
              <a:rPr lang="en-US" sz="2400" dirty="0" smtClean="0"/>
              <a:t>The disinfection by chlorine is rapid when pH value of water is below 7.00.</a:t>
            </a:r>
          </a:p>
        </p:txBody>
      </p:sp>
    </p:spTree>
  </p:cSld>
  <p:clrMapOvr>
    <a:masterClrMapping/>
  </p:clrMapOvr>
  <p:transition/>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smtClean="0">
                <a:solidFill>
                  <a:srgbClr val="00FF00"/>
                </a:solidFill>
              </a:rPr>
              <a:t>Disinfection </a:t>
            </a:r>
            <a:r>
              <a:rPr lang="en-US" sz="3600" dirty="0" smtClean="0">
                <a:solidFill>
                  <a:srgbClr val="00FF00"/>
                </a:solidFill>
              </a:rPr>
              <a:t>of water</a:t>
            </a:r>
            <a:endParaRPr lang="en-US" sz="3600" dirty="0">
              <a:solidFill>
                <a:srgbClr val="00FF00"/>
              </a:solidFill>
            </a:endParaRPr>
          </a:p>
        </p:txBody>
      </p:sp>
      <p:grpSp>
        <p:nvGrpSpPr>
          <p:cNvPr id="3" name="Group 1"/>
          <p:cNvGrpSpPr>
            <a:grpSpLocks/>
          </p:cNvGrpSpPr>
          <p:nvPr/>
        </p:nvGrpSpPr>
        <p:grpSpPr bwMode="auto">
          <a:xfrm>
            <a:off x="609973" y="1524000"/>
            <a:ext cx="7314826" cy="4419368"/>
            <a:chOff x="2274" y="2580"/>
            <a:chExt cx="7506" cy="4014"/>
          </a:xfrm>
        </p:grpSpPr>
        <p:cxnSp>
          <p:nvCxnSpPr>
            <p:cNvPr id="2050" name="AutoShape 2"/>
            <p:cNvCxnSpPr>
              <a:cxnSpLocks noChangeShapeType="1"/>
            </p:cNvCxnSpPr>
            <p:nvPr/>
          </p:nvCxnSpPr>
          <p:spPr bwMode="auto">
            <a:xfrm>
              <a:off x="2790" y="2580"/>
              <a:ext cx="45" cy="3600"/>
            </a:xfrm>
            <a:prstGeom prst="straightConnector1">
              <a:avLst/>
            </a:prstGeom>
            <a:noFill/>
            <a:ln w="9525">
              <a:solidFill>
                <a:srgbClr val="FF0000"/>
              </a:solidFill>
              <a:round/>
              <a:headEnd/>
              <a:tailEnd/>
            </a:ln>
          </p:spPr>
        </p:cxnSp>
        <p:cxnSp>
          <p:nvCxnSpPr>
            <p:cNvPr id="2051" name="AutoShape 3"/>
            <p:cNvCxnSpPr>
              <a:cxnSpLocks noChangeShapeType="1"/>
            </p:cNvCxnSpPr>
            <p:nvPr/>
          </p:nvCxnSpPr>
          <p:spPr bwMode="auto">
            <a:xfrm>
              <a:off x="2835" y="6195"/>
              <a:ext cx="6555" cy="0"/>
            </a:xfrm>
            <a:prstGeom prst="straightConnector1">
              <a:avLst/>
            </a:prstGeom>
            <a:noFill/>
            <a:ln w="9525">
              <a:solidFill>
                <a:srgbClr val="FF0000"/>
              </a:solidFill>
              <a:round/>
              <a:headEnd/>
              <a:tailEnd/>
            </a:ln>
          </p:spPr>
        </p:cxnSp>
        <p:cxnSp>
          <p:nvCxnSpPr>
            <p:cNvPr id="2052" name="AutoShape 4"/>
            <p:cNvCxnSpPr>
              <a:cxnSpLocks noChangeShapeType="1"/>
            </p:cNvCxnSpPr>
            <p:nvPr/>
          </p:nvCxnSpPr>
          <p:spPr bwMode="auto">
            <a:xfrm>
              <a:off x="2790" y="3690"/>
              <a:ext cx="6555" cy="0"/>
            </a:xfrm>
            <a:prstGeom prst="straightConnector1">
              <a:avLst/>
            </a:prstGeom>
            <a:noFill/>
            <a:ln w="9525">
              <a:solidFill>
                <a:srgbClr val="0000FF"/>
              </a:solidFill>
              <a:round/>
              <a:headEnd/>
              <a:tailEnd/>
            </a:ln>
          </p:spPr>
        </p:cxnSp>
        <p:cxnSp>
          <p:nvCxnSpPr>
            <p:cNvPr id="2053" name="AutoShape 5"/>
            <p:cNvCxnSpPr>
              <a:cxnSpLocks noChangeShapeType="1"/>
            </p:cNvCxnSpPr>
            <p:nvPr/>
          </p:nvCxnSpPr>
          <p:spPr bwMode="auto">
            <a:xfrm>
              <a:off x="3555" y="3165"/>
              <a:ext cx="45" cy="3024"/>
            </a:xfrm>
            <a:prstGeom prst="straightConnector1">
              <a:avLst/>
            </a:prstGeom>
            <a:noFill/>
            <a:ln w="9525">
              <a:solidFill>
                <a:srgbClr val="FF66FF"/>
              </a:solidFill>
              <a:round/>
              <a:headEnd/>
              <a:tailEnd/>
            </a:ln>
          </p:spPr>
        </p:cxnSp>
        <p:cxnSp>
          <p:nvCxnSpPr>
            <p:cNvPr id="2054" name="AutoShape 6"/>
            <p:cNvCxnSpPr>
              <a:cxnSpLocks noChangeShapeType="1"/>
            </p:cNvCxnSpPr>
            <p:nvPr/>
          </p:nvCxnSpPr>
          <p:spPr bwMode="auto">
            <a:xfrm>
              <a:off x="6705" y="3600"/>
              <a:ext cx="45" cy="2592"/>
            </a:xfrm>
            <a:prstGeom prst="straightConnector1">
              <a:avLst/>
            </a:prstGeom>
            <a:noFill/>
            <a:ln w="9525">
              <a:solidFill>
                <a:srgbClr val="FF66FF"/>
              </a:solidFill>
              <a:round/>
              <a:headEnd/>
              <a:tailEnd/>
            </a:ln>
          </p:spPr>
        </p:cxnSp>
        <p:cxnSp>
          <p:nvCxnSpPr>
            <p:cNvPr id="2055" name="AutoShape 7"/>
            <p:cNvCxnSpPr>
              <a:cxnSpLocks noChangeShapeType="1"/>
            </p:cNvCxnSpPr>
            <p:nvPr/>
          </p:nvCxnSpPr>
          <p:spPr bwMode="auto">
            <a:xfrm>
              <a:off x="5595" y="3600"/>
              <a:ext cx="75" cy="2592"/>
            </a:xfrm>
            <a:prstGeom prst="straightConnector1">
              <a:avLst/>
            </a:prstGeom>
            <a:noFill/>
            <a:ln w="9525">
              <a:solidFill>
                <a:srgbClr val="FF66FF"/>
              </a:solidFill>
              <a:round/>
              <a:headEnd/>
              <a:tailEnd/>
            </a:ln>
          </p:spPr>
        </p:cxnSp>
        <p:cxnSp>
          <p:nvCxnSpPr>
            <p:cNvPr id="2056" name="AutoShape 8"/>
            <p:cNvCxnSpPr>
              <a:cxnSpLocks noChangeShapeType="1"/>
            </p:cNvCxnSpPr>
            <p:nvPr/>
          </p:nvCxnSpPr>
          <p:spPr bwMode="auto">
            <a:xfrm flipV="1">
              <a:off x="2850" y="2580"/>
              <a:ext cx="3024" cy="3600"/>
            </a:xfrm>
            <a:prstGeom prst="straightConnector1">
              <a:avLst/>
            </a:prstGeom>
            <a:noFill/>
            <a:ln w="9525">
              <a:solidFill>
                <a:srgbClr val="FF0066"/>
              </a:solidFill>
              <a:round/>
              <a:headEnd/>
              <a:tailEnd/>
            </a:ln>
          </p:spPr>
        </p:cxnSp>
        <p:sp>
          <p:nvSpPr>
            <p:cNvPr id="2057" name="Freeform 9"/>
            <p:cNvSpPr>
              <a:spLocks/>
            </p:cNvSpPr>
            <p:nvPr/>
          </p:nvSpPr>
          <p:spPr bwMode="auto">
            <a:xfrm>
              <a:off x="3600" y="3180"/>
              <a:ext cx="6045" cy="3015"/>
            </a:xfrm>
            <a:custGeom>
              <a:avLst/>
              <a:gdLst/>
              <a:ahLst/>
              <a:cxnLst>
                <a:cxn ang="0">
                  <a:pos x="0" y="3015"/>
                </a:cxn>
                <a:cxn ang="0">
                  <a:pos x="1575" y="2190"/>
                </a:cxn>
                <a:cxn ang="0">
                  <a:pos x="2070" y="1995"/>
                </a:cxn>
                <a:cxn ang="0">
                  <a:pos x="2370" y="2145"/>
                </a:cxn>
                <a:cxn ang="0">
                  <a:pos x="2535" y="2325"/>
                </a:cxn>
                <a:cxn ang="0">
                  <a:pos x="2715" y="2580"/>
                </a:cxn>
                <a:cxn ang="0">
                  <a:pos x="2895" y="2700"/>
                </a:cxn>
                <a:cxn ang="0">
                  <a:pos x="3135" y="2775"/>
                </a:cxn>
                <a:cxn ang="0">
                  <a:pos x="3270" y="2700"/>
                </a:cxn>
                <a:cxn ang="0">
                  <a:pos x="3495" y="2505"/>
                </a:cxn>
                <a:cxn ang="0">
                  <a:pos x="3615" y="2400"/>
                </a:cxn>
                <a:cxn ang="0">
                  <a:pos x="3735" y="2295"/>
                </a:cxn>
                <a:cxn ang="0">
                  <a:pos x="6045" y="0"/>
                </a:cxn>
              </a:cxnLst>
              <a:rect l="0" t="0" r="r" b="b"/>
              <a:pathLst>
                <a:path w="6045" h="3015">
                  <a:moveTo>
                    <a:pt x="0" y="3015"/>
                  </a:moveTo>
                  <a:cubicBezTo>
                    <a:pt x="617" y="2678"/>
                    <a:pt x="1230" y="2360"/>
                    <a:pt x="1575" y="2190"/>
                  </a:cubicBezTo>
                  <a:cubicBezTo>
                    <a:pt x="1920" y="2020"/>
                    <a:pt x="1938" y="2002"/>
                    <a:pt x="2070" y="1995"/>
                  </a:cubicBezTo>
                  <a:cubicBezTo>
                    <a:pt x="2202" y="1988"/>
                    <a:pt x="2293" y="2090"/>
                    <a:pt x="2370" y="2145"/>
                  </a:cubicBezTo>
                  <a:cubicBezTo>
                    <a:pt x="2447" y="2200"/>
                    <a:pt x="2478" y="2253"/>
                    <a:pt x="2535" y="2325"/>
                  </a:cubicBezTo>
                  <a:cubicBezTo>
                    <a:pt x="2592" y="2397"/>
                    <a:pt x="2655" y="2518"/>
                    <a:pt x="2715" y="2580"/>
                  </a:cubicBezTo>
                  <a:cubicBezTo>
                    <a:pt x="2775" y="2642"/>
                    <a:pt x="2825" y="2668"/>
                    <a:pt x="2895" y="2700"/>
                  </a:cubicBezTo>
                  <a:cubicBezTo>
                    <a:pt x="2965" y="2732"/>
                    <a:pt x="3073" y="2775"/>
                    <a:pt x="3135" y="2775"/>
                  </a:cubicBezTo>
                  <a:cubicBezTo>
                    <a:pt x="3197" y="2775"/>
                    <a:pt x="3210" y="2745"/>
                    <a:pt x="3270" y="2700"/>
                  </a:cubicBezTo>
                  <a:cubicBezTo>
                    <a:pt x="3330" y="2655"/>
                    <a:pt x="3438" y="2555"/>
                    <a:pt x="3495" y="2505"/>
                  </a:cubicBezTo>
                  <a:cubicBezTo>
                    <a:pt x="3552" y="2455"/>
                    <a:pt x="3575" y="2435"/>
                    <a:pt x="3615" y="2400"/>
                  </a:cubicBezTo>
                  <a:cubicBezTo>
                    <a:pt x="3655" y="2365"/>
                    <a:pt x="3330" y="2695"/>
                    <a:pt x="3735" y="2295"/>
                  </a:cubicBezTo>
                  <a:cubicBezTo>
                    <a:pt x="4140" y="1895"/>
                    <a:pt x="5660" y="382"/>
                    <a:pt x="6045" y="0"/>
                  </a:cubicBezTo>
                </a:path>
              </a:pathLst>
            </a:custGeom>
            <a:noFill/>
            <a:ln w="9525">
              <a:solidFill>
                <a:srgbClr val="00FF00"/>
              </a:solidFill>
              <a:round/>
              <a:headEnd/>
              <a:tailEnd/>
            </a:ln>
          </p:spPr>
          <p:txBody>
            <a:bodyPr vert="horz" wrap="square" lIns="91440" tIns="45720" rIns="91440" bIns="45720" numCol="1" anchor="t" anchorCtr="0" compatLnSpc="1">
              <a:prstTxWarp prst="textNoShape">
                <a:avLst/>
              </a:prstTxWarp>
            </a:bodyPr>
            <a:lstStyle/>
            <a:p>
              <a:endParaRPr lang="en-US" sz="2400"/>
            </a:p>
          </p:txBody>
        </p:sp>
        <p:sp>
          <p:nvSpPr>
            <p:cNvPr id="2058" name="Text Box 10"/>
            <p:cNvSpPr txBox="1">
              <a:spLocks noChangeArrowheads="1"/>
            </p:cNvSpPr>
            <p:nvPr/>
          </p:nvSpPr>
          <p:spPr bwMode="auto">
            <a:xfrm>
              <a:off x="2274" y="3180"/>
              <a:ext cx="540" cy="2730"/>
            </a:xfrm>
            <a:prstGeom prst="rect">
              <a:avLst/>
            </a:prstGeom>
            <a:noFill/>
            <a:ln w="9525">
              <a:noFill/>
              <a:miter lim="800000"/>
              <a:headEnd/>
              <a:tailEnd/>
            </a:ln>
          </p:spPr>
          <p:txBody>
            <a:bodyPr vert="vert270"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cs typeface="Arial" pitchFamily="34" charset="0"/>
                </a:rPr>
                <a:t>Residual Chlorine, mg/l</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9" name="Text Box 11"/>
            <p:cNvSpPr txBox="1">
              <a:spLocks noChangeArrowheads="1"/>
            </p:cNvSpPr>
            <p:nvPr/>
          </p:nvSpPr>
          <p:spPr bwMode="auto">
            <a:xfrm>
              <a:off x="2931" y="2797"/>
              <a:ext cx="593" cy="822"/>
            </a:xfrm>
            <a:prstGeom prst="rect">
              <a:avLst/>
            </a:prstGeom>
            <a:noFill/>
            <a:ln w="9525">
              <a:noFill/>
              <a:miter lim="800000"/>
              <a:headEnd/>
              <a:tailEnd/>
            </a:ln>
          </p:spPr>
          <p:txBody>
            <a:bodyPr vert="vert270"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cs typeface="Arial" pitchFamily="34" charset="0"/>
                </a:rPr>
                <a:t>Zone 1</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0" name="Text Box 12"/>
            <p:cNvSpPr txBox="1">
              <a:spLocks noChangeArrowheads="1"/>
            </p:cNvSpPr>
            <p:nvPr/>
          </p:nvSpPr>
          <p:spPr bwMode="auto">
            <a:xfrm>
              <a:off x="4110" y="3180"/>
              <a:ext cx="979" cy="42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cs typeface="Arial" pitchFamily="34" charset="0"/>
                </a:rPr>
                <a:t>Zone 2</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1" name="Text Box 13"/>
            <p:cNvSpPr txBox="1">
              <a:spLocks noChangeArrowheads="1"/>
            </p:cNvSpPr>
            <p:nvPr/>
          </p:nvSpPr>
          <p:spPr bwMode="auto">
            <a:xfrm>
              <a:off x="5714" y="3255"/>
              <a:ext cx="1016" cy="42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cs typeface="Arial" pitchFamily="34" charset="0"/>
                </a:rPr>
                <a:t>Zone 3</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2" name="Text Box 14"/>
            <p:cNvSpPr txBox="1">
              <a:spLocks noChangeArrowheads="1"/>
            </p:cNvSpPr>
            <p:nvPr/>
          </p:nvSpPr>
          <p:spPr bwMode="auto">
            <a:xfrm>
              <a:off x="7335" y="3180"/>
              <a:ext cx="1194" cy="42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cs typeface="Arial" pitchFamily="34" charset="0"/>
                </a:rPr>
                <a:t>Zone 4</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3" name="Text Box 15"/>
            <p:cNvSpPr txBox="1">
              <a:spLocks noChangeArrowheads="1"/>
            </p:cNvSpPr>
            <p:nvPr/>
          </p:nvSpPr>
          <p:spPr bwMode="auto">
            <a:xfrm>
              <a:off x="3894" y="4995"/>
              <a:ext cx="1701" cy="42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cs typeface="Arial" pitchFamily="34" charset="0"/>
                </a:rPr>
                <a:t>No Demand Line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4" name="Text Box 16"/>
            <p:cNvSpPr txBox="1">
              <a:spLocks noChangeArrowheads="1"/>
            </p:cNvSpPr>
            <p:nvPr/>
          </p:nvSpPr>
          <p:spPr bwMode="auto">
            <a:xfrm>
              <a:off x="8085" y="4995"/>
              <a:ext cx="1695" cy="58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smtClean="0">
                  <a:ln>
                    <a:noFill/>
                  </a:ln>
                  <a:solidFill>
                    <a:schemeClr val="tx1"/>
                  </a:solidFill>
                  <a:effectLst/>
                  <a:latin typeface="Calibri" pitchFamily="34" charset="0"/>
                  <a:cs typeface="Arial" pitchFamily="34" charset="0"/>
                </a:rPr>
                <a:t>Free Residual Chlorine</a:t>
              </a:r>
              <a:endParaRPr kumimoji="0" lang="en-US" sz="2400" b="0" i="0" u="none" strike="noStrike" cap="none" normalizeH="0" baseline="0" smtClean="0">
                <a:ln>
                  <a:noFill/>
                </a:ln>
                <a:solidFill>
                  <a:schemeClr val="tx1"/>
                </a:solidFill>
                <a:effectLst/>
                <a:latin typeface="Arial" pitchFamily="34" charset="0"/>
                <a:cs typeface="Arial" pitchFamily="34" charset="0"/>
              </a:endParaRPr>
            </a:p>
          </p:txBody>
        </p:sp>
        <p:sp>
          <p:nvSpPr>
            <p:cNvPr id="2065" name="Text Box 17"/>
            <p:cNvSpPr txBox="1">
              <a:spLocks noChangeArrowheads="1"/>
            </p:cNvSpPr>
            <p:nvPr/>
          </p:nvSpPr>
          <p:spPr bwMode="auto">
            <a:xfrm>
              <a:off x="7245" y="5745"/>
              <a:ext cx="1831" cy="426"/>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cs typeface="Arial" pitchFamily="34" charset="0"/>
                </a:rPr>
                <a:t>Break Point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6" name="Text Box 18"/>
            <p:cNvSpPr txBox="1">
              <a:spLocks noChangeArrowheads="1"/>
            </p:cNvSpPr>
            <p:nvPr/>
          </p:nvSpPr>
          <p:spPr bwMode="auto">
            <a:xfrm>
              <a:off x="4463" y="6279"/>
              <a:ext cx="3910" cy="315"/>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smtClean="0">
                  <a:ln>
                    <a:noFill/>
                  </a:ln>
                  <a:solidFill>
                    <a:schemeClr val="tx1"/>
                  </a:solidFill>
                  <a:effectLst/>
                  <a:latin typeface="Calibri" pitchFamily="34" charset="0"/>
                  <a:cs typeface="Arial" pitchFamily="34" charset="0"/>
                </a:rPr>
                <a:t>Applied Chlorine, mg/l</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067" name="AutoShape 19"/>
            <p:cNvCxnSpPr>
              <a:cxnSpLocks noChangeShapeType="1"/>
            </p:cNvCxnSpPr>
            <p:nvPr/>
          </p:nvCxnSpPr>
          <p:spPr bwMode="auto">
            <a:xfrm flipH="1">
              <a:off x="6705" y="5910"/>
              <a:ext cx="630" cy="30"/>
            </a:xfrm>
            <a:prstGeom prst="straightConnector1">
              <a:avLst/>
            </a:prstGeom>
            <a:noFill/>
            <a:ln w="9525">
              <a:solidFill>
                <a:srgbClr val="00FF00"/>
              </a:solidFill>
              <a:round/>
              <a:headEnd/>
              <a:tailEnd type="triangle" w="med" len="med"/>
            </a:ln>
          </p:spPr>
        </p:cxnSp>
        <p:cxnSp>
          <p:nvCxnSpPr>
            <p:cNvPr id="2068" name="AutoShape 20"/>
            <p:cNvCxnSpPr>
              <a:cxnSpLocks noChangeShapeType="1"/>
            </p:cNvCxnSpPr>
            <p:nvPr/>
          </p:nvCxnSpPr>
          <p:spPr bwMode="auto">
            <a:xfrm flipH="1" flipV="1">
              <a:off x="7815" y="4950"/>
              <a:ext cx="450" cy="210"/>
            </a:xfrm>
            <a:prstGeom prst="straightConnector1">
              <a:avLst/>
            </a:prstGeom>
            <a:noFill/>
            <a:ln w="9525">
              <a:solidFill>
                <a:srgbClr val="00FF00"/>
              </a:solidFill>
              <a:round/>
              <a:headEnd/>
              <a:tailEnd type="triangle" w="med" len="med"/>
            </a:ln>
          </p:spPr>
        </p:cxnSp>
        <p:cxnSp>
          <p:nvCxnSpPr>
            <p:cNvPr id="2069" name="AutoShape 21"/>
            <p:cNvCxnSpPr>
              <a:cxnSpLocks noChangeShapeType="1"/>
            </p:cNvCxnSpPr>
            <p:nvPr/>
          </p:nvCxnSpPr>
          <p:spPr bwMode="auto">
            <a:xfrm flipH="1" flipV="1">
              <a:off x="4035" y="4740"/>
              <a:ext cx="450" cy="210"/>
            </a:xfrm>
            <a:prstGeom prst="straightConnector1">
              <a:avLst/>
            </a:prstGeom>
            <a:noFill/>
            <a:ln w="9525">
              <a:solidFill>
                <a:srgbClr val="00FF00"/>
              </a:solidFill>
              <a:round/>
              <a:headEnd/>
              <a:tailEnd type="triangle" w="med" len="med"/>
            </a:ln>
          </p:spPr>
        </p:cxnSp>
      </p:gr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457200" y="1143000"/>
            <a:ext cx="8153400" cy="5486400"/>
          </a:xfrm>
        </p:spPr>
        <p:txBody>
          <a:bodyPr>
            <a:normAutofit/>
          </a:bodyPr>
          <a:lstStyle/>
          <a:p>
            <a:pPr algn="just"/>
            <a:r>
              <a:rPr lang="en-US" sz="3000" b="1" dirty="0" err="1" smtClean="0">
                <a:solidFill>
                  <a:srgbClr val="FFC000"/>
                </a:solidFill>
              </a:rPr>
              <a:t>Colour</a:t>
            </a:r>
            <a:r>
              <a:rPr lang="en-US" sz="3000" b="1" dirty="0" smtClean="0">
                <a:solidFill>
                  <a:srgbClr val="FFC000"/>
                </a:solidFill>
              </a:rPr>
              <a:t>:</a:t>
            </a:r>
            <a:r>
              <a:rPr lang="en-US" sz="2400" dirty="0" smtClean="0">
                <a:solidFill>
                  <a:srgbClr val="FFC000"/>
                </a:solidFill>
              </a:rPr>
              <a:t> </a:t>
            </a:r>
            <a:endParaRPr lang="en-US" sz="2400" dirty="0" smtClean="0"/>
          </a:p>
          <a:p>
            <a:pPr algn="just">
              <a:lnSpc>
                <a:spcPct val="150000"/>
              </a:lnSpc>
            </a:pPr>
            <a:r>
              <a:rPr lang="en-US" sz="2400" dirty="0" smtClean="0"/>
              <a:t>Waters containing natural </a:t>
            </a:r>
            <a:r>
              <a:rPr lang="en-US" sz="2400" dirty="0" err="1" smtClean="0"/>
              <a:t>colour</a:t>
            </a:r>
            <a:r>
              <a:rPr lang="en-US" sz="2400" dirty="0" smtClean="0"/>
              <a:t> are yellow-brownish in appearance. Through experience, it has been found that solution of potassium </a:t>
            </a:r>
            <a:r>
              <a:rPr lang="en-US" sz="2400" dirty="0" err="1" smtClean="0"/>
              <a:t>chloroplatinate</a:t>
            </a:r>
            <a:r>
              <a:rPr lang="en-US" sz="2400" dirty="0" smtClean="0"/>
              <a:t> (K</a:t>
            </a:r>
            <a:r>
              <a:rPr lang="en-US" sz="2400" baseline="-25000" dirty="0" smtClean="0"/>
              <a:t>2 </a:t>
            </a:r>
            <a:r>
              <a:rPr lang="en-US" sz="2400" dirty="0" smtClean="0"/>
              <a:t>Pt Cl</a:t>
            </a:r>
            <a:r>
              <a:rPr lang="en-US" sz="2400" baseline="-25000" dirty="0" smtClean="0"/>
              <a:t>6</a:t>
            </a:r>
            <a:r>
              <a:rPr lang="en-US" sz="2400" dirty="0" smtClean="0"/>
              <a:t>) tinted with small amounts of cobalt chloride yield </a:t>
            </a:r>
            <a:r>
              <a:rPr lang="en-US" sz="2400" dirty="0" err="1" smtClean="0"/>
              <a:t>colours</a:t>
            </a:r>
            <a:r>
              <a:rPr lang="en-US" sz="2400" dirty="0" smtClean="0"/>
              <a:t> that are very much like the natural </a:t>
            </a:r>
            <a:r>
              <a:rPr lang="en-US" sz="2400" dirty="0" err="1" smtClean="0"/>
              <a:t>colours</a:t>
            </a:r>
            <a:r>
              <a:rPr lang="en-US" sz="2400" dirty="0" smtClean="0"/>
              <a:t>. The </a:t>
            </a:r>
            <a:r>
              <a:rPr lang="en-US" sz="2400" dirty="0" err="1" smtClean="0"/>
              <a:t>colour</a:t>
            </a:r>
            <a:r>
              <a:rPr lang="en-US" sz="2400" dirty="0" smtClean="0"/>
              <a:t> produced by 1 mg/L of platinum (as K</a:t>
            </a:r>
            <a:r>
              <a:rPr lang="en-US" sz="2400" baseline="-25000" dirty="0" smtClean="0"/>
              <a:t>2 </a:t>
            </a:r>
            <a:r>
              <a:rPr lang="en-US" sz="2400" dirty="0" smtClean="0"/>
              <a:t>Pt Cl</a:t>
            </a:r>
            <a:r>
              <a:rPr lang="en-US" sz="2400" baseline="-25000" dirty="0" smtClean="0"/>
              <a:t>6</a:t>
            </a:r>
            <a:r>
              <a:rPr lang="en-US" sz="2400" dirty="0" smtClean="0"/>
              <a:t>) is taken as the standard unit of </a:t>
            </a:r>
            <a:r>
              <a:rPr lang="en-US" sz="2400" dirty="0" err="1" smtClean="0"/>
              <a:t>colour</a:t>
            </a:r>
            <a:r>
              <a:rPr lang="en-US" sz="2400" dirty="0" smtClean="0"/>
              <a:t>.</a:t>
            </a:r>
            <a:endParaRPr lang="en-US" sz="2400" dirty="0"/>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smtClean="0">
                <a:solidFill>
                  <a:srgbClr val="00FF00"/>
                </a:solidFill>
              </a:rPr>
              <a:t>Disinfection </a:t>
            </a:r>
            <a:r>
              <a:rPr lang="en-US" sz="3600" dirty="0" smtClean="0">
                <a:solidFill>
                  <a:srgbClr val="00FF00"/>
                </a:solidFill>
              </a:rPr>
              <a:t>of water</a:t>
            </a:r>
            <a:endParaRPr lang="en-US" sz="3600" dirty="0">
              <a:solidFill>
                <a:srgbClr val="00FF00"/>
              </a:solidFill>
            </a:endParaRPr>
          </a:p>
        </p:txBody>
      </p:sp>
      <p:sp>
        <p:nvSpPr>
          <p:cNvPr id="24" name="Subtitle 2"/>
          <p:cNvSpPr>
            <a:spLocks noGrp="1"/>
          </p:cNvSpPr>
          <p:nvPr>
            <p:ph type="subTitle" idx="1"/>
          </p:nvPr>
        </p:nvSpPr>
        <p:spPr>
          <a:xfrm>
            <a:off x="762000" y="1295400"/>
            <a:ext cx="7543800" cy="4800600"/>
          </a:xfrm>
        </p:spPr>
        <p:txBody>
          <a:bodyPr rIns="0">
            <a:noAutofit/>
          </a:bodyPr>
          <a:lstStyle/>
          <a:p>
            <a:pPr marL="514350" indent="-514350" algn="just"/>
            <a:r>
              <a:rPr lang="en-US" sz="2800" b="1" dirty="0" smtClean="0">
                <a:solidFill>
                  <a:srgbClr val="FF0066"/>
                </a:solidFill>
              </a:rPr>
              <a:t>Chlorination</a:t>
            </a:r>
            <a:endParaRPr lang="en-US" sz="2400" b="1" dirty="0" smtClean="0">
              <a:solidFill>
                <a:srgbClr val="FF0066"/>
              </a:solidFill>
            </a:endParaRPr>
          </a:p>
          <a:p>
            <a:pPr marL="571500" indent="-571500" algn="just"/>
            <a:r>
              <a:rPr lang="en-US" sz="2400" dirty="0" smtClean="0"/>
              <a:t>Zone-1: Destruction of chlorine by reducing compounds.</a:t>
            </a:r>
          </a:p>
          <a:p>
            <a:pPr marL="571500" indent="-571500" algn="just"/>
            <a:r>
              <a:rPr lang="en-US" sz="2400" dirty="0" smtClean="0"/>
              <a:t>Zone-2: Formation of </a:t>
            </a:r>
            <a:r>
              <a:rPr lang="en-US" sz="2400" dirty="0" err="1" smtClean="0"/>
              <a:t>chloro</a:t>
            </a:r>
            <a:r>
              <a:rPr lang="en-US" sz="2400" dirty="0" smtClean="0"/>
              <a:t>-organic compounds and chloramines.</a:t>
            </a:r>
          </a:p>
          <a:p>
            <a:pPr marL="571500" indent="-571500" algn="just"/>
            <a:r>
              <a:rPr lang="en-US" sz="2400" dirty="0" smtClean="0"/>
              <a:t>Zone-3: Destruction of </a:t>
            </a:r>
            <a:r>
              <a:rPr lang="en-US" sz="2400" dirty="0" err="1" smtClean="0"/>
              <a:t>chloro</a:t>
            </a:r>
            <a:r>
              <a:rPr lang="en-US" sz="2400" dirty="0" smtClean="0"/>
              <a:t>-organic compounds and chloramines.</a:t>
            </a:r>
          </a:p>
          <a:p>
            <a:pPr marL="571500" indent="-571500" algn="just"/>
            <a:r>
              <a:rPr lang="en-US" sz="2400" dirty="0" smtClean="0"/>
              <a:t>Zone-4: Formation of free available chlorine.</a:t>
            </a:r>
          </a:p>
          <a:p>
            <a:pPr marL="571500" indent="-571500" algn="just"/>
            <a:endParaRPr lang="en-US" sz="2400" dirty="0" smtClean="0"/>
          </a:p>
          <a:p>
            <a:pPr marL="571500" indent="-571500" algn="just"/>
            <a:r>
              <a:rPr lang="en-US" sz="2400" dirty="0" smtClean="0"/>
              <a:t>The addition of chlorine at the break (or dip) is termed as </a:t>
            </a:r>
            <a:r>
              <a:rPr lang="en-US" sz="2400" dirty="0" smtClean="0">
                <a:solidFill>
                  <a:srgbClr val="FF0000"/>
                </a:solidFill>
              </a:rPr>
              <a:t>break point chlorination</a:t>
            </a:r>
            <a:r>
              <a:rPr lang="en-US" sz="2400" dirty="0" smtClean="0"/>
              <a:t> or </a:t>
            </a:r>
            <a:r>
              <a:rPr lang="en-US" sz="2400" dirty="0" smtClean="0">
                <a:solidFill>
                  <a:srgbClr val="FFFF00"/>
                </a:solidFill>
              </a:rPr>
              <a:t>free residual chlorination</a:t>
            </a:r>
            <a:r>
              <a:rPr lang="en-US" sz="2400" dirty="0" smtClean="0"/>
              <a:t>.</a:t>
            </a:r>
          </a:p>
        </p:txBody>
      </p:sp>
    </p:spTree>
  </p:cSld>
  <p:clrMapOvr>
    <a:masterClrMapping/>
  </p:clrMapOvr>
  <p:transition/>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smtClean="0">
                <a:solidFill>
                  <a:srgbClr val="00FF00"/>
                </a:solidFill>
              </a:rPr>
              <a:t>Disinfection </a:t>
            </a:r>
            <a:r>
              <a:rPr lang="en-US" sz="3600" dirty="0" smtClean="0">
                <a:solidFill>
                  <a:srgbClr val="00FF00"/>
                </a:solidFill>
              </a:rPr>
              <a:t>of water</a:t>
            </a:r>
            <a:endParaRPr lang="en-US" sz="3600" dirty="0">
              <a:solidFill>
                <a:srgbClr val="00FF00"/>
              </a:solidFill>
            </a:endParaRPr>
          </a:p>
        </p:txBody>
      </p:sp>
      <p:sp>
        <p:nvSpPr>
          <p:cNvPr id="24" name="Subtitle 2"/>
          <p:cNvSpPr>
            <a:spLocks noGrp="1"/>
          </p:cNvSpPr>
          <p:nvPr>
            <p:ph type="subTitle" idx="1"/>
          </p:nvPr>
        </p:nvSpPr>
        <p:spPr>
          <a:xfrm>
            <a:off x="381000" y="762000"/>
            <a:ext cx="8458200" cy="5715000"/>
          </a:xfrm>
        </p:spPr>
        <p:txBody>
          <a:bodyPr rIns="0">
            <a:noAutofit/>
          </a:bodyPr>
          <a:lstStyle/>
          <a:p>
            <a:pPr marL="514350" indent="-514350" algn="just">
              <a:spcAft>
                <a:spcPts val="1200"/>
              </a:spcAft>
            </a:pPr>
            <a:r>
              <a:rPr lang="en-US" sz="2800" b="1" dirty="0" smtClean="0">
                <a:solidFill>
                  <a:srgbClr val="FF0066"/>
                </a:solidFill>
              </a:rPr>
              <a:t>Application of Chlorine</a:t>
            </a:r>
            <a:endParaRPr lang="en-US" sz="2400" b="1" dirty="0" smtClean="0">
              <a:solidFill>
                <a:srgbClr val="FF0066"/>
              </a:solidFill>
            </a:endParaRPr>
          </a:p>
          <a:p>
            <a:pPr marL="571500" indent="-571500" algn="just">
              <a:spcAft>
                <a:spcPts val="1200"/>
              </a:spcAft>
            </a:pPr>
            <a:r>
              <a:rPr lang="en-US" sz="2400" dirty="0" smtClean="0">
                <a:solidFill>
                  <a:srgbClr val="FFFF00"/>
                </a:solidFill>
              </a:rPr>
              <a:t>Post Chlorination: </a:t>
            </a:r>
            <a:r>
              <a:rPr lang="en-US" sz="2400" dirty="0" smtClean="0"/>
              <a:t>Chlorine is generally applied after all other treatments have been given to the water supply. This may be termed as post chlorination.</a:t>
            </a:r>
          </a:p>
          <a:p>
            <a:pPr marL="571500" indent="-571500" algn="just">
              <a:spcAft>
                <a:spcPts val="1200"/>
              </a:spcAft>
            </a:pPr>
            <a:r>
              <a:rPr lang="en-US" sz="2400" dirty="0" smtClean="0">
                <a:solidFill>
                  <a:srgbClr val="FFFF00"/>
                </a:solidFill>
              </a:rPr>
              <a:t>Pre-chlorination: </a:t>
            </a:r>
            <a:r>
              <a:rPr lang="en-US" sz="2400" dirty="0" smtClean="0"/>
              <a:t>It is the application of chlorine before filtration. Pre-chlorination reduces the bacterial load on filters resulting in increase filter runs, and oxidized excessive organic matter thus removing taste and </a:t>
            </a:r>
            <a:r>
              <a:rPr lang="en-US" sz="2400" dirty="0" err="1" smtClean="0"/>
              <a:t>odour</a:t>
            </a:r>
            <a:r>
              <a:rPr lang="en-US" sz="2400" dirty="0" smtClean="0"/>
              <a:t>.</a:t>
            </a:r>
          </a:p>
          <a:p>
            <a:pPr marL="571500" indent="-571500" algn="just">
              <a:spcAft>
                <a:spcPts val="1200"/>
              </a:spcAft>
            </a:pPr>
            <a:r>
              <a:rPr lang="en-US" sz="2400" dirty="0" smtClean="0">
                <a:solidFill>
                  <a:srgbClr val="FFFF00"/>
                </a:solidFill>
              </a:rPr>
              <a:t>Double chlorination: </a:t>
            </a:r>
            <a:r>
              <a:rPr lang="en-US" sz="2400" dirty="0" smtClean="0"/>
              <a:t>It is the application of chlorine at two points in the treatment process. It is essentially pre-chlorination and post chlorination. </a:t>
            </a: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smtClean="0">
                <a:solidFill>
                  <a:srgbClr val="00FF00"/>
                </a:solidFill>
              </a:rPr>
              <a:t>Disinfection </a:t>
            </a:r>
            <a:r>
              <a:rPr lang="en-US" sz="3600" dirty="0" smtClean="0">
                <a:solidFill>
                  <a:srgbClr val="00FF00"/>
                </a:solidFill>
              </a:rPr>
              <a:t>of water</a:t>
            </a:r>
            <a:endParaRPr lang="en-US" sz="3600" dirty="0">
              <a:solidFill>
                <a:srgbClr val="00FF00"/>
              </a:solidFill>
            </a:endParaRPr>
          </a:p>
        </p:txBody>
      </p:sp>
      <p:sp>
        <p:nvSpPr>
          <p:cNvPr id="24" name="Subtitle 2"/>
          <p:cNvSpPr>
            <a:spLocks noGrp="1"/>
          </p:cNvSpPr>
          <p:nvPr>
            <p:ph type="subTitle" idx="1"/>
          </p:nvPr>
        </p:nvSpPr>
        <p:spPr>
          <a:xfrm>
            <a:off x="381000" y="762000"/>
            <a:ext cx="8458200" cy="5715000"/>
          </a:xfrm>
        </p:spPr>
        <p:txBody>
          <a:bodyPr rIns="0">
            <a:noAutofit/>
          </a:bodyPr>
          <a:lstStyle/>
          <a:p>
            <a:pPr marL="514350" indent="-514350" algn="just"/>
            <a:r>
              <a:rPr lang="en-US" sz="2800" b="1" dirty="0" smtClean="0">
                <a:solidFill>
                  <a:srgbClr val="FF0066"/>
                </a:solidFill>
              </a:rPr>
              <a:t>Application of Chlorine</a:t>
            </a:r>
            <a:endParaRPr lang="en-US" sz="2400" b="1" dirty="0" smtClean="0">
              <a:solidFill>
                <a:srgbClr val="FF0066"/>
              </a:solidFill>
            </a:endParaRPr>
          </a:p>
          <a:p>
            <a:pPr marL="571500" indent="-571500" algn="just"/>
            <a:r>
              <a:rPr lang="en-US" sz="2400" dirty="0" smtClean="0"/>
              <a:t>The advantages of double chlorination are:</a:t>
            </a:r>
          </a:p>
          <a:p>
            <a:pPr marL="571500" indent="-571500" algn="just">
              <a:buAutoNum type="romanLcPeriod"/>
            </a:pPr>
            <a:r>
              <a:rPr lang="en-US" sz="2400" dirty="0" smtClean="0"/>
              <a:t>Decrease load on the filter</a:t>
            </a:r>
          </a:p>
          <a:p>
            <a:pPr marL="571500" indent="-571500" algn="just">
              <a:buAutoNum type="romanLcPeriod"/>
            </a:pPr>
            <a:r>
              <a:rPr lang="en-US" sz="2400" dirty="0" smtClean="0"/>
              <a:t>Greater removal of bacteria</a:t>
            </a:r>
          </a:p>
          <a:p>
            <a:pPr marL="571500" indent="-571500" algn="just">
              <a:buAutoNum type="romanLcPeriod"/>
            </a:pPr>
            <a:r>
              <a:rPr lang="en-US" sz="2400" dirty="0" smtClean="0"/>
              <a:t>Greater factor of safety due to maintaining two chlorination</a:t>
            </a:r>
          </a:p>
          <a:p>
            <a:pPr marL="571500" indent="-571500" algn="just">
              <a:buAutoNum type="romanLcPeriod"/>
            </a:pPr>
            <a:r>
              <a:rPr lang="en-US" sz="2400" dirty="0" smtClean="0"/>
              <a:t>Control of algae and slimy growth in coagulating basins and filters.</a:t>
            </a:r>
          </a:p>
          <a:p>
            <a:pPr marL="571500" indent="-571500" algn="just"/>
            <a:r>
              <a:rPr lang="en-US" sz="2400" dirty="0" smtClean="0">
                <a:solidFill>
                  <a:srgbClr val="00FF00"/>
                </a:solidFill>
              </a:rPr>
              <a:t>Super chlorination: </a:t>
            </a:r>
            <a:r>
              <a:rPr lang="en-US" sz="2400" dirty="0" smtClean="0"/>
              <a:t>It is the application of chlorine  to water of an excess amount of chlorine. The method is effective in destroying  high concentration of tastes and </a:t>
            </a:r>
            <a:r>
              <a:rPr lang="en-US" sz="2400" dirty="0" err="1" smtClean="0"/>
              <a:t>odours</a:t>
            </a:r>
            <a:r>
              <a:rPr lang="en-US" sz="2400" dirty="0" smtClean="0"/>
              <a:t> in water. Bacterial removal is also high. </a:t>
            </a:r>
          </a:p>
          <a:p>
            <a:pPr marL="571500" indent="-571500" algn="just"/>
            <a:r>
              <a:rPr lang="en-US" sz="2400" dirty="0" smtClean="0"/>
              <a:t> </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457200" y="1143000"/>
            <a:ext cx="8153400" cy="5486400"/>
          </a:xfrm>
        </p:spPr>
        <p:txBody>
          <a:bodyPr>
            <a:normAutofit/>
          </a:bodyPr>
          <a:lstStyle/>
          <a:p>
            <a:pPr algn="just"/>
            <a:r>
              <a:rPr lang="en-US" sz="2800" b="1" dirty="0" smtClean="0">
                <a:solidFill>
                  <a:srgbClr val="FFC000"/>
                </a:solidFill>
              </a:rPr>
              <a:t>Tastes and </a:t>
            </a:r>
            <a:r>
              <a:rPr lang="en-US" sz="2800" b="1" dirty="0" err="1" smtClean="0">
                <a:solidFill>
                  <a:srgbClr val="FFC000"/>
                </a:solidFill>
              </a:rPr>
              <a:t>odour</a:t>
            </a:r>
            <a:r>
              <a:rPr lang="en-US" sz="2800" b="1" dirty="0" smtClean="0">
                <a:solidFill>
                  <a:srgbClr val="FFC000"/>
                </a:solidFill>
              </a:rPr>
              <a:t>: </a:t>
            </a:r>
          </a:p>
          <a:p>
            <a:pPr algn="just">
              <a:lnSpc>
                <a:spcPct val="150000"/>
              </a:lnSpc>
            </a:pPr>
            <a:r>
              <a:rPr lang="en-US" sz="2400" dirty="0" smtClean="0"/>
              <a:t>The words taste and </a:t>
            </a:r>
            <a:r>
              <a:rPr lang="en-US" sz="2400" dirty="0" err="1" smtClean="0"/>
              <a:t>odour</a:t>
            </a:r>
            <a:r>
              <a:rPr lang="en-US" sz="2400" dirty="0" smtClean="0"/>
              <a:t> are often used loosely and interchangeably. Actually there are four tastes: </a:t>
            </a:r>
            <a:r>
              <a:rPr lang="en-US" sz="2400" b="1" dirty="0" smtClean="0">
                <a:solidFill>
                  <a:srgbClr val="FFC000"/>
                </a:solidFill>
              </a:rPr>
              <a:t>sour, salt, sweet and bitter</a:t>
            </a:r>
            <a:r>
              <a:rPr lang="en-US" sz="2400" dirty="0" smtClean="0">
                <a:solidFill>
                  <a:srgbClr val="FFC000"/>
                </a:solidFill>
              </a:rPr>
              <a:t> </a:t>
            </a:r>
            <a:r>
              <a:rPr lang="en-US" sz="2400" dirty="0" smtClean="0"/>
              <a:t>– strictly confined in their perception to the taste buds of the tongue. </a:t>
            </a:r>
            <a:r>
              <a:rPr lang="en-US" sz="2400" dirty="0" err="1" smtClean="0"/>
              <a:t>Odours</a:t>
            </a:r>
            <a:r>
              <a:rPr lang="en-US" sz="2400" dirty="0" smtClean="0"/>
              <a:t> appear to be without limit in number and are known to change in quality as the concentration of the </a:t>
            </a:r>
            <a:r>
              <a:rPr lang="en-US" sz="2400" dirty="0" err="1" smtClean="0"/>
              <a:t>odourous</a:t>
            </a:r>
            <a:r>
              <a:rPr lang="en-US" sz="2400" dirty="0" smtClean="0"/>
              <a:t> compounds, or the intensity of their small, is varied.</a:t>
            </a:r>
            <a:endParaRPr lang="en-US" sz="2400" b="1"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76200"/>
            <a:ext cx="8686800" cy="685800"/>
          </a:xfrm>
        </p:spPr>
        <p:txBody>
          <a:bodyPr>
            <a:normAutofit/>
          </a:bodyPr>
          <a:lstStyle/>
          <a:p>
            <a:pPr algn="ctr"/>
            <a:r>
              <a:rPr lang="en-US" sz="3600" dirty="0" smtClean="0">
                <a:solidFill>
                  <a:srgbClr val="00FF00"/>
                </a:solidFill>
              </a:rPr>
              <a:t>Water Quality Parameters and Standards</a:t>
            </a:r>
            <a:endParaRPr lang="en-US" sz="3600" dirty="0">
              <a:solidFill>
                <a:srgbClr val="00FF00"/>
              </a:solidFill>
            </a:endParaRPr>
          </a:p>
        </p:txBody>
      </p:sp>
      <p:sp>
        <p:nvSpPr>
          <p:cNvPr id="4" name="Subtitle 3"/>
          <p:cNvSpPr>
            <a:spLocks noGrp="1"/>
          </p:cNvSpPr>
          <p:nvPr>
            <p:ph type="subTitle" idx="1"/>
          </p:nvPr>
        </p:nvSpPr>
        <p:spPr>
          <a:xfrm>
            <a:off x="457200" y="1143000"/>
            <a:ext cx="8153400" cy="5486400"/>
          </a:xfrm>
        </p:spPr>
        <p:txBody>
          <a:bodyPr>
            <a:normAutofit/>
          </a:bodyPr>
          <a:lstStyle/>
          <a:p>
            <a:pPr algn="just"/>
            <a:r>
              <a:rPr lang="en-US" sz="2800" b="1" dirty="0" smtClean="0">
                <a:solidFill>
                  <a:srgbClr val="FFC000"/>
                </a:solidFill>
              </a:rPr>
              <a:t>Tastes and </a:t>
            </a:r>
            <a:r>
              <a:rPr lang="en-US" sz="2800" b="1" dirty="0" err="1" smtClean="0">
                <a:solidFill>
                  <a:srgbClr val="FFC000"/>
                </a:solidFill>
              </a:rPr>
              <a:t>odour</a:t>
            </a:r>
            <a:r>
              <a:rPr lang="en-US" sz="2800" b="1" dirty="0" smtClean="0">
                <a:solidFill>
                  <a:srgbClr val="FFC000"/>
                </a:solidFill>
              </a:rPr>
              <a:t>: </a:t>
            </a:r>
            <a:endParaRPr lang="en-US" sz="2800" dirty="0" smtClean="0"/>
          </a:p>
          <a:p>
            <a:pPr algn="just">
              <a:lnSpc>
                <a:spcPct val="150000"/>
              </a:lnSpc>
            </a:pPr>
            <a:r>
              <a:rPr lang="en-US" sz="2400" dirty="0" smtClean="0"/>
              <a:t>Tastes and </a:t>
            </a:r>
            <a:r>
              <a:rPr lang="en-US" sz="2400" dirty="0" err="1" smtClean="0"/>
              <a:t>odours</a:t>
            </a:r>
            <a:r>
              <a:rPr lang="en-US" sz="2400" dirty="0" smtClean="0"/>
              <a:t> are associated with (</a:t>
            </a:r>
            <a:r>
              <a:rPr lang="en-US" sz="2400" dirty="0" err="1" smtClean="0"/>
              <a:t>i</a:t>
            </a:r>
            <a:r>
              <a:rPr lang="en-US" sz="2400" dirty="0" smtClean="0"/>
              <a:t>) decaying organic matter, (ii) living algae and other microorganisms containing essential oils and other </a:t>
            </a:r>
            <a:r>
              <a:rPr lang="en-US" sz="2400" dirty="0" err="1" smtClean="0"/>
              <a:t>odourous</a:t>
            </a:r>
            <a:r>
              <a:rPr lang="en-US" sz="2400" dirty="0" smtClean="0"/>
              <a:t> compounds, (iii) iron and manganese and other metallic products of corrosion, (iv) industrial wastes, particularly </a:t>
            </a:r>
            <a:r>
              <a:rPr lang="en-US" sz="2400" dirty="0" err="1" smtClean="0"/>
              <a:t>phenolic</a:t>
            </a:r>
            <a:r>
              <a:rPr lang="en-US" sz="2400" dirty="0" smtClean="0"/>
              <a:t> substances, (v) disinfecting chlorine and its substitute compounds and (vi) biologically </a:t>
            </a:r>
            <a:r>
              <a:rPr lang="en-US" sz="2400" dirty="0" err="1" smtClean="0"/>
              <a:t>nondegradable</a:t>
            </a:r>
            <a:r>
              <a:rPr lang="en-US" sz="2400" dirty="0" smtClean="0"/>
              <a:t> synthetic organics.</a:t>
            </a:r>
            <a:endParaRPr lang="en-US" sz="2400"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6115</TotalTime>
  <Words>5736</Words>
  <Application>Microsoft Office PowerPoint</Application>
  <PresentationFormat>On-screen Show (4:3)</PresentationFormat>
  <Paragraphs>600</Paragraphs>
  <Slides>72</Slides>
  <Notes>0</Notes>
  <HiddenSlides>72</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72</vt:i4>
      </vt:variant>
    </vt:vector>
  </HeadingPairs>
  <TitlesOfParts>
    <vt:vector size="74" baseType="lpstr">
      <vt:lpstr>Flow</vt:lpstr>
      <vt:lpstr>Equation</vt:lpstr>
      <vt:lpstr>WATER QUALITY AND TREATMENT</vt:lpstr>
      <vt:lpstr>WATER QUALITY AND TREATMENT</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    Environmental Engineering-1</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Water Quality Parameters and Standards</vt:lpstr>
      <vt:lpstr>Treatment of water</vt:lpstr>
      <vt:lpstr>Treatment of water</vt:lpstr>
      <vt:lpstr>Treatment of water</vt:lpstr>
      <vt:lpstr>Plain Sedimentation</vt:lpstr>
      <vt:lpstr>Plain Sedimentation</vt:lpstr>
      <vt:lpstr>Plain Sedimentation</vt:lpstr>
      <vt:lpstr>Plain Sedimentation</vt:lpstr>
      <vt:lpstr>Plain Sedimentation</vt:lpstr>
      <vt:lpstr>Plain Sedimentation</vt:lpstr>
      <vt:lpstr>Plain Sedimentation</vt:lpstr>
      <vt:lpstr>Plain Sedimentation</vt:lpstr>
      <vt:lpstr>Plain Sedimentation</vt:lpstr>
      <vt:lpstr>    Environmental Engineering-1</vt:lpstr>
      <vt:lpstr>Coagulation and Flocculation</vt:lpstr>
      <vt:lpstr>Coagulation and Flocculation</vt:lpstr>
      <vt:lpstr>Coagulation and Flocculation</vt:lpstr>
      <vt:lpstr>Coagulation and Flocculation</vt:lpstr>
      <vt:lpstr>Coagulation and Flocculation</vt:lpstr>
      <vt:lpstr>Filtration</vt:lpstr>
      <vt:lpstr>Filtration</vt:lpstr>
      <vt:lpstr>Filtration</vt:lpstr>
      <vt:lpstr>Filtration</vt:lpstr>
      <vt:lpstr>Filtration</vt:lpstr>
      <vt:lpstr>Filtration</vt:lpstr>
      <vt:lpstr>Filtration</vt:lpstr>
      <vt:lpstr>Filtration</vt:lpstr>
      <vt:lpstr>Filtration</vt:lpstr>
      <vt:lpstr>Filtration</vt:lpstr>
      <vt:lpstr>Filtration</vt:lpstr>
      <vt:lpstr>Filtration</vt:lpstr>
      <vt:lpstr>Filtration</vt:lpstr>
      <vt:lpstr>Filtration</vt:lpstr>
      <vt:lpstr>    Environmental Engineering-1</vt:lpstr>
      <vt:lpstr>Filtration</vt:lpstr>
      <vt:lpstr>Filtration</vt:lpstr>
      <vt:lpstr>Filtration</vt:lpstr>
      <vt:lpstr>Filtration</vt:lpstr>
      <vt:lpstr>Filtration</vt:lpstr>
      <vt:lpstr>Disinfection of water</vt:lpstr>
      <vt:lpstr>Disinfection of water</vt:lpstr>
      <vt:lpstr>Disinfection of water</vt:lpstr>
      <vt:lpstr>Disinfection of water</vt:lpstr>
      <vt:lpstr>Disinfection of water</vt:lpstr>
      <vt:lpstr>Disinfection of water</vt:lpstr>
      <vt:lpstr>Disinfection of water</vt:lpstr>
      <vt:lpstr>Disinfection of water</vt:lpstr>
      <vt:lpstr>Disinfection of water</vt:lpstr>
      <vt:lpstr>Disinfection of water</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Environmental Engineering-1</dc:title>
  <dc:creator>User</dc:creator>
  <cp:lastModifiedBy>Windows User</cp:lastModifiedBy>
  <cp:revision>660</cp:revision>
  <dcterms:created xsi:type="dcterms:W3CDTF">2006-08-16T00:00:00Z</dcterms:created>
  <dcterms:modified xsi:type="dcterms:W3CDTF">2022-06-02T15:18:03Z</dcterms:modified>
</cp:coreProperties>
</file>