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62" r:id="rId5"/>
    <p:sldId id="263" r:id="rId6"/>
    <p:sldId id="260" r:id="rId7"/>
    <p:sldId id="258" r:id="rId8"/>
    <p:sldId id="271" r:id="rId9"/>
    <p:sldId id="270" r:id="rId10"/>
    <p:sldId id="259" r:id="rId11"/>
    <p:sldId id="269" r:id="rId12"/>
    <p:sldId id="264" r:id="rId13"/>
    <p:sldId id="265" r:id="rId14"/>
    <p:sldId id="266" r:id="rId15"/>
    <p:sldId id="279"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26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331C3E-EF2B-4A85-80F5-22D900176926}"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15003467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93081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944635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390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23288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331C3E-EF2B-4A85-80F5-22D900176926}" type="datetimeFigureOut">
              <a:rPr lang="en-US" smtClean="0"/>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15704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331C3E-EF2B-4A85-80F5-22D900176926}" type="datetimeFigureOut">
              <a:rPr lang="en-US" smtClean="0"/>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408374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31C3E-EF2B-4A85-80F5-22D900176926}"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391423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31C3E-EF2B-4A85-80F5-22D900176926}"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29325065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31C3E-EF2B-4A85-80F5-22D900176926}"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415129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31C3E-EF2B-4A85-80F5-22D900176926}"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42082172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133031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331C3E-EF2B-4A85-80F5-22D900176926}" type="datetimeFigureOut">
              <a:rPr lang="en-US" smtClean="0"/>
              <a:t>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28390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331C3E-EF2B-4A85-80F5-22D900176926}" type="datetimeFigureOut">
              <a:rPr lang="en-US" smtClean="0"/>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53458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31C3E-EF2B-4A85-80F5-22D900176926}" type="datetimeFigureOut">
              <a:rPr lang="en-US" smtClean="0"/>
              <a:t>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47061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320751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31C3E-EF2B-4A85-80F5-22D900176926}"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6920-7A87-4D35-846B-28CC1A128F7A}" type="slidenum">
              <a:rPr lang="en-US" smtClean="0"/>
              <a:t>‹#›</a:t>
            </a:fld>
            <a:endParaRPr lang="en-US"/>
          </a:p>
        </p:txBody>
      </p:sp>
    </p:spTree>
    <p:extLst>
      <p:ext uri="{BB962C8B-B14F-4D97-AF65-F5344CB8AC3E}">
        <p14:creationId xmlns:p14="http://schemas.microsoft.com/office/powerpoint/2010/main" val="97956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331C3E-EF2B-4A85-80F5-22D900176926}" type="datetimeFigureOut">
              <a:rPr lang="en-US" smtClean="0"/>
              <a:t>2/12/2022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5E6920-7A87-4D35-846B-28CC1A128F7A}" type="slidenum">
              <a:rPr lang="en-US" smtClean="0"/>
              <a:t>‹#›</a:t>
            </a:fld>
            <a:endParaRPr lang="en-US"/>
          </a:p>
        </p:txBody>
      </p:sp>
    </p:spTree>
    <p:extLst>
      <p:ext uri="{BB962C8B-B14F-4D97-AF65-F5344CB8AC3E}">
        <p14:creationId xmlns:p14="http://schemas.microsoft.com/office/powerpoint/2010/main" val="377844942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hyperlink" Target="http://www.aboutcivil.org/civil-engineering-encyclopedia/305-water-res-irrigation-a-hydraulic-structures/1749-local-scour-clear-water-scouring-hydraulic-structures" TargetMode="Externa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20.JP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image" Target="../media/image24.JP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7.JPG" /><Relationship Id="rId2" Type="http://schemas.openxmlformats.org/officeDocument/2006/relationships/image" Target="../media/image26.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gif" /><Relationship Id="rId1" Type="http://schemas.openxmlformats.org/officeDocument/2006/relationships/slideLayout" Target="../slideLayouts/slideLayout7.xml" /><Relationship Id="rId4" Type="http://schemas.openxmlformats.org/officeDocument/2006/relationships/image" Target="../media/image10.jpeg" /></Relationships>
</file>

<file path=ppt/slides/_rels/slide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5.gif"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7.gif"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423" y="336175"/>
            <a:ext cx="10712823" cy="1076045"/>
          </a:xfrm>
        </p:spPr>
        <p:txBody>
          <a:bodyPr>
            <a:normAutofit/>
          </a:bodyPr>
          <a:lstStyle/>
          <a:p>
            <a:r>
              <a:rPr lang="en-US" dirty="0">
                <a:solidFill>
                  <a:srgbClr val="FFFF00"/>
                </a:solidFill>
              </a:rPr>
              <a:t>Lecture on Hydraulic Jump</a:t>
            </a:r>
          </a:p>
        </p:txBody>
      </p:sp>
      <p:sp>
        <p:nvSpPr>
          <p:cNvPr id="3" name="Subtitle 2"/>
          <p:cNvSpPr>
            <a:spLocks noGrp="1"/>
          </p:cNvSpPr>
          <p:nvPr>
            <p:ph type="subTitle" idx="1"/>
          </p:nvPr>
        </p:nvSpPr>
        <p:spPr>
          <a:xfrm>
            <a:off x="797859" y="3965108"/>
            <a:ext cx="8834718" cy="1978492"/>
          </a:xfrm>
        </p:spPr>
        <p:txBody>
          <a:bodyPr>
            <a:noAutofit/>
          </a:bodyPr>
          <a:lstStyle/>
          <a:p>
            <a:pPr algn="l"/>
            <a:r>
              <a:rPr lang="en-US" sz="2400" dirty="0">
                <a:solidFill>
                  <a:srgbClr val="00B0F0"/>
                </a:solidFill>
                <a:latin typeface="Times New Roman" panose="02020603050405020304" pitchFamily="18" charset="0"/>
                <a:cs typeface="Times New Roman" panose="02020603050405020304" pitchFamily="18" charset="0"/>
              </a:rPr>
              <a:t>MAHMUD HASAN</a:t>
            </a:r>
          </a:p>
          <a:p>
            <a:pPr algn="l"/>
            <a:r>
              <a:rPr lang="en-US" sz="2400" dirty="0">
                <a:solidFill>
                  <a:srgbClr val="00B0F0"/>
                </a:solidFill>
                <a:latin typeface="Times New Roman" panose="02020603050405020304" pitchFamily="18" charset="0"/>
                <a:cs typeface="Times New Roman" panose="02020603050405020304" pitchFamily="18" charset="0"/>
              </a:rPr>
              <a:t>Lecturer</a:t>
            </a:r>
          </a:p>
          <a:p>
            <a:pPr algn="l"/>
            <a:r>
              <a:rPr lang="en-US" sz="2400" dirty="0">
                <a:solidFill>
                  <a:srgbClr val="00B0F0"/>
                </a:solidFill>
                <a:latin typeface="Times New Roman" panose="02020603050405020304" pitchFamily="18" charset="0"/>
                <a:cs typeface="Times New Roman" panose="02020603050405020304" pitchFamily="18" charset="0"/>
              </a:rPr>
              <a:t>Department of Civil Engineering</a:t>
            </a:r>
          </a:p>
          <a:p>
            <a:pPr algn="l"/>
            <a:r>
              <a:rPr lang="en-US" sz="2400" dirty="0">
                <a:solidFill>
                  <a:srgbClr val="00B0F0"/>
                </a:solidFill>
                <a:latin typeface="Times New Roman" panose="02020603050405020304" pitchFamily="18" charset="0"/>
                <a:cs typeface="Times New Roman" panose="02020603050405020304" pitchFamily="18" charset="0"/>
              </a:rPr>
              <a:t>Rajshahi University of Engineering &amp;  Technology(RUET)</a:t>
            </a:r>
          </a:p>
        </p:txBody>
      </p:sp>
    </p:spTree>
    <p:extLst>
      <p:ext uri="{BB962C8B-B14F-4D97-AF65-F5344CB8AC3E}">
        <p14:creationId xmlns:p14="http://schemas.microsoft.com/office/powerpoint/2010/main" val="248323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141" y="581870"/>
            <a:ext cx="10206318" cy="1877437"/>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Applications of Hydraulic Jump:</a:t>
            </a:r>
          </a:p>
          <a:p>
            <a:pPr algn="just"/>
            <a:r>
              <a:rPr lang="en-US" sz="2800" dirty="0">
                <a:latin typeface="Times New Roman" panose="02020603050405020304" pitchFamily="18" charset="0"/>
                <a:cs typeface="Times New Roman" panose="02020603050405020304" pitchFamily="18" charset="0"/>
              </a:rPr>
              <a:t>01. Usually hydraulic jump </a:t>
            </a:r>
            <a:r>
              <a:rPr lang="en-US" sz="2800" dirty="0">
                <a:solidFill>
                  <a:srgbClr val="FF0000"/>
                </a:solidFill>
                <a:latin typeface="Times New Roman" panose="02020603050405020304" pitchFamily="18" charset="0"/>
                <a:cs typeface="Times New Roman" panose="02020603050405020304" pitchFamily="18" charset="0"/>
              </a:rPr>
              <a:t>reverses the flow </a:t>
            </a:r>
            <a:r>
              <a:rPr lang="en-US" sz="2800" dirty="0">
                <a:latin typeface="Times New Roman" panose="02020603050405020304" pitchFamily="18" charset="0"/>
                <a:cs typeface="Times New Roman" panose="02020603050405020304" pitchFamily="18" charset="0"/>
              </a:rPr>
              <a:t>of water. This phenomenon can be used to mix chemicals for </a:t>
            </a:r>
            <a:r>
              <a:rPr lang="en-US" sz="2800" dirty="0">
                <a:solidFill>
                  <a:srgbClr val="FF0000"/>
                </a:solidFill>
                <a:latin typeface="Times New Roman" panose="02020603050405020304" pitchFamily="18" charset="0"/>
                <a:cs typeface="Times New Roman" panose="02020603050405020304" pitchFamily="18" charset="0"/>
              </a:rPr>
              <a:t>water purification</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2050" name="Picture 2" descr="https://upload.wikimedia.org/wikipedia/commons/6/69/Riverfront_Park_WA_0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5178"/>
            <a:ext cx="8458199"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8871" y="6252010"/>
            <a:ext cx="11143129"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Weir in Riverfront Park, WA (left) and Hydraulic Jump in Coagulation Chamber (right)</a:t>
            </a:r>
          </a:p>
        </p:txBody>
      </p:sp>
    </p:spTree>
    <p:extLst>
      <p:ext uri="{BB962C8B-B14F-4D97-AF65-F5344CB8AC3E}">
        <p14:creationId xmlns:p14="http://schemas.microsoft.com/office/powerpoint/2010/main" val="315744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141" y="581870"/>
            <a:ext cx="10206318" cy="4893647"/>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Applications of Hydraulic Jump Cont..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02. Hydraulic jump usually maintains the </a:t>
            </a:r>
            <a:r>
              <a:rPr lang="en-US" sz="2800" dirty="0">
                <a:solidFill>
                  <a:srgbClr val="FF0000"/>
                </a:solidFill>
                <a:latin typeface="Times New Roman" panose="02020603050405020304" pitchFamily="18" charset="0"/>
                <a:cs typeface="Times New Roman" panose="02020603050405020304" pitchFamily="18" charset="0"/>
              </a:rPr>
              <a:t>high water level </a:t>
            </a:r>
            <a:r>
              <a:rPr lang="en-US" sz="2800" dirty="0">
                <a:latin typeface="Times New Roman" panose="02020603050405020304" pitchFamily="18" charset="0"/>
                <a:cs typeface="Times New Roman" panose="02020603050405020304" pitchFamily="18" charset="0"/>
              </a:rPr>
              <a:t>on the down stream side. This high water level can be used for </a:t>
            </a:r>
            <a:r>
              <a:rPr lang="en-US" sz="2800" dirty="0">
                <a:solidFill>
                  <a:srgbClr val="FF0000"/>
                </a:solidFill>
                <a:latin typeface="Times New Roman" panose="02020603050405020304" pitchFamily="18" charset="0"/>
                <a:cs typeface="Times New Roman" panose="02020603050405020304" pitchFamily="18" charset="0"/>
              </a:rPr>
              <a:t>irrigation purposes.</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03. Hydraulic jump can be used to </a:t>
            </a:r>
            <a:r>
              <a:rPr lang="en-US" sz="2800" dirty="0">
                <a:solidFill>
                  <a:srgbClr val="FF0000"/>
                </a:solidFill>
                <a:latin typeface="Times New Roman" panose="02020603050405020304" pitchFamily="18" charset="0"/>
                <a:cs typeface="Times New Roman" panose="02020603050405020304" pitchFamily="18" charset="0"/>
              </a:rPr>
              <a:t>remove the air </a:t>
            </a:r>
            <a:r>
              <a:rPr lang="en-US" sz="2800" dirty="0">
                <a:latin typeface="Times New Roman" panose="02020603050405020304" pitchFamily="18" charset="0"/>
                <a:cs typeface="Times New Roman" panose="02020603050405020304" pitchFamily="18" charset="0"/>
              </a:rPr>
              <a:t>from water supply and sewage lines to prevent the air locking.</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04. It prevents the </a:t>
            </a:r>
            <a:r>
              <a:rPr lang="en-US" sz="2800" dirty="0">
                <a:solidFill>
                  <a:srgbClr val="FF0000"/>
                </a:solidFill>
                <a:latin typeface="Times New Roman" panose="02020603050405020304" pitchFamily="18" charset="0"/>
                <a:cs typeface="Times New Roman" panose="02020603050405020304" pitchFamily="18" charset="0"/>
                <a:hlinkClick r:id="rId2"/>
              </a:rPr>
              <a:t>scouring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action on the down stream side of the dam structure.</a:t>
            </a:r>
          </a:p>
        </p:txBody>
      </p:sp>
    </p:spTree>
    <p:extLst>
      <p:ext uri="{BB962C8B-B14F-4D97-AF65-F5344CB8AC3E}">
        <p14:creationId xmlns:p14="http://schemas.microsoft.com/office/powerpoint/2010/main" val="175422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134" y="568369"/>
            <a:ext cx="4039888"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Classification of Jumps</a:t>
            </a:r>
          </a:p>
        </p:txBody>
      </p:sp>
      <p:sp>
        <p:nvSpPr>
          <p:cNvPr id="5" name="Rectangle 4"/>
          <p:cNvSpPr/>
          <p:nvPr/>
        </p:nvSpPr>
        <p:spPr>
          <a:xfrm>
            <a:off x="849133" y="1582341"/>
            <a:ext cx="10903595"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As mentioned earlier, the supercritical flow Froude number influences the characteristics of the hydraulic jump. </a:t>
            </a:r>
            <a:r>
              <a:rPr lang="en-US" sz="2400" dirty="0">
                <a:solidFill>
                  <a:srgbClr val="FF0000"/>
                </a:solidFill>
                <a:latin typeface="Times New Roman" panose="02020603050405020304" pitchFamily="18" charset="0"/>
                <a:cs typeface="Times New Roman" panose="02020603050405020304" pitchFamily="18" charset="0"/>
              </a:rPr>
              <a:t>Bradley and </a:t>
            </a:r>
            <a:r>
              <a:rPr lang="en-US" sz="2400" dirty="0" err="1">
                <a:solidFill>
                  <a:srgbClr val="FF0000"/>
                </a:solidFill>
                <a:latin typeface="Times New Roman" panose="02020603050405020304" pitchFamily="18" charset="0"/>
                <a:cs typeface="Times New Roman" panose="02020603050405020304" pitchFamily="18" charset="0"/>
              </a:rPr>
              <a:t>Peterka</a:t>
            </a:r>
            <a:r>
              <a:rPr lang="en-US" sz="2400" dirty="0">
                <a:latin typeface="Times New Roman" panose="02020603050405020304" pitchFamily="18" charset="0"/>
                <a:cs typeface="Times New Roman" panose="02020603050405020304" pitchFamily="18" charset="0"/>
              </a:rPr>
              <a:t>, after extensive experimental investigations, have classified the hydraulic jump into </a:t>
            </a:r>
            <a:r>
              <a:rPr lang="en-US" sz="2400" dirty="0">
                <a:solidFill>
                  <a:srgbClr val="FF0000"/>
                </a:solidFill>
                <a:latin typeface="Times New Roman" panose="02020603050405020304" pitchFamily="18" charset="0"/>
                <a:cs typeface="Times New Roman" panose="02020603050405020304" pitchFamily="18" charset="0"/>
              </a:rPr>
              <a:t>five categories </a:t>
            </a:r>
            <a:r>
              <a:rPr lang="en-US" sz="2400" dirty="0">
                <a:latin typeface="Times New Roman" panose="02020603050405020304" pitchFamily="18" charset="0"/>
                <a:cs typeface="Times New Roman" panose="02020603050405020304" pitchFamily="18" charset="0"/>
              </a:rPr>
              <a:t>as shown in Figure 28.4. The hydraulic jump is the phenomenon that occurs where there is an abrupt transition from supercritical (inertia dominated) flow to sub critical (gravity dominated) flow. The most important factor that affects the hydraulic jump is the initial Froude number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55398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06" y="1358152"/>
            <a:ext cx="10623177" cy="4726921"/>
          </a:xfrm>
          <a:prstGeom prst="rect">
            <a:avLst/>
          </a:prstGeom>
        </p:spPr>
      </p:pic>
      <p:sp>
        <p:nvSpPr>
          <p:cNvPr id="3" name="Rectangle 2"/>
          <p:cNvSpPr/>
          <p:nvPr/>
        </p:nvSpPr>
        <p:spPr>
          <a:xfrm>
            <a:off x="849134" y="568369"/>
            <a:ext cx="5145961"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Classification of Jumps Cont..</a:t>
            </a:r>
          </a:p>
        </p:txBody>
      </p:sp>
    </p:spTree>
    <p:extLst>
      <p:ext uri="{BB962C8B-B14F-4D97-AF65-F5344CB8AC3E}">
        <p14:creationId xmlns:p14="http://schemas.microsoft.com/office/powerpoint/2010/main" val="299490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016" y="97721"/>
            <a:ext cx="5145961"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Classification of Jumps Cont..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1" y="870755"/>
            <a:ext cx="6575610" cy="5987245"/>
          </a:xfrm>
          <a:prstGeom prst="rect">
            <a:avLst/>
          </a:prstGeom>
        </p:spPr>
      </p:pic>
      <p:sp>
        <p:nvSpPr>
          <p:cNvPr id="4" name="TextBox 3"/>
          <p:cNvSpPr txBox="1"/>
          <p:nvPr/>
        </p:nvSpPr>
        <p:spPr>
          <a:xfrm>
            <a:off x="5994400" y="2554514"/>
            <a:ext cx="537029"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183" y="870755"/>
            <a:ext cx="5133975" cy="5987245"/>
          </a:xfrm>
          <a:prstGeom prst="rect">
            <a:avLst/>
          </a:prstGeom>
        </p:spPr>
      </p:pic>
    </p:spTree>
    <p:extLst>
      <p:ext uri="{BB962C8B-B14F-4D97-AF65-F5344CB8AC3E}">
        <p14:creationId xmlns:p14="http://schemas.microsoft.com/office/powerpoint/2010/main" val="53728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5" y="188260"/>
            <a:ext cx="11551024" cy="6333564"/>
          </a:xfrm>
          <a:prstGeom prst="rect">
            <a:avLst/>
          </a:prstGeom>
        </p:spPr>
      </p:pic>
    </p:spTree>
    <p:extLst>
      <p:ext uri="{BB962C8B-B14F-4D97-AF65-F5344CB8AC3E}">
        <p14:creationId xmlns:p14="http://schemas.microsoft.com/office/powerpoint/2010/main" val="89076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161365"/>
            <a:ext cx="11483789" cy="6494929"/>
          </a:xfrm>
          <a:prstGeom prst="rect">
            <a:avLst/>
          </a:prstGeom>
        </p:spPr>
      </p:pic>
    </p:spTree>
    <p:extLst>
      <p:ext uri="{BB962C8B-B14F-4D97-AF65-F5344CB8AC3E}">
        <p14:creationId xmlns:p14="http://schemas.microsoft.com/office/powerpoint/2010/main" val="261826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43" y="295275"/>
            <a:ext cx="10876710" cy="3067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43" y="3362325"/>
            <a:ext cx="10876710" cy="3025028"/>
          </a:xfrm>
          <a:prstGeom prst="rect">
            <a:avLst/>
          </a:prstGeom>
        </p:spPr>
      </p:pic>
    </p:spTree>
    <p:extLst>
      <p:ext uri="{BB962C8B-B14F-4D97-AF65-F5344CB8AC3E}">
        <p14:creationId xmlns:p14="http://schemas.microsoft.com/office/powerpoint/2010/main" val="103831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87" y="161365"/>
            <a:ext cx="11456893" cy="51636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86" y="5325036"/>
            <a:ext cx="11456893" cy="866775"/>
          </a:xfrm>
          <a:prstGeom prst="rect">
            <a:avLst/>
          </a:prstGeom>
        </p:spPr>
      </p:pic>
    </p:spTree>
    <p:extLst>
      <p:ext uri="{BB962C8B-B14F-4D97-AF65-F5344CB8AC3E}">
        <p14:creationId xmlns:p14="http://schemas.microsoft.com/office/powerpoint/2010/main" val="168950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3" y="138935"/>
            <a:ext cx="100584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Definition of Hydraulic Jump</a:t>
            </a:r>
          </a:p>
        </p:txBody>
      </p:sp>
      <p:sp>
        <p:nvSpPr>
          <p:cNvPr id="3" name="TextBox 2"/>
          <p:cNvSpPr txBox="1"/>
          <p:nvPr/>
        </p:nvSpPr>
        <p:spPr>
          <a:xfrm>
            <a:off x="3254188" y="887506"/>
            <a:ext cx="184731" cy="369332"/>
          </a:xfrm>
          <a:prstGeom prst="rect">
            <a:avLst/>
          </a:prstGeom>
          <a:noFill/>
        </p:spPr>
        <p:txBody>
          <a:bodyPr wrap="none" rtlCol="0">
            <a:spAutoFit/>
          </a:bodyPr>
          <a:lstStyle/>
          <a:p>
            <a:endParaRPr lang="en-US" dirty="0"/>
          </a:p>
        </p:txBody>
      </p:sp>
      <p:sp>
        <p:nvSpPr>
          <p:cNvPr id="4" name="Rectangle 3"/>
          <p:cNvSpPr/>
          <p:nvPr/>
        </p:nvSpPr>
        <p:spPr>
          <a:xfrm>
            <a:off x="309283" y="880889"/>
            <a:ext cx="11228294"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hydraulic jump</a:t>
            </a:r>
            <a:r>
              <a:rPr lang="en-US" sz="2400" dirty="0">
                <a:latin typeface="Times New Roman" panose="02020603050405020304" pitchFamily="18" charset="0"/>
                <a:cs typeface="Times New Roman" panose="02020603050405020304" pitchFamily="18" charset="0"/>
              </a:rPr>
              <a:t> is a phenomenon in the science of </a:t>
            </a:r>
            <a:r>
              <a:rPr lang="en-US" sz="2400" b="1" dirty="0">
                <a:latin typeface="Times New Roman" panose="02020603050405020304" pitchFamily="18" charset="0"/>
                <a:cs typeface="Times New Roman" panose="02020603050405020304" pitchFamily="18" charset="0"/>
              </a:rPr>
              <a:t>hydraulics</a:t>
            </a:r>
            <a:r>
              <a:rPr lang="en-US" sz="2400" dirty="0">
                <a:latin typeface="Times New Roman" panose="02020603050405020304" pitchFamily="18" charset="0"/>
                <a:cs typeface="Times New Roman" panose="02020603050405020304" pitchFamily="18" charset="0"/>
              </a:rPr>
              <a:t> which is frequently observed in </a:t>
            </a:r>
            <a:r>
              <a:rPr lang="en-US" sz="2400" dirty="0">
                <a:solidFill>
                  <a:srgbClr val="FF0000"/>
                </a:solidFill>
                <a:latin typeface="Times New Roman" panose="02020603050405020304" pitchFamily="18" charset="0"/>
                <a:cs typeface="Times New Roman" panose="02020603050405020304" pitchFamily="18" charset="0"/>
              </a:rPr>
              <a:t>open channel </a:t>
            </a:r>
            <a:r>
              <a:rPr lang="en-US" sz="2400" dirty="0">
                <a:latin typeface="Times New Roman" panose="02020603050405020304" pitchFamily="18" charset="0"/>
                <a:cs typeface="Times New Roman" panose="02020603050405020304" pitchFamily="18" charset="0"/>
              </a:rPr>
              <a:t>flow such as </a:t>
            </a:r>
            <a:r>
              <a:rPr lang="en-US" sz="2400" dirty="0">
                <a:solidFill>
                  <a:srgbClr val="FF0000"/>
                </a:solidFill>
                <a:latin typeface="Times New Roman" panose="02020603050405020304" pitchFamily="18" charset="0"/>
                <a:cs typeface="Times New Roman" panose="02020603050405020304" pitchFamily="18" charset="0"/>
              </a:rPr>
              <a:t>rivers and spillways</a:t>
            </a:r>
            <a:r>
              <a:rPr lang="en-US" sz="2400" dirty="0">
                <a:latin typeface="Times New Roman" panose="02020603050405020304" pitchFamily="18" charset="0"/>
                <a:cs typeface="Times New Roman" panose="02020603050405020304" pitchFamily="18" charset="0"/>
              </a:rPr>
              <a:t>. When liquid at high velocity discharges into a zone of lower velocity, a rather abrupt rise occurs in the liquid surface.</a:t>
            </a:r>
          </a:p>
        </p:txBody>
      </p:sp>
      <p:pic>
        <p:nvPicPr>
          <p:cNvPr id="1026" name="Picture 2" descr="http://www.engineeringexcelspreadsheets.com/wp-content/uploads/2011/11/Hydraulic-Jump-with-Head-L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4" y="2462211"/>
            <a:ext cx="5042647" cy="3635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techopen.com/source/html/47820/media/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2462211"/>
            <a:ext cx="4894729"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5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courses.ou.edu/ebook/fluids/ch10/sec103/media/d103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17" y="927846"/>
            <a:ext cx="4865854" cy="55805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440" y="178404"/>
            <a:ext cx="444544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Hydraulic Jump </a:t>
            </a:r>
            <a:r>
              <a:rPr lang="en-US" sz="3200" b="1" dirty="0" err="1">
                <a:latin typeface="Times New Roman" panose="02020603050405020304" pitchFamily="18" charset="0"/>
                <a:cs typeface="Times New Roman" panose="02020603050405020304" pitchFamily="18" charset="0"/>
              </a:rPr>
              <a:t>Cont</a:t>
            </a:r>
            <a:r>
              <a:rPr lang="en-US" sz="3200" b="1" dirty="0">
                <a:latin typeface="Times New Roman" panose="02020603050405020304" pitchFamily="18" charset="0"/>
                <a:cs typeface="Times New Roman" panose="02020603050405020304" pitchFamily="18" charset="0"/>
              </a:rPr>
              <a:t>…</a:t>
            </a:r>
            <a:endParaRPr lang="en-US" sz="3200" dirty="0"/>
          </a:p>
        </p:txBody>
      </p:sp>
      <p:pic>
        <p:nvPicPr>
          <p:cNvPr id="3076" name="Picture 4" descr="http://www.drvalentinheller.com/Dr%20Valentin%20Heller_files/image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254" y="3966882"/>
            <a:ext cx="5610225" cy="34424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bc.net.au/radionational/image/4307986-3x2-700x4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254" y="640069"/>
            <a:ext cx="5610225" cy="322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ff.civil.uq.edu.au/h.chanson/pictures/roller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57" y="1369360"/>
            <a:ext cx="5236696" cy="37674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treamlineengineering.com/images/hydraulic_j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412" y="1369360"/>
            <a:ext cx="5113058" cy="3767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440" y="178404"/>
            <a:ext cx="444544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Hydraulic Jump </a:t>
            </a:r>
            <a:r>
              <a:rPr lang="en-US" sz="3200" b="1" dirty="0" err="1">
                <a:latin typeface="Times New Roman" panose="02020603050405020304" pitchFamily="18" charset="0"/>
                <a:cs typeface="Times New Roman" panose="02020603050405020304" pitchFamily="18" charset="0"/>
              </a:rPr>
              <a:t>Cont</a:t>
            </a:r>
            <a:r>
              <a:rPr lang="en-US" sz="3200" b="1"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67413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ff.civil.uq.edu.au/h.chanson/pictures/roll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40" y="1517275"/>
            <a:ext cx="54575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7440" y="178404"/>
            <a:ext cx="444544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Hydraulic Jump </a:t>
            </a:r>
            <a:r>
              <a:rPr lang="en-US" sz="3200" b="1" dirty="0" err="1">
                <a:latin typeface="Times New Roman" panose="02020603050405020304" pitchFamily="18" charset="0"/>
                <a:cs typeface="Times New Roman" panose="02020603050405020304" pitchFamily="18" charset="0"/>
              </a:rPr>
              <a:t>Cont</a:t>
            </a:r>
            <a:r>
              <a:rPr lang="en-US" sz="3200" b="1" dirty="0">
                <a:latin typeface="Times New Roman" panose="02020603050405020304" pitchFamily="18" charset="0"/>
                <a:cs typeface="Times New Roman" panose="02020603050405020304" pitchFamily="18" charset="0"/>
              </a:rPr>
              <a:t>…</a:t>
            </a:r>
            <a:endParaRPr lang="en-US" sz="3200" dirty="0"/>
          </a:p>
        </p:txBody>
      </p:sp>
      <p:pic>
        <p:nvPicPr>
          <p:cNvPr id="5124" name="Picture 4" descr="http://ponce.sdsu.edu/cive530_lecture03_h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240" y="1517274"/>
            <a:ext cx="56388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iseagrant.org/research/coastal/herrick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92" y="1021977"/>
            <a:ext cx="10588626" cy="5351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4435" y="242047"/>
            <a:ext cx="528469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Hydraulic Drop and Jump</a:t>
            </a:r>
          </a:p>
        </p:txBody>
      </p:sp>
    </p:spTree>
    <p:extLst>
      <p:ext uri="{BB962C8B-B14F-4D97-AF65-F5344CB8AC3E}">
        <p14:creationId xmlns:p14="http://schemas.microsoft.com/office/powerpoint/2010/main" val="209796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010" y="138064"/>
            <a:ext cx="4661854"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Effect of Hydraulic Jump</a:t>
            </a:r>
          </a:p>
        </p:txBody>
      </p:sp>
      <p:sp>
        <p:nvSpPr>
          <p:cNvPr id="3" name="Rectangle 2"/>
          <p:cNvSpPr/>
          <p:nvPr/>
        </p:nvSpPr>
        <p:spPr>
          <a:xfrm>
            <a:off x="386010" y="739677"/>
            <a:ext cx="11702896"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It is very common in the field of hydraulics to </a:t>
            </a:r>
            <a:r>
              <a:rPr lang="en-US" sz="2400" dirty="0">
                <a:solidFill>
                  <a:srgbClr val="FF0000"/>
                </a:solidFill>
                <a:latin typeface="Times New Roman" panose="02020603050405020304" pitchFamily="18" charset="0"/>
                <a:cs typeface="Times New Roman" panose="02020603050405020304" pitchFamily="18" charset="0"/>
              </a:rPr>
              <a:t>use hydraulic jump</a:t>
            </a:r>
            <a:r>
              <a:rPr lang="en-US" sz="2400" dirty="0">
                <a:latin typeface="Times New Roman" panose="02020603050405020304" pitchFamily="18" charset="0"/>
                <a:cs typeface="Times New Roman" panose="02020603050405020304" pitchFamily="18" charset="0"/>
              </a:rPr>
              <a:t>. It is used to perform different functions. Some of the effects of the hydraulic jump are as under:</a:t>
            </a:r>
          </a:p>
          <a:p>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Actually the hydraulic jump usually acts as the </a:t>
            </a:r>
            <a:r>
              <a:rPr lang="en-US" sz="2400" dirty="0">
                <a:solidFill>
                  <a:srgbClr val="FF0000"/>
                </a:solidFill>
                <a:latin typeface="Times New Roman" panose="02020603050405020304" pitchFamily="18" charset="0"/>
                <a:cs typeface="Times New Roman" panose="02020603050405020304" pitchFamily="18" charset="0"/>
              </a:rPr>
              <a:t>energy dissipater</a:t>
            </a:r>
            <a:r>
              <a:rPr lang="en-US" sz="2400" dirty="0">
                <a:latin typeface="Times New Roman" panose="02020603050405020304" pitchFamily="18" charset="0"/>
                <a:cs typeface="Times New Roman" panose="02020603050405020304" pitchFamily="18" charset="0"/>
              </a:rPr>
              <a:t>. It distributes the surplus energy of water.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59637" y="3048001"/>
            <a:ext cx="9144000" cy="3453759"/>
          </a:xfrm>
          <a:prstGeom prst="rect">
            <a:avLst/>
          </a:prstGeom>
        </p:spPr>
      </p:pic>
    </p:spTree>
    <p:extLst>
      <p:ext uri="{BB962C8B-B14F-4D97-AF65-F5344CB8AC3E}">
        <p14:creationId xmlns:p14="http://schemas.microsoft.com/office/powerpoint/2010/main" val="28799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embers.optusnet.com.au/%7Eengineeringgeologist/img1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85" y="826243"/>
            <a:ext cx="8302171" cy="46797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7885" y="5747435"/>
            <a:ext cx="9419771" cy="830997"/>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Burrendong</a:t>
            </a:r>
            <a:r>
              <a:rPr lang="en-US" sz="2400" dirty="0">
                <a:latin typeface="Times New Roman" panose="02020603050405020304" pitchFamily="18" charset="0"/>
                <a:cs typeface="Times New Roman" panose="02020603050405020304" pitchFamily="18" charset="0"/>
              </a:rPr>
              <a:t> Dam spillway showing fully lined chute and full energy </a:t>
            </a:r>
            <a:r>
              <a:rPr lang="en-US" sz="2400" dirty="0" err="1">
                <a:latin typeface="Times New Roman" panose="02020603050405020304" pitchFamily="18" charset="0"/>
                <a:cs typeface="Times New Roman" panose="02020603050405020304" pitchFamily="18" charset="0"/>
              </a:rPr>
              <a:t>dissipator</a:t>
            </a:r>
            <a:r>
              <a:rPr lang="en-US" sz="2400" dirty="0">
                <a:latin typeface="Times New Roman" panose="02020603050405020304" pitchFamily="18" charset="0"/>
                <a:cs typeface="Times New Roman" panose="02020603050405020304" pitchFamily="18" charset="0"/>
              </a:rPr>
              <a:t>.</a:t>
            </a:r>
          </a:p>
        </p:txBody>
      </p:sp>
      <p:sp>
        <p:nvSpPr>
          <p:cNvPr id="4" name="Rectangle 3"/>
          <p:cNvSpPr/>
          <p:nvPr/>
        </p:nvSpPr>
        <p:spPr>
          <a:xfrm>
            <a:off x="981095" y="0"/>
            <a:ext cx="5835252"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Effect of Hydraulic Jump Cont..</a:t>
            </a:r>
          </a:p>
        </p:txBody>
      </p:sp>
    </p:spTree>
    <p:extLst>
      <p:ext uri="{BB962C8B-B14F-4D97-AF65-F5344CB8AC3E}">
        <p14:creationId xmlns:p14="http://schemas.microsoft.com/office/powerpoint/2010/main" val="195235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010" y="541475"/>
            <a:ext cx="614302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Effect of Hydraulic Jump Cont.…</a:t>
            </a:r>
          </a:p>
        </p:txBody>
      </p:sp>
      <p:sp>
        <p:nvSpPr>
          <p:cNvPr id="3" name="Rectangle 2"/>
          <p:cNvSpPr/>
          <p:nvPr/>
        </p:nvSpPr>
        <p:spPr>
          <a:xfrm>
            <a:off x="591671" y="1303981"/>
            <a:ext cx="11053482" cy="3785652"/>
          </a:xfrm>
          <a:prstGeom prst="rect">
            <a:avLst/>
          </a:prstGeom>
        </p:spPr>
        <p:txBody>
          <a:bodyPr wrap="square">
            <a:spAutoFit/>
          </a:bodyPr>
          <a:lstStyle/>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the hydraulic jump, many </a:t>
            </a:r>
            <a:r>
              <a:rPr lang="en-US" sz="2400" dirty="0">
                <a:solidFill>
                  <a:srgbClr val="FF0000"/>
                </a:solidFill>
                <a:latin typeface="Times New Roman" panose="02020603050405020304" pitchFamily="18" charset="0"/>
                <a:cs typeface="Times New Roman" panose="02020603050405020304" pitchFamily="18" charset="0"/>
              </a:rPr>
              <a:t>noticeable disturbances </a:t>
            </a:r>
            <a:r>
              <a:rPr lang="en-US" sz="2400" dirty="0">
                <a:latin typeface="Times New Roman" panose="02020603050405020304" pitchFamily="18" charset="0"/>
                <a:cs typeface="Times New Roman" panose="02020603050405020304" pitchFamily="18" charset="0"/>
              </a:rPr>
              <a:t>are created in the flowing water like eddies, reverse flow.</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Usually when the hydraulic jump takes place, the considerable amount of </a:t>
            </a:r>
            <a:r>
              <a:rPr lang="en-US" sz="2400" dirty="0">
                <a:solidFill>
                  <a:srgbClr val="FF0000"/>
                </a:solidFill>
                <a:latin typeface="Times New Roman" panose="02020603050405020304" pitchFamily="18" charset="0"/>
                <a:cs typeface="Times New Roman" panose="02020603050405020304" pitchFamily="18" charset="0"/>
              </a:rPr>
              <a:t>air is trapped </a:t>
            </a:r>
            <a:r>
              <a:rPr lang="en-US" sz="2400" dirty="0">
                <a:latin typeface="Times New Roman" panose="02020603050405020304" pitchFamily="18" charset="0"/>
                <a:cs typeface="Times New Roman" panose="02020603050405020304" pitchFamily="18" charset="0"/>
              </a:rPr>
              <a:t>in the water. That </a:t>
            </a:r>
            <a:r>
              <a:rPr lang="en-US" sz="2400" dirty="0">
                <a:solidFill>
                  <a:srgbClr val="FF0000"/>
                </a:solidFill>
                <a:latin typeface="Times New Roman" panose="02020603050405020304" pitchFamily="18" charset="0"/>
                <a:cs typeface="Times New Roman" panose="02020603050405020304" pitchFamily="18" charset="0"/>
              </a:rPr>
              <a:t>air can be helpful </a:t>
            </a:r>
            <a:r>
              <a:rPr lang="en-US" sz="2400" dirty="0">
                <a:latin typeface="Times New Roman" panose="02020603050405020304" pitchFamily="18" charset="0"/>
                <a:cs typeface="Times New Roman" panose="02020603050405020304" pitchFamily="18" charset="0"/>
              </a:rPr>
              <a:t>in </a:t>
            </a:r>
            <a:r>
              <a:rPr lang="en-US" sz="2400" dirty="0">
                <a:solidFill>
                  <a:srgbClr val="FF0000"/>
                </a:solidFill>
                <a:latin typeface="Times New Roman" panose="02020603050405020304" pitchFamily="18" charset="0"/>
                <a:cs typeface="Times New Roman" panose="02020603050405020304" pitchFamily="18" charset="0"/>
              </a:rPr>
              <a:t>removing the wastes </a:t>
            </a:r>
            <a:r>
              <a:rPr lang="en-US" sz="2400" dirty="0">
                <a:latin typeface="Times New Roman" panose="02020603050405020304" pitchFamily="18" charset="0"/>
                <a:cs typeface="Times New Roman" panose="02020603050405020304" pitchFamily="18" charset="0"/>
              </a:rPr>
              <a:t>in the streams that are causing pollution.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Hydraulic jump also make the work of different hydraulic structures, effective like weirs, notches and flumes etc.</a:t>
            </a:r>
          </a:p>
        </p:txBody>
      </p:sp>
    </p:spTree>
    <p:extLst>
      <p:ext uri="{BB962C8B-B14F-4D97-AF65-F5344CB8AC3E}">
        <p14:creationId xmlns:p14="http://schemas.microsoft.com/office/powerpoint/2010/main" val="1111492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459</TotalTime>
  <Words>462</Words>
  <Application>Microsoft Office PowerPoint</Application>
  <PresentationFormat>Widescreen</PresentationFormat>
  <Paragraphs>38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Slate</vt:lpstr>
      <vt:lpstr>Lecture on Hydraulic Jump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Hydraulic Jump</dc:title>
  <dc:creator>hp</dc:creator>
  <cp:lastModifiedBy>Towfiqur Emon</cp:lastModifiedBy>
  <cp:revision>33</cp:revision>
  <dcterms:created xsi:type="dcterms:W3CDTF">2015-10-04T04:43:40Z</dcterms:created>
  <dcterms:modified xsi:type="dcterms:W3CDTF">2022-02-12T10:55:38Z</dcterms:modified>
</cp:coreProperties>
</file>