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3" r:id="rId7"/>
    <p:sldId id="264" r:id="rId8"/>
    <p:sldId id="262" r:id="rId9"/>
    <p:sldId id="265" r:id="rId10"/>
    <p:sldId id="266" r:id="rId11"/>
    <p:sldId id="261"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0" autoAdjust="0"/>
  </p:normalViewPr>
  <p:slideViewPr>
    <p:cSldViewPr snapToGrid="0">
      <p:cViewPr varScale="1">
        <p:scale>
          <a:sx n="56" d="100"/>
          <a:sy n="56" d="100"/>
        </p:scale>
        <p:origin x="432"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notesMaster" Target="notesMasters/notesMaster1.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17" Type="http://schemas.openxmlformats.org/officeDocument/2006/relationships/tableStyles" Target="tableStyles.xml" /><Relationship Id="rId2" Type="http://schemas.openxmlformats.org/officeDocument/2006/relationships/slide" Target="slides/slide1.xml" /><Relationship Id="rId16" Type="http://schemas.openxmlformats.org/officeDocument/2006/relationships/theme" Target="theme/them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viewProps" Target="viewProp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presProps" Target="presProps.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CE1415-4C88-4795-96B9-698BFDE8B35D}" type="datetimeFigureOut">
              <a:rPr lang="en-US" smtClean="0"/>
              <a:t>2/12/2022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545856-B9FE-498E-A02B-D697CC2FE6E9}" type="slidenum">
              <a:rPr lang="en-US" smtClean="0"/>
              <a:t>‹#›</a:t>
            </a:fld>
            <a:endParaRPr lang="en-US"/>
          </a:p>
        </p:txBody>
      </p:sp>
    </p:spTree>
    <p:extLst>
      <p:ext uri="{BB962C8B-B14F-4D97-AF65-F5344CB8AC3E}">
        <p14:creationId xmlns:p14="http://schemas.microsoft.com/office/powerpoint/2010/main" val="42869998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A545856-B9FE-498E-A02B-D697CC2FE6E9}" type="slidenum">
              <a:rPr lang="en-US" smtClean="0"/>
              <a:t>9</a:t>
            </a:fld>
            <a:endParaRPr lang="en-US"/>
          </a:p>
        </p:txBody>
      </p:sp>
    </p:spTree>
    <p:extLst>
      <p:ext uri="{BB962C8B-B14F-4D97-AF65-F5344CB8AC3E}">
        <p14:creationId xmlns:p14="http://schemas.microsoft.com/office/powerpoint/2010/main" val="9291656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223E110-F846-4509-930C-7EC57E6DF185}"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512972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23E110-F846-4509-930C-7EC57E6DF185}"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994780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23E110-F846-4509-930C-7EC57E6DF185}"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2644320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23E110-F846-4509-930C-7EC57E6DF185}"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3127939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23E110-F846-4509-930C-7EC57E6DF185}" type="datetimeFigureOut">
              <a:rPr lang="en-US" smtClean="0"/>
              <a:t>2/12/2022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1023389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23E110-F846-4509-930C-7EC57E6DF185}"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16216098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23E110-F846-4509-930C-7EC57E6DF185}" type="datetimeFigureOut">
              <a:rPr lang="en-US" smtClean="0"/>
              <a:t>2/12/2022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18637272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23E110-F846-4509-930C-7EC57E6DF185}" type="datetimeFigureOut">
              <a:rPr lang="en-US" smtClean="0"/>
              <a:t>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25527843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23E110-F846-4509-930C-7EC57E6DF185}" type="datetimeFigureOut">
              <a:rPr lang="en-US" smtClean="0"/>
              <a:t>2/12/2022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1609152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23E110-F846-4509-930C-7EC57E6DF185}"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3146945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23E110-F846-4509-930C-7EC57E6DF185}" type="datetimeFigureOut">
              <a:rPr lang="en-US" smtClean="0"/>
              <a:t>2/12/2022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988828-F522-4B1E-A384-44D70AEA2306}" type="slidenum">
              <a:rPr lang="en-US" smtClean="0"/>
              <a:t>‹#›</a:t>
            </a:fld>
            <a:endParaRPr lang="en-US"/>
          </a:p>
        </p:txBody>
      </p:sp>
    </p:spTree>
    <p:extLst>
      <p:ext uri="{BB962C8B-B14F-4D97-AF65-F5344CB8AC3E}">
        <p14:creationId xmlns:p14="http://schemas.microsoft.com/office/powerpoint/2010/main" val="3302673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23E110-F846-4509-930C-7EC57E6DF185}" type="datetimeFigureOut">
              <a:rPr lang="en-US" smtClean="0"/>
              <a:t>2/12/2022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988828-F522-4B1E-A384-44D70AEA2306}" type="slidenum">
              <a:rPr lang="en-US" smtClean="0"/>
              <a:t>‹#›</a:t>
            </a:fld>
            <a:endParaRPr lang="en-US"/>
          </a:p>
        </p:txBody>
      </p:sp>
    </p:spTree>
    <p:extLst>
      <p:ext uri="{BB962C8B-B14F-4D97-AF65-F5344CB8AC3E}">
        <p14:creationId xmlns:p14="http://schemas.microsoft.com/office/powerpoint/2010/main" val="8962412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1.tmp"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3" Type="http://schemas.openxmlformats.org/officeDocument/2006/relationships/image" Target="../media/image3.png" /><Relationship Id="rId2" Type="http://schemas.openxmlformats.org/officeDocument/2006/relationships/image" Target="../media/image2.png" /><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4.png" /><Relationship Id="rId1" Type="http://schemas.openxmlformats.org/officeDocument/2006/relationships/slideLayout" Target="../slideLayouts/slideLayout7.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6.xml.rels><?xml version="1.0" encoding="UTF-8" standalone="yes"?>
<Relationships xmlns="http://schemas.openxmlformats.org/package/2006/relationships"><Relationship Id="rId2" Type="http://schemas.openxmlformats.org/officeDocument/2006/relationships/image" Target="../media/image5.png" /><Relationship Id="rId1" Type="http://schemas.openxmlformats.org/officeDocument/2006/relationships/slideLayout" Target="../slideLayouts/slideLayout7.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8.xml.rels><?xml version="1.0" encoding="UTF-8" standalone="yes"?>
<Relationships xmlns="http://schemas.openxmlformats.org/package/2006/relationships"><Relationship Id="rId3" Type="http://schemas.openxmlformats.org/officeDocument/2006/relationships/image" Target="../media/image7.png" /><Relationship Id="rId2" Type="http://schemas.openxmlformats.org/officeDocument/2006/relationships/image" Target="../media/image6.png" /><Relationship Id="rId1" Type="http://schemas.openxmlformats.org/officeDocument/2006/relationships/slideLayout" Target="../slideLayouts/slideLayout7.xml" /></Relationships>
</file>

<file path=ppt/slides/_rels/slide9.xml.rels><?xml version="1.0" encoding="UTF-8" standalone="yes"?>
<Relationships xmlns="http://schemas.openxmlformats.org/package/2006/relationships"><Relationship Id="rId8" Type="http://schemas.openxmlformats.org/officeDocument/2006/relationships/image" Target="../media/image13.png" /><Relationship Id="rId3" Type="http://schemas.openxmlformats.org/officeDocument/2006/relationships/image" Target="../media/image8.png" /><Relationship Id="rId7" Type="http://schemas.openxmlformats.org/officeDocument/2006/relationships/image" Target="../media/image12.png" /><Relationship Id="rId2" Type="http://schemas.openxmlformats.org/officeDocument/2006/relationships/notesSlide" Target="../notesSlides/notesSlide1.xml" /><Relationship Id="rId1" Type="http://schemas.openxmlformats.org/officeDocument/2006/relationships/slideLayout" Target="../slideLayouts/slideLayout7.xml" /><Relationship Id="rId6" Type="http://schemas.openxmlformats.org/officeDocument/2006/relationships/image" Target="../media/image11.png" /><Relationship Id="rId5" Type="http://schemas.openxmlformats.org/officeDocument/2006/relationships/image" Target="../media/image10.png" /><Relationship Id="rId4" Type="http://schemas.openxmlformats.org/officeDocument/2006/relationships/image" Target="../media/image9.png" /><Relationship Id="rId9" Type="http://schemas.openxmlformats.org/officeDocument/2006/relationships/image" Target="../media/image14.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21915" y="484624"/>
            <a:ext cx="10394830" cy="6250942"/>
          </a:xfrm>
          <a:prstGeom prst="rect">
            <a:avLst/>
          </a:prstGeom>
        </p:spPr>
        <p:txBody>
          <a:bodyPr wrap="square">
            <a:spAutoFit/>
          </a:bodyPr>
          <a:lstStyle/>
          <a:p>
            <a:pPr algn="ctr" rtl="1">
              <a:lnSpc>
                <a:spcPct val="115000"/>
              </a:lnSpc>
            </a:pPr>
            <a:r>
              <a:rPr lang="en-US" sz="2800" b="1" u="sng" dirty="0">
                <a:solidFill>
                  <a:schemeClr val="accent5">
                    <a:lumMod val="50000"/>
                  </a:schemeClr>
                </a:solidFill>
                <a:effectLst/>
                <a:latin typeface="Aharoni" panose="02010803020104030203" pitchFamily="2" charset="-79"/>
                <a:ea typeface="Calibri" panose="020F0502020204030204" pitchFamily="34" charset="0"/>
                <a:cs typeface="Aharoni" panose="02010803020104030203" pitchFamily="2" charset="-79"/>
              </a:rPr>
              <a:t>Experiment No. </a:t>
            </a:r>
            <a:r>
              <a:rPr lang="en-US" sz="3200" b="1" u="sng" dirty="0">
                <a:solidFill>
                  <a:schemeClr val="accent5">
                    <a:lumMod val="50000"/>
                  </a:schemeClr>
                </a:solidFill>
                <a:effectLst/>
                <a:latin typeface="Aharoni" panose="02010803020104030203" pitchFamily="2" charset="-79"/>
                <a:ea typeface="Calibri" panose="020F0502020204030204" pitchFamily="34" charset="0"/>
                <a:cs typeface="Aharoni" panose="02010803020104030203" pitchFamily="2" charset="-79"/>
              </a:rPr>
              <a:t>03</a:t>
            </a:r>
          </a:p>
          <a:p>
            <a:pPr algn="ctr" rtl="1">
              <a:lnSpc>
                <a:spcPct val="115000"/>
              </a:lnSpc>
            </a:pPr>
            <a:r>
              <a:rPr lang="en-US" sz="2800" b="1" dirty="0">
                <a:solidFill>
                  <a:schemeClr val="accent5">
                    <a:lumMod val="50000"/>
                  </a:schemeClr>
                </a:solidFill>
                <a:effectLst/>
                <a:latin typeface="Aharoni" panose="02010803020104030203" pitchFamily="2" charset="-79"/>
                <a:ea typeface="Calibri" panose="020F0502020204030204" pitchFamily="34" charset="0"/>
                <a:cs typeface="Aharoni" panose="02010803020104030203" pitchFamily="2" charset="-79"/>
              </a:rPr>
              <a:t>Experiment Name: Observation of Hydraulic Jump</a:t>
            </a:r>
          </a:p>
          <a:p>
            <a:pPr algn="ctr" rtl="1">
              <a:lnSpc>
                <a:spcPct val="115000"/>
              </a:lnSpc>
            </a:pPr>
            <a:endParaRPr lang="en-US" sz="2800" b="1" dirty="0">
              <a:solidFill>
                <a:schemeClr val="accent5">
                  <a:lumMod val="50000"/>
                </a:schemeClr>
              </a:solidFill>
              <a:effectLst/>
              <a:latin typeface="Aharoni" panose="02010803020104030203" pitchFamily="2" charset="-79"/>
              <a:ea typeface="Calibri" panose="020F0502020204030204" pitchFamily="34" charset="0"/>
              <a:cs typeface="Aharoni" panose="02010803020104030203" pitchFamily="2" charset="-79"/>
            </a:endParaRPr>
          </a:p>
          <a:p>
            <a:pPr rtl="1">
              <a:lnSpc>
                <a:spcPct val="115000"/>
              </a:lnSpc>
            </a:pPr>
            <a:r>
              <a:rPr lang="en-US" sz="28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1.Introduction</a:t>
            </a:r>
            <a:endParaRPr lang="en-US" sz="28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ctr" rtl="1">
              <a:lnSpc>
                <a:spcPct val="115000"/>
              </a:lnSpc>
            </a:pPr>
            <a:r>
              <a:rPr lang="en-US" sz="1200" b="1" u="none" strike="noStrike" dirty="0">
                <a:effectLst/>
                <a:latin typeface="Times New Roman" panose="02020603050405020304" pitchFamily="18"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pPr>
            <a:r>
              <a:rPr lang="en-US"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In an open channel when a </a:t>
            </a:r>
            <a:r>
              <a:rPr lang="en-US" sz="2000" dirty="0">
                <a:solidFill>
                  <a:srgbClr val="FF0000"/>
                </a:solidFill>
                <a:effectLst/>
                <a:latin typeface="Arial" panose="020B0604020202020204" pitchFamily="34" charset="0"/>
                <a:ea typeface="Calibri" panose="020F0502020204030204" pitchFamily="34" charset="0"/>
                <a:cs typeface="Arial" panose="020B0604020202020204" pitchFamily="34" charset="0"/>
              </a:rPr>
              <a:t>supercritical flow </a:t>
            </a:r>
            <a:r>
              <a:rPr lang="en-US" sz="2000" dirty="0">
                <a:solidFill>
                  <a:srgbClr val="000000"/>
                </a:solidFill>
                <a:effectLst/>
                <a:latin typeface="Arial" panose="020B0604020202020204" pitchFamily="34" charset="0"/>
                <a:ea typeface="Calibri" panose="020F0502020204030204" pitchFamily="34" charset="0"/>
                <a:cs typeface="Arial" panose="020B0604020202020204" pitchFamily="34" charset="0"/>
              </a:rPr>
              <a:t>is made to change abruptly to subcritical flow, the result is usually an abrupt rise of the water surface. This feature is known as the hydraulic jump. It results when there is a conflict between upstream and downstream controls which influence the same reach of the channel. For example, if the upstream control causes supercritical flow and downstream control dictates subcritical flow, then this conflict can be resolved by a hydraulic jump, which passes the flow from one flow regime to other</a:t>
            </a:r>
            <a:r>
              <a:rPr lang="en-US" sz="2000" dirty="0">
                <a:solidFill>
                  <a:srgbClr val="000000"/>
                </a:solidFill>
                <a:latin typeface="Arial" panose="020B0604020202020204" pitchFamily="34" charset="0"/>
                <a:ea typeface="Calibri" panose="020F0502020204030204" pitchFamily="34" charset="0"/>
                <a:cs typeface="Arial" panose="020B0604020202020204" pitchFamily="34" charset="0"/>
              </a:rPr>
              <a:t>. Hydraulic jump is useful in dissipation of excess energy in flows over dams, weirs, spillways and other hydraulic structures to prevent scouring downstream, maintaining high water levels in channels for irrigation and other water distribution purposes. </a:t>
            </a:r>
            <a:br>
              <a:rPr lang="en-US" sz="20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US" sz="2000" dirty="0">
                <a:solidFill>
                  <a:srgbClr val="000000"/>
                </a:solidFill>
                <a:latin typeface="Arial" panose="020B0604020202020204" pitchFamily="34" charset="0"/>
                <a:ea typeface="Calibri" panose="020F0502020204030204" pitchFamily="34" charset="0"/>
                <a:cs typeface="Arial" panose="020B0604020202020204" pitchFamily="34" charset="0"/>
              </a:rPr>
              <a:t>This experiment is dealing with how the Hydraulic Jump is created and the characteristics.</a:t>
            </a:r>
            <a:br>
              <a:rPr lang="en-US" sz="20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US" sz="2000" dirty="0">
                <a:latin typeface="Arial" panose="020B0604020202020204" pitchFamily="34" charset="0"/>
                <a:ea typeface="Calibri" panose="020F0502020204030204" pitchFamily="34" charset="0"/>
                <a:cs typeface="Arial" panose="020B0604020202020204" pitchFamily="34" charset="0"/>
              </a:rPr>
              <a:t> </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2096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09433" y="1119117"/>
            <a:ext cx="11655188" cy="3970318"/>
          </a:xfrm>
          <a:prstGeom prst="rect">
            <a:avLst/>
          </a:prstGeom>
          <a:noFill/>
        </p:spPr>
        <p:txBody>
          <a:bodyPr wrap="square" rtlCol="0">
            <a:spAutoFit/>
          </a:bodyPr>
          <a:lstStyle/>
          <a:p>
            <a:pPr marL="342900" indent="-342900">
              <a:lnSpc>
                <a:spcPct val="150000"/>
              </a:lnSpc>
              <a:buAutoNum type="arabicPeriod"/>
            </a:pPr>
            <a:r>
              <a:rPr lang="en-US" sz="2400" dirty="0">
                <a:latin typeface="Times New Roman" panose="02020603050405020304" pitchFamily="18" charset="0"/>
                <a:cs typeface="Times New Roman" panose="02020603050405020304" pitchFamily="18" charset="0"/>
              </a:rPr>
              <a:t>A graph of variation of (E2/E1, </a:t>
            </a:r>
            <a:r>
              <a:rPr lang="en-US" sz="2400" dirty="0" err="1">
                <a:latin typeface="Times New Roman" panose="02020603050405020304" pitchFamily="18" charset="0"/>
                <a:cs typeface="Times New Roman" panose="02020603050405020304" pitchFamily="18" charset="0"/>
              </a:rPr>
              <a:t>Hj</a:t>
            </a:r>
            <a:r>
              <a:rPr lang="en-US" sz="2400" dirty="0">
                <a:latin typeface="Times New Roman" panose="02020603050405020304" pitchFamily="18" charset="0"/>
                <a:cs typeface="Times New Roman" panose="02020603050405020304" pitchFamily="18" charset="0"/>
              </a:rPr>
              <a:t>/E1, Y1/E1, Y2/E1) with respect to Froude number of approaching , F1</a:t>
            </a:r>
          </a:p>
          <a:p>
            <a:pPr marL="342900" indent="-342900">
              <a:lnSpc>
                <a:spcPct val="150000"/>
              </a:lnSpc>
              <a:buAutoNum type="arabicPeriod"/>
            </a:pPr>
            <a:r>
              <a:rPr lang="en-US" sz="2400" dirty="0">
                <a:latin typeface="Times New Roman" panose="02020603050405020304" pitchFamily="18" charset="0"/>
                <a:cs typeface="Times New Roman" panose="02020603050405020304" pitchFamily="18" charset="0"/>
              </a:rPr>
              <a:t>A graph of variation of (</a:t>
            </a:r>
            <a:r>
              <a:rPr lang="en-US" sz="2400" dirty="0" err="1">
                <a:latin typeface="Times New Roman" panose="02020603050405020304" pitchFamily="18" charset="0"/>
                <a:cs typeface="Times New Roman" panose="02020603050405020304" pitchFamily="18" charset="0"/>
              </a:rPr>
              <a:t>Lj</a:t>
            </a:r>
            <a:r>
              <a:rPr lang="en-US" sz="2400" dirty="0">
                <a:latin typeface="Times New Roman" panose="02020603050405020304" pitchFamily="18" charset="0"/>
                <a:cs typeface="Times New Roman" panose="02020603050405020304" pitchFamily="18" charset="0"/>
              </a:rPr>
              <a:t>/Y1, </a:t>
            </a:r>
            <a:r>
              <a:rPr lang="en-US" sz="2400" dirty="0" err="1">
                <a:latin typeface="Times New Roman" panose="02020603050405020304" pitchFamily="18" charset="0"/>
                <a:cs typeface="Times New Roman" panose="02020603050405020304" pitchFamily="18" charset="0"/>
              </a:rPr>
              <a:t>Lj</a:t>
            </a:r>
            <a:r>
              <a:rPr lang="en-US" sz="2400" dirty="0">
                <a:latin typeface="Times New Roman" panose="02020603050405020304" pitchFamily="18" charset="0"/>
                <a:cs typeface="Times New Roman" panose="02020603050405020304" pitchFamily="18" charset="0"/>
              </a:rPr>
              <a:t>/Y2, </a:t>
            </a:r>
            <a:r>
              <a:rPr lang="en-US" sz="2400" dirty="0" err="1">
                <a:latin typeface="Times New Roman" panose="02020603050405020304" pitchFamily="18" charset="0"/>
                <a:cs typeface="Times New Roman" panose="02020603050405020304" pitchFamily="18" charset="0"/>
              </a:rPr>
              <a:t>Lj</a:t>
            </a:r>
            <a:r>
              <a:rPr lang="en-US" sz="2400" dirty="0">
                <a:latin typeface="Times New Roman" panose="02020603050405020304" pitchFamily="18" charset="0"/>
                <a:cs typeface="Times New Roman" panose="02020603050405020304" pitchFamily="18" charset="0"/>
              </a:rPr>
              <a:t>/</a:t>
            </a:r>
            <a:r>
              <a:rPr lang="en-US" sz="2400" dirty="0" err="1">
                <a:latin typeface="Times New Roman" panose="02020603050405020304" pitchFamily="18" charset="0"/>
                <a:cs typeface="Times New Roman" panose="02020603050405020304" pitchFamily="18" charset="0"/>
              </a:rPr>
              <a:t>Hj</a:t>
            </a:r>
            <a:r>
              <a:rPr lang="en-US" sz="2400" dirty="0">
                <a:latin typeface="Times New Roman" panose="02020603050405020304" pitchFamily="18" charset="0"/>
                <a:cs typeface="Times New Roman" panose="02020603050405020304" pitchFamily="18" charset="0"/>
              </a:rPr>
              <a:t>) with respect to Froude number of approaching , F1</a:t>
            </a:r>
          </a:p>
          <a:p>
            <a:pPr marL="342900" indent="-342900">
              <a:lnSpc>
                <a:spcPct val="150000"/>
              </a:lnSpc>
              <a:buAutoNum type="arabicPeriod"/>
            </a:pPr>
            <a:r>
              <a:rPr lang="en-US" sz="2400" dirty="0">
                <a:latin typeface="Times New Roman" panose="02020603050405020304" pitchFamily="18" charset="0"/>
                <a:cs typeface="Times New Roman" panose="02020603050405020304" pitchFamily="18" charset="0"/>
              </a:rPr>
              <a:t>Log </a:t>
            </a:r>
            <a:r>
              <a:rPr lang="en-US" sz="2400" dirty="0" err="1">
                <a:latin typeface="Times New Roman" panose="02020603050405020304" pitchFamily="18" charset="0"/>
                <a:cs typeface="Times New Roman" panose="02020603050405020304" pitchFamily="18" charset="0"/>
              </a:rPr>
              <a:t>log</a:t>
            </a:r>
            <a:r>
              <a:rPr lang="en-US" sz="2400" dirty="0">
                <a:latin typeface="Times New Roman" panose="02020603050405020304" pitchFamily="18" charset="0"/>
                <a:cs typeface="Times New Roman" panose="02020603050405020304" pitchFamily="18" charset="0"/>
              </a:rPr>
              <a:t> graph (X axis =</a:t>
            </a:r>
            <a:r>
              <a:rPr lang="en-US" sz="2400" dirty="0" err="1">
                <a:latin typeface="Times New Roman" panose="02020603050405020304" pitchFamily="18" charset="0"/>
                <a:cs typeface="Times New Roman" panose="02020603050405020304" pitchFamily="18" charset="0"/>
              </a:rPr>
              <a:t>Hj</a:t>
            </a:r>
            <a:r>
              <a:rPr lang="en-US" sz="2400" dirty="0">
                <a:latin typeface="Times New Roman" panose="02020603050405020304" pitchFamily="18" charset="0"/>
                <a:cs typeface="Times New Roman" panose="02020603050405020304" pitchFamily="18" charset="0"/>
              </a:rPr>
              <a:t>), (Y axis = </a:t>
            </a:r>
            <a:r>
              <a:rPr lang="en-US" sz="2400" dirty="0" err="1">
                <a:latin typeface="Times New Roman" panose="02020603050405020304" pitchFamily="18" charset="0"/>
                <a:cs typeface="Times New Roman" panose="02020603050405020304" pitchFamily="18" charset="0"/>
              </a:rPr>
              <a:t>Lj</a:t>
            </a:r>
            <a:r>
              <a:rPr lang="en-US" sz="2400" dirty="0">
                <a:latin typeface="Times New Roman" panose="02020603050405020304" pitchFamily="18" charset="0"/>
                <a:cs typeface="Times New Roman" panose="02020603050405020304" pitchFamily="18" charset="0"/>
              </a:rPr>
              <a:t>)</a:t>
            </a:r>
          </a:p>
          <a:p>
            <a:pPr marL="342900" indent="-342900">
              <a:lnSpc>
                <a:spcPct val="150000"/>
              </a:lnSpc>
              <a:buAutoNum type="arabicPeriod"/>
            </a:pPr>
            <a:r>
              <a:rPr lang="en-US" sz="2400" dirty="0">
                <a:latin typeface="Times New Roman" panose="02020603050405020304" pitchFamily="18" charset="0"/>
                <a:cs typeface="Times New Roman" panose="02020603050405020304" pitchFamily="18" charset="0"/>
              </a:rPr>
              <a:t>Normal graph of variation of y1 with respect to y2 </a:t>
            </a:r>
          </a:p>
          <a:p>
            <a:pPr marL="342900" indent="-342900">
              <a:lnSpc>
                <a:spcPct val="150000"/>
              </a:lnSpc>
              <a:buAutoNum type="arabicPeriod"/>
            </a:pPr>
            <a:endParaRPr lang="en-US" sz="24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409433" y="532263"/>
            <a:ext cx="3835021" cy="461665"/>
          </a:xfrm>
          <a:prstGeom prst="rect">
            <a:avLst/>
          </a:prstGeom>
          <a:noFill/>
        </p:spPr>
        <p:txBody>
          <a:bodyPr wrap="square" rtlCol="0">
            <a:spAutoFit/>
          </a:bodyPr>
          <a:lstStyle/>
          <a:p>
            <a:r>
              <a:rPr lang="en-US" sz="2400" b="1" dirty="0"/>
              <a:t>Graphs </a:t>
            </a:r>
          </a:p>
        </p:txBody>
      </p:sp>
    </p:spTree>
    <p:extLst>
      <p:ext uri="{BB962C8B-B14F-4D97-AF65-F5344CB8AC3E}">
        <p14:creationId xmlns:p14="http://schemas.microsoft.com/office/powerpoint/2010/main" val="154564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8013" y="2299111"/>
            <a:ext cx="10739718" cy="1600438"/>
          </a:xfrm>
          <a:prstGeom prst="rect">
            <a:avLst/>
          </a:prstGeom>
        </p:spPr>
        <p:txBody>
          <a:bodyPr wrap="square">
            <a:spAutoFit/>
          </a:bodyPr>
          <a:lstStyle/>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What are the different types of jumps according to USBR classification?</a:t>
            </a:r>
            <a:b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Why does the energy loss occur in hydraulic jumps? Is it really an energy loss?</a:t>
            </a:r>
            <a:b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What is tail water depth? Explain why a hydraulic jump moves upstream when the tail water depth is greater than the sequent depth and vice versa.</a:t>
            </a:r>
            <a:br>
              <a:rPr lang="en-US" sz="1100" dirty="0">
                <a:solidFill>
                  <a:srgbClr val="000000"/>
                </a:solidFill>
                <a:effectLst/>
                <a:latin typeface="CIDFont+F3"/>
                <a:ea typeface="Calibri" panose="020F0502020204030204" pitchFamily="34" charset="0"/>
                <a:cs typeface="Arial" panose="020B0604020202020204" pitchFamily="34" charset="0"/>
              </a:rPr>
            </a:br>
            <a:endParaRPr lang="en-US" dirty="0"/>
          </a:p>
        </p:txBody>
      </p:sp>
      <p:sp>
        <p:nvSpPr>
          <p:cNvPr id="3" name="Rectangle 2"/>
          <p:cNvSpPr/>
          <p:nvPr/>
        </p:nvSpPr>
        <p:spPr>
          <a:xfrm>
            <a:off x="918013" y="1511069"/>
            <a:ext cx="2241319" cy="523220"/>
          </a:xfrm>
          <a:prstGeom prst="rect">
            <a:avLst/>
          </a:prstGeom>
        </p:spPr>
        <p:txBody>
          <a:bodyPr wrap="none">
            <a:spAutoFit/>
          </a:bodyPr>
          <a:lstStyle/>
          <a:p>
            <a:r>
              <a:rPr lang="en-US" sz="2800" b="1" dirty="0">
                <a:latin typeface="Times New Roman" panose="02020603050405020304" pitchFamily="18" charset="0"/>
                <a:cs typeface="Times New Roman" panose="02020603050405020304" pitchFamily="18" charset="0"/>
              </a:rPr>
              <a:t>Assignments:</a:t>
            </a:r>
          </a:p>
        </p:txBody>
      </p:sp>
    </p:spTree>
    <p:extLst>
      <p:ext uri="{BB962C8B-B14F-4D97-AF65-F5344CB8AC3E}">
        <p14:creationId xmlns:p14="http://schemas.microsoft.com/office/powerpoint/2010/main" val="1085543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2">
            <a:extLst>
              <a:ext uri="{28A0092B-C50C-407E-A947-70E740481C1C}">
                <a14:useLocalDpi xmlns:a14="http://schemas.microsoft.com/office/drawing/2010/main" val="0"/>
              </a:ext>
            </a:extLst>
          </a:blip>
          <a:stretch>
            <a:fillRect/>
          </a:stretch>
        </p:blipFill>
        <p:spPr>
          <a:xfrm>
            <a:off x="1526876" y="741872"/>
            <a:ext cx="9437297" cy="4598240"/>
          </a:xfrm>
          <a:prstGeom prst="rect">
            <a:avLst/>
          </a:prstGeom>
        </p:spPr>
      </p:pic>
      <p:sp>
        <p:nvSpPr>
          <p:cNvPr id="3" name="Rectangle 2"/>
          <p:cNvSpPr/>
          <p:nvPr/>
        </p:nvSpPr>
        <p:spPr>
          <a:xfrm>
            <a:off x="2961138" y="5491139"/>
            <a:ext cx="6187207" cy="400110"/>
          </a:xfrm>
          <a:prstGeom prst="rect">
            <a:avLst/>
          </a:prstGeom>
        </p:spPr>
        <p:txBody>
          <a:bodyPr wrap="none">
            <a:spAutoFit/>
          </a:bodyPr>
          <a:lstStyle/>
          <a:p>
            <a:r>
              <a:rPr lang="en-US" sz="2000" b="1" dirty="0"/>
              <a:t>Fig.1. Hydraulic Jump in a horizontal rectangular channel</a:t>
            </a:r>
          </a:p>
        </p:txBody>
      </p:sp>
    </p:spTree>
    <p:extLst>
      <p:ext uri="{BB962C8B-B14F-4D97-AF65-F5344CB8AC3E}">
        <p14:creationId xmlns:p14="http://schemas.microsoft.com/office/powerpoint/2010/main" val="142676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Rectangle 1"/>
              <p:cNvSpPr/>
              <p:nvPr/>
            </p:nvSpPr>
            <p:spPr>
              <a:xfrm>
                <a:off x="4580823" y="2773502"/>
                <a:ext cx="3101811" cy="72321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b="1" i="1" smtClean="0">
                              <a:latin typeface="Cambria Math" panose="02040503050406030204" pitchFamily="18" charset="0"/>
                            </a:rPr>
                          </m:ctrlPr>
                        </m:fPr>
                        <m:num>
                          <m:sSub>
                            <m:sSubPr>
                              <m:ctrlPr>
                                <a:rPr lang="en-US" sz="2000" b="1" i="1">
                                  <a:latin typeface="Cambria Math" panose="02040503050406030204" pitchFamily="18" charset="0"/>
                                </a:rPr>
                              </m:ctrlPr>
                            </m:sSubPr>
                            <m:e>
                              <m:r>
                                <a:rPr lang="en-US" sz="2000" b="1" i="1">
                                  <a:latin typeface="Cambria Math" panose="02040503050406030204" pitchFamily="18" charset="0"/>
                                </a:rPr>
                                <m:t>𝒚</m:t>
                              </m:r>
                            </m:e>
                            <m:sub>
                              <m:r>
                                <a:rPr lang="en-US" sz="2000" b="1" i="0">
                                  <a:latin typeface="Cambria Math" panose="02040503050406030204" pitchFamily="18" charset="0"/>
                                </a:rPr>
                                <m:t>𝟐</m:t>
                              </m:r>
                            </m:sub>
                          </m:sSub>
                        </m:num>
                        <m:den>
                          <m:sSub>
                            <m:sSubPr>
                              <m:ctrlPr>
                                <a:rPr lang="en-US" sz="2000" b="1" i="1">
                                  <a:latin typeface="Cambria Math" panose="02040503050406030204" pitchFamily="18" charset="0"/>
                                </a:rPr>
                              </m:ctrlPr>
                            </m:sSubPr>
                            <m:e>
                              <m:r>
                                <a:rPr lang="en-US" sz="2000" b="1" i="0">
                                  <a:latin typeface="Cambria Math" panose="02040503050406030204" pitchFamily="18" charset="0"/>
                                </a:rPr>
                                <m:t>𝐲</m:t>
                              </m:r>
                            </m:e>
                            <m:sub>
                              <m:r>
                                <a:rPr lang="en-US" sz="2000" b="1" i="0">
                                  <a:latin typeface="Cambria Math" panose="02040503050406030204" pitchFamily="18" charset="0"/>
                                </a:rPr>
                                <m:t>𝟏</m:t>
                              </m:r>
                            </m:sub>
                          </m:sSub>
                        </m:den>
                      </m:f>
                      <m:r>
                        <a:rPr lang="en-US" sz="2000" b="1" i="0">
                          <a:latin typeface="Cambria Math" panose="02040503050406030204" pitchFamily="18" charset="0"/>
                        </a:rPr>
                        <m:t>= </m:t>
                      </m:r>
                      <m:f>
                        <m:fPr>
                          <m:ctrlPr>
                            <a:rPr lang="en-US" sz="2000" b="1" i="1">
                              <a:latin typeface="Cambria Math" panose="02040503050406030204" pitchFamily="18" charset="0"/>
                            </a:rPr>
                          </m:ctrlPr>
                        </m:fPr>
                        <m:num>
                          <m:r>
                            <a:rPr lang="en-US" sz="2000" b="1" i="0">
                              <a:latin typeface="Cambria Math" panose="02040503050406030204" pitchFamily="18" charset="0"/>
                            </a:rPr>
                            <m:t>𝟏</m:t>
                          </m:r>
                        </m:num>
                        <m:den>
                          <m:r>
                            <a:rPr lang="en-US" sz="2000" b="1" i="0">
                              <a:latin typeface="Cambria Math" panose="02040503050406030204" pitchFamily="18" charset="0"/>
                            </a:rPr>
                            <m:t>𝟐</m:t>
                          </m:r>
                        </m:den>
                      </m:f>
                      <m:d>
                        <m:dPr>
                          <m:ctrlPr>
                            <a:rPr lang="en-US" sz="2000" b="1" i="1">
                              <a:latin typeface="Cambria Math" panose="02040503050406030204" pitchFamily="18" charset="0"/>
                            </a:rPr>
                          </m:ctrlPr>
                        </m:dPr>
                        <m:e>
                          <m:rad>
                            <m:radPr>
                              <m:degHide m:val="on"/>
                              <m:ctrlPr>
                                <a:rPr lang="en-US" sz="2000" b="1" i="1">
                                  <a:latin typeface="Cambria Math" panose="02040503050406030204" pitchFamily="18" charset="0"/>
                                </a:rPr>
                              </m:ctrlPr>
                            </m:radPr>
                            <m:deg/>
                            <m:e>
                              <m:r>
                                <a:rPr lang="en-US" sz="2000" b="1" i="0">
                                  <a:latin typeface="Cambria Math" panose="02040503050406030204" pitchFamily="18" charset="0"/>
                                </a:rPr>
                                <m:t>𝟏</m:t>
                              </m:r>
                              <m:r>
                                <a:rPr lang="en-US" sz="2000" b="1" i="0">
                                  <a:latin typeface="Cambria Math" panose="02040503050406030204" pitchFamily="18" charset="0"/>
                                </a:rPr>
                                <m:t>+</m:t>
                              </m:r>
                              <m:r>
                                <a:rPr lang="en-US" sz="2000" b="1" i="0">
                                  <a:latin typeface="Cambria Math" panose="02040503050406030204" pitchFamily="18" charset="0"/>
                                </a:rPr>
                                <m:t>𝟖</m:t>
                              </m:r>
                              <m:sSup>
                                <m:sSupPr>
                                  <m:ctrlPr>
                                    <a:rPr lang="en-US" sz="2000" b="1" i="1">
                                      <a:latin typeface="Cambria Math" panose="02040503050406030204" pitchFamily="18" charset="0"/>
                                    </a:rPr>
                                  </m:ctrlPr>
                                </m:sSupPr>
                                <m:e>
                                  <m:r>
                                    <a:rPr lang="en-US" sz="2000" b="1" i="0">
                                      <a:latin typeface="Cambria Math" panose="02040503050406030204" pitchFamily="18" charset="0"/>
                                    </a:rPr>
                                    <m:t>𝐅𝟏</m:t>
                                  </m:r>
                                </m:e>
                                <m:sup>
                                  <m:r>
                                    <a:rPr lang="en-US" sz="2000" b="1" i="0">
                                      <a:latin typeface="Cambria Math" panose="02040503050406030204" pitchFamily="18" charset="0"/>
                                    </a:rPr>
                                    <m:t>𝟐</m:t>
                                  </m:r>
                                </m:sup>
                              </m:sSup>
                            </m:e>
                          </m:rad>
                          <m:r>
                            <a:rPr lang="en-US" sz="2000" b="1" i="0">
                              <a:latin typeface="Cambria Math" panose="02040503050406030204" pitchFamily="18" charset="0"/>
                            </a:rPr>
                            <m:t> −</m:t>
                          </m:r>
                          <m:r>
                            <a:rPr lang="en-US" sz="2000" b="1" i="0">
                              <a:latin typeface="Cambria Math" panose="02040503050406030204" pitchFamily="18" charset="0"/>
                            </a:rPr>
                            <m:t>𝟏</m:t>
                          </m:r>
                        </m:e>
                      </m:d>
                    </m:oMath>
                  </m:oMathPara>
                </a14:m>
                <a:endParaRPr lang="en-US" sz="2000" b="1" dirty="0"/>
              </a:p>
            </p:txBody>
          </p:sp>
        </mc:Choice>
        <mc:Fallback xmlns="">
          <p:sp>
            <p:nvSpPr>
              <p:cNvPr id="2" name="Rectangle 1"/>
              <p:cNvSpPr>
                <a:spLocks noRot="1" noChangeAspect="1" noMove="1" noResize="1" noEditPoints="1" noAdjustHandles="1" noChangeArrowheads="1" noChangeShapeType="1" noTextEdit="1"/>
              </p:cNvSpPr>
              <p:nvPr/>
            </p:nvSpPr>
            <p:spPr>
              <a:xfrm>
                <a:off x="4580823" y="2773502"/>
                <a:ext cx="3101811" cy="723211"/>
              </a:xfrm>
              <a:prstGeom prst="rect">
                <a:avLst/>
              </a:prstGeom>
              <a:blipFill rotWithShape="0">
                <a:blip r:embed="rId2"/>
                <a:stretch>
                  <a:fillRect/>
                </a:stretch>
              </a:blipFill>
            </p:spPr>
            <p:txBody>
              <a:bodyPr/>
              <a:lstStyle/>
              <a:p>
                <a:r>
                  <a:rPr lang="en-US">
                    <a:noFill/>
                  </a:rPr>
                  <a:t> </a:t>
                </a:r>
              </a:p>
            </p:txBody>
          </p:sp>
        </mc:Fallback>
      </mc:AlternateContent>
      <p:sp>
        <p:nvSpPr>
          <p:cNvPr id="3" name="Rectangle 2"/>
          <p:cNvSpPr/>
          <p:nvPr/>
        </p:nvSpPr>
        <p:spPr>
          <a:xfrm>
            <a:off x="711432" y="154561"/>
            <a:ext cx="10464087" cy="2364493"/>
          </a:xfrm>
          <a:prstGeom prst="rect">
            <a:avLst/>
          </a:prstGeom>
        </p:spPr>
        <p:txBody>
          <a:bodyPr wrap="square">
            <a:spAutoFit/>
          </a:bodyPr>
          <a:lstStyle/>
          <a:p>
            <a:pPr rtl="1">
              <a:lnSpc>
                <a:spcPct val="115000"/>
              </a:lnSpc>
            </a:pPr>
            <a:r>
              <a:rPr lang="en-US" sz="2800" b="1" u="sng"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rPr>
              <a:t>2.Working Formula:</a:t>
            </a:r>
            <a:endParaRPr lang="en-US" sz="2800" dirty="0">
              <a:solidFill>
                <a:srgbClr val="0070C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1200" b="1" dirty="0">
                <a:solidFill>
                  <a:srgbClr val="000000"/>
                </a:solidFill>
                <a:effectLst/>
                <a:latin typeface="CIDFont+F3"/>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rtl="1">
              <a:lnSpc>
                <a:spcPct val="115000"/>
              </a:lnSpc>
            </a:pPr>
            <a:r>
              <a:rPr lang="en-US"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2.1 Initial and sequent depths</a:t>
            </a:r>
            <a:endPar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1100" u="none" strike="noStrike" dirty="0">
                <a:solidFill>
                  <a:srgbClr val="000000"/>
                </a:solidFill>
                <a:effectLst/>
                <a:latin typeface="Times New Roman" panose="02020603050405020304" pitchFamily="18" charset="0"/>
                <a:ea typeface="Calibri" panose="020F0502020204030204" pitchFamily="34" charset="0"/>
                <a:cs typeface="Arial" panose="020B0604020202020204" pitchFamily="34"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algn="just"/>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Consider a hydraulic jump on a horizontal floor in a rectangular channel as shown in figure. The depth of flow before the jump is known as the initial depth (y</a:t>
            </a:r>
            <a:r>
              <a:rPr lang="en-US" sz="22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and the depth after the jump is known as the sequent depth (y</a:t>
            </a:r>
            <a:r>
              <a:rPr lang="en-US" sz="22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The relation between them is given below: </a:t>
            </a:r>
            <a:endParaRPr lang="en-US" sz="2200" dirty="0">
              <a:latin typeface="Times New Roman" panose="02020603050405020304" pitchFamily="18" charset="0"/>
              <a:cs typeface="Times New Roman" panose="02020603050405020304" pitchFamily="18" charset="0"/>
            </a:endParaRPr>
          </a:p>
        </p:txBody>
      </p:sp>
      <p:sp>
        <p:nvSpPr>
          <p:cNvPr id="4" name="Rectangle 3"/>
          <p:cNvSpPr/>
          <p:nvPr/>
        </p:nvSpPr>
        <p:spPr>
          <a:xfrm>
            <a:off x="836513" y="3548971"/>
            <a:ext cx="4870629" cy="400110"/>
          </a:xfrm>
          <a:prstGeom prst="rect">
            <a:avLst/>
          </a:prstGeom>
        </p:spPr>
        <p:txBody>
          <a:bodyPr wrap="none">
            <a:spAutoFit/>
          </a:bodyPr>
          <a:lstStyle/>
          <a:p>
            <a:r>
              <a:rPr lang="en-US" sz="2000" dirty="0">
                <a:latin typeface="Times New Roman" panose="02020603050405020304" pitchFamily="18" charset="0"/>
                <a:cs typeface="Times New Roman" panose="02020603050405020304" pitchFamily="18" charset="0"/>
              </a:rPr>
              <a:t>F1 = Froude Number of the approaching flow</a:t>
            </a:r>
          </a:p>
        </p:txBody>
      </p:sp>
      <p:sp>
        <p:nvSpPr>
          <p:cNvPr id="5" name="Rectangle 4"/>
          <p:cNvSpPr/>
          <p:nvPr/>
        </p:nvSpPr>
        <p:spPr>
          <a:xfrm>
            <a:off x="836513" y="4017030"/>
            <a:ext cx="10213923" cy="1564274"/>
          </a:xfrm>
          <a:prstGeom prst="rect">
            <a:avLst/>
          </a:prstGeom>
        </p:spPr>
        <p:txBody>
          <a:bodyPr wrap="square">
            <a:spAutoFit/>
          </a:bodyPr>
          <a:lstStyle/>
          <a:p>
            <a:pPr rtl="1">
              <a:lnSpc>
                <a:spcPct val="115000"/>
              </a:lnSpc>
            </a:pPr>
            <a:r>
              <a:rPr lang="en-US"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2.2 Length of the jump (L)</a:t>
            </a:r>
            <a:endPar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1100" b="1" u="none" strike="noStrike"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11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length of a hydraulic jump is the horizontal distance from the front face of the jump to a point immediately downstream from the roller.</a:t>
            </a:r>
            <a:b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br>
            <a:endParaRPr lang="en-US" sz="2000" dirty="0">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8" name="Rectangle 7"/>
              <p:cNvSpPr/>
              <p:nvPr/>
            </p:nvSpPr>
            <p:spPr>
              <a:xfrm>
                <a:off x="4382107" y="5447057"/>
                <a:ext cx="2841034" cy="721223"/>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b="1" i="1" smtClean="0">
                              <a:latin typeface="Cambria Math" panose="02040503050406030204" pitchFamily="18" charset="0"/>
                            </a:rPr>
                          </m:ctrlPr>
                        </m:fPr>
                        <m:num>
                          <m:r>
                            <a:rPr lang="en-US" sz="2000" b="1" i="1">
                              <a:latin typeface="Cambria Math" panose="02040503050406030204" pitchFamily="18" charset="0"/>
                            </a:rPr>
                            <m:t>𝑳</m:t>
                          </m:r>
                        </m:num>
                        <m:den>
                          <m:sSub>
                            <m:sSubPr>
                              <m:ctrlPr>
                                <a:rPr lang="en-US" sz="2000" b="1" i="1">
                                  <a:latin typeface="Cambria Math" panose="02040503050406030204" pitchFamily="18" charset="0"/>
                                </a:rPr>
                              </m:ctrlPr>
                            </m:sSubPr>
                            <m:e>
                              <m:r>
                                <a:rPr lang="en-US" sz="2000" b="1" i="0">
                                  <a:latin typeface="Cambria Math" panose="02040503050406030204" pitchFamily="18" charset="0"/>
                                </a:rPr>
                                <m:t>𝐲</m:t>
                              </m:r>
                            </m:e>
                            <m:sub>
                              <m:r>
                                <a:rPr lang="en-US" sz="2000" b="1" i="0">
                                  <a:latin typeface="Cambria Math" panose="02040503050406030204" pitchFamily="18" charset="0"/>
                                </a:rPr>
                                <m:t>𝟏</m:t>
                              </m:r>
                            </m:sub>
                          </m:sSub>
                        </m:den>
                      </m:f>
                      <m:r>
                        <a:rPr lang="en-US" sz="2000" b="1" i="0">
                          <a:latin typeface="Cambria Math" panose="02040503050406030204" pitchFamily="18" charset="0"/>
                        </a:rPr>
                        <m:t>= </m:t>
                      </m:r>
                      <m:r>
                        <a:rPr lang="en-US" sz="2000" b="1" i="0">
                          <a:latin typeface="Cambria Math" panose="02040503050406030204" pitchFamily="18" charset="0"/>
                        </a:rPr>
                        <m:t>𝟗</m:t>
                      </m:r>
                      <m:r>
                        <a:rPr lang="en-US" sz="2000" b="1" i="0">
                          <a:latin typeface="Cambria Math" panose="02040503050406030204" pitchFamily="18" charset="0"/>
                        </a:rPr>
                        <m:t>.</m:t>
                      </m:r>
                      <m:r>
                        <a:rPr lang="en-US" sz="2000" b="1" i="0">
                          <a:latin typeface="Cambria Math" panose="02040503050406030204" pitchFamily="18" charset="0"/>
                        </a:rPr>
                        <m:t>𝟕𝟓</m:t>
                      </m:r>
                      <m:r>
                        <a:rPr lang="en-US" sz="2000" b="1" i="0">
                          <a:latin typeface="Cambria Math" panose="02040503050406030204" pitchFamily="18" charset="0"/>
                        </a:rPr>
                        <m:t>(</m:t>
                      </m:r>
                      <m:sSub>
                        <m:sSubPr>
                          <m:ctrlPr>
                            <a:rPr lang="en-US" sz="2000" b="1" i="1">
                              <a:latin typeface="Cambria Math" panose="02040503050406030204" pitchFamily="18" charset="0"/>
                            </a:rPr>
                          </m:ctrlPr>
                        </m:sSubPr>
                        <m:e>
                          <m:r>
                            <a:rPr lang="en-US" sz="2000" b="1" i="1">
                              <a:latin typeface="Cambria Math" panose="02040503050406030204" pitchFamily="18" charset="0"/>
                            </a:rPr>
                            <m:t>𝑭</m:t>
                          </m:r>
                        </m:e>
                        <m:sub>
                          <m:r>
                            <a:rPr lang="en-US" sz="2000" b="1" i="0">
                              <a:latin typeface="Cambria Math" panose="02040503050406030204" pitchFamily="18" charset="0"/>
                            </a:rPr>
                            <m:t>𝟏</m:t>
                          </m:r>
                        </m:sub>
                      </m:sSub>
                      <m:r>
                        <a:rPr lang="en-US" sz="2000" b="1" i="0">
                          <a:latin typeface="Cambria Math" panose="02040503050406030204" pitchFamily="18" charset="0"/>
                        </a:rPr>
                        <m:t>−</m:t>
                      </m:r>
                      <m:r>
                        <a:rPr lang="en-US" sz="2000" b="1" i="0">
                          <a:latin typeface="Cambria Math" panose="02040503050406030204" pitchFamily="18" charset="0"/>
                        </a:rPr>
                        <m:t>𝟏</m:t>
                      </m:r>
                      <m:sSup>
                        <m:sSupPr>
                          <m:ctrlPr>
                            <a:rPr lang="en-US" sz="2000" b="1" i="1">
                              <a:latin typeface="Cambria Math" panose="02040503050406030204" pitchFamily="18" charset="0"/>
                            </a:rPr>
                          </m:ctrlPr>
                        </m:sSupPr>
                        <m:e>
                          <m:d>
                            <m:dPr>
                              <m:begChr m:val=")"/>
                              <m:endChr m:val=""/>
                              <m:ctrlPr>
                                <a:rPr lang="en-US" sz="2000" b="1" i="1">
                                  <a:latin typeface="Cambria Math" panose="02040503050406030204" pitchFamily="18" charset="0"/>
                                </a:rPr>
                              </m:ctrlPr>
                            </m:dPr>
                            <m:e>
                              <m:r>
                                <a:rPr lang="en-US" sz="2000" b="1" i="1" smtClean="0">
                                  <a:latin typeface="Cambria Math" panose="02040503050406030204" pitchFamily="18" charset="0"/>
                                </a:rPr>
                                <m:t> </m:t>
                              </m:r>
                            </m:e>
                          </m:d>
                        </m:e>
                        <m:sup>
                          <m:r>
                            <a:rPr lang="en-US" sz="2000" b="1" i="0">
                              <a:latin typeface="Cambria Math" panose="02040503050406030204" pitchFamily="18" charset="0"/>
                            </a:rPr>
                            <m:t>𝟏</m:t>
                          </m:r>
                          <m:r>
                            <a:rPr lang="en-US" sz="2000" b="1" i="0">
                              <a:latin typeface="Cambria Math" panose="02040503050406030204" pitchFamily="18" charset="0"/>
                            </a:rPr>
                            <m:t>.</m:t>
                          </m:r>
                          <m:r>
                            <a:rPr lang="en-US" sz="2000" b="1" i="0">
                              <a:latin typeface="Cambria Math" panose="02040503050406030204" pitchFamily="18" charset="0"/>
                            </a:rPr>
                            <m:t>𝟎𝟏</m:t>
                          </m:r>
                        </m:sup>
                      </m:sSup>
                    </m:oMath>
                  </m:oMathPara>
                </a14:m>
                <a:endParaRPr lang="en-US" sz="2000" b="1" dirty="0"/>
              </a:p>
            </p:txBody>
          </p:sp>
        </mc:Choice>
        <mc:Fallback xmlns="">
          <p:sp>
            <p:nvSpPr>
              <p:cNvPr id="8" name="Rectangle 7"/>
              <p:cNvSpPr>
                <a:spLocks noRot="1" noChangeAspect="1" noMove="1" noResize="1" noEditPoints="1" noAdjustHandles="1" noChangeArrowheads="1" noChangeShapeType="1" noTextEdit="1"/>
              </p:cNvSpPr>
              <p:nvPr/>
            </p:nvSpPr>
            <p:spPr>
              <a:xfrm>
                <a:off x="4382107" y="5447057"/>
                <a:ext cx="2841034" cy="721223"/>
              </a:xfrm>
              <a:prstGeom prst="rect">
                <a:avLst/>
              </a:prstGeom>
              <a:blipFill rotWithShape="0">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598618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264281" y="0"/>
                <a:ext cx="11194887" cy="6710748"/>
              </a:xfrm>
              <a:prstGeom prst="rect">
                <a:avLst/>
              </a:prstGeom>
            </p:spPr>
            <p:txBody>
              <a:bodyPr wrap="square">
                <a:spAutoFit/>
              </a:bodyPr>
              <a:lstStyle/>
              <a:p>
                <a:pPr rtl="1">
                  <a:lnSpc>
                    <a:spcPct val="115000"/>
                  </a:lnSpc>
                </a:pPr>
                <a:r>
                  <a:rPr lang="en-US"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2.3 Energy loss in the jump</a:t>
                </a:r>
                <a:endPar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total loss of energy in the jump is equal to the difference in specific energies before and after the jump.</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14:m>
                  <m:oMathPara xmlns:m="http://schemas.openxmlformats.org/officeDocument/2006/math">
                    <m:oMathParaPr>
                      <m:jc m:val="centerGroup"/>
                    </m:oMathParaPr>
                    <m:oMath xmlns:m="http://schemas.openxmlformats.org/officeDocument/2006/math">
                      <m:box>
                        <m:box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box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m:t>
                          </m:r>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𝑯</m:t>
                          </m:r>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 ∆</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𝑬</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𝑻𝒐𝒕𝒂𝒍</m:t>
                              </m:r>
                            </m:sub>
                          </m:sSub>
                        </m:e>
                      </m:box>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 </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𝑬</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𝟏</m:t>
                          </m:r>
                        </m:sub>
                      </m:s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 </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𝑬</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𝟐</m:t>
                          </m:r>
                        </m:sub>
                      </m:s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 </m:t>
                      </m:r>
                      <m:f>
                        <m:f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fPr>
                        <m:num>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𝒚</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𝟐</m:t>
                              </m:r>
                            </m:sub>
                          </m:s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𝒚</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𝟏</m:t>
                              </m:r>
                            </m:sub>
                          </m:sSub>
                          <m:sSup>
                            <m:sSup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p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m:t>
                              </m:r>
                            </m:e>
                            <m:sup>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𝟑</m:t>
                              </m:r>
                            </m:sup>
                          </m:sSup>
                        </m:num>
                        <m:den>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𝟒</m:t>
                          </m:r>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sSub>
                                <m:sSubPr>
                                  <m:ctrlP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ctrlPr>
                                </m:sSubPr>
                                <m:e>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𝒚</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𝟏</m:t>
                                  </m:r>
                                </m:sub>
                              </m:s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𝒚</m:t>
                              </m:r>
                            </m:e>
                            <m:sub>
                              <m:r>
                                <a:rPr lang="en-US" sz="2000" b="1" i="1">
                                  <a:solidFill>
                                    <a:srgbClr val="000000"/>
                                  </a:solidFill>
                                  <a:effectLst/>
                                  <a:latin typeface="Cambria Math" panose="02040503050406030204" pitchFamily="18" charset="0"/>
                                  <a:ea typeface="Calibri" panose="020F0502020204030204" pitchFamily="34" charset="0"/>
                                  <a:cs typeface="Arial" panose="020B0604020202020204" pitchFamily="34" charset="0"/>
                                </a:rPr>
                                <m:t>𝟐</m:t>
                              </m:r>
                            </m:sub>
                          </m:sSub>
                        </m:den>
                      </m:f>
                    </m:oMath>
                  </m:oMathPara>
                </a14:m>
                <a:endParaRPr lang="en-US" sz="2000" b="1" dirty="0">
                  <a:solidFill>
                    <a:srgbClr val="000000"/>
                  </a:solidFill>
                  <a:effectLst/>
                  <a:latin typeface="CIDFont+F3"/>
                  <a:ea typeface="Calibri" panose="020F0502020204030204" pitchFamily="34" charset="0"/>
                  <a:cs typeface="Arial" panose="020B0604020202020204" pitchFamily="34" charset="0"/>
                </a:endParaRPr>
              </a:p>
              <a:p>
                <a:pPr rtl="1">
                  <a:lnSpc>
                    <a:spcPct val="115000"/>
                  </a:lnSpc>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Where, E</a:t>
                </a:r>
                <a:r>
                  <a:rPr lang="en-US" sz="22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the specific energy before the jump and E</a:t>
                </a:r>
                <a:r>
                  <a:rPr lang="en-US" sz="22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is the specific energy after the jump.</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2.4 Efficiency of the jump</a:t>
                </a:r>
                <a:endPar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b="1" u="none" strike="noStrike" dirty="0">
                    <a:solidFill>
                      <a:srgbClr val="000000"/>
                    </a:solidFill>
                    <a:effectLst/>
                    <a:latin typeface="CIDFont+F5"/>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rtl="1">
                  <a:lnSpc>
                    <a:spcPct val="115000"/>
                  </a:lnSpc>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ratio of the specific energy after the jump to that before the jump (E2/E1) is known as the efficiency of the jump. It can be shown that the efficiency of the jump is given by</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15000"/>
                  </a:lnSpc>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algn="ctr" rtl="1">
                  <a:lnSpc>
                    <a:spcPct val="115000"/>
                  </a:lnSpc>
                </a:pPr>
                <a14:m>
                  <m:oMathPara xmlns:m="http://schemas.openxmlformats.org/officeDocument/2006/math">
                    <m:oMathParaPr>
                      <m:jc m:val="centerGroup"/>
                    </m:oMathParaPr>
                    <m:oMath xmlns:m="http://schemas.openxmlformats.org/officeDocument/2006/math">
                      <m:f>
                        <m:f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𝑬</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sub>
                          </m:sSub>
                        </m:num>
                        <m:den>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𝑬</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ub>
                          </m:sSub>
                        </m:den>
                      </m:f>
                      <m:r>
                        <a:rPr lang="en-US" sz="2000" b="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f>
                        <m:f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𝟖</m:t>
                          </m:r>
                          <m:sSup>
                            <m:sSup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𝑭</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ub>
                              </m:sSub>
                            </m:e>
                            <m: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sup>
                          </m:s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Sup>
                            <m:sSup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p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e>
                            <m:sup>
                              <m:f>
                                <m:fPr>
                                  <m:type m:val="skw"/>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𝟑</m:t>
                                  </m:r>
                                </m:num>
                                <m:den>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den>
                              </m:f>
                            </m:sup>
                          </m:s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𝟒</m:t>
                          </m:r>
                          <m:sSup>
                            <m:sSup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𝑭</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ub>
                              </m:sSub>
                            </m:e>
                            <m: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sup>
                          </m:s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num>
                        <m:den>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𝟖</m:t>
                          </m:r>
                          <m:sSup>
                            <m:sSup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𝑭</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ub>
                              </m:sSub>
                            </m:e>
                            <m: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sup>
                          </m:s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sSup>
                            <m:sSup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pPr>
                            <m:e>
                              <m:sSub>
                                <m:sSubPr>
                                  <m:ctrlP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𝑭</m:t>
                                  </m:r>
                                </m:e>
                                <m:sub>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𝟏</m:t>
                                  </m:r>
                                </m:sub>
                              </m:sSub>
                            </m:e>
                            <m: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𝟐</m:t>
                              </m:r>
                            </m:sup>
                          </m:sSup>
                          <m:r>
                            <a:rPr lang="en-US" sz="2000" b="1"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 </m:t>
                          </m:r>
                        </m:den>
                      </m:f>
                    </m:oMath>
                  </m:oMathPara>
                </a14:m>
                <a:endParaRPr lang="en-US" sz="2000" b="1" dirty="0">
                  <a:effectLst/>
                  <a:latin typeface="Calibri" panose="020F0502020204030204" pitchFamily="34" charset="0"/>
                  <a:ea typeface="Calibri" panose="020F0502020204030204" pitchFamily="34" charset="0"/>
                  <a:cs typeface="Arial" panose="020B0604020202020204" pitchFamily="34" charset="0"/>
                </a:endParaRPr>
              </a:p>
              <a:p>
                <a:pPr rtl="1">
                  <a:lnSpc>
                    <a:spcPct val="115000"/>
                  </a:lnSpc>
                </a:pPr>
                <a:r>
                  <a:rPr lang="en-US" b="1" u="sng" dirty="0">
                    <a:solidFill>
                      <a:srgbClr val="C00000"/>
                    </a:solidFill>
                    <a:effectLst/>
                    <a:latin typeface="CIDFont+F5"/>
                    <a:ea typeface="Calibri" panose="020F0502020204030204" pitchFamily="34" charset="0"/>
                    <a:cs typeface="Arial" panose="020B0604020202020204" pitchFamily="34" charset="0"/>
                  </a:rPr>
                  <a:t>2.5 Height of the jump</a:t>
                </a:r>
                <a:endParaRPr lang="en-US" dirty="0">
                  <a:solidFill>
                    <a:srgbClr val="C00000"/>
                  </a:solidFill>
                  <a:effectLst/>
                  <a:latin typeface="Calibri" panose="020F0502020204030204" pitchFamily="34" charset="0"/>
                  <a:ea typeface="Calibri" panose="020F0502020204030204" pitchFamily="34" charset="0"/>
                  <a:cs typeface="Arial" panose="020B0604020202020204" pitchFamily="34" charset="0"/>
                </a:endParaRPr>
              </a:p>
              <a:p>
                <a:pPr rtl="1">
                  <a:lnSpc>
                    <a:spcPct val="115000"/>
                  </a:lnSpc>
                </a:pPr>
                <a:r>
                  <a:rPr lang="en-US" b="1" u="none" strike="noStrike" dirty="0">
                    <a:solidFill>
                      <a:srgbClr val="000000"/>
                    </a:solidFill>
                    <a:effectLst/>
                    <a:latin typeface="CIDFont+F5"/>
                    <a:ea typeface="Calibri" panose="020F0502020204030204" pitchFamily="34" charset="0"/>
                    <a:cs typeface="Arial" panose="020B0604020202020204" pitchFamily="34" charset="0"/>
                  </a:rPr>
                  <a:t> </a:t>
                </a:r>
                <a:endParaRPr lang="en-US" dirty="0">
                  <a:effectLst/>
                  <a:latin typeface="Calibri" panose="020F0502020204030204" pitchFamily="34" charset="0"/>
                  <a:ea typeface="Calibri" panose="020F0502020204030204" pitchFamily="34" charset="0"/>
                  <a:cs typeface="Arial" panose="020B0604020202020204" pitchFamily="34" charset="0"/>
                </a:endParaRPr>
              </a:p>
              <a:p>
                <a:pPr rtl="1">
                  <a:lnSpc>
                    <a:spcPct val="115000"/>
                  </a:lnSpc>
                </a:pPr>
                <a:r>
                  <a:rPr lang="en-US" dirty="0">
                    <a:solidFill>
                      <a:srgbClr val="000000"/>
                    </a:solidFill>
                    <a:effectLst/>
                    <a:latin typeface="CIDFont+F3"/>
                    <a:ea typeface="Calibri" panose="020F0502020204030204" pitchFamily="34" charset="0"/>
                    <a:cs typeface="Arial" panose="020B0604020202020204" pitchFamily="34" charset="0"/>
                  </a:rPr>
                  <a:t>The difference between the depths after and before the jump is known as the height of the jump. It is given by</a:t>
                </a:r>
                <a:endParaRPr lang="en-US" dirty="0">
                  <a:effectLst/>
                  <a:latin typeface="Calibri" panose="020F0502020204030204" pitchFamily="34" charset="0"/>
                  <a:ea typeface="Calibri" panose="020F0502020204030204" pitchFamily="34" charset="0"/>
                  <a:cs typeface="Arial" panose="020B0604020202020204" pitchFamily="34" charset="0"/>
                </a:endParaRPr>
              </a:p>
              <a:p>
                <a:pPr algn="ctr" rtl="1">
                  <a:lnSpc>
                    <a:spcPct val="115000"/>
                  </a:lnSpc>
                </a:pP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H </a:t>
                </a:r>
                <a:r>
                  <a:rPr lang="en-US" b="1" baseline="-25000"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j</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 </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 y</a:t>
                </a:r>
                <a:r>
                  <a:rPr lang="en-US" b="1" baseline="-25000"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2</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 </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a:t></a:t>
                </a:r>
                <a:r>
                  <a:rPr lang="en-US" b="1"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 y</a:t>
                </a:r>
                <a:r>
                  <a:rPr lang="en-US" b="1" baseline="-25000" dirty="0">
                    <a:solidFill>
                      <a:srgbClr val="000000"/>
                    </a:solidFill>
                    <a:effectLst/>
                    <a:latin typeface="Cambria Math" panose="02040503050406030204" pitchFamily="18" charset="0"/>
                    <a:ea typeface="Calibri" panose="020F0502020204030204" pitchFamily="34" charset="0"/>
                    <a:cs typeface="Arial" panose="020B0604020202020204" pitchFamily="34" charset="0"/>
                  </a:rPr>
                  <a:t>1</a:t>
                </a:r>
                <a:endParaRPr lang="en-US" b="1"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Rectangle 2"/>
              <p:cNvSpPr>
                <a:spLocks noRot="1" noChangeAspect="1" noMove="1" noResize="1" noEditPoints="1" noAdjustHandles="1" noChangeArrowheads="1" noChangeShapeType="1" noTextEdit="1"/>
              </p:cNvSpPr>
              <p:nvPr/>
            </p:nvSpPr>
            <p:spPr>
              <a:xfrm>
                <a:off x="264281" y="0"/>
                <a:ext cx="11194887" cy="6710748"/>
              </a:xfrm>
              <a:prstGeom prst="rect">
                <a:avLst/>
              </a:prstGeom>
              <a:blipFill rotWithShape="0">
                <a:blip r:embed="rId2"/>
                <a:stretch>
                  <a:fillRect l="-653" t="-182" r="-54" b="-454"/>
                </a:stretch>
              </a:blipFill>
            </p:spPr>
            <p:txBody>
              <a:bodyPr/>
              <a:lstStyle/>
              <a:p>
                <a:r>
                  <a:rPr lang="en-US">
                    <a:noFill/>
                  </a:rPr>
                  <a:t> </a:t>
                </a:r>
              </a:p>
            </p:txBody>
          </p:sp>
        </mc:Fallback>
      </mc:AlternateContent>
    </p:spTree>
    <p:extLst>
      <p:ext uri="{BB962C8B-B14F-4D97-AF65-F5344CB8AC3E}">
        <p14:creationId xmlns:p14="http://schemas.microsoft.com/office/powerpoint/2010/main" val="10871440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48871" y="561788"/>
            <a:ext cx="10228729" cy="3216265"/>
          </a:xfrm>
          <a:prstGeom prst="rect">
            <a:avLst/>
          </a:prstGeom>
        </p:spPr>
        <p:txBody>
          <a:bodyPr wrap="square">
            <a:spAutoFit/>
          </a:bodyPr>
          <a:lstStyle/>
          <a:p>
            <a:pPr rtl="1">
              <a:lnSpc>
                <a:spcPct val="115000"/>
              </a:lnSpc>
            </a:pPr>
            <a:r>
              <a:rPr lang="en-US" sz="2000" b="1" u="sng"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3. Objectives of the experiment</a:t>
            </a:r>
            <a:endParaRPr lang="en-US" sz="2000" dirty="0">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 To observe the movement of hydraulic jump for different downstream conditions</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 To determine the height, length, type, energy losses and efficiency of the jump</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3. To plot E</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vs F</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one plain graph paper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4. To plot L/y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L/</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vs F</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one plain graph paper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5. To plot L vs </a:t>
            </a:r>
            <a:r>
              <a:rPr lang="en-US" sz="2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a:t>
            </a:r>
            <a:r>
              <a:rPr lang="en-US" sz="2000" baseline="-250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j</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in a log-log paper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rtl="1">
              <a:lnSpc>
                <a:spcPct val="150000"/>
              </a:lnSpc>
            </a:pP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6. To plot 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1</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vs y</a:t>
            </a:r>
            <a:r>
              <a:rPr lang="en-US" sz="2000" baseline="-25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2</a:t>
            </a:r>
            <a:r>
              <a:rPr lang="en-US" sz="2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for different values of Q in a plain graph paper</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65925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1587901" y="1645620"/>
            <a:ext cx="8524875" cy="3457575"/>
          </a:xfrm>
          <a:prstGeom prst="rect">
            <a:avLst/>
          </a:prstGeom>
        </p:spPr>
      </p:pic>
      <p:sp>
        <p:nvSpPr>
          <p:cNvPr id="4" name="Rectangle 3"/>
          <p:cNvSpPr/>
          <p:nvPr/>
        </p:nvSpPr>
        <p:spPr>
          <a:xfrm>
            <a:off x="1764685" y="951510"/>
            <a:ext cx="2903359" cy="461665"/>
          </a:xfrm>
          <a:prstGeom prst="rect">
            <a:avLst/>
          </a:prstGeom>
        </p:spPr>
        <p:txBody>
          <a:bodyPr wrap="none">
            <a:spAutoFit/>
          </a:bodyPr>
          <a:lstStyle/>
          <a:p>
            <a:r>
              <a:rPr lang="en-US" sz="2400" b="1" dirty="0">
                <a:solidFill>
                  <a:srgbClr val="C00000"/>
                </a:solidFill>
                <a:latin typeface="Times New Roman" panose="02020603050405020304" pitchFamily="18" charset="0"/>
                <a:cs typeface="Times New Roman" panose="02020603050405020304" pitchFamily="18" charset="0"/>
              </a:rPr>
              <a:t>4. Experiment setup </a:t>
            </a:r>
          </a:p>
        </p:txBody>
      </p:sp>
      <p:sp>
        <p:nvSpPr>
          <p:cNvPr id="5" name="Rectangle 4"/>
          <p:cNvSpPr/>
          <p:nvPr/>
        </p:nvSpPr>
        <p:spPr>
          <a:xfrm>
            <a:off x="3898182" y="5335640"/>
            <a:ext cx="4294637" cy="461665"/>
          </a:xfrm>
          <a:prstGeom prst="rect">
            <a:avLst/>
          </a:prstGeom>
        </p:spPr>
        <p:txBody>
          <a:bodyPr wrap="none">
            <a:spAutoFit/>
          </a:bodyPr>
          <a:lstStyle/>
          <a:p>
            <a:r>
              <a:rPr lang="en-US" sz="2400" b="1" dirty="0"/>
              <a:t>Fig.2: Setup for a hydraulic jump</a:t>
            </a:r>
          </a:p>
        </p:txBody>
      </p:sp>
    </p:spTree>
    <p:extLst>
      <p:ext uri="{BB962C8B-B14F-4D97-AF65-F5344CB8AC3E}">
        <p14:creationId xmlns:p14="http://schemas.microsoft.com/office/powerpoint/2010/main" val="32880924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60938" y="623963"/>
            <a:ext cx="3386696" cy="461665"/>
          </a:xfrm>
          <a:prstGeom prst="rect">
            <a:avLst/>
          </a:prstGeom>
        </p:spPr>
        <p:txBody>
          <a:bodyPr wrap="none">
            <a:spAutoFit/>
          </a:bodyPr>
          <a:lstStyle/>
          <a:p>
            <a:r>
              <a:rPr lang="en-US" sz="2400" b="1" dirty="0">
                <a:solidFill>
                  <a:srgbClr val="FF0000"/>
                </a:solidFill>
                <a:latin typeface="Times New Roman" panose="02020603050405020304" pitchFamily="18" charset="0"/>
                <a:cs typeface="Times New Roman" panose="02020603050405020304" pitchFamily="18" charset="0"/>
              </a:rPr>
              <a:t>4.1 Required apparatus:</a:t>
            </a:r>
          </a:p>
        </p:txBody>
      </p:sp>
      <p:sp>
        <p:nvSpPr>
          <p:cNvPr id="3" name="TextBox 2"/>
          <p:cNvSpPr txBox="1"/>
          <p:nvPr/>
        </p:nvSpPr>
        <p:spPr>
          <a:xfrm>
            <a:off x="2005841" y="1085628"/>
            <a:ext cx="5092700" cy="1938992"/>
          </a:xfrm>
          <a:prstGeom prst="rect">
            <a:avLst/>
          </a:prstGeom>
          <a:noFill/>
        </p:spPr>
        <p:txBody>
          <a:bodyPr wrap="square" rtlCol="0">
            <a:spAutoFit/>
          </a:bodyPr>
          <a:lstStyle/>
          <a:p>
            <a:pPr marL="342900" indent="-342900">
              <a:buAutoNum type="alphaLcParenR"/>
            </a:pPr>
            <a:r>
              <a:rPr lang="en-US" sz="2400" dirty="0">
                <a:latin typeface="Times New Roman" panose="02020603050405020304" pitchFamily="18" charset="0"/>
                <a:ea typeface="Tahoma" panose="020B0604030504040204" pitchFamily="34" charset="0"/>
                <a:cs typeface="Times New Roman" panose="02020603050405020304" pitchFamily="18" charset="0"/>
              </a:rPr>
              <a:t>Flume</a:t>
            </a:r>
          </a:p>
          <a:p>
            <a:pPr marL="342900" indent="-342900">
              <a:buAutoNum type="alphaLcParenR"/>
            </a:pPr>
            <a:r>
              <a:rPr lang="en-US" sz="2400" dirty="0">
                <a:latin typeface="Times New Roman" panose="02020603050405020304" pitchFamily="18" charset="0"/>
                <a:ea typeface="Tahoma" panose="020B0604030504040204" pitchFamily="34" charset="0"/>
                <a:cs typeface="Times New Roman" panose="02020603050405020304" pitchFamily="18" charset="0"/>
              </a:rPr>
              <a:t>Pump</a:t>
            </a:r>
          </a:p>
          <a:p>
            <a:pPr marL="342900" indent="-342900">
              <a:buAutoNum type="alphaLcParenR"/>
            </a:pPr>
            <a:r>
              <a:rPr lang="en-US" sz="2400" dirty="0">
                <a:latin typeface="Times New Roman" panose="02020603050405020304" pitchFamily="18" charset="0"/>
                <a:ea typeface="Tahoma" panose="020B0604030504040204" pitchFamily="34" charset="0"/>
                <a:cs typeface="Times New Roman" panose="02020603050405020304" pitchFamily="18" charset="0"/>
              </a:rPr>
              <a:t>Flow measuring unit</a:t>
            </a:r>
          </a:p>
          <a:p>
            <a:pPr marL="342900" indent="-342900">
              <a:buAutoNum type="alphaLcParenR"/>
            </a:pPr>
            <a:r>
              <a:rPr lang="en-US" sz="2400" dirty="0">
                <a:latin typeface="Times New Roman" panose="02020603050405020304" pitchFamily="18" charset="0"/>
                <a:ea typeface="Tahoma" panose="020B0604030504040204" pitchFamily="34" charset="0"/>
                <a:cs typeface="Times New Roman" panose="02020603050405020304" pitchFamily="18" charset="0"/>
              </a:rPr>
              <a:t>Reservoir</a:t>
            </a:r>
          </a:p>
          <a:p>
            <a:pPr marL="342900" indent="-342900">
              <a:buAutoNum type="alphaLcParenR"/>
            </a:pPr>
            <a:r>
              <a:rPr lang="en-US" sz="2400" dirty="0">
                <a:latin typeface="Times New Roman" panose="02020603050405020304" pitchFamily="18" charset="0"/>
                <a:ea typeface="Tahoma" panose="020B0604030504040204" pitchFamily="34" charset="0"/>
                <a:cs typeface="Times New Roman" panose="02020603050405020304" pitchFamily="18" charset="0"/>
              </a:rPr>
              <a:t>Water meter.</a:t>
            </a:r>
          </a:p>
        </p:txBody>
      </p:sp>
    </p:spTree>
    <p:extLst>
      <p:ext uri="{BB962C8B-B14F-4D97-AF65-F5344CB8AC3E}">
        <p14:creationId xmlns:p14="http://schemas.microsoft.com/office/powerpoint/2010/main" val="302336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4602631" y="182290"/>
            <a:ext cx="3148503" cy="6771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en-US" altLang="en-US" sz="2000" b="1" i="0" u="sng" strike="noStrike" cap="none" normalizeH="0" baseline="0" dirty="0">
                <a:ln>
                  <a:noFill/>
                </a:ln>
                <a:solidFill>
                  <a:srgbClr val="C00000"/>
                </a:solidFill>
                <a:effectLst/>
                <a:latin typeface="Times New Roman" panose="02020603050405020304" pitchFamily="18" charset="0"/>
                <a:ea typeface="Calibri" panose="020F0502020204030204" pitchFamily="34" charset="0"/>
                <a:cs typeface="Times New Roman" panose="02020603050405020304" pitchFamily="18" charset="0"/>
              </a:rPr>
              <a:t>5. DATA SHEET</a:t>
            </a:r>
            <a:endParaRPr kumimoji="0" lang="en-US" altLang="en-US" sz="2000" b="1" i="0" u="none" strike="noStrike" cap="none" normalizeH="0" baseline="0" dirty="0">
              <a:ln>
                <a:noFill/>
              </a:ln>
              <a:solidFill>
                <a:srgbClr val="C00000"/>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mc:AlternateContent xmlns:mc="http://schemas.openxmlformats.org/markup-compatibility/2006" xmlns:a14="http://schemas.microsoft.com/office/drawing/2010/main">
        <mc:Choice Requires="a14">
          <p:graphicFrame>
            <p:nvGraphicFramePr>
              <p:cNvPr id="3" name="Table 2"/>
              <p:cNvGraphicFramePr>
                <a:graphicFrameLocks noGrp="1"/>
              </p:cNvGraphicFramePr>
              <p:nvPr>
                <p:extLst>
                  <p:ext uri="{D42A27DB-BD31-4B8C-83A1-F6EECF244321}">
                    <p14:modId xmlns:p14="http://schemas.microsoft.com/office/powerpoint/2010/main" val="2620322657"/>
                  </p:ext>
                </p:extLst>
              </p:nvPr>
            </p:nvGraphicFramePr>
            <p:xfrm>
              <a:off x="471114" y="859398"/>
              <a:ext cx="11047596" cy="4614652"/>
            </p:xfrm>
            <a:graphic>
              <a:graphicData uri="http://schemas.openxmlformats.org/drawingml/2006/table">
                <a:tbl>
                  <a:tblPr rtl="1" firstRow="1" firstCol="1" bandRow="1"/>
                  <a:tblGrid>
                    <a:gridCol w="936574">
                      <a:extLst>
                        <a:ext uri="{9D8B030D-6E8A-4147-A177-3AD203B41FA5}">
                          <a16:colId xmlns:a16="http://schemas.microsoft.com/office/drawing/2014/main" val="1594828622"/>
                        </a:ext>
                      </a:extLst>
                    </a:gridCol>
                    <a:gridCol w="670291">
                      <a:extLst>
                        <a:ext uri="{9D8B030D-6E8A-4147-A177-3AD203B41FA5}">
                          <a16:colId xmlns:a16="http://schemas.microsoft.com/office/drawing/2014/main" val="3634066887"/>
                        </a:ext>
                      </a:extLst>
                    </a:gridCol>
                    <a:gridCol w="1041268">
                      <a:extLst>
                        <a:ext uri="{9D8B030D-6E8A-4147-A177-3AD203B41FA5}">
                          <a16:colId xmlns:a16="http://schemas.microsoft.com/office/drawing/2014/main" val="278718784"/>
                        </a:ext>
                      </a:extLst>
                    </a:gridCol>
                    <a:gridCol w="708232">
                      <a:extLst>
                        <a:ext uri="{9D8B030D-6E8A-4147-A177-3AD203B41FA5}">
                          <a16:colId xmlns:a16="http://schemas.microsoft.com/office/drawing/2014/main" val="467531701"/>
                        </a:ext>
                      </a:extLst>
                    </a:gridCol>
                    <a:gridCol w="670290">
                      <a:extLst>
                        <a:ext uri="{9D8B030D-6E8A-4147-A177-3AD203B41FA5}">
                          <a16:colId xmlns:a16="http://schemas.microsoft.com/office/drawing/2014/main" val="4075503482"/>
                        </a:ext>
                      </a:extLst>
                    </a:gridCol>
                    <a:gridCol w="682938">
                      <a:extLst>
                        <a:ext uri="{9D8B030D-6E8A-4147-A177-3AD203B41FA5}">
                          <a16:colId xmlns:a16="http://schemas.microsoft.com/office/drawing/2014/main" val="1333776755"/>
                        </a:ext>
                      </a:extLst>
                    </a:gridCol>
                    <a:gridCol w="531174">
                      <a:extLst>
                        <a:ext uri="{9D8B030D-6E8A-4147-A177-3AD203B41FA5}">
                          <a16:colId xmlns:a16="http://schemas.microsoft.com/office/drawing/2014/main" val="1190383021"/>
                        </a:ext>
                      </a:extLst>
                    </a:gridCol>
                    <a:gridCol w="834701">
                      <a:extLst>
                        <a:ext uri="{9D8B030D-6E8A-4147-A177-3AD203B41FA5}">
                          <a16:colId xmlns:a16="http://schemas.microsoft.com/office/drawing/2014/main" val="1653212505"/>
                        </a:ext>
                      </a:extLst>
                    </a:gridCol>
                    <a:gridCol w="1032837">
                      <a:extLst>
                        <a:ext uri="{9D8B030D-6E8A-4147-A177-3AD203B41FA5}">
                          <a16:colId xmlns:a16="http://schemas.microsoft.com/office/drawing/2014/main" val="1765743140"/>
                        </a:ext>
                      </a:extLst>
                    </a:gridCol>
                    <a:gridCol w="796760">
                      <a:extLst>
                        <a:ext uri="{9D8B030D-6E8A-4147-A177-3AD203B41FA5}">
                          <a16:colId xmlns:a16="http://schemas.microsoft.com/office/drawing/2014/main" val="20009"/>
                        </a:ext>
                      </a:extLst>
                    </a:gridCol>
                    <a:gridCol w="720320">
                      <a:extLst>
                        <a:ext uri="{9D8B030D-6E8A-4147-A177-3AD203B41FA5}">
                          <a16:colId xmlns:a16="http://schemas.microsoft.com/office/drawing/2014/main" val="3530228686"/>
                        </a:ext>
                      </a:extLst>
                    </a:gridCol>
                    <a:gridCol w="1209452">
                      <a:extLst>
                        <a:ext uri="{9D8B030D-6E8A-4147-A177-3AD203B41FA5}">
                          <a16:colId xmlns:a16="http://schemas.microsoft.com/office/drawing/2014/main" val="3330878121"/>
                        </a:ext>
                      </a:extLst>
                    </a:gridCol>
                    <a:gridCol w="1212759">
                      <a:extLst>
                        <a:ext uri="{9D8B030D-6E8A-4147-A177-3AD203B41FA5}">
                          <a16:colId xmlns:a16="http://schemas.microsoft.com/office/drawing/2014/main" val="3766897491"/>
                        </a:ext>
                      </a:extLst>
                    </a:gridCol>
                  </a:tblGrid>
                  <a:tr h="1324244">
                    <a:tc>
                      <a:txBody>
                        <a:bodyPr/>
                        <a:lstStyle/>
                        <a:p>
                          <a:pPr marL="0" marR="0" algn="ctr" rtl="1">
                            <a:lnSpc>
                              <a:spcPct val="115000"/>
                            </a:lnSpc>
                            <a:spcBef>
                              <a:spcPts val="0"/>
                            </a:spcBef>
                            <a:spcAft>
                              <a:spcPts val="0"/>
                            </a:spcAft>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Type of jump</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f>
                                  <m:f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E</m:t>
                                        </m:r>
                                      </m:e>
                                      <m:sub>
                                        <m: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2</m:t>
                                        </m:r>
                                      </m:sub>
                                    </m:sSub>
                                  </m:num>
                                  <m:den>
                                    <m:sSub>
                                      <m:sSub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E</m:t>
                                        </m:r>
                                      </m:e>
                                      <m:sub>
                                        <m: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m:t>
                                        </m:r>
                                      </m:sub>
                                    </m:sSub>
                                  </m:den>
                                </m:f>
                              </m:oMath>
                            </m:oMathPara>
                          </a14:m>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2200" baseline="-250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14:m>
                            <m:oMathPara xmlns:m="http://schemas.openxmlformats.org/officeDocument/2006/math">
                              <m:oMathParaPr>
                                <m:jc m:val="centerGroup"/>
                              </m:oMathParaPr>
                              <m:oMath xmlns:m="http://schemas.openxmlformats.org/officeDocument/2006/math">
                                <m:f>
                                  <m:f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fPr>
                                  <m:num>
                                    <m:sSub>
                                      <m:sSub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y</m:t>
                                        </m:r>
                                      </m:e>
                                      <m:sub>
                                        <m: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2</m:t>
                                        </m:r>
                                      </m:sub>
                                    </m:sSub>
                                  </m:num>
                                  <m:den>
                                    <m:sSub>
                                      <m:sSubPr>
                                        <m:ctrlPr>
                                          <a:rPr lang="en-US" sz="2200" i="1">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ctrlPr>
                                      </m:sSubPr>
                                      <m:e>
                                        <m:r>
                                          <m:rPr>
                                            <m:sty m:val="p"/>
                                          </m:rP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y</m:t>
                                        </m:r>
                                      </m:e>
                                      <m:sub>
                                        <m:r>
                                          <a:rPr lang="en-US" sz="2200">
                                            <a:solidFill>
                                              <a:srgbClr val="000000"/>
                                            </a:solidFill>
                                            <a:effectLst/>
                                            <a:latin typeface="Cambria Math" panose="02040503050406030204" pitchFamily="18" charset="0"/>
                                            <a:ea typeface="Calibri" panose="020F0502020204030204" pitchFamily="34" charset="0"/>
                                            <a:cs typeface="Times New Roman" panose="02020603050405020304" pitchFamily="18" charset="0"/>
                                          </a:rPr>
                                          <m:t>1</m:t>
                                        </m:r>
                                      </m:sub>
                                    </m:sSub>
                                  </m:den>
                                </m:f>
                              </m:oMath>
                            </m:oMathPara>
                          </a14:m>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y</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y</a:t>
                          </a:r>
                          <a:r>
                            <a:rPr lang="en-US" sz="2200" baseline="-25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err="1">
                              <a:effectLst/>
                              <a:latin typeface="Times New Roman" panose="02020603050405020304" pitchFamily="18" charset="0"/>
                              <a:ea typeface="Calibri" panose="020F0502020204030204" pitchFamily="34" charset="0"/>
                              <a:cs typeface="Times New Roman" panose="02020603050405020304" pitchFamily="18" charset="0"/>
                            </a:rPr>
                            <a:t>Hj</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(cm)</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err="1">
                              <a:effectLst/>
                              <a:latin typeface="Times New Roman" panose="02020603050405020304" pitchFamily="18" charset="0"/>
                              <a:ea typeface="Times New Roman" panose="02020603050405020304" pitchFamily="18" charset="0"/>
                              <a:cs typeface="Times New Roman" panose="02020603050405020304" pitchFamily="18" charset="0"/>
                            </a:rPr>
                            <a:t>Lj</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Q</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(cm</a:t>
                          </a:r>
                          <a:r>
                            <a:rPr lang="en-US" sz="2200" baseline="3000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/sec)</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No. of Observation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6323795"/>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1.10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0170154"/>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6.50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1.30</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600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1607293"/>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7.00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1.40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700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5032408"/>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7.35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1.60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506193"/>
                      </a:ext>
                    </a:extLst>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7.55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900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1.75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1000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8.40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1.85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1100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8.65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1200</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mc:Choice>
        <mc:Fallback xmlns="">
          <p:graphicFrame>
            <p:nvGraphicFramePr>
              <p:cNvPr id="3" name="Table 2"/>
              <p:cNvGraphicFramePr>
                <a:graphicFrameLocks noGrp="1"/>
              </p:cNvGraphicFramePr>
              <p:nvPr>
                <p:extLst>
                  <p:ext uri="{D42A27DB-BD31-4B8C-83A1-F6EECF244321}">
                    <p14:modId xmlns:p14="http://schemas.microsoft.com/office/powerpoint/2010/main" val="2620322657"/>
                  </p:ext>
                </p:extLst>
              </p:nvPr>
            </p:nvGraphicFramePr>
            <p:xfrm>
              <a:off x="471114" y="859398"/>
              <a:ext cx="11047596" cy="4614652"/>
            </p:xfrm>
            <a:graphic>
              <a:graphicData uri="http://schemas.openxmlformats.org/drawingml/2006/table">
                <a:tbl>
                  <a:tblPr rtl="1" firstRow="1" firstCol="1" bandRow="1"/>
                  <a:tblGrid>
                    <a:gridCol w="936574">
                      <a:extLst>
                        <a:ext uri="{9D8B030D-6E8A-4147-A177-3AD203B41FA5}">
                          <a16:colId xmlns="" xmlns:a16="http://schemas.microsoft.com/office/drawing/2014/main" xmlns:a14="http://schemas.microsoft.com/office/drawing/2010/main" val="1594828622"/>
                        </a:ext>
                      </a:extLst>
                    </a:gridCol>
                    <a:gridCol w="670291">
                      <a:extLst>
                        <a:ext uri="{9D8B030D-6E8A-4147-A177-3AD203B41FA5}">
                          <a16:colId xmlns="" xmlns:a16="http://schemas.microsoft.com/office/drawing/2014/main" xmlns:a14="http://schemas.microsoft.com/office/drawing/2010/main" val="3634066887"/>
                        </a:ext>
                      </a:extLst>
                    </a:gridCol>
                    <a:gridCol w="1041268">
                      <a:extLst>
                        <a:ext uri="{9D8B030D-6E8A-4147-A177-3AD203B41FA5}">
                          <a16:colId xmlns="" xmlns:a16="http://schemas.microsoft.com/office/drawing/2014/main" xmlns:a14="http://schemas.microsoft.com/office/drawing/2010/main" val="278718784"/>
                        </a:ext>
                      </a:extLst>
                    </a:gridCol>
                    <a:gridCol w="708232">
                      <a:extLst>
                        <a:ext uri="{9D8B030D-6E8A-4147-A177-3AD203B41FA5}">
                          <a16:colId xmlns="" xmlns:a16="http://schemas.microsoft.com/office/drawing/2014/main" xmlns:a14="http://schemas.microsoft.com/office/drawing/2010/main" val="467531701"/>
                        </a:ext>
                      </a:extLst>
                    </a:gridCol>
                    <a:gridCol w="670290">
                      <a:extLst>
                        <a:ext uri="{9D8B030D-6E8A-4147-A177-3AD203B41FA5}">
                          <a16:colId xmlns="" xmlns:a16="http://schemas.microsoft.com/office/drawing/2014/main" xmlns:a14="http://schemas.microsoft.com/office/drawing/2010/main" val="4075503482"/>
                        </a:ext>
                      </a:extLst>
                    </a:gridCol>
                    <a:gridCol w="682938">
                      <a:extLst>
                        <a:ext uri="{9D8B030D-6E8A-4147-A177-3AD203B41FA5}">
                          <a16:colId xmlns="" xmlns:a16="http://schemas.microsoft.com/office/drawing/2014/main" xmlns:a14="http://schemas.microsoft.com/office/drawing/2010/main" val="1333776755"/>
                        </a:ext>
                      </a:extLst>
                    </a:gridCol>
                    <a:gridCol w="531174">
                      <a:extLst>
                        <a:ext uri="{9D8B030D-6E8A-4147-A177-3AD203B41FA5}">
                          <a16:colId xmlns="" xmlns:a16="http://schemas.microsoft.com/office/drawing/2014/main" xmlns:a14="http://schemas.microsoft.com/office/drawing/2010/main" val="1190383021"/>
                        </a:ext>
                      </a:extLst>
                    </a:gridCol>
                    <a:gridCol w="834701">
                      <a:extLst>
                        <a:ext uri="{9D8B030D-6E8A-4147-A177-3AD203B41FA5}">
                          <a16:colId xmlns="" xmlns:a16="http://schemas.microsoft.com/office/drawing/2014/main" xmlns:a14="http://schemas.microsoft.com/office/drawing/2010/main" val="1653212505"/>
                        </a:ext>
                      </a:extLst>
                    </a:gridCol>
                    <a:gridCol w="1032837">
                      <a:extLst>
                        <a:ext uri="{9D8B030D-6E8A-4147-A177-3AD203B41FA5}">
                          <a16:colId xmlns="" xmlns:a16="http://schemas.microsoft.com/office/drawing/2014/main" xmlns:a14="http://schemas.microsoft.com/office/drawing/2010/main" val="1765743140"/>
                        </a:ext>
                      </a:extLst>
                    </a:gridCol>
                    <a:gridCol w="796760"/>
                    <a:gridCol w="720320">
                      <a:extLst>
                        <a:ext uri="{9D8B030D-6E8A-4147-A177-3AD203B41FA5}">
                          <a16:colId xmlns="" xmlns:a16="http://schemas.microsoft.com/office/drawing/2014/main" xmlns:a14="http://schemas.microsoft.com/office/drawing/2010/main" val="3530228686"/>
                        </a:ext>
                      </a:extLst>
                    </a:gridCol>
                    <a:gridCol w="1209452">
                      <a:extLst>
                        <a:ext uri="{9D8B030D-6E8A-4147-A177-3AD203B41FA5}">
                          <a16:colId xmlns="" xmlns:a16="http://schemas.microsoft.com/office/drawing/2014/main" xmlns:a14="http://schemas.microsoft.com/office/drawing/2010/main" val="3330878121"/>
                        </a:ext>
                      </a:extLst>
                    </a:gridCol>
                    <a:gridCol w="1212759">
                      <a:extLst>
                        <a:ext uri="{9D8B030D-6E8A-4147-A177-3AD203B41FA5}">
                          <a16:colId xmlns="" xmlns:a16="http://schemas.microsoft.com/office/drawing/2014/main" xmlns:a14="http://schemas.microsoft.com/office/drawing/2010/main" val="3766897491"/>
                        </a:ext>
                      </a:extLst>
                    </a:gridCol>
                  </a:tblGrid>
                  <a:tr h="1324244">
                    <a:tc>
                      <a:txBody>
                        <a:bodyPr/>
                        <a:lstStyle/>
                        <a:p>
                          <a:pPr marL="0" marR="0" algn="ctr" rtl="1">
                            <a:lnSpc>
                              <a:spcPct val="115000"/>
                            </a:lnSpc>
                            <a:spcBef>
                              <a:spcPts val="0"/>
                            </a:spcBef>
                            <a:spcAft>
                              <a:spcPts val="0"/>
                            </a:spcAft>
                          </a:pPr>
                          <a:r>
                            <a:rPr lang="en-US" sz="2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Type of jump</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rotWithShape="0">
                          <a:blip r:embed="rId2"/>
                          <a:stretch>
                            <a:fillRect l="-140909" t="-4587" r="-1410000" b="-249541"/>
                          </a:stretch>
                        </a:blipFill>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2200" baseline="-2500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E</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blipFill rotWithShape="0">
                          <a:blip r:embed="rId2"/>
                          <a:stretch>
                            <a:fillRect l="-591071" t="-4587" r="-930357" b="-249541"/>
                          </a:stretch>
                        </a:blipFill>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F</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y</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2</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y</a:t>
                          </a:r>
                          <a:r>
                            <a:rPr lang="en-US" sz="2200" baseline="-2500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err="1" smtClean="0">
                              <a:effectLst/>
                              <a:latin typeface="Times New Roman" panose="02020603050405020304" pitchFamily="18" charset="0"/>
                              <a:ea typeface="Calibri" panose="020F0502020204030204" pitchFamily="34" charset="0"/>
                              <a:cs typeface="Times New Roman" panose="02020603050405020304" pitchFamily="18" charset="0"/>
                            </a:rPr>
                            <a:t>Hj</a:t>
                          </a:r>
                          <a:endParaRPr lang="en-US" sz="2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smtClean="0">
                              <a:effectLst/>
                              <a:latin typeface="Times New Roman" panose="02020603050405020304" pitchFamily="18" charset="0"/>
                              <a:ea typeface="Calibri" panose="020F0502020204030204" pitchFamily="34" charset="0"/>
                              <a:cs typeface="Times New Roman" panose="02020603050405020304" pitchFamily="18" charset="0"/>
                            </a:rPr>
                            <a:t>(cm)</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dirty="0" err="1" smtClean="0">
                              <a:effectLst/>
                              <a:latin typeface="Times New Roman" panose="02020603050405020304" pitchFamily="18" charset="0"/>
                              <a:ea typeface="Times New Roman" panose="02020603050405020304" pitchFamily="18" charset="0"/>
                              <a:cs typeface="Times New Roman" panose="02020603050405020304" pitchFamily="18" charset="0"/>
                            </a:rPr>
                            <a:t>Lj</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dirty="0">
                              <a:effectLst/>
                              <a:latin typeface="Times New Roman" panose="02020603050405020304" pitchFamily="18" charset="0"/>
                              <a:ea typeface="Times New Roman" panose="02020603050405020304" pitchFamily="18" charset="0"/>
                              <a:cs typeface="Times New Roman" panose="02020603050405020304" pitchFamily="18" charset="0"/>
                            </a:rPr>
                            <a:t>(cm)</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Q</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rtl="1">
                            <a:lnSpc>
                              <a:spcPct val="115000"/>
                            </a:lnSpc>
                            <a:spcBef>
                              <a:spcPts val="0"/>
                            </a:spcBef>
                            <a:spcAft>
                              <a:spcPts val="0"/>
                            </a:spcAft>
                          </a:pP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(cm</a:t>
                          </a:r>
                          <a:r>
                            <a:rPr lang="en-US" sz="2200" baseline="30000">
                              <a:effectLst/>
                              <a:latin typeface="Times New Roman" panose="02020603050405020304" pitchFamily="18" charset="0"/>
                              <a:ea typeface="Times New Roman" panose="02020603050405020304" pitchFamily="18" charset="0"/>
                              <a:cs typeface="Times New Roman" panose="02020603050405020304" pitchFamily="18" charset="0"/>
                            </a:rPr>
                            <a:t>3</a:t>
                          </a:r>
                          <a:r>
                            <a:rPr lang="en-US" sz="2200">
                              <a:effectLst/>
                              <a:latin typeface="Times New Roman" panose="02020603050405020304" pitchFamily="18" charset="0"/>
                              <a:ea typeface="Times New Roman" panose="02020603050405020304" pitchFamily="18" charset="0"/>
                              <a:cs typeface="Times New Roman" panose="02020603050405020304" pitchFamily="18" charset="0"/>
                            </a:rPr>
                            <a:t>/sec)</a:t>
                          </a:r>
                          <a:endParaRPr lang="en-US" sz="22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No. of Observation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xmlns:a14="http://schemas.microsoft.com/office/drawing/2010/main" val="476323795"/>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6.00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1.10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500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1</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xmlns:a14="http://schemas.microsoft.com/office/drawing/2010/main" val="2070170154"/>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6.50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1.30</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600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2</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xmlns:a14="http://schemas.microsoft.com/office/drawing/2010/main" val="2561607293"/>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7.00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1.40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700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xmlns:a14="http://schemas.microsoft.com/office/drawing/2010/main" val="3135032408"/>
                      </a:ext>
                    </a:extLst>
                  </a:tr>
                  <a:tr h="411301">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7.35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1.60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800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smtClean="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xmlns:a14="http://schemas.microsoft.com/office/drawing/2010/main" val="1704506193"/>
                      </a:ext>
                    </a:extLst>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7.55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1.65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900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8.00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1.75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1000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6</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8.40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1.85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1100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7</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301">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8.65</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2.00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1200</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8</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mc:Fallback>
      </mc:AlternateContent>
      <p:pic>
        <p:nvPicPr>
          <p:cNvPr id="4" name="Picture 3"/>
          <p:cNvPicPr>
            <a:picLocks noChangeAspect="1"/>
          </p:cNvPicPr>
          <p:nvPr/>
        </p:nvPicPr>
        <p:blipFill>
          <a:blip r:embed="rId3"/>
          <a:stretch>
            <a:fillRect/>
          </a:stretch>
        </p:blipFill>
        <p:spPr>
          <a:xfrm>
            <a:off x="8847161" y="859398"/>
            <a:ext cx="1048603" cy="365792"/>
          </a:xfrm>
          <a:prstGeom prst="rect">
            <a:avLst/>
          </a:prstGeom>
        </p:spPr>
      </p:pic>
    </p:spTree>
    <p:extLst>
      <p:ext uri="{BB962C8B-B14F-4D97-AF65-F5344CB8AC3E}">
        <p14:creationId xmlns:p14="http://schemas.microsoft.com/office/powerpoint/2010/main" val="2481650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315376265"/>
              </p:ext>
            </p:extLst>
          </p:nvPr>
        </p:nvGraphicFramePr>
        <p:xfrm>
          <a:off x="380561" y="900341"/>
          <a:ext cx="9123261" cy="4614652"/>
        </p:xfrm>
        <a:graphic>
          <a:graphicData uri="http://schemas.openxmlformats.org/drawingml/2006/table">
            <a:tbl>
              <a:tblPr rtl="1" firstRow="1" firstCol="1" bandRow="1"/>
              <a:tblGrid>
                <a:gridCol w="1432030">
                  <a:extLst>
                    <a:ext uri="{9D8B030D-6E8A-4147-A177-3AD203B41FA5}">
                      <a16:colId xmlns:a16="http://schemas.microsoft.com/office/drawing/2014/main" val="1594828622"/>
                    </a:ext>
                  </a:extLst>
                </a:gridCol>
                <a:gridCol w="670290">
                  <a:extLst>
                    <a:ext uri="{9D8B030D-6E8A-4147-A177-3AD203B41FA5}">
                      <a16:colId xmlns:a16="http://schemas.microsoft.com/office/drawing/2014/main" val="4075503482"/>
                    </a:ext>
                  </a:extLst>
                </a:gridCol>
                <a:gridCol w="682938">
                  <a:extLst>
                    <a:ext uri="{9D8B030D-6E8A-4147-A177-3AD203B41FA5}">
                      <a16:colId xmlns:a16="http://schemas.microsoft.com/office/drawing/2014/main" val="1333776755"/>
                    </a:ext>
                  </a:extLst>
                </a:gridCol>
                <a:gridCol w="531174">
                  <a:extLst>
                    <a:ext uri="{9D8B030D-6E8A-4147-A177-3AD203B41FA5}">
                      <a16:colId xmlns:a16="http://schemas.microsoft.com/office/drawing/2014/main" val="1190383021"/>
                    </a:ext>
                  </a:extLst>
                </a:gridCol>
                <a:gridCol w="834701">
                  <a:extLst>
                    <a:ext uri="{9D8B030D-6E8A-4147-A177-3AD203B41FA5}">
                      <a16:colId xmlns:a16="http://schemas.microsoft.com/office/drawing/2014/main" val="1653212505"/>
                    </a:ext>
                  </a:extLst>
                </a:gridCol>
                <a:gridCol w="1032837">
                  <a:extLst>
                    <a:ext uri="{9D8B030D-6E8A-4147-A177-3AD203B41FA5}">
                      <a16:colId xmlns:a16="http://schemas.microsoft.com/office/drawing/2014/main" val="1765743140"/>
                    </a:ext>
                  </a:extLst>
                </a:gridCol>
                <a:gridCol w="796760">
                  <a:extLst>
                    <a:ext uri="{9D8B030D-6E8A-4147-A177-3AD203B41FA5}">
                      <a16:colId xmlns:a16="http://schemas.microsoft.com/office/drawing/2014/main" val="20006"/>
                    </a:ext>
                  </a:extLst>
                </a:gridCol>
                <a:gridCol w="720320">
                  <a:extLst>
                    <a:ext uri="{9D8B030D-6E8A-4147-A177-3AD203B41FA5}">
                      <a16:colId xmlns:a16="http://schemas.microsoft.com/office/drawing/2014/main" val="3530228686"/>
                    </a:ext>
                  </a:extLst>
                </a:gridCol>
                <a:gridCol w="1209452">
                  <a:extLst>
                    <a:ext uri="{9D8B030D-6E8A-4147-A177-3AD203B41FA5}">
                      <a16:colId xmlns:a16="http://schemas.microsoft.com/office/drawing/2014/main" val="3330878121"/>
                    </a:ext>
                  </a:extLst>
                </a:gridCol>
                <a:gridCol w="1212759">
                  <a:extLst>
                    <a:ext uri="{9D8B030D-6E8A-4147-A177-3AD203B41FA5}">
                      <a16:colId xmlns:a16="http://schemas.microsoft.com/office/drawing/2014/main" val="3766897491"/>
                    </a:ext>
                  </a:extLst>
                </a:gridCol>
              </a:tblGrid>
              <a:tr h="1324244">
                <a:tc>
                  <a:txBody>
                    <a:bodyPr/>
                    <a:lstStyle/>
                    <a:p>
                      <a:pPr marL="0" marR="0" algn="ctr" rtl="1">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Q</a:t>
                      </a:r>
                    </a:p>
                    <a:p>
                      <a:pPr marL="0" marR="0" algn="ctr" rtl="1">
                        <a:lnSpc>
                          <a:spcPct val="115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(cm3/sec)</a:t>
                      </a:r>
                    </a:p>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2200" baseline="0" dirty="0">
                          <a:effectLst/>
                          <a:latin typeface="Times New Roman" panose="02020603050405020304" pitchFamily="18" charset="0"/>
                          <a:ea typeface="Times New Roman" panose="02020603050405020304" pitchFamily="18" charset="0"/>
                          <a:cs typeface="Times New Roman" panose="02020603050405020304" pitchFamily="18" charset="0"/>
                        </a:rPr>
                        <a:t>F</a:t>
                      </a:r>
                      <a:r>
                        <a:rPr lang="en-US" sz="2200" baseline="-25000" dirty="0">
                          <a:effectLst/>
                          <a:latin typeface="Times New Roman" panose="02020603050405020304" pitchFamily="18" charset="0"/>
                          <a:ea typeface="Times New Roman" panose="02020603050405020304" pitchFamily="18" charset="0"/>
                          <a:cs typeface="Times New Roman" panose="02020603050405020304" pitchFamily="18" charset="0"/>
                        </a:rPr>
                        <a:t>1</a:t>
                      </a: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22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600" dirty="0">
                          <a:effectLst/>
                          <a:latin typeface="Times New Roman" panose="02020603050405020304" pitchFamily="18" charset="0"/>
                          <a:ea typeface="Times New Roman" panose="02020603050405020304" pitchFamily="18" charset="0"/>
                          <a:cs typeface="Times New Roman" panose="02020603050405020304" pitchFamily="18" charset="0"/>
                        </a:rPr>
                        <a:t>No. of Observation</a:t>
                      </a:r>
                      <a:endParaRPr lang="en-US" sz="16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76323795"/>
                  </a:ext>
                </a:extLst>
              </a:tr>
              <a:tr h="411301">
                <a:tc rowSpan="8">
                  <a:txBody>
                    <a:bodyPr/>
                    <a:lstStyle/>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p>
                      <a:pPr marL="0" marR="0" algn="ctr" rtl="1">
                        <a:lnSpc>
                          <a:spcPct val="115000"/>
                        </a:lnSpc>
                        <a:spcBef>
                          <a:spcPts val="0"/>
                        </a:spcBef>
                        <a:spcAft>
                          <a:spcPts val="0"/>
                        </a:spcAft>
                      </a:pPr>
                      <a:r>
                        <a:rPr lang="ar-SA" sz="11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1</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70170154"/>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2</a:t>
                      </a: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61607293"/>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3</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35032408"/>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10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SA" sz="1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04506193"/>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5</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1301">
                <a:tc vMerge="1">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endParaRPr lang="en-US" sz="18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endParaRPr lang="en-US" dirty="0"/>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pic>
        <p:nvPicPr>
          <p:cNvPr id="4" name="Picture 3"/>
          <p:cNvPicPr>
            <a:picLocks noChangeAspect="1"/>
          </p:cNvPicPr>
          <p:nvPr/>
        </p:nvPicPr>
        <p:blipFill>
          <a:blip r:embed="rId3"/>
          <a:stretch>
            <a:fillRect/>
          </a:stretch>
        </p:blipFill>
        <p:spPr>
          <a:xfrm>
            <a:off x="2213244" y="1099663"/>
            <a:ext cx="286537" cy="646232"/>
          </a:xfrm>
          <a:prstGeom prst="rect">
            <a:avLst/>
          </a:prstGeom>
        </p:spPr>
      </p:pic>
      <p:pic>
        <p:nvPicPr>
          <p:cNvPr id="5" name="Picture 4"/>
          <p:cNvPicPr>
            <a:picLocks noChangeAspect="1"/>
          </p:cNvPicPr>
          <p:nvPr/>
        </p:nvPicPr>
        <p:blipFill>
          <a:blip r:embed="rId4"/>
          <a:stretch>
            <a:fillRect/>
          </a:stretch>
        </p:blipFill>
        <p:spPr>
          <a:xfrm>
            <a:off x="3115451" y="1099663"/>
            <a:ext cx="310923" cy="646232"/>
          </a:xfrm>
          <a:prstGeom prst="rect">
            <a:avLst/>
          </a:prstGeom>
        </p:spPr>
      </p:pic>
      <p:pic>
        <p:nvPicPr>
          <p:cNvPr id="6" name="Picture 5"/>
          <p:cNvPicPr>
            <a:picLocks noChangeAspect="1"/>
          </p:cNvPicPr>
          <p:nvPr/>
        </p:nvPicPr>
        <p:blipFill>
          <a:blip r:embed="rId5"/>
          <a:stretch>
            <a:fillRect/>
          </a:stretch>
        </p:blipFill>
        <p:spPr>
          <a:xfrm>
            <a:off x="3886582" y="1087760"/>
            <a:ext cx="310923" cy="652329"/>
          </a:xfrm>
          <a:prstGeom prst="rect">
            <a:avLst/>
          </a:prstGeom>
        </p:spPr>
      </p:pic>
      <p:pic>
        <p:nvPicPr>
          <p:cNvPr id="7" name="Picture 6"/>
          <p:cNvPicPr>
            <a:picLocks noChangeAspect="1"/>
          </p:cNvPicPr>
          <p:nvPr/>
        </p:nvPicPr>
        <p:blipFill>
          <a:blip r:embed="rId6"/>
          <a:stretch>
            <a:fillRect/>
          </a:stretch>
        </p:blipFill>
        <p:spPr>
          <a:xfrm>
            <a:off x="4786731" y="1096614"/>
            <a:ext cx="310923" cy="652329"/>
          </a:xfrm>
          <a:prstGeom prst="rect">
            <a:avLst/>
          </a:prstGeom>
        </p:spPr>
      </p:pic>
      <p:pic>
        <p:nvPicPr>
          <p:cNvPr id="8" name="Picture 7"/>
          <p:cNvPicPr>
            <a:picLocks noChangeAspect="1"/>
          </p:cNvPicPr>
          <p:nvPr/>
        </p:nvPicPr>
        <p:blipFill>
          <a:blip r:embed="rId7"/>
          <a:stretch>
            <a:fillRect/>
          </a:stretch>
        </p:blipFill>
        <p:spPr>
          <a:xfrm>
            <a:off x="5743039" y="1117093"/>
            <a:ext cx="262151" cy="652329"/>
          </a:xfrm>
          <a:prstGeom prst="rect">
            <a:avLst/>
          </a:prstGeom>
        </p:spPr>
      </p:pic>
      <p:pic>
        <p:nvPicPr>
          <p:cNvPr id="9" name="Picture 8"/>
          <p:cNvPicPr>
            <a:picLocks noChangeAspect="1"/>
          </p:cNvPicPr>
          <p:nvPr/>
        </p:nvPicPr>
        <p:blipFill>
          <a:blip r:embed="rId8"/>
          <a:stretch>
            <a:fillRect/>
          </a:stretch>
        </p:blipFill>
        <p:spPr>
          <a:xfrm>
            <a:off x="6375246" y="1145400"/>
            <a:ext cx="341406" cy="652329"/>
          </a:xfrm>
          <a:prstGeom prst="rect">
            <a:avLst/>
          </a:prstGeom>
        </p:spPr>
      </p:pic>
      <p:pic>
        <p:nvPicPr>
          <p:cNvPr id="10" name="Picture 9"/>
          <p:cNvPicPr>
            <a:picLocks noChangeAspect="1"/>
          </p:cNvPicPr>
          <p:nvPr/>
        </p:nvPicPr>
        <p:blipFill>
          <a:blip r:embed="rId9"/>
          <a:stretch>
            <a:fillRect/>
          </a:stretch>
        </p:blipFill>
        <p:spPr>
          <a:xfrm>
            <a:off x="7030079" y="1095755"/>
            <a:ext cx="335309" cy="695004"/>
          </a:xfrm>
          <a:prstGeom prst="rect">
            <a:avLst/>
          </a:prstGeom>
        </p:spPr>
      </p:pic>
      <p:sp>
        <p:nvSpPr>
          <p:cNvPr id="13" name="TextBox 12"/>
          <p:cNvSpPr txBox="1"/>
          <p:nvPr/>
        </p:nvSpPr>
        <p:spPr>
          <a:xfrm>
            <a:off x="401092" y="200515"/>
            <a:ext cx="4197377" cy="400110"/>
          </a:xfrm>
          <a:prstGeom prst="rect">
            <a:avLst/>
          </a:prstGeom>
          <a:noFill/>
        </p:spPr>
        <p:txBody>
          <a:bodyPr wrap="square" rtlCol="0">
            <a:spAutoFit/>
          </a:bodyPr>
          <a:lstStyle/>
          <a:p>
            <a:r>
              <a:rPr lang="en-US" sz="2000" dirty="0">
                <a:latin typeface="Times New Roman" panose="02020603050405020304" pitchFamily="18" charset="0"/>
                <a:cs typeface="Times New Roman" panose="02020603050405020304" pitchFamily="18" charset="0"/>
              </a:rPr>
              <a:t>7. Table for graph plotting</a:t>
            </a:r>
          </a:p>
        </p:txBody>
      </p:sp>
    </p:spTree>
    <p:extLst>
      <p:ext uri="{BB962C8B-B14F-4D97-AF65-F5344CB8AC3E}">
        <p14:creationId xmlns:p14="http://schemas.microsoft.com/office/powerpoint/2010/main" val="19926062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TotalTime>
  <Words>352</Words>
  <Application>Microsoft Office PowerPoint</Application>
  <PresentationFormat>Widescreen</PresentationFormat>
  <Paragraphs>181</Paragraphs>
  <Slides>11</Slides>
  <Notes>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Khayrul Alom Tuhin</dc:creator>
  <cp:lastModifiedBy>Towfiqur Emon</cp:lastModifiedBy>
  <cp:revision>36</cp:revision>
  <dcterms:created xsi:type="dcterms:W3CDTF">2020-12-17T17:56:52Z</dcterms:created>
  <dcterms:modified xsi:type="dcterms:W3CDTF">2022-02-12T10:56:00Z</dcterms:modified>
</cp:coreProperties>
</file>