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7" r:id="rId6"/>
    <p:sldId id="269" r:id="rId7"/>
    <p:sldId id="270" r:id="rId8"/>
    <p:sldId id="265" r:id="rId9"/>
    <p:sldId id="259" r:id="rId10"/>
    <p:sldId id="261" r:id="rId11"/>
    <p:sldId id="271" r:id="rId12"/>
    <p:sldId id="262" r:id="rId13"/>
    <p:sldId id="276" r:id="rId14"/>
    <p:sldId id="279" r:id="rId15"/>
    <p:sldId id="264" r:id="rId16"/>
    <p:sldId id="272" r:id="rId17"/>
    <p:sldId id="278" r:id="rId18"/>
    <p:sldId id="27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2181" autoAdjust="0"/>
    <p:restoredTop sz="94660"/>
  </p:normalViewPr>
  <p:slideViewPr>
    <p:cSldViewPr snapToGrid="0">
      <p:cViewPr varScale="1">
        <p:scale>
          <a:sx n="69" d="100"/>
          <a:sy n="69" d="100"/>
        </p:scale>
        <p:origin x="-37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6C4-3267-45A5-95FA-97F2F377E4B1}" type="datetimeFigureOut">
              <a:rPr lang="en-US" smtClean="0"/>
              <a:pPr/>
              <a:t>16-Apr-22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930-0D2B-4DB4-B478-5F60992454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8957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6C4-3267-45A5-95FA-97F2F377E4B1}" type="datetimeFigureOut">
              <a:rPr lang="en-US" smtClean="0"/>
              <a:pPr/>
              <a:t>16-Apr-22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930-0D2B-4DB4-B478-5F60992454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3679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6C4-3267-45A5-95FA-97F2F377E4B1}" type="datetimeFigureOut">
              <a:rPr lang="en-US" smtClean="0"/>
              <a:pPr/>
              <a:t>16-Apr-22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930-0D2B-4DB4-B478-5F60992454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0504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6C4-3267-45A5-95FA-97F2F377E4B1}" type="datetimeFigureOut">
              <a:rPr lang="en-US" smtClean="0"/>
              <a:pPr/>
              <a:t>16-Apr-22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930-0D2B-4DB4-B478-5F60992454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0690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6C4-3267-45A5-95FA-97F2F377E4B1}" type="datetimeFigureOut">
              <a:rPr lang="en-US" smtClean="0"/>
              <a:pPr/>
              <a:t>16-Apr-22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930-0D2B-4DB4-B478-5F60992454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1295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6C4-3267-45A5-95FA-97F2F377E4B1}" type="datetimeFigureOut">
              <a:rPr lang="en-US" smtClean="0"/>
              <a:pPr/>
              <a:t>16-Apr-22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930-0D2B-4DB4-B478-5F60992454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3596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6C4-3267-45A5-95FA-97F2F377E4B1}" type="datetimeFigureOut">
              <a:rPr lang="en-US" smtClean="0"/>
              <a:pPr/>
              <a:t>16-Apr-22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930-0D2B-4DB4-B478-5F60992454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049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6C4-3267-45A5-95FA-97F2F377E4B1}" type="datetimeFigureOut">
              <a:rPr lang="en-US" smtClean="0"/>
              <a:pPr/>
              <a:t>16-Apr-22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930-0D2B-4DB4-B478-5F60992454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810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6C4-3267-45A5-95FA-97F2F377E4B1}" type="datetimeFigureOut">
              <a:rPr lang="en-US" smtClean="0"/>
              <a:pPr/>
              <a:t>16-Apr-22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930-0D2B-4DB4-B478-5F60992454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6861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6C4-3267-45A5-95FA-97F2F377E4B1}" type="datetimeFigureOut">
              <a:rPr lang="en-US" smtClean="0"/>
              <a:pPr/>
              <a:t>16-Apr-22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930-0D2B-4DB4-B478-5F60992454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8926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6C4-3267-45A5-95FA-97F2F377E4B1}" type="datetimeFigureOut">
              <a:rPr lang="en-US" smtClean="0"/>
              <a:pPr/>
              <a:t>16-Apr-22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930-0D2B-4DB4-B478-5F60992454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4052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6F6C4-3267-45A5-95FA-97F2F377E4B1}" type="datetimeFigureOut">
              <a:rPr lang="en-US" smtClean="0"/>
              <a:pPr/>
              <a:t>16-Apr-22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79930-0D2B-4DB4-B478-5F60992454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236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channelflow.com/products/flumes/parshall/flow-characteristics" TargetMode="External"/><Relationship Id="rId2" Type="http://schemas.openxmlformats.org/officeDocument/2006/relationships/hyperlink" Target="http://www.openchannelflow.com/blog/article/partial-to-parshall-flumes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8779" y="721896"/>
            <a:ext cx="10491537" cy="9304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52075" y="250834"/>
            <a:ext cx="826410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 No. </a:t>
            </a:r>
            <a:r>
              <a:rPr lang="en-US" sz="2400" b="1" u="sng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</a:p>
          <a:p>
            <a:pPr algn="ctr"/>
            <a:endParaRPr lang="en-US" sz="1600" b="1" u="sng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 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through a Parshall flume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90651" y="1652338"/>
            <a:ext cx="5559245" cy="4394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1313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73192" y="724619"/>
            <a:ext cx="10058400" cy="26051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45562" y="153461"/>
            <a:ext cx="11666329" cy="373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Coefficient of discharge:</a:t>
            </a:r>
          </a:p>
          <a:p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the actual discharge 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measured by the water meter, the coefficient of discharge is given by </a:t>
            </a:r>
          </a:p>
          <a:p>
            <a:pPr rtl="1">
              <a:lnSpc>
                <a:spcPct val="115000"/>
              </a:lnSpc>
            </a:pP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1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df</a:t>
            </a:r>
            <a:r>
              <a:rPr lang="en-US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en-US" sz="1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en-US" sz="1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tf</a:t>
            </a:r>
            <a:r>
              <a:rPr lang="en-US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free flow condition)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rtl="1">
              <a:lnSpc>
                <a:spcPct val="115000"/>
              </a:lnSpc>
            </a:pP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1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r>
              <a:rPr lang="en-US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en-US" sz="1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en-US" sz="1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ts</a:t>
            </a:r>
            <a:r>
              <a:rPr lang="en-US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submerged flow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condition)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rtl="1">
              <a:lnSpc>
                <a:spcPct val="115000"/>
              </a:lnSpc>
            </a:pPr>
            <a:endParaRPr lang="en-US" sz="1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15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of Submerged flow condition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percentage of submergence for the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Parshall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flume is given by 100H</a:t>
            </a:r>
            <a:r>
              <a:rPr lang="en-US" sz="23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/Ha.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Hb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the downstream depth measured from the invert datum. When the percentage of submergence exceeds 0.6, the discharge through the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Parshall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flume is reduced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16981" y="3881938"/>
            <a:ext cx="3179705" cy="271282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73192" y="4634720"/>
            <a:ext cx="10282687" cy="182819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01782" y="3971738"/>
            <a:ext cx="7121236" cy="225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discharge (Q) can be found using the </a:t>
            </a:r>
            <a:r>
              <a:rPr lang="en-US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following: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400" baseline="-250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400" baseline="-250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en-US" sz="2400" baseline="-250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flow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400" baseline="-250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correction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400" baseline="-250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correction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M (0.000132 H</a:t>
            </a:r>
            <a:r>
              <a:rPr lang="en-US" sz="2400" baseline="-2500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aseline="3000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2.123</a:t>
            </a:r>
            <a:r>
              <a:rPr lang="en-US" sz="240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</a:t>
            </a:r>
            <a:r>
              <a:rPr lang="en-US" sz="2400" baseline="3000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9.284St</a:t>
            </a:r>
            <a:r>
              <a:rPr lang="en-US" sz="240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Q is in ft</a:t>
            </a:r>
            <a:r>
              <a:rPr lang="en-US" sz="2400" baseline="3000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/s, Ha is in feet.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30682" y="3474371"/>
            <a:ext cx="2120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Table 2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xmlns="" val="391824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9625" y="149074"/>
            <a:ext cx="5676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case of Submerged flow condition: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9624" y="789269"/>
            <a:ext cx="115644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submerged flow, a depth of flow needs to be taken upstream (H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and downstream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5861" y="1357745"/>
            <a:ext cx="10936424" cy="5001491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27274" y="2820535"/>
            <a:ext cx="4917298" cy="371278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79548" y="2448134"/>
            <a:ext cx="2562045" cy="43994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Table-3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497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332" y="3579962"/>
            <a:ext cx="10981426" cy="245852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00332" y="226682"/>
            <a:ext cx="10011225" cy="2286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>
              <a:lnSpc>
                <a:spcPct val="115000"/>
              </a:lnSpc>
            </a:pPr>
            <a:r>
              <a:rPr lang="en-US" sz="24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Objectives of the experiment:</a:t>
            </a:r>
            <a:endParaRPr lang="en-US" sz="2400" dirty="0" smtClean="0">
              <a:solidFill>
                <a:schemeClr val="accent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rtl="1">
              <a:lnSpc>
                <a:spcPct val="115000"/>
              </a:lnSpc>
            </a:pPr>
            <a:r>
              <a:rPr lang="en-US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Observation of the flow characteristics for the increasing upstream level</a:t>
            </a:r>
          </a:p>
          <a:p>
            <a:pPr rtl="1">
              <a:lnSpc>
                <a:spcPct val="115000"/>
              </a:lnSpc>
            </a:pPr>
            <a:r>
              <a:rPr lang="en-US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Observation of the effect of submergence</a:t>
            </a:r>
          </a:p>
          <a:p>
            <a:pPr rtl="1">
              <a:lnSpc>
                <a:spcPct val="115000"/>
              </a:lnSpc>
            </a:pPr>
            <a:r>
              <a:rPr lang="en-US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To plot actual discharge with respect to theoretical discharge and to determine the value of Co-efficient of discharge </a:t>
            </a:r>
          </a:p>
          <a:p>
            <a:pPr rtl="1">
              <a:lnSpc>
                <a:spcPct val="115000"/>
              </a:lnSpc>
            </a:pPr>
            <a:r>
              <a:rPr lang="en-US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Determination of the exponent of H</a:t>
            </a:r>
            <a:r>
              <a:rPr lang="en-US" sz="2000" baseline="-25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0332" y="2513462"/>
            <a:ext cx="2903359" cy="4830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>
              <a:lnSpc>
                <a:spcPct val="115000"/>
              </a:lnSpc>
            </a:pPr>
            <a:r>
              <a:rPr lang="en-US" sz="24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Experiment setup</a:t>
            </a:r>
            <a:r>
              <a:rPr lang="en-US" sz="2400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chemeClr val="accent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8628" y="2733856"/>
            <a:ext cx="7798279" cy="330463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53623" y="6170747"/>
            <a:ext cx="5702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</a:rPr>
              <a:t>2.3 Setup for flow through a </a:t>
            </a:r>
            <a:r>
              <a:rPr lang="en-US" sz="2400" dirty="0" err="1" smtClean="0">
                <a:solidFill>
                  <a:srgbClr val="00B0F0"/>
                </a:solidFill>
              </a:rPr>
              <a:t>parshall</a:t>
            </a:r>
            <a:r>
              <a:rPr lang="en-US" sz="2400" dirty="0" smtClean="0">
                <a:solidFill>
                  <a:srgbClr val="00B0F0"/>
                </a:solidFill>
              </a:rPr>
              <a:t> flume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341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7400" y="431800"/>
            <a:ext cx="6692900" cy="3235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4.Requried apparatus: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400" dirty="0" err="1" smtClean="0"/>
              <a:t>Parshall</a:t>
            </a:r>
            <a:r>
              <a:rPr lang="en-US" sz="2400" dirty="0" smtClean="0"/>
              <a:t> flume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400" dirty="0" smtClean="0"/>
              <a:t>Flow measuring unit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400" dirty="0" smtClean="0"/>
              <a:t>Pump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400" dirty="0" smtClean="0"/>
              <a:t>Reservoir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2400" dirty="0" smtClean="0"/>
              <a:t>Water meter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9878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5983" y="130136"/>
            <a:ext cx="711349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5.Working Procedure: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Free flow condition: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5983" y="1225251"/>
            <a:ext cx="579568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 the Ha</a:t>
            </a:r>
          </a:p>
          <a:p>
            <a:pPr marL="342900" indent="-342900"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Record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Qtf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Cdf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5983" y="3014090"/>
            <a:ext cx="4854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Submerge Condition: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5983" y="3612008"/>
            <a:ext cx="5217459" cy="2743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 the Ha and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Hb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Qtf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 Submergence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/Ha</a:t>
            </a:r>
          </a:p>
          <a:p>
            <a:pPr marL="457200" indent="-457200">
              <a:buFontTx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Qcorrection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Qts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Record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Cds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1467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85040" y="131464"/>
            <a:ext cx="24063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DATA SHEET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61072962"/>
              </p:ext>
            </p:extLst>
          </p:nvPr>
        </p:nvGraphicFramePr>
        <p:xfrm>
          <a:off x="524341" y="1835393"/>
          <a:ext cx="11312772" cy="44162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52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790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837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837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4496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3876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4711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0772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209756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83609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7474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924102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54179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 of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Obs.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Actual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Discharge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Q</a:t>
                      </a:r>
                      <a:r>
                        <a:rPr lang="en-US" sz="1800" baseline="-25000" dirty="0" err="1">
                          <a:effectLst/>
                        </a:rPr>
                        <a:t>a</a:t>
                      </a:r>
                      <a:r>
                        <a:rPr lang="en-US" sz="1800" baseline="-25000" dirty="0">
                          <a:effectLst/>
                        </a:rPr>
                        <a:t>  (cm3/s)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Free flow condition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Submerged flow condition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Mean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C</a:t>
                      </a:r>
                      <a:r>
                        <a:rPr lang="en-US" sz="2000" baseline="-25000" dirty="0" err="1">
                          <a:effectLst/>
                        </a:rPr>
                        <a:t>ds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621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</a:rPr>
                        <a:t>Ha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(cm)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effectLst/>
                        </a:rPr>
                        <a:t>Q</a:t>
                      </a:r>
                      <a:r>
                        <a:rPr lang="en-US" sz="2000" b="1" baseline="-25000" dirty="0" err="1" smtClean="0">
                          <a:effectLst/>
                        </a:rPr>
                        <a:t>thf</a:t>
                      </a:r>
                      <a:endParaRPr lang="en-US" sz="2000" b="1" baseline="-250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baseline="-25000" dirty="0" smtClean="0">
                          <a:effectLst/>
                        </a:rPr>
                        <a:t>(cm3/s)</a:t>
                      </a:r>
                      <a:endParaRPr lang="en-US" sz="20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effectLst/>
                        </a:rPr>
                        <a:t>C</a:t>
                      </a:r>
                      <a:r>
                        <a:rPr lang="en-US" sz="2000" b="1" baseline="-25000" dirty="0" err="1" smtClean="0">
                          <a:effectLst/>
                        </a:rPr>
                        <a:t>df</a:t>
                      </a:r>
                      <a:endParaRPr lang="en-US" sz="2000" b="1" baseline="-250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Mean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C</a:t>
                      </a:r>
                      <a:r>
                        <a:rPr lang="en-US" sz="2000" b="1" baseline="-25000" dirty="0" err="1">
                          <a:effectLst/>
                        </a:rPr>
                        <a:t>df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</a:rPr>
                        <a:t>Ha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(cm)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effectLst/>
                        </a:rPr>
                        <a:t>Hb</a:t>
                      </a:r>
                      <a:endParaRPr lang="en-US" sz="2000" b="1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(cm)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</a:rPr>
                        <a:t>Submergence (%)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</a:rPr>
                        <a:t>=Ha/</a:t>
                      </a:r>
                      <a:r>
                        <a:rPr lang="en-US" sz="2000" b="1" dirty="0" err="1" smtClean="0">
                          <a:effectLst/>
                        </a:rPr>
                        <a:t>Hb</a:t>
                      </a:r>
                      <a:r>
                        <a:rPr lang="en-US" sz="2000" b="1" dirty="0" smtClean="0">
                          <a:effectLst/>
                        </a:rPr>
                        <a:t>*100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effectLst/>
                        </a:rPr>
                        <a:t>Q</a:t>
                      </a:r>
                      <a:r>
                        <a:rPr lang="en-US" sz="2000" b="1" baseline="-25000" dirty="0" err="1" smtClean="0">
                          <a:effectLst/>
                        </a:rPr>
                        <a:t>th</a:t>
                      </a:r>
                      <a:endParaRPr lang="en-US" sz="2000" b="1" baseline="-250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baseline="-25000" dirty="0" smtClean="0">
                          <a:effectLst/>
                        </a:rPr>
                        <a:t>(cm3/s)</a:t>
                      </a:r>
                      <a:endParaRPr lang="en-US" sz="20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C</a:t>
                      </a:r>
                      <a:r>
                        <a:rPr lang="en-US" sz="2000" b="1" baseline="-25000" dirty="0" err="1">
                          <a:effectLst/>
                        </a:rPr>
                        <a:t>ds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53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7</a:t>
                      </a:r>
                      <a:r>
                        <a:rPr lang="en-US" sz="2000" b="1" dirty="0" smtClean="0">
                          <a:effectLst/>
                        </a:rPr>
                        <a:t>.0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</a:rPr>
                        <a:t>7.50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3.35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53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8</a:t>
                      </a:r>
                      <a:r>
                        <a:rPr lang="en-US" sz="2000" b="1" dirty="0" smtClean="0">
                          <a:effectLst/>
                        </a:rPr>
                        <a:t>.0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</a:rPr>
                        <a:t>8.40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3.90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53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</a:rPr>
                        <a:t>8.7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</a:rPr>
                        <a:t>8.85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4.15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53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4.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</a:rPr>
                        <a:t>9.4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</a:rPr>
                        <a:t>9.70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5.0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53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5.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r>
                        <a:rPr lang="en-US" sz="2000" b="1" dirty="0" smtClean="0"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900</a:t>
                      </a:r>
                      <a:endParaRPr lang="en-US" sz="2000" b="1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r>
                        <a:rPr lang="en-US" sz="2000" b="1" dirty="0" smtClean="0">
                          <a:effectLst/>
                        </a:rPr>
                        <a:t>10.0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r>
                        <a:rPr lang="en-US" sz="2000" b="1" dirty="0" smtClean="0">
                          <a:effectLst/>
                        </a:rPr>
                        <a:t>10.20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r>
                        <a:rPr lang="en-US" sz="2000" b="1" dirty="0" smtClean="0">
                          <a:effectLst/>
                        </a:rPr>
                        <a:t>5.50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53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6.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r>
                        <a:rPr lang="en-US" sz="2000" b="1" dirty="0" smtClean="0"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1000</a:t>
                      </a:r>
                      <a:endParaRPr lang="en-US" sz="2000" b="1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r>
                        <a:rPr lang="en-US" sz="2000" b="1" dirty="0" smtClean="0">
                          <a:effectLst/>
                        </a:rPr>
                        <a:t>11.00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r>
                        <a:rPr lang="en-US" sz="2000" b="1" dirty="0" smtClean="0">
                          <a:effectLst/>
                        </a:rPr>
                        <a:t>11.30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 </a:t>
                      </a:r>
                      <a:r>
                        <a:rPr lang="en-US" sz="2000" b="1" dirty="0" smtClean="0">
                          <a:effectLst/>
                        </a:rPr>
                        <a:t>5.90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8921" y="676255"/>
            <a:ext cx="5143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C</a:t>
            </a:r>
            <a:r>
              <a:rPr lang="en-US" sz="2400" b="1" dirty="0" smtClean="0">
                <a:solidFill>
                  <a:schemeClr val="accent2"/>
                </a:solidFill>
              </a:rPr>
              <a:t>hannel with, b=7.60 cm</a:t>
            </a:r>
          </a:p>
          <a:p>
            <a:r>
              <a:rPr lang="en-US" sz="2400" b="1" dirty="0">
                <a:solidFill>
                  <a:schemeClr val="accent2"/>
                </a:solidFill>
              </a:rPr>
              <a:t>T</a:t>
            </a:r>
            <a:r>
              <a:rPr lang="en-US" sz="2400" b="1" dirty="0" smtClean="0">
                <a:solidFill>
                  <a:schemeClr val="accent2"/>
                </a:solidFill>
              </a:rPr>
              <a:t>hroat width, w=3.10 cm</a:t>
            </a:r>
            <a:endParaRPr lang="en-US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031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4001" y="785299"/>
            <a:ext cx="11785600" cy="574764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4001" y="95820"/>
            <a:ext cx="83102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of Calculation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055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9800" y="558800"/>
            <a:ext cx="77851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2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Calculation</a:t>
            </a:r>
          </a:p>
          <a:p>
            <a:pPr>
              <a:lnSpc>
                <a:spcPct val="200000"/>
              </a:lnSpc>
            </a:pPr>
            <a:r>
              <a:rPr lang="en-US" sz="32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</a:t>
            </a:r>
            <a:r>
              <a:rPr lang="en-US" sz="3200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graphs are here</a:t>
            </a:r>
            <a:endParaRPr lang="en-US" sz="3200" dirty="0" smtClean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32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8. Results</a:t>
            </a:r>
          </a:p>
          <a:p>
            <a:pPr>
              <a:lnSpc>
                <a:spcPct val="200000"/>
              </a:lnSpc>
            </a:pPr>
            <a:r>
              <a:rPr lang="en-US" sz="32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9. </a:t>
            </a:r>
            <a:r>
              <a:rPr lang="en-US" sz="32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en-US" sz="32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iscussion</a:t>
            </a:r>
            <a:endParaRPr lang="en-US" sz="3200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282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3060" y="1165148"/>
            <a:ext cx="10029646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rtl="1">
              <a:lnSpc>
                <a:spcPct val="115000"/>
              </a:lnSpc>
            </a:pP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What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 the advantage, disadvantage and use of a Parshall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flume?</a:t>
            </a:r>
          </a:p>
          <a:p>
            <a:pPr marL="457200" indent="-457200" rtl="1">
              <a:lnSpc>
                <a:spcPct val="115000"/>
              </a:lnSpc>
            </a:pP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What is the difference between free and submerged flows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rtl="1">
              <a:lnSpc>
                <a:spcPct val="115000"/>
              </a:lnSpc>
            </a:pP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How can you produce submerged flow in a laboratory flume? </a:t>
            </a:r>
          </a:p>
          <a:p>
            <a:pPr rtl="1">
              <a:lnSpc>
                <a:spcPct val="115000"/>
              </a:lnSpc>
            </a:pP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What is the effect of submergence on the flow?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6918" y="392545"/>
            <a:ext cx="496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</a:rPr>
              <a:t>Assignment:</a:t>
            </a:r>
            <a:r>
              <a:rPr lang="en-US" sz="2800" b="1" dirty="0" smtClean="0"/>
              <a:t>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285155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2835" y="165100"/>
            <a:ext cx="11539196" cy="6386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Trebuchet MS" panose="020B0603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1.Introduction</a:t>
            </a:r>
          </a:p>
          <a:p>
            <a:endParaRPr lang="en-US" dirty="0" smtClean="0"/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problem with a </a:t>
            </a:r>
            <a:r>
              <a:rPr lang="en-US" sz="19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Venturi</a:t>
            </a:r>
            <a:r>
              <a:rPr lang="en-US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flume is that there is a relatively </a:t>
            </a:r>
            <a:r>
              <a:rPr lang="en-US" sz="19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small head difference between the upstream section and the critical section</a:t>
            </a:r>
            <a:r>
              <a:rPr lang="en-US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This problem can be overcome by designing a flume which has a contracted throat section in which critical flow occurs followed by a </a:t>
            </a:r>
            <a:r>
              <a:rPr lang="en-US" sz="19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short length </a:t>
            </a:r>
            <a:r>
              <a:rPr lang="en-US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supercritical flow and a hydraulic jump at the exit section.</a:t>
            </a:r>
          </a:p>
          <a:p>
            <a:pPr algn="just"/>
            <a:endParaRPr lang="en-US" sz="19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flume of this type was designed by R.L. </a:t>
            </a:r>
            <a:r>
              <a:rPr lang="en-US" sz="19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Parshall</a:t>
            </a:r>
            <a:r>
              <a:rPr lang="en-US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is widely known as the </a:t>
            </a:r>
            <a:r>
              <a:rPr lang="en-US" sz="19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Parshall</a:t>
            </a:r>
            <a:r>
              <a:rPr lang="en-US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flume. Practically this type of flume is used in small irrigation canals for </a:t>
            </a:r>
            <a:r>
              <a:rPr lang="en-US" sz="19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flow measurement purpose.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n-US" sz="1900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It is better than all other devices discussed before as it is more accurate, can withstand a relatively high degree of submergence over a wide range of backwater condition downstream from the structure and it acts as a </a:t>
            </a:r>
            <a:r>
              <a:rPr lang="en-US" sz="19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self-cleaning</a:t>
            </a:r>
            <a:r>
              <a:rPr lang="en-US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device due to the fact that high velocity washes out the debris and sediments present in the flow.</a:t>
            </a:r>
          </a:p>
          <a:p>
            <a:pPr algn="just"/>
            <a:r>
              <a:rPr lang="en-US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However, when a heavy burden of erosion debris is present in the stream, the </a:t>
            </a:r>
            <a:r>
              <a:rPr lang="en-US" sz="19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Parshall</a:t>
            </a:r>
            <a:r>
              <a:rPr lang="en-US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flume becomes invalid, because deposition of debris will produce undesirable result.</a:t>
            </a:r>
          </a:p>
          <a:p>
            <a:pPr algn="just"/>
            <a:r>
              <a:rPr lang="en-US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Another problem which arises with this flume is that the fabrication is complicated and also fabrication should be done as per requirem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ent. This experiment deals with the measurement of discharge using a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Parshall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flume.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498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40279" y="612475"/>
            <a:ext cx="10161917" cy="557266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66180" y="196762"/>
            <a:ext cx="1167342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Parshall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flume :</a:t>
            </a:r>
          </a:p>
          <a:p>
            <a:pPr algn="just"/>
            <a:endParaRPr lang="en-US" sz="2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Parshall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flume consists of a broad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converging section, a narrow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downward sloping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throat section and an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upward sloping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diverging section. The reason of downward sloping throat section is to increase the head difference between the upstream section and the critical section.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upward slope in the diverging section is given to produce a high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tailwater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depth which reduces the length of the supercritical flow region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Parshall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flume is a fixed hydraulic structure originally developed to measure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surface water and irrigation flows.  </a:t>
            </a:r>
            <a:endParaRPr 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Parshall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flume is now frequently used to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 industrial discharges, municipal sewer flows, and influent / effluent at wastewater treatment plants.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all the flumes, 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Parshall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flume is the most recognized and commonly used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https://encrypted-tbn1.gstatic.com/images?q=tbn:ANd9GcSYw3E60F8_NEMrMZep6vquWuftgvt5Tqn55kOQAWyjtBmk0FAc1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26449" y="4160807"/>
            <a:ext cx="6037543" cy="269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4913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3990" y="290347"/>
            <a:ext cx="11239500" cy="3683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Parshall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Flume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 of the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Parshall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flume began in </a:t>
            </a:r>
            <a:r>
              <a:rPr lang="en-US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1915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by </a:t>
            </a:r>
            <a:r>
              <a:rPr lang="en-US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Dr. </a:t>
            </a:r>
            <a:r>
              <a:rPr lang="en-US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R. </a:t>
            </a:r>
            <a:r>
              <a:rPr lang="en-US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L. </a:t>
            </a:r>
            <a:r>
              <a:rPr lang="en-US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Parshall</a:t>
            </a:r>
            <a:r>
              <a:rPr lang="en-US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the U.S. Soil Conservation Service.  Using the sub-critical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Venturi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flume as his starting point, Dr.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Parshall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introduced several radical modifications with his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Improved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Venturi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 Flume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the most greatest of which was </a:t>
            </a:r>
            <a:r>
              <a:rPr lang="en-US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drop in elevation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through the throat of the flume. The drop produced supercritical flow through the throat of the flume.  With supercritical flow, only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one head measurement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is necessary to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determine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flow rate, greatly simplifying the use of the flume.</a:t>
            </a:r>
          </a:p>
          <a:p>
            <a:pPr algn="just">
              <a:lnSpc>
                <a:spcPct val="150000"/>
              </a:lnSpc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1665" y="3587262"/>
            <a:ext cx="4304150" cy="274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3941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1024" y="259087"/>
            <a:ext cx="43701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Design of the </a:t>
            </a:r>
            <a:r>
              <a:rPr lang="en-US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Parshall</a:t>
            </a:r>
            <a:r>
              <a:rPr lang="en-US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Flume</a:t>
            </a:r>
            <a:endParaRPr lang="en-US" sz="2800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1024" y="782307"/>
            <a:ext cx="114568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design of the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Parshall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flume consists of a uniformly 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converging upstream section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short parallel throat section 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width of which determines the flume size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and a 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uniformly diverging downstream section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 The floor of the flume is 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flat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the 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upstream section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slopes downward in the throat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and then </a:t>
            </a:r>
            <a:r>
              <a:rPr lang="en-US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rises in the downstream </a:t>
            </a:r>
            <a:r>
              <a:rPr lang="en-US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section; ending with a downstream elevation below that of the upstream elevation. </a:t>
            </a:r>
          </a:p>
          <a:p>
            <a:pPr algn="just"/>
            <a:endParaRPr lang="en-US" sz="2400" dirty="0" smtClean="0">
              <a:effectLst/>
            </a:endParaRPr>
          </a:p>
        </p:txBody>
      </p:sp>
      <p:pic>
        <p:nvPicPr>
          <p:cNvPr id="4" name="Picture 2" descr="Image result for FLOW THROUGH PARSHALL FLU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1024" y="3149278"/>
            <a:ext cx="5346282" cy="254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openchannelflow.com/images/channel_images/flumes/356/parshall-flume__lar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3315" y="3089345"/>
            <a:ext cx="5634318" cy="254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47221" y="5838156"/>
            <a:ext cx="4224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2</a:t>
            </a:r>
            <a:r>
              <a:rPr lang="en-US" sz="2400" dirty="0" smtClean="0">
                <a:solidFill>
                  <a:srgbClr val="0070C0"/>
                </a:solidFill>
              </a:rPr>
              <a:t>.1 Design of </a:t>
            </a:r>
            <a:r>
              <a:rPr lang="en-US" sz="2400" dirty="0" err="1" smtClean="0">
                <a:solidFill>
                  <a:srgbClr val="0070C0"/>
                </a:solidFill>
              </a:rPr>
              <a:t>Parshall</a:t>
            </a:r>
            <a:r>
              <a:rPr lang="en-US" sz="2400" dirty="0" smtClean="0">
                <a:solidFill>
                  <a:srgbClr val="0070C0"/>
                </a:solidFill>
              </a:rPr>
              <a:t> flume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797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1024" y="259087"/>
            <a:ext cx="64892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Design of the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Parshall</a:t>
            </a:r>
            <a:r>
              <a:rPr lang="en-US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Flume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Contd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https://encrypted-tbn3.gstatic.com/images?q=tbn:ANd9GcQhI2DHTa6t_qmnNv1HGQjPugIVH7Lvna-9vUe-8_TEDRWbSLbyt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2523" y="986519"/>
            <a:ext cx="5291377" cy="260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https://encrypted-tbn3.gstatic.com/images?q=tbn:ANd9GcQSrBbFKL4lWNJ3ZKPNPc3zVLFsDZtJal53Bz4X6uHgprHys5h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61100" y="973820"/>
            <a:ext cx="4902200" cy="2622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FLOW THROUGH PARSHALL FLUM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2442" y="3738651"/>
            <a:ext cx="5261458" cy="2723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Image result for FLOW THROUGH PARSHALL FLUM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61100" y="3738651"/>
            <a:ext cx="4902200" cy="2723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6569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09178" y="79054"/>
            <a:ext cx="64892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Design of the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Parshall</a:t>
            </a:r>
            <a:r>
              <a:rPr lang="en-US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Flume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Contd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3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ttps://upload.wikimedia.org/wikipedia/commons/thumb/d/d8/Parshall_Flume.svg/800px-Parshall_Flume.svg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8754" y="779245"/>
            <a:ext cx="9677400" cy="503057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2965939" y="5925238"/>
            <a:ext cx="7240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2.2 Plan and elevation of </a:t>
            </a:r>
            <a:r>
              <a:rPr lang="en-US" sz="2800" dirty="0" err="1" smtClean="0">
                <a:solidFill>
                  <a:srgbClr val="0070C0"/>
                </a:solidFill>
              </a:rPr>
              <a:t>parshall</a:t>
            </a:r>
            <a:r>
              <a:rPr lang="en-US" sz="2800" dirty="0" smtClean="0">
                <a:solidFill>
                  <a:srgbClr val="0070C0"/>
                </a:solidFill>
              </a:rPr>
              <a:t> flume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627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2300" y="413941"/>
            <a:ext cx="10947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Parshall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flume is a calibrated device i.e. there exists a definite 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depth-discharge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relationship for the flume. So, analytic determination of theoretical discharge is not required for this flume. </a:t>
            </a:r>
          </a:p>
          <a:p>
            <a:pPr algn="just"/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4377" y="2719251"/>
            <a:ext cx="10795000" cy="392773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22300" y="413941"/>
            <a:ext cx="6610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case of Free flow condition: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041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0664" y="379562"/>
            <a:ext cx="10619117" cy="9834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90945" y="147257"/>
            <a:ext cx="115962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values of C and n depend on the throat width and are given in the following table</a:t>
            </a:r>
          </a:p>
          <a:p>
            <a:pPr algn="ctr"/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-1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57864" y="5607170"/>
            <a:ext cx="9687464" cy="526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8189" y="6161230"/>
            <a:ext cx="112315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above, Q is the free discharge in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cfs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 is the width of the throat in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Ha is the gage reading in ft.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60584" y="1040657"/>
            <a:ext cx="5685691" cy="412255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90625" y="1206917"/>
            <a:ext cx="4743939" cy="406085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388189" y="5306860"/>
                <a:ext cx="3441700" cy="4036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 smtClean="0"/>
                  <a:t>Qth</a:t>
                </a:r>
                <a:r>
                  <a:rPr lang="en-US" sz="2000" dirty="0" smtClean="0"/>
                  <a:t>=4w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𝐻𝑎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1.522</m:t>
                        </m:r>
                      </m:sup>
                    </m:sSup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0.026</m:t>
                        </m:r>
                      </m:sup>
                    </m:sSup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189" y="5306860"/>
                <a:ext cx="3441700" cy="403637"/>
              </a:xfrm>
              <a:prstGeom prst="rect">
                <a:avLst/>
              </a:prstGeom>
              <a:blipFill>
                <a:blip r:embed="rId4"/>
                <a:stretch>
                  <a:fillRect l="-1950" t="-7576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73475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947</Words>
  <Application>Microsoft Office PowerPoint</Application>
  <PresentationFormat>Custom</PresentationFormat>
  <Paragraphs>164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Khayrul Alom Tuhin</dc:creator>
  <cp:lastModifiedBy>Windows User</cp:lastModifiedBy>
  <cp:revision>70</cp:revision>
  <dcterms:created xsi:type="dcterms:W3CDTF">2020-12-17T16:55:28Z</dcterms:created>
  <dcterms:modified xsi:type="dcterms:W3CDTF">2022-04-16T04:58:52Z</dcterms:modified>
</cp:coreProperties>
</file>