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7" r:id="rId5"/>
    <p:sldId id="260" r:id="rId6"/>
    <p:sldId id="261" r:id="rId7"/>
    <p:sldId id="262" r:id="rId8"/>
    <p:sldId id="263" r:id="rId9"/>
    <p:sldId id="264" r:id="rId10"/>
    <p:sldId id="265" r:id="rId11"/>
    <p:sldId id="266" r:id="rId12"/>
    <p:sldId id="267" r:id="rId13"/>
    <p:sldId id="275" r:id="rId14"/>
    <p:sldId id="268" r:id="rId15"/>
    <p:sldId id="270" r:id="rId16"/>
    <p:sldId id="269"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BC4B9-189F-4935-95CF-1C7170A59216}" type="datetimeFigureOut">
              <a:rPr lang="en-US" smtClean="0"/>
              <a:t>21-May-22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3767715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BC4B9-189F-4935-95CF-1C7170A59216}" type="datetimeFigureOut">
              <a:rPr lang="en-US" smtClean="0"/>
              <a:t>21-May-22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3839799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BC4B9-189F-4935-95CF-1C7170A59216}" type="datetimeFigureOut">
              <a:rPr lang="en-US" smtClean="0"/>
              <a:t>21-May-22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3399062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BC4B9-189F-4935-95CF-1C7170A59216}" type="datetimeFigureOut">
              <a:rPr lang="en-US" smtClean="0"/>
              <a:t>21-May-22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1762812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BC4B9-189F-4935-95CF-1C7170A59216}" type="datetimeFigureOut">
              <a:rPr lang="en-US" smtClean="0"/>
              <a:t>21-May-22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351384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BC4B9-189F-4935-95CF-1C7170A59216}" type="datetimeFigureOut">
              <a:rPr lang="en-US" smtClean="0"/>
              <a:t>21-May-22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24835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BC4B9-189F-4935-95CF-1C7170A59216}" type="datetimeFigureOut">
              <a:rPr lang="en-US" smtClean="0"/>
              <a:t>21-May-22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1043166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BC4B9-189F-4935-95CF-1C7170A59216}" type="datetimeFigureOut">
              <a:rPr lang="en-US" smtClean="0"/>
              <a:t>21-May-22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2911779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BC4B9-189F-4935-95CF-1C7170A59216}" type="datetimeFigureOut">
              <a:rPr lang="en-US" smtClean="0"/>
              <a:t>21-May-22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2145699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BC4B9-189F-4935-95CF-1C7170A59216}" type="datetimeFigureOut">
              <a:rPr lang="en-US" smtClean="0"/>
              <a:t>21-May-22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109118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BC4B9-189F-4935-95CF-1C7170A59216}" type="datetimeFigureOut">
              <a:rPr lang="en-US" smtClean="0"/>
              <a:t>21-May-22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085FE-112E-4ABB-9288-25A73576CF66}" type="slidenum">
              <a:rPr lang="en-US" smtClean="0"/>
              <a:t>‹#›</a:t>
            </a:fld>
            <a:endParaRPr lang="en-US"/>
          </a:p>
        </p:txBody>
      </p:sp>
    </p:spTree>
    <p:extLst>
      <p:ext uri="{BB962C8B-B14F-4D97-AF65-F5344CB8AC3E}">
        <p14:creationId xmlns:p14="http://schemas.microsoft.com/office/powerpoint/2010/main" val="65053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BC4B9-189F-4935-95CF-1C7170A59216}" type="datetimeFigureOut">
              <a:rPr lang="en-US" smtClean="0"/>
              <a:t>21-May-22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085FE-112E-4ABB-9288-25A73576CF66}" type="slidenum">
              <a:rPr lang="en-US" smtClean="0"/>
              <a:t>‹#›</a:t>
            </a:fld>
            <a:endParaRPr lang="en-US"/>
          </a:p>
        </p:txBody>
      </p:sp>
    </p:spTree>
    <p:extLst>
      <p:ext uri="{BB962C8B-B14F-4D97-AF65-F5344CB8AC3E}">
        <p14:creationId xmlns:p14="http://schemas.microsoft.com/office/powerpoint/2010/main" val="3657059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307"/>
            <a:ext cx="12191999" cy="2442950"/>
          </a:xfrm>
        </p:spPr>
        <p:txBody>
          <a:bodyPr>
            <a:noAutofit/>
          </a:bodyPr>
          <a:lstStyle/>
          <a:p>
            <a:pPr algn="l"/>
            <a:r>
              <a:rPr lang="en-US" sz="4000" dirty="0">
                <a:solidFill>
                  <a:srgbClr val="FF0000"/>
                </a:solidFill>
                <a:latin typeface="Times New Roman" panose="02020603050405020304" pitchFamily="18" charset="0"/>
                <a:cs typeface="Times New Roman" panose="02020603050405020304" pitchFamily="18" charset="0"/>
              </a:rPr>
              <a:t/>
            </a:r>
            <a:br>
              <a:rPr lang="en-US" sz="4000" dirty="0">
                <a:solidFill>
                  <a:srgbClr val="FF0000"/>
                </a:solidFill>
                <a:latin typeface="Times New Roman" panose="02020603050405020304" pitchFamily="18" charset="0"/>
                <a:cs typeface="Times New Roman" panose="02020603050405020304" pitchFamily="18" charset="0"/>
              </a:rPr>
            </a:br>
            <a:r>
              <a:rPr lang="en-US" sz="4000" dirty="0" smtClean="0">
                <a:solidFill>
                  <a:srgbClr val="FF0000"/>
                </a:solidFill>
                <a:latin typeface="Times New Roman" panose="02020603050405020304" pitchFamily="18" charset="0"/>
                <a:cs typeface="Times New Roman" panose="02020603050405020304" pitchFamily="18" charset="0"/>
              </a:rPr>
              <a:t/>
            </a:r>
            <a:br>
              <a:rPr lang="en-US" sz="4000" dirty="0" smtClean="0">
                <a:solidFill>
                  <a:srgbClr val="FF0000"/>
                </a:solidFill>
                <a:latin typeface="Times New Roman" panose="02020603050405020304" pitchFamily="18" charset="0"/>
                <a:cs typeface="Times New Roman" panose="02020603050405020304" pitchFamily="18" charset="0"/>
              </a:rPr>
            </a:br>
            <a:r>
              <a:rPr lang="en-US" sz="4000" dirty="0">
                <a:solidFill>
                  <a:srgbClr val="FF0000"/>
                </a:solidFill>
                <a:latin typeface="Times New Roman" panose="02020603050405020304" pitchFamily="18" charset="0"/>
                <a:cs typeface="Times New Roman" panose="02020603050405020304" pitchFamily="18" charset="0"/>
              </a:rPr>
              <a:t/>
            </a:r>
            <a:br>
              <a:rPr lang="en-US" sz="4000" dirty="0">
                <a:solidFill>
                  <a:srgbClr val="FF0000"/>
                </a:solidFill>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Experiment No.:03</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Experiment Name: </a:t>
            </a:r>
            <a:r>
              <a:rPr lang="en-US" sz="4000" b="1" dirty="0" smtClean="0">
                <a:latin typeface="Times New Roman" panose="02020603050405020304" pitchFamily="18" charset="0"/>
                <a:cs typeface="Times New Roman" panose="02020603050405020304" pitchFamily="18" charset="0"/>
              </a:rPr>
              <a:t>Flow Through Cut-Throat Flume</a:t>
            </a:r>
            <a:r>
              <a:rPr lang="en-US" sz="4000" dirty="0" smtClean="0">
                <a:latin typeface="Times New Roman" panose="02020603050405020304" pitchFamily="18" charset="0"/>
                <a:cs typeface="Times New Roman" panose="02020603050405020304" pitchFamily="18" charset="0"/>
              </a:rPr>
              <a:t>.</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Experiment Date</a:t>
            </a:r>
            <a:r>
              <a:rPr lang="en-US" sz="4000" dirty="0" smtClean="0">
                <a:latin typeface="Times New Roman" panose="02020603050405020304" pitchFamily="18" charset="0"/>
                <a:cs typeface="Times New Roman" panose="02020603050405020304" pitchFamily="18" charset="0"/>
              </a:rPr>
              <a:t>: 21-06-2022</a:t>
            </a:r>
            <a:endParaRPr lang="en-US" sz="3600" dirty="0">
              <a:latin typeface="Times New Roman" panose="02020603050405020304" pitchFamily="18" charset="0"/>
              <a:cs typeface="Times New Roman" panose="02020603050405020304" pitchFamily="18" charset="0"/>
            </a:endParaRPr>
          </a:p>
        </p:txBody>
      </p:sp>
      <p:sp>
        <p:nvSpPr>
          <p:cNvPr id="3" name="Rectangle 2"/>
          <p:cNvSpPr/>
          <p:nvPr/>
        </p:nvSpPr>
        <p:spPr>
          <a:xfrm>
            <a:off x="-72789" y="3330054"/>
            <a:ext cx="12337576" cy="362348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sz="4000" b="1" dirty="0" smtClean="0">
                <a:latin typeface="Times New Roman" panose="02020603050405020304" pitchFamily="18" charset="0"/>
                <a:cs typeface="Times New Roman" panose="02020603050405020304" pitchFamily="18" charset="0"/>
              </a:rPr>
              <a:t>Md. Sohel Rana</a:t>
            </a:r>
            <a:br>
              <a:rPr lang="en-US" sz="4000" b="1"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Lecturer</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Department of Civil Engineering</a:t>
            </a:r>
            <a:br>
              <a:rPr lang="en-US" sz="4000" dirty="0" smtClean="0">
                <a:latin typeface="Times New Roman" panose="02020603050405020304" pitchFamily="18" charset="0"/>
                <a:cs typeface="Times New Roman" panose="02020603050405020304" pitchFamily="18" charset="0"/>
              </a:rPr>
            </a:br>
            <a:r>
              <a:rPr lang="en-US" sz="4000" dirty="0" err="1" smtClean="0">
                <a:latin typeface="Times New Roman" panose="02020603050405020304" pitchFamily="18" charset="0"/>
                <a:cs typeface="Times New Roman" panose="02020603050405020304" pitchFamily="18" charset="0"/>
              </a:rPr>
              <a:t>Rajshahi</a:t>
            </a:r>
            <a:r>
              <a:rPr lang="en-US" sz="4000" dirty="0" smtClean="0">
                <a:latin typeface="Times New Roman" panose="02020603050405020304" pitchFamily="18" charset="0"/>
                <a:cs typeface="Times New Roman" panose="02020603050405020304" pitchFamily="18" charset="0"/>
              </a:rPr>
              <a:t> University of Engineering &amp;  Technology(RUET)</a:t>
            </a:r>
            <a:br>
              <a:rPr lang="en-US" sz="4000" dirty="0" smtClean="0">
                <a:latin typeface="Times New Roman" panose="02020603050405020304" pitchFamily="18" charset="0"/>
                <a:cs typeface="Times New Roman" panose="02020603050405020304" pitchFamily="18" charset="0"/>
              </a:rPr>
            </a:br>
            <a:endParaRPr lang="en-US" sz="4000" dirty="0"/>
          </a:p>
        </p:txBody>
      </p:sp>
    </p:spTree>
    <p:extLst>
      <p:ext uri="{BB962C8B-B14F-4D97-AF65-F5344CB8AC3E}">
        <p14:creationId xmlns:p14="http://schemas.microsoft.com/office/powerpoint/2010/main" val="3869253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b="1" dirty="0" smtClean="0"/>
          </a:p>
          <a:p>
            <a:pPr marL="0" indent="0">
              <a:buNone/>
            </a:pPr>
            <a:r>
              <a:rPr lang="en-US" sz="3600" b="1" dirty="0" smtClean="0">
                <a:latin typeface="Times New Roman" panose="02020603050405020304" pitchFamily="18" charset="0"/>
                <a:cs typeface="Times New Roman" panose="02020603050405020304" pitchFamily="18" charset="0"/>
              </a:rPr>
              <a:t>2. Objectives of the experiment</a:t>
            </a:r>
          </a:p>
          <a:p>
            <a:pPr lvl="0"/>
            <a:endParaRPr lang="en-US" dirty="0" smtClean="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determine the theoretical discharge at the free flow condition.</a:t>
            </a:r>
          </a:p>
          <a:p>
            <a:pPr lvl="0">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determine the submergence ratio and to check the effect of submergence.</a:t>
            </a:r>
          </a:p>
          <a:p>
            <a:pPr lvl="0">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determine the coefficient of discharge C</a:t>
            </a:r>
            <a:r>
              <a:rPr lang="en-US" baseline="-25000" dirty="0">
                <a:latin typeface="Times New Roman" panose="02020603050405020304" pitchFamily="18" charset="0"/>
                <a:cs typeface="Times New Roman" panose="02020603050405020304" pitchFamily="18" charset="0"/>
              </a:rPr>
              <a:t>d</a:t>
            </a:r>
            <a:r>
              <a:rPr lang="en-US" dirty="0">
                <a:latin typeface="Times New Roman" panose="02020603050405020304" pitchFamily="18" charset="0"/>
                <a:cs typeface="Times New Roman" panose="02020603050405020304" pitchFamily="18" charset="0"/>
              </a:rPr>
              <a:t>.</a:t>
            </a:r>
          </a:p>
          <a:p>
            <a:pPr lvl="0">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verify the values of coefficient C and exponent n.</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4013535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lvl="1"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lvl="1" indent="0">
              <a:spcBef>
                <a:spcPts val="1000"/>
              </a:spcBef>
              <a:buNone/>
            </a:pPr>
            <a:r>
              <a:rPr lang="en-US" sz="3600" b="1" dirty="0">
                <a:latin typeface="Times New Roman" panose="02020603050405020304" pitchFamily="18" charset="0"/>
                <a:cs typeface="Times New Roman" panose="02020603050405020304" pitchFamily="18" charset="0"/>
              </a:rPr>
              <a:t>3</a:t>
            </a:r>
            <a:r>
              <a:rPr lang="en-US" sz="3600" b="1" dirty="0" smtClean="0">
                <a:latin typeface="Times New Roman" panose="02020603050405020304" pitchFamily="18" charset="0"/>
                <a:cs typeface="Times New Roman" panose="02020603050405020304" pitchFamily="18" charset="0"/>
              </a:rPr>
              <a:t>. Experiment setup</a:t>
            </a:r>
          </a:p>
          <a:p>
            <a:pPr marL="0" indent="0">
              <a:buNone/>
            </a:pPr>
            <a:r>
              <a:rPr lang="en-US" dirty="0" smtClean="0">
                <a:latin typeface="Times New Roman" panose="02020603050405020304" pitchFamily="18" charset="0"/>
                <a:cs typeface="Times New Roman" panose="02020603050405020304" pitchFamily="18" charset="0"/>
              </a:rPr>
              <a:t>The experiment setup is given below</a:t>
            </a:r>
          </a:p>
          <a:p>
            <a:pPr marL="0" indent="0">
              <a:buNone/>
            </a:pPr>
            <a:endParaRPr lang="en-US" dirty="0"/>
          </a:p>
        </p:txBody>
      </p:sp>
      <p:pic>
        <p:nvPicPr>
          <p:cNvPr id="7" name="image37.jpeg"/>
          <p:cNvPicPr/>
          <p:nvPr/>
        </p:nvPicPr>
        <p:blipFill>
          <a:blip r:embed="rId2" cstate="print"/>
          <a:stretch>
            <a:fillRect/>
          </a:stretch>
        </p:blipFill>
        <p:spPr>
          <a:xfrm>
            <a:off x="1241946" y="1816261"/>
            <a:ext cx="9280478" cy="3930555"/>
          </a:xfrm>
          <a:prstGeom prst="rect">
            <a:avLst/>
          </a:prstGeom>
        </p:spPr>
      </p:pic>
      <p:sp>
        <p:nvSpPr>
          <p:cNvPr id="6" name="Rectangle 5"/>
          <p:cNvSpPr/>
          <p:nvPr/>
        </p:nvSpPr>
        <p:spPr>
          <a:xfrm>
            <a:off x="2174542" y="6040798"/>
            <a:ext cx="9234985" cy="523220"/>
          </a:xfrm>
          <a:prstGeom prst="rect">
            <a:avLst/>
          </a:prstGeom>
        </p:spPr>
        <p:txBody>
          <a:bodyPr wrap="square">
            <a:spAutoFit/>
          </a:bodyPr>
          <a:lstStyle/>
          <a:p>
            <a:pPr marL="731520" marR="855980" algn="ctr">
              <a:spcBef>
                <a:spcPts val="0"/>
              </a:spcBef>
              <a:spcAft>
                <a:spcPts val="0"/>
              </a:spcAft>
            </a:pPr>
            <a:r>
              <a:rPr lang="en-US" sz="2800" dirty="0" smtClean="0">
                <a:effectLst/>
                <a:latin typeface="Times New Roman" panose="02020603050405020304" pitchFamily="18" charset="0"/>
                <a:ea typeface="Times New Roman" panose="02020603050405020304" pitchFamily="18" charset="0"/>
              </a:rPr>
              <a:t>Fig. 2 Setup for flow through a cut throat flume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8472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38.jpeg"/>
          <p:cNvPicPr>
            <a:picLocks noGrp="1"/>
          </p:cNvPicPr>
          <p:nvPr>
            <p:ph idx="1"/>
          </p:nvPr>
        </p:nvPicPr>
        <p:blipFill>
          <a:blip r:embed="rId2" cstate="print"/>
          <a:stretch>
            <a:fillRect/>
          </a:stretch>
        </p:blipFill>
        <p:spPr>
          <a:xfrm>
            <a:off x="2101755" y="-1"/>
            <a:ext cx="7997588" cy="6264323"/>
          </a:xfrm>
          <a:prstGeom prst="rect">
            <a:avLst/>
          </a:prstGeom>
        </p:spPr>
      </p:pic>
      <p:sp>
        <p:nvSpPr>
          <p:cNvPr id="5" name="Rectangle 4"/>
          <p:cNvSpPr/>
          <p:nvPr/>
        </p:nvSpPr>
        <p:spPr>
          <a:xfrm>
            <a:off x="1269241" y="6264323"/>
            <a:ext cx="10563367" cy="400110"/>
          </a:xfrm>
          <a:prstGeom prst="rect">
            <a:avLst/>
          </a:prstGeom>
        </p:spPr>
        <p:txBody>
          <a:bodyPr wrap="square">
            <a:spAutoFit/>
          </a:bodyPr>
          <a:lstStyle/>
          <a:p>
            <a:pPr marL="731520" marR="852170" algn="ctr">
              <a:spcBef>
                <a:spcPts val="0"/>
              </a:spcBef>
              <a:spcAft>
                <a:spcPts val="0"/>
              </a:spcAft>
            </a:pPr>
            <a:r>
              <a:rPr lang="en-US" sz="2000" dirty="0" smtClean="0">
                <a:effectLst/>
                <a:latin typeface="Times New Roman" panose="02020603050405020304" pitchFamily="18" charset="0"/>
                <a:ea typeface="Times New Roman" panose="02020603050405020304" pitchFamily="18" charset="0"/>
              </a:rPr>
              <a:t>Fig. 3 Generalized free flow coefficients and exponents and S</a:t>
            </a:r>
            <a:r>
              <a:rPr lang="en-US" sz="2000" baseline="-25000" dirty="0" smtClean="0">
                <a:effectLst/>
                <a:latin typeface="Times New Roman" panose="02020603050405020304" pitchFamily="18" charset="0"/>
                <a:ea typeface="Times New Roman" panose="02020603050405020304" pitchFamily="18" charset="0"/>
              </a:rPr>
              <a:t>t</a:t>
            </a:r>
            <a:r>
              <a:rPr lang="en-US" sz="2000" dirty="0" smtClean="0">
                <a:effectLst/>
                <a:latin typeface="Times New Roman" panose="02020603050405020304" pitchFamily="18" charset="0"/>
                <a:ea typeface="Times New Roman" panose="02020603050405020304" pitchFamily="18" charset="0"/>
              </a:rPr>
              <a:t> for cut-throat flumes</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8899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smtClean="0">
                <a:latin typeface="Times New Roman" panose="02020603050405020304" pitchFamily="18" charset="0"/>
                <a:cs typeface="Times New Roman" panose="02020603050405020304" pitchFamily="18" charset="0"/>
              </a:rPr>
              <a:t>4. Required </a:t>
            </a:r>
            <a:r>
              <a:rPr lang="en-US" sz="3600" b="1" dirty="0">
                <a:latin typeface="Times New Roman" panose="02020603050405020304" pitchFamily="18" charset="0"/>
                <a:cs typeface="Times New Roman" panose="02020603050405020304" pitchFamily="18" charset="0"/>
              </a:rPr>
              <a:t>A</a:t>
            </a:r>
            <a:r>
              <a:rPr lang="en-US" sz="3600" b="1" dirty="0" smtClean="0">
                <a:latin typeface="Times New Roman" panose="02020603050405020304" pitchFamily="18" charset="0"/>
                <a:cs typeface="Times New Roman" panose="02020603050405020304" pitchFamily="18" charset="0"/>
              </a:rPr>
              <a:t>pparatus</a:t>
            </a:r>
            <a:endParaRPr lang="en-US" sz="3600" b="1"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pPr>
            <a:r>
              <a:rPr lang="en-US" dirty="0">
                <a:solidFill>
                  <a:prstClr val="black"/>
                </a:solidFill>
                <a:latin typeface="Times New Roman" panose="02020603050405020304" pitchFamily="18" charset="0"/>
                <a:cs typeface="Times New Roman" panose="02020603050405020304" pitchFamily="18" charset="0"/>
              </a:rPr>
              <a:t>Cut throat flume</a:t>
            </a:r>
          </a:p>
          <a:p>
            <a:pPr>
              <a:lnSpc>
                <a:spcPct val="150000"/>
              </a:lnSpc>
              <a:buFont typeface="Wingdings" panose="05000000000000000000" pitchFamily="2" charset="2"/>
              <a:buChar char="Ø"/>
            </a:pPr>
            <a:r>
              <a:rPr lang="en-US" dirty="0">
                <a:solidFill>
                  <a:prstClr val="black"/>
                </a:solidFill>
                <a:latin typeface="Times New Roman" panose="02020603050405020304" pitchFamily="18" charset="0"/>
                <a:cs typeface="Times New Roman" panose="02020603050405020304" pitchFamily="18" charset="0"/>
              </a:rPr>
              <a:t>Flow measuring unit</a:t>
            </a:r>
          </a:p>
          <a:p>
            <a:pPr>
              <a:lnSpc>
                <a:spcPct val="150000"/>
              </a:lnSpc>
              <a:buFont typeface="Wingdings" panose="05000000000000000000" pitchFamily="2" charset="2"/>
              <a:buChar char="Ø"/>
            </a:pPr>
            <a:r>
              <a:rPr lang="en-US" dirty="0">
                <a:solidFill>
                  <a:prstClr val="black"/>
                </a:solidFill>
                <a:latin typeface="Times New Roman" panose="02020603050405020304" pitchFamily="18" charset="0"/>
                <a:cs typeface="Times New Roman" panose="02020603050405020304" pitchFamily="18" charset="0"/>
              </a:rPr>
              <a:t>Pump</a:t>
            </a:r>
          </a:p>
          <a:p>
            <a:pPr>
              <a:lnSpc>
                <a:spcPct val="150000"/>
              </a:lnSpc>
              <a:buFont typeface="Wingdings" panose="05000000000000000000" pitchFamily="2" charset="2"/>
              <a:buChar char="Ø"/>
            </a:pPr>
            <a:r>
              <a:rPr lang="en-US" dirty="0">
                <a:solidFill>
                  <a:prstClr val="black"/>
                </a:solidFill>
                <a:latin typeface="Times New Roman" panose="02020603050405020304" pitchFamily="18" charset="0"/>
                <a:cs typeface="Times New Roman" panose="02020603050405020304" pitchFamily="18" charset="0"/>
              </a:rPr>
              <a:t>Reservoir</a:t>
            </a:r>
          </a:p>
          <a:p>
            <a:pPr>
              <a:lnSpc>
                <a:spcPct val="150000"/>
              </a:lnSpc>
              <a:buFont typeface="Wingdings" panose="05000000000000000000" pitchFamily="2" charset="2"/>
              <a:buChar char="Ø"/>
            </a:pPr>
            <a:r>
              <a:rPr lang="en-US" dirty="0">
                <a:solidFill>
                  <a:prstClr val="black"/>
                </a:solidFill>
                <a:latin typeface="Times New Roman" panose="02020603050405020304" pitchFamily="18" charset="0"/>
                <a:cs typeface="Times New Roman" panose="02020603050405020304" pitchFamily="18" charset="0"/>
              </a:rPr>
              <a:t>Water meter</a:t>
            </a:r>
          </a:p>
          <a:p>
            <a:pPr marL="0" indent="0">
              <a:buNone/>
            </a:pPr>
            <a:endParaRPr lang="en-US" dirty="0"/>
          </a:p>
        </p:txBody>
      </p:sp>
    </p:spTree>
    <p:extLst>
      <p:ext uri="{BB962C8B-B14F-4D97-AF65-F5344CB8AC3E}">
        <p14:creationId xmlns:p14="http://schemas.microsoft.com/office/powerpoint/2010/main" val="18246724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a:bodyPr>
          <a:lstStyle/>
          <a:p>
            <a:pPr marL="0" lvl="1" indent="0">
              <a:spcBef>
                <a:spcPts val="1000"/>
              </a:spcBef>
              <a:buNone/>
            </a:pPr>
            <a:r>
              <a:rPr lang="en-US" sz="3600" b="1" dirty="0" smtClean="0">
                <a:latin typeface="Times New Roman" panose="02020603050405020304" pitchFamily="18" charset="0"/>
                <a:cs typeface="Times New Roman" panose="02020603050405020304" pitchFamily="18" charset="0"/>
              </a:rPr>
              <a:t>5. Experimental Procedure</a:t>
            </a:r>
          </a:p>
          <a:p>
            <a:pPr marL="0" lvl="1"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determine the theoretical discharge for the free flow condition</a:t>
            </a:r>
          </a:p>
          <a:p>
            <a:pPr lvl="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Measure the head 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a:t>
            </a:r>
          </a:p>
          <a:p>
            <a:pPr lvl="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Determine the values of K and n from </a:t>
            </a:r>
            <a:r>
              <a:rPr lang="en-US" dirty="0" smtClean="0">
                <a:latin typeface="Times New Roman" panose="02020603050405020304" pitchFamily="18" charset="0"/>
                <a:cs typeface="Times New Roman" panose="02020603050405020304" pitchFamily="18" charset="0"/>
              </a:rPr>
              <a:t>Fig. 2</a:t>
            </a:r>
            <a:r>
              <a:rPr lang="en-US" dirty="0">
                <a:latin typeface="Times New Roman" panose="02020603050405020304" pitchFamily="18" charset="0"/>
                <a:cs typeface="Times New Roman" panose="02020603050405020304" pitchFamily="18" charset="0"/>
              </a:rPr>
              <a:t>.</a:t>
            </a:r>
          </a:p>
          <a:p>
            <a:pPr lvl="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Determine the value of C using Eq. </a:t>
            </a:r>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a:t>
            </a:r>
          </a:p>
          <a:p>
            <a:pPr lvl="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Determine the theoretical discharge using Eq. </a:t>
            </a:r>
            <a:r>
              <a:rPr lang="en-US" dirty="0" smtClean="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determine the submergence ratio and check the effect of </a:t>
            </a:r>
            <a:r>
              <a:rPr lang="en-US" dirty="0" smtClean="0">
                <a:latin typeface="Times New Roman" panose="02020603050405020304" pitchFamily="18" charset="0"/>
                <a:cs typeface="Times New Roman" panose="02020603050405020304" pitchFamily="18" charset="0"/>
              </a:rPr>
              <a:t>submergence</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Measure the heads 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and </a:t>
            </a:r>
            <a:r>
              <a:rPr lang="en-US" dirty="0" err="1">
                <a:latin typeface="Times New Roman" panose="02020603050405020304" pitchFamily="18" charset="0"/>
                <a:cs typeface="Times New Roman" panose="02020603050405020304" pitchFamily="18" charset="0"/>
              </a:rPr>
              <a:t>H</a:t>
            </a:r>
            <a:r>
              <a:rPr lang="en-US" baseline="-25000" dirty="0" err="1">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 and determine the submergence ratio </a:t>
            </a:r>
            <a:r>
              <a:rPr lang="en-US" dirty="0" err="1">
                <a:latin typeface="Times New Roman" panose="02020603050405020304" pitchFamily="18" charset="0"/>
                <a:cs typeface="Times New Roman" panose="02020603050405020304" pitchFamily="18" charset="0"/>
              </a:rPr>
              <a:t>H</a:t>
            </a:r>
            <a:r>
              <a:rPr lang="en-US" baseline="-25000" dirty="0" err="1">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Determine the transition submergence S</a:t>
            </a:r>
            <a:r>
              <a:rPr lang="en-US" baseline="-25000"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 from Fig. </a:t>
            </a:r>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submergence ratio exceeds S</a:t>
            </a:r>
            <a:r>
              <a:rPr lang="en-US" baseline="-25000"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 the flow is submerged.</a:t>
            </a:r>
          </a:p>
          <a:p>
            <a:pPr marL="0" indent="0">
              <a:buNone/>
            </a:pPr>
            <a:endParaRPr lang="en-US" dirty="0"/>
          </a:p>
        </p:txBody>
      </p:sp>
    </p:spTree>
    <p:extLst>
      <p:ext uri="{BB962C8B-B14F-4D97-AF65-F5344CB8AC3E}">
        <p14:creationId xmlns:p14="http://schemas.microsoft.com/office/powerpoint/2010/main" val="846730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1916" cy="6858000"/>
          </a:xfrm>
        </p:spPr>
        <p:txBody>
          <a:bodyPr/>
          <a:lstStyle/>
          <a:p>
            <a:pPr marL="0" lvl="1" indent="0">
              <a:spcBef>
                <a:spcPts val="1000"/>
              </a:spcBef>
              <a:buNone/>
            </a:pPr>
            <a:r>
              <a:rPr lang="en-US" sz="3600" b="1" dirty="0" smtClean="0">
                <a:latin typeface="Times New Roman" panose="02020603050405020304" pitchFamily="18" charset="0"/>
                <a:cs typeface="Times New Roman" panose="02020603050405020304" pitchFamily="18" charset="0"/>
              </a:rPr>
              <a:t>Experimental Procedure (</a:t>
            </a:r>
            <a:r>
              <a:rPr lang="en-US" sz="3600" b="1" dirty="0" err="1" smtClean="0">
                <a:latin typeface="Times New Roman" panose="02020603050405020304" pitchFamily="18" charset="0"/>
                <a:cs typeface="Times New Roman" panose="02020603050405020304" pitchFamily="18" charset="0"/>
              </a:rPr>
              <a:t>Contd</a:t>
            </a:r>
            <a:r>
              <a:rPr lang="en-US" sz="3600" b="1" dirty="0" smtClean="0">
                <a:latin typeface="Times New Roman" panose="02020603050405020304" pitchFamily="18" charset="0"/>
                <a:cs typeface="Times New Roman" panose="02020603050405020304" pitchFamily="18" charset="0"/>
              </a:rPr>
              <a:t>….)</a:t>
            </a:r>
          </a:p>
          <a:p>
            <a:pPr marL="0" lvl="1"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To determine the coefficient of discharge, measure the actual  discharge  from  the  water meter and calculate </a:t>
            </a:r>
            <a:r>
              <a:rPr lang="en-US" dirty="0" err="1">
                <a:latin typeface="Times New Roman" panose="02020603050405020304" pitchFamily="18" charset="0"/>
                <a:cs typeface="Times New Roman" panose="02020603050405020304" pitchFamily="18" charset="0"/>
              </a:rPr>
              <a:t>C</a:t>
            </a:r>
            <a:r>
              <a:rPr lang="en-US" baseline="-25000" dirty="0" err="1">
                <a:latin typeface="Times New Roman" panose="02020603050405020304" pitchFamily="18" charset="0"/>
                <a:cs typeface="Times New Roman" panose="02020603050405020304" pitchFamily="18" charset="0"/>
              </a:rPr>
              <a:t>df</a:t>
            </a:r>
            <a:r>
              <a:rPr lang="en-US" dirty="0">
                <a:latin typeface="Times New Roman" panose="02020603050405020304" pitchFamily="18" charset="0"/>
                <a:cs typeface="Times New Roman" panose="02020603050405020304" pitchFamily="18" charset="0"/>
              </a:rPr>
              <a:t> using Eq. </a:t>
            </a:r>
            <a:r>
              <a:rPr lang="en-US" dirty="0" smtClean="0">
                <a:latin typeface="Times New Roman" panose="02020603050405020304" pitchFamily="18" charset="0"/>
                <a:cs typeface="Times New Roman" panose="02020603050405020304" pitchFamily="18" charset="0"/>
              </a:rPr>
              <a:t>(3)</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To verify the values of C and </a:t>
            </a:r>
            <a:r>
              <a:rPr lang="en-US" dirty="0" smtClean="0">
                <a:latin typeface="Times New Roman" panose="02020603050405020304" pitchFamily="18" charset="0"/>
                <a:cs typeface="Times New Roman" panose="02020603050405020304" pitchFamily="18" charset="0"/>
              </a:rPr>
              <a:t>n</a:t>
            </a:r>
          </a:p>
          <a:p>
            <a:pPr marL="0" indent="0">
              <a:buNone/>
            </a:pP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Plot </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a</a:t>
            </a:r>
            <a:r>
              <a:rPr lang="en-US" dirty="0" err="1">
                <a:latin typeface="Times New Roman" panose="02020603050405020304" pitchFamily="18" charset="0"/>
                <a:cs typeface="Times New Roman" panose="02020603050405020304" pitchFamily="18" charset="0"/>
              </a:rPr>
              <a:t>vs</a:t>
            </a:r>
            <a:r>
              <a:rPr lang="en-US" dirty="0">
                <a:latin typeface="Times New Roman" panose="02020603050405020304" pitchFamily="18" charset="0"/>
                <a:cs typeface="Times New Roman" panose="02020603050405020304" pitchFamily="18" charset="0"/>
              </a:rPr>
              <a:t> 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in a log </a:t>
            </a:r>
            <a:r>
              <a:rPr lang="en-US" dirty="0" err="1">
                <a:latin typeface="Times New Roman" panose="02020603050405020304" pitchFamily="18" charset="0"/>
                <a:cs typeface="Times New Roman" panose="02020603050405020304" pitchFamily="18" charset="0"/>
              </a:rPr>
              <a:t>log</a:t>
            </a:r>
            <a:r>
              <a:rPr lang="en-US" dirty="0">
                <a:latin typeface="Times New Roman" panose="02020603050405020304" pitchFamily="18" charset="0"/>
                <a:cs typeface="Times New Roman" panose="02020603050405020304" pitchFamily="18" charset="0"/>
              </a:rPr>
              <a:t> paper.</a:t>
            </a:r>
          </a:p>
          <a:p>
            <a:pPr lvl="0"/>
            <a:r>
              <a:rPr lang="en-US" dirty="0">
                <a:latin typeface="Times New Roman" panose="02020603050405020304" pitchFamily="18" charset="0"/>
                <a:cs typeface="Times New Roman" panose="02020603050405020304" pitchFamily="18" charset="0"/>
              </a:rPr>
              <a:t>Slope of the plotted line gives the value of n.</a:t>
            </a:r>
          </a:p>
          <a:p>
            <a:pPr lvl="0"/>
            <a:r>
              <a:rPr lang="en-US" dirty="0">
                <a:latin typeface="Times New Roman" panose="02020603050405020304" pitchFamily="18" charset="0"/>
                <a:cs typeface="Times New Roman" panose="02020603050405020304" pitchFamily="18" charset="0"/>
              </a:rPr>
              <a:t>Using the value of n for any set of values of  </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and  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find C  using Eq.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a:t>
            </a:r>
          </a:p>
          <a:p>
            <a:pPr marL="0" indent="0">
              <a:buNone/>
            </a:pPr>
            <a:endParaRPr lang="en-US" dirty="0"/>
          </a:p>
        </p:txBody>
      </p:sp>
    </p:spTree>
    <p:extLst>
      <p:ext uri="{BB962C8B-B14F-4D97-AF65-F5344CB8AC3E}">
        <p14:creationId xmlns:p14="http://schemas.microsoft.com/office/powerpoint/2010/main" val="1204170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lvl="1" indent="0">
              <a:spcBef>
                <a:spcPts val="1000"/>
              </a:spcBef>
              <a:buNone/>
            </a:pPr>
            <a:endParaRPr lang="en-US" sz="3200" b="1" dirty="0" smtClean="0">
              <a:latin typeface="Times New Roman" panose="02020603050405020304" pitchFamily="18" charset="0"/>
              <a:cs typeface="Times New Roman" panose="02020603050405020304" pitchFamily="18" charset="0"/>
            </a:endParaRPr>
          </a:p>
          <a:p>
            <a:pPr marL="0" lvl="1" indent="0" algn="ctr">
              <a:spcBef>
                <a:spcPts val="1000"/>
              </a:spcBef>
              <a:buNone/>
            </a:pPr>
            <a:endParaRPr lang="en-US" sz="3200" b="1" dirty="0" smtClean="0">
              <a:latin typeface="Times New Roman" panose="02020603050405020304" pitchFamily="18" charset="0"/>
              <a:cs typeface="Times New Roman" panose="02020603050405020304" pitchFamily="18" charset="0"/>
            </a:endParaRPr>
          </a:p>
          <a:p>
            <a:pPr marL="0" lvl="1" indent="0" algn="ctr">
              <a:spcBef>
                <a:spcPts val="1000"/>
              </a:spcBef>
              <a:buNone/>
            </a:pPr>
            <a:endParaRPr lang="en-US" sz="3200" b="1" dirty="0">
              <a:latin typeface="Times New Roman" panose="02020603050405020304" pitchFamily="18" charset="0"/>
              <a:cs typeface="Times New Roman" panose="02020603050405020304" pitchFamily="18" charset="0"/>
            </a:endParaRPr>
          </a:p>
          <a:p>
            <a:pPr marL="0" lvl="1" indent="0" algn="ctr">
              <a:spcBef>
                <a:spcPts val="1000"/>
              </a:spcBef>
              <a:buNone/>
            </a:pPr>
            <a:endParaRPr lang="en-US" sz="3200" b="1" dirty="0" smtClean="0">
              <a:latin typeface="Times New Roman" panose="02020603050405020304" pitchFamily="18" charset="0"/>
              <a:cs typeface="Times New Roman" panose="02020603050405020304" pitchFamily="18" charset="0"/>
            </a:endParaRPr>
          </a:p>
          <a:p>
            <a:pPr marL="0" lvl="1" indent="0" algn="ctr">
              <a:spcBef>
                <a:spcPts val="1000"/>
              </a:spcBef>
              <a:buNone/>
            </a:pPr>
            <a:endParaRPr lang="en-US" sz="3200" b="1" dirty="0">
              <a:latin typeface="Times New Roman" panose="02020603050405020304" pitchFamily="18" charset="0"/>
              <a:cs typeface="Times New Roman" panose="02020603050405020304" pitchFamily="18" charset="0"/>
            </a:endParaRPr>
          </a:p>
          <a:p>
            <a:pPr marL="0" lvl="1" indent="0" algn="ctr">
              <a:spcBef>
                <a:spcPts val="1000"/>
              </a:spcBef>
              <a:buNone/>
            </a:pPr>
            <a:r>
              <a:rPr lang="en-US" sz="5400" b="1" dirty="0" smtClean="0">
                <a:latin typeface="Times New Roman" panose="02020603050405020304" pitchFamily="18" charset="0"/>
                <a:cs typeface="Times New Roman" panose="02020603050405020304" pitchFamily="18" charset="0"/>
              </a:rPr>
              <a:t>Shape </a:t>
            </a:r>
            <a:r>
              <a:rPr lang="en-US" sz="5400" b="1" dirty="0">
                <a:latin typeface="Times New Roman" panose="02020603050405020304" pitchFamily="18" charset="0"/>
                <a:cs typeface="Times New Roman" panose="02020603050405020304" pitchFamily="18" charset="0"/>
              </a:rPr>
              <a:t>of Q </a:t>
            </a:r>
            <a:r>
              <a:rPr lang="en-US" sz="5400" b="1" dirty="0" err="1" smtClean="0">
                <a:latin typeface="Times New Roman" panose="02020603050405020304" pitchFamily="18" charset="0"/>
                <a:cs typeface="Times New Roman" panose="02020603050405020304" pitchFamily="18" charset="0"/>
              </a:rPr>
              <a:t>vs</a:t>
            </a:r>
            <a:r>
              <a:rPr lang="en-US" sz="5400" b="1" dirty="0" smtClean="0">
                <a:latin typeface="Times New Roman" panose="02020603050405020304" pitchFamily="18" charset="0"/>
                <a:cs typeface="Times New Roman" panose="02020603050405020304" pitchFamily="18" charset="0"/>
              </a:rPr>
              <a:t> </a:t>
            </a:r>
            <a:r>
              <a:rPr lang="en-US" sz="5400" b="1" dirty="0">
                <a:latin typeface="Times New Roman" panose="02020603050405020304" pitchFamily="18" charset="0"/>
                <a:cs typeface="Times New Roman" panose="02020603050405020304" pitchFamily="18" charset="0"/>
              </a:rPr>
              <a:t>H</a:t>
            </a:r>
            <a:r>
              <a:rPr lang="en-US" sz="5400" b="1" baseline="-25000" dirty="0">
                <a:latin typeface="Times New Roman" panose="02020603050405020304" pitchFamily="18" charset="0"/>
                <a:cs typeface="Times New Roman" panose="02020603050405020304" pitchFamily="18" charset="0"/>
              </a:rPr>
              <a:t>a</a:t>
            </a:r>
            <a:r>
              <a:rPr lang="en-US" sz="5400" b="1" dirty="0">
                <a:latin typeface="Times New Roman" panose="02020603050405020304" pitchFamily="18" charset="0"/>
                <a:cs typeface="Times New Roman" panose="02020603050405020304" pitchFamily="18" charset="0"/>
              </a:rPr>
              <a:t> </a:t>
            </a:r>
            <a:r>
              <a:rPr lang="en-US" sz="5400" b="1" dirty="0" smtClean="0">
                <a:latin typeface="Times New Roman" panose="02020603050405020304" pitchFamily="18" charset="0"/>
                <a:cs typeface="Times New Roman" panose="02020603050405020304" pitchFamily="18" charset="0"/>
              </a:rPr>
              <a:t>graph????</a:t>
            </a:r>
          </a:p>
          <a:p>
            <a:pPr marL="0" lvl="1" indent="0" algn="ctr">
              <a:spcBef>
                <a:spcPts val="1000"/>
              </a:spcBef>
              <a:buNone/>
            </a:pPr>
            <a:r>
              <a:rPr lang="en-US" sz="3600" dirty="0" smtClean="0">
                <a:latin typeface="Times New Roman" panose="02020603050405020304" pitchFamily="18" charset="0"/>
                <a:cs typeface="Times New Roman" panose="02020603050405020304" pitchFamily="18" charset="0"/>
              </a:rPr>
              <a:t>In plain and log-log graph paper</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120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smtClean="0">
                <a:latin typeface="Times New Roman" panose="02020603050405020304" pitchFamily="18" charset="0"/>
                <a:cs typeface="Times New Roman" panose="02020603050405020304" pitchFamily="18" charset="0"/>
              </a:rPr>
              <a:t>6. Experimental Data Sheet</a:t>
            </a:r>
          </a:p>
          <a:p>
            <a:pPr marL="0" indent="0">
              <a:buNone/>
            </a:pPr>
            <a:r>
              <a:rPr lang="en-US" dirty="0" smtClean="0">
                <a:latin typeface="Times New Roman" panose="02020603050405020304" pitchFamily="18" charset="0"/>
                <a:cs typeface="Times New Roman" panose="02020603050405020304" pitchFamily="18" charset="0"/>
              </a:rPr>
              <a:t>Throat width, W=    m           Flume Length, L=   m          </a:t>
            </a:r>
          </a:p>
          <a:p>
            <a:pPr marL="0" indent="0">
              <a:buNone/>
            </a:pPr>
            <a:r>
              <a:rPr lang="en-US" dirty="0" smtClean="0">
                <a:latin typeface="Times New Roman" panose="02020603050405020304" pitchFamily="18" charset="0"/>
                <a:cs typeface="Times New Roman" panose="02020603050405020304" pitchFamily="18" charset="0"/>
              </a:rPr>
              <a:t> From graph, k=   ,  n=     , </a:t>
            </a: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baseline="-25000" dirty="0" smtClean="0">
                <a:latin typeface="Times New Roman" panose="02020603050405020304" pitchFamily="18" charset="0"/>
                <a:cs typeface="Times New Roman" panose="02020603050405020304" pitchFamily="18" charset="0"/>
              </a:rPr>
              <a:t>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sz="3600" b="1" dirty="0">
              <a:latin typeface="Times New Roman" panose="02020603050405020304" pitchFamily="18" charset="0"/>
              <a:cs typeface="Times New Roman" panose="02020603050405020304" pitchFamily="18" charset="0"/>
            </a:endParaRPr>
          </a:p>
          <a:p>
            <a:pPr marL="0" indent="0">
              <a:buNone/>
            </a:pPr>
            <a:endParaRPr lang="en-US" sz="3600" b="1"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11091434"/>
              </p:ext>
            </p:extLst>
          </p:nvPr>
        </p:nvGraphicFramePr>
        <p:xfrm>
          <a:off x="232013" y="2641702"/>
          <a:ext cx="11764369" cy="2953880"/>
        </p:xfrm>
        <a:graphic>
          <a:graphicData uri="http://schemas.openxmlformats.org/drawingml/2006/table">
            <a:tbl>
              <a:tblPr firstRow="1" firstCol="1" lastRow="1" lastCol="1" bandRow="1" bandCol="1"/>
              <a:tblGrid>
                <a:gridCol w="914400">
                  <a:extLst>
                    <a:ext uri="{9D8B030D-6E8A-4147-A177-3AD203B41FA5}">
                      <a16:colId xmlns:a16="http://schemas.microsoft.com/office/drawing/2014/main" val="20000"/>
                    </a:ext>
                  </a:extLst>
                </a:gridCol>
                <a:gridCol w="1487605">
                  <a:extLst>
                    <a:ext uri="{9D8B030D-6E8A-4147-A177-3AD203B41FA5}">
                      <a16:colId xmlns:a16="http://schemas.microsoft.com/office/drawing/2014/main" val="20001"/>
                    </a:ext>
                  </a:extLst>
                </a:gridCol>
                <a:gridCol w="996287">
                  <a:extLst>
                    <a:ext uri="{9D8B030D-6E8A-4147-A177-3AD203B41FA5}">
                      <a16:colId xmlns:a16="http://schemas.microsoft.com/office/drawing/2014/main" val="20002"/>
                    </a:ext>
                  </a:extLst>
                </a:gridCol>
                <a:gridCol w="477672">
                  <a:extLst>
                    <a:ext uri="{9D8B030D-6E8A-4147-A177-3AD203B41FA5}">
                      <a16:colId xmlns:a16="http://schemas.microsoft.com/office/drawing/2014/main" val="20003"/>
                    </a:ext>
                  </a:extLst>
                </a:gridCol>
                <a:gridCol w="1378424">
                  <a:extLst>
                    <a:ext uri="{9D8B030D-6E8A-4147-A177-3AD203B41FA5}">
                      <a16:colId xmlns:a16="http://schemas.microsoft.com/office/drawing/2014/main" val="20004"/>
                    </a:ext>
                  </a:extLst>
                </a:gridCol>
                <a:gridCol w="1173707">
                  <a:extLst>
                    <a:ext uri="{9D8B030D-6E8A-4147-A177-3AD203B41FA5}">
                      <a16:colId xmlns:a16="http://schemas.microsoft.com/office/drawing/2014/main" val="20005"/>
                    </a:ext>
                  </a:extLst>
                </a:gridCol>
                <a:gridCol w="1132764">
                  <a:extLst>
                    <a:ext uri="{9D8B030D-6E8A-4147-A177-3AD203B41FA5}">
                      <a16:colId xmlns:a16="http://schemas.microsoft.com/office/drawing/2014/main" val="20006"/>
                    </a:ext>
                  </a:extLst>
                </a:gridCol>
                <a:gridCol w="2129051">
                  <a:extLst>
                    <a:ext uri="{9D8B030D-6E8A-4147-A177-3AD203B41FA5}">
                      <a16:colId xmlns:a16="http://schemas.microsoft.com/office/drawing/2014/main" val="20007"/>
                    </a:ext>
                  </a:extLst>
                </a:gridCol>
                <a:gridCol w="2074459">
                  <a:extLst>
                    <a:ext uri="{9D8B030D-6E8A-4147-A177-3AD203B41FA5}">
                      <a16:colId xmlns:a16="http://schemas.microsoft.com/office/drawing/2014/main" val="20008"/>
                    </a:ext>
                  </a:extLst>
                </a:gridCol>
              </a:tblGrid>
              <a:tr h="1936143">
                <a:tc>
                  <a:txBody>
                    <a:bodyPr/>
                    <a:lstStyle/>
                    <a:p>
                      <a:pPr marL="235585" marR="233045" algn="ctr">
                        <a:spcBef>
                          <a:spcPts val="435"/>
                        </a:spcBef>
                        <a:spcAft>
                          <a:spcPts val="0"/>
                        </a:spcAft>
                      </a:pPr>
                      <a:r>
                        <a:rPr lang="en-US" sz="2800" dirty="0">
                          <a:effectLst/>
                          <a:latin typeface="Times New Roman" panose="02020603050405020304" pitchFamily="18" charset="0"/>
                          <a:ea typeface="Times New Roman" panose="02020603050405020304" pitchFamily="18" charset="0"/>
                        </a:rPr>
                        <a:t>SL </a:t>
                      </a:r>
                      <a:r>
                        <a:rPr lang="en-US" sz="2800" dirty="0" smtClean="0">
                          <a:effectLst/>
                          <a:latin typeface="Times New Roman" panose="02020603050405020304" pitchFamily="18" charset="0"/>
                          <a:ea typeface="Times New Roman" panose="02020603050405020304" pitchFamily="18" charset="0"/>
                        </a:rPr>
                        <a:t>No</a:t>
                      </a:r>
                      <a:endParaRPr lang="en-US" sz="2800"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36220" marR="233045" algn="ctr">
                        <a:spcBef>
                          <a:spcPts val="440"/>
                        </a:spcBef>
                        <a:spcAft>
                          <a:spcPts val="0"/>
                        </a:spcAft>
                      </a:pPr>
                      <a:r>
                        <a:rPr lang="en-US" sz="2800" dirty="0" err="1">
                          <a:effectLst/>
                          <a:latin typeface="Times New Roman" panose="02020603050405020304" pitchFamily="18" charset="0"/>
                          <a:ea typeface="Times New Roman" panose="02020603050405020304" pitchFamily="18" charset="0"/>
                        </a:rPr>
                        <a:t>Qa</a:t>
                      </a:r>
                      <a:endParaRPr lang="en-US" sz="2800" dirty="0">
                        <a:effectLst/>
                        <a:latin typeface="Times New Roman" panose="02020603050405020304" pitchFamily="18" charset="0"/>
                        <a:ea typeface="Times New Roman" panose="02020603050405020304" pitchFamily="18" charset="0"/>
                      </a:endParaRPr>
                    </a:p>
                    <a:p>
                      <a:pPr marL="236220" marR="233045" algn="ctr">
                        <a:spcBef>
                          <a:spcPts val="440"/>
                        </a:spcBef>
                        <a:spcAft>
                          <a:spcPts val="0"/>
                        </a:spcAft>
                      </a:pPr>
                      <a:r>
                        <a:rPr lang="en-US" sz="2800" dirty="0">
                          <a:effectLst/>
                          <a:latin typeface="Times New Roman" panose="02020603050405020304" pitchFamily="18" charset="0"/>
                          <a:ea typeface="Times New Roman" panose="02020603050405020304" pitchFamily="18" charset="0"/>
                        </a:rPr>
                        <a:t>(m3/s)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35585" marR="233045" algn="ctr">
                        <a:spcBef>
                          <a:spcPts val="435"/>
                        </a:spcBef>
                        <a:spcAft>
                          <a:spcPts val="0"/>
                        </a:spcAft>
                      </a:pPr>
                      <a:r>
                        <a:rPr lang="en-US" sz="2800" dirty="0">
                          <a:effectLst/>
                          <a:latin typeface="Times New Roman" panose="02020603050405020304" pitchFamily="18" charset="0"/>
                          <a:ea typeface="Times New Roman" panose="02020603050405020304" pitchFamily="18" charset="0"/>
                        </a:rPr>
                        <a:t>H</a:t>
                      </a:r>
                      <a:r>
                        <a:rPr lang="en-US" sz="2800" baseline="-25000" dirty="0">
                          <a:effectLst/>
                          <a:latin typeface="Times New Roman" panose="02020603050405020304" pitchFamily="18" charset="0"/>
                          <a:ea typeface="Times New Roman" panose="02020603050405020304" pitchFamily="18" charset="0"/>
                        </a:rPr>
                        <a:t>a</a:t>
                      </a:r>
                      <a:endParaRPr lang="en-US" sz="2800" dirty="0">
                        <a:effectLst/>
                        <a:latin typeface="Times New Roman" panose="02020603050405020304" pitchFamily="18" charset="0"/>
                        <a:ea typeface="Times New Roman" panose="02020603050405020304" pitchFamily="18" charset="0"/>
                      </a:endParaRPr>
                    </a:p>
                    <a:p>
                      <a:pPr marL="234950" marR="233045" algn="ctr">
                        <a:spcBef>
                          <a:spcPts val="1125"/>
                        </a:spcBef>
                        <a:spcAft>
                          <a:spcPts val="0"/>
                        </a:spcAft>
                      </a:pPr>
                      <a:r>
                        <a:rPr lang="en-US" sz="2800" dirty="0">
                          <a:effectLst/>
                          <a:latin typeface="Times New Roman" panose="02020603050405020304" pitchFamily="18" charset="0"/>
                          <a:ea typeface="Times New Roman" panose="02020603050405020304" pitchFamily="18" charset="0"/>
                        </a:rPr>
                        <a: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5"/>
                        </a:spcBef>
                        <a:spcAft>
                          <a:spcPts val="0"/>
                        </a:spcAft>
                      </a:pPr>
                      <a:r>
                        <a:rPr lang="en-US" sz="2800" dirty="0">
                          <a:effectLst/>
                          <a:latin typeface="Times New Roman" panose="02020603050405020304" pitchFamily="18" charset="0"/>
                          <a:ea typeface="Times New Roman" panose="02020603050405020304" pitchFamily="18" charset="0"/>
                        </a:rPr>
                        <a:t> </a:t>
                      </a:r>
                    </a:p>
                    <a:p>
                      <a:pPr marL="4445" marR="0" algn="ctr">
                        <a:spcBef>
                          <a:spcPts val="0"/>
                        </a:spcBef>
                        <a:spcAft>
                          <a:spcPts val="0"/>
                        </a:spcAft>
                      </a:pPr>
                      <a:r>
                        <a:rPr lang="en-US" sz="2800" dirty="0">
                          <a:effectLst/>
                          <a:latin typeface="Times New Roman" panose="02020603050405020304" pitchFamily="18" charset="0"/>
                          <a:ea typeface="Times New Roman" panose="02020603050405020304" pitchFamily="18" charset="0"/>
                        </a:rPr>
                        <a:t>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36220" marR="233045" algn="ctr">
                        <a:spcBef>
                          <a:spcPts val="440"/>
                        </a:spcBef>
                        <a:spcAft>
                          <a:spcPts val="0"/>
                        </a:spcAft>
                      </a:pPr>
                      <a:r>
                        <a:rPr lang="en-US" sz="2800" dirty="0" err="1">
                          <a:effectLst/>
                          <a:latin typeface="Times New Roman" panose="02020603050405020304" pitchFamily="18" charset="0"/>
                          <a:ea typeface="Times New Roman" panose="02020603050405020304" pitchFamily="18" charset="0"/>
                        </a:rPr>
                        <a:t>Qtf</a:t>
                      </a:r>
                      <a:endParaRPr lang="en-US" sz="2800" dirty="0">
                        <a:effectLst/>
                        <a:latin typeface="Times New Roman" panose="02020603050405020304" pitchFamily="18" charset="0"/>
                        <a:ea typeface="Times New Roman" panose="02020603050405020304" pitchFamily="18" charset="0"/>
                      </a:endParaRPr>
                    </a:p>
                    <a:p>
                      <a:pPr marL="236220" marR="233045" algn="ctr">
                        <a:spcBef>
                          <a:spcPts val="1045"/>
                        </a:spcBef>
                        <a:spcAft>
                          <a:spcPts val="0"/>
                        </a:spcAft>
                      </a:pPr>
                      <a:r>
                        <a:rPr lang="en-US" sz="2800" dirty="0">
                          <a:effectLst/>
                          <a:latin typeface="Times New Roman" panose="02020603050405020304" pitchFamily="18" charset="0"/>
                          <a:ea typeface="Times New Roman" panose="02020603050405020304" pitchFamily="18" charset="0"/>
                        </a:rPr>
                        <a:t>(m</a:t>
                      </a:r>
                      <a:r>
                        <a:rPr lang="en-US" sz="2800" baseline="30000" dirty="0">
                          <a:effectLst/>
                          <a:latin typeface="Times New Roman" panose="02020603050405020304" pitchFamily="18" charset="0"/>
                          <a:ea typeface="Times New Roman" panose="02020603050405020304" pitchFamily="18" charset="0"/>
                        </a:rPr>
                        <a:t>3</a:t>
                      </a:r>
                      <a:r>
                        <a:rPr lang="en-US" sz="2800" dirty="0">
                          <a:effectLst/>
                          <a:latin typeface="Times New Roman" panose="02020603050405020304" pitchFamily="18" charset="0"/>
                          <a:ea typeface="Times New Roman" panose="02020603050405020304" pitchFamily="18" charset="0"/>
                        </a:rPr>
                        <a: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
                        </a:spcBef>
                        <a:spcAft>
                          <a:spcPts val="0"/>
                        </a:spcAft>
                      </a:pPr>
                      <a:r>
                        <a:rPr lang="en-US" sz="2800" dirty="0">
                          <a:effectLst/>
                          <a:latin typeface="Times New Roman" panose="02020603050405020304" pitchFamily="18" charset="0"/>
                          <a:ea typeface="Times New Roman" panose="02020603050405020304" pitchFamily="18" charset="0"/>
                        </a:rPr>
                        <a:t> </a:t>
                      </a:r>
                    </a:p>
                    <a:p>
                      <a:pPr marL="317500" marR="316230" algn="ctr">
                        <a:spcBef>
                          <a:spcPts val="0"/>
                        </a:spcBef>
                        <a:spcAft>
                          <a:spcPts val="0"/>
                        </a:spcAft>
                      </a:pPr>
                      <a:r>
                        <a:rPr lang="en-US" sz="2800" dirty="0" err="1">
                          <a:effectLst/>
                          <a:latin typeface="Times New Roman" panose="02020603050405020304" pitchFamily="18" charset="0"/>
                          <a:ea typeface="Times New Roman" panose="02020603050405020304" pitchFamily="18" charset="0"/>
                        </a:rPr>
                        <a:t>Cdf</a:t>
                      </a:r>
                      <a:endParaRPr lang="en-US" sz="2800"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8450" marR="295910" algn="ctr">
                        <a:spcBef>
                          <a:spcPts val="435"/>
                        </a:spcBef>
                        <a:spcAft>
                          <a:spcPts val="0"/>
                        </a:spcAft>
                      </a:pPr>
                      <a:r>
                        <a:rPr lang="en-US" sz="2800" dirty="0" err="1">
                          <a:effectLst/>
                          <a:latin typeface="Times New Roman" panose="02020603050405020304" pitchFamily="18" charset="0"/>
                          <a:ea typeface="Times New Roman" panose="02020603050405020304" pitchFamily="18" charset="0"/>
                        </a:rPr>
                        <a:t>H</a:t>
                      </a:r>
                      <a:r>
                        <a:rPr lang="en-US" sz="2800" baseline="-25000" dirty="0" err="1">
                          <a:effectLst/>
                          <a:latin typeface="Times New Roman" panose="02020603050405020304" pitchFamily="18" charset="0"/>
                          <a:ea typeface="Times New Roman" panose="02020603050405020304" pitchFamily="18" charset="0"/>
                        </a:rPr>
                        <a:t>b</a:t>
                      </a:r>
                      <a:endParaRPr lang="en-US" sz="2800" dirty="0">
                        <a:effectLst/>
                        <a:latin typeface="Times New Roman" panose="02020603050405020304" pitchFamily="18" charset="0"/>
                        <a:ea typeface="Times New Roman" panose="02020603050405020304" pitchFamily="18" charset="0"/>
                      </a:endParaRPr>
                    </a:p>
                    <a:p>
                      <a:pPr marL="299085" marR="295910" algn="ctr">
                        <a:spcBef>
                          <a:spcPts val="1125"/>
                        </a:spcBef>
                        <a:spcAft>
                          <a:spcPts val="0"/>
                        </a:spcAft>
                      </a:pPr>
                      <a:r>
                        <a:rPr lang="en-US" sz="2800" dirty="0">
                          <a:effectLst/>
                          <a:latin typeface="Times New Roman" panose="02020603050405020304" pitchFamily="18" charset="0"/>
                          <a:ea typeface="Times New Roman" panose="02020603050405020304" pitchFamily="18" charset="0"/>
                        </a:rPr>
                        <a: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6385" marR="1905" indent="-222885">
                        <a:lnSpc>
                          <a:spcPct val="101000"/>
                        </a:lnSpc>
                        <a:spcBef>
                          <a:spcPts val="340"/>
                        </a:spcBef>
                        <a:spcAft>
                          <a:spcPts val="0"/>
                        </a:spcAft>
                      </a:pPr>
                      <a:r>
                        <a:rPr lang="en-US" sz="2800" dirty="0">
                          <a:effectLst/>
                          <a:latin typeface="Times New Roman" panose="02020603050405020304" pitchFamily="18" charset="0"/>
                          <a:ea typeface="Times New Roman" panose="02020603050405020304" pitchFamily="18" charset="0"/>
                        </a:rPr>
                        <a:t>Submergence </a:t>
                      </a:r>
                      <a:r>
                        <a:rPr lang="en-US" sz="2800" dirty="0" smtClean="0">
                          <a:effectLst/>
                          <a:latin typeface="Times New Roman" panose="02020603050405020304" pitchFamily="18" charset="0"/>
                          <a:ea typeface="Times New Roman" panose="02020603050405020304" pitchFamily="18" charset="0"/>
                        </a:rPr>
                        <a:t>Ratio, </a:t>
                      </a:r>
                      <a:r>
                        <a:rPr lang="en-US" sz="2800" dirty="0" err="1">
                          <a:effectLst/>
                          <a:latin typeface="Times New Roman" panose="02020603050405020304" pitchFamily="18" charset="0"/>
                          <a:ea typeface="Times New Roman" panose="02020603050405020304" pitchFamily="18" charset="0"/>
                        </a:rPr>
                        <a:t>H</a:t>
                      </a:r>
                      <a:r>
                        <a:rPr lang="en-US" sz="2800" baseline="-25000" dirty="0" err="1">
                          <a:effectLst/>
                          <a:latin typeface="Times New Roman" panose="02020603050405020304" pitchFamily="18" charset="0"/>
                          <a:ea typeface="Times New Roman" panose="02020603050405020304" pitchFamily="18" charset="0"/>
                        </a:rPr>
                        <a:t>b</a:t>
                      </a:r>
                      <a:r>
                        <a:rPr lang="en-US" sz="2800" dirty="0">
                          <a:effectLst/>
                          <a:latin typeface="Times New Roman" panose="02020603050405020304" pitchFamily="18" charset="0"/>
                          <a:ea typeface="Times New Roman" panose="02020603050405020304" pitchFamily="18" charset="0"/>
                        </a:rPr>
                        <a:t>/H</a:t>
                      </a:r>
                      <a:r>
                        <a:rPr lang="en-US" sz="2800" baseline="-25000" dirty="0">
                          <a:effectLst/>
                          <a:latin typeface="Times New Roman" panose="02020603050405020304" pitchFamily="18" charset="0"/>
                          <a:ea typeface="Times New Roman" panose="02020603050405020304" pitchFamily="18" charset="0"/>
                        </a:rPr>
                        <a:t>a</a:t>
                      </a:r>
                      <a:endParaRPr lang="en-US" sz="2800"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4135" marR="56515" indent="-2540" algn="ctr">
                        <a:lnSpc>
                          <a:spcPct val="101000"/>
                        </a:lnSpc>
                        <a:spcBef>
                          <a:spcPts val="340"/>
                        </a:spcBef>
                        <a:spcAft>
                          <a:spcPts val="0"/>
                        </a:spcAft>
                      </a:pPr>
                      <a:r>
                        <a:rPr lang="en-US" sz="2800" dirty="0">
                          <a:effectLst/>
                          <a:latin typeface="Times New Roman" panose="02020603050405020304" pitchFamily="18" charset="0"/>
                          <a:ea typeface="Times New Roman" panose="02020603050405020304" pitchFamily="18" charset="0"/>
                        </a:rPr>
                        <a:t>Comments on     submergence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7737">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panose="02020603050405020304" pitchFamily="18" charset="0"/>
                          <a:ea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60194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smtClean="0">
                <a:latin typeface="Times New Roman" panose="02020603050405020304" pitchFamily="18" charset="0"/>
                <a:cs typeface="Times New Roman" panose="02020603050405020304" pitchFamily="18" charset="0"/>
              </a:rPr>
              <a:t>7. Sample Calculation</a:t>
            </a:r>
          </a:p>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endParaRPr lang="en-US" sz="3600" b="1" dirty="0">
              <a:latin typeface="Times New Roman" panose="02020603050405020304" pitchFamily="18" charset="0"/>
              <a:cs typeface="Times New Roman" panose="02020603050405020304" pitchFamily="18" charset="0"/>
            </a:endParaRPr>
          </a:p>
          <a:p>
            <a:pPr marL="0" indent="0">
              <a:buNone/>
            </a:pPr>
            <a:r>
              <a:rPr lang="en-US" sz="3200" dirty="0" smtClean="0">
                <a:latin typeface="Times New Roman" panose="02020603050405020304" pitchFamily="18" charset="0"/>
                <a:cs typeface="Times New Roman" panose="02020603050405020304" pitchFamily="18" charset="0"/>
              </a:rPr>
              <a:t>(Graph must be added between sample calculation and results)</a:t>
            </a:r>
          </a:p>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smtClean="0">
                <a:latin typeface="Times New Roman" panose="02020603050405020304" pitchFamily="18" charset="0"/>
                <a:cs typeface="Times New Roman" panose="02020603050405020304" pitchFamily="18" charset="0"/>
              </a:rPr>
              <a:t>8. Results</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60286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pPr marL="0" indent="0">
              <a:buNone/>
            </a:pPr>
            <a:endParaRPr lang="en-US" dirty="0" smtClean="0"/>
          </a:p>
          <a:p>
            <a:pPr marL="0" indent="0">
              <a:buNone/>
            </a:pPr>
            <a:r>
              <a:rPr lang="en-US" sz="3900" b="1" dirty="0" smtClean="0">
                <a:latin typeface="Times New Roman" panose="02020603050405020304" pitchFamily="18" charset="0"/>
                <a:cs typeface="Times New Roman" panose="02020603050405020304" pitchFamily="18" charset="0"/>
              </a:rPr>
              <a:t>9. Discussion on Results</a:t>
            </a:r>
          </a:p>
          <a:p>
            <a:pPr marL="0" indent="0">
              <a:buNone/>
            </a:pPr>
            <a:endParaRPr lang="en-US" sz="3600" b="1" dirty="0">
              <a:latin typeface="Times New Roman" panose="02020603050405020304" pitchFamily="18" charset="0"/>
              <a:cs typeface="Times New Roman" panose="02020603050405020304" pitchFamily="18" charset="0"/>
            </a:endParaRPr>
          </a:p>
          <a:p>
            <a:pPr marL="0" indent="0">
              <a:buNone/>
            </a:pPr>
            <a:r>
              <a:rPr lang="en-US" sz="3900" b="1" dirty="0" smtClean="0">
                <a:latin typeface="Times New Roman" panose="02020603050405020304" pitchFamily="18" charset="0"/>
                <a:cs typeface="Times New Roman" panose="02020603050405020304" pitchFamily="18" charset="0"/>
              </a:rPr>
              <a:t>10. </a:t>
            </a:r>
            <a:r>
              <a:rPr lang="en-US" sz="3900" b="1" dirty="0">
                <a:latin typeface="Times New Roman" panose="02020603050405020304" pitchFamily="18" charset="0"/>
                <a:cs typeface="Times New Roman" panose="02020603050405020304" pitchFamily="18" charset="0"/>
              </a:rPr>
              <a:t>Assignment</a:t>
            </a:r>
          </a:p>
          <a:p>
            <a:pPr lvl="0"/>
            <a:endParaRPr lang="en-US" sz="3600" dirty="0">
              <a:latin typeface="Times New Roman" panose="02020603050405020304" pitchFamily="18" charset="0"/>
              <a:cs typeface="Times New Roman" panose="02020603050405020304" pitchFamily="18" charset="0"/>
            </a:endParaRPr>
          </a:p>
          <a:p>
            <a:pPr marL="514350" lvl="0" indent="-514350" algn="just">
              <a:lnSpc>
                <a:spcPct val="150000"/>
              </a:lnSpc>
              <a:buFont typeface="+mj-lt"/>
              <a:buAutoNum type="arabicPeriod"/>
            </a:pPr>
            <a:r>
              <a:rPr lang="en-US" sz="3600" dirty="0">
                <a:latin typeface="Times New Roman" panose="02020603050405020304" pitchFamily="18" charset="0"/>
                <a:cs typeface="Times New Roman" panose="02020603050405020304" pitchFamily="18" charset="0"/>
              </a:rPr>
              <a:t>What are the advantages, disadvantages and use of a cut throat flume?</a:t>
            </a:r>
          </a:p>
          <a:p>
            <a:pPr marL="514350" lvl="0" indent="-514350" algn="just">
              <a:lnSpc>
                <a:spcPct val="150000"/>
              </a:lnSpc>
              <a:buFont typeface="+mj-lt"/>
              <a:buAutoNum type="arabicPeriod"/>
            </a:pPr>
            <a:r>
              <a:rPr lang="en-US" sz="3600" dirty="0">
                <a:latin typeface="Times New Roman" panose="02020603050405020304" pitchFamily="18" charset="0"/>
                <a:cs typeface="Times New Roman" panose="02020603050405020304" pitchFamily="18" charset="0"/>
              </a:rPr>
              <a:t>Which one of the </a:t>
            </a:r>
            <a:r>
              <a:rPr lang="en-US" sz="3600" dirty="0" smtClean="0">
                <a:latin typeface="Times New Roman" panose="02020603050405020304" pitchFamily="18" charset="0"/>
                <a:cs typeface="Times New Roman" panose="02020603050405020304" pitchFamily="18" charset="0"/>
              </a:rPr>
              <a:t>three </a:t>
            </a:r>
            <a:r>
              <a:rPr lang="en-US" sz="3600" dirty="0">
                <a:latin typeface="Times New Roman" panose="02020603050405020304" pitchFamily="18" charset="0"/>
                <a:cs typeface="Times New Roman" panose="02020603050405020304" pitchFamily="18" charset="0"/>
              </a:rPr>
              <a:t>flow measuring devices, viz.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Venturi</a:t>
            </a:r>
            <a:r>
              <a:rPr lang="en-US" sz="3600" dirty="0" smtClean="0">
                <a:latin typeface="Times New Roman" panose="02020603050405020304" pitchFamily="18" charset="0"/>
                <a:cs typeface="Times New Roman" panose="02020603050405020304" pitchFamily="18" charset="0"/>
              </a:rPr>
              <a:t> flume</a:t>
            </a:r>
            <a:r>
              <a:rPr lang="en-US" sz="3600" dirty="0">
                <a:latin typeface="Times New Roman" panose="02020603050405020304" pitchFamily="18" charset="0"/>
                <a:cs typeface="Times New Roman" panose="02020603050405020304" pitchFamily="18" charset="0"/>
              </a:rPr>
              <a:t>, Parshall flume and cut throat flume, seems to be the best in project of Bangladesh? Justify your answer.</a:t>
            </a:r>
          </a:p>
          <a:p>
            <a:pPr marL="0" indent="0">
              <a:buNone/>
            </a:pP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770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smtClean="0">
                <a:latin typeface="Times New Roman" panose="02020603050405020304" pitchFamily="18" charset="0"/>
                <a:cs typeface="Times New Roman" panose="02020603050405020304" pitchFamily="18" charset="0"/>
              </a:rPr>
              <a:t>Figure: Cut- Throat Flume</a:t>
            </a:r>
            <a:endParaRPr lang="en-US" dirty="0">
              <a:latin typeface="Times New Roman" panose="02020603050405020304" pitchFamily="18" charset="0"/>
              <a:cs typeface="Times New Roman" panose="02020603050405020304" pitchFamily="18" charset="0"/>
            </a:endParaRPr>
          </a:p>
        </p:txBody>
      </p:sp>
      <p:pic>
        <p:nvPicPr>
          <p:cNvPr id="5" name="image35.jpeg"/>
          <p:cNvPicPr/>
          <p:nvPr/>
        </p:nvPicPr>
        <p:blipFill>
          <a:blip r:embed="rId2" cstate="print"/>
          <a:stretch>
            <a:fillRect/>
          </a:stretch>
        </p:blipFill>
        <p:spPr>
          <a:xfrm>
            <a:off x="6400800" y="470729"/>
            <a:ext cx="4804012" cy="4456112"/>
          </a:xfrm>
          <a:prstGeom prst="rect">
            <a:avLst/>
          </a:prstGeom>
        </p:spPr>
      </p:pic>
      <p:pic>
        <p:nvPicPr>
          <p:cNvPr id="6" name="Picture 2" descr="Cutthroat Flumes for Flow Measurement"/>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00752" y="470729"/>
            <a:ext cx="4640239" cy="4456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247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830" y="95534"/>
            <a:ext cx="11914495" cy="6762466"/>
          </a:xfrm>
        </p:spPr>
        <p:txBody>
          <a:bodyPr/>
          <a:lstStyle/>
          <a:p>
            <a:pPr marL="0" indent="0">
              <a:buNone/>
            </a:pPr>
            <a:endParaRPr lang="en-US" sz="3200" b="1" dirty="0" smtClean="0"/>
          </a:p>
          <a:p>
            <a:pPr marL="0" indent="0">
              <a:buNone/>
            </a:pPr>
            <a:endParaRPr lang="en-US" sz="3200" b="1" dirty="0"/>
          </a:p>
          <a:p>
            <a:pPr marL="0" indent="0">
              <a:buNone/>
            </a:pPr>
            <a:r>
              <a:rPr lang="en-US" sz="3600" b="1" dirty="0" smtClean="0">
                <a:latin typeface="Times New Roman" panose="02020603050405020304" pitchFamily="18" charset="0"/>
                <a:cs typeface="Times New Roman" panose="02020603050405020304" pitchFamily="18" charset="0"/>
              </a:rPr>
              <a:t>1. Introduction</a:t>
            </a:r>
          </a:p>
          <a:p>
            <a:pPr marL="0" indent="0" algn="just">
              <a:buNone/>
            </a:pPr>
            <a:r>
              <a:rPr lang="en-US" dirty="0" smtClean="0">
                <a:latin typeface="Times New Roman" panose="02020603050405020304" pitchFamily="18" charset="0"/>
                <a:cs typeface="Times New Roman" panose="02020603050405020304" pitchFamily="18" charset="0"/>
              </a:rPr>
              <a:t>Although </a:t>
            </a:r>
            <a:r>
              <a:rPr lang="en-US" dirty="0">
                <a:latin typeface="Times New Roman" panose="02020603050405020304" pitchFamily="18" charset="0"/>
                <a:cs typeface="Times New Roman" panose="02020603050405020304" pitchFamily="18" charset="0"/>
              </a:rPr>
              <a:t>a Parshall flume gives very accurate measurement of discharge, the problem of the flume is that the fabrication of such a flume is complicated and also the fabrication should be done as per requirement. The cut throat flume is an attempt to improve on the Parshall flume mainly by simplifying the construction details. So the flume is economical and normally used in straight sections of small irrigation channels for flow measuring purpose. The angles of divergence and convergence remain same for all flumes. So the size of the flume can be changed by merely moving the vertical walls in or out. This experiment deals with the measurement of discharge using a cut throat flume.</a:t>
            </a:r>
          </a:p>
          <a:p>
            <a:pPr marL="0" indent="0">
              <a:buNone/>
            </a:pPr>
            <a:endParaRPr lang="en-US" dirty="0"/>
          </a:p>
        </p:txBody>
      </p:sp>
    </p:spTree>
    <p:extLst>
      <p:ext uri="{BB962C8B-B14F-4D97-AF65-F5344CB8AC3E}">
        <p14:creationId xmlns:p14="http://schemas.microsoft.com/office/powerpoint/2010/main" val="113963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003046"/>
            <a:ext cx="12192000" cy="3729013"/>
          </a:xfrm>
        </p:spPr>
        <p:txBody>
          <a:bodyPr/>
          <a:lstStyle/>
          <a:p>
            <a:pPr marL="0" indent="0" algn="just">
              <a:buNone/>
            </a:pP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Cut throat </a:t>
            </a:r>
            <a:r>
              <a:rPr lang="en-US" dirty="0">
                <a:latin typeface="Times New Roman" panose="02020603050405020304" pitchFamily="18" charset="0"/>
                <a:cs typeface="Times New Roman" panose="02020603050405020304" pitchFamily="18" charset="0"/>
              </a:rPr>
              <a:t>flume is a class of flow measurement </a:t>
            </a:r>
            <a:r>
              <a:rPr lang="en-US" dirty="0" smtClean="0">
                <a:latin typeface="Times New Roman" panose="02020603050405020304" pitchFamily="18" charset="0"/>
                <a:cs typeface="Times New Roman" panose="02020603050405020304" pitchFamily="18" charset="0"/>
              </a:rPr>
              <a:t>flume</a:t>
            </a:r>
            <a:r>
              <a:rPr lang="en-US" dirty="0">
                <a:latin typeface="Times New Roman" panose="02020603050405020304" pitchFamily="18" charset="0"/>
                <a:cs typeface="Times New Roman" panose="02020603050405020304" pitchFamily="18" charset="0"/>
              </a:rPr>
              <a:t> developed during 1966/1967 that is used to measure </a:t>
            </a:r>
            <a:r>
              <a:rPr lang="en-US" dirty="0" smtClean="0">
                <a:latin typeface="Times New Roman" panose="02020603050405020304" pitchFamily="18" charset="0"/>
                <a:cs typeface="Times New Roman" panose="02020603050405020304" pitchFamily="18" charset="0"/>
              </a:rPr>
              <a:t>the flow of </a:t>
            </a:r>
            <a:r>
              <a:rPr lang="en-US" dirty="0">
                <a:latin typeface="Times New Roman" panose="02020603050405020304" pitchFamily="18" charset="0"/>
                <a:cs typeface="Times New Roman" panose="02020603050405020304" pitchFamily="18" charset="0"/>
              </a:rPr>
              <a:t>surface waters, sewage flows, and industrial discharges. Like </a:t>
            </a:r>
            <a:r>
              <a:rPr lang="en-US" dirty="0" smtClean="0">
                <a:latin typeface="Times New Roman" panose="02020603050405020304" pitchFamily="18" charset="0"/>
                <a:cs typeface="Times New Roman" panose="02020603050405020304" pitchFamily="18" charset="0"/>
              </a:rPr>
              <a:t>other flumes,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Cut throat </a:t>
            </a:r>
            <a:r>
              <a:rPr lang="en-US" dirty="0">
                <a:latin typeface="Times New Roman" panose="02020603050405020304" pitchFamily="18" charset="0"/>
                <a:cs typeface="Times New Roman" panose="02020603050405020304" pitchFamily="18" charset="0"/>
              </a:rPr>
              <a:t>flume is a </a:t>
            </a:r>
            <a:r>
              <a:rPr lang="en-US" dirty="0" smtClean="0">
                <a:latin typeface="Times New Roman" panose="02020603050405020304" pitchFamily="18" charset="0"/>
                <a:cs typeface="Times New Roman" panose="02020603050405020304" pitchFamily="18" charset="0"/>
              </a:rPr>
              <a:t>fixed hydraulic structure. Using </a:t>
            </a:r>
            <a:r>
              <a:rPr lang="en-US" dirty="0">
                <a:latin typeface="Times New Roman" panose="02020603050405020304" pitchFamily="18" charset="0"/>
                <a:cs typeface="Times New Roman" panose="02020603050405020304" pitchFamily="18" charset="0"/>
              </a:rPr>
              <a:t>vertical sidewalls throughout, the flume accelerates flow through a contraction of sidewalls until the flow reaches the "throat" of the flume, where the flow is then expanded. Unlike </a:t>
            </a:r>
            <a:r>
              <a:rPr lang="en-US" dirty="0" smtClean="0">
                <a:latin typeface="Times New Roman" panose="02020603050405020304" pitchFamily="18" charset="0"/>
                <a:cs typeface="Times New Roman" panose="02020603050405020304" pitchFamily="18" charset="0"/>
              </a:rPr>
              <a:t>the </a:t>
            </a:r>
            <a:r>
              <a:rPr lang="en-US" dirty="0" err="1" smtClean="0">
                <a:latin typeface="Times New Roman" panose="02020603050405020304" pitchFamily="18" charset="0"/>
                <a:cs typeface="Times New Roman" panose="02020603050405020304" pitchFamily="18" charset="0"/>
              </a:rPr>
              <a:t>Parshall</a:t>
            </a:r>
            <a:r>
              <a:rPr lang="en-US" dirty="0" smtClean="0">
                <a:latin typeface="Times New Roman" panose="02020603050405020304" pitchFamily="18" charset="0"/>
                <a:cs typeface="Times New Roman" panose="02020603050405020304" pitchFamily="18" charset="0"/>
              </a:rPr>
              <a:t> flume, the Cut throat </a:t>
            </a:r>
            <a:r>
              <a:rPr lang="en-US" dirty="0">
                <a:latin typeface="Times New Roman" panose="02020603050405020304" pitchFamily="18" charset="0"/>
                <a:cs typeface="Times New Roman" panose="02020603050405020304" pitchFamily="18" charset="0"/>
              </a:rPr>
              <a:t>flume lacks a parallel-walled throat section and maintains a flat floor throughout the flume</a:t>
            </a:r>
          </a:p>
        </p:txBody>
      </p:sp>
    </p:spTree>
    <p:extLst>
      <p:ext uri="{BB962C8B-B14F-4D97-AF65-F5344CB8AC3E}">
        <p14:creationId xmlns:p14="http://schemas.microsoft.com/office/powerpoint/2010/main" val="3613126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5534"/>
            <a:ext cx="12192000" cy="6762466"/>
          </a:xfrm>
        </p:spPr>
        <p:txBody>
          <a:bodyPr/>
          <a:lstStyle/>
          <a:p>
            <a:pPr marL="914400" lvl="2" indent="0">
              <a:buNone/>
            </a:pPr>
            <a:endParaRPr lang="en-US" sz="3600" dirty="0"/>
          </a:p>
          <a:p>
            <a:pPr marL="0" lvl="1"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lvl="1" indent="0">
              <a:spcBef>
                <a:spcPts val="1000"/>
              </a:spcBef>
              <a:buNone/>
            </a:pPr>
            <a:r>
              <a:rPr lang="en-US" sz="3600" b="1" dirty="0" smtClean="0">
                <a:latin typeface="Times New Roman" panose="02020603050405020304" pitchFamily="18" charset="0"/>
                <a:cs typeface="Times New Roman" panose="02020603050405020304" pitchFamily="18" charset="0"/>
              </a:rPr>
              <a:t>Theory</a:t>
            </a:r>
          </a:p>
          <a:p>
            <a:pPr marL="0" lvl="1" indent="0">
              <a:spcBef>
                <a:spcPts val="1000"/>
              </a:spcBef>
              <a:buNone/>
            </a:pPr>
            <a:endParaRPr lang="en-US" sz="3600" b="1" dirty="0" smtClean="0"/>
          </a:p>
          <a:p>
            <a:pPr marL="0" indent="0">
              <a:buNone/>
            </a:pPr>
            <a:r>
              <a:rPr lang="en-US" sz="3200" b="1" dirty="0" smtClean="0">
                <a:latin typeface="Times New Roman" panose="02020603050405020304" pitchFamily="18" charset="0"/>
                <a:cs typeface="Times New Roman" panose="02020603050405020304" pitchFamily="18" charset="0"/>
              </a:rPr>
              <a:t>Description of the Flume</a:t>
            </a:r>
            <a:endParaRPr lang="en-US" sz="3200" b="1"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Cut throat flume has a flat bottom, vertical walls and a zero length throat section. The details of the standard shape of a cut throat flume are shown in Fig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It can operate either as a free or submerged flow structure. Under free flow condition critical depth occurs in the vicinity of the neck. Any flume length from 45 cm to 3 m can be used while neck widths between 2.5 cm and 1.8 m have been investigated.</a:t>
            </a:r>
          </a:p>
          <a:p>
            <a:pPr marL="0" lvl="1" indent="0">
              <a:spcBef>
                <a:spcPts val="1000"/>
              </a:spcBef>
              <a:buNone/>
            </a:pPr>
            <a:endParaRPr lang="en-US" b="1" dirty="0" smtClean="0"/>
          </a:p>
          <a:p>
            <a:pPr marL="0" indent="0">
              <a:buNone/>
            </a:pPr>
            <a:endParaRPr lang="en-US" dirty="0"/>
          </a:p>
        </p:txBody>
      </p:sp>
    </p:spTree>
    <p:extLst>
      <p:ext uri="{BB962C8B-B14F-4D97-AF65-F5344CB8AC3E}">
        <p14:creationId xmlns:p14="http://schemas.microsoft.com/office/powerpoint/2010/main" val="2944443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36.jpeg"/>
          <p:cNvPicPr>
            <a:picLocks noGrp="1"/>
          </p:cNvPicPr>
          <p:nvPr>
            <p:ph idx="1"/>
          </p:nvPr>
        </p:nvPicPr>
        <p:blipFill>
          <a:blip r:embed="rId2" cstate="print"/>
          <a:stretch>
            <a:fillRect/>
          </a:stretch>
        </p:blipFill>
        <p:spPr>
          <a:xfrm>
            <a:off x="1132764" y="750626"/>
            <a:ext cx="9389660" cy="4367283"/>
          </a:xfrm>
          <a:prstGeom prst="rect">
            <a:avLst/>
          </a:prstGeom>
        </p:spPr>
      </p:pic>
      <p:sp>
        <p:nvSpPr>
          <p:cNvPr id="5" name="Rectangle 4"/>
          <p:cNvSpPr/>
          <p:nvPr/>
        </p:nvSpPr>
        <p:spPr>
          <a:xfrm>
            <a:off x="3023017" y="5496214"/>
            <a:ext cx="5327099" cy="369332"/>
          </a:xfrm>
          <a:prstGeom prst="rect">
            <a:avLst/>
          </a:prstGeom>
        </p:spPr>
        <p:txBody>
          <a:bodyPr wrap="none">
            <a:spAutoFit/>
          </a:bodyPr>
          <a:lstStyle/>
          <a:p>
            <a:pPr marL="731520" marR="855980" algn="ctr">
              <a:spcBef>
                <a:spcPts val="990"/>
              </a:spcBef>
              <a:spcAft>
                <a:spcPts val="0"/>
              </a:spcAft>
            </a:pPr>
            <a:r>
              <a:rPr lang="en-US" dirty="0" smtClean="0">
                <a:effectLst/>
                <a:latin typeface="Times New Roman" panose="02020603050405020304" pitchFamily="18" charset="0"/>
                <a:ea typeface="Times New Roman" panose="02020603050405020304" pitchFamily="18" charset="0"/>
              </a:rPr>
              <a:t>Fig. 1 Flow through a cut throat flume</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325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lvl="2" indent="0" algn="just">
              <a:spcBef>
                <a:spcPts val="1000"/>
              </a:spcBef>
              <a:buNone/>
            </a:pPr>
            <a:endParaRPr lang="en-US" sz="3200" b="1" dirty="0" smtClean="0">
              <a:latin typeface="Times New Roman" panose="02020603050405020304" pitchFamily="18" charset="0"/>
              <a:cs typeface="Times New Roman" panose="02020603050405020304" pitchFamily="18" charset="0"/>
            </a:endParaRPr>
          </a:p>
          <a:p>
            <a:pPr marL="0" lvl="2" indent="0" algn="just">
              <a:spcBef>
                <a:spcPts val="1000"/>
              </a:spcBef>
              <a:buNone/>
            </a:pPr>
            <a:r>
              <a:rPr lang="en-US" sz="3200" b="1" dirty="0" smtClean="0">
                <a:latin typeface="Times New Roman" panose="02020603050405020304" pitchFamily="18" charset="0"/>
                <a:cs typeface="Times New Roman" panose="02020603050405020304" pitchFamily="18" charset="0"/>
              </a:rPr>
              <a:t>Theoretical discharge at free flow condition</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theoretical discharge through cut throat flume for free flow condition is given by </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tf</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CH</a:t>
            </a:r>
            <a:r>
              <a:rPr lang="en-US" baseline="-25000" dirty="0" err="1">
                <a:latin typeface="Times New Roman" panose="02020603050405020304" pitchFamily="18" charset="0"/>
                <a:cs typeface="Times New Roman" panose="02020603050405020304" pitchFamily="18" charset="0"/>
              </a:rPr>
              <a:t>a</a:t>
            </a:r>
            <a:r>
              <a:rPr lang="en-US" baseline="30000" dirty="0" err="1">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Where, C is the free flow coefficient given </a:t>
            </a:r>
            <a:r>
              <a:rPr lang="en-US" dirty="0" smtClean="0">
                <a:latin typeface="Times New Roman" panose="02020603050405020304" pitchFamily="18" charset="0"/>
                <a:cs typeface="Times New Roman" panose="02020603050405020304" pitchFamily="18" charset="0"/>
              </a:rPr>
              <a:t>by</a:t>
            </a:r>
            <a:endParaRPr lang="en-US" sz="3600"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C = KW</a:t>
            </a:r>
            <a:r>
              <a:rPr lang="en-US" baseline="30000" dirty="0">
                <a:latin typeface="Times New Roman" panose="02020603050405020304" pitchFamily="18" charset="0"/>
                <a:cs typeface="Times New Roman" panose="02020603050405020304" pitchFamily="18" charset="0"/>
              </a:rPr>
              <a:t>1.025</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K is the flume length coefficient,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W </a:t>
            </a:r>
            <a:r>
              <a:rPr lang="en-US" dirty="0">
                <a:latin typeface="Times New Roman" panose="02020603050405020304" pitchFamily="18" charset="0"/>
                <a:cs typeface="Times New Roman" panose="02020603050405020304" pitchFamily="18" charset="0"/>
              </a:rPr>
              <a:t>is the width of the neck,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n </a:t>
            </a:r>
            <a:r>
              <a:rPr lang="en-US" dirty="0">
                <a:latin typeface="Times New Roman" panose="02020603050405020304" pitchFamily="18" charset="0"/>
                <a:cs typeface="Times New Roman" panose="02020603050405020304" pitchFamily="18" charset="0"/>
              </a:rPr>
              <a:t>is an exponent </a:t>
            </a:r>
            <a:r>
              <a:rPr lang="en-US" dirty="0" smtClean="0">
                <a:latin typeface="Times New Roman" panose="02020603050405020304" pitchFamily="18" charset="0"/>
                <a:cs typeface="Times New Roman" panose="02020603050405020304" pitchFamily="18" charset="0"/>
              </a:rPr>
              <a:t>and</a:t>
            </a: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is the upstream flow depth, measured at a distance of 2L/9 form  the  throat, as shown in  Fig.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The values of K and n are obtained from </a:t>
            </a:r>
            <a:r>
              <a:rPr lang="en-US" dirty="0" smtClean="0">
                <a:latin typeface="Times New Roman" panose="02020603050405020304" pitchFamily="18" charset="0"/>
                <a:cs typeface="Times New Roman" panose="02020603050405020304" pitchFamily="18" charset="0"/>
              </a:rPr>
              <a:t>Fig. 3 </a:t>
            </a:r>
            <a:r>
              <a:rPr lang="en-US" dirty="0">
                <a:latin typeface="Times New Roman" panose="02020603050405020304" pitchFamily="18" charset="0"/>
                <a:cs typeface="Times New Roman" panose="02020603050405020304" pitchFamily="18" charset="0"/>
              </a:rPr>
              <a:t>for a given flume length.</a:t>
            </a:r>
          </a:p>
          <a:p>
            <a:pPr marL="0" indent="0">
              <a:buNone/>
            </a:pPr>
            <a:endParaRPr lang="en-US" dirty="0"/>
          </a:p>
        </p:txBody>
      </p:sp>
    </p:spTree>
    <p:extLst>
      <p:ext uri="{BB962C8B-B14F-4D97-AF65-F5344CB8AC3E}">
        <p14:creationId xmlns:p14="http://schemas.microsoft.com/office/powerpoint/2010/main" val="3690376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lvl="2" indent="0" algn="just">
              <a:spcBef>
                <a:spcPts val="1000"/>
              </a:spcBef>
              <a:buNone/>
            </a:pPr>
            <a:endParaRPr lang="en-US" sz="3600" b="1" dirty="0">
              <a:latin typeface="Times New Roman" panose="02020603050405020304" pitchFamily="18" charset="0"/>
              <a:cs typeface="Times New Roman" panose="02020603050405020304" pitchFamily="18" charset="0"/>
            </a:endParaRPr>
          </a:p>
          <a:p>
            <a:pPr marL="0" lvl="2" indent="0" algn="just">
              <a:spcBef>
                <a:spcPts val="1000"/>
              </a:spcBef>
              <a:buNone/>
            </a:pPr>
            <a:r>
              <a:rPr lang="en-US" sz="3600" b="1" dirty="0" smtClean="0">
                <a:latin typeface="Times New Roman" panose="02020603050405020304" pitchFamily="18" charset="0"/>
                <a:cs typeface="Times New Roman" panose="02020603050405020304" pitchFamily="18" charset="0"/>
              </a:rPr>
              <a:t>Submergence ratio and submerged flow condition</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order to ensure free flow condition, the ratio between the water  depths at the exit  and entrance, i.e. the submergence ratio (</a:t>
            </a:r>
            <a:r>
              <a:rPr lang="en-US" dirty="0" err="1">
                <a:latin typeface="Times New Roman" panose="02020603050405020304" pitchFamily="18" charset="0"/>
                <a:cs typeface="Times New Roman" panose="02020603050405020304" pitchFamily="18" charset="0"/>
              </a:rPr>
              <a:t>H</a:t>
            </a:r>
            <a:r>
              <a:rPr lang="en-US" baseline="-25000" dirty="0" err="1">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/H</a:t>
            </a:r>
            <a:r>
              <a:rPr lang="en-US" baseline="-25000"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should not exceed a certain limit, called the transition submergence, S</a:t>
            </a:r>
            <a:r>
              <a:rPr lang="en-US" baseline="-25000"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 which can be determined from Fig. </a:t>
            </a:r>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If the submergence ratio exceeds the transition submergence, the flow condition is said to be  submerged  flow  condition.</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517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lvl="2"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lvl="2" indent="0">
              <a:spcBef>
                <a:spcPts val="1000"/>
              </a:spcBef>
              <a:buNone/>
            </a:pPr>
            <a:r>
              <a:rPr lang="en-US" sz="3600" b="1" dirty="0" smtClean="0">
                <a:latin typeface="Times New Roman" panose="02020603050405020304" pitchFamily="18" charset="0"/>
                <a:cs typeface="Times New Roman" panose="02020603050405020304" pitchFamily="18" charset="0"/>
              </a:rPr>
              <a:t>Coefficient of discharge</a:t>
            </a:r>
          </a:p>
          <a:p>
            <a:pPr marL="0" lvl="2" indent="0">
              <a:spcBef>
                <a:spcPts val="1000"/>
              </a:spcBef>
              <a:buNone/>
            </a:pPr>
            <a:endParaRPr lang="en-US" sz="3600" b="1"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actual discharge always varies with the theoretical discharge of the flume. So the introduction of a coefficient of discharge is necessary. If the actual discharge  </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is measured  by the water meter, the coefficient of discharge is given by</a:t>
            </a:r>
          </a:p>
          <a:p>
            <a:pPr marL="0" indent="0">
              <a:lnSpc>
                <a:spcPct val="150000"/>
              </a:lnSpc>
              <a:buNone/>
            </a:pPr>
            <a:r>
              <a:rPr lang="en-US" dirty="0" err="1">
                <a:latin typeface="Times New Roman" panose="02020603050405020304" pitchFamily="18" charset="0"/>
                <a:cs typeface="Times New Roman" panose="02020603050405020304" pitchFamily="18" charset="0"/>
              </a:rPr>
              <a:t>C</a:t>
            </a:r>
            <a:r>
              <a:rPr lang="en-US" baseline="-25000" dirty="0" err="1">
                <a:latin typeface="Times New Roman" panose="02020603050405020304" pitchFamily="18" charset="0"/>
                <a:cs typeface="Times New Roman" panose="02020603050405020304" pitchFamily="18" charset="0"/>
              </a:rPr>
              <a:t>df</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Q</a:t>
            </a:r>
            <a:r>
              <a:rPr lang="en-US" baseline="-25000" dirty="0" err="1">
                <a:latin typeface="Times New Roman" panose="02020603050405020304" pitchFamily="18" charset="0"/>
                <a:cs typeface="Times New Roman" panose="02020603050405020304" pitchFamily="18" charset="0"/>
              </a:rPr>
              <a:t>tf</a:t>
            </a:r>
            <a:r>
              <a:rPr lang="en-US" dirty="0">
                <a:latin typeface="Times New Roman" panose="02020603050405020304" pitchFamily="18" charset="0"/>
                <a:cs typeface="Times New Roman" panose="02020603050405020304" pitchFamily="18" charset="0"/>
              </a:rPr>
              <a:t> (at free flow condition)	</a:t>
            </a:r>
            <a:r>
              <a:rPr lang="en-US" dirty="0" smtClean="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0786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1059</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Times New Roman</vt:lpstr>
      <vt:lpstr>Wingdings</vt:lpstr>
      <vt:lpstr>Office Theme</vt:lpstr>
      <vt:lpstr>   Experiment No.:03 Experiment Name: Flow Through Cut-Throat Flume. Experiment Date: 21-06-2022</vt:lpstr>
      <vt:lpstr>        Figure: Cut- Throat Flume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Experiment No-03 Experiment Name- Flow Through Cut Throat Flume. Experiment Date-</dc:title>
  <dc:creator>Md. Sohel Rana</dc:creator>
  <cp:lastModifiedBy>DR. MD. KAMRUZZAMAN</cp:lastModifiedBy>
  <cp:revision>20</cp:revision>
  <dcterms:created xsi:type="dcterms:W3CDTF">2022-04-08T13:15:01Z</dcterms:created>
  <dcterms:modified xsi:type="dcterms:W3CDTF">2022-05-21T05:39:36Z</dcterms:modified>
</cp:coreProperties>
</file>