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1"/>
  </p:sldMasterIdLst>
  <p:notesMasterIdLst>
    <p:notesMasterId r:id="rId24"/>
  </p:notesMasterIdLst>
  <p:sldIdLst>
    <p:sldId id="283" r:id="rId2"/>
    <p:sldId id="291" r:id="rId3"/>
    <p:sldId id="262" r:id="rId4"/>
    <p:sldId id="264" r:id="rId5"/>
    <p:sldId id="270" r:id="rId6"/>
    <p:sldId id="295" r:id="rId7"/>
    <p:sldId id="268" r:id="rId8"/>
    <p:sldId id="284" r:id="rId9"/>
    <p:sldId id="272" r:id="rId10"/>
    <p:sldId id="293" r:id="rId11"/>
    <p:sldId id="294" r:id="rId12"/>
    <p:sldId id="279" r:id="rId13"/>
    <p:sldId id="278" r:id="rId14"/>
    <p:sldId id="280" r:id="rId15"/>
    <p:sldId id="281" r:id="rId16"/>
    <p:sldId id="285" r:id="rId17"/>
    <p:sldId id="290" r:id="rId18"/>
    <p:sldId id="286" r:id="rId19"/>
    <p:sldId id="289" r:id="rId20"/>
    <p:sldId id="287" r:id="rId21"/>
    <p:sldId id="288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5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AAB95-AA8E-4A38-82B9-0563F75908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4B8BA7A-33ED-4E93-AAF0-77B4219980C5}">
      <dgm:prSet phldrT="[Text]"/>
      <dgm:spPr/>
      <dgm:t>
        <a:bodyPr/>
        <a:lstStyle/>
        <a:p>
          <a:r>
            <a:rPr lang="en-US" dirty="0" smtClean="0"/>
            <a:t>Beam bridge</a:t>
          </a:r>
          <a:endParaRPr lang="en-US" dirty="0"/>
        </a:p>
      </dgm:t>
    </dgm:pt>
    <dgm:pt modelId="{996016A3-B0D6-4729-B7B9-4424C607B18B}" type="parTrans" cxnId="{7558D5FD-7E33-4475-9CA9-302C8B60FA2E}">
      <dgm:prSet/>
      <dgm:spPr/>
      <dgm:t>
        <a:bodyPr/>
        <a:lstStyle/>
        <a:p>
          <a:endParaRPr lang="en-US"/>
        </a:p>
      </dgm:t>
    </dgm:pt>
    <dgm:pt modelId="{6521ADEB-376C-4F51-A8CF-15D7A11E7839}" type="sibTrans" cxnId="{7558D5FD-7E33-4475-9CA9-302C8B60FA2E}">
      <dgm:prSet/>
      <dgm:spPr/>
      <dgm:t>
        <a:bodyPr/>
        <a:lstStyle/>
        <a:p>
          <a:endParaRPr lang="en-US"/>
        </a:p>
      </dgm:t>
    </dgm:pt>
    <dgm:pt modelId="{CB3F7208-2FB0-4E60-8986-D9DF2A2B623A}">
      <dgm:prSet phldrT="[Text]"/>
      <dgm:spPr/>
      <dgm:t>
        <a:bodyPr/>
        <a:lstStyle/>
        <a:p>
          <a:r>
            <a:rPr lang="en-US" dirty="0" smtClean="0"/>
            <a:t>Girder bridge</a:t>
          </a:r>
          <a:endParaRPr lang="en-US" dirty="0"/>
        </a:p>
      </dgm:t>
    </dgm:pt>
    <dgm:pt modelId="{308C0C6A-A5D6-4CED-9050-F4FE9E726A81}" type="parTrans" cxnId="{CF9A6488-AC6D-434C-8A37-E3B2C7FC2242}">
      <dgm:prSet/>
      <dgm:spPr/>
      <dgm:t>
        <a:bodyPr/>
        <a:lstStyle/>
        <a:p>
          <a:endParaRPr lang="en-US"/>
        </a:p>
      </dgm:t>
    </dgm:pt>
    <dgm:pt modelId="{F42F5986-AB49-46BF-AC92-4AC997CEB7EA}" type="sibTrans" cxnId="{CF9A6488-AC6D-434C-8A37-E3B2C7FC2242}">
      <dgm:prSet/>
      <dgm:spPr/>
      <dgm:t>
        <a:bodyPr/>
        <a:lstStyle/>
        <a:p>
          <a:endParaRPr lang="en-US"/>
        </a:p>
      </dgm:t>
    </dgm:pt>
    <dgm:pt modelId="{3E7FC56F-443C-45EB-9002-35C9ADBB254A}">
      <dgm:prSet phldrT="[Text]"/>
      <dgm:spPr/>
      <dgm:t>
        <a:bodyPr/>
        <a:lstStyle/>
        <a:p>
          <a:r>
            <a:rPr lang="en-US" dirty="0" smtClean="0"/>
            <a:t>Box girder Plate girder</a:t>
          </a:r>
          <a:endParaRPr lang="en-US" dirty="0"/>
        </a:p>
      </dgm:t>
    </dgm:pt>
    <dgm:pt modelId="{46E5B36F-B9B8-4D9A-ABD7-2FE38A3D4B7D}" type="parTrans" cxnId="{409FB2AE-3860-462F-A2F0-A3D4C107D2E9}">
      <dgm:prSet/>
      <dgm:spPr/>
      <dgm:t>
        <a:bodyPr/>
        <a:lstStyle/>
        <a:p>
          <a:endParaRPr lang="en-US"/>
        </a:p>
      </dgm:t>
    </dgm:pt>
    <dgm:pt modelId="{738FDD02-6B78-45A8-B30B-EC6241195AAC}" type="sibTrans" cxnId="{409FB2AE-3860-462F-A2F0-A3D4C107D2E9}">
      <dgm:prSet/>
      <dgm:spPr/>
      <dgm:t>
        <a:bodyPr/>
        <a:lstStyle/>
        <a:p>
          <a:endParaRPr lang="en-US"/>
        </a:p>
      </dgm:t>
    </dgm:pt>
    <dgm:pt modelId="{A639FAC4-249A-447F-979C-BC91B109E331}" type="pres">
      <dgm:prSet presAssocID="{6BBAAB95-AA8E-4A38-82B9-0563F759086B}" presName="Name0" presStyleCnt="0">
        <dgm:presLayoutVars>
          <dgm:dir/>
          <dgm:resizeHandles val="exact"/>
        </dgm:presLayoutVars>
      </dgm:prSet>
      <dgm:spPr/>
    </dgm:pt>
    <dgm:pt modelId="{AEF6AC6A-138E-47E4-BF46-486061F0C0BE}" type="pres">
      <dgm:prSet presAssocID="{14B8BA7A-33ED-4E93-AAF0-77B4219980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30AF6-FF23-4026-B990-A3E987A8B559}" type="pres">
      <dgm:prSet presAssocID="{6521ADEB-376C-4F51-A8CF-15D7A11E783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B6C64A5-B11A-4856-940A-604EF43A42F5}" type="pres">
      <dgm:prSet presAssocID="{6521ADEB-376C-4F51-A8CF-15D7A11E783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66078B5-F60E-4605-AD92-A34198C02AE4}" type="pres">
      <dgm:prSet presAssocID="{CB3F7208-2FB0-4E60-8986-D9DF2A2B62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9BEDE-FC6C-4D20-BF46-7A15CB0F3BC5}" type="pres">
      <dgm:prSet presAssocID="{F42F5986-AB49-46BF-AC92-4AC997CEB7E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774B9B-C4A8-4DE2-8E66-D2264AD36C21}" type="pres">
      <dgm:prSet presAssocID="{F42F5986-AB49-46BF-AC92-4AC997CEB7E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13CE8F7-7AB8-49CF-BC56-79B6C48C2A9B}" type="pres">
      <dgm:prSet presAssocID="{3E7FC56F-443C-45EB-9002-35C9ADBB25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1D19D-F749-4D38-99E1-F5EF00A0DDA5}" type="presOf" srcId="{14B8BA7A-33ED-4E93-AAF0-77B4219980C5}" destId="{AEF6AC6A-138E-47E4-BF46-486061F0C0BE}" srcOrd="0" destOrd="0" presId="urn:microsoft.com/office/officeart/2005/8/layout/process1"/>
    <dgm:cxn modelId="{BED7E25A-A507-46E5-A942-2206E58ED23F}" type="presOf" srcId="{F42F5986-AB49-46BF-AC92-4AC997CEB7EA}" destId="{4259BEDE-FC6C-4D20-BF46-7A15CB0F3BC5}" srcOrd="0" destOrd="0" presId="urn:microsoft.com/office/officeart/2005/8/layout/process1"/>
    <dgm:cxn modelId="{CF9A6488-AC6D-434C-8A37-E3B2C7FC2242}" srcId="{6BBAAB95-AA8E-4A38-82B9-0563F759086B}" destId="{CB3F7208-2FB0-4E60-8986-D9DF2A2B623A}" srcOrd="1" destOrd="0" parTransId="{308C0C6A-A5D6-4CED-9050-F4FE9E726A81}" sibTransId="{F42F5986-AB49-46BF-AC92-4AC997CEB7EA}"/>
    <dgm:cxn modelId="{7558D5FD-7E33-4475-9CA9-302C8B60FA2E}" srcId="{6BBAAB95-AA8E-4A38-82B9-0563F759086B}" destId="{14B8BA7A-33ED-4E93-AAF0-77B4219980C5}" srcOrd="0" destOrd="0" parTransId="{996016A3-B0D6-4729-B7B9-4424C607B18B}" sibTransId="{6521ADEB-376C-4F51-A8CF-15D7A11E7839}"/>
    <dgm:cxn modelId="{5B30E2C0-386E-4733-8B26-4AFC15D77875}" type="presOf" srcId="{F42F5986-AB49-46BF-AC92-4AC997CEB7EA}" destId="{0D774B9B-C4A8-4DE2-8E66-D2264AD36C21}" srcOrd="1" destOrd="0" presId="urn:microsoft.com/office/officeart/2005/8/layout/process1"/>
    <dgm:cxn modelId="{6E30DD78-3110-4636-BA48-9E125598D1F1}" type="presOf" srcId="{6521ADEB-376C-4F51-A8CF-15D7A11E7839}" destId="{BB6C64A5-B11A-4856-940A-604EF43A42F5}" srcOrd="1" destOrd="0" presId="urn:microsoft.com/office/officeart/2005/8/layout/process1"/>
    <dgm:cxn modelId="{D09A919C-DCCC-4BF7-BAB5-68A7536AE789}" type="presOf" srcId="{CB3F7208-2FB0-4E60-8986-D9DF2A2B623A}" destId="{766078B5-F60E-4605-AD92-A34198C02AE4}" srcOrd="0" destOrd="0" presId="urn:microsoft.com/office/officeart/2005/8/layout/process1"/>
    <dgm:cxn modelId="{E0D6C9A1-E981-4C42-BD4A-3799DEDFDBE5}" type="presOf" srcId="{6521ADEB-376C-4F51-A8CF-15D7A11E7839}" destId="{55C30AF6-FF23-4026-B990-A3E987A8B559}" srcOrd="0" destOrd="0" presId="urn:microsoft.com/office/officeart/2005/8/layout/process1"/>
    <dgm:cxn modelId="{409FB2AE-3860-462F-A2F0-A3D4C107D2E9}" srcId="{6BBAAB95-AA8E-4A38-82B9-0563F759086B}" destId="{3E7FC56F-443C-45EB-9002-35C9ADBB254A}" srcOrd="2" destOrd="0" parTransId="{46E5B36F-B9B8-4D9A-ABD7-2FE38A3D4B7D}" sibTransId="{738FDD02-6B78-45A8-B30B-EC6241195AAC}"/>
    <dgm:cxn modelId="{44409F7F-A643-4E81-AA5C-136E5E76E2B5}" type="presOf" srcId="{6BBAAB95-AA8E-4A38-82B9-0563F759086B}" destId="{A639FAC4-249A-447F-979C-BC91B109E331}" srcOrd="0" destOrd="0" presId="urn:microsoft.com/office/officeart/2005/8/layout/process1"/>
    <dgm:cxn modelId="{E10981AC-C135-4EE4-A42B-BF14F31B72C5}" type="presOf" srcId="{3E7FC56F-443C-45EB-9002-35C9ADBB254A}" destId="{913CE8F7-7AB8-49CF-BC56-79B6C48C2A9B}" srcOrd="0" destOrd="0" presId="urn:microsoft.com/office/officeart/2005/8/layout/process1"/>
    <dgm:cxn modelId="{35672123-4457-477D-A8FF-689676767436}" type="presParOf" srcId="{A639FAC4-249A-447F-979C-BC91B109E331}" destId="{AEF6AC6A-138E-47E4-BF46-486061F0C0BE}" srcOrd="0" destOrd="0" presId="urn:microsoft.com/office/officeart/2005/8/layout/process1"/>
    <dgm:cxn modelId="{386937AA-FF50-479E-8023-E5FD49BE9AE0}" type="presParOf" srcId="{A639FAC4-249A-447F-979C-BC91B109E331}" destId="{55C30AF6-FF23-4026-B990-A3E987A8B559}" srcOrd="1" destOrd="0" presId="urn:microsoft.com/office/officeart/2005/8/layout/process1"/>
    <dgm:cxn modelId="{FC1273A2-FF92-449F-BB79-E77F6C2A558B}" type="presParOf" srcId="{55C30AF6-FF23-4026-B990-A3E987A8B559}" destId="{BB6C64A5-B11A-4856-940A-604EF43A42F5}" srcOrd="0" destOrd="0" presId="urn:microsoft.com/office/officeart/2005/8/layout/process1"/>
    <dgm:cxn modelId="{8B1F5735-0F51-4F04-A235-ADEB8771DD07}" type="presParOf" srcId="{A639FAC4-249A-447F-979C-BC91B109E331}" destId="{766078B5-F60E-4605-AD92-A34198C02AE4}" srcOrd="2" destOrd="0" presId="urn:microsoft.com/office/officeart/2005/8/layout/process1"/>
    <dgm:cxn modelId="{69766EAA-1421-4D85-B20D-781E1C6595A3}" type="presParOf" srcId="{A639FAC4-249A-447F-979C-BC91B109E331}" destId="{4259BEDE-FC6C-4D20-BF46-7A15CB0F3BC5}" srcOrd="3" destOrd="0" presId="urn:microsoft.com/office/officeart/2005/8/layout/process1"/>
    <dgm:cxn modelId="{5A06C18B-23FC-4681-B2FC-85349FF213E6}" type="presParOf" srcId="{4259BEDE-FC6C-4D20-BF46-7A15CB0F3BC5}" destId="{0D774B9B-C4A8-4DE2-8E66-D2264AD36C21}" srcOrd="0" destOrd="0" presId="urn:microsoft.com/office/officeart/2005/8/layout/process1"/>
    <dgm:cxn modelId="{D113611D-232B-42F0-966B-E8708B1C0E02}" type="presParOf" srcId="{A639FAC4-249A-447F-979C-BC91B109E331}" destId="{913CE8F7-7AB8-49CF-BC56-79B6C48C2A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5F15-E286-4F9F-955A-84DB38FDC9A3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B8D90-573D-46B6-9264-7662F491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433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36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303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4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08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0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7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6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0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6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9801-8941-44D3-86DE-0A23EC887C7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E65C3E-F27F-48AD-BC55-7BE3F669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4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353018"/>
            <a:ext cx="7766936" cy="1646302"/>
          </a:xfrm>
        </p:spPr>
        <p:txBody>
          <a:bodyPr/>
          <a:lstStyle/>
          <a:p>
            <a:r>
              <a:rPr lang="en-US" sz="7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Girder Bridge</a:t>
            </a:r>
            <a:endParaRPr lang="en-US" sz="7200" dirty="0">
              <a:solidFill>
                <a:schemeClr val="bg2">
                  <a:lumMod val="40000"/>
                  <a:lumOff val="6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735177"/>
            <a:ext cx="7766936" cy="86142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Roll</a:t>
            </a:r>
          </a:p>
          <a:p>
            <a:r>
              <a:rPr lang="en-US" sz="2400" u="sng" dirty="0" smtClean="0">
                <a:solidFill>
                  <a:schemeClr val="bg1"/>
                </a:solidFill>
              </a:rPr>
              <a:t>130001-130010</a:t>
            </a:r>
            <a:endParaRPr lang="en-US" sz="2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7451" y="0"/>
            <a:ext cx="2975020" cy="9916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channel is ill defined?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4751" y="1448873"/>
            <a:ext cx="2434107" cy="73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Provide Culvert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9397" y="1326524"/>
            <a:ext cx="2575775" cy="824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Provide Bridge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89397" y="2588654"/>
            <a:ext cx="2575776" cy="12363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Find alternative location if needed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463640" y="4353059"/>
            <a:ext cx="2446986" cy="9272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Collection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02675" y="4353059"/>
            <a:ext cx="440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Geological &amp; hydrological data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89397" y="5628068"/>
            <a:ext cx="2421229" cy="10174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Survey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2675" y="5628068"/>
            <a:ext cx="3007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Topographical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HFL,LWL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523702" y="1068947"/>
            <a:ext cx="2762519" cy="1493949"/>
          </a:xfrm>
          <a:prstGeom prst="ellipse">
            <a:avLst/>
          </a:prstGeom>
          <a:gradFill>
            <a:gsLst>
              <a:gs pos="0">
                <a:schemeClr val="accent3">
                  <a:tint val="64000"/>
                  <a:lumMod val="118000"/>
                </a:schemeClr>
              </a:gs>
              <a:gs pos="100000">
                <a:schemeClr val="accent3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Channel</a:t>
            </a:r>
          </a:p>
          <a:p>
            <a:pPr algn="ctr"/>
            <a:r>
              <a:rPr lang="en-US" sz="2400" dirty="0" smtClean="0"/>
              <a:t>width&lt;12m?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7339346" y="1738648"/>
            <a:ext cx="1352280" cy="195759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3144860" y="1738648"/>
            <a:ext cx="1352280" cy="195759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19361" y="1239643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68275" y="1218040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7163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/>
      <p:bldP spid="11" grpId="0" animBg="1"/>
      <p:bldP spid="12" grpId="0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75000"/>
              <a:lumOff val="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5307" y="373487"/>
            <a:ext cx="1893194" cy="79849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81081" y="373487"/>
            <a:ext cx="570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Maximum minimum discharge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effective linear waterway with regime width of channel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0160" y="1468192"/>
            <a:ext cx="9959926" cy="7340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Final bridge location and length is found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3457976" y="2273764"/>
            <a:ext cx="3812147" cy="11848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 it Navigable?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797660" y="3219534"/>
            <a:ext cx="4288665" cy="13136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Provide clearance concerning local authority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4969" y="3219534"/>
            <a:ext cx="2395470" cy="13136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Provide free board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4134117" y="4010990"/>
            <a:ext cx="2459865" cy="9401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it in a scour zone?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41688" y="4895855"/>
            <a:ext cx="745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 err="1" smtClean="0"/>
              <a:t>lacey’s</a:t>
            </a:r>
            <a:r>
              <a:rPr lang="en-US" sz="2000" dirty="0" smtClean="0"/>
              <a:t> method for sandy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 faraday &amp; </a:t>
            </a:r>
            <a:r>
              <a:rPr lang="en-US" sz="2000" dirty="0" err="1" smtClean="0"/>
              <a:t>Charltons</a:t>
            </a:r>
            <a:r>
              <a:rPr lang="en-US" sz="2000" dirty="0" smtClean="0"/>
              <a:t> method for clay soil</a:t>
            </a:r>
          </a:p>
          <a:p>
            <a:r>
              <a:rPr lang="en-US" sz="2000" dirty="0" smtClean="0"/>
              <a:t>To calculate scour depth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68813" y="6035040"/>
            <a:ext cx="11788726" cy="5757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Toe side of pile cap should not be exposed more than 1m due to scouring at extreme flood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7533891" y="2614542"/>
            <a:ext cx="978408" cy="484632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2215800" y="2623876"/>
            <a:ext cx="978408" cy="484632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93352" y="2591946"/>
            <a:ext cx="1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yes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0390" y="2658355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6835337" y="4250583"/>
            <a:ext cx="720967" cy="321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194208" y="4259246"/>
            <a:ext cx="720967" cy="321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1" animBg="1"/>
      <p:bldP spid="12" grpId="0" animBg="1"/>
      <p:bldP spid="13" grpId="0" animBg="1"/>
      <p:bldP spid="14" grpId="0"/>
      <p:bldP spid="15" grpId="0"/>
      <p:bldP spid="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121" y="1148532"/>
            <a:ext cx="900601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 smtClean="0"/>
              <a:t>It </a:t>
            </a:r>
            <a:r>
              <a:rPr lang="en-US" altLang="en-US" sz="2200" dirty="0"/>
              <a:t>is suggested to adjust the height difference between the finished road surface at abutment and the top elevation of the approach road by providing slope with a maximum grade of 3% in the tangent line.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121" y="625312"/>
            <a:ext cx="4594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Longitudinal profile grade: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121" y="4577124"/>
            <a:ext cx="900601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 smtClean="0"/>
              <a:t>2</a:t>
            </a:r>
            <a:r>
              <a:rPr lang="en-US" altLang="en-US" sz="2200" dirty="0"/>
              <a:t>% cross-slope has been provided in the deck to ensure effective drainage of the straight bridge.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121" y="2816917"/>
            <a:ext cx="900601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 smtClean="0"/>
              <a:t>The overall deck width is 5.350 with carriage way width 3.70 m and sidewalk 0.60 m on both sides. 0.25 m high curbs measured over deck concrete excluding wearing course has been provided.</a:t>
            </a:r>
            <a:endParaRPr lang="en-US" alt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12121" y="2277953"/>
            <a:ext cx="400782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Deck type &amp; geometry: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121" y="3918620"/>
            <a:ext cx="372890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</a:rPr>
              <a:t>Cross-slope/ camber: </a:t>
            </a:r>
            <a:endParaRPr lang="en-US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2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20" y="1699748"/>
            <a:ext cx="9396059" cy="2457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843" y="499419"/>
            <a:ext cx="937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RC GIRDER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/>
              <a:t>Seven different heights of RC girder sections have been provided as shown in table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9420" y="4387001"/>
            <a:ext cx="20201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ABUTMENT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420" y="5034361"/>
            <a:ext cx="9269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Abutment have been designed without counter fort except 7m height.</a:t>
            </a:r>
          </a:p>
          <a:p>
            <a:r>
              <a:rPr lang="en-US" sz="2000" dirty="0" smtClean="0"/>
              <a:t>3 </a:t>
            </a:r>
            <a:r>
              <a:rPr lang="en-US" sz="2000" dirty="0" smtClean="0">
                <a:solidFill>
                  <a:srgbClr val="C00000"/>
                </a:solidFill>
              </a:rPr>
              <a:t>counter forts </a:t>
            </a:r>
            <a:r>
              <a:rPr lang="en-US" sz="2000" dirty="0" smtClean="0"/>
              <a:t>have been provided at wings only.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62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232" y="237402"/>
            <a:ext cx="27270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Bridge bearing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232" y="791229"/>
            <a:ext cx="1004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Reinforced </a:t>
            </a:r>
            <a:r>
              <a:rPr lang="en-US" sz="2200" dirty="0" err="1" smtClean="0">
                <a:solidFill>
                  <a:srgbClr val="C00000"/>
                </a:solidFill>
              </a:rPr>
              <a:t>elastrometric</a:t>
            </a:r>
            <a:r>
              <a:rPr lang="en-US" sz="2200" dirty="0" smtClean="0">
                <a:solidFill>
                  <a:srgbClr val="C00000"/>
                </a:solidFill>
              </a:rPr>
              <a:t> bearings </a:t>
            </a:r>
            <a:r>
              <a:rPr lang="en-US" sz="2200" dirty="0" smtClean="0"/>
              <a:t>have been provided below each girder end.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363232" y="1302082"/>
            <a:ext cx="110413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dirty="0" smtClean="0"/>
              <a:t>Internal structure is like a sandwich of mild steel and rubber </a:t>
            </a:r>
            <a:r>
              <a:rPr lang="en-US" altLang="en-US" sz="2200" dirty="0" err="1" smtClean="0"/>
              <a:t>moulded</a:t>
            </a:r>
            <a:r>
              <a:rPr lang="en-US" altLang="en-US" sz="2200" dirty="0" smtClean="0"/>
              <a:t> as one unit.</a:t>
            </a:r>
          </a:p>
          <a:p>
            <a:r>
              <a:rPr lang="en-US" altLang="en-US" sz="2200" dirty="0" smtClean="0"/>
              <a:t>Compress on vertical load and accommodate horizontal rotation.</a:t>
            </a:r>
          </a:p>
          <a:p>
            <a:r>
              <a:rPr lang="en-US" altLang="en-US" sz="2200" dirty="0" smtClean="0"/>
              <a:t>Provides lateral shear and movement.</a:t>
            </a:r>
          </a:p>
          <a:p>
            <a:r>
              <a:rPr lang="en-US" altLang="en-US" sz="2200" dirty="0" smtClean="0"/>
              <a:t>Best economical solution for large span bridge and seismic load.</a:t>
            </a:r>
            <a:endParaRPr lang="en-US" alt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95" y="3013093"/>
            <a:ext cx="4854665" cy="3844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60" y="3056068"/>
            <a:ext cx="5721030" cy="380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73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685" y="230201"/>
            <a:ext cx="283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Expansion Joint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85" y="1828730"/>
            <a:ext cx="6515100" cy="4552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685" y="860194"/>
            <a:ext cx="7698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absorb heat induced expansion , vibration , squishing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allow movements due to ground settlement or earthquakes</a:t>
            </a:r>
            <a:r>
              <a:rPr lang="en-US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845" y="1828730"/>
            <a:ext cx="4005351" cy="3172248"/>
          </a:xfrm>
          <a:prstGeom prst="rect">
            <a:avLst/>
          </a:prstGeom>
        </p:spPr>
      </p:pic>
      <p:sp>
        <p:nvSpPr>
          <p:cNvPr id="2" name="Line Callout 1 1"/>
          <p:cNvSpPr/>
          <p:nvPr/>
        </p:nvSpPr>
        <p:spPr>
          <a:xfrm>
            <a:off x="8410222" y="1964267"/>
            <a:ext cx="970845" cy="590070"/>
          </a:xfrm>
          <a:prstGeom prst="borderCallout1">
            <a:avLst>
              <a:gd name="adj1" fmla="val 18750"/>
              <a:gd name="adj2" fmla="val -8333"/>
              <a:gd name="adj3" fmla="val 150763"/>
              <a:gd name="adj4" fmla="val -219728"/>
            </a:avLst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44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556" y="914009"/>
            <a:ext cx="83704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Permanent loads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Dead load of structural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Dead load of wearing surface &amp; nonstructural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Earth pressure (vertical &amp; horizontal) &amp; surcharge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Transient 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Vehicular load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2200" smtClean="0"/>
              <a:t>braking </a:t>
            </a:r>
            <a:r>
              <a:rPr lang="en-US" sz="2200" dirty="0" smtClean="0"/>
              <a:t>force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2200" dirty="0" smtClean="0"/>
              <a:t>Centrifugal force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2200" dirty="0" smtClean="0"/>
              <a:t>Collision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Earthquake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Wind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Temperature gradient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Thermal shrinkage &amp; expansion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Creep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Settlement load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46998" y="-252205"/>
            <a:ext cx="4497748" cy="1508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1556" y="275145"/>
            <a:ext cx="29835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Considered Loads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25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926" y="0"/>
            <a:ext cx="1092148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ermal effect</a:t>
            </a:r>
          </a:p>
          <a:p>
            <a:r>
              <a:rPr lang="en-US" sz="2000" dirty="0"/>
              <a:t>Deformation due to rise and fall of effective bridge temperature, is calculated to each </a:t>
            </a:r>
            <a:r>
              <a:rPr lang="en-US" sz="2000" dirty="0" smtClean="0"/>
              <a:t>support position </a:t>
            </a:r>
            <a:r>
              <a:rPr lang="en-US" sz="2000" dirty="0"/>
              <a:t>considering Zero movement point(ZMP) at the cg of deck for each simply supported span </a:t>
            </a:r>
            <a:r>
              <a:rPr lang="en-US" sz="2000" dirty="0" smtClean="0"/>
              <a:t>separately.</a:t>
            </a:r>
          </a:p>
          <a:p>
            <a:endParaRPr lang="en-US" sz="2000" dirty="0"/>
          </a:p>
          <a:p>
            <a:r>
              <a:rPr lang="en-US" sz="2000" dirty="0" smtClean="0"/>
              <a:t>There </a:t>
            </a:r>
            <a:r>
              <a:rPr lang="en-US" sz="2000" dirty="0"/>
              <a:t>are two types of temperature loading effects considered-</a:t>
            </a:r>
          </a:p>
          <a:p>
            <a:r>
              <a:rPr lang="en-US" sz="2000" dirty="0"/>
              <a:t>		</a:t>
            </a:r>
            <a:r>
              <a:rPr lang="en-US" sz="2000" dirty="0" err="1" smtClean="0"/>
              <a:t>i.Change</a:t>
            </a:r>
            <a:r>
              <a:rPr lang="en-US" sz="2000" dirty="0" smtClean="0"/>
              <a:t> </a:t>
            </a:r>
            <a:r>
              <a:rPr lang="en-US" sz="2000" dirty="0"/>
              <a:t>in effective bridge temp. causing expansion and contraction </a:t>
            </a:r>
          </a:p>
          <a:p>
            <a:r>
              <a:rPr lang="en-US" sz="2000" dirty="0"/>
              <a:t>		</a:t>
            </a:r>
            <a:r>
              <a:rPr lang="en-US" sz="2000" dirty="0" err="1" smtClean="0"/>
              <a:t>ii.Difference</a:t>
            </a:r>
            <a:r>
              <a:rPr lang="en-US" sz="2000" dirty="0" smtClean="0"/>
              <a:t> </a:t>
            </a:r>
            <a:r>
              <a:rPr lang="en-US" sz="2000" dirty="0"/>
              <a:t>in temperature between top and bottom surface of deck</a:t>
            </a:r>
          </a:p>
          <a:p>
            <a:endParaRPr lang="en-US" sz="2000" dirty="0"/>
          </a:p>
          <a:p>
            <a:r>
              <a:rPr lang="en-US" sz="2000" dirty="0"/>
              <a:t>It is also transferred by </a:t>
            </a:r>
            <a:r>
              <a:rPr lang="en-US" sz="2000" dirty="0" err="1" smtClean="0"/>
              <a:t>elastometric</a:t>
            </a:r>
            <a:r>
              <a:rPr lang="en-US" sz="2000" dirty="0" smtClean="0"/>
              <a:t> bearings</a:t>
            </a:r>
            <a:r>
              <a:rPr lang="en-US" sz="2000" dirty="0"/>
              <a:t>. </a:t>
            </a:r>
          </a:p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27954" r="-214" b="1067"/>
          <a:stretch/>
        </p:blipFill>
        <p:spPr>
          <a:xfrm>
            <a:off x="0" y="3296992"/>
            <a:ext cx="6038850" cy="3561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3296992"/>
            <a:ext cx="5602309" cy="35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778" y="733778"/>
            <a:ext cx="1122294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Shrinkage &amp; creep effect</a:t>
            </a:r>
          </a:p>
          <a:p>
            <a:r>
              <a:rPr lang="en-US" sz="2200" dirty="0" smtClean="0"/>
              <a:t>Longitudinal forces generated due to restraint of the of the horizontal deformation are</a:t>
            </a:r>
          </a:p>
          <a:p>
            <a:r>
              <a:rPr lang="en-US" sz="2200" dirty="0" smtClean="0"/>
              <a:t>transferred to the substructure through bearings.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Remedy :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</a:t>
            </a:r>
            <a:r>
              <a:rPr lang="en-US" sz="2200" dirty="0" err="1" smtClean="0"/>
              <a:t>i</a:t>
            </a:r>
            <a:r>
              <a:rPr lang="en-US" sz="2200" dirty="0" smtClean="0"/>
              <a:t>. Stitching staple    ii. Non-shrinkage grout or ‘epoxy’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t="53145" r="2215" b="7445"/>
          <a:stretch/>
        </p:blipFill>
        <p:spPr>
          <a:xfrm>
            <a:off x="6418772" y="3110597"/>
            <a:ext cx="4914638" cy="3677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6" y="3110597"/>
            <a:ext cx="5591125" cy="37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125" y="417976"/>
            <a:ext cx="66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Effect &amp; failure due to seismic loading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9423"/>
            <a:ext cx="6129200" cy="4078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40" y="2779423"/>
            <a:ext cx="5975935" cy="4078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125" y="1152423"/>
            <a:ext cx="8840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Seismic wave (s wave) strikes the deck laterally and the deck fails because its rigidity to that wave.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036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3" y="476786"/>
            <a:ext cx="4932140" cy="3180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476786"/>
            <a:ext cx="5010947" cy="318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95" y="3757319"/>
            <a:ext cx="4929734" cy="3100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58" y="0"/>
            <a:ext cx="12433870" cy="7005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2387"/>
            <a:ext cx="9399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u="sng" dirty="0">
                <a:solidFill>
                  <a:srgbClr val="0070C0"/>
                </a:solidFill>
              </a:rPr>
              <a:t>Bridge</a:t>
            </a:r>
            <a:r>
              <a:rPr lang="en-US" sz="2800" dirty="0"/>
              <a:t> is a structure having an opening not less than 6.1m for carrying the road traffic or other moving loads over a depression or obstruction in such as channel ,road or railway.</a:t>
            </a:r>
          </a:p>
          <a:p>
            <a:r>
              <a:rPr lang="en-US" sz="2800" dirty="0"/>
              <a:t>														                       -</a:t>
            </a:r>
            <a:r>
              <a:rPr lang="en-US" sz="2800" i="1" dirty="0"/>
              <a:t>LGED</a:t>
            </a:r>
          </a:p>
        </p:txBody>
      </p:sp>
    </p:spTree>
    <p:extLst>
      <p:ext uri="{BB962C8B-B14F-4D97-AF65-F5344CB8AC3E}">
        <p14:creationId xmlns:p14="http://schemas.microsoft.com/office/powerpoint/2010/main" val="11761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8" y="526987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Pile</a:t>
            </a:r>
            <a:r>
              <a:rPr lang="en-US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4248" y="1094704"/>
            <a:ext cx="1092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Pile is a type of deep foundation which is provided when the bearing is very  much inefficient to resist the total load coming from structure. Deep foundation or piles are provided below 6 to 8 m abutment-wing wall involved bridge.   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86" y="2810435"/>
            <a:ext cx="10030986" cy="39375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27774" y="2260075"/>
            <a:ext cx="86135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Two types of piling :            </a:t>
            </a:r>
            <a:r>
              <a:rPr lang="en-US" sz="2200" dirty="0"/>
              <a:t>I. Precast pile       II. In-situ cast pile</a:t>
            </a:r>
          </a:p>
        </p:txBody>
      </p:sp>
    </p:spTree>
    <p:extLst>
      <p:ext uri="{BB962C8B-B14F-4D97-AF65-F5344CB8AC3E}">
        <p14:creationId xmlns:p14="http://schemas.microsoft.com/office/powerpoint/2010/main" val="3003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559" y="476274"/>
            <a:ext cx="441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Siltation difficulties 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956" y="1777555"/>
            <a:ext cx="6432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It occurs during the casting of in-situ pile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Due to siltation a loose layer of soil developed which may cause settlement, if it is end bearing pile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6748" y="1230327"/>
            <a:ext cx="3902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Formation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748" y="3224105"/>
            <a:ext cx="443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Indicator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of siltation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6748" y="3839558"/>
            <a:ext cx="795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When actual volume of concrete is less than the calculated volume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036748" y="4780125"/>
            <a:ext cx="567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Prevention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956" y="5412916"/>
            <a:ext cx="6250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By using bentonite slurry to stable the hole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841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ip Pile Foundation 3D animation_lo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99" y="166510"/>
            <a:ext cx="11887201" cy="66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Bridge is an elevated structure </a:t>
            </a:r>
            <a:endParaRPr lang="en-US" sz="20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1917699"/>
            <a:ext cx="11782425" cy="4470221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38113"/>
            <a:ext cx="11868150" cy="15525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843234" y="3013656"/>
            <a:ext cx="38765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43234" y="2768958"/>
            <a:ext cx="38765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43234" y="2768958"/>
            <a:ext cx="0" cy="227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719775" y="2768958"/>
            <a:ext cx="0" cy="227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2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3" y="257577"/>
            <a:ext cx="11033370" cy="64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88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8751075"/>
              </p:ext>
            </p:extLst>
          </p:nvPr>
        </p:nvGraphicFramePr>
        <p:xfrm>
          <a:off x="924507" y="1419120"/>
          <a:ext cx="9374389" cy="280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936" y="4204987"/>
            <a:ext cx="111652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Box girder: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Main </a:t>
            </a:r>
            <a:r>
              <a:rPr lang="en-US" sz="2800" dirty="0" smtClean="0"/>
              <a:t>beam comprise girders in the shape of hollow box.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      Example:  Flyover.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Plate girder: </a:t>
            </a:r>
            <a:r>
              <a:rPr lang="en-US" sz="2800" dirty="0" smtClean="0"/>
              <a:t>deck is supported on the top of two or more plate </a:t>
            </a:r>
          </a:p>
          <a:p>
            <a:r>
              <a:rPr lang="en-US" sz="2800" dirty="0" smtClean="0"/>
              <a:t>                girders and may act compositely. </a:t>
            </a: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800" dirty="0"/>
              <a:t> Example: R</a:t>
            </a:r>
            <a:r>
              <a:rPr lang="en-US" sz="2800" dirty="0" smtClean="0"/>
              <a:t>ail </a:t>
            </a:r>
            <a:r>
              <a:rPr lang="en-US" sz="2800" smtClean="0"/>
              <a:t>bridge.</a:t>
            </a:r>
            <a:r>
              <a:rPr lang="en-US" sz="28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Example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Rail bridge.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91153" y="490975"/>
            <a:ext cx="8676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Girder bridge, in general is a bridge that uses girder as the means of supporting the deck</a:t>
            </a:r>
          </a:p>
        </p:txBody>
      </p:sp>
    </p:spTree>
    <p:extLst>
      <p:ext uri="{BB962C8B-B14F-4D97-AF65-F5344CB8AC3E}">
        <p14:creationId xmlns:p14="http://schemas.microsoft.com/office/powerpoint/2010/main" val="98301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715" y="2602523"/>
            <a:ext cx="8665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elements of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Girder bridge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369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257577"/>
            <a:ext cx="10792497" cy="62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6" y="618185"/>
            <a:ext cx="673248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OUTLINE of design criteria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6829" y="2056317"/>
            <a:ext cx="48686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Length and site selection of 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/>
              <a:t>Longitudinal profile </a:t>
            </a:r>
            <a:r>
              <a:rPr lang="en-US" altLang="en-US" sz="2200" dirty="0" smtClean="0"/>
              <a:t>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Cross slope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/>
              <a:t>Deck type &amp; </a:t>
            </a:r>
            <a:r>
              <a:rPr lang="en-US" altLang="en-US" sz="2200" dirty="0" smtClean="0"/>
              <a:t>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RC girder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Bridge bearing.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430" y="1590364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structure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6829" y="4808235"/>
            <a:ext cx="2395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Abutment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91430" y="4015223"/>
            <a:ext cx="25170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structure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0006" y="5657303"/>
            <a:ext cx="450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 considered loading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508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5689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Design criteria. </a:t>
            </a:r>
            <a:r>
              <a:rPr lang="en-US" sz="1800" i="1" dirty="0" smtClean="0"/>
              <a:t>According to LGED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8179"/>
            <a:ext cx="11252069" cy="4630250"/>
          </a:xfrm>
        </p:spPr>
        <p:txBody>
          <a:bodyPr>
            <a:norm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</a:rPr>
              <a:t>Length of bridge: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Lacey,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Laursen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Blench’s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method are popular in subcontinent.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Where</a:t>
            </a:r>
            <a:r>
              <a:rPr lang="en-US" sz="2200" i="1" dirty="0" smtClean="0">
                <a:solidFill>
                  <a:srgbClr val="C00000"/>
                </a:solidFill>
              </a:rPr>
              <a:t> </a:t>
            </a:r>
            <a:r>
              <a:rPr lang="en-US" sz="2200" i="1" dirty="0" err="1" smtClean="0">
                <a:solidFill>
                  <a:srgbClr val="00B0F0"/>
                </a:solidFill>
              </a:rPr>
              <a:t>Lecey’s</a:t>
            </a:r>
            <a:r>
              <a:rPr lang="en-US" sz="2200" i="1" dirty="0" smtClean="0">
                <a:solidFill>
                  <a:srgbClr val="C00000"/>
                </a:solidFill>
              </a:rPr>
              <a:t>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method is more popular in Bangladesh.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design girder bridge several factors are considered. Such as</a:t>
            </a:r>
          </a:p>
          <a:p>
            <a:pPr lvl="7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Scour depth for non-cohesive soil( using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Lacey’s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method)</a:t>
            </a:r>
          </a:p>
          <a:p>
            <a:pPr lvl="7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Scour depth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for cohesive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soil(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using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farrady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&amp; Charlton’s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method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lvl="7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Hydraulic factors</a:t>
            </a:r>
          </a:p>
          <a:p>
            <a:pPr marL="3200400" lvl="7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Selection criteria of the length of the bridge incorporating the above factors are given in flow chart-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1232</TotalTime>
  <Words>806</Words>
  <Application>Microsoft Office PowerPoint</Application>
  <PresentationFormat>Widescreen</PresentationFormat>
  <Paragraphs>137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Andalus</vt:lpstr>
      <vt:lpstr>Arial</vt:lpstr>
      <vt:lpstr>Calibri</vt:lpstr>
      <vt:lpstr>Trebuchet MS</vt:lpstr>
      <vt:lpstr>Wingdings</vt:lpstr>
      <vt:lpstr>Wingdings 3</vt:lpstr>
      <vt:lpstr>Facet</vt:lpstr>
      <vt:lpstr>Girder Bridge</vt:lpstr>
      <vt:lpstr>PowerPoint Presentation</vt:lpstr>
      <vt:lpstr>Bridge is an elevated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criteria. According to LGED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Shubhashis</dc:creator>
  <cp:lastModifiedBy>Md. Al - Amin Hosen</cp:lastModifiedBy>
  <cp:revision>89</cp:revision>
  <dcterms:created xsi:type="dcterms:W3CDTF">2015-04-16T21:54:13Z</dcterms:created>
  <dcterms:modified xsi:type="dcterms:W3CDTF">2017-04-30T04:54:16Z</dcterms:modified>
</cp:coreProperties>
</file>