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70" r:id="rId16"/>
    <p:sldId id="272" r:id="rId17"/>
    <p:sldId id="274" r:id="rId18"/>
    <p:sldId id="275" r:id="rId19"/>
    <p:sldId id="276" r:id="rId20"/>
    <p:sldId id="269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C351-D98B-451F-A263-AE91A9479C0E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0519-84EF-4DFB-BA84-E5BC0132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63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C351-D98B-451F-A263-AE91A9479C0E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0519-84EF-4DFB-BA84-E5BC0132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7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C351-D98B-451F-A263-AE91A9479C0E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0519-84EF-4DFB-BA84-E5BC0132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03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C351-D98B-451F-A263-AE91A9479C0E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0519-84EF-4DFB-BA84-E5BC0132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5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C351-D98B-451F-A263-AE91A9479C0E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0519-84EF-4DFB-BA84-E5BC0132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55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C351-D98B-451F-A263-AE91A9479C0E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0519-84EF-4DFB-BA84-E5BC0132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3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C351-D98B-451F-A263-AE91A9479C0E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0519-84EF-4DFB-BA84-E5BC0132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2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C351-D98B-451F-A263-AE91A9479C0E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0519-84EF-4DFB-BA84-E5BC0132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5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C351-D98B-451F-A263-AE91A9479C0E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0519-84EF-4DFB-BA84-E5BC0132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9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C351-D98B-451F-A263-AE91A9479C0E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0519-84EF-4DFB-BA84-E5BC0132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3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C351-D98B-451F-A263-AE91A9479C0E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0519-84EF-4DFB-BA84-E5BC0132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0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2C351-D98B-451F-A263-AE91A9479C0E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80519-84EF-4DFB-BA84-E5BC0132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4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500" y="863600"/>
            <a:ext cx="9144000" cy="25781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Common Reasons </a:t>
            </a:r>
            <a:b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</a:b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of </a:t>
            </a:r>
            <a:b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</a:b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Bridges Failure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0" y="5621338"/>
            <a:ext cx="4940300" cy="754062"/>
          </a:xfrm>
        </p:spPr>
        <p:txBody>
          <a:bodyPr>
            <a:noAutofit/>
          </a:bodyPr>
          <a:lstStyle/>
          <a:p>
            <a:r>
              <a:rPr lang="en-US" sz="4400" dirty="0" smtClean="0"/>
              <a:t>Roll:130061-130073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586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Load consideration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Dead Load</a:t>
            </a:r>
          </a:p>
          <a:p>
            <a:r>
              <a:rPr lang="en-US" dirty="0" smtClean="0"/>
              <a:t>Live Load</a:t>
            </a:r>
          </a:p>
          <a:p>
            <a:r>
              <a:rPr lang="en-US" dirty="0" smtClean="0"/>
              <a:t>Dynamic Load</a:t>
            </a:r>
          </a:p>
          <a:p>
            <a:r>
              <a:rPr lang="en-US" dirty="0" smtClean="0"/>
              <a:t>Other Loads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3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Common reasons of bridge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grade </a:t>
            </a:r>
            <a:r>
              <a:rPr lang="en-US" dirty="0" smtClean="0"/>
              <a:t>materials</a:t>
            </a:r>
          </a:p>
          <a:p>
            <a:r>
              <a:rPr lang="en-US" dirty="0" smtClean="0"/>
              <a:t>Construction </a:t>
            </a:r>
            <a:r>
              <a:rPr lang="en-US" dirty="0"/>
              <a:t>incidents</a:t>
            </a:r>
          </a:p>
          <a:p>
            <a:r>
              <a:rPr lang="en-US" dirty="0" smtClean="0"/>
              <a:t>Earthquakes</a:t>
            </a:r>
          </a:p>
          <a:p>
            <a:r>
              <a:rPr lang="en-US" dirty="0" smtClean="0"/>
              <a:t>Design </a:t>
            </a:r>
            <a:r>
              <a:rPr lang="en-US" dirty="0"/>
              <a:t>flaws and manufacturing </a:t>
            </a:r>
            <a:r>
              <a:rPr lang="en-US" dirty="0" smtClean="0"/>
              <a:t>errors</a:t>
            </a:r>
          </a:p>
          <a:p>
            <a:r>
              <a:rPr lang="en-US" dirty="0"/>
              <a:t>Defective </a:t>
            </a:r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Low grade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bridge is as strong as its materials.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a bridge is well funded and high quality </a:t>
            </a:r>
            <a:r>
              <a:rPr lang="en-US" dirty="0" smtClean="0"/>
              <a:t>materials are </a:t>
            </a:r>
            <a:r>
              <a:rPr lang="en-US" dirty="0"/>
              <a:t>used, then we can conclude that it will last </a:t>
            </a:r>
            <a:r>
              <a:rPr lang="en-US" dirty="0" smtClean="0"/>
              <a:t>longer. </a:t>
            </a:r>
          </a:p>
          <a:p>
            <a:r>
              <a:rPr lang="en-US" dirty="0" smtClean="0"/>
              <a:t>Lower-grade </a:t>
            </a:r>
            <a:r>
              <a:rPr lang="en-US" dirty="0"/>
              <a:t>materials may save a </a:t>
            </a:r>
            <a:r>
              <a:rPr lang="en-US" dirty="0" smtClean="0"/>
              <a:t>lot of </a:t>
            </a:r>
            <a:r>
              <a:rPr lang="en-US" dirty="0"/>
              <a:t>money in the initial phase, but the long-term </a:t>
            </a:r>
            <a:r>
              <a:rPr lang="en-US" dirty="0" smtClean="0"/>
              <a:t>effect </a:t>
            </a:r>
            <a:r>
              <a:rPr lang="en-US" dirty="0"/>
              <a:t>may be more costly.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was a </a:t>
            </a:r>
            <a:r>
              <a:rPr lang="en-US" dirty="0" smtClean="0"/>
              <a:t>problem </a:t>
            </a:r>
            <a:r>
              <a:rPr lang="en-US" dirty="0" smtClean="0">
                <a:solidFill>
                  <a:srgbClr val="0000FF"/>
                </a:solidFill>
              </a:rPr>
              <a:t>in </a:t>
            </a:r>
            <a:r>
              <a:rPr lang="en-US" dirty="0">
                <a:solidFill>
                  <a:srgbClr val="0000FF"/>
                </a:solidFill>
              </a:rPr>
              <a:t>the 1967 Silver Bridge collapse over the Ohio River.</a:t>
            </a:r>
          </a:p>
        </p:txBody>
      </p:sp>
    </p:spTree>
    <p:extLst>
      <p:ext uri="{BB962C8B-B14F-4D97-AF65-F5344CB8AC3E}">
        <p14:creationId xmlns:p14="http://schemas.microsoft.com/office/powerpoint/2010/main" val="15480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211206" y="5693342"/>
            <a:ext cx="5339443" cy="432933"/>
          </a:xfrm>
        </p:spPr>
        <p:txBody>
          <a:bodyPr/>
          <a:lstStyle/>
          <a:p>
            <a:r>
              <a:rPr lang="en-US" dirty="0"/>
              <a:t>Silver Bridge collapse over the Ohio River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611868"/>
            <a:ext cx="5210175" cy="48831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611868"/>
            <a:ext cx="5207000" cy="4883150"/>
          </a:xfrm>
          <a:prstGeom prst="rect">
            <a:avLst/>
          </a:prstGeom>
        </p:spPr>
      </p:pic>
      <p:sp>
        <p:nvSpPr>
          <p:cNvPr id="5" name="Subtitle 8"/>
          <p:cNvSpPr txBox="1">
            <a:spLocks/>
          </p:cNvSpPr>
          <p:nvPr/>
        </p:nvSpPr>
        <p:spPr>
          <a:xfrm>
            <a:off x="0" y="5553076"/>
            <a:ext cx="5352143" cy="432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Silver Bridge over the Ohio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Construction incidents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 in 1907, an epic </a:t>
            </a:r>
            <a:r>
              <a:rPr lang="en-US" dirty="0">
                <a:solidFill>
                  <a:srgbClr val="0000EF"/>
                </a:solidFill>
              </a:rPr>
              <a:t>bridge failure happened during construction in Quebec </a:t>
            </a:r>
            <a:r>
              <a:rPr lang="en-US" dirty="0" smtClean="0">
                <a:solidFill>
                  <a:srgbClr val="0000EF"/>
                </a:solidFill>
              </a:rPr>
              <a:t>City. </a:t>
            </a:r>
          </a:p>
          <a:p>
            <a:r>
              <a:rPr lang="en-US" dirty="0" smtClean="0"/>
              <a:t>Designers </a:t>
            </a:r>
            <a:r>
              <a:rPr lang="en-US" dirty="0"/>
              <a:t>were </a:t>
            </a:r>
            <a:r>
              <a:rPr lang="en-US" dirty="0" smtClean="0"/>
              <a:t>made aware </a:t>
            </a:r>
            <a:r>
              <a:rPr lang="en-US" dirty="0"/>
              <a:t>that the bridge weighed eight million pounds more than estimated at a certain point in the </a:t>
            </a:r>
            <a:r>
              <a:rPr lang="en-US" dirty="0" smtClean="0"/>
              <a:t>construction process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Not </a:t>
            </a:r>
            <a:r>
              <a:rPr lang="en-US" dirty="0"/>
              <a:t>long after, the </a:t>
            </a:r>
            <a:r>
              <a:rPr lang="en-US" dirty="0" smtClean="0"/>
              <a:t>structure came </a:t>
            </a:r>
            <a:r>
              <a:rPr lang="en-US" dirty="0"/>
              <a:t>down, killing 75 workers.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end, it was determined that the beams were not adequate to handle </a:t>
            </a:r>
            <a:r>
              <a:rPr lang="en-US" dirty="0" smtClean="0"/>
              <a:t>the additional eight million pound load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4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9102" y="6430961"/>
            <a:ext cx="10515600" cy="315913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Collapse of The Quebec City Bridge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52" y="303212"/>
            <a:ext cx="11091863" cy="26955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52" y="3683000"/>
            <a:ext cx="5245100" cy="2563812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541452" y="3182937"/>
            <a:ext cx="1029970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Quebec </a:t>
            </a:r>
            <a:r>
              <a:rPr lang="en-US" dirty="0"/>
              <a:t>City Bridge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682999"/>
            <a:ext cx="5308600" cy="26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5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Earthquakes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ridge </a:t>
            </a:r>
            <a:r>
              <a:rPr lang="en-US" dirty="0"/>
              <a:t>collapses caused by earthquakes can </a:t>
            </a:r>
            <a:r>
              <a:rPr lang="en-US" dirty="0" smtClean="0"/>
              <a:t>be devastating. </a:t>
            </a:r>
          </a:p>
          <a:p>
            <a:r>
              <a:rPr lang="en-US" dirty="0" smtClean="0"/>
              <a:t>Bridge </a:t>
            </a:r>
            <a:r>
              <a:rPr lang="en-US" dirty="0"/>
              <a:t>engineers have found ways to build bridges that are lighter and add flexibility and rigidity </a:t>
            </a:r>
            <a:r>
              <a:rPr lang="en-US" dirty="0" smtClean="0"/>
              <a:t>in the </a:t>
            </a:r>
            <a:r>
              <a:rPr lang="en-US" dirty="0"/>
              <a:t>right places that make it more likely to survive even the </a:t>
            </a:r>
            <a:r>
              <a:rPr lang="en-US" dirty="0" smtClean="0"/>
              <a:t>most </a:t>
            </a:r>
            <a:r>
              <a:rPr lang="en-US" dirty="0"/>
              <a:t>violent quakes and </a:t>
            </a:r>
            <a:r>
              <a:rPr lang="en-US" dirty="0" smtClean="0"/>
              <a:t>aftershocks.</a:t>
            </a:r>
          </a:p>
          <a:p>
            <a:r>
              <a:rPr lang="en-US" dirty="0" smtClean="0"/>
              <a:t>San </a:t>
            </a:r>
            <a:r>
              <a:rPr lang="en-US" dirty="0"/>
              <a:t>Francisco – </a:t>
            </a:r>
            <a:r>
              <a:rPr lang="en-US" dirty="0">
                <a:solidFill>
                  <a:srgbClr val="0000FF"/>
                </a:solidFill>
              </a:rPr>
              <a:t>Oakland Bay Bridge that fell down </a:t>
            </a:r>
            <a:r>
              <a:rPr lang="en-US" dirty="0" smtClean="0">
                <a:solidFill>
                  <a:srgbClr val="0000FF"/>
                </a:solidFill>
              </a:rPr>
              <a:t>during the </a:t>
            </a:r>
            <a:r>
              <a:rPr lang="en-US" dirty="0">
                <a:solidFill>
                  <a:srgbClr val="0000FF"/>
                </a:solidFill>
              </a:rPr>
              <a:t>Loma Prieta earthquake in </a:t>
            </a:r>
            <a:r>
              <a:rPr lang="en-US" dirty="0" smtClean="0">
                <a:solidFill>
                  <a:srgbClr val="0000FF"/>
                </a:solidFill>
              </a:rPr>
              <a:t>1989</a:t>
            </a:r>
            <a:r>
              <a:rPr lang="en-US" dirty="0">
                <a:solidFill>
                  <a:srgbClr val="0000FF"/>
                </a:solidFill>
              </a:rPr>
              <a:t>.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Fortunately</a:t>
            </a:r>
            <a:r>
              <a:rPr lang="en-US" dirty="0"/>
              <a:t>, the devastating collapse cost only a single life.</a:t>
            </a:r>
          </a:p>
        </p:txBody>
      </p:sp>
    </p:spTree>
    <p:extLst>
      <p:ext uri="{BB962C8B-B14F-4D97-AF65-F5344CB8AC3E}">
        <p14:creationId xmlns:p14="http://schemas.microsoft.com/office/powerpoint/2010/main" val="34853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399" y="2956321"/>
            <a:ext cx="11099800" cy="401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smtClean="0"/>
              <a:t>San Francisco-Oakland Bay Bridge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438900"/>
            <a:ext cx="10515600" cy="280988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San Francisco-Oakland Bay </a:t>
            </a:r>
            <a:r>
              <a:rPr lang="en-US" sz="1800" dirty="0" smtClean="0"/>
              <a:t>Bridge Collapse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479205"/>
            <a:ext cx="5168903" cy="2959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40517"/>
            <a:ext cx="11150600" cy="2615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1" y="3479205"/>
            <a:ext cx="5346698" cy="29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9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Design flaws and manufacturing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bridges fail almost immediately after completion </a:t>
            </a:r>
            <a:r>
              <a:rPr lang="en-US" dirty="0" smtClean="0"/>
              <a:t>due to </a:t>
            </a:r>
            <a:r>
              <a:rPr lang="en-US" dirty="0"/>
              <a:t>significant design errors or issues associated with materials used in the construction process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 smtClean="0">
                <a:solidFill>
                  <a:srgbClr val="0000FF"/>
                </a:solidFill>
              </a:rPr>
              <a:t>Tacoma </a:t>
            </a:r>
            <a:r>
              <a:rPr lang="en-US" dirty="0">
                <a:solidFill>
                  <a:srgbClr val="0000FF"/>
                </a:solidFill>
              </a:rPr>
              <a:t>Narrows Bridge was built </a:t>
            </a:r>
            <a:r>
              <a:rPr lang="en-US" dirty="0" smtClean="0">
                <a:solidFill>
                  <a:srgbClr val="0000FF"/>
                </a:solidFill>
              </a:rPr>
              <a:t>in </a:t>
            </a:r>
            <a:r>
              <a:rPr lang="en-US" dirty="0">
                <a:solidFill>
                  <a:srgbClr val="0000FF"/>
                </a:solidFill>
              </a:rPr>
              <a:t>Washington state in 1940.</a:t>
            </a:r>
          </a:p>
          <a:p>
            <a:r>
              <a:rPr lang="en-US" dirty="0"/>
              <a:t>Almost four months after opening to the public, it collapsed into the water.</a:t>
            </a:r>
          </a:p>
          <a:p>
            <a:r>
              <a:rPr lang="en-US" dirty="0" smtClean="0"/>
              <a:t>A </a:t>
            </a:r>
            <a:r>
              <a:rPr lang="en-US" dirty="0"/>
              <a:t>design flaw caused it to shake violently in the wind.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bridge, nicknamed “Galloping Gertie</a:t>
            </a:r>
            <a:r>
              <a:rPr lang="en-US" dirty="0" smtClean="0"/>
              <a:t>,” is </a:t>
            </a:r>
            <a:r>
              <a:rPr lang="en-US" dirty="0"/>
              <a:t>still referenced in engineering textbooks as an example of how </a:t>
            </a:r>
            <a:r>
              <a:rPr lang="en-US" dirty="0" smtClean="0">
                <a:solidFill>
                  <a:srgbClr val="0000FF"/>
                </a:solidFill>
              </a:rPr>
              <a:t>not </a:t>
            </a:r>
            <a:r>
              <a:rPr lang="en-US" dirty="0">
                <a:solidFill>
                  <a:srgbClr val="0000FF"/>
                </a:solidFill>
              </a:rPr>
              <a:t>to build bridges in extreme wind areas.</a:t>
            </a:r>
          </a:p>
        </p:txBody>
      </p:sp>
    </p:spTree>
    <p:extLst>
      <p:ext uri="{BB962C8B-B14F-4D97-AF65-F5344CB8AC3E}">
        <p14:creationId xmlns:p14="http://schemas.microsoft.com/office/powerpoint/2010/main" val="26617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5588000"/>
            <a:ext cx="5372100" cy="252015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Tacoma Narrows Bridge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092199"/>
            <a:ext cx="5372100" cy="43227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092199"/>
            <a:ext cx="5257800" cy="432276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731000" y="5588000"/>
            <a:ext cx="4724400" cy="280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Tacoma Narrows Bridge Collapse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68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Outlines: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Definition of bridge </a:t>
            </a:r>
          </a:p>
          <a:p>
            <a:r>
              <a:rPr lang="en-US" sz="2800" dirty="0" smtClean="0"/>
              <a:t>Types of bridges</a:t>
            </a:r>
          </a:p>
          <a:p>
            <a:r>
              <a:rPr lang="en-US" sz="2800" dirty="0" smtClean="0"/>
              <a:t>Load consideration</a:t>
            </a:r>
          </a:p>
          <a:p>
            <a:r>
              <a:rPr lang="en-US" sz="2800" dirty="0" smtClean="0"/>
              <a:t>Common reasons of bridge failure</a:t>
            </a:r>
          </a:p>
          <a:p>
            <a:r>
              <a:rPr lang="en-US" sz="2800" dirty="0" smtClean="0"/>
              <a:t>Conclusion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754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Defective </a:t>
            </a:r>
            <a:r>
              <a:rPr lang="en-US" dirty="0" smtClean="0">
                <a:latin typeface="+mn-lt"/>
              </a:rPr>
              <a:t>design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cannot simply take out the possibility of human error when it comes to bridge design. </a:t>
            </a:r>
            <a:r>
              <a:rPr lang="en-US" dirty="0" smtClean="0"/>
              <a:t>The construction </a:t>
            </a:r>
            <a:r>
              <a:rPr lang="en-US" dirty="0"/>
              <a:t>can be done correctly with high quality materials; however, all these will </a:t>
            </a:r>
            <a:r>
              <a:rPr lang="en-US" dirty="0" smtClean="0"/>
              <a:t>amount to </a:t>
            </a:r>
            <a:r>
              <a:rPr lang="en-US" dirty="0"/>
              <a:t>nothing if the design is not perfect. When the bridge is not designed properly to </a:t>
            </a:r>
            <a:r>
              <a:rPr lang="en-US" dirty="0" smtClean="0"/>
              <a:t>support weight</a:t>
            </a:r>
            <a:r>
              <a:rPr lang="en-US" dirty="0"/>
              <a:t>, the result could include fatalities and property damage.</a:t>
            </a:r>
          </a:p>
        </p:txBody>
      </p:sp>
    </p:spTree>
    <p:extLst>
      <p:ext uri="{BB962C8B-B14F-4D97-AF65-F5344CB8AC3E}">
        <p14:creationId xmlns:p14="http://schemas.microsoft.com/office/powerpoint/2010/main" val="364600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best way to avoid bridge failures is to expect them to happen and plan for them. It’s the only way </a:t>
            </a:r>
            <a:r>
              <a:rPr lang="en-US" dirty="0" smtClean="0"/>
              <a:t>to protect </a:t>
            </a:r>
            <a:r>
              <a:rPr lang="en-US" dirty="0"/>
              <a:t>the public from injuries, loss of life, property damage, and destruction.</a:t>
            </a:r>
          </a:p>
        </p:txBody>
      </p:sp>
    </p:spTree>
    <p:extLst>
      <p:ext uri="{BB962C8B-B14F-4D97-AF65-F5344CB8AC3E}">
        <p14:creationId xmlns:p14="http://schemas.microsoft.com/office/powerpoint/2010/main" val="88315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2778125"/>
            <a:ext cx="5308600" cy="1895475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Thanks For </a:t>
            </a:r>
            <a:b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Your </a:t>
            </a:r>
            <a:b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Kind Attention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90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Definition: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bridge is a structure to provide a passage over an obstacle without closing the way beneath. </a:t>
            </a:r>
          </a:p>
          <a:p>
            <a:r>
              <a:rPr lang="en-US" dirty="0" smtClean="0"/>
              <a:t>The obstacle may be a river, a canal etc.</a:t>
            </a:r>
          </a:p>
          <a:p>
            <a:r>
              <a:rPr lang="en-US" dirty="0" smtClean="0"/>
              <a:t>Nowadays bridge are useful in traffic operation like </a:t>
            </a:r>
            <a:r>
              <a:rPr lang="en-US" dirty="0"/>
              <a:t>flyover </a:t>
            </a:r>
            <a:r>
              <a:rPr lang="en-US" dirty="0" smtClean="0"/>
              <a:t>bridge, foot over bridge etc.</a:t>
            </a:r>
          </a:p>
        </p:txBody>
      </p:sp>
    </p:spTree>
    <p:extLst>
      <p:ext uri="{BB962C8B-B14F-4D97-AF65-F5344CB8AC3E}">
        <p14:creationId xmlns:p14="http://schemas.microsoft.com/office/powerpoint/2010/main" val="136806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Types of bridges (based </a:t>
            </a:r>
            <a:r>
              <a:rPr lang="en-US" dirty="0">
                <a:latin typeface="+mn-lt"/>
              </a:rPr>
              <a:t>on </a:t>
            </a:r>
            <a:r>
              <a:rPr lang="en-US" dirty="0" smtClean="0">
                <a:latin typeface="+mn-lt"/>
              </a:rPr>
              <a:t>type </a:t>
            </a:r>
            <a:r>
              <a:rPr lang="en-US" dirty="0">
                <a:latin typeface="+mn-lt"/>
              </a:rPr>
              <a:t>of s</a:t>
            </a:r>
            <a:r>
              <a:rPr lang="en-US" dirty="0" smtClean="0">
                <a:latin typeface="+mn-lt"/>
              </a:rPr>
              <a:t>uper </a:t>
            </a:r>
            <a:r>
              <a:rPr lang="en-US" dirty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tructure)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 Bridge</a:t>
            </a:r>
          </a:p>
          <a:p>
            <a:r>
              <a:rPr lang="en-US" dirty="0" smtClean="0"/>
              <a:t>Girder Bridge</a:t>
            </a:r>
          </a:p>
          <a:p>
            <a:r>
              <a:rPr lang="en-US" dirty="0" smtClean="0"/>
              <a:t>Truss Bridge</a:t>
            </a:r>
          </a:p>
          <a:p>
            <a:r>
              <a:rPr lang="en-US" dirty="0" smtClean="0"/>
              <a:t>Suspension Bridge</a:t>
            </a:r>
          </a:p>
          <a:p>
            <a:r>
              <a:rPr lang="en-US" dirty="0" smtClean="0"/>
              <a:t>Cable-Stayed Bridge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5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Arch Bridge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10" y="1596904"/>
            <a:ext cx="5832227" cy="3216396"/>
          </a:xfrm>
        </p:spPr>
      </p:pic>
      <p:sp>
        <p:nvSpPr>
          <p:cNvPr id="7" name="Rectangle 6"/>
          <p:cNvSpPr/>
          <p:nvPr/>
        </p:nvSpPr>
        <p:spPr>
          <a:xfrm>
            <a:off x="767863" y="1596904"/>
            <a:ext cx="43883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Arch bridge is curve shaped bridge, in which horizontal thrust is developed and is restrained by the abutments</a:t>
            </a:r>
          </a:p>
          <a:p>
            <a:r>
              <a:rPr lang="en-US" sz="2800" dirty="0" smtClean="0"/>
              <a:t>at each end of the bridge.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263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Girder Bridge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1690688"/>
            <a:ext cx="5156201" cy="3744911"/>
          </a:xfrm>
        </p:spPr>
      </p:pic>
      <p:sp>
        <p:nvSpPr>
          <p:cNvPr id="5" name="Rectangle 4"/>
          <p:cNvSpPr/>
          <p:nvPr/>
        </p:nvSpPr>
        <p:spPr>
          <a:xfrm>
            <a:off x="838200" y="1734681"/>
            <a:ext cx="568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/>
              <a:t>In case of Girder Bridge, the deck slab is supported by means of girders. Load coming from the deck are taken by</a:t>
            </a:r>
            <a:r>
              <a:rPr lang="en-US" sz="2800" b="0" i="0" u="none" strike="noStrike" dirty="0" smtClean="0"/>
              <a:t> </a:t>
            </a:r>
            <a:r>
              <a:rPr lang="en-US" sz="2800" b="0" i="0" u="none" strike="noStrike" baseline="0" dirty="0" smtClean="0"/>
              <a:t>girder and transferred them to the piers and abutments.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150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Truss Bridge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690688"/>
            <a:ext cx="4419600" cy="2677656"/>
          </a:xfrm>
        </p:spPr>
      </p:pic>
      <p:sp>
        <p:nvSpPr>
          <p:cNvPr id="5" name="Rectangle 4"/>
          <p:cNvSpPr/>
          <p:nvPr/>
        </p:nvSpPr>
        <p:spPr>
          <a:xfrm>
            <a:off x="838200" y="169068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0" i="0" u="none" strike="noStrike" baseline="0" dirty="0" smtClean="0"/>
              <a:t>Truss is member consisting connected elements to form triangular units. In case of truss bridge the super structure is provided with trusses.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584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Suspension Bridge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00" y="1690687"/>
            <a:ext cx="4965700" cy="3108543"/>
          </a:xfrm>
        </p:spPr>
      </p:pic>
      <p:sp>
        <p:nvSpPr>
          <p:cNvPr id="5" name="Rectangle 4"/>
          <p:cNvSpPr/>
          <p:nvPr/>
        </p:nvSpPr>
        <p:spPr>
          <a:xfrm>
            <a:off x="838200" y="1690688"/>
            <a:ext cx="5549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/>
              <a:t>In case of Suspension bridge, deck slab is suspended with the help of cables and suspenders. These will give good appearance. For long span bridges, this type of suspension is suitable.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08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Cable-Stayed Bridge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15" y="1690688"/>
            <a:ext cx="5351585" cy="2881312"/>
          </a:xfrm>
        </p:spPr>
      </p:pic>
      <p:sp>
        <p:nvSpPr>
          <p:cNvPr id="5" name="Rectangle 4"/>
          <p:cNvSpPr/>
          <p:nvPr/>
        </p:nvSpPr>
        <p:spPr>
          <a:xfrm>
            <a:off x="838201" y="1650085"/>
            <a:ext cx="47185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/>
              <a:t>Similar to suspension bridges except</a:t>
            </a:r>
            <a:r>
              <a:rPr lang="en-US" sz="2800" b="0" i="0" u="none" strike="noStrike" dirty="0" smtClean="0"/>
              <a:t> </a:t>
            </a:r>
            <a:r>
              <a:rPr lang="en-US" sz="2800" b="0" i="0" u="none" strike="noStrike" baseline="0" dirty="0" smtClean="0"/>
              <a:t>they only need one tower. The cables are attached directly from the tower to the roadway.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436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728</Words>
  <Application>Microsoft Office PowerPoint</Application>
  <PresentationFormat>Widescreen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Common Reasons  of  Bridges Failure</vt:lpstr>
      <vt:lpstr>Outlines:</vt:lpstr>
      <vt:lpstr>Definition:</vt:lpstr>
      <vt:lpstr>Types of bridges (based on type of super structure)</vt:lpstr>
      <vt:lpstr>Arch Bridge</vt:lpstr>
      <vt:lpstr>Girder Bridge</vt:lpstr>
      <vt:lpstr>Truss Bridge</vt:lpstr>
      <vt:lpstr>Suspension Bridge</vt:lpstr>
      <vt:lpstr>Cable-Stayed Bridge</vt:lpstr>
      <vt:lpstr>Load consideration</vt:lpstr>
      <vt:lpstr>Common reasons of bridge failure</vt:lpstr>
      <vt:lpstr>Low grade materials</vt:lpstr>
      <vt:lpstr>PowerPoint Presentation</vt:lpstr>
      <vt:lpstr>Construction incidents</vt:lpstr>
      <vt:lpstr>Collapse of The Quebec City Bridge</vt:lpstr>
      <vt:lpstr>Earthquakes</vt:lpstr>
      <vt:lpstr>San Francisco-Oakland Bay Bridge Collapse</vt:lpstr>
      <vt:lpstr>Design flaws and manufacturing errors</vt:lpstr>
      <vt:lpstr>Tacoma Narrows Bridge</vt:lpstr>
      <vt:lpstr>Defective design</vt:lpstr>
      <vt:lpstr>Conclusion</vt:lpstr>
      <vt:lpstr>Thanks For  Your  Kind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Reasons of Bridge Failure</dc:title>
  <dc:creator>Md. Al - Amin Hosen</dc:creator>
  <cp:lastModifiedBy>Md. Al - Amin Hosen</cp:lastModifiedBy>
  <cp:revision>43</cp:revision>
  <dcterms:created xsi:type="dcterms:W3CDTF">2017-04-09T10:44:13Z</dcterms:created>
  <dcterms:modified xsi:type="dcterms:W3CDTF">2017-04-30T01:37:25Z</dcterms:modified>
</cp:coreProperties>
</file>