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8"/>
  </p:notesMasterIdLst>
  <p:sldIdLst>
    <p:sldId id="399" r:id="rId2"/>
    <p:sldId id="330" r:id="rId3"/>
    <p:sldId id="331" r:id="rId4"/>
    <p:sldId id="333" r:id="rId5"/>
    <p:sldId id="396" r:id="rId6"/>
    <p:sldId id="397" r:id="rId7"/>
    <p:sldId id="334" r:id="rId8"/>
    <p:sldId id="372" r:id="rId9"/>
    <p:sldId id="395" r:id="rId10"/>
    <p:sldId id="337" r:id="rId11"/>
    <p:sldId id="338" r:id="rId12"/>
    <p:sldId id="356" r:id="rId13"/>
    <p:sldId id="359" r:id="rId14"/>
    <p:sldId id="340" r:id="rId15"/>
    <p:sldId id="377" r:id="rId16"/>
    <p:sldId id="342" r:id="rId17"/>
    <p:sldId id="378" r:id="rId18"/>
    <p:sldId id="347" r:id="rId19"/>
    <p:sldId id="348" r:id="rId20"/>
    <p:sldId id="376" r:id="rId21"/>
    <p:sldId id="398" r:id="rId22"/>
    <p:sldId id="358" r:id="rId23"/>
    <p:sldId id="357" r:id="rId24"/>
    <p:sldId id="394" r:id="rId25"/>
    <p:sldId id="392" r:id="rId26"/>
    <p:sldId id="3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FEB5E-5CBE-4B94-9C2B-12B71F4C0942}" type="datetimeFigureOut">
              <a:rPr lang="en-US" smtClean="0"/>
              <a:t>4/30/2017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09444-2C16-495A-B890-A7AAB3EB729F}" type="slidenum">
              <a:rPr lang="en-US" smtClean="0"/>
              <a:t>‹#›</a:t>
            </a:fld>
            <a:endParaRPr lang="en-US"/>
          </a:p>
        </p:txBody>
      </p:sp>
    </p:spTree>
    <p:extLst>
      <p:ext uri="{BB962C8B-B14F-4D97-AF65-F5344CB8AC3E}">
        <p14:creationId xmlns:p14="http://schemas.microsoft.com/office/powerpoint/2010/main" val="250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2E1CA-5569-4D3D-8314-AE96CA7C7215}" type="slidenum">
              <a:rPr lang="en-US" smtClean="0"/>
              <a:t>7</a:t>
            </a:fld>
            <a:endParaRPr lang="en-US"/>
          </a:p>
        </p:txBody>
      </p:sp>
    </p:spTree>
    <p:extLst>
      <p:ext uri="{BB962C8B-B14F-4D97-AF65-F5344CB8AC3E}">
        <p14:creationId xmlns:p14="http://schemas.microsoft.com/office/powerpoint/2010/main" val="378052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2E1CA-5569-4D3D-8314-AE96CA7C7215}" type="slidenum">
              <a:rPr lang="en-US" smtClean="0"/>
              <a:t>18</a:t>
            </a:fld>
            <a:endParaRPr lang="en-US"/>
          </a:p>
        </p:txBody>
      </p:sp>
    </p:spTree>
    <p:extLst>
      <p:ext uri="{BB962C8B-B14F-4D97-AF65-F5344CB8AC3E}">
        <p14:creationId xmlns:p14="http://schemas.microsoft.com/office/powerpoint/2010/main" val="13600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163F59-2D04-4119-8B55-B37BE0AE9E35}" type="datetimeFigureOut">
              <a:rPr lang="en-US" smtClean="0"/>
              <a:t>4/30/2017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D0AA0B-5A0D-4781-8818-1ECDE8F295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63F59-2D04-4119-8B55-B37BE0AE9E35}"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AA0B-5A0D-4781-8818-1ECDE8F295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63F59-2D04-4119-8B55-B37BE0AE9E35}"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AA0B-5A0D-4781-8818-1ECDE8F295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63F59-2D04-4119-8B55-B37BE0AE9E35}"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AA0B-5A0D-4781-8818-1ECDE8F2953D}"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163F59-2D04-4119-8B55-B37BE0AE9E35}"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AA0B-5A0D-4781-8818-1ECDE8F2953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63F59-2D04-4119-8B55-B37BE0AE9E35}"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AA0B-5A0D-4781-8818-1ECDE8F2953D}"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163F59-2D04-4119-8B55-B37BE0AE9E35}"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0AA0B-5A0D-4781-8818-1ECDE8F295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163F59-2D04-4119-8B55-B37BE0AE9E35}"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0AA0B-5A0D-4781-8818-1ECDE8F2953D}"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63F59-2D04-4119-8B55-B37BE0AE9E35}"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0AA0B-5A0D-4781-8818-1ECDE8F295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163F59-2D04-4119-8B55-B37BE0AE9E35}"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AA0B-5A0D-4781-8818-1ECDE8F295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163F59-2D04-4119-8B55-B37BE0AE9E35}" type="datetimeFigureOut">
              <a:rPr lang="en-US" smtClean="0"/>
              <a:t>4/30/2017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D0AA0B-5A0D-4781-8818-1ECDE8F2953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163F59-2D04-4119-8B55-B37BE0AE9E35}" type="datetimeFigureOut">
              <a:rPr lang="en-US" smtClean="0"/>
              <a:t>4/30/2017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D0AA0B-5A0D-4781-8818-1ECDE8F295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962400"/>
            <a:ext cx="8229600" cy="2743200"/>
          </a:xfrm>
        </p:spPr>
        <p:style>
          <a:lnRef idx="2">
            <a:schemeClr val="accent1"/>
          </a:lnRef>
          <a:fillRef idx="1">
            <a:schemeClr val="lt1"/>
          </a:fillRef>
          <a:effectRef idx="0">
            <a:schemeClr val="accent1"/>
          </a:effectRef>
          <a:fontRef idx="minor">
            <a:schemeClr val="dk1"/>
          </a:fontRef>
        </p:style>
        <p:txBody>
          <a:bodyPr/>
          <a:lstStyle/>
          <a:p>
            <a:pPr marL="109728" indent="0">
              <a:buNone/>
            </a:pPr>
            <a:r>
              <a:rPr lang="en-US" b="1" u="sng" dirty="0" smtClean="0">
                <a:solidFill>
                  <a:schemeClr val="bg2">
                    <a:lumMod val="10000"/>
                  </a:schemeClr>
                </a:solidFill>
              </a:rPr>
              <a:t>Presented by:</a:t>
            </a:r>
          </a:p>
          <a:p>
            <a:pPr marL="109728" indent="0">
              <a:buNone/>
            </a:pPr>
            <a:r>
              <a:rPr lang="en-US" dirty="0"/>
              <a:t> </a:t>
            </a:r>
            <a:r>
              <a:rPr lang="en-US" dirty="0" smtClean="0"/>
              <a:t>                  </a:t>
            </a:r>
            <a:r>
              <a:rPr lang="en-US" b="1" dirty="0" smtClean="0"/>
              <a:t>Group: B4</a:t>
            </a:r>
          </a:p>
          <a:p>
            <a:pPr marL="109728" indent="0">
              <a:buNone/>
            </a:pPr>
            <a:r>
              <a:rPr lang="en-US" b="1" dirty="0"/>
              <a:t> </a:t>
            </a:r>
            <a:r>
              <a:rPr lang="en-US" b="1" dirty="0" smtClean="0"/>
              <a:t>                  Roll No: 130100-10</a:t>
            </a:r>
            <a:endParaRPr lang="en-US" b="1" dirty="0"/>
          </a:p>
        </p:txBody>
      </p:sp>
      <p:sp>
        <p:nvSpPr>
          <p:cNvPr id="3" name="Title 2"/>
          <p:cNvSpPr>
            <a:spLocks noGrp="1"/>
          </p:cNvSpPr>
          <p:nvPr>
            <p:ph type="title"/>
          </p:nvPr>
        </p:nvSpPr>
        <p:spPr/>
        <p:txBody>
          <a:bodyPr>
            <a:normAutofit fontScale="90000"/>
          </a:bodyPr>
          <a:lstStyle/>
          <a:p>
            <a:r>
              <a:rPr lang="en-US" dirty="0" smtClean="0"/>
              <a:t>     </a:t>
            </a:r>
            <a:r>
              <a:rPr lang="en-US" dirty="0"/>
              <a:t/>
            </a:r>
            <a:br>
              <a:rPr lang="en-US" dirty="0"/>
            </a:br>
            <a:endParaRPr lang="en-US" dirty="0"/>
          </a:p>
        </p:txBody>
      </p:sp>
      <p:sp>
        <p:nvSpPr>
          <p:cNvPr id="4" name="Rectangle 3"/>
          <p:cNvSpPr/>
          <p:nvPr/>
        </p:nvSpPr>
        <p:spPr>
          <a:xfrm>
            <a:off x="152400" y="533400"/>
            <a:ext cx="8839200" cy="424731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Presentation</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On</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Bridge and bridge failure study</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5412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457200"/>
            <a:ext cx="8458200" cy="6400800"/>
          </a:xfrm>
        </p:spPr>
        <p:txBody>
          <a:bodyPr>
            <a:normAutofit fontScale="70000" lnSpcReduction="20000"/>
          </a:bodyPr>
          <a:lstStyle/>
          <a:p>
            <a:pPr marL="0" indent="0">
              <a:buNone/>
            </a:pPr>
            <a:r>
              <a:rPr lang="en-US" sz="4600" b="1" u="sng" dirty="0" smtClean="0"/>
              <a:t>SELECTION</a:t>
            </a:r>
            <a:r>
              <a:rPr lang="en-US" sz="4600" u="sng" dirty="0" smtClean="0"/>
              <a:t> </a:t>
            </a:r>
            <a:r>
              <a:rPr lang="en-US" sz="4600" u="sng" dirty="0"/>
              <a:t>OF BRIDGE SITE </a:t>
            </a:r>
            <a:r>
              <a:rPr lang="en-US" sz="5200" u="sng" dirty="0" smtClean="0"/>
              <a:t>:</a:t>
            </a:r>
          </a:p>
          <a:p>
            <a:pPr marL="0" indent="0">
              <a:buNone/>
            </a:pPr>
            <a:r>
              <a:rPr lang="en-US" sz="3100" dirty="0" smtClean="0"/>
              <a:t>It may not be possible always to have a wide choice of sites for a bridge .This is particularly so in case of bridges in urban areas and flyovers .For river bridge in rural areas usually a wide choice may be available  </a:t>
            </a:r>
          </a:p>
          <a:p>
            <a:pPr marL="0" indent="0" algn="ctr">
              <a:buNone/>
            </a:pPr>
            <a:r>
              <a:rPr lang="en-US" sz="3100" dirty="0" smtClean="0"/>
              <a:t>The characteristics of an ideal site for a bridge a</a:t>
            </a:r>
          </a:p>
          <a:p>
            <a:pPr marL="0" indent="0">
              <a:buNone/>
            </a:pPr>
            <a:r>
              <a:rPr lang="en-US" sz="3100" dirty="0" smtClean="0"/>
              <a:t>river are:</a:t>
            </a:r>
          </a:p>
          <a:p>
            <a:pPr marL="457200" indent="-457200">
              <a:buFont typeface="+mj-lt"/>
              <a:buAutoNum type="alphaLcParenR"/>
            </a:pPr>
            <a:r>
              <a:rPr lang="en-US" sz="3100" dirty="0" smtClean="0"/>
              <a:t>A straight reach of the river</a:t>
            </a:r>
          </a:p>
          <a:p>
            <a:pPr marL="457200" indent="-457200">
              <a:buFont typeface="+mj-lt"/>
              <a:buAutoNum type="alphaLcParenR"/>
            </a:pPr>
            <a:r>
              <a:rPr lang="en-US" sz="3100" dirty="0" smtClean="0"/>
              <a:t>Steady river flow without serious whirls and cross current s</a:t>
            </a:r>
          </a:p>
          <a:p>
            <a:pPr marL="457200" indent="-457200">
              <a:buFont typeface="+mj-lt"/>
              <a:buAutoNum type="alphaLcParenR"/>
            </a:pPr>
            <a:r>
              <a:rPr lang="en-US" sz="3100" dirty="0" smtClean="0"/>
              <a:t>A narrow channel with firm banks </a:t>
            </a:r>
          </a:p>
          <a:p>
            <a:pPr marL="457200" indent="-457200">
              <a:buFont typeface="+mj-lt"/>
              <a:buAutoNum type="alphaLcParenR"/>
            </a:pPr>
            <a:r>
              <a:rPr lang="en-US" sz="3100" dirty="0" smtClean="0"/>
              <a:t>Suitable high banks above high flood level on each side </a:t>
            </a:r>
          </a:p>
          <a:p>
            <a:pPr marL="457200" indent="-457200">
              <a:buFont typeface="+mj-lt"/>
              <a:buAutoNum type="alphaLcParenR"/>
            </a:pPr>
            <a:r>
              <a:rPr lang="en-US" sz="3100" dirty="0" smtClean="0"/>
              <a:t>Rock or  other hard </a:t>
            </a:r>
            <a:r>
              <a:rPr lang="en-US" sz="3100" dirty="0" err="1" smtClean="0"/>
              <a:t>inerodible</a:t>
            </a:r>
            <a:r>
              <a:rPr lang="en-US" sz="3100" dirty="0" smtClean="0"/>
              <a:t> strata close to </a:t>
            </a:r>
            <a:r>
              <a:rPr lang="en-US" sz="3100" dirty="0"/>
              <a:t>t</a:t>
            </a:r>
            <a:r>
              <a:rPr lang="en-US" sz="3100" dirty="0" smtClean="0"/>
              <a:t>he river  bed level</a:t>
            </a:r>
          </a:p>
          <a:p>
            <a:pPr marL="457200" indent="-457200">
              <a:buFont typeface="+mj-lt"/>
              <a:buAutoNum type="alphaLcParenR"/>
            </a:pPr>
            <a:r>
              <a:rPr lang="en-US" sz="3100" dirty="0" smtClean="0"/>
              <a:t>Proximity  to a direct alignment of the road to be connected</a:t>
            </a:r>
          </a:p>
          <a:p>
            <a:pPr marL="457200" indent="-457200">
              <a:buFont typeface="+mj-lt"/>
              <a:buAutoNum type="alphaLcParenR"/>
            </a:pPr>
            <a:r>
              <a:rPr lang="en-US" sz="3100" dirty="0" smtClean="0"/>
              <a:t>Absence of share curve s in the approaches</a:t>
            </a:r>
          </a:p>
          <a:p>
            <a:pPr marL="457200" indent="-457200">
              <a:buFont typeface="+mj-lt"/>
              <a:buAutoNum type="alphaLcParenR"/>
            </a:pPr>
            <a:r>
              <a:rPr lang="en-US" sz="3100" dirty="0" smtClean="0"/>
              <a:t>Avoidable  of excessive under water construction .</a:t>
            </a:r>
          </a:p>
          <a:p>
            <a:pPr marL="457200" indent="-457200">
              <a:buFont typeface="+mj-lt"/>
              <a:buAutoNum type="alphaLcParenR"/>
            </a:pPr>
            <a:endParaRPr lang="en-US" dirty="0" smtClean="0"/>
          </a:p>
          <a:p>
            <a:pPr marL="457200" indent="-457200">
              <a:buFont typeface="+mj-lt"/>
              <a:buAutoNum type="alphaLcParenR"/>
            </a:pPr>
            <a:endParaRPr lang="en-US" dirty="0" smtClean="0"/>
          </a:p>
          <a:p>
            <a:pPr marL="0" indent="0">
              <a:buNone/>
            </a:pPr>
            <a:endParaRPr lang="en-US" dirty="0" smtClean="0"/>
          </a:p>
        </p:txBody>
      </p:sp>
    </p:spTree>
    <p:extLst>
      <p:ext uri="{BB962C8B-B14F-4D97-AF65-F5344CB8AC3E}">
        <p14:creationId xmlns:p14="http://schemas.microsoft.com/office/powerpoint/2010/main" val="109076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457200"/>
            <a:ext cx="7924800" cy="4800600"/>
          </a:xfrm>
        </p:spPr>
        <p:txBody>
          <a:bodyPr>
            <a:normAutofit fontScale="85000" lnSpcReduction="20000"/>
          </a:bodyPr>
          <a:lstStyle/>
          <a:p>
            <a:pPr>
              <a:buNone/>
            </a:pPr>
            <a:r>
              <a:rPr lang="en-US" sz="3900" dirty="0" smtClean="0"/>
              <a:t>  </a:t>
            </a:r>
            <a:r>
              <a:rPr lang="en-US" sz="3900" b="1" u="sng" dirty="0" smtClean="0">
                <a:latin typeface="Times New Roman" pitchFamily="18" charset="0"/>
                <a:cs typeface="Times New Roman" pitchFamily="18" charset="0"/>
              </a:rPr>
              <a:t>SITE DATA</a:t>
            </a:r>
            <a:endParaRPr lang="en-US" sz="3900" b="1" dirty="0" smtClean="0">
              <a:latin typeface="Times New Roman" pitchFamily="18" charset="0"/>
              <a:cs typeface="Times New Roman" pitchFamily="18" charset="0"/>
            </a:endParaRPr>
          </a:p>
          <a:p>
            <a:pPr>
              <a:buNone/>
            </a:pPr>
            <a:r>
              <a:rPr lang="en-US" sz="2000" dirty="0"/>
              <a:t> </a:t>
            </a:r>
          </a:p>
          <a:p>
            <a:pPr>
              <a:buNone/>
            </a:pPr>
            <a:r>
              <a:rPr lang="en-US" dirty="0"/>
              <a:t>                  The following data need to collect after the selection of proper site of the bridges on the stream-</a:t>
            </a:r>
          </a:p>
          <a:p>
            <a:pPr lvl="0">
              <a:buNone/>
            </a:pPr>
            <a:r>
              <a:rPr lang="en-US" dirty="0"/>
              <a:t>                  </a:t>
            </a:r>
          </a:p>
          <a:p>
            <a:pPr lvl="0">
              <a:buNone/>
            </a:pPr>
            <a:r>
              <a:rPr lang="en-US" dirty="0"/>
              <a:t>                  1)  Map and stream cross section.</a:t>
            </a:r>
          </a:p>
          <a:p>
            <a:pPr lvl="0">
              <a:buNone/>
            </a:pPr>
            <a:r>
              <a:rPr lang="en-US" dirty="0"/>
              <a:t>                  2)  Longitudinal profile alone the </a:t>
            </a:r>
            <a:r>
              <a:rPr lang="en-US" dirty="0" smtClean="0"/>
              <a:t>bed at bridge</a:t>
            </a:r>
            <a:r>
              <a:rPr lang="en-US" dirty="0"/>
              <a:t>.</a:t>
            </a:r>
          </a:p>
          <a:p>
            <a:pPr lvl="0">
              <a:buNone/>
            </a:pPr>
            <a:r>
              <a:rPr lang="en-US" dirty="0"/>
              <a:t>                  3)  Available high water marks.</a:t>
            </a:r>
          </a:p>
          <a:p>
            <a:pPr lvl="0">
              <a:buNone/>
            </a:pPr>
            <a:r>
              <a:rPr lang="en-US" dirty="0"/>
              <a:t>                  4)  Water level and discharge data available for nearly station.</a:t>
            </a:r>
          </a:p>
          <a:p>
            <a:pPr lvl="0">
              <a:buNone/>
            </a:pPr>
            <a:r>
              <a:rPr lang="en-US" dirty="0"/>
              <a:t>                  5)  Navigational requirement, if any, of the stream. </a:t>
            </a:r>
          </a:p>
          <a:p>
            <a:endParaRPr lang="en-US" dirty="0"/>
          </a:p>
        </p:txBody>
      </p:sp>
    </p:spTree>
    <p:extLst>
      <p:ext uri="{BB962C8B-B14F-4D97-AF65-F5344CB8AC3E}">
        <p14:creationId xmlns:p14="http://schemas.microsoft.com/office/powerpoint/2010/main" val="36925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324600" cy="780288"/>
          </a:xfrm>
        </p:spPr>
        <p:txBody>
          <a:bodyPr>
            <a:normAutofit/>
          </a:bodyPr>
          <a:lstStyle/>
          <a:p>
            <a:pPr algn="just"/>
            <a:r>
              <a:rPr lang="en-US" b="1" dirty="0" smtClean="0"/>
              <a:t>LOADING ON BRIDGES</a:t>
            </a:r>
            <a:endParaRPr lang="en-US" dirty="0"/>
          </a:p>
        </p:txBody>
      </p:sp>
      <p:sp>
        <p:nvSpPr>
          <p:cNvPr id="3" name="Content Placeholder 2"/>
          <p:cNvSpPr>
            <a:spLocks noGrp="1"/>
          </p:cNvSpPr>
          <p:nvPr>
            <p:ph idx="1"/>
          </p:nvPr>
        </p:nvSpPr>
        <p:spPr>
          <a:xfrm>
            <a:off x="0" y="914400"/>
            <a:ext cx="9144000" cy="5410200"/>
          </a:xfrm>
        </p:spPr>
        <p:txBody>
          <a:bodyPr/>
          <a:lstStyle/>
          <a:p>
            <a:r>
              <a:rPr lang="en-US" b="1" dirty="0" smtClean="0"/>
              <a:t> Dead Load</a:t>
            </a:r>
          </a:p>
          <a:p>
            <a:r>
              <a:rPr lang="en-US" b="1" dirty="0" smtClean="0"/>
              <a:t>Live Load</a:t>
            </a:r>
          </a:p>
          <a:p>
            <a:r>
              <a:rPr lang="en-US" b="1" dirty="0" smtClean="0"/>
              <a:t>Buoyancy Pressure</a:t>
            </a:r>
          </a:p>
          <a:p>
            <a:r>
              <a:rPr lang="en-US" b="1" dirty="0" smtClean="0"/>
              <a:t> Centrifugal force</a:t>
            </a:r>
          </a:p>
          <a:p>
            <a:r>
              <a:rPr lang="en-US" b="1" dirty="0" smtClean="0"/>
              <a:t>Earth Pressure</a:t>
            </a:r>
          </a:p>
          <a:p>
            <a:r>
              <a:rPr lang="en-US" b="1" dirty="0" smtClean="0"/>
              <a:t>Seismic load</a:t>
            </a:r>
          </a:p>
          <a:p>
            <a:r>
              <a:rPr lang="en-US" b="1" dirty="0" smtClean="0"/>
              <a:t>Water pressure</a:t>
            </a:r>
          </a:p>
          <a:p>
            <a:r>
              <a:rPr lang="en-US" b="1" dirty="0" smtClean="0"/>
              <a:t> Wind load</a:t>
            </a:r>
          </a:p>
          <a:p>
            <a:r>
              <a:rPr lang="en-US" b="1" dirty="0" smtClean="0"/>
              <a:t>Thermal forces  </a:t>
            </a:r>
            <a:endParaRPr lang="en-US" dirty="0"/>
          </a:p>
        </p:txBody>
      </p:sp>
      <p:sp>
        <p:nvSpPr>
          <p:cNvPr id="4" name="Date Placeholder 3"/>
          <p:cNvSpPr>
            <a:spLocks noGrp="1"/>
          </p:cNvSpPr>
          <p:nvPr>
            <p:ph type="dt" sz="half" idx="10"/>
          </p:nvPr>
        </p:nvSpPr>
        <p:spPr/>
        <p:txBody>
          <a:bodyPr/>
          <a:lstStyle/>
          <a:p>
            <a:fld id="{84186981-48D2-4635-936F-71C5FD64D107}" type="datetime3">
              <a:rPr lang="en-US" smtClean="0"/>
              <a:t>30 April 2017</a:t>
            </a:fld>
            <a:endParaRPr lang="en-US" dirty="0"/>
          </a:p>
        </p:txBody>
      </p:sp>
      <p:sp>
        <p:nvSpPr>
          <p:cNvPr id="5" name="Slide Number Placeholder 4"/>
          <p:cNvSpPr>
            <a:spLocks noGrp="1"/>
          </p:cNvSpPr>
          <p:nvPr>
            <p:ph type="sldNum" sz="quarter" idx="12"/>
          </p:nvPr>
        </p:nvSpPr>
        <p:spPr/>
        <p:txBody>
          <a:bodyPr/>
          <a:lstStyle/>
          <a:p>
            <a:r>
              <a:rPr lang="en-US" dirty="0" smtClean="0"/>
              <a:t>24</a:t>
            </a:r>
            <a:endParaRPr lang="en-US" dirty="0"/>
          </a:p>
        </p:txBody>
      </p:sp>
      <p:pic>
        <p:nvPicPr>
          <p:cNvPr id="8194" name="Picture 2" descr="D:\Bridge Job\4d-akwain50mbridge08e.jpg"/>
          <p:cNvPicPr>
            <a:picLocks noChangeAspect="1" noChangeArrowheads="1"/>
          </p:cNvPicPr>
          <p:nvPr/>
        </p:nvPicPr>
        <p:blipFill>
          <a:blip r:embed="rId2"/>
          <a:srcRect/>
          <a:stretch>
            <a:fillRect/>
          </a:stretch>
        </p:blipFill>
        <p:spPr bwMode="auto">
          <a:xfrm>
            <a:off x="3581400" y="1371600"/>
            <a:ext cx="5319623" cy="3905250"/>
          </a:xfrm>
          <a:prstGeom prst="rect">
            <a:avLst/>
          </a:prstGeom>
          <a:noFill/>
        </p:spPr>
      </p:pic>
      <p:sp>
        <p:nvSpPr>
          <p:cNvPr id="7" name="TextBox 6"/>
          <p:cNvSpPr txBox="1"/>
          <p:nvPr/>
        </p:nvSpPr>
        <p:spPr>
          <a:xfrm>
            <a:off x="3581400" y="5257800"/>
            <a:ext cx="4267200" cy="400110"/>
          </a:xfrm>
          <a:prstGeom prst="rect">
            <a:avLst/>
          </a:prstGeom>
          <a:noFill/>
        </p:spPr>
        <p:txBody>
          <a:bodyPr wrap="square" rtlCol="0">
            <a:spAutoFit/>
          </a:bodyPr>
          <a:lstStyle/>
          <a:p>
            <a:r>
              <a:rPr lang="en-US" sz="2000" dirty="0" smtClean="0"/>
              <a:t>Figure : Live Load </a:t>
            </a:r>
            <a:endParaRPr lang="en-US" sz="2000" dirty="0"/>
          </a:p>
        </p:txBody>
      </p:sp>
    </p:spTree>
    <p:extLst>
      <p:ext uri="{BB962C8B-B14F-4D97-AF65-F5344CB8AC3E}">
        <p14:creationId xmlns:p14="http://schemas.microsoft.com/office/powerpoint/2010/main" val="11016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1000" fill="hold"/>
                                        <p:tgtEl>
                                          <p:spTgt spid="8194"/>
                                        </p:tgtEl>
                                        <p:attrNameLst>
                                          <p:attrName>ppt_x</p:attrName>
                                        </p:attrNameLst>
                                      </p:cBhvr>
                                      <p:tavLst>
                                        <p:tav tm="0">
                                          <p:val>
                                            <p:strVal val="1+#ppt_w/2"/>
                                          </p:val>
                                        </p:tav>
                                        <p:tav tm="100000">
                                          <p:val>
                                            <p:strVal val="#ppt_x"/>
                                          </p:val>
                                        </p:tav>
                                      </p:tavLst>
                                    </p:anim>
                                    <p:anim calcmode="lin" valueType="num">
                                      <p:cBhvr additive="base">
                                        <p:cTn id="8" dur="10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27888"/>
          </a:xfrm>
        </p:spPr>
        <p:txBody>
          <a:bodyPr>
            <a:noAutofit/>
          </a:bodyPr>
          <a:lstStyle/>
          <a:p>
            <a:r>
              <a:rPr lang="en-US" sz="4400" b="1" u="sng" dirty="0" smtClean="0"/>
              <a:t>BRIDGE FAILURE</a:t>
            </a:r>
            <a:r>
              <a:rPr lang="en-US" sz="4400" b="1" dirty="0" smtClean="0"/>
              <a:t>: </a:t>
            </a:r>
            <a:endParaRPr lang="en-US" sz="4400" dirty="0"/>
          </a:p>
        </p:txBody>
      </p:sp>
      <p:sp>
        <p:nvSpPr>
          <p:cNvPr id="3" name="Content Placeholder 2"/>
          <p:cNvSpPr>
            <a:spLocks noGrp="1"/>
          </p:cNvSpPr>
          <p:nvPr>
            <p:ph idx="1"/>
          </p:nvPr>
        </p:nvSpPr>
        <p:spPr>
          <a:xfrm>
            <a:off x="457200" y="685800"/>
            <a:ext cx="8229600" cy="5638800"/>
          </a:xfrm>
        </p:spPr>
        <p:txBody>
          <a:bodyPr>
            <a:normAutofit lnSpcReduction="10000"/>
          </a:bodyPr>
          <a:lstStyle/>
          <a:p>
            <a:r>
              <a:rPr lang="en-US" dirty="0" smtClean="0"/>
              <a:t>When a bridge collapses , many lives are put at risk.</a:t>
            </a:r>
          </a:p>
          <a:p>
            <a:r>
              <a:rPr lang="en-US" dirty="0" smtClean="0"/>
              <a:t>Bridge collapse is one of the most dangerous types of structural failure that can occur.</a:t>
            </a:r>
          </a:p>
          <a:p>
            <a:pPr>
              <a:buNone/>
            </a:pPr>
            <a:r>
              <a:rPr lang="en-US" b="1" dirty="0" smtClean="0"/>
              <a:t>Causes of Bridge failure</a:t>
            </a:r>
          </a:p>
          <a:p>
            <a:pPr marL="514350" indent="-514350">
              <a:buFont typeface="+mj-lt"/>
              <a:buAutoNum type="arabicPeriod"/>
            </a:pPr>
            <a:r>
              <a:rPr lang="en-US" b="1" dirty="0" smtClean="0"/>
              <a:t>Earthquake</a:t>
            </a:r>
          </a:p>
          <a:p>
            <a:pPr marL="514350" indent="-514350">
              <a:buFont typeface="+mj-lt"/>
              <a:buAutoNum type="arabicPeriod"/>
            </a:pPr>
            <a:r>
              <a:rPr lang="en-US" b="1" dirty="0" smtClean="0"/>
              <a:t>Fire</a:t>
            </a:r>
          </a:p>
          <a:p>
            <a:pPr marL="514350" indent="-514350">
              <a:buFont typeface="+mj-lt"/>
              <a:buAutoNum type="arabicPeriod"/>
            </a:pPr>
            <a:r>
              <a:rPr lang="en-US" b="1" dirty="0" smtClean="0"/>
              <a:t>Boat impact </a:t>
            </a:r>
          </a:p>
          <a:p>
            <a:pPr marL="514350" indent="-514350">
              <a:buFont typeface="+mj-lt"/>
              <a:buAutoNum type="arabicPeriod"/>
            </a:pPr>
            <a:r>
              <a:rPr lang="en-US" b="1" dirty="0" smtClean="0"/>
              <a:t>Flood</a:t>
            </a:r>
          </a:p>
          <a:p>
            <a:pPr marL="514350" indent="-514350">
              <a:buFont typeface="+mj-lt"/>
              <a:buAutoNum type="arabicPeriod"/>
            </a:pPr>
            <a:r>
              <a:rPr lang="en-US" b="1" dirty="0" smtClean="0"/>
              <a:t>Construction accidents</a:t>
            </a:r>
          </a:p>
          <a:p>
            <a:pPr marL="514350" indent="-514350">
              <a:buFont typeface="+mj-lt"/>
              <a:buAutoNum type="arabicPeriod"/>
            </a:pPr>
            <a:r>
              <a:rPr lang="en-US" b="1" dirty="0" smtClean="0"/>
              <a:t>Manufacturing defects</a:t>
            </a:r>
          </a:p>
          <a:p>
            <a:pPr marL="514350" indent="-514350">
              <a:buFont typeface="+mj-lt"/>
              <a:buAutoNum type="arabicPeriod"/>
            </a:pPr>
            <a:r>
              <a:rPr lang="en-US" b="1" dirty="0" smtClean="0"/>
              <a:t>Design defects</a:t>
            </a:r>
          </a:p>
          <a:p>
            <a:pPr marL="514350" indent="-514350">
              <a:buFont typeface="+mj-lt"/>
              <a:buAutoNum type="arabicPeriod"/>
            </a:pPr>
            <a:r>
              <a:rPr lang="en-US" b="1" dirty="0" smtClean="0"/>
              <a:t>Poor maintenance</a:t>
            </a:r>
          </a:p>
          <a:p>
            <a:pPr marL="514350" indent="-514350">
              <a:buFont typeface="+mj-lt"/>
              <a:buAutoNum type="arabicPeriod"/>
            </a:pPr>
            <a:endParaRPr lang="en-US" b="1" dirty="0" smtClean="0"/>
          </a:p>
          <a:p>
            <a:pPr marL="514350" indent="-514350">
              <a:buFont typeface="+mj-lt"/>
              <a:buAutoNum type="arabicPeriod"/>
            </a:pPr>
            <a:endParaRPr lang="en-US" dirty="0"/>
          </a:p>
        </p:txBody>
      </p:sp>
      <p:pic>
        <p:nvPicPr>
          <p:cNvPr id="2050" name="Picture 2" descr="D:\Bridge Job\o-WASHINGTON-BRIDGE-COLLAPSE-facebook.jpg"/>
          <p:cNvPicPr>
            <a:picLocks noChangeAspect="1" noChangeArrowheads="1"/>
          </p:cNvPicPr>
          <p:nvPr/>
        </p:nvPicPr>
        <p:blipFill>
          <a:blip r:embed="rId2" cstate="print"/>
          <a:srcRect l="5599" b="9091"/>
          <a:stretch>
            <a:fillRect/>
          </a:stretch>
        </p:blipFill>
        <p:spPr bwMode="auto">
          <a:xfrm>
            <a:off x="4953000" y="2362200"/>
            <a:ext cx="4191000" cy="3048000"/>
          </a:xfrm>
          <a:prstGeom prst="rect">
            <a:avLst/>
          </a:prstGeom>
          <a:noFill/>
        </p:spPr>
      </p:pic>
      <p:sp>
        <p:nvSpPr>
          <p:cNvPr id="5" name="Date Placeholder 4"/>
          <p:cNvSpPr>
            <a:spLocks noGrp="1"/>
          </p:cNvSpPr>
          <p:nvPr>
            <p:ph type="dt" sz="half" idx="10"/>
          </p:nvPr>
        </p:nvSpPr>
        <p:spPr/>
        <p:txBody>
          <a:bodyPr/>
          <a:lstStyle/>
          <a:p>
            <a:fld id="{8D29A3E2-DAE2-44CC-B0DB-E04E8199B783}" type="datetime3">
              <a:rPr lang="en-US" smtClean="0"/>
              <a:t>30 April 2017</a:t>
            </a:fld>
            <a:endParaRPr lang="en-US" dirty="0"/>
          </a:p>
        </p:txBody>
      </p:sp>
      <p:sp>
        <p:nvSpPr>
          <p:cNvPr id="6" name="Slide Number Placeholder 5"/>
          <p:cNvSpPr>
            <a:spLocks noGrp="1"/>
          </p:cNvSpPr>
          <p:nvPr>
            <p:ph type="sldNum" sz="quarter" idx="12"/>
          </p:nvPr>
        </p:nvSpPr>
        <p:spPr/>
        <p:txBody>
          <a:bodyPr/>
          <a:lstStyle/>
          <a:p>
            <a:fld id="{C20760C0-A554-4FC8-9632-1E97D0C534B9}" type="slidenum">
              <a:rPr lang="en-US" smtClean="0"/>
              <a:pPr/>
              <a:t>13</a:t>
            </a:fld>
            <a:endParaRPr lang="en-US" dirty="0"/>
          </a:p>
        </p:txBody>
      </p:sp>
      <p:sp>
        <p:nvSpPr>
          <p:cNvPr id="7" name="TextBox 6"/>
          <p:cNvSpPr txBox="1"/>
          <p:nvPr/>
        </p:nvSpPr>
        <p:spPr>
          <a:xfrm>
            <a:off x="5257800" y="5486400"/>
            <a:ext cx="2971800" cy="400110"/>
          </a:xfrm>
          <a:prstGeom prst="rect">
            <a:avLst/>
          </a:prstGeom>
          <a:noFill/>
        </p:spPr>
        <p:txBody>
          <a:bodyPr wrap="square" rtlCol="0">
            <a:spAutoFit/>
          </a:bodyPr>
          <a:lstStyle/>
          <a:p>
            <a:r>
              <a:rPr lang="en-US" sz="2000" dirty="0" smtClean="0"/>
              <a:t>Figure: Bridge Failure</a:t>
            </a:r>
            <a:endParaRPr lang="en-US" sz="2000" dirty="0"/>
          </a:p>
        </p:txBody>
      </p:sp>
    </p:spTree>
    <p:extLst>
      <p:ext uri="{BB962C8B-B14F-4D97-AF65-F5344CB8AC3E}">
        <p14:creationId xmlns:p14="http://schemas.microsoft.com/office/powerpoint/2010/main" val="15925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2050"/>
                                        </p:tgtEl>
                                      </p:cBhvr>
                                    </p:animEffect>
                                    <p:animScale>
                                      <p:cBhvr>
                                        <p:cTn id="7" dur="100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04800" y="304800"/>
            <a:ext cx="8839200" cy="6400800"/>
          </a:xfrm>
        </p:spPr>
        <p:txBody>
          <a:bodyPr>
            <a:normAutofit fontScale="85000" lnSpcReduction="10000"/>
          </a:bodyPr>
          <a:lstStyle/>
          <a:p>
            <a:pPr marL="0" indent="0">
              <a:buNone/>
            </a:pPr>
            <a:r>
              <a:rPr lang="en-US" sz="3900" u="sng" dirty="0" smtClean="0">
                <a:solidFill>
                  <a:schemeClr val="accent6"/>
                </a:solidFill>
              </a:rPr>
              <a:t>CAUSES AND MECHANISMS OF BRIDGE FAILURES:</a:t>
            </a:r>
          </a:p>
          <a:p>
            <a:pPr marL="0" indent="0" algn="just">
              <a:buNone/>
            </a:pPr>
            <a:r>
              <a:rPr lang="en-US" dirty="0" smtClean="0"/>
              <a:t>  Failures </a:t>
            </a:r>
            <a:r>
              <a:rPr lang="en-US" dirty="0"/>
              <a:t>of bridges have occurred ever since bridge building started thousands of years ago. A </a:t>
            </a:r>
            <a:r>
              <a:rPr lang="en-US" dirty="0" smtClean="0"/>
              <a:t>large </a:t>
            </a:r>
            <a:r>
              <a:rPr lang="en-US" dirty="0"/>
              <a:t>part  of the technical knowledge associated with bridge engineering today   is based on the  past failures of </a:t>
            </a:r>
            <a:r>
              <a:rPr lang="en-US" dirty="0" smtClean="0"/>
              <a:t>bridges</a:t>
            </a:r>
            <a:r>
              <a:rPr lang="en-US" dirty="0"/>
              <a:t>. In the past century, bridge engineers learned substantially from studying historical failures of </a:t>
            </a:r>
            <a:r>
              <a:rPr lang="en-US" dirty="0" smtClean="0"/>
              <a:t>bridges.</a:t>
            </a:r>
          </a:p>
          <a:p>
            <a:pPr marL="0" indent="0" algn="just">
              <a:buNone/>
            </a:pPr>
            <a:r>
              <a:rPr lang="en-US" dirty="0"/>
              <a:t> </a:t>
            </a:r>
            <a:r>
              <a:rPr lang="en-US" dirty="0" smtClean="0"/>
              <a:t> The  </a:t>
            </a:r>
            <a:r>
              <a:rPr lang="en-US" dirty="0"/>
              <a:t>more  common  causes  and  mechanisms  of  some bridge  failures  around  the  </a:t>
            </a:r>
            <a:r>
              <a:rPr lang="en-US" dirty="0" smtClean="0"/>
              <a:t>world are  </a:t>
            </a:r>
            <a:r>
              <a:rPr lang="en-US" dirty="0"/>
              <a:t>classified  as </a:t>
            </a:r>
            <a:endParaRPr lang="en-US" dirty="0" smtClean="0"/>
          </a:p>
          <a:p>
            <a:pPr marL="0" indent="0" algn="just">
              <a:buNone/>
            </a:pPr>
            <a:r>
              <a:rPr lang="en-US" sz="3800" u="sng" dirty="0" smtClean="0">
                <a:solidFill>
                  <a:schemeClr val="accent6"/>
                </a:solidFill>
              </a:rPr>
              <a:t>Natural  factors: </a:t>
            </a:r>
            <a:endParaRPr lang="en-US" sz="3800" u="sng" dirty="0">
              <a:solidFill>
                <a:schemeClr val="accent6"/>
              </a:solidFill>
            </a:endParaRPr>
          </a:p>
          <a:p>
            <a:pPr marL="0" indent="0" algn="just">
              <a:buNone/>
            </a:pPr>
            <a:r>
              <a:rPr lang="en-US" dirty="0" smtClean="0"/>
              <a:t>  (</a:t>
            </a:r>
            <a:r>
              <a:rPr lang="en-US" dirty="0"/>
              <a:t>flood,  scour,  earthquake,  landslide,  wind,  etc.)  </a:t>
            </a:r>
            <a:r>
              <a:rPr lang="en-US" dirty="0" smtClean="0"/>
              <a:t> </a:t>
            </a:r>
          </a:p>
          <a:p>
            <a:pPr marL="0" indent="0" algn="just">
              <a:buNone/>
            </a:pPr>
            <a:r>
              <a:rPr lang="en-US" sz="3800" u="sng" dirty="0">
                <a:solidFill>
                  <a:schemeClr val="accent6"/>
                </a:solidFill>
              </a:rPr>
              <a:t>H</a:t>
            </a:r>
            <a:r>
              <a:rPr lang="en-US" sz="3800" u="sng" dirty="0" smtClean="0">
                <a:solidFill>
                  <a:schemeClr val="accent6"/>
                </a:solidFill>
              </a:rPr>
              <a:t>uman  factors: </a:t>
            </a:r>
            <a:endParaRPr lang="en-US" sz="3800" u="sng" dirty="0">
              <a:solidFill>
                <a:schemeClr val="accent6"/>
              </a:solidFill>
            </a:endParaRPr>
          </a:p>
          <a:p>
            <a:pPr marL="0" indent="0" algn="just">
              <a:buNone/>
            </a:pPr>
            <a:r>
              <a:rPr lang="en-US" dirty="0" smtClean="0"/>
              <a:t>  (</a:t>
            </a:r>
            <a:r>
              <a:rPr lang="en-US" dirty="0"/>
              <a:t>improper  design  and  construction  method,  collision,  overloading,  fire,  corrosion,  lack  of  inspection  and </a:t>
            </a:r>
          </a:p>
          <a:p>
            <a:pPr marL="0" indent="0" algn="just">
              <a:buNone/>
            </a:pPr>
            <a:r>
              <a:rPr lang="en-US" dirty="0"/>
              <a:t>maintenance, etc.)</a:t>
            </a:r>
          </a:p>
          <a:p>
            <a:pPr marL="0" indent="0" algn="just">
              <a:buNone/>
            </a:pPr>
            <a:endParaRPr lang="en-US" dirty="0"/>
          </a:p>
        </p:txBody>
      </p:sp>
    </p:spTree>
    <p:extLst>
      <p:ext uri="{BB962C8B-B14F-4D97-AF65-F5344CB8AC3E}">
        <p14:creationId xmlns:p14="http://schemas.microsoft.com/office/powerpoint/2010/main" val="4278885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0782"/>
            <a:ext cx="8686800" cy="2895599"/>
          </a:xfrm>
        </p:spPr>
        <p:txBody>
          <a:bodyPr>
            <a:normAutofit fontScale="92500" lnSpcReduction="20000"/>
          </a:bodyPr>
          <a:lstStyle/>
          <a:p>
            <a:pPr marL="0" indent="0">
              <a:buNone/>
            </a:pPr>
            <a:r>
              <a:rPr lang="en-US" dirty="0"/>
              <a:t> </a:t>
            </a:r>
            <a:r>
              <a:rPr lang="en-US" sz="3500" u="sng" dirty="0">
                <a:solidFill>
                  <a:schemeClr val="accent6"/>
                </a:solidFill>
              </a:rPr>
              <a:t>Scour</a:t>
            </a:r>
          </a:p>
          <a:p>
            <a:pPr marL="109728" indent="0">
              <a:buNone/>
            </a:pPr>
            <a:r>
              <a:rPr lang="en-US" sz="2200" dirty="0"/>
              <a:t>Scour is a phenomenon in which the level of the </a:t>
            </a:r>
            <a:r>
              <a:rPr lang="en-US" sz="2200" dirty="0" smtClean="0"/>
              <a:t>riverbed becomes  </a:t>
            </a:r>
            <a:r>
              <a:rPr lang="en-US" sz="2200" dirty="0"/>
              <a:t>lower under the effect of water erosion, leading  to  the  exposure of  bridge  foundations.  This  happens  either  because  of  the  increase  of  flow  speed around the river piers or because of the long time erosion of the </a:t>
            </a:r>
            <a:r>
              <a:rPr lang="en-US" sz="2200" dirty="0" smtClean="0"/>
              <a:t>riverbed</a:t>
            </a:r>
          </a:p>
          <a:p>
            <a:pPr marL="109728" indent="0">
              <a:buNone/>
            </a:pPr>
            <a:r>
              <a:rPr lang="en-US" u="sng" dirty="0" smtClean="0">
                <a:solidFill>
                  <a:schemeClr val="accent6"/>
                </a:solidFill>
              </a:rPr>
              <a:t>Landslide</a:t>
            </a:r>
            <a:r>
              <a:rPr lang="en-US" dirty="0">
                <a:solidFill>
                  <a:schemeClr val="accent6"/>
                </a:solidFill>
              </a:rPr>
              <a:t>:</a:t>
            </a:r>
          </a:p>
          <a:p>
            <a:pPr marL="0" indent="0">
              <a:buNone/>
            </a:pPr>
            <a:r>
              <a:rPr lang="en-US" sz="2000" dirty="0"/>
              <a:t> moving  slope-forming  materials,  when  hitting  </a:t>
            </a:r>
            <a:r>
              <a:rPr lang="en-US" sz="2000" dirty="0" smtClean="0"/>
              <a:t>the bridge may </a:t>
            </a:r>
            <a:r>
              <a:rPr lang="en-US" sz="2000" dirty="0"/>
              <a:t>lead to severe damage or even collapse of the </a:t>
            </a:r>
            <a:r>
              <a:rPr lang="en-US" sz="2000" dirty="0" smtClean="0"/>
              <a:t>bridge.</a:t>
            </a:r>
            <a:endParaRPr lang="en-US" sz="2000" dirty="0"/>
          </a:p>
        </p:txBody>
      </p:sp>
      <p:sp>
        <p:nvSpPr>
          <p:cNvPr id="4" name="Rectangle 3"/>
          <p:cNvSpPr/>
          <p:nvPr/>
        </p:nvSpPr>
        <p:spPr>
          <a:xfrm>
            <a:off x="228600" y="2895600"/>
            <a:ext cx="8610600" cy="3323987"/>
          </a:xfrm>
          <a:prstGeom prst="rect">
            <a:avLst/>
          </a:prstGeom>
        </p:spPr>
        <p:txBody>
          <a:bodyPr wrap="square">
            <a:spAutoFit/>
          </a:bodyPr>
          <a:lstStyle/>
          <a:p>
            <a:r>
              <a:rPr lang="en-US" sz="2400" dirty="0">
                <a:solidFill>
                  <a:schemeClr val="accent6"/>
                </a:solidFill>
              </a:rPr>
              <a:t> </a:t>
            </a:r>
            <a:r>
              <a:rPr lang="en-US" sz="2400" u="sng" dirty="0" smtClean="0">
                <a:solidFill>
                  <a:schemeClr val="accent6"/>
                </a:solidFill>
              </a:rPr>
              <a:t>Earthquake:</a:t>
            </a:r>
            <a:endParaRPr lang="en-US" sz="2400" u="sng" dirty="0">
              <a:solidFill>
                <a:schemeClr val="accent6"/>
              </a:solidFill>
            </a:endParaRPr>
          </a:p>
          <a:p>
            <a:r>
              <a:rPr lang="en-US" dirty="0"/>
              <a:t>Earthquakes lead to vertical and horizontal ground motions that can  result in the  failure of bridges.  The most common damage  includes  shear-flexural failure of the bridge pier columns, expansion joint failure, shear key Failure, and girder sliding in the transverse or longitudinal directions due to weak connections between girders and bearing </a:t>
            </a:r>
            <a:endParaRPr lang="en-US" dirty="0" smtClean="0"/>
          </a:p>
          <a:p>
            <a:r>
              <a:rPr lang="en-US" dirty="0" smtClean="0">
                <a:solidFill>
                  <a:schemeClr val="accent6"/>
                </a:solidFill>
              </a:rPr>
              <a:t> </a:t>
            </a:r>
            <a:r>
              <a:rPr lang="en-US" sz="2400" u="sng" dirty="0" smtClean="0">
                <a:solidFill>
                  <a:schemeClr val="accent6"/>
                </a:solidFill>
              </a:rPr>
              <a:t>Wind:</a:t>
            </a:r>
          </a:p>
          <a:p>
            <a:r>
              <a:rPr lang="en-US" dirty="0" smtClean="0"/>
              <a:t>Forces </a:t>
            </a:r>
            <a:r>
              <a:rPr lang="en-US" dirty="0"/>
              <a:t>and vibrations induced by wind have led to a large number of failures. Wind induced  aerostatic and  aerodynamic  forces are major design  challenges  in designing bridges, especially  for flexible  long-span bridges.</a:t>
            </a:r>
          </a:p>
        </p:txBody>
      </p:sp>
    </p:spTree>
    <p:extLst>
      <p:ext uri="{BB962C8B-B14F-4D97-AF65-F5344CB8AC3E}">
        <p14:creationId xmlns:p14="http://schemas.microsoft.com/office/powerpoint/2010/main" val="3407299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3855"/>
            <a:ext cx="8991600" cy="1828800"/>
          </a:xfrm>
        </p:spPr>
        <p:txBody>
          <a:bodyPr>
            <a:normAutofit/>
          </a:bodyPr>
          <a:lstStyle/>
          <a:p>
            <a:pPr marL="0" indent="0">
              <a:buNone/>
            </a:pPr>
            <a:r>
              <a:rPr lang="en-US" u="sng" dirty="0" smtClean="0">
                <a:solidFill>
                  <a:schemeClr val="accent6"/>
                </a:solidFill>
              </a:rPr>
              <a:t>Cyclone:</a:t>
            </a:r>
            <a:endParaRPr lang="en-US" u="sng" dirty="0">
              <a:solidFill>
                <a:schemeClr val="accent6"/>
              </a:solidFill>
            </a:endParaRPr>
          </a:p>
          <a:p>
            <a:pPr marL="0" indent="0" algn="just">
              <a:buNone/>
            </a:pPr>
            <a:r>
              <a:rPr lang="en-US" sz="2000" dirty="0"/>
              <a:t>In addition to the high pressure due to extreme  winds in case of cyclones, the hydrodynamic forces caused by </a:t>
            </a:r>
            <a:r>
              <a:rPr lang="en-US" sz="2000" dirty="0" smtClean="0"/>
              <a:t>storm  </a:t>
            </a:r>
            <a:r>
              <a:rPr lang="en-US" sz="2000" dirty="0"/>
              <a:t>surge  resulting  from  the  tropical  cyclones  cause severe  damages  in  the  bridges  in coastal  areas</a:t>
            </a:r>
            <a:r>
              <a:rPr lang="en-US" sz="2200" dirty="0"/>
              <a:t>.</a:t>
            </a:r>
          </a:p>
        </p:txBody>
      </p:sp>
      <p:sp>
        <p:nvSpPr>
          <p:cNvPr id="3" name="Rectangle 2"/>
          <p:cNvSpPr/>
          <p:nvPr/>
        </p:nvSpPr>
        <p:spPr>
          <a:xfrm>
            <a:off x="0" y="1905000"/>
            <a:ext cx="8763000" cy="4431983"/>
          </a:xfrm>
          <a:prstGeom prst="rect">
            <a:avLst/>
          </a:prstGeom>
          <a:ln>
            <a:solidFill>
              <a:schemeClr val="accent1"/>
            </a:solidFill>
          </a:ln>
        </p:spPr>
        <p:txBody>
          <a:bodyPr wrap="square">
            <a:spAutoFit/>
          </a:bodyPr>
          <a:lstStyle/>
          <a:p>
            <a:r>
              <a:rPr lang="en-US" sz="3200" u="sng" dirty="0" smtClean="0">
                <a:solidFill>
                  <a:schemeClr val="accent6"/>
                </a:solidFill>
              </a:rPr>
              <a:t>MANMADE FACTORS:</a:t>
            </a:r>
          </a:p>
          <a:p>
            <a:endParaRPr lang="en-US" sz="3200" dirty="0" smtClean="0">
              <a:solidFill>
                <a:srgbClr val="FF0000"/>
              </a:solidFill>
            </a:endParaRPr>
          </a:p>
          <a:p>
            <a:r>
              <a:rPr lang="en-US" dirty="0" smtClean="0"/>
              <a:t> </a:t>
            </a:r>
            <a:r>
              <a:rPr lang="en-US" sz="2800" dirty="0">
                <a:solidFill>
                  <a:schemeClr val="accent6"/>
                </a:solidFill>
              </a:rPr>
              <a:t>Design and construction errors</a:t>
            </a:r>
          </a:p>
          <a:p>
            <a:pPr algn="just"/>
            <a:r>
              <a:rPr lang="en-US" dirty="0" smtClean="0"/>
              <a:t>Many  </a:t>
            </a:r>
            <a:r>
              <a:rPr lang="en-US" dirty="0"/>
              <a:t>bridges  have  collapsed  due  to  the  imperfect  design;  use  of  materials  with  poor  quality  Use  of an inappropriate  construction  method  have  led  to bridge  collapses  in the  construction  phase</a:t>
            </a:r>
          </a:p>
          <a:p>
            <a:r>
              <a:rPr lang="en-US" sz="2800" u="sng" dirty="0">
                <a:solidFill>
                  <a:schemeClr val="accent6"/>
                </a:solidFill>
              </a:rPr>
              <a:t>Overloading</a:t>
            </a:r>
          </a:p>
          <a:p>
            <a:pPr algn="just"/>
            <a:r>
              <a:rPr lang="en-US" dirty="0"/>
              <a:t>Incorrect assumption of loads is  another major cause of collapse.  Truck overloading usually cause fatigue problems in </a:t>
            </a:r>
            <a:r>
              <a:rPr lang="en-US" dirty="0" smtClean="0"/>
              <a:t>bridge.</a:t>
            </a:r>
            <a:endParaRPr lang="en-US" dirty="0"/>
          </a:p>
          <a:p>
            <a:pPr algn="just"/>
            <a:r>
              <a:rPr lang="en-US" dirty="0"/>
              <a:t>In  some extreme  cases, the  weight  of  the  overloaded  trucks  may  exceed  the load -carrying capacity of the bridge i</a:t>
            </a:r>
            <a:r>
              <a:rPr lang="en-US" dirty="0" smtClean="0"/>
              <a:t>ndirectly </a:t>
            </a:r>
            <a:r>
              <a:rPr lang="en-US" dirty="0"/>
              <a:t>cause bridge </a:t>
            </a:r>
            <a:r>
              <a:rPr lang="en-US" dirty="0" smtClean="0"/>
              <a:t>collapse the edge </a:t>
            </a:r>
            <a:r>
              <a:rPr lang="en-US" dirty="0"/>
              <a:t>components  and can shorten the service life of </a:t>
            </a:r>
            <a:r>
              <a:rPr lang="en-US" dirty="0" smtClean="0"/>
              <a:t>bridges. </a:t>
            </a:r>
          </a:p>
          <a:p>
            <a:r>
              <a:rPr lang="en-US" dirty="0" smtClean="0"/>
              <a:t> </a:t>
            </a:r>
            <a:endParaRPr lang="en-US" dirty="0"/>
          </a:p>
        </p:txBody>
      </p:sp>
    </p:spTree>
    <p:extLst>
      <p:ext uri="{BB962C8B-B14F-4D97-AF65-F5344CB8AC3E}">
        <p14:creationId xmlns:p14="http://schemas.microsoft.com/office/powerpoint/2010/main" val="213096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
            <a:ext cx="8839200" cy="6172200"/>
          </a:xfrm>
        </p:spPr>
        <p:txBody>
          <a:bodyPr>
            <a:normAutofit fontScale="92500" lnSpcReduction="20000"/>
          </a:bodyPr>
          <a:lstStyle/>
          <a:p>
            <a:r>
              <a:rPr lang="en-US" sz="3600" u="sng" dirty="0" smtClean="0">
                <a:solidFill>
                  <a:schemeClr val="accent6"/>
                </a:solidFill>
              </a:rPr>
              <a:t>COLLISION:</a:t>
            </a:r>
          </a:p>
          <a:p>
            <a:r>
              <a:rPr lang="en-US" dirty="0" smtClean="0"/>
              <a:t>Collision </a:t>
            </a:r>
            <a:r>
              <a:rPr lang="en-US" dirty="0"/>
              <a:t>due to vessel impact causes serious damages to bridges</a:t>
            </a:r>
            <a:r>
              <a:rPr lang="en-US" dirty="0" smtClean="0"/>
              <a:t>.</a:t>
            </a:r>
          </a:p>
          <a:p>
            <a:endParaRPr lang="en-US" dirty="0"/>
          </a:p>
          <a:p>
            <a:r>
              <a:rPr lang="en-US" sz="3600" u="sng" dirty="0">
                <a:solidFill>
                  <a:schemeClr val="accent6"/>
                </a:solidFill>
              </a:rPr>
              <a:t>Lack of inspection and </a:t>
            </a:r>
            <a:r>
              <a:rPr lang="en-US" sz="3600" u="sng" dirty="0" smtClean="0">
                <a:solidFill>
                  <a:schemeClr val="accent6"/>
                </a:solidFill>
              </a:rPr>
              <a:t>maintenance:</a:t>
            </a:r>
            <a:endParaRPr lang="en-US" sz="3600" u="sng" dirty="0">
              <a:solidFill>
                <a:schemeClr val="accent6"/>
              </a:solidFill>
            </a:endParaRPr>
          </a:p>
          <a:p>
            <a:r>
              <a:rPr lang="en-US" dirty="0"/>
              <a:t>Usually bridges are designed and constructed to serve for a long time, at least 100 years.  However, bridges in service are constantly subject  to not only dead and live loads, but also  attack by the environment. As a result, bridges  experience  progressive  </a:t>
            </a:r>
            <a:r>
              <a:rPr lang="en-US" dirty="0" smtClean="0"/>
              <a:t>deterioration.</a:t>
            </a:r>
          </a:p>
          <a:p>
            <a:endParaRPr lang="en-US" dirty="0"/>
          </a:p>
          <a:p>
            <a:r>
              <a:rPr lang="en-US" sz="3600" u="sng" dirty="0" smtClean="0">
                <a:solidFill>
                  <a:schemeClr val="accent6"/>
                </a:solidFill>
              </a:rPr>
              <a:t>Fire</a:t>
            </a:r>
            <a:r>
              <a:rPr lang="en-US" sz="3600" u="sng" dirty="0">
                <a:solidFill>
                  <a:schemeClr val="accent6"/>
                </a:solidFill>
              </a:rPr>
              <a:t>:</a:t>
            </a:r>
          </a:p>
          <a:p>
            <a:r>
              <a:rPr lang="en-US" dirty="0"/>
              <a:t>Fires on bridges are commonly caused by the collision of vehicles  such as fuel tankers or freight trucks and multiple vehicle collisions  or construction accidents</a:t>
            </a:r>
          </a:p>
          <a:p>
            <a:endParaRPr lang="en-US" dirty="0"/>
          </a:p>
        </p:txBody>
      </p:sp>
    </p:spTree>
    <p:extLst>
      <p:ext uri="{BB962C8B-B14F-4D97-AF65-F5344CB8AC3E}">
        <p14:creationId xmlns:p14="http://schemas.microsoft.com/office/powerpoint/2010/main" val="4104067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8600" y="228600"/>
            <a:ext cx="8915400" cy="6629400"/>
          </a:xfrm>
        </p:spPr>
        <p:txBody>
          <a:bodyPr>
            <a:normAutofit fontScale="70000" lnSpcReduction="20000"/>
          </a:bodyPr>
          <a:lstStyle/>
          <a:p>
            <a:r>
              <a:rPr lang="en-US" sz="4100" u="sng" dirty="0" smtClean="0">
                <a:solidFill>
                  <a:schemeClr val="accent6"/>
                </a:solidFill>
              </a:rPr>
              <a:t>COLLAPSE OF BRIDGES IN BANGLADESH:</a:t>
            </a:r>
          </a:p>
          <a:p>
            <a:endParaRPr lang="en-US" sz="4100" dirty="0" smtClean="0">
              <a:solidFill>
                <a:srgbClr val="FF0000"/>
              </a:solidFill>
            </a:endParaRPr>
          </a:p>
          <a:p>
            <a:pPr algn="just"/>
            <a:r>
              <a:rPr lang="en-US" dirty="0" smtClean="0"/>
              <a:t>Thousands </a:t>
            </a:r>
            <a:r>
              <a:rPr lang="en-US" dirty="0"/>
              <a:t>of bridges, which form important part of the rail and road infrastructure, have been constructed  in </a:t>
            </a:r>
            <a:r>
              <a:rPr lang="en-US" dirty="0" smtClean="0"/>
              <a:t>Bangladesh  </a:t>
            </a:r>
            <a:r>
              <a:rPr lang="en-US" dirty="0"/>
              <a:t>over the last few decades.  Every  year, several bridges  face  distress due to natural or </a:t>
            </a:r>
            <a:r>
              <a:rPr lang="en-US" dirty="0" smtClean="0"/>
              <a:t>man-made factors </a:t>
            </a:r>
            <a:r>
              <a:rPr lang="en-US" dirty="0"/>
              <a:t>mentioned in the earlier </a:t>
            </a:r>
            <a:r>
              <a:rPr lang="en-US" dirty="0" smtClean="0"/>
              <a:t>sections.</a:t>
            </a:r>
          </a:p>
          <a:p>
            <a:endParaRPr lang="en-US" dirty="0"/>
          </a:p>
          <a:p>
            <a:r>
              <a:rPr lang="en-US" dirty="0"/>
              <a:t> </a:t>
            </a:r>
            <a:r>
              <a:rPr lang="en-US" sz="4000" u="sng" dirty="0" smtClean="0">
                <a:solidFill>
                  <a:schemeClr val="accent6"/>
                </a:solidFill>
              </a:rPr>
              <a:t>HARDINGE BRIDGE (1933 AND 1971):</a:t>
            </a:r>
          </a:p>
          <a:p>
            <a:endParaRPr lang="en-US" dirty="0"/>
          </a:p>
          <a:p>
            <a:pPr algn="just"/>
            <a:r>
              <a:rPr lang="en-US" dirty="0"/>
              <a:t>During its 100 years of service two major failure events  occurred, one is  natural (not of the bridge structure, </a:t>
            </a:r>
            <a:r>
              <a:rPr lang="en-US" dirty="0" smtClean="0"/>
              <a:t>but </a:t>
            </a:r>
            <a:r>
              <a:rPr lang="en-US" dirty="0"/>
              <a:t>of the river training works) and the other (of the bridge superstructure and substructure) is manmade. </a:t>
            </a:r>
            <a:r>
              <a:rPr lang="en-US" dirty="0" smtClean="0"/>
              <a:t>On 25thof </a:t>
            </a:r>
            <a:r>
              <a:rPr lang="en-US" dirty="0"/>
              <a:t>September, 1933, the turbulent flow resulting  from a flood destroyed the right guide </a:t>
            </a:r>
            <a:r>
              <a:rPr lang="en-US" dirty="0" smtClean="0"/>
              <a:t>bank.to.(After </a:t>
            </a:r>
            <a:r>
              <a:rPr lang="en-US" dirty="0"/>
              <a:t>the incident, immediate  actions were </a:t>
            </a:r>
            <a:r>
              <a:rPr lang="en-US" dirty="0" smtClean="0"/>
              <a:t>taken  </a:t>
            </a:r>
            <a:r>
              <a:rPr lang="en-US" dirty="0"/>
              <a:t>by  dumping  of  stones  to  restore  the  river  training  work  (</a:t>
            </a:r>
            <a:r>
              <a:rPr lang="en-US" dirty="0" err="1"/>
              <a:t>Ghoshal</a:t>
            </a:r>
            <a:r>
              <a:rPr lang="en-US" dirty="0"/>
              <a:t>  2015).  The  second  major  damage </a:t>
            </a:r>
            <a:r>
              <a:rPr lang="en-US" dirty="0" smtClean="0"/>
              <a:t>occurred </a:t>
            </a:r>
            <a:r>
              <a:rPr lang="en-US" dirty="0"/>
              <a:t>during the War of  Liberation of  Bangladesh in  1971. One of the    18.3 m steel spans  –  the </a:t>
            </a:r>
            <a:r>
              <a:rPr lang="en-US" dirty="0" smtClean="0"/>
              <a:t>9thspan from </a:t>
            </a:r>
            <a:r>
              <a:rPr lang="en-US" dirty="0" err="1"/>
              <a:t>Bheramara</a:t>
            </a:r>
            <a:r>
              <a:rPr lang="en-US" dirty="0"/>
              <a:t> side  -  fell off  due to direct missile hit and the </a:t>
            </a:r>
            <a:r>
              <a:rPr lang="en-US" dirty="0" smtClean="0"/>
              <a:t>12thspan  </a:t>
            </a:r>
            <a:r>
              <a:rPr lang="en-US" dirty="0"/>
              <a:t>was blown  off  by explosives </a:t>
            </a:r>
            <a:r>
              <a:rPr lang="en-US" dirty="0" smtClean="0"/>
              <a:t>placed on </a:t>
            </a:r>
            <a:r>
              <a:rPr lang="en-US" dirty="0"/>
              <a:t>the bridge span by the army as a part  of  war strategy. </a:t>
            </a:r>
            <a:endParaRPr lang="en-US" dirty="0" smtClean="0"/>
          </a:p>
          <a:p>
            <a:endParaRPr lang="en-US" dirty="0"/>
          </a:p>
          <a:p>
            <a:endParaRPr lang="en-US" dirty="0"/>
          </a:p>
        </p:txBody>
      </p:sp>
    </p:spTree>
    <p:extLst>
      <p:ext uri="{BB962C8B-B14F-4D97-AF65-F5344CB8AC3E}">
        <p14:creationId xmlns:p14="http://schemas.microsoft.com/office/powerpoint/2010/main" val="90665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8600" y="152400"/>
            <a:ext cx="8534400" cy="6324600"/>
          </a:xfrm>
        </p:spPr>
        <p:txBody>
          <a:bodyPr>
            <a:normAutofit fontScale="92500" lnSpcReduction="20000"/>
          </a:bodyPr>
          <a:lstStyle/>
          <a:p>
            <a:r>
              <a:rPr lang="en-US" sz="2800" b="1" u="sng" dirty="0" smtClean="0">
                <a:solidFill>
                  <a:schemeClr val="accent6"/>
                </a:solidFill>
              </a:rPr>
              <a:t>KARNAPHULI BRIDGE (1991):</a:t>
            </a:r>
          </a:p>
          <a:p>
            <a:pPr algn="just"/>
            <a:r>
              <a:rPr lang="en-US" sz="2000" dirty="0" smtClean="0"/>
              <a:t>Just  </a:t>
            </a:r>
            <a:r>
              <a:rPr lang="en-US" sz="2000" dirty="0"/>
              <a:t>after two  years  of  opening,  on  the  night  following  </a:t>
            </a:r>
            <a:r>
              <a:rPr lang="en-US" sz="2000" dirty="0" smtClean="0"/>
              <a:t>29thApril</a:t>
            </a:r>
            <a:r>
              <a:rPr lang="en-US" sz="2000" dirty="0"/>
              <a:t>, 1991, at around 3:05 am, a  Category  V  super cyclone  hit the coastal areas of Bangladesh  with wind </a:t>
            </a:r>
            <a:r>
              <a:rPr lang="en-US" sz="2000" dirty="0" smtClean="0"/>
              <a:t>speed  </a:t>
            </a:r>
            <a:r>
              <a:rPr lang="en-US" sz="2000" dirty="0"/>
              <a:t>up to  225 </a:t>
            </a:r>
            <a:r>
              <a:rPr lang="en-US" sz="2000" dirty="0" err="1"/>
              <a:t>kmph</a:t>
            </a:r>
            <a:r>
              <a:rPr lang="en-US" sz="2000" dirty="0"/>
              <a:t> accompanied with storm surges  up to  6m high. A  100-ton floating crane </a:t>
            </a:r>
            <a:r>
              <a:rPr lang="en-US" sz="2000" dirty="0" err="1"/>
              <a:t>Shaktiman</a:t>
            </a:r>
            <a:r>
              <a:rPr lang="en-US" sz="2000" dirty="0"/>
              <a:t>, </a:t>
            </a:r>
            <a:r>
              <a:rPr lang="en-US" sz="2000" dirty="0" smtClean="0"/>
              <a:t>which  </a:t>
            </a:r>
            <a:r>
              <a:rPr lang="en-US" sz="2000" dirty="0"/>
              <a:t>was anchored at the Chittagong port, was uprooted, moved a few  kilometers  upstream  with the surge </a:t>
            </a:r>
            <a:r>
              <a:rPr lang="en-US" sz="2000" dirty="0" smtClean="0"/>
              <a:t>water  </a:t>
            </a:r>
            <a:r>
              <a:rPr lang="en-US" sz="2000" dirty="0"/>
              <a:t>and hit  one of the suspended spans, removing  the 100 m long steel trusses from their </a:t>
            </a:r>
            <a:r>
              <a:rPr lang="en-US" sz="2000" dirty="0" smtClean="0"/>
              <a:t>bearings</a:t>
            </a:r>
          </a:p>
          <a:p>
            <a:pPr marL="0" indent="0">
              <a:buNone/>
            </a:pPr>
            <a:r>
              <a:rPr lang="en-US" sz="3200" u="sng" dirty="0">
                <a:solidFill>
                  <a:schemeClr val="accent6"/>
                </a:solidFill>
              </a:rPr>
              <a:t>TURAG-BHAKURTA BRIDGE (1995 AND 1998</a:t>
            </a:r>
            <a:r>
              <a:rPr lang="en-US" sz="3200" u="sng" dirty="0" smtClean="0">
                <a:solidFill>
                  <a:schemeClr val="accent6"/>
                </a:solidFill>
              </a:rPr>
              <a:t>):</a:t>
            </a:r>
            <a:endParaRPr lang="en-US" sz="3200" u="sng" dirty="0">
              <a:solidFill>
                <a:schemeClr val="accent6"/>
              </a:solidFill>
            </a:endParaRPr>
          </a:p>
          <a:p>
            <a:pPr marL="0" indent="0">
              <a:buNone/>
            </a:pPr>
            <a:r>
              <a:rPr lang="en-US" sz="2000" dirty="0"/>
              <a:t> the bridge experienced a flood in 1995  and as a result, the  scour depth at pier-1 reached the pile length  (6 m) which led to the settlement of the pier along with  the  adjacent  deck  and  girder</a:t>
            </a:r>
          </a:p>
          <a:p>
            <a:r>
              <a:rPr lang="en-US" sz="3200" u="sng" dirty="0">
                <a:solidFill>
                  <a:schemeClr val="accent6"/>
                </a:solidFill>
              </a:rPr>
              <a:t>DECK GIRDER BRIDGE NEAR AMIN BAZAR </a:t>
            </a:r>
            <a:r>
              <a:rPr lang="en-US" sz="3200" u="sng" dirty="0" smtClean="0">
                <a:solidFill>
                  <a:schemeClr val="accent6"/>
                </a:solidFill>
              </a:rPr>
              <a:t>DHAKA:</a:t>
            </a:r>
            <a:endParaRPr lang="en-US" sz="3200" u="sng" dirty="0">
              <a:solidFill>
                <a:schemeClr val="accent6"/>
              </a:solidFill>
            </a:endParaRPr>
          </a:p>
          <a:p>
            <a:r>
              <a:rPr lang="en-US" sz="2000" dirty="0"/>
              <a:t>Failed  due to poor  detailing of deep girders making  it  difficult  to  compact  the  concrete,  as  a  result  of  which  the  girder  developed  wide  cracks  at  the bottom.</a:t>
            </a:r>
          </a:p>
          <a:p>
            <a:r>
              <a:rPr lang="en-US" sz="2000" dirty="0" err="1"/>
              <a:t>Noyarhat</a:t>
            </a:r>
            <a:r>
              <a:rPr lang="en-US" sz="2000" dirty="0"/>
              <a:t>  Bridge  near Dhaka</a:t>
            </a:r>
          </a:p>
          <a:p>
            <a:r>
              <a:rPr lang="en-US" sz="2000" dirty="0"/>
              <a:t>Flood  water  washed away  the  </a:t>
            </a:r>
            <a:r>
              <a:rPr lang="en-US" sz="2000" dirty="0" smtClean="0"/>
              <a:t>caissons.</a:t>
            </a:r>
            <a:endParaRPr lang="en-US" sz="2000" dirty="0"/>
          </a:p>
          <a:p>
            <a:endParaRPr lang="en-US" sz="2000" dirty="0">
              <a:solidFill>
                <a:srgbClr val="FF0000"/>
              </a:solidFill>
            </a:endParaRPr>
          </a:p>
        </p:txBody>
      </p:sp>
    </p:spTree>
    <p:extLst>
      <p:ext uri="{BB962C8B-B14F-4D97-AF65-F5344CB8AC3E}">
        <p14:creationId xmlns:p14="http://schemas.microsoft.com/office/powerpoint/2010/main" val="2386567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6370975"/>
          </a:xfrm>
          <a:prstGeom prst="rect">
            <a:avLst/>
          </a:prstGeom>
        </p:spPr>
        <p:txBody>
          <a:bodyPr wrap="square">
            <a:spAutoFit/>
          </a:bodyPr>
          <a:lstStyle/>
          <a:p>
            <a:pPr marL="635000" indent="-382588" algn="just">
              <a:lnSpc>
                <a:spcPct val="150000"/>
              </a:lnSpc>
              <a:buNone/>
            </a:pPr>
            <a:r>
              <a:rPr lang="en-US" sz="2000" b="1" u="sng" dirty="0" smtClean="0">
                <a:solidFill>
                  <a:srgbClr val="FFFF00"/>
                </a:solidFill>
                <a:latin typeface="Engravers MT" pitchFamily="18" charset="0"/>
                <a:cs typeface="Times New Roman" pitchFamily="18" charset="0"/>
              </a:rPr>
              <a:t> </a:t>
            </a:r>
            <a:r>
              <a:rPr lang="en-US" sz="3200" b="1" u="sng" dirty="0" smtClean="0">
                <a:solidFill>
                  <a:srgbClr val="002060"/>
                </a:solidFill>
                <a:effectLst>
                  <a:outerShdw blurRad="38100" dist="38100" dir="2700000" algn="tl">
                    <a:srgbClr val="000000">
                      <a:alpha val="43137"/>
                    </a:srgbClr>
                  </a:outerShdw>
                </a:effectLst>
                <a:latin typeface="Engravers MT" pitchFamily="18" charset="0"/>
                <a:cs typeface="Times New Roman" pitchFamily="18" charset="0"/>
              </a:rPr>
              <a:t>Introduction</a:t>
            </a:r>
          </a:p>
          <a:p>
            <a:pPr marL="635000" indent="-382588" algn="just">
              <a:lnSpc>
                <a:spcPct val="150000"/>
              </a:lnSpc>
            </a:pPr>
            <a:r>
              <a:rPr lang="en-US" sz="2000" dirty="0" smtClean="0">
                <a:solidFill>
                  <a:srgbClr val="002060"/>
                </a:solidFill>
                <a:latin typeface="Engravers MT" pitchFamily="18" charset="0"/>
                <a:cs typeface="Times New Roman" pitchFamily="18" charset="0"/>
              </a:rPr>
              <a:t>    </a:t>
            </a:r>
            <a:r>
              <a:rPr lang="en-US" sz="2000" dirty="0" smtClean="0"/>
              <a:t>Bridges are being extensively used in our country in highway and rural roads. Its uses are increasing day by </a:t>
            </a:r>
            <a:r>
              <a:rPr lang="en-US" sz="2000" dirty="0"/>
              <a:t>day </a:t>
            </a:r>
            <a:r>
              <a:rPr lang="en-US" sz="2000" dirty="0">
                <a:solidFill>
                  <a:srgbClr val="0000FF"/>
                </a:solidFill>
              </a:rPr>
              <a:t>because of its durability, rigidity, economy and aesthetic </a:t>
            </a:r>
            <a:r>
              <a:rPr lang="en-US" sz="2000" dirty="0" smtClean="0">
                <a:solidFill>
                  <a:srgbClr val="0000FF"/>
                </a:solidFill>
              </a:rPr>
              <a:t>beauty</a:t>
            </a:r>
            <a:r>
              <a:rPr lang="en-US" sz="2000" dirty="0" smtClean="0"/>
              <a:t>.</a:t>
            </a:r>
            <a:r>
              <a:rPr lang="en-US" sz="2000" dirty="0"/>
              <a:t> </a:t>
            </a:r>
            <a:r>
              <a:rPr lang="en-US" sz="2000" dirty="0" smtClean="0"/>
              <a:t>It </a:t>
            </a:r>
            <a:r>
              <a:rPr lang="en-US" sz="2000" dirty="0"/>
              <a:t>is a structure which </a:t>
            </a:r>
            <a:r>
              <a:rPr lang="en-US" sz="2000" dirty="0">
                <a:solidFill>
                  <a:srgbClr val="0000FF"/>
                </a:solidFill>
              </a:rPr>
              <a:t>provides passage facilities over an obstacle without closing </a:t>
            </a:r>
            <a:r>
              <a:rPr lang="en-US" sz="2000" dirty="0" smtClean="0">
                <a:solidFill>
                  <a:srgbClr val="0000FF"/>
                </a:solidFill>
              </a:rPr>
              <a:t>the way </a:t>
            </a:r>
            <a:r>
              <a:rPr lang="en-US" sz="2000" dirty="0" err="1" smtClean="0"/>
              <a:t>beneath.The</a:t>
            </a:r>
            <a:r>
              <a:rPr lang="en-US" sz="2000" dirty="0" smtClean="0"/>
              <a:t> </a:t>
            </a:r>
            <a:r>
              <a:rPr lang="en-US" sz="2000" dirty="0"/>
              <a:t>required passage may be for a </a:t>
            </a:r>
            <a:r>
              <a:rPr lang="en-US" sz="2000" dirty="0" err="1" smtClean="0"/>
              <a:t>road,railway,a</a:t>
            </a:r>
            <a:r>
              <a:rPr lang="en-US" sz="2000" dirty="0" smtClean="0"/>
              <a:t> </a:t>
            </a:r>
            <a:r>
              <a:rPr lang="en-US" sz="2000" dirty="0" err="1" smtClean="0"/>
              <a:t>canal,a</a:t>
            </a:r>
            <a:r>
              <a:rPr lang="en-US" sz="2000" dirty="0"/>
              <a:t> </a:t>
            </a:r>
            <a:r>
              <a:rPr lang="en-US" sz="2000" dirty="0" err="1" smtClean="0"/>
              <a:t>pipeline.The</a:t>
            </a:r>
            <a:r>
              <a:rPr lang="en-US" sz="2000" dirty="0" smtClean="0"/>
              <a:t> </a:t>
            </a:r>
            <a:r>
              <a:rPr lang="en-US" sz="2000" dirty="0"/>
              <a:t>obstacle to be crossed may be  a </a:t>
            </a:r>
            <a:r>
              <a:rPr lang="en-US" sz="2000" dirty="0" err="1" smtClean="0"/>
              <a:t>river,railway,valley</a:t>
            </a:r>
            <a:r>
              <a:rPr lang="en-US" sz="2000" dirty="0" smtClean="0"/>
              <a:t>.</a:t>
            </a:r>
          </a:p>
          <a:p>
            <a:pPr marL="635000" indent="-382588" algn="just">
              <a:lnSpc>
                <a:spcPct val="150000"/>
              </a:lnSpc>
            </a:pPr>
            <a:endParaRPr lang="en-US" sz="2000" dirty="0"/>
          </a:p>
          <a:p>
            <a:pPr marL="635000" indent="-382588" algn="just">
              <a:lnSpc>
                <a:spcPct val="150000"/>
              </a:lnSpc>
              <a:buNone/>
            </a:pPr>
            <a:r>
              <a:rPr lang="en-US" sz="2000" dirty="0" smtClean="0"/>
              <a:t>     Failure of bridge </a:t>
            </a:r>
            <a:r>
              <a:rPr lang="en-US" sz="2000" dirty="0" smtClean="0">
                <a:solidFill>
                  <a:srgbClr val="0000FF"/>
                </a:solidFill>
              </a:rPr>
              <a:t>hinders the transportation with a region thoroughly </a:t>
            </a:r>
            <a:r>
              <a:rPr lang="en-US" sz="2000" dirty="0" smtClean="0"/>
              <a:t>and separate it from other region also make obstruct in </a:t>
            </a:r>
            <a:r>
              <a:rPr lang="en-US" sz="2000" dirty="0"/>
              <a:t>economic system. </a:t>
            </a:r>
            <a:r>
              <a:rPr lang="en-US" sz="2000" dirty="0">
                <a:solidFill>
                  <a:srgbClr val="0000FF"/>
                </a:solidFill>
              </a:rPr>
              <a:t>Engineering is usually about avoiding failures and investigating why </a:t>
            </a:r>
            <a:r>
              <a:rPr lang="en-US" sz="2000" dirty="0" smtClean="0">
                <a:solidFill>
                  <a:srgbClr val="0000FF"/>
                </a:solidFill>
              </a:rPr>
              <a:t>failures </a:t>
            </a:r>
            <a:r>
              <a:rPr lang="en-US" sz="2000" dirty="0">
                <a:solidFill>
                  <a:srgbClr val="0000FF"/>
                </a:solidFill>
              </a:rPr>
              <a:t>occur and ways to fix the </a:t>
            </a:r>
            <a:r>
              <a:rPr lang="en-US" sz="2000" dirty="0" smtClean="0">
                <a:solidFill>
                  <a:srgbClr val="0000FF"/>
                </a:solidFill>
              </a:rPr>
              <a:t>problem.</a:t>
            </a:r>
          </a:p>
        </p:txBody>
      </p:sp>
    </p:spTree>
    <p:extLst>
      <p:ext uri="{BB962C8B-B14F-4D97-AF65-F5344CB8AC3E}">
        <p14:creationId xmlns:p14="http://schemas.microsoft.com/office/powerpoint/2010/main" val="2773489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1" y="0"/>
            <a:ext cx="9088582" cy="5943600"/>
          </a:xfrm>
          <a:prstGeom prst="rect">
            <a:avLst/>
          </a:prstGeom>
          <a:ln>
            <a:noFill/>
          </a:ln>
          <a:effectLst>
            <a:softEdge rad="112500"/>
          </a:effectLst>
        </p:spPr>
      </p:pic>
    </p:spTree>
    <p:extLst>
      <p:ext uri="{BB962C8B-B14F-4D97-AF65-F5344CB8AC3E}">
        <p14:creationId xmlns:p14="http://schemas.microsoft.com/office/powerpoint/2010/main" val="3965368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511"/>
            <a:ext cx="4114800" cy="29732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9512"/>
            <a:ext cx="4572000" cy="2973251"/>
          </a:xfrm>
          <a:prstGeom prst="rect">
            <a:avLst/>
          </a:prstGeom>
        </p:spPr>
      </p:pic>
      <p:sp>
        <p:nvSpPr>
          <p:cNvPr id="6" name="TextBox 5"/>
          <p:cNvSpPr txBox="1"/>
          <p:nvPr/>
        </p:nvSpPr>
        <p:spPr>
          <a:xfrm>
            <a:off x="685800" y="3519055"/>
            <a:ext cx="8401659" cy="584775"/>
          </a:xfrm>
          <a:prstGeom prst="rect">
            <a:avLst/>
          </a:prstGeom>
          <a:noFill/>
        </p:spPr>
        <p:txBody>
          <a:bodyPr wrap="none" rtlCol="0">
            <a:spAutoFit/>
          </a:bodyPr>
          <a:lstStyle/>
          <a:p>
            <a:r>
              <a:rPr lang="en-US" sz="1600" u="sng" dirty="0" smtClean="0"/>
              <a:t>Fig: A truck hangs from a bailey bridge  collapsed due to heavy </a:t>
            </a:r>
            <a:r>
              <a:rPr lang="en-US" sz="1600" u="sng" dirty="0" err="1" smtClean="0"/>
              <a:t>load,at</a:t>
            </a:r>
            <a:r>
              <a:rPr lang="en-US" sz="1600" u="sng" dirty="0" smtClean="0"/>
              <a:t> </a:t>
            </a:r>
            <a:r>
              <a:rPr lang="en-US" sz="1600" u="sng" dirty="0" err="1" smtClean="0"/>
              <a:t>Shariatpur</a:t>
            </a:r>
            <a:r>
              <a:rPr lang="en-US" sz="1600" u="sng" dirty="0" smtClean="0"/>
              <a:t>,</a:t>
            </a:r>
          </a:p>
          <a:p>
            <a:r>
              <a:rPr lang="en-US" sz="1600" u="sng" dirty="0" smtClean="0"/>
              <a:t>(October 29,2016)</a:t>
            </a:r>
            <a:endParaRPr lang="en-US" sz="1600" u="sng" dirty="0"/>
          </a:p>
        </p:txBody>
      </p:sp>
    </p:spTree>
    <p:extLst>
      <p:ext uri="{BB962C8B-B14F-4D97-AF65-F5344CB8AC3E}">
        <p14:creationId xmlns:p14="http://schemas.microsoft.com/office/powerpoint/2010/main" val="623173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0288"/>
          </a:xfrm>
        </p:spPr>
        <p:txBody>
          <a:bodyPr>
            <a:normAutofit/>
          </a:bodyPr>
          <a:lstStyle/>
          <a:p>
            <a:r>
              <a:rPr lang="en-US" b="1" dirty="0" smtClean="0"/>
              <a:t>MAINTENANCE OF BRIDGES</a:t>
            </a:r>
            <a:endParaRPr lang="en-US" dirty="0"/>
          </a:p>
        </p:txBody>
      </p:sp>
      <p:sp>
        <p:nvSpPr>
          <p:cNvPr id="3" name="Content Placeholder 2"/>
          <p:cNvSpPr>
            <a:spLocks noGrp="1"/>
          </p:cNvSpPr>
          <p:nvPr>
            <p:ph idx="1"/>
          </p:nvPr>
        </p:nvSpPr>
        <p:spPr>
          <a:xfrm>
            <a:off x="457200" y="1219200"/>
            <a:ext cx="8229600" cy="4389120"/>
          </a:xfrm>
        </p:spPr>
        <p:txBody>
          <a:bodyPr>
            <a:normAutofit/>
          </a:bodyPr>
          <a:lstStyle/>
          <a:p>
            <a:pPr marL="514350" indent="-514350">
              <a:buFont typeface="+mj-lt"/>
              <a:buAutoNum type="arabicPeriod"/>
            </a:pPr>
            <a:r>
              <a:rPr lang="en-US" sz="2000" dirty="0" smtClean="0"/>
              <a:t>The bearings of girders should be coated with oil from time to time.</a:t>
            </a:r>
          </a:p>
          <a:p>
            <a:pPr marL="514350" lvl="0" indent="-514350">
              <a:buFont typeface="+mj-lt"/>
              <a:buAutoNum type="arabicPeriod"/>
            </a:pPr>
            <a:r>
              <a:rPr lang="en-US" sz="2000" dirty="0" smtClean="0"/>
              <a:t>The floor system of approaches and bridges should be properly maintained.</a:t>
            </a:r>
          </a:p>
          <a:p>
            <a:pPr marL="514350" indent="-514350">
              <a:buFont typeface="+mj-lt"/>
              <a:buAutoNum type="arabicPeriod"/>
            </a:pPr>
            <a:r>
              <a:rPr lang="en-US" sz="2000" dirty="0" smtClean="0"/>
              <a:t>The entire drainage system should be inspected for its proper functioning.</a:t>
            </a:r>
          </a:p>
          <a:p>
            <a:pPr marL="514350" lvl="0" indent="-514350">
              <a:buFont typeface="+mj-lt"/>
              <a:buAutoNum type="arabicPeriod"/>
            </a:pPr>
            <a:r>
              <a:rPr lang="en-US" sz="2000" dirty="0" smtClean="0"/>
              <a:t>The movement of foundations, if any, should be carefully inspected and all attempts should be made to stop such further movement.</a:t>
            </a:r>
          </a:p>
          <a:p>
            <a:endParaRPr lang="en-US" dirty="0"/>
          </a:p>
        </p:txBody>
      </p:sp>
      <p:sp>
        <p:nvSpPr>
          <p:cNvPr id="4" name="Date Placeholder 3"/>
          <p:cNvSpPr>
            <a:spLocks noGrp="1"/>
          </p:cNvSpPr>
          <p:nvPr>
            <p:ph type="dt" sz="half" idx="10"/>
          </p:nvPr>
        </p:nvSpPr>
        <p:spPr/>
        <p:txBody>
          <a:bodyPr/>
          <a:lstStyle/>
          <a:p>
            <a:fld id="{4534E643-8479-4DE9-A320-5D1B9858087B}" type="datetime3">
              <a:rPr lang="en-US" smtClean="0"/>
              <a:t>30 April 2017</a:t>
            </a:fld>
            <a:endParaRPr lang="en-US" dirty="0"/>
          </a:p>
        </p:txBody>
      </p:sp>
      <p:sp>
        <p:nvSpPr>
          <p:cNvPr id="5" name="Slide Number Placeholder 4"/>
          <p:cNvSpPr>
            <a:spLocks noGrp="1"/>
          </p:cNvSpPr>
          <p:nvPr>
            <p:ph type="sldNum" sz="quarter" idx="12"/>
          </p:nvPr>
        </p:nvSpPr>
        <p:spPr/>
        <p:txBody>
          <a:bodyPr/>
          <a:lstStyle/>
          <a:p>
            <a:fld id="{C20760C0-A554-4FC8-9632-1E97D0C534B9}" type="slidenum">
              <a:rPr lang="en-US" smtClean="0"/>
              <a:pPr/>
              <a:t>22</a:t>
            </a:fld>
            <a:endParaRPr lang="en-US" dirty="0"/>
          </a:p>
        </p:txBody>
      </p:sp>
    </p:spTree>
    <p:extLst>
      <p:ext uri="{BB962C8B-B14F-4D97-AF65-F5344CB8AC3E}">
        <p14:creationId xmlns:p14="http://schemas.microsoft.com/office/powerpoint/2010/main" val="2296929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32688"/>
          </a:xfrm>
        </p:spPr>
        <p:txBody>
          <a:bodyPr>
            <a:normAutofit/>
          </a:bodyPr>
          <a:lstStyle/>
          <a:p>
            <a:r>
              <a:rPr lang="en-US" b="1" dirty="0" smtClean="0"/>
              <a:t>CONCLUSION</a:t>
            </a:r>
            <a:endParaRPr lang="en-US" dirty="0"/>
          </a:p>
        </p:txBody>
      </p:sp>
      <p:sp>
        <p:nvSpPr>
          <p:cNvPr id="3" name="Content Placeholder 2"/>
          <p:cNvSpPr>
            <a:spLocks noGrp="1"/>
          </p:cNvSpPr>
          <p:nvPr>
            <p:ph idx="1"/>
          </p:nvPr>
        </p:nvSpPr>
        <p:spPr>
          <a:xfrm>
            <a:off x="381000" y="1066800"/>
            <a:ext cx="8534400" cy="4953000"/>
          </a:xfrm>
        </p:spPr>
        <p:txBody>
          <a:bodyPr>
            <a:normAutofit/>
          </a:bodyPr>
          <a:lstStyle/>
          <a:p>
            <a:r>
              <a:rPr lang="en-US" sz="2000" dirty="0" smtClean="0"/>
              <a:t>Bridges connect destinations. Bridges are assets to mankind and have to last for generations as the construction of bridge influences the whole ecosystem and the change is permanent. So proper planning to adapt the bridge into the natural ecosystem has to be done.  The scope of Bridge Engineering is ever booming and technology used in bridge building is also getting sophisticated.</a:t>
            </a:r>
          </a:p>
          <a:p>
            <a:endParaRPr lang="en-US" sz="2800" dirty="0"/>
          </a:p>
        </p:txBody>
      </p:sp>
      <p:sp>
        <p:nvSpPr>
          <p:cNvPr id="4" name="Date Placeholder 3"/>
          <p:cNvSpPr>
            <a:spLocks noGrp="1"/>
          </p:cNvSpPr>
          <p:nvPr>
            <p:ph type="dt" sz="half" idx="10"/>
          </p:nvPr>
        </p:nvSpPr>
        <p:spPr/>
        <p:txBody>
          <a:bodyPr/>
          <a:lstStyle/>
          <a:p>
            <a:fld id="{C6ABA527-35DF-4E99-8D69-61AAB99B4A2B}" type="datetime3">
              <a:rPr lang="en-US" smtClean="0"/>
              <a:t>30 April 2017</a:t>
            </a:fld>
            <a:endParaRPr lang="en-US" dirty="0"/>
          </a:p>
        </p:txBody>
      </p:sp>
      <p:sp>
        <p:nvSpPr>
          <p:cNvPr id="5" name="Slide Number Placeholder 4"/>
          <p:cNvSpPr>
            <a:spLocks noGrp="1"/>
          </p:cNvSpPr>
          <p:nvPr>
            <p:ph type="sldNum" sz="quarter" idx="12"/>
          </p:nvPr>
        </p:nvSpPr>
        <p:spPr/>
        <p:txBody>
          <a:bodyPr/>
          <a:lstStyle/>
          <a:p>
            <a:fld id="{C20760C0-A554-4FC8-9632-1E97D0C534B9}" type="slidenum">
              <a:rPr lang="en-US" smtClean="0"/>
              <a:pPr/>
              <a:t>23</a:t>
            </a:fld>
            <a:endParaRPr lang="en-US" dirty="0"/>
          </a:p>
        </p:txBody>
      </p:sp>
    </p:spTree>
    <p:extLst>
      <p:ext uri="{BB962C8B-B14F-4D97-AF65-F5344CB8AC3E}">
        <p14:creationId xmlns:p14="http://schemas.microsoft.com/office/powerpoint/2010/main" val="3055125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US" dirty="0" smtClean="0"/>
              <a:t>1. Victor, D.J. 1973,Essentials of bridge engineering, 4</a:t>
            </a:r>
            <a:r>
              <a:rPr lang="en-US" baseline="30000" dirty="0" smtClean="0"/>
              <a:t>th</a:t>
            </a:r>
            <a:r>
              <a:rPr lang="en-US" dirty="0" smtClean="0"/>
              <a:t> </a:t>
            </a:r>
            <a:r>
              <a:rPr lang="en-US" dirty="0" err="1" smtClean="0"/>
              <a:t>edn</a:t>
            </a:r>
            <a:r>
              <a:rPr lang="en-US" dirty="0" smtClean="0"/>
              <a:t>, OXFORD &amp; IBH PUBLICATION CO. PVT. LTD. New Delhi.</a:t>
            </a:r>
          </a:p>
          <a:p>
            <a:pPr marL="109728" indent="0" algn="just">
              <a:buNone/>
            </a:pPr>
            <a:r>
              <a:rPr lang="en-US" dirty="0" smtClean="0"/>
              <a:t>2. </a:t>
            </a:r>
            <a:r>
              <a:rPr lang="en-US" dirty="0" err="1" smtClean="0"/>
              <a:t>Ponnuswamy</a:t>
            </a:r>
            <a:r>
              <a:rPr lang="en-US" dirty="0" smtClean="0"/>
              <a:t>, S 1986, Bridge Engineering, 7</a:t>
            </a:r>
            <a:r>
              <a:rPr lang="en-US" baseline="30000" dirty="0" smtClean="0"/>
              <a:t>th</a:t>
            </a:r>
            <a:r>
              <a:rPr lang="en-US" dirty="0" smtClean="0"/>
              <a:t> </a:t>
            </a:r>
            <a:r>
              <a:rPr lang="en-US" dirty="0" err="1" smtClean="0"/>
              <a:t>edn</a:t>
            </a:r>
            <a:r>
              <a:rPr lang="en-US" dirty="0" smtClean="0"/>
              <a:t>, Tata McGraw </a:t>
            </a:r>
            <a:r>
              <a:rPr lang="en-US" dirty="0" err="1" smtClean="0"/>
              <a:t>Hill,New</a:t>
            </a:r>
            <a:r>
              <a:rPr lang="en-US" dirty="0" smtClean="0"/>
              <a:t> Delhi.</a:t>
            </a:r>
          </a:p>
          <a:p>
            <a:pPr marL="109728" indent="0" algn="just">
              <a:buNone/>
            </a:pPr>
            <a:r>
              <a:rPr lang="en-US" dirty="0" smtClean="0"/>
              <a:t>3. Choudhury, J.R. &amp; </a:t>
            </a:r>
            <a:r>
              <a:rPr lang="en-US" dirty="0" err="1" smtClean="0"/>
              <a:t>Hasnat</a:t>
            </a:r>
            <a:r>
              <a:rPr lang="en-US" dirty="0" smtClean="0"/>
              <a:t>, A 2015 ‘Bridge collapses around the world: Causes and </a:t>
            </a:r>
            <a:r>
              <a:rPr lang="en-US" dirty="0" err="1" smtClean="0"/>
              <a:t>Mechanism’,</a:t>
            </a:r>
            <a:r>
              <a:rPr lang="en-US" i="1" dirty="0" err="1" smtClean="0"/>
              <a:t>IABSE</a:t>
            </a:r>
            <a:r>
              <a:rPr lang="en-US" i="1" dirty="0" smtClean="0"/>
              <a:t>-JSCE joint conference on Advance Bridge Engineering-|||,</a:t>
            </a:r>
            <a:r>
              <a:rPr lang="en-US" dirty="0" smtClean="0"/>
              <a:t>At </a:t>
            </a:r>
            <a:r>
              <a:rPr lang="en-US" dirty="0" err="1" smtClean="0"/>
              <a:t>Dhaka,Bangladesh,pp</a:t>
            </a:r>
            <a:r>
              <a:rPr lang="en-US" dirty="0" smtClean="0"/>
              <a:t>. 27-33.</a:t>
            </a:r>
            <a:endParaRPr lang="en-US" dirty="0"/>
          </a:p>
        </p:txBody>
      </p:sp>
      <p:sp>
        <p:nvSpPr>
          <p:cNvPr id="3" name="Title 2"/>
          <p:cNvSpPr>
            <a:spLocks noGrp="1"/>
          </p:cNvSpPr>
          <p:nvPr>
            <p:ph type="title"/>
          </p:nvPr>
        </p:nvSpPr>
        <p:spPr/>
        <p:txBody>
          <a:bodyPr/>
          <a:lstStyle/>
          <a:p>
            <a:r>
              <a:rPr lang="en-US" u="sng" dirty="0" smtClean="0"/>
              <a:t>References:</a:t>
            </a:r>
            <a:endParaRPr lang="en-US" u="sng" dirty="0"/>
          </a:p>
        </p:txBody>
      </p:sp>
    </p:spTree>
    <p:extLst>
      <p:ext uri="{BB962C8B-B14F-4D97-AF65-F5344CB8AC3E}">
        <p14:creationId xmlns:p14="http://schemas.microsoft.com/office/powerpoint/2010/main" val="3516435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pPr marL="109728" indent="0">
              <a:buNone/>
            </a:pPr>
            <a:r>
              <a:rPr lang="en-US" dirty="0" smtClean="0"/>
              <a:t>                       </a:t>
            </a:r>
          </a:p>
          <a:p>
            <a:pPr marL="109728" indent="0">
              <a:buNone/>
            </a:pPr>
            <a:endParaRPr lang="en-US" dirty="0"/>
          </a:p>
          <a:p>
            <a:pPr marL="109728" indent="0">
              <a:buNone/>
            </a:pPr>
            <a:endParaRPr lang="en-US" dirty="0" smtClean="0"/>
          </a:p>
          <a:p>
            <a:pPr marL="109728" indent="0">
              <a:buNone/>
            </a:pPr>
            <a:r>
              <a:rPr lang="en-US" sz="6600" dirty="0">
                <a:solidFill>
                  <a:srgbClr val="0000FF"/>
                </a:solidFill>
              </a:rPr>
              <a:t> </a:t>
            </a:r>
            <a:r>
              <a:rPr lang="en-US" sz="6600" dirty="0" smtClean="0">
                <a:solidFill>
                  <a:srgbClr val="0000FF"/>
                </a:solidFill>
              </a:rPr>
              <a:t>         </a:t>
            </a:r>
            <a:r>
              <a:rPr lang="en-US" sz="6600" b="1" dirty="0" smtClean="0">
                <a:solidFill>
                  <a:srgbClr val="00B0F0"/>
                </a:solidFill>
              </a:rPr>
              <a:t>Any</a:t>
            </a:r>
          </a:p>
          <a:p>
            <a:pPr marL="109728" indent="0">
              <a:buNone/>
            </a:pPr>
            <a:r>
              <a:rPr lang="en-US" sz="6600" b="1" dirty="0">
                <a:solidFill>
                  <a:srgbClr val="00B0F0"/>
                </a:solidFill>
              </a:rPr>
              <a:t> </a:t>
            </a:r>
            <a:r>
              <a:rPr lang="en-US" sz="6600" b="1" dirty="0" smtClean="0">
                <a:solidFill>
                  <a:srgbClr val="00B0F0"/>
                </a:solidFill>
              </a:rPr>
              <a:t>    Question???</a:t>
            </a:r>
            <a:endParaRPr lang="en-US" sz="6600" b="1" dirty="0">
              <a:solidFill>
                <a:srgbClr val="00B0F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37358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lstStyle/>
          <a:p>
            <a:pPr marL="109728" indent="0">
              <a:buNone/>
            </a:pPr>
            <a:r>
              <a:rPr lang="en-US" dirty="0" smtClean="0"/>
              <a:t>               </a:t>
            </a:r>
          </a:p>
          <a:p>
            <a:pPr marL="109728" indent="0">
              <a:buNone/>
            </a:pPr>
            <a:endParaRPr lang="en-US" dirty="0"/>
          </a:p>
          <a:p>
            <a:pPr marL="109728" indent="0">
              <a:buNone/>
            </a:pPr>
            <a:r>
              <a:rPr lang="en-US" dirty="0"/>
              <a:t> </a:t>
            </a:r>
            <a:r>
              <a:rPr lang="en-US" dirty="0" smtClean="0"/>
              <a:t>                         </a:t>
            </a:r>
            <a:r>
              <a:rPr lang="en-US" sz="4400" b="1" dirty="0" smtClean="0">
                <a:solidFill>
                  <a:schemeClr val="accent6"/>
                </a:solidFill>
              </a:rPr>
              <a:t>Thanks</a:t>
            </a:r>
          </a:p>
          <a:p>
            <a:pPr marL="109728" indent="0">
              <a:buNone/>
            </a:pPr>
            <a:r>
              <a:rPr lang="en-US" sz="4400" b="1" dirty="0">
                <a:solidFill>
                  <a:schemeClr val="accent6"/>
                </a:solidFill>
              </a:rPr>
              <a:t> </a:t>
            </a:r>
            <a:r>
              <a:rPr lang="en-US" sz="4400" b="1" dirty="0" smtClean="0">
                <a:solidFill>
                  <a:schemeClr val="accent6"/>
                </a:solidFill>
              </a:rPr>
              <a:t>                  For</a:t>
            </a:r>
          </a:p>
          <a:p>
            <a:pPr marL="109728" indent="0">
              <a:buNone/>
            </a:pPr>
            <a:r>
              <a:rPr lang="en-US" sz="4400" b="1" dirty="0">
                <a:solidFill>
                  <a:schemeClr val="accent6"/>
                </a:solidFill>
              </a:rPr>
              <a:t> </a:t>
            </a:r>
            <a:r>
              <a:rPr lang="en-US" sz="4400" b="1" dirty="0" smtClean="0">
                <a:solidFill>
                  <a:schemeClr val="accent6"/>
                </a:solidFill>
              </a:rPr>
              <a:t>          Your Patience!!!</a:t>
            </a:r>
          </a:p>
          <a:p>
            <a:pPr marL="109728" indent="0">
              <a:buNone/>
            </a:pPr>
            <a:r>
              <a:rPr lang="en-US" sz="4400" b="1" dirty="0">
                <a:solidFill>
                  <a:schemeClr val="accent6"/>
                </a:solidFill>
              </a:rPr>
              <a:t> </a:t>
            </a:r>
            <a:r>
              <a:rPr lang="en-US" sz="4400" b="1" dirty="0" smtClean="0">
                <a:solidFill>
                  <a:schemeClr val="accent6"/>
                </a:solidFill>
              </a:rPr>
              <a:t>                    </a:t>
            </a:r>
            <a:endParaRPr lang="en-US" sz="4400" b="1" dirty="0">
              <a:solidFill>
                <a:schemeClr val="accent6"/>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0640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763000" cy="4832092"/>
          </a:xfrm>
          <a:prstGeom prst="rect">
            <a:avLst/>
          </a:prstGeom>
        </p:spPr>
        <p:txBody>
          <a:bodyPr wrap="square">
            <a:spAutoFit/>
          </a:bodyPr>
          <a:lstStyle/>
          <a:p>
            <a:pPr marL="635000" indent="-382588">
              <a:buNone/>
            </a:pPr>
            <a:r>
              <a:rPr lang="en-US" sz="3600" b="1" dirty="0" smtClean="0">
                <a:solidFill>
                  <a:srgbClr val="002060"/>
                </a:solidFill>
                <a:latin typeface="Engravers MT" pitchFamily="18" charset="0"/>
                <a:cs typeface="Times New Roman" pitchFamily="18" charset="0"/>
              </a:rPr>
              <a:t>   </a:t>
            </a:r>
            <a:r>
              <a:rPr lang="en-US" sz="3600" b="1" u="sng" dirty="0" smtClean="0">
                <a:solidFill>
                  <a:srgbClr val="002060"/>
                </a:solidFill>
                <a:latin typeface="Engravers MT" pitchFamily="18" charset="0"/>
                <a:cs typeface="Times New Roman" pitchFamily="18" charset="0"/>
              </a:rPr>
              <a:t>Definition of bridge</a:t>
            </a:r>
            <a:r>
              <a:rPr lang="en-US" sz="2400" dirty="0" smtClean="0"/>
              <a:t/>
            </a:r>
            <a:br>
              <a:rPr lang="en-US" sz="2400" dirty="0" smtClean="0"/>
            </a:br>
            <a:r>
              <a:rPr lang="en-US" sz="2400" dirty="0" smtClean="0"/>
              <a:t> </a:t>
            </a:r>
          </a:p>
          <a:p>
            <a:pPr algn="just"/>
            <a:r>
              <a:rPr lang="en-US" sz="2000" dirty="0" smtClean="0">
                <a:solidFill>
                  <a:srgbClr val="0000FF"/>
                </a:solidFill>
              </a:rPr>
              <a:t>The Association of American State Highway and Transportation Officials (AASHTO) </a:t>
            </a:r>
            <a:r>
              <a:rPr lang="en-US" sz="2000" dirty="0" smtClean="0"/>
              <a:t>defines a bridge as</a:t>
            </a:r>
          </a:p>
          <a:p>
            <a:pPr algn="just"/>
            <a:r>
              <a:rPr lang="en-US" sz="2000" dirty="0" smtClean="0"/>
              <a:t> </a:t>
            </a:r>
            <a:r>
              <a:rPr lang="en-US" sz="2000" dirty="0"/>
              <a:t>‘‘a structure, including supports, erected over a depression or an obstruction such as water, highway, or </a:t>
            </a:r>
            <a:r>
              <a:rPr lang="en-US" sz="2000" dirty="0" err="1" smtClean="0">
                <a:solidFill>
                  <a:srgbClr val="0000FF"/>
                </a:solidFill>
              </a:rPr>
              <a:t>railway,having</a:t>
            </a:r>
            <a:r>
              <a:rPr lang="en-US" sz="2000" dirty="0" smtClean="0">
                <a:solidFill>
                  <a:srgbClr val="0000FF"/>
                </a:solidFill>
              </a:rPr>
              <a:t> </a:t>
            </a:r>
            <a:r>
              <a:rPr lang="en-US" sz="2000" dirty="0">
                <a:solidFill>
                  <a:srgbClr val="0000FF"/>
                </a:solidFill>
              </a:rPr>
              <a:t>a track or passageway for carrying traffic or other moving loads and having an opening measured along  the  center of the  roadway  of  more  than 6 m between under-copings  of abutments</a:t>
            </a:r>
            <a:r>
              <a:rPr lang="en-US" sz="2000" dirty="0"/>
              <a:t>  or  spring lines of arches, or extreme ends of openings for multiple boxes; it may also include multiple pipes where the clear distance between openings is less than half of the smaller contiguous opening.’’(AASHTO, 1999).</a:t>
            </a:r>
          </a:p>
          <a:p>
            <a:pPr marL="635000" indent="-382588" algn="just">
              <a:buNone/>
            </a:pPr>
            <a:endParaRPr lang="en-US" sz="2400" dirty="0" smtClean="0"/>
          </a:p>
          <a:p>
            <a:pPr marL="635000" indent="-382588" algn="just">
              <a:buNone/>
            </a:pP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67200"/>
            <a:ext cx="9144000" cy="2590800"/>
          </a:xfrm>
          <a:prstGeom prst="rect">
            <a:avLst/>
          </a:prstGeom>
        </p:spPr>
      </p:pic>
    </p:spTree>
    <p:extLst>
      <p:ext uri="{BB962C8B-B14F-4D97-AF65-F5344CB8AC3E}">
        <p14:creationId xmlns:p14="http://schemas.microsoft.com/office/powerpoint/2010/main" val="875942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153400" cy="5816977"/>
          </a:xfrm>
          <a:prstGeom prst="rect">
            <a:avLst/>
          </a:prstGeom>
        </p:spPr>
        <p:txBody>
          <a:bodyPr wrap="square">
            <a:spAutoFit/>
          </a:bodyPr>
          <a:lstStyle/>
          <a:p>
            <a:pPr algn="just">
              <a:buNone/>
            </a:pPr>
            <a:r>
              <a:rPr lang="en-US" sz="2400" dirty="0" smtClean="0"/>
              <a:t> </a:t>
            </a:r>
            <a:r>
              <a:rPr lang="en-US" sz="3600" b="1" u="sng" dirty="0" smtClean="0">
                <a:latin typeface="Times New Roman" pitchFamily="18" charset="0"/>
                <a:cs typeface="Times New Roman" pitchFamily="18" charset="0"/>
              </a:rPr>
              <a:t>COMPONENTS OF BRIDGE</a:t>
            </a:r>
          </a:p>
          <a:p>
            <a:pPr algn="just">
              <a:buNone/>
            </a:pPr>
            <a:r>
              <a:rPr lang="en-US" sz="2400" dirty="0" smtClean="0"/>
              <a:t>             </a:t>
            </a:r>
          </a:p>
          <a:p>
            <a:pPr algn="just">
              <a:buNone/>
            </a:pPr>
            <a:r>
              <a:rPr lang="en-US" sz="2400" dirty="0" smtClean="0"/>
              <a:t>                   The bridge structure comprises the following term-</a:t>
            </a:r>
          </a:p>
          <a:p>
            <a:pPr algn="just">
              <a:buNone/>
            </a:pPr>
            <a:endParaRPr lang="en-US" sz="2400" dirty="0" smtClean="0"/>
          </a:p>
          <a:p>
            <a:pPr>
              <a:buNone/>
            </a:pPr>
            <a:r>
              <a:rPr lang="en-US" sz="2400" dirty="0" smtClean="0"/>
              <a:t>                   a) Decking, consists of slab, girder &amp; railing.</a:t>
            </a:r>
          </a:p>
          <a:p>
            <a:pPr>
              <a:buNone/>
            </a:pPr>
            <a:r>
              <a:rPr lang="en-US" sz="2400" dirty="0" smtClean="0"/>
              <a:t>                   b) Bearing for decking.</a:t>
            </a:r>
          </a:p>
          <a:p>
            <a:pPr>
              <a:buNone/>
            </a:pPr>
            <a:r>
              <a:rPr lang="en-US" sz="2400" dirty="0" smtClean="0"/>
              <a:t>                   c) Abutment &amp; piers.</a:t>
            </a:r>
          </a:p>
          <a:p>
            <a:pPr>
              <a:buNone/>
            </a:pPr>
            <a:r>
              <a:rPr lang="en-US" sz="2400" dirty="0" smtClean="0"/>
              <a:t>                   d) Wing wall &amp; returns.</a:t>
            </a:r>
          </a:p>
          <a:p>
            <a:pPr>
              <a:buNone/>
            </a:pPr>
            <a:r>
              <a:rPr lang="en-US" sz="2400" dirty="0" smtClean="0"/>
              <a:t>                   e) Foundation for the abutment, piers, wind wall and returns.</a:t>
            </a:r>
          </a:p>
          <a:p>
            <a:pPr>
              <a:buNone/>
            </a:pPr>
            <a:r>
              <a:rPr lang="en-US" sz="2400" dirty="0" smtClean="0"/>
              <a:t>                   f) River training work, like revetment for slope and abutments apron for bed level.</a:t>
            </a:r>
          </a:p>
          <a:p>
            <a:pPr>
              <a:buNone/>
            </a:pPr>
            <a:r>
              <a:rPr lang="en-US" sz="2400" dirty="0" smtClean="0"/>
              <a:t>                   g) Approaches to the bridges to connect the bridge proper to the roads on either site.  </a:t>
            </a:r>
            <a:endParaRPr lang="en-US" sz="2400" dirty="0"/>
          </a:p>
        </p:txBody>
      </p:sp>
    </p:spTree>
    <p:extLst>
      <p:ext uri="{BB962C8B-B14F-4D97-AF65-F5344CB8AC3E}">
        <p14:creationId xmlns:p14="http://schemas.microsoft.com/office/powerpoint/2010/main" val="267260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44840"/>
          </a:xfrm>
          <a:prstGeom prst="rect">
            <a:avLst/>
          </a:prstGeom>
        </p:spPr>
      </p:pic>
    </p:spTree>
    <p:extLst>
      <p:ext uri="{BB962C8B-B14F-4D97-AF65-F5344CB8AC3E}">
        <p14:creationId xmlns:p14="http://schemas.microsoft.com/office/powerpoint/2010/main" val="246803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1399"/>
            <a:ext cx="9164781" cy="34290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564"/>
            <a:ext cx="9164782" cy="3380509"/>
          </a:xfrm>
          <a:prstGeom prst="rect">
            <a:avLst/>
          </a:prstGeom>
        </p:spPr>
      </p:pic>
    </p:spTree>
    <p:extLst>
      <p:ext uri="{BB962C8B-B14F-4D97-AF65-F5344CB8AC3E}">
        <p14:creationId xmlns:p14="http://schemas.microsoft.com/office/powerpoint/2010/main" val="1740201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9144000" cy="6432530"/>
          </a:xfrm>
          <a:prstGeom prst="rect">
            <a:avLst/>
          </a:prstGeom>
        </p:spPr>
        <p:txBody>
          <a:bodyPr wrap="square">
            <a:spAutoFit/>
          </a:bodyPr>
          <a:lstStyle/>
          <a:p>
            <a:pPr>
              <a:buNone/>
            </a:pPr>
            <a:r>
              <a:rPr lang="en-US" sz="2000" dirty="0" smtClean="0"/>
              <a:t>     </a:t>
            </a:r>
            <a:r>
              <a:rPr lang="en-US" sz="3200" b="1" u="sng" dirty="0" smtClean="0">
                <a:solidFill>
                  <a:schemeClr val="accent6"/>
                </a:solidFill>
                <a:latin typeface="Times New Roman" pitchFamily="18" charset="0"/>
                <a:cs typeface="Times New Roman" pitchFamily="18" charset="0"/>
              </a:rPr>
              <a:t>TYPES OF BRIDGES</a:t>
            </a:r>
            <a:r>
              <a:rPr lang="en-US" sz="2000" dirty="0" smtClean="0"/>
              <a:t/>
            </a:r>
            <a:br>
              <a:rPr lang="en-US" sz="2000" dirty="0" smtClean="0"/>
            </a:br>
            <a:r>
              <a:rPr lang="en-US" sz="2000" dirty="0" smtClean="0"/>
              <a:t>Bridge may be classified in many ways , as below:</a:t>
            </a:r>
          </a:p>
          <a:p>
            <a:pPr>
              <a:buNone/>
            </a:pPr>
            <a:r>
              <a:rPr lang="en-US" sz="2000" dirty="0" smtClean="0">
                <a:solidFill>
                  <a:srgbClr val="0000FF"/>
                </a:solidFill>
              </a:rPr>
              <a:t>According to function</a:t>
            </a:r>
            <a:r>
              <a:rPr lang="en-US" sz="2000" dirty="0" smtClean="0"/>
              <a:t>:</a:t>
            </a:r>
          </a:p>
          <a:p>
            <a:pPr marL="342900" indent="-342900">
              <a:buFont typeface="Wingdings" pitchFamily="2" charset="2"/>
              <a:buChar char="Ø"/>
            </a:pPr>
            <a:r>
              <a:rPr lang="en-US" sz="2000" dirty="0" smtClean="0"/>
              <a:t>Aqueduct:  Canal over a river</a:t>
            </a:r>
          </a:p>
          <a:p>
            <a:pPr marL="342900" indent="-342900">
              <a:buFont typeface="Wingdings" pitchFamily="2" charset="2"/>
              <a:buChar char="Ø"/>
            </a:pPr>
            <a:r>
              <a:rPr lang="en-US" sz="2000" dirty="0" smtClean="0"/>
              <a:t>Viaduct: road or railway over a valley.</a:t>
            </a:r>
          </a:p>
          <a:p>
            <a:pPr marL="342900" indent="-342900">
              <a:buFont typeface="Wingdings" pitchFamily="2" charset="2"/>
              <a:buChar char="Ø"/>
            </a:pPr>
            <a:r>
              <a:rPr lang="en-US" sz="2000" dirty="0" smtClean="0"/>
              <a:t>Pedestrian bridge</a:t>
            </a:r>
          </a:p>
          <a:p>
            <a:pPr marL="342900" indent="-342900">
              <a:buFont typeface="Wingdings" pitchFamily="2" charset="2"/>
              <a:buChar char="Ø"/>
            </a:pPr>
            <a:r>
              <a:rPr lang="en-US" sz="2000" dirty="0" smtClean="0"/>
              <a:t>Highway bridge</a:t>
            </a:r>
          </a:p>
          <a:p>
            <a:pPr marL="342900" indent="-342900">
              <a:buFont typeface="Wingdings" pitchFamily="2" charset="2"/>
              <a:buChar char="Ø"/>
            </a:pPr>
            <a:r>
              <a:rPr lang="en-US" sz="2000" dirty="0" smtClean="0"/>
              <a:t>Railway bridge</a:t>
            </a:r>
          </a:p>
          <a:p>
            <a:pPr marL="342900" indent="-342900">
              <a:buFont typeface="Wingdings" pitchFamily="2" charset="2"/>
              <a:buChar char="Ø"/>
            </a:pPr>
            <a:r>
              <a:rPr lang="en-US" sz="2000" dirty="0" smtClean="0"/>
              <a:t>Pipeline bridge.</a:t>
            </a:r>
            <a:endParaRPr lang="en-US" sz="2000" dirty="0"/>
          </a:p>
          <a:p>
            <a:r>
              <a:rPr lang="en-US" sz="2000" dirty="0" smtClean="0">
                <a:solidFill>
                  <a:srgbClr val="0000FF"/>
                </a:solidFill>
              </a:rPr>
              <a:t>According to material of construction of super structure:</a:t>
            </a:r>
          </a:p>
          <a:p>
            <a:pPr marL="342900" indent="-342900">
              <a:buFont typeface="Wingdings" pitchFamily="2" charset="2"/>
              <a:buChar char="Ø"/>
            </a:pPr>
            <a:r>
              <a:rPr lang="en-US" sz="2000" dirty="0" smtClean="0"/>
              <a:t>Timber           </a:t>
            </a:r>
          </a:p>
          <a:p>
            <a:pPr marL="342900" indent="-342900">
              <a:buFont typeface="Wingdings" pitchFamily="2" charset="2"/>
              <a:buChar char="Ø"/>
            </a:pPr>
            <a:r>
              <a:rPr lang="en-US" sz="2000" dirty="0" smtClean="0"/>
              <a:t>Masonry</a:t>
            </a:r>
          </a:p>
          <a:p>
            <a:r>
              <a:rPr lang="en-US" sz="2000" dirty="0" smtClean="0">
                <a:solidFill>
                  <a:srgbClr val="0000FF"/>
                </a:solidFill>
              </a:rPr>
              <a:t>According to  span length:                 </a:t>
            </a:r>
          </a:p>
          <a:p>
            <a:pPr marL="285750" indent="-285750">
              <a:buFont typeface="Wingdings" pitchFamily="2" charset="2"/>
              <a:buChar char="Ø"/>
            </a:pPr>
            <a:r>
              <a:rPr lang="en-US" sz="2000" dirty="0" smtClean="0"/>
              <a:t>Culvert</a:t>
            </a:r>
            <a:r>
              <a:rPr lang="en-US" sz="2000" dirty="0"/>
              <a:t>:(less than 8m)</a:t>
            </a:r>
          </a:p>
          <a:p>
            <a:pPr marL="285750" indent="-285750">
              <a:buFont typeface="Wingdings" pitchFamily="2" charset="2"/>
              <a:buChar char="Ø"/>
            </a:pPr>
            <a:r>
              <a:rPr lang="en-US" sz="2000" dirty="0"/>
              <a:t>Minor bridge </a:t>
            </a:r>
            <a:r>
              <a:rPr lang="en-US" sz="2000" dirty="0">
                <a:sym typeface="Wingdings" pitchFamily="2" charset="2"/>
              </a:rPr>
              <a:t>:( 8-30 m)</a:t>
            </a:r>
          </a:p>
          <a:p>
            <a:pPr marL="285750" indent="-285750">
              <a:buFont typeface="Wingdings" pitchFamily="2" charset="2"/>
              <a:buChar char="Ø"/>
            </a:pPr>
            <a:r>
              <a:rPr lang="en-US" sz="2000" dirty="0">
                <a:sym typeface="Wingdings" pitchFamily="2" charset="2"/>
              </a:rPr>
              <a:t>Major bridge:(above 30m)</a:t>
            </a:r>
          </a:p>
          <a:p>
            <a:pPr marL="285750" indent="-285750">
              <a:buFont typeface="Wingdings" pitchFamily="2" charset="2"/>
              <a:buChar char="Ø"/>
            </a:pPr>
            <a:r>
              <a:rPr lang="en-US" sz="2000" dirty="0" smtClean="0">
                <a:sym typeface="Wingdings" pitchFamily="2" charset="2"/>
              </a:rPr>
              <a:t>Long span bridge:(above 120m).</a:t>
            </a:r>
          </a:p>
          <a:p>
            <a:pPr marL="342900" indent="-342900">
              <a:buFont typeface="Wingdings" pitchFamily="2" charset="2"/>
              <a:buChar char="Ø"/>
            </a:pPr>
            <a:endParaRPr lang="en-US" sz="2000" dirty="0" smtClean="0"/>
          </a:p>
          <a:p>
            <a:pPr marL="342900" indent="-342900">
              <a:buFont typeface="Wingdings" pitchFamily="2" charset="2"/>
              <a:buChar char="Ø"/>
            </a:pPr>
            <a:endParaRPr lang="en-US" sz="2000" dirty="0" smtClean="0"/>
          </a:p>
          <a:p>
            <a:pPr>
              <a:buNone/>
            </a:pPr>
            <a:endParaRPr lang="en-US" sz="2000" dirty="0"/>
          </a:p>
        </p:txBody>
      </p:sp>
    </p:spTree>
    <p:extLst>
      <p:ext uri="{BB962C8B-B14F-4D97-AF65-F5344CB8AC3E}">
        <p14:creationId xmlns:p14="http://schemas.microsoft.com/office/powerpoint/2010/main" val="5349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1415772"/>
          </a:xfrm>
          <a:prstGeom prst="rect">
            <a:avLst/>
          </a:prstGeom>
        </p:spPr>
        <p:txBody>
          <a:bodyPr wrap="square">
            <a:spAutoFit/>
          </a:bodyPr>
          <a:lstStyle/>
          <a:p>
            <a:pPr marL="609600" indent="-609600">
              <a:buFontTx/>
              <a:buNone/>
            </a:pPr>
            <a:r>
              <a:rPr lang="en-US" sz="2800" b="1" dirty="0"/>
              <a:t> </a:t>
            </a:r>
            <a:r>
              <a:rPr lang="en-US" sz="2800" b="1" dirty="0" smtClean="0"/>
              <a:t> </a:t>
            </a:r>
            <a:r>
              <a:rPr lang="en-US" sz="2000" b="1" u="sng" dirty="0" smtClean="0">
                <a:solidFill>
                  <a:schemeClr val="accent6"/>
                </a:solidFill>
              </a:rPr>
              <a:t>Beside that classification bridge may be classified mainly in six type</a:t>
            </a:r>
            <a:r>
              <a:rPr lang="tr-TR" sz="2000" b="1" u="sng" dirty="0" smtClean="0">
                <a:solidFill>
                  <a:schemeClr val="accent6"/>
                </a:solidFill>
              </a:rPr>
              <a:t>:</a:t>
            </a:r>
            <a:endParaRPr lang="en-US" sz="2000" b="1" u="sng" dirty="0" smtClean="0">
              <a:solidFill>
                <a:schemeClr val="accent6"/>
              </a:solidFill>
            </a:endParaRPr>
          </a:p>
          <a:p>
            <a:pPr marL="609600" indent="-609600">
              <a:buFontTx/>
              <a:buNone/>
            </a:pPr>
            <a:endParaRPr lang="en-US" sz="2000" b="1" dirty="0"/>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07" y="1142999"/>
            <a:ext cx="3934691" cy="306724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308" y="1500283"/>
            <a:ext cx="4325215" cy="254068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532" y="4391041"/>
            <a:ext cx="3855027" cy="2114550"/>
          </a:xfrm>
          <a:prstGeom prst="rect">
            <a:avLst/>
          </a:prstGeom>
        </p:spPr>
      </p:pic>
      <p:sp>
        <p:nvSpPr>
          <p:cNvPr id="16" name="TextBox 15"/>
          <p:cNvSpPr txBox="1"/>
          <p:nvPr/>
        </p:nvSpPr>
        <p:spPr>
          <a:xfrm>
            <a:off x="838199" y="4210244"/>
            <a:ext cx="1617751" cy="338554"/>
          </a:xfrm>
          <a:prstGeom prst="rect">
            <a:avLst/>
          </a:prstGeom>
          <a:noFill/>
        </p:spPr>
        <p:txBody>
          <a:bodyPr wrap="none" rtlCol="0">
            <a:spAutoFit/>
          </a:bodyPr>
          <a:lstStyle/>
          <a:p>
            <a:r>
              <a:rPr lang="en-US" sz="1600" u="sng" dirty="0" smtClean="0"/>
              <a:t>1.Beam </a:t>
            </a:r>
            <a:r>
              <a:rPr lang="en-US" sz="1600" u="sng" dirty="0" smtClean="0">
                <a:cs typeface="Times New Roman" pitchFamily="18" charset="0"/>
              </a:rPr>
              <a:t>Bridge</a:t>
            </a:r>
            <a:endParaRPr lang="en-US" sz="1600" u="sng" dirty="0">
              <a:cs typeface="Times New Roman" pitchFamily="18" charset="0"/>
            </a:endParaRPr>
          </a:p>
        </p:txBody>
      </p:sp>
      <p:sp>
        <p:nvSpPr>
          <p:cNvPr id="17" name="TextBox 16"/>
          <p:cNvSpPr txBox="1"/>
          <p:nvPr/>
        </p:nvSpPr>
        <p:spPr>
          <a:xfrm>
            <a:off x="6019800" y="4040967"/>
            <a:ext cx="2074607" cy="338554"/>
          </a:xfrm>
          <a:prstGeom prst="rect">
            <a:avLst/>
          </a:prstGeom>
          <a:noFill/>
        </p:spPr>
        <p:txBody>
          <a:bodyPr wrap="none" rtlCol="0">
            <a:spAutoFit/>
          </a:bodyPr>
          <a:lstStyle/>
          <a:p>
            <a:r>
              <a:rPr lang="en-US" sz="1600" u="sng" dirty="0" smtClean="0">
                <a:cs typeface="Times New Roman" pitchFamily="18" charset="0"/>
              </a:rPr>
              <a:t>2.Cantilever Bridge</a:t>
            </a:r>
            <a:endParaRPr lang="en-US" sz="1600" u="sng" dirty="0">
              <a:cs typeface="Times New Roman" pitchFamily="18" charset="0"/>
            </a:endParaRPr>
          </a:p>
        </p:txBody>
      </p:sp>
      <p:sp>
        <p:nvSpPr>
          <p:cNvPr id="19" name="TextBox 18"/>
          <p:cNvSpPr txBox="1"/>
          <p:nvPr/>
        </p:nvSpPr>
        <p:spPr>
          <a:xfrm>
            <a:off x="3750314" y="6505591"/>
            <a:ext cx="1535998" cy="338554"/>
          </a:xfrm>
          <a:prstGeom prst="rect">
            <a:avLst/>
          </a:prstGeom>
          <a:noFill/>
        </p:spPr>
        <p:txBody>
          <a:bodyPr wrap="none" rtlCol="0">
            <a:spAutoFit/>
          </a:bodyPr>
          <a:lstStyle/>
          <a:p>
            <a:r>
              <a:rPr lang="en-US" sz="1600" u="sng" dirty="0" smtClean="0">
                <a:cs typeface="Times New Roman" pitchFamily="18" charset="0"/>
              </a:rPr>
              <a:t>3.Arch Bridge</a:t>
            </a:r>
            <a:endParaRPr lang="en-US" sz="1600" u="sng" dirty="0">
              <a:cs typeface="Times New Roman" pitchFamily="18" charset="0"/>
            </a:endParaRPr>
          </a:p>
        </p:txBody>
      </p:sp>
    </p:spTree>
    <p:extLst>
      <p:ext uri="{BB962C8B-B14F-4D97-AF65-F5344CB8AC3E}">
        <p14:creationId xmlns:p14="http://schemas.microsoft.com/office/powerpoint/2010/main" val="355073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800"/>
            <a:ext cx="3962400" cy="2133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85800"/>
            <a:ext cx="4419600" cy="2133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962400"/>
            <a:ext cx="4571999" cy="2209800"/>
          </a:xfrm>
          <a:prstGeom prst="rect">
            <a:avLst/>
          </a:prstGeom>
        </p:spPr>
      </p:pic>
      <p:sp>
        <p:nvSpPr>
          <p:cNvPr id="5" name="TextBox 4"/>
          <p:cNvSpPr txBox="1"/>
          <p:nvPr/>
        </p:nvSpPr>
        <p:spPr>
          <a:xfrm>
            <a:off x="903135" y="3124200"/>
            <a:ext cx="2460930" cy="369332"/>
          </a:xfrm>
          <a:prstGeom prst="rect">
            <a:avLst/>
          </a:prstGeom>
          <a:noFill/>
        </p:spPr>
        <p:txBody>
          <a:bodyPr wrap="none" rtlCol="0">
            <a:spAutoFit/>
          </a:bodyPr>
          <a:lstStyle/>
          <a:p>
            <a:r>
              <a:rPr lang="en-US" u="sng" dirty="0" smtClean="0"/>
              <a:t>4.Suspension Bridge</a:t>
            </a:r>
            <a:endParaRPr lang="en-US" u="sng" dirty="0"/>
          </a:p>
        </p:txBody>
      </p:sp>
      <p:sp>
        <p:nvSpPr>
          <p:cNvPr id="6" name="TextBox 5"/>
          <p:cNvSpPr txBox="1"/>
          <p:nvPr/>
        </p:nvSpPr>
        <p:spPr>
          <a:xfrm>
            <a:off x="5791200" y="3124200"/>
            <a:ext cx="2420856" cy="338554"/>
          </a:xfrm>
          <a:prstGeom prst="rect">
            <a:avLst/>
          </a:prstGeom>
          <a:noFill/>
        </p:spPr>
        <p:txBody>
          <a:bodyPr wrap="none" rtlCol="0">
            <a:spAutoFit/>
          </a:bodyPr>
          <a:lstStyle/>
          <a:p>
            <a:r>
              <a:rPr lang="en-US" sz="1600" u="sng" dirty="0" smtClean="0"/>
              <a:t>5.Cable-Stayed bridge</a:t>
            </a:r>
            <a:endParaRPr lang="en-US" sz="1600" u="sng" dirty="0"/>
          </a:p>
        </p:txBody>
      </p:sp>
      <p:sp>
        <p:nvSpPr>
          <p:cNvPr id="7" name="TextBox 6"/>
          <p:cNvSpPr txBox="1"/>
          <p:nvPr/>
        </p:nvSpPr>
        <p:spPr>
          <a:xfrm>
            <a:off x="3676505" y="6400800"/>
            <a:ext cx="1638590" cy="338554"/>
          </a:xfrm>
          <a:prstGeom prst="rect">
            <a:avLst/>
          </a:prstGeom>
          <a:noFill/>
        </p:spPr>
        <p:txBody>
          <a:bodyPr wrap="none" rtlCol="0">
            <a:spAutoFit/>
          </a:bodyPr>
          <a:lstStyle/>
          <a:p>
            <a:r>
              <a:rPr lang="en-US" sz="1600" u="sng" dirty="0" smtClean="0"/>
              <a:t>6.Truss bridge</a:t>
            </a:r>
            <a:endParaRPr lang="en-US" sz="1600" u="sng" dirty="0"/>
          </a:p>
        </p:txBody>
      </p:sp>
    </p:spTree>
    <p:extLst>
      <p:ext uri="{BB962C8B-B14F-4D97-AF65-F5344CB8AC3E}">
        <p14:creationId xmlns:p14="http://schemas.microsoft.com/office/powerpoint/2010/main" val="316514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538</TotalTime>
  <Words>1661</Words>
  <Application>Microsoft Office PowerPoint</Application>
  <PresentationFormat>On-screen Show (4:3)</PresentationFormat>
  <Paragraphs>178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LOADING ON BRIDGES</vt:lpstr>
      <vt:lpstr>BRIDGE FAILURE: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MAINTENANCE OF BRIDGES</vt:lpstr>
      <vt:lpstr>CONCLUSION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Adnan</dc:creator>
  <cp:lastModifiedBy>User</cp:lastModifiedBy>
  <cp:revision>63</cp:revision>
  <dcterms:created xsi:type="dcterms:W3CDTF">2013-11-15T04:34:26Z</dcterms:created>
  <dcterms:modified xsi:type="dcterms:W3CDTF">2017-04-29T19:04:42Z</dcterms:modified>
</cp:coreProperties>
</file>