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3" r:id="rId2"/>
    <p:sldId id="286" r:id="rId3"/>
    <p:sldId id="287" r:id="rId4"/>
    <p:sldId id="288" r:id="rId5"/>
    <p:sldId id="290" r:id="rId6"/>
    <p:sldId id="298" r:id="rId7"/>
    <p:sldId id="297" r:id="rId8"/>
    <p:sldId id="289" r:id="rId9"/>
    <p:sldId id="294" r:id="rId10"/>
    <p:sldId id="296" r:id="rId11"/>
    <p:sldId id="292" r:id="rId12"/>
    <p:sldId id="293" r:id="rId13"/>
    <p:sldId id="291" r:id="rId14"/>
    <p:sldId id="295"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Lst>
  <p:sldSz cx="13004800" cy="7315200"/>
  <p:notesSz cx="130048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C134"/>
    <a:srgbClr val="002B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1050" y="72"/>
      </p:cViewPr>
      <p:guideLst>
        <p:guide orient="horz" pos="2880"/>
        <p:guide pos="21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2267712"/>
            <a:ext cx="11054080" cy="153619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4096512"/>
            <a:ext cx="910336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04" userDrawn="1">
          <p15:clr>
            <a:srgbClr val="FBAE40"/>
          </p15:clr>
        </p15:guide>
        <p15:guide id="2" pos="40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04" userDrawn="1">
          <p15:clr>
            <a:srgbClr val="FBAE40"/>
          </p15:clr>
        </p15:guide>
        <p15:guide id="2" pos="4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50240" y="1682496"/>
            <a:ext cx="5657088"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1682496"/>
            <a:ext cx="5657088"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04" userDrawn="1">
          <p15:clr>
            <a:srgbClr val="FBAE40"/>
          </p15:clr>
        </p15:guide>
        <p15:guide id="2" pos="40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Holder 2">
            <a:extLst>
              <a:ext uri="{FF2B5EF4-FFF2-40B4-BE49-F238E27FC236}">
                <a16:creationId xmlns:a16="http://schemas.microsoft.com/office/drawing/2014/main" id="{072E1F3A-9D74-A0C9-9036-12E2906F17C1}"/>
              </a:ext>
            </a:extLst>
          </p:cNvPr>
          <p:cNvSpPr>
            <a:spLocks noGrp="1"/>
          </p:cNvSpPr>
          <p:nvPr>
            <p:ph type="title"/>
          </p:nvPr>
        </p:nvSpPr>
        <p:spPr>
          <a:xfrm>
            <a:off x="650240" y="292608"/>
            <a:ext cx="11704320" cy="1170432"/>
          </a:xfrm>
        </p:spPr>
        <p:txBody>
          <a:bodyPr lIns="0" tIns="0" rIns="0" bIns="0"/>
          <a:lstStyle>
            <a:lvl1pPr>
              <a:defRPr/>
            </a:lvl1pPr>
          </a:lstStyle>
          <a:p>
            <a:endParaRPr/>
          </a:p>
        </p:txBody>
      </p:sp>
      <p:sp>
        <p:nvSpPr>
          <p:cNvPr id="7" name="Holder 3">
            <a:extLst>
              <a:ext uri="{FF2B5EF4-FFF2-40B4-BE49-F238E27FC236}">
                <a16:creationId xmlns:a16="http://schemas.microsoft.com/office/drawing/2014/main" id="{457A4D32-2CDC-3368-F6DD-42851BC7936C}"/>
              </a:ext>
            </a:extLst>
          </p:cNvPr>
          <p:cNvSpPr>
            <a:spLocks noGrp="1"/>
          </p:cNvSpPr>
          <p:nvPr>
            <p:ph type="body" idx="1"/>
          </p:nvPr>
        </p:nvSpPr>
        <p:spPr>
          <a:xfrm>
            <a:off x="650240" y="1682496"/>
            <a:ext cx="11704320" cy="4828032"/>
          </a:xfrm>
        </p:spPr>
        <p:txBody>
          <a:bodyPr lIns="0" tIns="0" rIns="0" bIns="0"/>
          <a:lstStyle>
            <a:lvl1pPr>
              <a:defRPr/>
            </a:lvl1pPr>
          </a:lstStyle>
          <a:p>
            <a:endParaRPr dirty="0"/>
          </a:p>
        </p:txBody>
      </p:sp>
    </p:spTree>
  </p:cSld>
  <p:clrMapOvr>
    <a:masterClrMapping/>
  </p:clrMapOvr>
  <p:extLst>
    <p:ext uri="{DCECCB84-F9BA-43D5-87BE-67443E8EF086}">
      <p15:sldGuideLst xmlns:p15="http://schemas.microsoft.com/office/powerpoint/2012/main">
        <p15:guide id="1" orient="horz" pos="2304" userDrawn="1">
          <p15:clr>
            <a:srgbClr val="FBAE40"/>
          </p15:clr>
        </p15:guide>
        <p15:guide id="2" pos="40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Holder 2">
            <a:extLst>
              <a:ext uri="{FF2B5EF4-FFF2-40B4-BE49-F238E27FC236}">
                <a16:creationId xmlns:a16="http://schemas.microsoft.com/office/drawing/2014/main" id="{18FB1B23-3A38-5AEF-5E2C-8D9B3DE615C4}"/>
              </a:ext>
            </a:extLst>
          </p:cNvPr>
          <p:cNvSpPr>
            <a:spLocks noGrp="1"/>
          </p:cNvSpPr>
          <p:nvPr>
            <p:ph type="title"/>
          </p:nvPr>
        </p:nvSpPr>
        <p:spPr>
          <a:xfrm>
            <a:off x="650240" y="292608"/>
            <a:ext cx="11704320" cy="1170432"/>
          </a:xfrm>
        </p:spPr>
        <p:txBody>
          <a:bodyPr lIns="0" tIns="0" rIns="0" bIns="0"/>
          <a:lstStyle>
            <a:lvl1pPr>
              <a:defRPr/>
            </a:lvl1pPr>
          </a:lstStyle>
          <a:p>
            <a:endParaRPr/>
          </a:p>
        </p:txBody>
      </p:sp>
      <p:sp>
        <p:nvSpPr>
          <p:cNvPr id="6" name="Holder 3">
            <a:extLst>
              <a:ext uri="{FF2B5EF4-FFF2-40B4-BE49-F238E27FC236}">
                <a16:creationId xmlns:a16="http://schemas.microsoft.com/office/drawing/2014/main" id="{A39D748E-8934-E173-79A7-87C2CD35CFA4}"/>
              </a:ext>
            </a:extLst>
          </p:cNvPr>
          <p:cNvSpPr>
            <a:spLocks noGrp="1"/>
          </p:cNvSpPr>
          <p:nvPr>
            <p:ph type="body" idx="1"/>
          </p:nvPr>
        </p:nvSpPr>
        <p:spPr>
          <a:xfrm>
            <a:off x="650240" y="1682496"/>
            <a:ext cx="11704320" cy="4828032"/>
          </a:xfrm>
        </p:spPr>
        <p:txBody>
          <a:bodyPr lIns="0" tIns="0" rIns="0" bIns="0"/>
          <a:lstStyle>
            <a:lvl1pPr>
              <a:defRPr/>
            </a:lvl1pPr>
          </a:lstStyle>
          <a:p>
            <a:endParaRPr dirty="0"/>
          </a:p>
        </p:txBody>
      </p:sp>
    </p:spTree>
  </p:cSld>
  <p:clrMapOvr>
    <a:masterClrMapping/>
  </p:clrMapOvr>
  <p:extLst>
    <p:ext uri="{DCECCB84-F9BA-43D5-87BE-67443E8EF086}">
      <p15:sldGuideLst xmlns:p15="http://schemas.microsoft.com/office/powerpoint/2012/main">
        <p15:guide id="1" orient="horz" pos="2304" userDrawn="1">
          <p15:clr>
            <a:srgbClr val="FBAE40"/>
          </p15:clr>
        </p15:guide>
        <p15:guide id="2" pos="409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Abstract PNG Images, Free Transparent Abstract Download - KindPNG">
            <a:extLst>
              <a:ext uri="{FF2B5EF4-FFF2-40B4-BE49-F238E27FC236}">
                <a16:creationId xmlns:a16="http://schemas.microsoft.com/office/drawing/2014/main" id="{497BF08A-89B5-70E2-FB53-4707D7D2D094}"/>
              </a:ext>
            </a:extLst>
          </p:cNvPr>
          <p:cNvPicPr>
            <a:picLocks noChangeAspect="1" noChangeArrowheads="1"/>
          </p:cNvPicPr>
          <p:nvPr userDrawn="1"/>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t="21196" b="22552"/>
          <a:stretch/>
        </p:blipFill>
        <p:spPr bwMode="auto">
          <a:xfrm>
            <a:off x="-279400" y="-344423"/>
            <a:ext cx="13563600" cy="1566672"/>
          </a:xfrm>
          <a:prstGeom prst="rect">
            <a:avLst/>
          </a:prstGeom>
          <a:noFill/>
          <a:extLst>
            <a:ext uri="{909E8E84-426E-40DD-AFC4-6F175D3DCCD1}">
              <a14:hiddenFill xmlns:a14="http://schemas.microsoft.com/office/drawing/2010/main">
                <a:solidFill>
                  <a:srgbClr val="FFFFFF"/>
                </a:solidFill>
              </a14:hiddenFill>
            </a:ext>
          </a:extLst>
        </p:spPr>
      </p:pic>
      <p:sp>
        <p:nvSpPr>
          <p:cNvPr id="2" name="Holder 2"/>
          <p:cNvSpPr>
            <a:spLocks noGrp="1"/>
          </p:cNvSpPr>
          <p:nvPr>
            <p:ph type="title"/>
          </p:nvPr>
        </p:nvSpPr>
        <p:spPr>
          <a:xfrm>
            <a:off x="650240" y="292608"/>
            <a:ext cx="1170432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50240" y="1682496"/>
            <a:ext cx="11704320" cy="482803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4421632" y="6803136"/>
            <a:ext cx="4161536"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50240" y="6803136"/>
            <a:ext cx="2991104"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a:xfrm>
            <a:off x="9363456" y="6803136"/>
            <a:ext cx="2991104"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6981BFC5-0FE0-6DBE-C955-2134C6ED5006}"/>
              </a:ext>
            </a:extLst>
          </p:cNvPr>
          <p:cNvSpPr/>
          <p:nvPr userDrawn="1"/>
        </p:nvSpPr>
        <p:spPr>
          <a:xfrm>
            <a:off x="0" y="6949441"/>
            <a:ext cx="13004800" cy="365760"/>
          </a:xfrm>
          <a:prstGeom prst="rect">
            <a:avLst/>
          </a:prstGeom>
          <a:gradFill flip="none" rotWithShape="1">
            <a:gsLst>
              <a:gs pos="0">
                <a:srgbClr val="B2C134"/>
              </a:gs>
              <a:gs pos="100000">
                <a:srgbClr val="002B55"/>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Cascadia Mono SemiBold" panose="020B0609020000020004" pitchFamily="49" charset="0"/>
                <a:ea typeface="Cascadia Mono SemiBold" panose="020B0609020000020004" pitchFamily="49" charset="0"/>
                <a:cs typeface="Cascadia Mono SemiBold" panose="020B0609020000020004" pitchFamily="49" charset="0"/>
              </a:rPr>
              <a:t>Md. Mohayminul Islam, </a:t>
            </a:r>
            <a:r>
              <a:rPr lang="en-US" sz="1800" b="1" kern="1200" dirty="0">
                <a:solidFill>
                  <a:schemeClr val="tx1"/>
                </a:solidFill>
                <a:latin typeface="Cascadia Mono SemiBold" panose="020B0609020000020004" pitchFamily="49" charset="0"/>
                <a:ea typeface="Cascadia Mono SemiBold" panose="020B0609020000020004" pitchFamily="49" charset="0"/>
                <a:cs typeface="Cascadia Mono SemiBold" panose="020B0609020000020004" pitchFamily="49" charset="0"/>
              </a:rPr>
              <a:t>Lecturer</a:t>
            </a:r>
            <a:r>
              <a:rPr lang="fr-FR" sz="1800" b="1" kern="1200" dirty="0">
                <a:solidFill>
                  <a:schemeClr val="tx1"/>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fr-FR" b="1" dirty="0">
                <a:solidFill>
                  <a:schemeClr val="tx1"/>
                </a:solidFill>
                <a:latin typeface="Cascadia Mono SemiBold" panose="020B0609020000020004" pitchFamily="49" charset="0"/>
                <a:ea typeface="Cascadia Mono SemiBold" panose="020B0609020000020004" pitchFamily="49" charset="0"/>
                <a:cs typeface="Cascadia Mono SemiBold" panose="020B0609020000020004" pitchFamily="49" charset="0"/>
              </a:rPr>
              <a:t>Dept. of CE, RUET</a:t>
            </a:r>
            <a:endParaRPr lang="en-US" b="1" dirty="0">
              <a:solidFill>
                <a:schemeClr val="tx1"/>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sz="3200">
          <a:solidFill>
            <a:schemeClr val="bg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40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civiltoday.com/images/Truss-Bridge.jpg"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civiltoday.com/images/The-Sydney-Harbour-Bridge-Australia.jpg"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civiltoday.com/images/The-Sydney-Harbour-Bridge-Australia.jpg"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civiltoday.com/images/Suspension-Bridge-at-Golden-Gate.jpg"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iviltoday.com/images/Cable-Arrangements-in-Cable-Bridge.png" TargetMode="Externa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civiltoday.com/images/Bangabandhu-Jamuna-Bridge-Bangladesh.jpg"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2E47-C4A5-E260-F792-B14170B9D9E8}"/>
              </a:ext>
            </a:extLst>
          </p:cNvPr>
          <p:cNvSpPr>
            <a:spLocks noGrp="1"/>
          </p:cNvSpPr>
          <p:nvPr>
            <p:ph type="title"/>
          </p:nvPr>
        </p:nvSpPr>
        <p:spPr>
          <a:xfrm>
            <a:off x="482600" y="1981200"/>
            <a:ext cx="11704320" cy="738664"/>
          </a:xfrm>
        </p:spPr>
        <p:txBody>
          <a:bodyPr/>
          <a:lstStyle/>
          <a:p>
            <a:pPr algn="ctr"/>
            <a:r>
              <a:rPr lang="en-US" sz="4800" dirty="0">
                <a:solidFill>
                  <a:schemeClr val="tx1"/>
                </a:solidFill>
              </a:rPr>
              <a:t>Introduction to Bridges</a:t>
            </a:r>
          </a:p>
        </p:txBody>
      </p:sp>
      <p:sp>
        <p:nvSpPr>
          <p:cNvPr id="4" name="Title 1">
            <a:extLst>
              <a:ext uri="{FF2B5EF4-FFF2-40B4-BE49-F238E27FC236}">
                <a16:creationId xmlns:a16="http://schemas.microsoft.com/office/drawing/2014/main" id="{11FECB04-AEFE-6C79-930C-EF3AA39787C2}"/>
              </a:ext>
            </a:extLst>
          </p:cNvPr>
          <p:cNvSpPr txBox="1">
            <a:spLocks/>
          </p:cNvSpPr>
          <p:nvPr/>
        </p:nvSpPr>
        <p:spPr>
          <a:xfrm>
            <a:off x="482600" y="2842736"/>
            <a:ext cx="11704320" cy="738664"/>
          </a:xfrm>
          <a:prstGeom prst="rect">
            <a:avLst/>
          </a:prstGeom>
        </p:spPr>
        <p:txBody>
          <a:bodyPr wrap="square" lIns="0" tIns="0" rIns="0" bIns="0">
            <a:spAutoFit/>
          </a:bodyPr>
          <a:lstStyle>
            <a:lvl1pPr>
              <a:defRPr sz="3200">
                <a:solidFill>
                  <a:schemeClr val="bg1"/>
                </a:solidFill>
                <a:latin typeface="+mj-lt"/>
                <a:ea typeface="+mj-ea"/>
                <a:cs typeface="+mj-cs"/>
              </a:defRPr>
            </a:lvl1pPr>
          </a:lstStyle>
          <a:p>
            <a:pPr algn="ctr"/>
            <a:r>
              <a:rPr lang="en-US" sz="2400" kern="0" dirty="0">
                <a:solidFill>
                  <a:schemeClr val="tx1"/>
                </a:solidFill>
              </a:rPr>
              <a:t>Reinforced Concrete Sessional-II</a:t>
            </a:r>
          </a:p>
          <a:p>
            <a:pPr algn="ctr"/>
            <a:r>
              <a:rPr lang="en-US" sz="2400" kern="0" dirty="0">
                <a:solidFill>
                  <a:schemeClr val="tx1"/>
                </a:solidFill>
              </a:rPr>
              <a:t>CE 3218</a:t>
            </a:r>
          </a:p>
        </p:txBody>
      </p:sp>
    </p:spTree>
    <p:extLst>
      <p:ext uri="{BB962C8B-B14F-4D97-AF65-F5344CB8AC3E}">
        <p14:creationId xmlns:p14="http://schemas.microsoft.com/office/powerpoint/2010/main" val="333265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2154436"/>
          </a:xfrm>
        </p:spPr>
        <p:txBody>
          <a:bodyPr/>
          <a:lstStyle/>
          <a:p>
            <a:pPr algn="just"/>
            <a:r>
              <a:rPr lang="en-US" sz="2800" dirty="0"/>
              <a:t>Girder (Box or I-joist)</a:t>
            </a:r>
          </a:p>
          <a:p>
            <a:pPr algn="just"/>
            <a:r>
              <a:rPr lang="en-US" sz="2800" dirty="0"/>
              <a:t>Just like the beam, girder is used in the bridge. It can be two types I-joist and Box. This name has been given because of their shape. I-joist girder type is commonly used in bridges. Box girder can be precast or cast in place and it is generally existing in prestressed condition.</a:t>
            </a:r>
          </a:p>
        </p:txBody>
      </p:sp>
      <p:pic>
        <p:nvPicPr>
          <p:cNvPr id="6146" name="Picture 2" descr="Construction of Box Girder Bridges - Specifications, Uses, and Benefits -  The Constructor">
            <a:extLst>
              <a:ext uri="{FF2B5EF4-FFF2-40B4-BE49-F238E27FC236}">
                <a16:creationId xmlns:a16="http://schemas.microsoft.com/office/drawing/2014/main" id="{C34E2A49-0CE9-5ED7-5C2E-9667D291B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3835400"/>
            <a:ext cx="47244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4D1713-3CD6-8FF7-C73E-1B9E4B8308EC}"/>
              </a:ext>
            </a:extLst>
          </p:cNvPr>
          <p:cNvPicPr>
            <a:picLocks noChangeAspect="1"/>
          </p:cNvPicPr>
          <p:nvPr/>
        </p:nvPicPr>
        <p:blipFill rotWithShape="1">
          <a:blip r:embed="rId3"/>
          <a:srcRect b="12318"/>
          <a:stretch/>
        </p:blipFill>
        <p:spPr>
          <a:xfrm>
            <a:off x="5054600" y="4572000"/>
            <a:ext cx="4038600" cy="2311254"/>
          </a:xfrm>
          <a:prstGeom prst="rect">
            <a:avLst/>
          </a:prstGeom>
        </p:spPr>
      </p:pic>
      <p:pic>
        <p:nvPicPr>
          <p:cNvPr id="6148" name="Picture 4" descr="box girder bridge information..... - Engineering Discoveries | Facebook">
            <a:extLst>
              <a:ext uri="{FF2B5EF4-FFF2-40B4-BE49-F238E27FC236}">
                <a16:creationId xmlns:a16="http://schemas.microsoft.com/office/drawing/2014/main" id="{D27393DA-3E7D-9F89-63EF-8FE1A617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114" y="3479946"/>
            <a:ext cx="2889847" cy="353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4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1354217"/>
          </a:xfrm>
        </p:spPr>
        <p:txBody>
          <a:bodyPr/>
          <a:lstStyle/>
          <a:p>
            <a:pPr algn="just"/>
            <a:r>
              <a:rPr lang="en-US" sz="3200" b="1" dirty="0"/>
              <a:t>Pier</a:t>
            </a:r>
          </a:p>
          <a:p>
            <a:pPr algn="just"/>
            <a:r>
              <a:rPr lang="en-US" sz="2800" dirty="0"/>
              <a:t>Pier is the compression member which stay above the pile and make the structure stable. Pier generally provides for span at intermediate points.</a:t>
            </a:r>
          </a:p>
        </p:txBody>
      </p:sp>
      <p:pic>
        <p:nvPicPr>
          <p:cNvPr id="4098" name="Picture 2" descr="Padma Bridge not just a structure">
            <a:extLst>
              <a:ext uri="{FF2B5EF4-FFF2-40B4-BE49-F238E27FC236}">
                <a16:creationId xmlns:a16="http://schemas.microsoft.com/office/drawing/2014/main" id="{41FC5CB1-9296-957F-DF5C-E0BABBD09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972560"/>
            <a:ext cx="4328160" cy="2885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A75269-0ECD-AD81-AD16-2380F4407A57}"/>
              </a:ext>
            </a:extLst>
          </p:cNvPr>
          <p:cNvSpPr/>
          <p:nvPr/>
        </p:nvSpPr>
        <p:spPr>
          <a:xfrm>
            <a:off x="1168400" y="5189461"/>
            <a:ext cx="10668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D3067C-643A-4430-5CD3-50340006BF15}"/>
              </a:ext>
            </a:extLst>
          </p:cNvPr>
          <p:cNvSpPr/>
          <p:nvPr/>
        </p:nvSpPr>
        <p:spPr>
          <a:xfrm>
            <a:off x="2497889" y="5418060"/>
            <a:ext cx="931111" cy="650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Bridge Pier | Types of Bridge Piers | Requirements of a Bridge Pier -  CivilDigital -">
            <a:extLst>
              <a:ext uri="{FF2B5EF4-FFF2-40B4-BE49-F238E27FC236}">
                <a16:creationId xmlns:a16="http://schemas.microsoft.com/office/drawing/2014/main" id="{F1445512-30FA-36A9-C81A-E56D4E2B7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903" y="4895901"/>
            <a:ext cx="4328160" cy="19620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ridge Inspection: Piers and Bents (BIRM)">
            <a:extLst>
              <a:ext uri="{FF2B5EF4-FFF2-40B4-BE49-F238E27FC236}">
                <a16:creationId xmlns:a16="http://schemas.microsoft.com/office/drawing/2014/main" id="{D30ACBB8-B08D-1561-1D09-1F3D56FFA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200" y="4427461"/>
            <a:ext cx="3652449" cy="243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2585323"/>
          </a:xfrm>
        </p:spPr>
        <p:txBody>
          <a:bodyPr/>
          <a:lstStyle/>
          <a:p>
            <a:pPr algn="just"/>
            <a:r>
              <a:rPr lang="en-US" sz="2800" dirty="0"/>
              <a:t>Piers perform two main functions:</a:t>
            </a:r>
          </a:p>
          <a:p>
            <a:pPr algn="just"/>
            <a:endParaRPr lang="en-US" sz="2800" dirty="0"/>
          </a:p>
          <a:p>
            <a:pPr marL="457200" indent="-457200" algn="just">
              <a:buFont typeface="Arial" panose="020B0604020202020204" pitchFamily="34" charset="0"/>
              <a:buChar char="•"/>
            </a:pPr>
            <a:r>
              <a:rPr lang="en-US" sz="2800" dirty="0"/>
              <a:t>Transferring superstructure vertical loads to the foundation.</a:t>
            </a:r>
          </a:p>
          <a:p>
            <a:pPr marL="457200" indent="-457200" algn="just">
              <a:buFont typeface="Arial" panose="020B0604020202020204" pitchFamily="34" charset="0"/>
              <a:buChar char="•"/>
            </a:pPr>
            <a:r>
              <a:rPr lang="en-US" sz="2800" dirty="0"/>
              <a:t>Resisting to the horizontal forces acting on the bridges.</a:t>
            </a:r>
          </a:p>
          <a:p>
            <a:pPr marL="457200" indent="-457200" algn="just">
              <a:buFont typeface="Arial" panose="020B0604020202020204" pitchFamily="34" charset="0"/>
              <a:buChar char="•"/>
            </a:pPr>
            <a:r>
              <a:rPr lang="en-US" sz="2800" dirty="0"/>
              <a:t>For bridge pier to pier, distance is the span. Water pressure is the extra pressure which acts onto the pier laterally.</a:t>
            </a:r>
          </a:p>
        </p:txBody>
      </p:sp>
    </p:spTree>
    <p:extLst>
      <p:ext uri="{BB962C8B-B14F-4D97-AF65-F5344CB8AC3E}">
        <p14:creationId xmlns:p14="http://schemas.microsoft.com/office/powerpoint/2010/main" val="9586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3077766"/>
          </a:xfrm>
        </p:spPr>
        <p:txBody>
          <a:bodyPr/>
          <a:lstStyle/>
          <a:p>
            <a:pPr algn="just"/>
            <a:r>
              <a:rPr lang="en-US" sz="3200" b="1" dirty="0"/>
              <a:t>Pile</a:t>
            </a:r>
          </a:p>
          <a:p>
            <a:pPr algn="just"/>
            <a:r>
              <a:rPr lang="en-US" sz="2800" dirty="0"/>
              <a:t>For the bridge with pier, the pile is a fundamental component. Pile type foundation is generally needed when the upper soil layer is loose. Pile depth depends on the soil layer. To find the hard soil layer which will make the structure stable, the pile is usually extended to some depth into the hard soil layer.</a:t>
            </a:r>
          </a:p>
          <a:p>
            <a:pPr algn="just"/>
            <a:endParaRPr lang="en-US" sz="2800" dirty="0"/>
          </a:p>
        </p:txBody>
      </p:sp>
      <p:pic>
        <p:nvPicPr>
          <p:cNvPr id="3074" name="Picture 2" descr="Bridge Terminology – Engineering Feed">
            <a:extLst>
              <a:ext uri="{FF2B5EF4-FFF2-40B4-BE49-F238E27FC236}">
                <a16:creationId xmlns:a16="http://schemas.microsoft.com/office/drawing/2014/main" id="{9999B53E-0962-9177-B876-15099943F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4201454"/>
            <a:ext cx="4572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Typical condition of bridge pile foundations subjected to the lowering... |  Download Scientific Diagram">
            <a:extLst>
              <a:ext uri="{FF2B5EF4-FFF2-40B4-BE49-F238E27FC236}">
                <a16:creationId xmlns:a16="http://schemas.microsoft.com/office/drawing/2014/main" id="{57169D27-FE06-4A02-EA73-63F9CD346580}"/>
              </a:ext>
            </a:extLst>
          </p:cNvPr>
          <p:cNvSpPr>
            <a:spLocks noChangeAspect="1" noChangeArrowheads="1"/>
          </p:cNvSpPr>
          <p:nvPr/>
        </p:nvSpPr>
        <p:spPr bwMode="auto">
          <a:xfrm>
            <a:off x="6350000" y="3505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Bridge scour - Alchetron, The Free Social Encyclopedia">
            <a:extLst>
              <a:ext uri="{FF2B5EF4-FFF2-40B4-BE49-F238E27FC236}">
                <a16:creationId xmlns:a16="http://schemas.microsoft.com/office/drawing/2014/main" id="{F48EFE06-E9D0-3E61-CB13-E4D8988C2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2" y="4039529"/>
            <a:ext cx="47625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73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1292662"/>
          </a:xfrm>
        </p:spPr>
        <p:txBody>
          <a:bodyPr/>
          <a:lstStyle/>
          <a:p>
            <a:pPr algn="just"/>
            <a:r>
              <a:rPr lang="en-US" sz="2800" dirty="0"/>
              <a:t>Rail Track</a:t>
            </a:r>
          </a:p>
          <a:p>
            <a:pPr algn="just"/>
            <a:r>
              <a:rPr lang="en-US" sz="2800" dirty="0"/>
              <a:t>Normally Road traffic is the main vehicle onto the bridge but if the train needs to be passed through that bridge rail track is the extra component.</a:t>
            </a:r>
          </a:p>
        </p:txBody>
      </p:sp>
      <p:pic>
        <p:nvPicPr>
          <p:cNvPr id="7170" name="Picture 2" descr="Minister: Installation of rail tracks on Padma Bridge to start next week">
            <a:extLst>
              <a:ext uri="{FF2B5EF4-FFF2-40B4-BE49-F238E27FC236}">
                <a16:creationId xmlns:a16="http://schemas.microsoft.com/office/drawing/2014/main" id="{8756C205-4232-DBF6-1664-BBFB38313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036838"/>
            <a:ext cx="6019800" cy="382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1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3447098"/>
          </a:xfrm>
        </p:spPr>
        <p:txBody>
          <a:bodyPr/>
          <a:lstStyle/>
          <a:p>
            <a:pPr algn="just"/>
            <a:r>
              <a:rPr lang="en-US" sz="2800" dirty="0"/>
              <a:t>Followings are the main types of bridges. </a:t>
            </a:r>
          </a:p>
          <a:p>
            <a:pPr algn="just"/>
            <a:endParaRPr lang="en-US" sz="2800" dirty="0"/>
          </a:p>
          <a:p>
            <a:pPr marL="457200" indent="-457200" algn="just">
              <a:buFont typeface="Arial" panose="020B0604020202020204" pitchFamily="34" charset="0"/>
              <a:buChar char="•"/>
            </a:pPr>
            <a:r>
              <a:rPr lang="en-US" sz="2800" dirty="0"/>
              <a:t>Truss Bridge</a:t>
            </a:r>
          </a:p>
          <a:p>
            <a:pPr marL="457200" indent="-457200" algn="just">
              <a:buFont typeface="Arial" panose="020B0604020202020204" pitchFamily="34" charset="0"/>
              <a:buChar char="•"/>
            </a:pPr>
            <a:r>
              <a:rPr lang="en-US" sz="2800" dirty="0"/>
              <a:t>Arch Bridges</a:t>
            </a:r>
          </a:p>
          <a:p>
            <a:pPr marL="457200" indent="-457200" algn="just">
              <a:buFont typeface="Arial" panose="020B0604020202020204" pitchFamily="34" charset="0"/>
              <a:buChar char="•"/>
            </a:pPr>
            <a:r>
              <a:rPr lang="en-US" sz="2800" dirty="0"/>
              <a:t>Suspension Bridges</a:t>
            </a:r>
          </a:p>
          <a:p>
            <a:pPr marL="457200" indent="-457200" algn="just">
              <a:buFont typeface="Arial" panose="020B0604020202020204" pitchFamily="34" charset="0"/>
              <a:buChar char="•"/>
            </a:pPr>
            <a:r>
              <a:rPr lang="en-US" sz="2800" dirty="0"/>
              <a:t>Cable-Stayed Bridges</a:t>
            </a:r>
          </a:p>
          <a:p>
            <a:pPr marL="457200" indent="-457200" algn="just">
              <a:buFont typeface="Arial" panose="020B0604020202020204" pitchFamily="34" charset="0"/>
              <a:buChar char="•"/>
            </a:pPr>
            <a:r>
              <a:rPr lang="en-US" sz="2800" dirty="0"/>
              <a:t>Slab Bridges</a:t>
            </a:r>
          </a:p>
          <a:p>
            <a:pPr marL="457200" indent="-457200" algn="just">
              <a:buFont typeface="Arial" panose="020B0604020202020204" pitchFamily="34" charset="0"/>
              <a:buChar char="•"/>
            </a:pPr>
            <a:r>
              <a:rPr lang="en-US" sz="2800" dirty="0"/>
              <a:t>Box Girder Bridges</a:t>
            </a:r>
          </a:p>
        </p:txBody>
      </p:sp>
    </p:spTree>
    <p:extLst>
      <p:ext uri="{BB962C8B-B14F-4D97-AF65-F5344CB8AC3E}">
        <p14:creationId xmlns:p14="http://schemas.microsoft.com/office/powerpoint/2010/main" val="20332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pic>
        <p:nvPicPr>
          <p:cNvPr id="9218" name="Picture 2" descr="Truss Bridge">
            <a:hlinkClick r:id="rId2"/>
            <a:extLst>
              <a:ext uri="{FF2B5EF4-FFF2-40B4-BE49-F238E27FC236}">
                <a16:creationId xmlns:a16="http://schemas.microsoft.com/office/drawing/2014/main" id="{3CD5404E-698B-01B7-1F88-AFE152BA1D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9800" y="3657600"/>
            <a:ext cx="4235450" cy="3176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2462213"/>
          </a:xfrm>
        </p:spPr>
        <p:txBody>
          <a:bodyPr/>
          <a:lstStyle/>
          <a:p>
            <a:pPr algn="just"/>
            <a:r>
              <a:rPr lang="en-US" sz="3200" b="1" dirty="0"/>
              <a:t>Truss Bridges</a:t>
            </a:r>
          </a:p>
          <a:p>
            <a:pPr algn="just"/>
            <a:r>
              <a:rPr lang="en-US" sz="3200" dirty="0"/>
              <a:t>Bridges with truss are made by steel two force member with only tension and compression. No bending moment is allowed in this structure. Most stable structural shape for truss is triangular.</a:t>
            </a:r>
          </a:p>
          <a:p>
            <a:pPr algn="just"/>
            <a:r>
              <a:rPr lang="en-US" sz="3200" dirty="0"/>
              <a:t>        </a:t>
            </a:r>
          </a:p>
        </p:txBody>
      </p:sp>
    </p:spTree>
    <p:extLst>
      <p:ext uri="{BB962C8B-B14F-4D97-AF65-F5344CB8AC3E}">
        <p14:creationId xmlns:p14="http://schemas.microsoft.com/office/powerpoint/2010/main" val="241411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477328"/>
          </a:xfrm>
        </p:spPr>
        <p:txBody>
          <a:bodyPr/>
          <a:lstStyle/>
          <a:p>
            <a:pPr algn="just"/>
            <a:r>
              <a:rPr lang="en-US" sz="3200" b="1" dirty="0"/>
              <a:t>Arch Bridges</a:t>
            </a:r>
          </a:p>
          <a:p>
            <a:pPr algn="just"/>
            <a:r>
              <a:rPr lang="en-US" sz="3200" dirty="0"/>
              <a:t>Arch bridge mainly exists in compression. Utilizes an aerodynamic system with torsional rigidity</a:t>
            </a:r>
          </a:p>
        </p:txBody>
      </p:sp>
      <p:pic>
        <p:nvPicPr>
          <p:cNvPr id="10242" name="Picture 2" descr="The Sydney Harbour Bridge Australia">
            <a:hlinkClick r:id="rId2"/>
            <a:extLst>
              <a:ext uri="{FF2B5EF4-FFF2-40B4-BE49-F238E27FC236}">
                <a16:creationId xmlns:a16="http://schemas.microsoft.com/office/drawing/2014/main" id="{29C976CE-A301-1FCC-BA9C-F3BEB327A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3505200"/>
            <a:ext cx="5054600" cy="336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78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477328"/>
          </a:xfrm>
        </p:spPr>
        <p:txBody>
          <a:bodyPr/>
          <a:lstStyle/>
          <a:p>
            <a:pPr algn="just"/>
            <a:r>
              <a:rPr lang="en-US" sz="3200" b="1" dirty="0"/>
              <a:t>Arch Bridges</a:t>
            </a:r>
          </a:p>
          <a:p>
            <a:pPr algn="just"/>
            <a:r>
              <a:rPr lang="en-US" sz="3200" dirty="0"/>
              <a:t>Arch bridge mainly exists in compression. Utilizes an aerodynamic system with torsional rigidity</a:t>
            </a:r>
          </a:p>
        </p:txBody>
      </p:sp>
      <p:pic>
        <p:nvPicPr>
          <p:cNvPr id="10242" name="Picture 2" descr="The Sydney Harbour Bridge Australia">
            <a:hlinkClick r:id="rId2"/>
            <a:extLst>
              <a:ext uri="{FF2B5EF4-FFF2-40B4-BE49-F238E27FC236}">
                <a16:creationId xmlns:a16="http://schemas.microsoft.com/office/drawing/2014/main" id="{29C976CE-A301-1FCC-BA9C-F3BEB327A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3429000"/>
            <a:ext cx="5054600" cy="336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92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969770"/>
          </a:xfrm>
        </p:spPr>
        <p:txBody>
          <a:bodyPr/>
          <a:lstStyle/>
          <a:p>
            <a:pPr algn="just"/>
            <a:r>
              <a:rPr lang="en-US" sz="3200" b="1" dirty="0"/>
              <a:t>Suspension Bridges</a:t>
            </a:r>
          </a:p>
          <a:p>
            <a:pPr algn="just"/>
            <a:r>
              <a:rPr lang="en-US" sz="3200" dirty="0"/>
              <a:t>In suspension bridges, long spans can be provided which is essential in many situations. It gives freedom to the engineer to provide a long span with the help of a cable. </a:t>
            </a:r>
            <a:endParaRPr lang="en-US" sz="3200" b="1" dirty="0"/>
          </a:p>
        </p:txBody>
      </p:sp>
      <p:pic>
        <p:nvPicPr>
          <p:cNvPr id="11266" name="Picture 2" descr="Suspension Bridge at Golden Gate">
            <a:hlinkClick r:id="rId2"/>
            <a:extLst>
              <a:ext uri="{FF2B5EF4-FFF2-40B4-BE49-F238E27FC236}">
                <a16:creationId xmlns:a16="http://schemas.microsoft.com/office/drawing/2014/main" id="{05144F76-2E46-5CE4-2F3F-EE18F5FF2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229050"/>
            <a:ext cx="5257800" cy="370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5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3877985"/>
          </a:xfrm>
        </p:spPr>
        <p:txBody>
          <a:bodyPr/>
          <a:lstStyle/>
          <a:p>
            <a:pPr algn="just"/>
            <a:r>
              <a:rPr lang="en-US" sz="2800" b="1" dirty="0"/>
              <a:t>A bridge is a structure built to span a physical obstacle (such as a body of water, valley, road, or rail) without blocking the way underneath. </a:t>
            </a:r>
          </a:p>
          <a:p>
            <a:pPr algn="just"/>
            <a:endParaRPr lang="en-US" sz="2800" dirty="0"/>
          </a:p>
          <a:p>
            <a:pPr algn="just"/>
            <a:r>
              <a:rPr lang="en-US" sz="2800" dirty="0"/>
              <a:t>It is constructed for the purpose of providing </a:t>
            </a:r>
            <a:r>
              <a:rPr lang="en-US" sz="2800" b="1" dirty="0"/>
              <a:t>passage over the obstacle</a:t>
            </a:r>
            <a:r>
              <a:rPr lang="en-US" sz="2800" dirty="0"/>
              <a:t>, which is usually something that is otherwise difficult or impossible to cross. </a:t>
            </a:r>
          </a:p>
          <a:p>
            <a:pPr algn="just"/>
            <a:endParaRPr lang="en-US" sz="2800" dirty="0"/>
          </a:p>
          <a:p>
            <a:pPr algn="just"/>
            <a:r>
              <a:rPr lang="en-US" sz="2800" dirty="0"/>
              <a:t>There are many different designs of bridges, each serving a particular purpose and applicable to different situations. </a:t>
            </a:r>
          </a:p>
          <a:p>
            <a:pPr algn="just"/>
            <a:endParaRPr lang="en-US" sz="2800" dirty="0"/>
          </a:p>
        </p:txBody>
      </p:sp>
    </p:spTree>
    <p:extLst>
      <p:ext uri="{BB962C8B-B14F-4D97-AF65-F5344CB8AC3E}">
        <p14:creationId xmlns:p14="http://schemas.microsoft.com/office/powerpoint/2010/main" val="4249711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124902"/>
            <a:ext cx="11704320" cy="6894195"/>
          </a:xfrm>
        </p:spPr>
        <p:txBody>
          <a:bodyPr/>
          <a:lstStyle/>
          <a:p>
            <a:pPr algn="just"/>
            <a:r>
              <a:rPr lang="en-US" sz="3200" dirty="0"/>
              <a:t>Followings are the Basic components of a suspension bridge Structural system:</a:t>
            </a:r>
          </a:p>
          <a:p>
            <a:pPr algn="just"/>
            <a:r>
              <a:rPr lang="en-US" sz="3200" b="1" dirty="0"/>
              <a:t>Stiffening Girder/ Trusses: </a:t>
            </a:r>
            <a:r>
              <a:rPr lang="en-US" sz="3200" dirty="0"/>
              <a:t>Longitudinal structures support and distribute moving vehicle loads. Secure aerodynamic stability of the structure.</a:t>
            </a:r>
          </a:p>
          <a:p>
            <a:pPr algn="just"/>
            <a:r>
              <a:rPr lang="en-US" sz="3200" b="1" dirty="0"/>
              <a:t>Main Cables: </a:t>
            </a:r>
            <a:r>
              <a:rPr lang="en-US" sz="3200" dirty="0"/>
              <a:t>Main cables are connected to girders through hanger rope. These hanger ropes transfer the loads from girder to the main cables. The main function of these main cables to carry these loads to the main towers. </a:t>
            </a:r>
          </a:p>
          <a:p>
            <a:pPr algn="just"/>
            <a:r>
              <a:rPr lang="en-US" sz="3200" b="1" dirty="0"/>
              <a:t>Main Towers: </a:t>
            </a:r>
            <a:r>
              <a:rPr lang="en-US" sz="3200" dirty="0"/>
              <a:t>Main cables are supported by these intermediate vertical structures and transfer the total load of the bridge to the foundation.</a:t>
            </a:r>
          </a:p>
          <a:p>
            <a:pPr algn="just"/>
            <a:r>
              <a:rPr lang="en-US" sz="3200" dirty="0"/>
              <a:t>         </a:t>
            </a:r>
            <a:br>
              <a:rPr lang="en-US" sz="3200" dirty="0"/>
            </a:br>
            <a:endParaRPr lang="en-US" sz="3200" dirty="0"/>
          </a:p>
        </p:txBody>
      </p:sp>
    </p:spTree>
    <p:extLst>
      <p:ext uri="{BB962C8B-B14F-4D97-AF65-F5344CB8AC3E}">
        <p14:creationId xmlns:p14="http://schemas.microsoft.com/office/powerpoint/2010/main" val="186517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3939540"/>
          </a:xfrm>
        </p:spPr>
        <p:txBody>
          <a:bodyPr/>
          <a:lstStyle/>
          <a:p>
            <a:pPr algn="just"/>
            <a:r>
              <a:rPr lang="en-US" sz="3200" b="1" dirty="0"/>
              <a:t>Cable-Stayed Bridges</a:t>
            </a:r>
          </a:p>
          <a:p>
            <a:pPr algn="just"/>
            <a:r>
              <a:rPr lang="en-US" sz="3200" dirty="0"/>
              <a:t>It has a lot of similarities to the suspension bridge. But there are few differences between a suspension bridge and cable-stayed bridge. In this case, bridge mainly carries the vertical loads acting on the girder. The purpose of the stay cables is to provide intermediate support for the girder and it helps to span a long distance.</a:t>
            </a:r>
          </a:p>
          <a:p>
            <a:pPr algn="just"/>
            <a:r>
              <a:rPr lang="en-US" sz="3200" b="1" dirty="0"/>
              <a:t>                  </a:t>
            </a:r>
            <a:br>
              <a:rPr lang="en-US" sz="3200" b="1" dirty="0"/>
            </a:br>
            <a:endParaRPr lang="en-US" sz="3200" b="1" dirty="0"/>
          </a:p>
        </p:txBody>
      </p:sp>
      <p:pic>
        <p:nvPicPr>
          <p:cNvPr id="12290" name="Picture 2" descr="Cable Arrangements in Cable Bridge">
            <a:hlinkClick r:id="rId2"/>
            <a:extLst>
              <a:ext uri="{FF2B5EF4-FFF2-40B4-BE49-F238E27FC236}">
                <a16:creationId xmlns:a16="http://schemas.microsoft.com/office/drawing/2014/main" id="{0E566FF0-F264-E019-67F9-3F8C5720A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5486400"/>
            <a:ext cx="4876800" cy="14001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unshine Skyway Bridge Tampa Bay Florida">
            <a:extLst>
              <a:ext uri="{FF2B5EF4-FFF2-40B4-BE49-F238E27FC236}">
                <a16:creationId xmlns:a16="http://schemas.microsoft.com/office/drawing/2014/main" id="{2E953DE6-78A2-78C7-1E8F-7AB67C2F5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10" y="4213500"/>
            <a:ext cx="3841750" cy="254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7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723549"/>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sng" strike="noStrike" cap="none" normalizeH="0" baseline="0" dirty="0">
                <a:ln>
                  <a:noFill/>
                </a:ln>
                <a:solidFill>
                  <a:srgbClr val="333333"/>
                </a:solidFill>
                <a:effectLst/>
                <a:latin typeface="Arial" panose="020B0604020202020204" pitchFamily="34" charset="0"/>
                <a:cs typeface="Arial" panose="020B0604020202020204" pitchFamily="34" charset="0"/>
              </a:rPr>
              <a:t>Slab Bridges</a:t>
            </a:r>
            <a:endPar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It is the most common type of bridge. Use in every place where the span is not so long.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28BCA"/>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13316" name="Picture 4" descr="Environmental Review Toolkit">
            <a:extLst>
              <a:ext uri="{FF2B5EF4-FFF2-40B4-BE49-F238E27FC236}">
                <a16:creationId xmlns:a16="http://schemas.microsoft.com/office/drawing/2014/main" id="{77DDB437-6271-66ED-5B80-B7658F6EB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3200400"/>
            <a:ext cx="5410200" cy="355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Types of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387798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sng" strike="noStrike" cap="none" normalizeH="0" baseline="0" dirty="0">
                <a:ln>
                  <a:noFill/>
                </a:ln>
                <a:solidFill>
                  <a:srgbClr val="333333"/>
                </a:solidFill>
                <a:effectLst/>
                <a:latin typeface="Arial" panose="020B0604020202020204" pitchFamily="34" charset="0"/>
                <a:cs typeface="Arial" panose="020B0604020202020204" pitchFamily="34" charset="0"/>
              </a:rPr>
              <a:t>Box Girder Bridges</a:t>
            </a:r>
            <a:endPar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It's a box type girder different from normal I girder and it can easily resist more amount of torsion. This type of bridge contains top deck, vertical web, bottom slab. Box girder bridge can be subdivided into three basic categories: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Single cell box.</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Multicell box.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Box with struts supporting a cantilever deck.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28BCA"/>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13314" name="Picture 2" descr="Bangabandhu Jamuna Bridge Bangladesh">
            <a:hlinkClick r:id="rId2"/>
            <a:extLst>
              <a:ext uri="{FF2B5EF4-FFF2-40B4-BE49-F238E27FC236}">
                <a16:creationId xmlns:a16="http://schemas.microsoft.com/office/drawing/2014/main" id="{7FE86EF5-8CD5-9D1D-B8EC-F6F8AAE72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3621488"/>
            <a:ext cx="4233672" cy="317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44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Fixed 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723549"/>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Majority of bridges are fixed, with no moveable parts to provide higher clearance for river/sea transport that is flowing below them. They are designed to stay where they are made to the point they are deemed unusable or demolished. </a:t>
            </a:r>
            <a:endParaRPr kumimoji="0" lang="en-US" altLang="en-US" sz="2800" b="0" i="0"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3B023CDE-7D24-B1C9-78EC-9662AB84CCE0}"/>
              </a:ext>
            </a:extLst>
          </p:cNvPr>
          <p:cNvPicPr>
            <a:picLocks noChangeAspect="1"/>
          </p:cNvPicPr>
          <p:nvPr/>
        </p:nvPicPr>
        <p:blipFill rotWithShape="1">
          <a:blip r:embed="rId2"/>
          <a:srcRect l="22454" t="53439" r="21282" b="12500"/>
          <a:stretch/>
        </p:blipFill>
        <p:spPr>
          <a:xfrm>
            <a:off x="2475529" y="4109776"/>
            <a:ext cx="8053741" cy="2743200"/>
          </a:xfrm>
          <a:prstGeom prst="rect">
            <a:avLst/>
          </a:prstGeom>
        </p:spPr>
      </p:pic>
    </p:spTree>
    <p:extLst>
      <p:ext uri="{BB962C8B-B14F-4D97-AF65-F5344CB8AC3E}">
        <p14:creationId xmlns:p14="http://schemas.microsoft.com/office/powerpoint/2010/main" val="231664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altLang="en-US" sz="4400" dirty="0"/>
              <a:t>Movable </a:t>
            </a:r>
            <a:r>
              <a:rPr lang="en-US" sz="4400" dirty="0"/>
              <a:t>Bridges</a:t>
            </a:r>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1723549"/>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 movable bridge is a bridge that has dynamic moving parts used to change the form of the bridge, usually to allow passage for boats. There are many types of movable bridges, and they differ in the way they transform. </a:t>
            </a:r>
            <a:endParaRPr kumimoji="0" lang="en-US" altLang="en-US" sz="2800" b="0" i="0" strike="noStrike" cap="none" normalizeH="0" baseline="0" dirty="0">
              <a:ln>
                <a:noFill/>
              </a:ln>
              <a:solidFill>
                <a:schemeClr val="tx1"/>
              </a:solidFill>
              <a:effectLst/>
              <a:latin typeface="Arial" panose="020B0604020202020204" pitchFamily="34" charset="0"/>
            </a:endParaRPr>
          </a:p>
        </p:txBody>
      </p:sp>
      <p:sp>
        <p:nvSpPr>
          <p:cNvPr id="3" name="object 2">
            <a:extLst>
              <a:ext uri="{FF2B5EF4-FFF2-40B4-BE49-F238E27FC236}">
                <a16:creationId xmlns:a16="http://schemas.microsoft.com/office/drawing/2014/main" id="{CE420CBD-F840-55EF-9EF5-B377716DA93E}"/>
              </a:ext>
            </a:extLst>
          </p:cNvPr>
          <p:cNvSpPr/>
          <p:nvPr/>
        </p:nvSpPr>
        <p:spPr>
          <a:xfrm>
            <a:off x="2463800" y="3676650"/>
            <a:ext cx="8077200" cy="3147156"/>
          </a:xfrm>
          <a:prstGeom prst="rect">
            <a:avLst/>
          </a:prstGeom>
          <a:blipFill>
            <a:blip r:embed="rId2" cstate="print"/>
            <a:stretch>
              <a:fillRect l="-28616" t="-108226" r="-32390" b="-24212"/>
            </a:stretch>
          </a:blipFill>
        </p:spPr>
        <p:txBody>
          <a:bodyPr wrap="square" lIns="0" tIns="0" rIns="0" bIns="0" rtlCol="0"/>
          <a:lstStyle/>
          <a:p>
            <a:endParaRPr/>
          </a:p>
        </p:txBody>
      </p:sp>
    </p:spTree>
    <p:extLst>
      <p:ext uri="{BB962C8B-B14F-4D97-AF65-F5344CB8AC3E}">
        <p14:creationId xmlns:p14="http://schemas.microsoft.com/office/powerpoint/2010/main" val="35028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kumimoji="0" lang="en-US" altLang="en-US" sz="4400" b="0" i="0" strike="noStrike" cap="none" normalizeH="0" baseline="0" dirty="0">
                <a:ln>
                  <a:noFill/>
                </a:ln>
                <a:effectLst/>
                <a:latin typeface="Arial" panose="020B0604020202020204" pitchFamily="34" charset="0"/>
                <a:cs typeface="Arial" panose="020B0604020202020204" pitchFamily="34" charset="0"/>
              </a:rPr>
              <a:t>Span Type</a:t>
            </a:r>
            <a:endParaRPr lang="en-US" sz="4400" dirty="0"/>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430887"/>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strike="noStrike" cap="none" normalizeH="0" baseline="0" dirty="0">
              <a:ln>
                <a:noFill/>
              </a:ln>
              <a:solidFill>
                <a:schemeClr val="tx1"/>
              </a:solidFill>
              <a:effectLst/>
              <a:latin typeface="Arial" panose="020B0604020202020204" pitchFamily="34" charset="0"/>
            </a:endParaRPr>
          </a:p>
        </p:txBody>
      </p:sp>
      <p:sp>
        <p:nvSpPr>
          <p:cNvPr id="4" name="object 2">
            <a:extLst>
              <a:ext uri="{FF2B5EF4-FFF2-40B4-BE49-F238E27FC236}">
                <a16:creationId xmlns:a16="http://schemas.microsoft.com/office/drawing/2014/main" id="{587E0DC4-6803-9335-D4C5-AF28E49D55B6}"/>
              </a:ext>
            </a:extLst>
          </p:cNvPr>
          <p:cNvSpPr/>
          <p:nvPr/>
        </p:nvSpPr>
        <p:spPr>
          <a:xfrm>
            <a:off x="4978400" y="1371600"/>
            <a:ext cx="5562600" cy="5340096"/>
          </a:xfrm>
          <a:prstGeom prst="rect">
            <a:avLst/>
          </a:prstGeom>
          <a:blipFill>
            <a:blip r:embed="rId2" cstate="print"/>
            <a:stretch>
              <a:fillRect l="-67578" t="-31507" r="-66211" b="-5479"/>
            </a:stretch>
          </a:blipFill>
        </p:spPr>
        <p:txBody>
          <a:bodyPr wrap="square" lIns="0" tIns="0" rIns="0" bIns="0" rtlCol="0"/>
          <a:lstStyle/>
          <a:p>
            <a:endParaRPr/>
          </a:p>
        </p:txBody>
      </p:sp>
    </p:spTree>
    <p:extLst>
      <p:ext uri="{BB962C8B-B14F-4D97-AF65-F5344CB8AC3E}">
        <p14:creationId xmlns:p14="http://schemas.microsoft.com/office/powerpoint/2010/main" val="477918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kumimoji="0" lang="en-US" altLang="en-US" sz="4400" b="0" i="0" strike="noStrike" cap="none" normalizeH="0" baseline="0" dirty="0">
                <a:ln>
                  <a:noFill/>
                </a:ln>
                <a:effectLst/>
                <a:latin typeface="Arial" panose="020B0604020202020204" pitchFamily="34" charset="0"/>
                <a:cs typeface="Arial" panose="020B0604020202020204" pitchFamily="34" charset="0"/>
              </a:rPr>
              <a:t>SITE SELECTION FOR BRIDGE </a:t>
            </a:r>
            <a:endParaRPr lang="en-US" sz="4400" dirty="0"/>
          </a:p>
        </p:txBody>
      </p:sp>
      <p:sp>
        <p:nvSpPr>
          <p:cNvPr id="6" name="Text Placeholder 5">
            <a:extLst>
              <a:ext uri="{FF2B5EF4-FFF2-40B4-BE49-F238E27FC236}">
                <a16:creationId xmlns:a16="http://schemas.microsoft.com/office/drawing/2014/main" id="{5F477438-5AF7-0DF5-804A-AF59DE02F339}"/>
              </a:ext>
            </a:extLst>
          </p:cNvPr>
          <p:cNvSpPr>
            <a:spLocks noGrp="1"/>
          </p:cNvSpPr>
          <p:nvPr>
            <p:ph type="body" idx="1"/>
          </p:nvPr>
        </p:nvSpPr>
        <p:spPr>
          <a:xfrm>
            <a:off x="650240" y="1682496"/>
            <a:ext cx="11704320" cy="3877985"/>
          </a:xfr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The characteristics of an ideal site for a bridge across a river are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 straight reach of the river.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Steady river flow without cross currents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 narrow channel with firm banks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Suitable high banks above high flood level on each side.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Rock or other hard in erodible strata close to the river bed level.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Absence of sharp curves in the approaches;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Absence of expensive river training works; </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strike="noStrike" cap="none" normalizeH="0" baseline="0" dirty="0">
                <a:ln>
                  <a:noFill/>
                </a:ln>
                <a:solidFill>
                  <a:srgbClr val="333333"/>
                </a:solidFill>
                <a:effectLst/>
                <a:latin typeface="Arial" panose="020B0604020202020204" pitchFamily="34" charset="0"/>
                <a:cs typeface="Arial" panose="020B0604020202020204" pitchFamily="34" charset="0"/>
              </a:rPr>
              <a:t>Avoidance of excessive underwater construction </a:t>
            </a:r>
            <a:endParaRPr kumimoji="0" lang="en-US" altLang="en-US" sz="2800" b="0" i="0"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108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2585323"/>
          </a:xfrm>
        </p:spPr>
        <p:txBody>
          <a:bodyPr/>
          <a:lstStyle/>
          <a:p>
            <a:pPr algn="just"/>
            <a:r>
              <a:rPr lang="en-US" sz="2800" dirty="0"/>
              <a:t>Designs of bridges vary depending on factors such as </a:t>
            </a:r>
          </a:p>
          <a:p>
            <a:pPr algn="just"/>
            <a:endParaRPr lang="en-US" sz="2800" dirty="0"/>
          </a:p>
          <a:p>
            <a:pPr marL="457200" indent="-457200" algn="just">
              <a:buFont typeface="Wingdings" panose="05000000000000000000" pitchFamily="2" charset="2"/>
              <a:buChar char="§"/>
            </a:pPr>
            <a:r>
              <a:rPr lang="en-US" sz="2800" dirty="0"/>
              <a:t>the function of the bridge, </a:t>
            </a:r>
          </a:p>
          <a:p>
            <a:pPr marL="457200" indent="-457200" algn="just">
              <a:buFont typeface="Wingdings" panose="05000000000000000000" pitchFamily="2" charset="2"/>
              <a:buChar char="§"/>
            </a:pPr>
            <a:r>
              <a:rPr lang="en-US" sz="2800" dirty="0"/>
              <a:t>the nature of the terrain where the bridge is constructed and anchored, and </a:t>
            </a:r>
          </a:p>
          <a:p>
            <a:pPr marL="457200" indent="-457200" algn="just">
              <a:buFont typeface="Wingdings" panose="05000000000000000000" pitchFamily="2" charset="2"/>
              <a:buChar char="§"/>
            </a:pPr>
            <a:r>
              <a:rPr lang="en-US" sz="2800" dirty="0"/>
              <a:t>the material used to make it, and </a:t>
            </a:r>
          </a:p>
          <a:p>
            <a:pPr marL="457200" indent="-457200" algn="just">
              <a:buFont typeface="Wingdings" panose="05000000000000000000" pitchFamily="2" charset="2"/>
              <a:buChar char="§"/>
            </a:pPr>
            <a:r>
              <a:rPr lang="en-US" sz="2800" dirty="0"/>
              <a:t>the funds available to build it.</a:t>
            </a:r>
          </a:p>
        </p:txBody>
      </p:sp>
    </p:spTree>
    <p:extLst>
      <p:ext uri="{BB962C8B-B14F-4D97-AF65-F5344CB8AC3E}">
        <p14:creationId xmlns:p14="http://schemas.microsoft.com/office/powerpoint/2010/main" val="141290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4308872"/>
          </a:xfrm>
        </p:spPr>
        <p:txBody>
          <a:bodyPr/>
          <a:lstStyle/>
          <a:p>
            <a:pPr algn="just"/>
            <a:r>
              <a:rPr lang="en-US" sz="2800" dirty="0"/>
              <a:t>There are different types of bridge. Different bridge types contain different parts. Followings are the main parts of a bridge:</a:t>
            </a:r>
          </a:p>
          <a:p>
            <a:pPr algn="just"/>
            <a:endParaRPr lang="en-US" sz="2800" dirty="0"/>
          </a:p>
          <a:p>
            <a:pPr marL="457200" indent="-457200" algn="just">
              <a:buFont typeface="Wingdings" panose="05000000000000000000" pitchFamily="2" charset="2"/>
              <a:buChar char="Ø"/>
            </a:pPr>
            <a:r>
              <a:rPr lang="en-US" sz="2800" dirty="0"/>
              <a:t>Guard rail</a:t>
            </a:r>
          </a:p>
          <a:p>
            <a:pPr marL="457200" indent="-457200" algn="just">
              <a:buFont typeface="Wingdings" panose="05000000000000000000" pitchFamily="2" charset="2"/>
              <a:buChar char="Ø"/>
            </a:pPr>
            <a:r>
              <a:rPr lang="en-US" sz="2800" dirty="0"/>
              <a:t>Deck</a:t>
            </a:r>
          </a:p>
          <a:p>
            <a:pPr marL="457200" indent="-457200" algn="just">
              <a:buFont typeface="Wingdings" panose="05000000000000000000" pitchFamily="2" charset="2"/>
              <a:buChar char="Ø"/>
            </a:pPr>
            <a:r>
              <a:rPr lang="en-US" sz="2800" dirty="0"/>
              <a:t>Abutment</a:t>
            </a:r>
          </a:p>
          <a:p>
            <a:pPr marL="457200" indent="-457200" algn="just">
              <a:buFont typeface="Wingdings" panose="05000000000000000000" pitchFamily="2" charset="2"/>
              <a:buChar char="Ø"/>
            </a:pPr>
            <a:r>
              <a:rPr lang="en-US" sz="2800" dirty="0"/>
              <a:t>Pile </a:t>
            </a:r>
          </a:p>
          <a:p>
            <a:pPr marL="457200" indent="-457200" algn="just">
              <a:buFont typeface="Wingdings" panose="05000000000000000000" pitchFamily="2" charset="2"/>
              <a:buChar char="Ø"/>
            </a:pPr>
            <a:r>
              <a:rPr lang="en-US" sz="2800" dirty="0"/>
              <a:t>Pier</a:t>
            </a:r>
          </a:p>
          <a:p>
            <a:pPr marL="457200" indent="-457200" algn="just">
              <a:buFont typeface="Wingdings" panose="05000000000000000000" pitchFamily="2" charset="2"/>
              <a:buChar char="Ø"/>
            </a:pPr>
            <a:r>
              <a:rPr lang="en-US" sz="2800" dirty="0"/>
              <a:t>Girder</a:t>
            </a:r>
          </a:p>
          <a:p>
            <a:pPr marL="457200" indent="-457200" algn="just">
              <a:buFont typeface="Wingdings" panose="05000000000000000000" pitchFamily="2" charset="2"/>
              <a:buChar char="Ø"/>
            </a:pPr>
            <a:r>
              <a:rPr lang="en-US" sz="2800" dirty="0"/>
              <a:t>Rail Track</a:t>
            </a:r>
          </a:p>
        </p:txBody>
      </p:sp>
    </p:spTree>
    <p:extLst>
      <p:ext uri="{BB962C8B-B14F-4D97-AF65-F5344CB8AC3E}">
        <p14:creationId xmlns:p14="http://schemas.microsoft.com/office/powerpoint/2010/main" val="23851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861774"/>
          </a:xfrm>
        </p:spPr>
        <p:txBody>
          <a:bodyPr/>
          <a:lstStyle/>
          <a:p>
            <a:pPr algn="just"/>
            <a:r>
              <a:rPr lang="en-US" sz="2800" b="1" dirty="0"/>
              <a:t>Guard rail</a:t>
            </a:r>
          </a:p>
          <a:p>
            <a:pPr algn="just"/>
            <a:endParaRPr lang="en-US" sz="2800" dirty="0"/>
          </a:p>
        </p:txBody>
      </p:sp>
      <p:pic>
        <p:nvPicPr>
          <p:cNvPr id="2056" name="Picture 8" descr="Types of Bridge Railings - The Constructor">
            <a:extLst>
              <a:ext uri="{FF2B5EF4-FFF2-40B4-BE49-F238E27FC236}">
                <a16:creationId xmlns:a16="http://schemas.microsoft.com/office/drawing/2014/main" id="{084B0D86-DEDA-BEDC-E3AA-F2F0C5F26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800" y="3571363"/>
            <a:ext cx="4953000" cy="200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9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861774"/>
          </a:xfrm>
        </p:spPr>
        <p:txBody>
          <a:bodyPr/>
          <a:lstStyle/>
          <a:p>
            <a:pPr algn="just"/>
            <a:r>
              <a:rPr lang="en-US" sz="2800" b="1" dirty="0"/>
              <a:t>Curb</a:t>
            </a:r>
          </a:p>
          <a:p>
            <a:pPr algn="just"/>
            <a:endParaRPr lang="en-US" sz="2800" dirty="0"/>
          </a:p>
        </p:txBody>
      </p:sp>
      <p:pic>
        <p:nvPicPr>
          <p:cNvPr id="8194" name="Picture 2" descr="PDF] Investigating design and construction issues for precast concrete  bridge over Bookookoorara creek | Semantic Scholar">
            <a:extLst>
              <a:ext uri="{FF2B5EF4-FFF2-40B4-BE49-F238E27FC236}">
                <a16:creationId xmlns:a16="http://schemas.microsoft.com/office/drawing/2014/main" id="{243DF81C-9624-1583-39C8-F6B78D538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3429000"/>
            <a:ext cx="4591050" cy="34491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ridge Rail Installation Procedure | Division Activities - Puerto Rico and  US Virgin Islands Division | Federal Highway Administration">
            <a:extLst>
              <a:ext uri="{FF2B5EF4-FFF2-40B4-BE49-F238E27FC236}">
                <a16:creationId xmlns:a16="http://schemas.microsoft.com/office/drawing/2014/main" id="{3C7F4724-205A-8600-2FAC-D450F53B0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173014"/>
            <a:ext cx="41148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1292662"/>
          </a:xfrm>
        </p:spPr>
        <p:txBody>
          <a:bodyPr/>
          <a:lstStyle/>
          <a:p>
            <a:pPr algn="just"/>
            <a:r>
              <a:rPr lang="en-US" sz="2800" b="1" dirty="0"/>
              <a:t>Abutment</a:t>
            </a:r>
          </a:p>
          <a:p>
            <a:pPr algn="just"/>
            <a:r>
              <a:rPr lang="en-US" sz="2800" dirty="0"/>
              <a:t>The support provided at the two ends of a bridge is known as an abutment.</a:t>
            </a:r>
          </a:p>
          <a:p>
            <a:pPr algn="just"/>
            <a:endParaRPr lang="en-US" sz="2800" dirty="0"/>
          </a:p>
        </p:txBody>
      </p:sp>
      <p:pic>
        <p:nvPicPr>
          <p:cNvPr id="2052" name="Picture 4" descr="Bridge Abutment Systems - Prefabricated Bridge Manufacturers">
            <a:extLst>
              <a:ext uri="{FF2B5EF4-FFF2-40B4-BE49-F238E27FC236}">
                <a16:creationId xmlns:a16="http://schemas.microsoft.com/office/drawing/2014/main" id="{48A74E61-7A05-78E2-3089-8022BFD72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253" y="3432200"/>
            <a:ext cx="4800600" cy="350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475 Bridge Abutment Images, Stock Photos &amp; Vectors | Shutterstock">
            <a:extLst>
              <a:ext uri="{FF2B5EF4-FFF2-40B4-BE49-F238E27FC236}">
                <a16:creationId xmlns:a16="http://schemas.microsoft.com/office/drawing/2014/main" id="{A8268DC5-5D82-AE66-D3A2-EB7385247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7"/>
          <a:stretch/>
        </p:blipFill>
        <p:spPr bwMode="auto">
          <a:xfrm>
            <a:off x="8864600" y="4419600"/>
            <a:ext cx="3714750" cy="2435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to Evaluate Bridge Abutments? - FPrimeC Solutions Inc.">
            <a:extLst>
              <a:ext uri="{FF2B5EF4-FFF2-40B4-BE49-F238E27FC236}">
                <a16:creationId xmlns:a16="http://schemas.microsoft.com/office/drawing/2014/main" id="{CC2DFF0C-FB2F-6281-11BD-B30ED66DA6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42" t="-1548" r="-505" b="1548"/>
          <a:stretch/>
        </p:blipFill>
        <p:spPr bwMode="auto">
          <a:xfrm>
            <a:off x="177800" y="2995970"/>
            <a:ext cx="2133600" cy="21856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to Evaluate Bridge Abutments? - FPrimeC Solutions Inc.">
            <a:extLst>
              <a:ext uri="{FF2B5EF4-FFF2-40B4-BE49-F238E27FC236}">
                <a16:creationId xmlns:a16="http://schemas.microsoft.com/office/drawing/2014/main" id="{E6D61617-28D8-0819-E54A-074120EFC22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1871" r="50237"/>
          <a:stretch/>
        </p:blipFill>
        <p:spPr bwMode="auto">
          <a:xfrm>
            <a:off x="1549400" y="5001412"/>
            <a:ext cx="2377573" cy="214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1292662"/>
          </a:xfrm>
        </p:spPr>
        <p:txBody>
          <a:bodyPr/>
          <a:lstStyle/>
          <a:p>
            <a:pPr algn="just"/>
            <a:r>
              <a:rPr lang="en-US" sz="2800" dirty="0"/>
              <a:t>Deck</a:t>
            </a:r>
          </a:p>
          <a:p>
            <a:pPr algn="just"/>
            <a:r>
              <a:rPr lang="en-US" sz="2800" dirty="0"/>
              <a:t>A deck is a fundamental part of any bridge to pass vehicle, goods, people etc. from one side to another.</a:t>
            </a:r>
          </a:p>
        </p:txBody>
      </p:sp>
      <p:pic>
        <p:nvPicPr>
          <p:cNvPr id="1026" name="Picture 2" descr="Basic Types of Bridge Decks &amp; Applications - EngineeringCivil.org">
            <a:extLst>
              <a:ext uri="{FF2B5EF4-FFF2-40B4-BE49-F238E27FC236}">
                <a16:creationId xmlns:a16="http://schemas.microsoft.com/office/drawing/2014/main" id="{972A7AE4-326D-EF60-2615-39688B066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352800"/>
            <a:ext cx="446722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mber Deck Panels - Short Span Steel Bridges">
            <a:extLst>
              <a:ext uri="{FF2B5EF4-FFF2-40B4-BE49-F238E27FC236}">
                <a16:creationId xmlns:a16="http://schemas.microsoft.com/office/drawing/2014/main" id="{9D91A514-B5BF-98F8-2D80-A1903803A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943529"/>
            <a:ext cx="4559265" cy="2829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ic Types of Bridge Decks &amp; Applications - EngineeringCivil.org">
            <a:extLst>
              <a:ext uri="{FF2B5EF4-FFF2-40B4-BE49-F238E27FC236}">
                <a16:creationId xmlns:a16="http://schemas.microsoft.com/office/drawing/2014/main" id="{2BE42E86-F3D8-4955-74B8-58D52F7A9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1439" y="4067175"/>
            <a:ext cx="34766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2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1022-371C-E266-E2EA-063F3641CD92}"/>
              </a:ext>
            </a:extLst>
          </p:cNvPr>
          <p:cNvSpPr>
            <a:spLocks noGrp="1"/>
          </p:cNvSpPr>
          <p:nvPr>
            <p:ph type="title"/>
          </p:nvPr>
        </p:nvSpPr>
        <p:spPr>
          <a:xfrm>
            <a:off x="650240" y="292608"/>
            <a:ext cx="11704320" cy="677108"/>
          </a:xfrm>
        </p:spPr>
        <p:txBody>
          <a:bodyPr/>
          <a:lstStyle/>
          <a:p>
            <a:r>
              <a:rPr lang="en-US" sz="4400" dirty="0"/>
              <a:t>PARTS OF A BRIDGE</a:t>
            </a:r>
          </a:p>
        </p:txBody>
      </p:sp>
      <p:sp>
        <p:nvSpPr>
          <p:cNvPr id="3" name="Text Placeholder 2">
            <a:extLst>
              <a:ext uri="{FF2B5EF4-FFF2-40B4-BE49-F238E27FC236}">
                <a16:creationId xmlns:a16="http://schemas.microsoft.com/office/drawing/2014/main" id="{5D8622FB-B97A-5535-4781-1F83012B862D}"/>
              </a:ext>
            </a:extLst>
          </p:cNvPr>
          <p:cNvSpPr>
            <a:spLocks noGrp="1"/>
          </p:cNvSpPr>
          <p:nvPr>
            <p:ph type="body" idx="1"/>
          </p:nvPr>
        </p:nvSpPr>
        <p:spPr>
          <a:xfrm>
            <a:off x="650240" y="1682496"/>
            <a:ext cx="11704320" cy="2154436"/>
          </a:xfrm>
        </p:spPr>
        <p:txBody>
          <a:bodyPr/>
          <a:lstStyle/>
          <a:p>
            <a:pPr algn="just"/>
            <a:r>
              <a:rPr lang="en-US" sz="2800" dirty="0"/>
              <a:t>Girder (Box or I-joist)</a:t>
            </a:r>
          </a:p>
          <a:p>
            <a:pPr algn="just"/>
            <a:r>
              <a:rPr lang="en-US" sz="2800" dirty="0"/>
              <a:t>Just like the beam, girder is used in the bridge. It can be two types I-joist and Box. This name has been given because of their shape. I-joist girder type is commonly used in bridges. Box girder can be precast or cast in place and it is generally existing in prestressed condition.</a:t>
            </a:r>
          </a:p>
        </p:txBody>
      </p:sp>
      <p:pic>
        <p:nvPicPr>
          <p:cNvPr id="5124" name="Picture 4" descr="Girder Bridge : How many types of Girder Bridge are there? ( Components &amp;  Examples)">
            <a:extLst>
              <a:ext uri="{FF2B5EF4-FFF2-40B4-BE49-F238E27FC236}">
                <a16:creationId xmlns:a16="http://schemas.microsoft.com/office/drawing/2014/main" id="{70700EE8-B5DA-1C88-AC01-1B1D6CFB7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43" y="4228861"/>
            <a:ext cx="3429000" cy="25663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ecast Solutions - Canadian Precast Prestressed Concrete Institute">
            <a:extLst>
              <a:ext uri="{FF2B5EF4-FFF2-40B4-BE49-F238E27FC236}">
                <a16:creationId xmlns:a16="http://schemas.microsoft.com/office/drawing/2014/main" id="{80098161-8A96-3471-8BA8-03808727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7" y="4423032"/>
            <a:ext cx="355282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est Practices When Considering Post-Tensioned Girder Bridges">
            <a:extLst>
              <a:ext uri="{FF2B5EF4-FFF2-40B4-BE49-F238E27FC236}">
                <a16:creationId xmlns:a16="http://schemas.microsoft.com/office/drawing/2014/main" id="{C9EE9F8E-B20E-A1E6-81C8-B15E5B29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0" y="3886200"/>
            <a:ext cx="4242093" cy="295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TotalTime>
  <Words>1130</Words>
  <Application>Microsoft Office PowerPoint</Application>
  <PresentationFormat>Custom</PresentationFormat>
  <Paragraphs>115</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Cascadia Mono SemiBold</vt:lpstr>
      <vt:lpstr>Wingdings</vt:lpstr>
      <vt:lpstr>Office Theme</vt:lpstr>
      <vt:lpstr>Introduction to Bridges</vt:lpstr>
      <vt:lpstr>BRIDGE</vt:lpstr>
      <vt:lpstr>BRIDGE</vt:lpstr>
      <vt:lpstr>PARTS OF A BRIDGE</vt:lpstr>
      <vt:lpstr>PARTS OF A BRIDGE</vt:lpstr>
      <vt:lpstr>PARTS OF A BRIDGE</vt:lpstr>
      <vt:lpstr>PARTS OF A BRIDGE</vt:lpstr>
      <vt:lpstr>PARTS OF A BRIDGE</vt:lpstr>
      <vt:lpstr>PARTS OF A BRIDGE</vt:lpstr>
      <vt:lpstr>PARTS OF A BRIDGE</vt:lpstr>
      <vt:lpstr>PARTS OF A BRIDGE</vt:lpstr>
      <vt:lpstr>PARTS OF A BRIDGE</vt:lpstr>
      <vt:lpstr>PARTS OF A BRIDGE</vt:lpstr>
      <vt:lpstr>PARTS OF A BRIDGE</vt:lpstr>
      <vt:lpstr>Types of Bridges</vt:lpstr>
      <vt:lpstr>Types of Bridges</vt:lpstr>
      <vt:lpstr>Types of Bridges</vt:lpstr>
      <vt:lpstr>Types of Bridges</vt:lpstr>
      <vt:lpstr>Types of Bridges</vt:lpstr>
      <vt:lpstr>Types of Bridges</vt:lpstr>
      <vt:lpstr>Types of Bridges</vt:lpstr>
      <vt:lpstr>Types of Bridges</vt:lpstr>
      <vt:lpstr>Types of Bridges</vt:lpstr>
      <vt:lpstr>Fixed Bridges</vt:lpstr>
      <vt:lpstr>Movable Bridges</vt:lpstr>
      <vt:lpstr>Span Type</vt:lpstr>
      <vt:lpstr>SITE SELECTION FOR BRIDGE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Md. Mohayminul Islam</cp:lastModifiedBy>
  <cp:revision>20</cp:revision>
  <dcterms:created xsi:type="dcterms:W3CDTF">2022-10-10T14:15:17Z</dcterms:created>
  <dcterms:modified xsi:type="dcterms:W3CDTF">2022-10-16T13:32:08Z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2022-10-10T00:00:00Z</vt:filetime>
  </property>
  <property fmtid="{D5CDD505-2E9C-101B-9397-08002B2CF9AE}" pid="3" name="LastSaved">
    <vt:filetime>2022-10-10T00:00:00Z</vt:filetime>
  </property>
</Properties>
</file>