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9" r:id="rId2"/>
    <p:sldId id="312" r:id="rId3"/>
    <p:sldId id="310" r:id="rId4"/>
    <p:sldId id="308" r:id="rId5"/>
    <p:sldId id="302" r:id="rId6"/>
    <p:sldId id="257" r:id="rId7"/>
    <p:sldId id="290" r:id="rId8"/>
    <p:sldId id="291" r:id="rId9"/>
    <p:sldId id="316" r:id="rId10"/>
    <p:sldId id="317" r:id="rId11"/>
    <p:sldId id="318" r:id="rId12"/>
    <p:sldId id="289" r:id="rId13"/>
    <p:sldId id="258" r:id="rId14"/>
    <p:sldId id="259" r:id="rId15"/>
    <p:sldId id="260" r:id="rId16"/>
    <p:sldId id="261" r:id="rId17"/>
    <p:sldId id="269" r:id="rId18"/>
    <p:sldId id="38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33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85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34C6D69-0F1D-439A-B40E-67C7D7FCFA5D}"/>
              </a:ext>
            </a:extLst>
          </p:cNvPr>
          <p:cNvSpPr>
            <a:spLocks noGrp="1"/>
          </p:cNvSpPr>
          <p:nvPr>
            <p:ph type="dt" sz="half" idx="10"/>
          </p:nvPr>
        </p:nvSpPr>
        <p:spPr/>
        <p:txBody>
          <a:bodyPr/>
          <a:lstStyle>
            <a:lvl1pPr>
              <a:defRPr/>
            </a:lvl1pPr>
          </a:lstStyle>
          <a:p>
            <a:pPr>
              <a:defRPr/>
            </a:pPr>
            <a:fld id="{C866B947-3D9E-45F0-BF3F-41F7BCC16342}"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7D8C9986-13AF-41B6-9DE7-05ECBC191CA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E492071-4A7A-4578-B470-21C9411F1102}"/>
              </a:ext>
            </a:extLst>
          </p:cNvPr>
          <p:cNvSpPr>
            <a:spLocks noGrp="1"/>
          </p:cNvSpPr>
          <p:nvPr>
            <p:ph type="sldNum" sz="quarter" idx="12"/>
          </p:nvPr>
        </p:nvSpPr>
        <p:spPr/>
        <p:txBody>
          <a:bodyPr/>
          <a:lstStyle>
            <a:lvl1pPr>
              <a:defRPr/>
            </a:lvl1pPr>
          </a:lstStyle>
          <a:p>
            <a:fld id="{96C2916B-C581-4D14-BCE6-C28B0787B324}" type="slidenum">
              <a:rPr lang="en-US" altLang="en-US"/>
              <a:pPr/>
              <a:t>‹#›</a:t>
            </a:fld>
            <a:endParaRPr lang="en-US" altLang="en-US"/>
          </a:p>
        </p:txBody>
      </p:sp>
    </p:spTree>
    <p:extLst>
      <p:ext uri="{BB962C8B-B14F-4D97-AF65-F5344CB8AC3E}">
        <p14:creationId xmlns:p14="http://schemas.microsoft.com/office/powerpoint/2010/main" val="2990555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A6A013-F19A-4480-B436-25A78BC62A6B}"/>
              </a:ext>
            </a:extLst>
          </p:cNvPr>
          <p:cNvSpPr>
            <a:spLocks noGrp="1"/>
          </p:cNvSpPr>
          <p:nvPr>
            <p:ph type="dt" sz="half" idx="10"/>
          </p:nvPr>
        </p:nvSpPr>
        <p:spPr/>
        <p:txBody>
          <a:bodyPr/>
          <a:lstStyle>
            <a:lvl1pPr>
              <a:defRPr/>
            </a:lvl1pPr>
          </a:lstStyle>
          <a:p>
            <a:pPr>
              <a:defRPr/>
            </a:pPr>
            <a:fld id="{BB31854C-2A7D-470D-9C74-F89CBDE3376E}"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168F7601-7478-4E11-B7B6-EAC70B0E207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291BEAD-2A94-4477-B02D-C7CD14622946}"/>
              </a:ext>
            </a:extLst>
          </p:cNvPr>
          <p:cNvSpPr>
            <a:spLocks noGrp="1"/>
          </p:cNvSpPr>
          <p:nvPr>
            <p:ph type="sldNum" sz="quarter" idx="12"/>
          </p:nvPr>
        </p:nvSpPr>
        <p:spPr/>
        <p:txBody>
          <a:bodyPr/>
          <a:lstStyle>
            <a:lvl1pPr>
              <a:defRPr/>
            </a:lvl1pPr>
          </a:lstStyle>
          <a:p>
            <a:fld id="{4496AD3C-05AA-4EBF-B23C-FFADDF16A2F4}" type="slidenum">
              <a:rPr lang="en-US" altLang="en-US"/>
              <a:pPr/>
              <a:t>‹#›</a:t>
            </a:fld>
            <a:endParaRPr lang="en-US" altLang="en-US"/>
          </a:p>
        </p:txBody>
      </p:sp>
    </p:spTree>
    <p:extLst>
      <p:ext uri="{BB962C8B-B14F-4D97-AF65-F5344CB8AC3E}">
        <p14:creationId xmlns:p14="http://schemas.microsoft.com/office/powerpoint/2010/main" val="414072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EDA68B-A470-47D6-B1AA-D6B3639CCC24}"/>
              </a:ext>
            </a:extLst>
          </p:cNvPr>
          <p:cNvSpPr>
            <a:spLocks noGrp="1"/>
          </p:cNvSpPr>
          <p:nvPr>
            <p:ph type="dt" sz="half" idx="10"/>
          </p:nvPr>
        </p:nvSpPr>
        <p:spPr/>
        <p:txBody>
          <a:bodyPr/>
          <a:lstStyle>
            <a:lvl1pPr>
              <a:defRPr/>
            </a:lvl1pPr>
          </a:lstStyle>
          <a:p>
            <a:pPr>
              <a:defRPr/>
            </a:pPr>
            <a:fld id="{520C262D-E46C-4570-91A1-3B5BB53EBD74}"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F59D2679-088D-45EA-AA8C-A37A5D669FE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7C418B3-D978-4D65-A32B-D791A0F8AC8F}"/>
              </a:ext>
            </a:extLst>
          </p:cNvPr>
          <p:cNvSpPr>
            <a:spLocks noGrp="1"/>
          </p:cNvSpPr>
          <p:nvPr>
            <p:ph type="sldNum" sz="quarter" idx="12"/>
          </p:nvPr>
        </p:nvSpPr>
        <p:spPr/>
        <p:txBody>
          <a:bodyPr/>
          <a:lstStyle>
            <a:lvl1pPr>
              <a:defRPr/>
            </a:lvl1pPr>
          </a:lstStyle>
          <a:p>
            <a:fld id="{CCF3D9CF-87A9-43FC-A592-39C1F8D6AEB2}" type="slidenum">
              <a:rPr lang="en-US" altLang="en-US"/>
              <a:pPr/>
              <a:t>‹#›</a:t>
            </a:fld>
            <a:endParaRPr lang="en-US" altLang="en-US"/>
          </a:p>
        </p:txBody>
      </p:sp>
    </p:spTree>
    <p:extLst>
      <p:ext uri="{BB962C8B-B14F-4D97-AF65-F5344CB8AC3E}">
        <p14:creationId xmlns:p14="http://schemas.microsoft.com/office/powerpoint/2010/main" val="1519913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8F3B6C-6D9C-482B-B844-B036CB0170A8}"/>
              </a:ext>
            </a:extLst>
          </p:cNvPr>
          <p:cNvSpPr>
            <a:spLocks noGrp="1"/>
          </p:cNvSpPr>
          <p:nvPr>
            <p:ph type="dt" sz="half" idx="10"/>
          </p:nvPr>
        </p:nvSpPr>
        <p:spPr/>
        <p:txBody>
          <a:bodyPr/>
          <a:lstStyle>
            <a:lvl1pPr>
              <a:defRPr/>
            </a:lvl1pPr>
          </a:lstStyle>
          <a:p>
            <a:pPr>
              <a:defRPr/>
            </a:pPr>
            <a:fld id="{B46C3586-5D6C-489A-A229-0D06349AD154}"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17C93D80-9D4F-46C8-AE29-BBDBCBD87D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54DCF25-F07B-4CAA-B97F-B30A919D6071}"/>
              </a:ext>
            </a:extLst>
          </p:cNvPr>
          <p:cNvSpPr>
            <a:spLocks noGrp="1"/>
          </p:cNvSpPr>
          <p:nvPr>
            <p:ph type="sldNum" sz="quarter" idx="12"/>
          </p:nvPr>
        </p:nvSpPr>
        <p:spPr/>
        <p:txBody>
          <a:bodyPr/>
          <a:lstStyle>
            <a:lvl1pPr>
              <a:defRPr/>
            </a:lvl1pPr>
          </a:lstStyle>
          <a:p>
            <a:fld id="{3E89C6D8-6A8B-4BF6-AA67-5E9C378C46D6}" type="slidenum">
              <a:rPr lang="en-US" altLang="en-US"/>
              <a:pPr/>
              <a:t>‹#›</a:t>
            </a:fld>
            <a:endParaRPr lang="en-US" altLang="en-US"/>
          </a:p>
        </p:txBody>
      </p:sp>
    </p:spTree>
    <p:extLst>
      <p:ext uri="{BB962C8B-B14F-4D97-AF65-F5344CB8AC3E}">
        <p14:creationId xmlns:p14="http://schemas.microsoft.com/office/powerpoint/2010/main" val="684969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1ED72A6-483A-4A99-8E7D-1D1D6D59AD6B}"/>
              </a:ext>
            </a:extLst>
          </p:cNvPr>
          <p:cNvSpPr>
            <a:spLocks noGrp="1"/>
          </p:cNvSpPr>
          <p:nvPr>
            <p:ph type="dt" sz="half" idx="10"/>
          </p:nvPr>
        </p:nvSpPr>
        <p:spPr/>
        <p:txBody>
          <a:bodyPr/>
          <a:lstStyle>
            <a:lvl1pPr>
              <a:defRPr/>
            </a:lvl1pPr>
          </a:lstStyle>
          <a:p>
            <a:pPr>
              <a:defRPr/>
            </a:pPr>
            <a:fld id="{D00FA93E-9212-4374-8951-255DD19515A9}"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0963AEFF-64C4-4A45-91B2-32D6E78CAAF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C1EF612-2876-4324-BF0A-25D60463092D}"/>
              </a:ext>
            </a:extLst>
          </p:cNvPr>
          <p:cNvSpPr>
            <a:spLocks noGrp="1"/>
          </p:cNvSpPr>
          <p:nvPr>
            <p:ph type="sldNum" sz="quarter" idx="12"/>
          </p:nvPr>
        </p:nvSpPr>
        <p:spPr/>
        <p:txBody>
          <a:bodyPr/>
          <a:lstStyle>
            <a:lvl1pPr>
              <a:defRPr/>
            </a:lvl1pPr>
          </a:lstStyle>
          <a:p>
            <a:fld id="{8084A360-0F3B-49A2-B1C1-370F8758EFE3}" type="slidenum">
              <a:rPr lang="en-US" altLang="en-US"/>
              <a:pPr/>
              <a:t>‹#›</a:t>
            </a:fld>
            <a:endParaRPr lang="en-US" altLang="en-US"/>
          </a:p>
        </p:txBody>
      </p:sp>
    </p:spTree>
    <p:extLst>
      <p:ext uri="{BB962C8B-B14F-4D97-AF65-F5344CB8AC3E}">
        <p14:creationId xmlns:p14="http://schemas.microsoft.com/office/powerpoint/2010/main" val="119409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022874A-5D6D-4760-ABBF-9430BD65883D}"/>
              </a:ext>
            </a:extLst>
          </p:cNvPr>
          <p:cNvSpPr>
            <a:spLocks noGrp="1"/>
          </p:cNvSpPr>
          <p:nvPr>
            <p:ph type="dt" sz="half" idx="10"/>
          </p:nvPr>
        </p:nvSpPr>
        <p:spPr/>
        <p:txBody>
          <a:bodyPr/>
          <a:lstStyle>
            <a:lvl1pPr>
              <a:defRPr/>
            </a:lvl1pPr>
          </a:lstStyle>
          <a:p>
            <a:pPr>
              <a:defRPr/>
            </a:pPr>
            <a:fld id="{1DC8F4AF-37D4-4EF2-82F8-98E2ACF8B098}" type="datetimeFigureOut">
              <a:rPr lang="en-US"/>
              <a:pPr>
                <a:defRPr/>
              </a:pPr>
              <a:t>3/11/2023</a:t>
            </a:fld>
            <a:endParaRPr lang="en-US" dirty="0"/>
          </a:p>
        </p:txBody>
      </p:sp>
      <p:sp>
        <p:nvSpPr>
          <p:cNvPr id="6" name="Footer Placeholder 4">
            <a:extLst>
              <a:ext uri="{FF2B5EF4-FFF2-40B4-BE49-F238E27FC236}">
                <a16:creationId xmlns:a16="http://schemas.microsoft.com/office/drawing/2014/main" id="{F24F6D07-87E9-4086-9ABF-AE9C7A0153C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E273BCC-729D-42E1-9212-DD72504305C4}"/>
              </a:ext>
            </a:extLst>
          </p:cNvPr>
          <p:cNvSpPr>
            <a:spLocks noGrp="1"/>
          </p:cNvSpPr>
          <p:nvPr>
            <p:ph type="sldNum" sz="quarter" idx="12"/>
          </p:nvPr>
        </p:nvSpPr>
        <p:spPr/>
        <p:txBody>
          <a:bodyPr/>
          <a:lstStyle>
            <a:lvl1pPr>
              <a:defRPr/>
            </a:lvl1pPr>
          </a:lstStyle>
          <a:p>
            <a:fld id="{C9E4DB20-56F6-46D4-877E-C65506B928FD}" type="slidenum">
              <a:rPr lang="en-US" altLang="en-US"/>
              <a:pPr/>
              <a:t>‹#›</a:t>
            </a:fld>
            <a:endParaRPr lang="en-US" altLang="en-US"/>
          </a:p>
        </p:txBody>
      </p:sp>
    </p:spTree>
    <p:extLst>
      <p:ext uri="{BB962C8B-B14F-4D97-AF65-F5344CB8AC3E}">
        <p14:creationId xmlns:p14="http://schemas.microsoft.com/office/powerpoint/2010/main" val="1724515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CB453A8-138B-401E-B5A1-950F1BAF55B6}"/>
              </a:ext>
            </a:extLst>
          </p:cNvPr>
          <p:cNvSpPr>
            <a:spLocks noGrp="1"/>
          </p:cNvSpPr>
          <p:nvPr>
            <p:ph type="dt" sz="half" idx="10"/>
          </p:nvPr>
        </p:nvSpPr>
        <p:spPr/>
        <p:txBody>
          <a:bodyPr/>
          <a:lstStyle>
            <a:lvl1pPr>
              <a:defRPr/>
            </a:lvl1pPr>
          </a:lstStyle>
          <a:p>
            <a:pPr>
              <a:defRPr/>
            </a:pPr>
            <a:fld id="{C0C20AEF-2423-4653-AE53-620BDD289B9B}" type="datetimeFigureOut">
              <a:rPr lang="en-US"/>
              <a:pPr>
                <a:defRPr/>
              </a:pPr>
              <a:t>3/11/2023</a:t>
            </a:fld>
            <a:endParaRPr lang="en-US" dirty="0"/>
          </a:p>
        </p:txBody>
      </p:sp>
      <p:sp>
        <p:nvSpPr>
          <p:cNvPr id="8" name="Footer Placeholder 4">
            <a:extLst>
              <a:ext uri="{FF2B5EF4-FFF2-40B4-BE49-F238E27FC236}">
                <a16:creationId xmlns:a16="http://schemas.microsoft.com/office/drawing/2014/main" id="{8B516A38-784C-4CE4-8B3A-4529D92F4E2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78E199C9-3A55-4F06-B128-9659BD0752C6}"/>
              </a:ext>
            </a:extLst>
          </p:cNvPr>
          <p:cNvSpPr>
            <a:spLocks noGrp="1"/>
          </p:cNvSpPr>
          <p:nvPr>
            <p:ph type="sldNum" sz="quarter" idx="12"/>
          </p:nvPr>
        </p:nvSpPr>
        <p:spPr/>
        <p:txBody>
          <a:bodyPr/>
          <a:lstStyle>
            <a:lvl1pPr>
              <a:defRPr/>
            </a:lvl1pPr>
          </a:lstStyle>
          <a:p>
            <a:fld id="{F765B06F-2B00-4810-BB98-CB63A9978A36}" type="slidenum">
              <a:rPr lang="en-US" altLang="en-US"/>
              <a:pPr/>
              <a:t>‹#›</a:t>
            </a:fld>
            <a:endParaRPr lang="en-US" altLang="en-US"/>
          </a:p>
        </p:txBody>
      </p:sp>
    </p:spTree>
    <p:extLst>
      <p:ext uri="{BB962C8B-B14F-4D97-AF65-F5344CB8AC3E}">
        <p14:creationId xmlns:p14="http://schemas.microsoft.com/office/powerpoint/2010/main" val="2545413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4271FE2B-4694-42BF-8A26-19FA38210B26}"/>
              </a:ext>
            </a:extLst>
          </p:cNvPr>
          <p:cNvSpPr>
            <a:spLocks noGrp="1"/>
          </p:cNvSpPr>
          <p:nvPr>
            <p:ph type="dt" sz="half" idx="10"/>
          </p:nvPr>
        </p:nvSpPr>
        <p:spPr/>
        <p:txBody>
          <a:bodyPr/>
          <a:lstStyle>
            <a:lvl1pPr>
              <a:defRPr/>
            </a:lvl1pPr>
          </a:lstStyle>
          <a:p>
            <a:pPr>
              <a:defRPr/>
            </a:pPr>
            <a:fld id="{8C34FF7F-8CA1-420D-B0C0-04ADB90D4013}" type="datetimeFigureOut">
              <a:rPr lang="en-US"/>
              <a:pPr>
                <a:defRPr/>
              </a:pPr>
              <a:t>3/11/2023</a:t>
            </a:fld>
            <a:endParaRPr lang="en-US" dirty="0"/>
          </a:p>
        </p:txBody>
      </p:sp>
      <p:sp>
        <p:nvSpPr>
          <p:cNvPr id="4" name="Footer Placeholder 4">
            <a:extLst>
              <a:ext uri="{FF2B5EF4-FFF2-40B4-BE49-F238E27FC236}">
                <a16:creationId xmlns:a16="http://schemas.microsoft.com/office/drawing/2014/main" id="{C6D687D3-D41C-4D8A-9865-22B126452BE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5EEC901-6F14-49FF-AB2D-043A258E1FE8}"/>
              </a:ext>
            </a:extLst>
          </p:cNvPr>
          <p:cNvSpPr>
            <a:spLocks noGrp="1"/>
          </p:cNvSpPr>
          <p:nvPr>
            <p:ph type="sldNum" sz="quarter" idx="12"/>
          </p:nvPr>
        </p:nvSpPr>
        <p:spPr/>
        <p:txBody>
          <a:bodyPr/>
          <a:lstStyle>
            <a:lvl1pPr>
              <a:defRPr/>
            </a:lvl1pPr>
          </a:lstStyle>
          <a:p>
            <a:fld id="{684D9353-645D-48F2-9C97-3E71B7787CCE}" type="slidenum">
              <a:rPr lang="en-US" altLang="en-US"/>
              <a:pPr/>
              <a:t>‹#›</a:t>
            </a:fld>
            <a:endParaRPr lang="en-US" altLang="en-US"/>
          </a:p>
        </p:txBody>
      </p:sp>
    </p:spTree>
    <p:extLst>
      <p:ext uri="{BB962C8B-B14F-4D97-AF65-F5344CB8AC3E}">
        <p14:creationId xmlns:p14="http://schemas.microsoft.com/office/powerpoint/2010/main" val="2516803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A205CB0-0D5B-40E3-A571-5AD9E7C30303}"/>
              </a:ext>
            </a:extLst>
          </p:cNvPr>
          <p:cNvSpPr>
            <a:spLocks noGrp="1"/>
          </p:cNvSpPr>
          <p:nvPr>
            <p:ph type="dt" sz="half" idx="10"/>
          </p:nvPr>
        </p:nvSpPr>
        <p:spPr/>
        <p:txBody>
          <a:bodyPr/>
          <a:lstStyle>
            <a:lvl1pPr>
              <a:defRPr/>
            </a:lvl1pPr>
          </a:lstStyle>
          <a:p>
            <a:pPr>
              <a:defRPr/>
            </a:pPr>
            <a:fld id="{74D81512-5BD3-4FFA-8907-E7833B364F24}" type="datetimeFigureOut">
              <a:rPr lang="en-US"/>
              <a:pPr>
                <a:defRPr/>
              </a:pPr>
              <a:t>3/11/2023</a:t>
            </a:fld>
            <a:endParaRPr lang="en-US" dirty="0"/>
          </a:p>
        </p:txBody>
      </p:sp>
      <p:sp>
        <p:nvSpPr>
          <p:cNvPr id="3" name="Footer Placeholder 4">
            <a:extLst>
              <a:ext uri="{FF2B5EF4-FFF2-40B4-BE49-F238E27FC236}">
                <a16:creationId xmlns:a16="http://schemas.microsoft.com/office/drawing/2014/main" id="{A718E969-2950-493B-A867-C8A5AD9C876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3A57F9B0-09CA-4600-B1B8-123FF21B97FB}"/>
              </a:ext>
            </a:extLst>
          </p:cNvPr>
          <p:cNvSpPr>
            <a:spLocks noGrp="1"/>
          </p:cNvSpPr>
          <p:nvPr>
            <p:ph type="sldNum" sz="quarter" idx="12"/>
          </p:nvPr>
        </p:nvSpPr>
        <p:spPr/>
        <p:txBody>
          <a:bodyPr/>
          <a:lstStyle>
            <a:lvl1pPr>
              <a:defRPr/>
            </a:lvl1pPr>
          </a:lstStyle>
          <a:p>
            <a:fld id="{5C2CDA61-1D53-46A0-B76E-20AEF5418EEA}" type="slidenum">
              <a:rPr lang="en-US" altLang="en-US"/>
              <a:pPr/>
              <a:t>‹#›</a:t>
            </a:fld>
            <a:endParaRPr lang="en-US" altLang="en-US"/>
          </a:p>
        </p:txBody>
      </p:sp>
    </p:spTree>
    <p:extLst>
      <p:ext uri="{BB962C8B-B14F-4D97-AF65-F5344CB8AC3E}">
        <p14:creationId xmlns:p14="http://schemas.microsoft.com/office/powerpoint/2010/main" val="56013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7490B51-3687-4FA4-BAEC-735F85413629}"/>
              </a:ext>
            </a:extLst>
          </p:cNvPr>
          <p:cNvSpPr>
            <a:spLocks noGrp="1"/>
          </p:cNvSpPr>
          <p:nvPr>
            <p:ph type="dt" sz="half" idx="10"/>
          </p:nvPr>
        </p:nvSpPr>
        <p:spPr/>
        <p:txBody>
          <a:bodyPr/>
          <a:lstStyle>
            <a:lvl1pPr>
              <a:defRPr/>
            </a:lvl1pPr>
          </a:lstStyle>
          <a:p>
            <a:pPr>
              <a:defRPr/>
            </a:pPr>
            <a:fld id="{9AA514CE-5E57-4867-AFCF-720E8E329BF3}" type="datetimeFigureOut">
              <a:rPr lang="en-US"/>
              <a:pPr>
                <a:defRPr/>
              </a:pPr>
              <a:t>3/11/2023</a:t>
            </a:fld>
            <a:endParaRPr lang="en-US" dirty="0"/>
          </a:p>
        </p:txBody>
      </p:sp>
      <p:sp>
        <p:nvSpPr>
          <p:cNvPr id="6" name="Footer Placeholder 4">
            <a:extLst>
              <a:ext uri="{FF2B5EF4-FFF2-40B4-BE49-F238E27FC236}">
                <a16:creationId xmlns:a16="http://schemas.microsoft.com/office/drawing/2014/main" id="{F02EA5E8-EDA6-4BA6-B449-E55B9E8F830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A80BEE4-95C6-4BF4-8247-401515769906}"/>
              </a:ext>
            </a:extLst>
          </p:cNvPr>
          <p:cNvSpPr>
            <a:spLocks noGrp="1"/>
          </p:cNvSpPr>
          <p:nvPr>
            <p:ph type="sldNum" sz="quarter" idx="12"/>
          </p:nvPr>
        </p:nvSpPr>
        <p:spPr/>
        <p:txBody>
          <a:bodyPr/>
          <a:lstStyle>
            <a:lvl1pPr>
              <a:defRPr/>
            </a:lvl1pPr>
          </a:lstStyle>
          <a:p>
            <a:fld id="{6982F1F9-9A2C-4F90-AC21-89964559CBC9}" type="slidenum">
              <a:rPr lang="en-US" altLang="en-US"/>
              <a:pPr/>
              <a:t>‹#›</a:t>
            </a:fld>
            <a:endParaRPr lang="en-US" altLang="en-US"/>
          </a:p>
        </p:txBody>
      </p:sp>
    </p:spTree>
    <p:extLst>
      <p:ext uri="{BB962C8B-B14F-4D97-AF65-F5344CB8AC3E}">
        <p14:creationId xmlns:p14="http://schemas.microsoft.com/office/powerpoint/2010/main" val="333705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A5FC5E3-4873-4977-AF56-4FE7B3157705}"/>
              </a:ext>
            </a:extLst>
          </p:cNvPr>
          <p:cNvSpPr>
            <a:spLocks noGrp="1"/>
          </p:cNvSpPr>
          <p:nvPr>
            <p:ph type="dt" sz="half" idx="10"/>
          </p:nvPr>
        </p:nvSpPr>
        <p:spPr/>
        <p:txBody>
          <a:bodyPr/>
          <a:lstStyle>
            <a:lvl1pPr>
              <a:defRPr/>
            </a:lvl1pPr>
          </a:lstStyle>
          <a:p>
            <a:pPr>
              <a:defRPr/>
            </a:pPr>
            <a:fld id="{474996F2-5D1C-48D5-8052-BD801BFF8E37}" type="datetimeFigureOut">
              <a:rPr lang="en-US"/>
              <a:pPr>
                <a:defRPr/>
              </a:pPr>
              <a:t>3/11/2023</a:t>
            </a:fld>
            <a:endParaRPr lang="en-US" dirty="0"/>
          </a:p>
        </p:txBody>
      </p:sp>
      <p:sp>
        <p:nvSpPr>
          <p:cNvPr id="6" name="Footer Placeholder 4">
            <a:extLst>
              <a:ext uri="{FF2B5EF4-FFF2-40B4-BE49-F238E27FC236}">
                <a16:creationId xmlns:a16="http://schemas.microsoft.com/office/drawing/2014/main" id="{BFEC5FBA-B350-459E-9A96-B205563FAA7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4CAD265-7D7C-4888-A9B8-B24E45CBED0F}"/>
              </a:ext>
            </a:extLst>
          </p:cNvPr>
          <p:cNvSpPr>
            <a:spLocks noGrp="1"/>
          </p:cNvSpPr>
          <p:nvPr>
            <p:ph type="sldNum" sz="quarter" idx="12"/>
          </p:nvPr>
        </p:nvSpPr>
        <p:spPr/>
        <p:txBody>
          <a:bodyPr/>
          <a:lstStyle>
            <a:lvl1pPr>
              <a:defRPr/>
            </a:lvl1pPr>
          </a:lstStyle>
          <a:p>
            <a:fld id="{948C0FEE-80EE-4974-8A0C-AF73CBF4BC3B}" type="slidenum">
              <a:rPr lang="en-US" altLang="en-US"/>
              <a:pPr/>
              <a:t>‹#›</a:t>
            </a:fld>
            <a:endParaRPr lang="en-US" altLang="en-US"/>
          </a:p>
        </p:txBody>
      </p:sp>
    </p:spTree>
    <p:extLst>
      <p:ext uri="{BB962C8B-B14F-4D97-AF65-F5344CB8AC3E}">
        <p14:creationId xmlns:p14="http://schemas.microsoft.com/office/powerpoint/2010/main" val="1210216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B2B9640-C13B-448C-9F8A-5EEF1F18902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8FF68E88-1AB5-437A-89EB-8A5B20AD6C6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B89D16C2-6BD5-41FA-BDD0-A837EEA912E2}"/>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A8BA1E4-DCB1-4FCC-81CB-5F9DCD5969D9}" type="datetimeFigureOut">
              <a:rPr lang="en-US"/>
              <a:pPr>
                <a:defRPr/>
              </a:pPr>
              <a:t>3/11/2023</a:t>
            </a:fld>
            <a:endParaRPr lang="en-US" dirty="0"/>
          </a:p>
        </p:txBody>
      </p:sp>
      <p:sp>
        <p:nvSpPr>
          <p:cNvPr id="5" name="Footer Placeholder 4">
            <a:extLst>
              <a:ext uri="{FF2B5EF4-FFF2-40B4-BE49-F238E27FC236}">
                <a16:creationId xmlns:a16="http://schemas.microsoft.com/office/drawing/2014/main" id="{319FF553-2B65-4F7F-93E9-BC4F488F4CD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8BF3E3B4-EE45-40C6-9449-0FB571C437EF}"/>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76109E3D-8D16-431A-BEB5-6419D8BCA54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1.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Computers" TargetMode="External"/><Relationship Id="rId13" Type="http://schemas.openxmlformats.org/officeDocument/2006/relationships/hyperlink" Target="https://en.wikipedia.org/wiki/Displacement_method" TargetMode="External"/><Relationship Id="rId3" Type="http://schemas.openxmlformats.org/officeDocument/2006/relationships/hyperlink" Target="https://en.wikipedia.org/wiki/Statically_indeterminate" TargetMode="External"/><Relationship Id="rId7" Type="http://schemas.openxmlformats.org/officeDocument/2006/relationships/hyperlink" Target="https://en.wikipedia.org/wiki/American_Society_of_Civil_Engineers" TargetMode="External"/><Relationship Id="rId12" Type="http://schemas.openxmlformats.org/officeDocument/2006/relationships/hyperlink" Target="https://en.wikipedia.org/wiki/Iteration" TargetMode="External"/><Relationship Id="rId2" Type="http://schemas.openxmlformats.org/officeDocument/2006/relationships/hyperlink" Target="https://en.wikipedia.org/wiki/Structural_analysis" TargetMode="External"/><Relationship Id="rId1" Type="http://schemas.openxmlformats.org/officeDocument/2006/relationships/slideLayout" Target="../slideLayouts/slideLayout7.xml"/><Relationship Id="rId6" Type="http://schemas.openxmlformats.org/officeDocument/2006/relationships/hyperlink" Target="https://en.wikipedia.org/wiki/Hardy_Cross" TargetMode="External"/><Relationship Id="rId11" Type="http://schemas.openxmlformats.org/officeDocument/2006/relationships/hyperlink" Target="https://en.wikipedia.org/wiki/Simultaneous_equations" TargetMode="External"/><Relationship Id="rId5" Type="http://schemas.openxmlformats.org/officeDocument/2006/relationships/hyperlink" Target="https://en.wikipedia.org/wiki/Framing_(construction)" TargetMode="External"/><Relationship Id="rId10" Type="http://schemas.openxmlformats.org/officeDocument/2006/relationships/hyperlink" Target="https://en.wikipedia.org/wiki/Mechanical_equilibrium" TargetMode="External"/><Relationship Id="rId4" Type="http://schemas.openxmlformats.org/officeDocument/2006/relationships/hyperlink" Target="https://en.wikipedia.org/wiki/Beam_(structure)" TargetMode="External"/><Relationship Id="rId9" Type="http://schemas.openxmlformats.org/officeDocument/2006/relationships/hyperlink" Target="https://en.wikipedia.org/wiki/Joint" TargetMode="External"/><Relationship Id="rId14" Type="http://schemas.openxmlformats.org/officeDocument/2006/relationships/hyperlink" Target="https://en.wikipedia.org/wiki/Fixed_end_moment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Modulus_of_elasticity" TargetMode="External"/><Relationship Id="rId2" Type="http://schemas.openxmlformats.org/officeDocument/2006/relationships/hyperlink" Target="https://en.wikipedia.org/w/index.php?title=Flexural_stiffness&amp;action=edit&amp;redlink=1" TargetMode="External"/><Relationship Id="rId1" Type="http://schemas.openxmlformats.org/officeDocument/2006/relationships/slideLayout" Target="../slideLayouts/slideLayout7.xml"/><Relationship Id="rId5" Type="http://schemas.openxmlformats.org/officeDocument/2006/relationships/hyperlink" Target="https://en.wikipedia.org/wiki/Ratio" TargetMode="External"/><Relationship Id="rId4" Type="http://schemas.openxmlformats.org/officeDocument/2006/relationships/hyperlink" Target="https://en.wikipedia.org/wiki/Second_moment_of_are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56A6A92-2772-490C-8822-829DA81F0E73}"/>
              </a:ext>
            </a:extLst>
          </p:cNvPr>
          <p:cNvSpPr txBox="1">
            <a:spLocks noChangeArrowheads="1"/>
          </p:cNvSpPr>
          <p:nvPr/>
        </p:nvSpPr>
        <p:spPr bwMode="auto">
          <a:xfrm>
            <a:off x="3429000" y="228600"/>
            <a:ext cx="1676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b="1">
                <a:solidFill>
                  <a:srgbClr val="FF0000"/>
                </a:solidFill>
              </a:rPr>
              <a:t>CE 4111</a:t>
            </a:r>
          </a:p>
        </p:txBody>
      </p:sp>
      <p:sp>
        <p:nvSpPr>
          <p:cNvPr id="10" name="TextBox 9">
            <a:extLst>
              <a:ext uri="{FF2B5EF4-FFF2-40B4-BE49-F238E27FC236}">
                <a16:creationId xmlns:a16="http://schemas.microsoft.com/office/drawing/2014/main" id="{10A59777-7F03-41D2-9794-0FD4498BD490}"/>
              </a:ext>
            </a:extLst>
          </p:cNvPr>
          <p:cNvSpPr txBox="1">
            <a:spLocks noChangeArrowheads="1"/>
          </p:cNvSpPr>
          <p:nvPr/>
        </p:nvSpPr>
        <p:spPr bwMode="auto">
          <a:xfrm>
            <a:off x="1371600" y="762000"/>
            <a:ext cx="6248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b="1">
                <a:solidFill>
                  <a:srgbClr val="00B0F0"/>
                </a:solidFill>
              </a:rPr>
              <a:t>Structural Analysis and Design-III</a:t>
            </a:r>
          </a:p>
        </p:txBody>
      </p:sp>
      <p:sp>
        <p:nvSpPr>
          <p:cNvPr id="11" name="TextBox 10">
            <a:extLst>
              <a:ext uri="{FF2B5EF4-FFF2-40B4-BE49-F238E27FC236}">
                <a16:creationId xmlns:a16="http://schemas.microsoft.com/office/drawing/2014/main" id="{48F5B630-4104-4D05-A4A4-B461A5DAC39B}"/>
              </a:ext>
            </a:extLst>
          </p:cNvPr>
          <p:cNvSpPr txBox="1">
            <a:spLocks noChangeArrowheads="1"/>
          </p:cNvSpPr>
          <p:nvPr/>
        </p:nvSpPr>
        <p:spPr bwMode="auto">
          <a:xfrm>
            <a:off x="838200" y="1909763"/>
            <a:ext cx="45720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a:t>Syllabus:</a:t>
            </a:r>
          </a:p>
          <a:p>
            <a:pPr eaLnBrk="1" hangingPunct="1">
              <a:spcBef>
                <a:spcPct val="0"/>
              </a:spcBef>
              <a:buFontTx/>
              <a:buNone/>
            </a:pPr>
            <a:r>
              <a:rPr lang="en-US" altLang="en-US" sz="2400">
                <a:solidFill>
                  <a:srgbClr val="FF0000"/>
                </a:solidFill>
              </a:rPr>
              <a:t>1. Moment distribution method</a:t>
            </a:r>
          </a:p>
          <a:p>
            <a:pPr eaLnBrk="1" hangingPunct="1">
              <a:spcBef>
                <a:spcPct val="0"/>
              </a:spcBef>
              <a:buFontTx/>
              <a:buNone/>
            </a:pPr>
            <a:r>
              <a:rPr lang="en-US" altLang="en-US" sz="2400">
                <a:solidFill>
                  <a:srgbClr val="FF0000"/>
                </a:solidFill>
              </a:rPr>
              <a:t>2. Slope deflection method </a:t>
            </a:r>
          </a:p>
          <a:p>
            <a:pPr eaLnBrk="1" hangingPunct="1">
              <a:spcBef>
                <a:spcPct val="0"/>
              </a:spcBef>
              <a:buFont typeface="Arial" panose="020B0604020202020204" pitchFamily="34" charset="0"/>
              <a:buNone/>
            </a:pPr>
            <a:r>
              <a:rPr lang="en-US" altLang="en-US" sz="2400"/>
              <a:t>3. Stiffness matrix method</a:t>
            </a:r>
          </a:p>
          <a:p>
            <a:pPr eaLnBrk="1" hangingPunct="1">
              <a:spcBef>
                <a:spcPct val="0"/>
              </a:spcBef>
              <a:buFontTx/>
              <a:buNone/>
            </a:pPr>
            <a:r>
              <a:rPr lang="en-US" altLang="en-US" sz="2400"/>
              <a:t>4. Flexibility matrix method</a:t>
            </a:r>
          </a:p>
          <a:p>
            <a:pPr eaLnBrk="1" hangingPunct="1">
              <a:spcBef>
                <a:spcPct val="0"/>
              </a:spcBef>
              <a:buFont typeface="Arial" panose="020B0604020202020204" pitchFamily="34" charset="0"/>
              <a:buNone/>
            </a:pPr>
            <a:r>
              <a:rPr lang="en-US" altLang="en-US" sz="2400">
                <a:solidFill>
                  <a:srgbClr val="FF0000"/>
                </a:solidFill>
              </a:rPr>
              <a:t>5. Structural forms </a:t>
            </a:r>
          </a:p>
        </p:txBody>
      </p:sp>
      <p:sp>
        <p:nvSpPr>
          <p:cNvPr id="12" name="TextBox 11">
            <a:extLst>
              <a:ext uri="{FF2B5EF4-FFF2-40B4-BE49-F238E27FC236}">
                <a16:creationId xmlns:a16="http://schemas.microsoft.com/office/drawing/2014/main" id="{452D537F-F879-4BB7-B7C3-DE2EC59D0555}"/>
              </a:ext>
            </a:extLst>
          </p:cNvPr>
          <p:cNvSpPr txBox="1">
            <a:spLocks noChangeArrowheads="1"/>
          </p:cNvSpPr>
          <p:nvPr/>
        </p:nvSpPr>
        <p:spPr bwMode="auto">
          <a:xfrm>
            <a:off x="1143000" y="1371600"/>
            <a:ext cx="6934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t>Contact hours/week : 4                                                     Credit: 4.00</a:t>
            </a:r>
          </a:p>
        </p:txBody>
      </p:sp>
      <p:sp>
        <p:nvSpPr>
          <p:cNvPr id="2" name="TextBox 1">
            <a:extLst>
              <a:ext uri="{FF2B5EF4-FFF2-40B4-BE49-F238E27FC236}">
                <a16:creationId xmlns:a16="http://schemas.microsoft.com/office/drawing/2014/main" id="{CA0FF5F0-09E2-4986-AC65-8A5C523A4F50}"/>
              </a:ext>
            </a:extLst>
          </p:cNvPr>
          <p:cNvSpPr txBox="1"/>
          <p:nvPr/>
        </p:nvSpPr>
        <p:spPr>
          <a:xfrm>
            <a:off x="1143000" y="4876800"/>
            <a:ext cx="5638800" cy="1754188"/>
          </a:xfrm>
          <a:prstGeom prst="rect">
            <a:avLst/>
          </a:prstGeom>
          <a:noFill/>
        </p:spPr>
        <p:txBody>
          <a:bodyPr>
            <a:spAutoFit/>
          </a:bodyPr>
          <a:lstStyle/>
          <a:p>
            <a:pPr eaLnBrk="1" fontAlgn="auto" hangingPunct="1">
              <a:spcBef>
                <a:spcPts val="0"/>
              </a:spcBef>
              <a:spcAft>
                <a:spcPts val="0"/>
              </a:spcAft>
              <a:defRPr/>
            </a:pPr>
            <a:r>
              <a:rPr lang="en-US" dirty="0">
                <a:latin typeface="+mn-lt"/>
              </a:rPr>
              <a:t>Ref:</a:t>
            </a:r>
          </a:p>
          <a:p>
            <a:pPr marL="342900" indent="-342900" eaLnBrk="1" fontAlgn="auto" hangingPunct="1">
              <a:spcBef>
                <a:spcPts val="0"/>
              </a:spcBef>
              <a:spcAft>
                <a:spcPts val="0"/>
              </a:spcAft>
              <a:buFontTx/>
              <a:buAutoNum type="arabicPeriod"/>
              <a:defRPr/>
            </a:pPr>
            <a:r>
              <a:rPr lang="en-US" dirty="0">
                <a:latin typeface="+mn-lt"/>
              </a:rPr>
              <a:t>Indeterminate Structural Analysis, By  J. Sterling Kinney</a:t>
            </a:r>
          </a:p>
          <a:p>
            <a:pPr marL="342900" indent="-342900" eaLnBrk="1" fontAlgn="auto" hangingPunct="1">
              <a:spcBef>
                <a:spcPts val="0"/>
              </a:spcBef>
              <a:spcAft>
                <a:spcPts val="0"/>
              </a:spcAft>
              <a:buFontTx/>
              <a:buAutoNum type="arabicPeriod"/>
              <a:defRPr/>
            </a:pPr>
            <a:r>
              <a:rPr lang="en-US" dirty="0">
                <a:latin typeface="+mn-lt"/>
              </a:rPr>
              <a:t>Statically Indeterminate Structures, By  Chu Kia Wang</a:t>
            </a:r>
          </a:p>
          <a:p>
            <a:pPr marL="342900" indent="-342900" eaLnBrk="1" fontAlgn="auto" hangingPunct="1">
              <a:spcBef>
                <a:spcPts val="0"/>
              </a:spcBef>
              <a:spcAft>
                <a:spcPts val="0"/>
              </a:spcAft>
              <a:buFontTx/>
              <a:buAutoNum type="arabicPeriod"/>
              <a:defRPr/>
            </a:pPr>
            <a:r>
              <a:rPr lang="en-US" dirty="0">
                <a:latin typeface="+mn-lt"/>
              </a:rPr>
              <a:t>Analysis of framed Structures, By James </a:t>
            </a:r>
            <a:r>
              <a:rPr lang="en-US" dirty="0" err="1">
                <a:latin typeface="+mn-lt"/>
              </a:rPr>
              <a:t>Gere</a:t>
            </a:r>
            <a:endParaRPr lang="en-US" dirty="0">
              <a:latin typeface="+mn-lt"/>
            </a:endParaRPr>
          </a:p>
          <a:p>
            <a:pPr marL="342900" indent="-342900" eaLnBrk="1" fontAlgn="auto" hangingPunct="1">
              <a:spcBef>
                <a:spcPts val="0"/>
              </a:spcBef>
              <a:spcAft>
                <a:spcPts val="0"/>
              </a:spcAft>
              <a:buFontTx/>
              <a:buAutoNum type="arabicPeriod"/>
              <a:defRPr/>
            </a:pPr>
            <a:r>
              <a:rPr lang="en-US" dirty="0">
                <a:latin typeface="+mn-lt"/>
              </a:rPr>
              <a:t>Basic Structural Analysis, By   C.S. Reddy</a:t>
            </a:r>
          </a:p>
          <a:p>
            <a:pPr marL="342900" indent="-342900" eaLnBrk="1" fontAlgn="auto" hangingPunct="1">
              <a:spcBef>
                <a:spcPts val="0"/>
              </a:spcBef>
              <a:spcAft>
                <a:spcPts val="0"/>
              </a:spcAft>
              <a:buFontTx/>
              <a:buAutoNum type="arabicPeriod"/>
              <a:defRPr/>
            </a:pPr>
            <a:r>
              <a:rPr lang="en-US" dirty="0">
                <a:latin typeface="+mn-lt"/>
              </a:rPr>
              <a:t>Analysis of Structures </a:t>
            </a:r>
            <a:r>
              <a:rPr lang="en-US" dirty="0" err="1">
                <a:latin typeface="+mn-lt"/>
              </a:rPr>
              <a:t>Vol</a:t>
            </a:r>
            <a:r>
              <a:rPr lang="en-US" dirty="0">
                <a:latin typeface="+mn-lt"/>
              </a:rPr>
              <a:t> II, By </a:t>
            </a:r>
            <a:r>
              <a:rPr lang="en-US" dirty="0" err="1">
                <a:latin typeface="+mn-lt"/>
              </a:rPr>
              <a:t>Vazirani</a:t>
            </a:r>
            <a:endParaRPr lang="en-US"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blinds(horizontal)">
                                      <p:cBhvr>
                                        <p:cTn id="10" dur="500"/>
                                        <p:tgtEl>
                                          <p:spTgt spid="10"/>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diamond(in)">
                                      <p:cBhvr>
                                        <p:cTn id="18" dur="2000"/>
                                        <p:tgtEl>
                                          <p:spTgt spid="1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PCC\Pictures\My Scans\2017-08 (Aug)\scan0003.jpg">
            <a:extLst>
              <a:ext uri="{FF2B5EF4-FFF2-40B4-BE49-F238E27FC236}">
                <a16:creationId xmlns:a16="http://schemas.microsoft.com/office/drawing/2014/main" id="{82907D02-8888-44A6-B637-3CA152C2F7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73275" y="0"/>
            <a:ext cx="5165725" cy="662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1">
            <a:extLst>
              <a:ext uri="{FF2B5EF4-FFF2-40B4-BE49-F238E27FC236}">
                <a16:creationId xmlns:a16="http://schemas.microsoft.com/office/drawing/2014/main" id="{72BBDC02-FFFB-483A-8353-72D5F9F4FAC7}"/>
              </a:ext>
            </a:extLst>
          </p:cNvPr>
          <p:cNvSpPr txBox="1">
            <a:spLocks noChangeArrowheads="1"/>
          </p:cNvSpPr>
          <p:nvPr/>
        </p:nvSpPr>
        <p:spPr bwMode="auto">
          <a:xfrm>
            <a:off x="304800" y="685800"/>
            <a:ext cx="17684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J.S. Kinney </a:t>
            </a:r>
          </a:p>
          <a:p>
            <a:pPr eaLnBrk="1" hangingPunct="1">
              <a:spcBef>
                <a:spcPct val="0"/>
              </a:spcBef>
              <a:buFontTx/>
              <a:buNone/>
            </a:pPr>
            <a:r>
              <a:rPr lang="en-US" altLang="en-US" sz="1800"/>
              <a:t>Page No. 313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PCC\Pictures\My Scans\2017-08 (Aug)\scan0004.jpg">
            <a:extLst>
              <a:ext uri="{FF2B5EF4-FFF2-40B4-BE49-F238E27FC236}">
                <a16:creationId xmlns:a16="http://schemas.microsoft.com/office/drawing/2014/main" id="{EF9F1AAF-F369-490F-A9F8-8A3A6F7315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0125" y="304800"/>
            <a:ext cx="460375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Box 2">
            <a:extLst>
              <a:ext uri="{FF2B5EF4-FFF2-40B4-BE49-F238E27FC236}">
                <a16:creationId xmlns:a16="http://schemas.microsoft.com/office/drawing/2014/main" id="{96687DEE-2C5B-4B15-A8FD-AA6BEDCFFA2F}"/>
              </a:ext>
            </a:extLst>
          </p:cNvPr>
          <p:cNvSpPr txBox="1">
            <a:spLocks noChangeArrowheads="1"/>
          </p:cNvSpPr>
          <p:nvPr/>
        </p:nvSpPr>
        <p:spPr bwMode="auto">
          <a:xfrm>
            <a:off x="304800" y="6858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C.S. Reddy </a:t>
            </a:r>
          </a:p>
          <a:p>
            <a:pPr eaLnBrk="1" hangingPunct="1">
              <a:spcBef>
                <a:spcPct val="0"/>
              </a:spcBef>
              <a:buFontTx/>
              <a:buNone/>
            </a:pPr>
            <a:r>
              <a:rPr lang="en-US" altLang="en-US" sz="1800"/>
              <a:t>Page No. 315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3798FF42-5A18-4A89-A6FE-8ABABC9284A9}"/>
              </a:ext>
            </a:extLst>
          </p:cNvPr>
          <p:cNvSpPr txBox="1">
            <a:spLocks noChangeArrowheads="1"/>
          </p:cNvSpPr>
          <p:nvPr/>
        </p:nvSpPr>
        <p:spPr bwMode="auto">
          <a:xfrm>
            <a:off x="484188" y="2246313"/>
            <a:ext cx="35702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Statement of Basic Principles</a:t>
            </a:r>
            <a:endParaRPr lang="en-US" altLang="en-US" sz="1800"/>
          </a:p>
        </p:txBody>
      </p:sp>
      <p:sp>
        <p:nvSpPr>
          <p:cNvPr id="85" name="Text Box 5">
            <a:extLst>
              <a:ext uri="{FF2B5EF4-FFF2-40B4-BE49-F238E27FC236}">
                <a16:creationId xmlns:a16="http://schemas.microsoft.com/office/drawing/2014/main" id="{D0A16792-AFC5-4EAC-8FEE-09240C6D3454}"/>
              </a:ext>
            </a:extLst>
          </p:cNvPr>
          <p:cNvSpPr txBox="1">
            <a:spLocks noChangeArrowheads="1"/>
          </p:cNvSpPr>
          <p:nvPr/>
        </p:nvSpPr>
        <p:spPr bwMode="auto">
          <a:xfrm>
            <a:off x="427038" y="2714625"/>
            <a:ext cx="82296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a:t>Consider the continuous beam ABCD, subjected to the given loads, as shown in Figure above. Assume that only rotation of joints occur at B, C and D, and that no support displacements occur at B, C and D. Due to the applied loads in spans AB, BC and CD, rotations occur at B, C and D.</a:t>
            </a:r>
          </a:p>
        </p:txBody>
      </p:sp>
      <p:sp>
        <p:nvSpPr>
          <p:cNvPr id="86" name="Text Box 2">
            <a:extLst>
              <a:ext uri="{FF2B5EF4-FFF2-40B4-BE49-F238E27FC236}">
                <a16:creationId xmlns:a16="http://schemas.microsoft.com/office/drawing/2014/main" id="{ECDDD796-051C-4F09-9616-D11D8F9B14B5}"/>
              </a:ext>
            </a:extLst>
          </p:cNvPr>
          <p:cNvSpPr txBox="1">
            <a:spLocks noChangeArrowheads="1"/>
          </p:cNvSpPr>
          <p:nvPr/>
        </p:nvSpPr>
        <p:spPr bwMode="auto">
          <a:xfrm>
            <a:off x="2286000" y="223838"/>
            <a:ext cx="4876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b="1" u="sng">
                <a:solidFill>
                  <a:srgbClr val="3333FF"/>
                </a:solidFill>
              </a:rPr>
              <a:t> </a:t>
            </a:r>
            <a:r>
              <a:rPr lang="en-US" altLang="en-US" sz="2400" b="1" u="sng">
                <a:solidFill>
                  <a:srgbClr val="3333FF"/>
                </a:solidFill>
              </a:rPr>
              <a:t>MOMENT DISTRIBUTION METHOD </a:t>
            </a:r>
          </a:p>
        </p:txBody>
      </p:sp>
      <p:grpSp>
        <p:nvGrpSpPr>
          <p:cNvPr id="2" name="Group 87">
            <a:extLst>
              <a:ext uri="{FF2B5EF4-FFF2-40B4-BE49-F238E27FC236}">
                <a16:creationId xmlns:a16="http://schemas.microsoft.com/office/drawing/2014/main" id="{2044B039-3FB3-4CD0-AE55-52031CF6EE95}"/>
              </a:ext>
            </a:extLst>
          </p:cNvPr>
          <p:cNvGrpSpPr>
            <a:grpSpLocks/>
          </p:cNvGrpSpPr>
          <p:nvPr/>
        </p:nvGrpSpPr>
        <p:grpSpPr bwMode="auto">
          <a:xfrm>
            <a:off x="657225" y="685800"/>
            <a:ext cx="7305675" cy="1600200"/>
            <a:chOff x="838200" y="4495800"/>
            <a:chExt cx="7305674" cy="1600200"/>
          </a:xfrm>
        </p:grpSpPr>
        <p:grpSp>
          <p:nvGrpSpPr>
            <p:cNvPr id="13319" name="Group 3">
              <a:extLst>
                <a:ext uri="{FF2B5EF4-FFF2-40B4-BE49-F238E27FC236}">
                  <a16:creationId xmlns:a16="http://schemas.microsoft.com/office/drawing/2014/main" id="{7A4ECFB1-E960-40E7-BFD6-D8A84D1F9E35}"/>
                </a:ext>
              </a:extLst>
            </p:cNvPr>
            <p:cNvGrpSpPr>
              <a:grpSpLocks/>
            </p:cNvGrpSpPr>
            <p:nvPr/>
          </p:nvGrpSpPr>
          <p:grpSpPr bwMode="auto">
            <a:xfrm>
              <a:off x="838200" y="4495800"/>
              <a:ext cx="7305674" cy="1600200"/>
              <a:chOff x="838200" y="4953000"/>
              <a:chExt cx="7305674" cy="1600200"/>
            </a:xfrm>
          </p:grpSpPr>
          <p:sp>
            <p:nvSpPr>
              <p:cNvPr id="13321" name="Line 6">
                <a:extLst>
                  <a:ext uri="{FF2B5EF4-FFF2-40B4-BE49-F238E27FC236}">
                    <a16:creationId xmlns:a16="http://schemas.microsoft.com/office/drawing/2014/main" id="{099D1DCE-51DE-4AAE-8454-B3FBE056C598}"/>
                  </a:ext>
                </a:extLst>
              </p:cNvPr>
              <p:cNvSpPr>
                <a:spLocks noChangeShapeType="1"/>
              </p:cNvSpPr>
              <p:nvPr/>
            </p:nvSpPr>
            <p:spPr bwMode="auto">
              <a:xfrm>
                <a:off x="1219200" y="58674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2" name="Line 7">
                <a:extLst>
                  <a:ext uri="{FF2B5EF4-FFF2-40B4-BE49-F238E27FC236}">
                    <a16:creationId xmlns:a16="http://schemas.microsoft.com/office/drawing/2014/main" id="{F3030F5E-C8DB-4F5A-B37E-AA63D45C598D}"/>
                  </a:ext>
                </a:extLst>
              </p:cNvPr>
              <p:cNvSpPr>
                <a:spLocks noChangeShapeType="1"/>
              </p:cNvSpPr>
              <p:nvPr/>
            </p:nvSpPr>
            <p:spPr bwMode="auto">
              <a:xfrm>
                <a:off x="1219200" y="57150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3" name="Line 8">
                <a:extLst>
                  <a:ext uri="{FF2B5EF4-FFF2-40B4-BE49-F238E27FC236}">
                    <a16:creationId xmlns:a16="http://schemas.microsoft.com/office/drawing/2014/main" id="{DC30DE5A-970F-468A-9075-484563DBF832}"/>
                  </a:ext>
                </a:extLst>
              </p:cNvPr>
              <p:cNvSpPr>
                <a:spLocks noChangeShapeType="1"/>
              </p:cNvSpPr>
              <p:nvPr/>
            </p:nvSpPr>
            <p:spPr bwMode="auto">
              <a:xfrm>
                <a:off x="1219200" y="5486400"/>
                <a:ext cx="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4" name="Freeform 9">
                <a:extLst>
                  <a:ext uri="{FF2B5EF4-FFF2-40B4-BE49-F238E27FC236}">
                    <a16:creationId xmlns:a16="http://schemas.microsoft.com/office/drawing/2014/main" id="{CEE0DA0E-CC20-4A31-8103-30191C5700FF}"/>
                  </a:ext>
                </a:extLst>
              </p:cNvPr>
              <p:cNvSpPr>
                <a:spLocks/>
              </p:cNvSpPr>
              <p:nvPr/>
            </p:nvSpPr>
            <p:spPr bwMode="auto">
              <a:xfrm>
                <a:off x="3387725"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25" name="Freeform 10">
                <a:extLst>
                  <a:ext uri="{FF2B5EF4-FFF2-40B4-BE49-F238E27FC236}">
                    <a16:creationId xmlns:a16="http://schemas.microsoft.com/office/drawing/2014/main" id="{AC5EABB5-4711-455D-95F5-D211B7544759}"/>
                  </a:ext>
                </a:extLst>
              </p:cNvPr>
              <p:cNvSpPr>
                <a:spLocks/>
              </p:cNvSpPr>
              <p:nvPr/>
            </p:nvSpPr>
            <p:spPr bwMode="auto">
              <a:xfrm>
                <a:off x="54864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26" name="Freeform 11">
                <a:extLst>
                  <a:ext uri="{FF2B5EF4-FFF2-40B4-BE49-F238E27FC236}">
                    <a16:creationId xmlns:a16="http://schemas.microsoft.com/office/drawing/2014/main" id="{E48BD045-6EC1-48B6-A547-A38E5881C4A5}"/>
                  </a:ext>
                </a:extLst>
              </p:cNvPr>
              <p:cNvSpPr>
                <a:spLocks/>
              </p:cNvSpPr>
              <p:nvPr/>
            </p:nvSpPr>
            <p:spPr bwMode="auto">
              <a:xfrm>
                <a:off x="76200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27" name="Line 12">
                <a:extLst>
                  <a:ext uri="{FF2B5EF4-FFF2-40B4-BE49-F238E27FC236}">
                    <a16:creationId xmlns:a16="http://schemas.microsoft.com/office/drawing/2014/main" id="{4A2FBD6B-652F-4603-8679-AF039048AA09}"/>
                  </a:ext>
                </a:extLst>
              </p:cNvPr>
              <p:cNvSpPr>
                <a:spLocks noChangeShapeType="1"/>
              </p:cNvSpPr>
              <p:nvPr/>
            </p:nvSpPr>
            <p:spPr bwMode="auto">
              <a:xfrm>
                <a:off x="35052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8" name="Line 13">
                <a:extLst>
                  <a:ext uri="{FF2B5EF4-FFF2-40B4-BE49-F238E27FC236}">
                    <a16:creationId xmlns:a16="http://schemas.microsoft.com/office/drawing/2014/main" id="{B150B24C-E623-4F73-BEDC-B207B76F3178}"/>
                  </a:ext>
                </a:extLst>
              </p:cNvPr>
              <p:cNvSpPr>
                <a:spLocks noChangeShapeType="1"/>
              </p:cNvSpPr>
              <p:nvPr/>
            </p:nvSpPr>
            <p:spPr bwMode="auto">
              <a:xfrm>
                <a:off x="32766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29" name="Line 14">
                <a:extLst>
                  <a:ext uri="{FF2B5EF4-FFF2-40B4-BE49-F238E27FC236}">
                    <a16:creationId xmlns:a16="http://schemas.microsoft.com/office/drawing/2014/main" id="{18CAA281-5E32-4A87-AF55-66E51EAAD22E}"/>
                  </a:ext>
                </a:extLst>
              </p:cNvPr>
              <p:cNvSpPr>
                <a:spLocks noChangeShapeType="1"/>
              </p:cNvSpPr>
              <p:nvPr/>
            </p:nvSpPr>
            <p:spPr bwMode="auto">
              <a:xfrm>
                <a:off x="55626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0" name="Line 15">
                <a:extLst>
                  <a:ext uri="{FF2B5EF4-FFF2-40B4-BE49-F238E27FC236}">
                    <a16:creationId xmlns:a16="http://schemas.microsoft.com/office/drawing/2014/main" id="{66334089-3C5E-43FF-9FAA-730B4791A8C0}"/>
                  </a:ext>
                </a:extLst>
              </p:cNvPr>
              <p:cNvSpPr>
                <a:spLocks noChangeShapeType="1"/>
              </p:cNvSpPr>
              <p:nvPr/>
            </p:nvSpPr>
            <p:spPr bwMode="auto">
              <a:xfrm>
                <a:off x="77724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1" name="Line 16">
                <a:extLst>
                  <a:ext uri="{FF2B5EF4-FFF2-40B4-BE49-F238E27FC236}">
                    <a16:creationId xmlns:a16="http://schemas.microsoft.com/office/drawing/2014/main" id="{0413127D-736C-42CF-9F11-00D44B49EF9F}"/>
                  </a:ext>
                </a:extLst>
              </p:cNvPr>
              <p:cNvSpPr>
                <a:spLocks noChangeShapeType="1"/>
              </p:cNvSpPr>
              <p:nvPr/>
            </p:nvSpPr>
            <p:spPr bwMode="auto">
              <a:xfrm>
                <a:off x="53340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2" name="Line 17">
                <a:extLst>
                  <a:ext uri="{FF2B5EF4-FFF2-40B4-BE49-F238E27FC236}">
                    <a16:creationId xmlns:a16="http://schemas.microsoft.com/office/drawing/2014/main" id="{1BC369CC-A554-4D17-A00C-E9A2B0EB9129}"/>
                  </a:ext>
                </a:extLst>
              </p:cNvPr>
              <p:cNvSpPr>
                <a:spLocks noChangeShapeType="1"/>
              </p:cNvSpPr>
              <p:nvPr/>
            </p:nvSpPr>
            <p:spPr bwMode="auto">
              <a:xfrm>
                <a:off x="75438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3" name="Line 18">
                <a:extLst>
                  <a:ext uri="{FF2B5EF4-FFF2-40B4-BE49-F238E27FC236}">
                    <a16:creationId xmlns:a16="http://schemas.microsoft.com/office/drawing/2014/main" id="{78077E2B-4319-4C3C-A989-321F5E847618}"/>
                  </a:ext>
                </a:extLst>
              </p:cNvPr>
              <p:cNvSpPr>
                <a:spLocks noChangeShapeType="1"/>
              </p:cNvSpPr>
              <p:nvPr/>
            </p:nvSpPr>
            <p:spPr bwMode="auto">
              <a:xfrm>
                <a:off x="7772400" y="5715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4" name="Line 19">
                <a:extLst>
                  <a:ext uri="{FF2B5EF4-FFF2-40B4-BE49-F238E27FC236}">
                    <a16:creationId xmlns:a16="http://schemas.microsoft.com/office/drawing/2014/main" id="{FAF361B0-0941-4984-BD3A-A716681A2C31}"/>
                  </a:ext>
                </a:extLst>
              </p:cNvPr>
              <p:cNvSpPr>
                <a:spLocks noChangeShapeType="1"/>
              </p:cNvSpPr>
              <p:nvPr/>
            </p:nvSpPr>
            <p:spPr bwMode="auto">
              <a:xfrm flipH="1">
                <a:off x="1066800" y="5486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5" name="Line 20">
                <a:extLst>
                  <a:ext uri="{FF2B5EF4-FFF2-40B4-BE49-F238E27FC236}">
                    <a16:creationId xmlns:a16="http://schemas.microsoft.com/office/drawing/2014/main" id="{9BC92FE5-5C06-4E7D-8489-D5AE5D88D4F5}"/>
                  </a:ext>
                </a:extLst>
              </p:cNvPr>
              <p:cNvSpPr>
                <a:spLocks noChangeShapeType="1"/>
              </p:cNvSpPr>
              <p:nvPr/>
            </p:nvSpPr>
            <p:spPr bwMode="auto">
              <a:xfrm flipH="1">
                <a:off x="1066800" y="57912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6" name="Line 21">
                <a:extLst>
                  <a:ext uri="{FF2B5EF4-FFF2-40B4-BE49-F238E27FC236}">
                    <a16:creationId xmlns:a16="http://schemas.microsoft.com/office/drawing/2014/main" id="{12F166E6-D2E1-4C90-AC73-0F5C46A93D46}"/>
                  </a:ext>
                </a:extLst>
              </p:cNvPr>
              <p:cNvSpPr>
                <a:spLocks noChangeShapeType="1"/>
              </p:cNvSpPr>
              <p:nvPr/>
            </p:nvSpPr>
            <p:spPr bwMode="auto">
              <a:xfrm flipH="1">
                <a:off x="1066800" y="6019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7" name="Line 22">
                <a:extLst>
                  <a:ext uri="{FF2B5EF4-FFF2-40B4-BE49-F238E27FC236}">
                    <a16:creationId xmlns:a16="http://schemas.microsoft.com/office/drawing/2014/main" id="{3A6FA6EE-B4BF-4AAC-BA88-E4DCB4FB65B8}"/>
                  </a:ext>
                </a:extLst>
              </p:cNvPr>
              <p:cNvSpPr>
                <a:spLocks noChangeShapeType="1"/>
              </p:cNvSpPr>
              <p:nvPr/>
            </p:nvSpPr>
            <p:spPr bwMode="auto">
              <a:xfrm flipH="1">
                <a:off x="1066800" y="5638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8" name="Line 23">
                <a:extLst>
                  <a:ext uri="{FF2B5EF4-FFF2-40B4-BE49-F238E27FC236}">
                    <a16:creationId xmlns:a16="http://schemas.microsoft.com/office/drawing/2014/main" id="{1734402C-AB98-4C0E-89CA-CC5C899909A4}"/>
                  </a:ext>
                </a:extLst>
              </p:cNvPr>
              <p:cNvSpPr>
                <a:spLocks noChangeShapeType="1"/>
              </p:cNvSpPr>
              <p:nvPr/>
            </p:nvSpPr>
            <p:spPr bwMode="auto">
              <a:xfrm flipH="1">
                <a:off x="3276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39" name="Line 24">
                <a:extLst>
                  <a:ext uri="{FF2B5EF4-FFF2-40B4-BE49-F238E27FC236}">
                    <a16:creationId xmlns:a16="http://schemas.microsoft.com/office/drawing/2014/main" id="{B2578E05-2F29-47E7-B0EA-4BA86FAAF3F5}"/>
                  </a:ext>
                </a:extLst>
              </p:cNvPr>
              <p:cNvSpPr>
                <a:spLocks noChangeShapeType="1"/>
              </p:cNvSpPr>
              <p:nvPr/>
            </p:nvSpPr>
            <p:spPr bwMode="auto">
              <a:xfrm flipH="1">
                <a:off x="3429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0" name="Line 25">
                <a:extLst>
                  <a:ext uri="{FF2B5EF4-FFF2-40B4-BE49-F238E27FC236}">
                    <a16:creationId xmlns:a16="http://schemas.microsoft.com/office/drawing/2014/main" id="{31A43E05-6BBB-4ACD-BEDE-D63533615B08}"/>
                  </a:ext>
                </a:extLst>
              </p:cNvPr>
              <p:cNvSpPr>
                <a:spLocks noChangeShapeType="1"/>
              </p:cNvSpPr>
              <p:nvPr/>
            </p:nvSpPr>
            <p:spPr bwMode="auto">
              <a:xfrm flipH="1">
                <a:off x="3581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1" name="Line 26">
                <a:extLst>
                  <a:ext uri="{FF2B5EF4-FFF2-40B4-BE49-F238E27FC236}">
                    <a16:creationId xmlns:a16="http://schemas.microsoft.com/office/drawing/2014/main" id="{C0237630-8005-4749-82EA-23C9919BD1F3}"/>
                  </a:ext>
                </a:extLst>
              </p:cNvPr>
              <p:cNvSpPr>
                <a:spLocks noChangeShapeType="1"/>
              </p:cNvSpPr>
              <p:nvPr/>
            </p:nvSpPr>
            <p:spPr bwMode="auto">
              <a:xfrm flipH="1">
                <a:off x="7848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2" name="Line 27">
                <a:extLst>
                  <a:ext uri="{FF2B5EF4-FFF2-40B4-BE49-F238E27FC236}">
                    <a16:creationId xmlns:a16="http://schemas.microsoft.com/office/drawing/2014/main" id="{4E67C4B7-E76A-4B7E-AE36-54E6333C9D69}"/>
                  </a:ext>
                </a:extLst>
              </p:cNvPr>
              <p:cNvSpPr>
                <a:spLocks noChangeShapeType="1"/>
              </p:cNvSpPr>
              <p:nvPr/>
            </p:nvSpPr>
            <p:spPr bwMode="auto">
              <a:xfrm>
                <a:off x="32766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3" name="Line 28">
                <a:extLst>
                  <a:ext uri="{FF2B5EF4-FFF2-40B4-BE49-F238E27FC236}">
                    <a16:creationId xmlns:a16="http://schemas.microsoft.com/office/drawing/2014/main" id="{A3A02B1F-659E-48AE-AB58-0308717A1196}"/>
                  </a:ext>
                </a:extLst>
              </p:cNvPr>
              <p:cNvSpPr>
                <a:spLocks noChangeShapeType="1"/>
              </p:cNvSpPr>
              <p:nvPr/>
            </p:nvSpPr>
            <p:spPr bwMode="auto">
              <a:xfrm>
                <a:off x="53340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4" name="Line 29">
                <a:extLst>
                  <a:ext uri="{FF2B5EF4-FFF2-40B4-BE49-F238E27FC236}">
                    <a16:creationId xmlns:a16="http://schemas.microsoft.com/office/drawing/2014/main" id="{AFDD10C4-1CF8-4DF0-9365-E399A9525496}"/>
                  </a:ext>
                </a:extLst>
              </p:cNvPr>
              <p:cNvSpPr>
                <a:spLocks noChangeShapeType="1"/>
              </p:cNvSpPr>
              <p:nvPr/>
            </p:nvSpPr>
            <p:spPr bwMode="auto">
              <a:xfrm>
                <a:off x="75438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45" name="Oval 30">
                <a:extLst>
                  <a:ext uri="{FF2B5EF4-FFF2-40B4-BE49-F238E27FC236}">
                    <a16:creationId xmlns:a16="http://schemas.microsoft.com/office/drawing/2014/main" id="{7024AC65-3902-4643-AA82-0F5FEAD0AEC9}"/>
                  </a:ext>
                </a:extLst>
              </p:cNvPr>
              <p:cNvSpPr>
                <a:spLocks noChangeArrowheads="1"/>
              </p:cNvSpPr>
              <p:nvPr/>
            </p:nvSpPr>
            <p:spPr bwMode="auto">
              <a:xfrm>
                <a:off x="76200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46" name="Oval 31">
                <a:extLst>
                  <a:ext uri="{FF2B5EF4-FFF2-40B4-BE49-F238E27FC236}">
                    <a16:creationId xmlns:a16="http://schemas.microsoft.com/office/drawing/2014/main" id="{937A329C-2C0A-41E3-B2B3-EB3D47CDA50D}"/>
                  </a:ext>
                </a:extLst>
              </p:cNvPr>
              <p:cNvSpPr>
                <a:spLocks noChangeArrowheads="1"/>
              </p:cNvSpPr>
              <p:nvPr/>
            </p:nvSpPr>
            <p:spPr bwMode="auto">
              <a:xfrm>
                <a:off x="78486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47" name="Oval 32">
                <a:extLst>
                  <a:ext uri="{FF2B5EF4-FFF2-40B4-BE49-F238E27FC236}">
                    <a16:creationId xmlns:a16="http://schemas.microsoft.com/office/drawing/2014/main" id="{9DFBDDE2-53DE-461E-87B0-E6BDBC803010}"/>
                  </a:ext>
                </a:extLst>
              </p:cNvPr>
              <p:cNvSpPr>
                <a:spLocks noChangeArrowheads="1"/>
              </p:cNvSpPr>
              <p:nvPr/>
            </p:nvSpPr>
            <p:spPr bwMode="auto">
              <a:xfrm>
                <a:off x="5638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48" name="Oval 33">
                <a:extLst>
                  <a:ext uri="{FF2B5EF4-FFF2-40B4-BE49-F238E27FC236}">
                    <a16:creationId xmlns:a16="http://schemas.microsoft.com/office/drawing/2014/main" id="{601E6D61-CC83-432C-B975-2B5E8AA3CE2A}"/>
                  </a:ext>
                </a:extLst>
              </p:cNvPr>
              <p:cNvSpPr>
                <a:spLocks noChangeArrowheads="1"/>
              </p:cNvSpPr>
              <p:nvPr/>
            </p:nvSpPr>
            <p:spPr bwMode="auto">
              <a:xfrm>
                <a:off x="54102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49" name="Oval 34">
                <a:extLst>
                  <a:ext uri="{FF2B5EF4-FFF2-40B4-BE49-F238E27FC236}">
                    <a16:creationId xmlns:a16="http://schemas.microsoft.com/office/drawing/2014/main" id="{9DC379BA-DFA0-4263-B09F-30C886BA4322}"/>
                  </a:ext>
                </a:extLst>
              </p:cNvPr>
              <p:cNvSpPr>
                <a:spLocks noChangeArrowheads="1"/>
              </p:cNvSpPr>
              <p:nvPr/>
            </p:nvSpPr>
            <p:spPr bwMode="auto">
              <a:xfrm>
                <a:off x="35814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50" name="Oval 35">
                <a:extLst>
                  <a:ext uri="{FF2B5EF4-FFF2-40B4-BE49-F238E27FC236}">
                    <a16:creationId xmlns:a16="http://schemas.microsoft.com/office/drawing/2014/main" id="{A464407D-B91D-4810-9746-DE64FFAD80CF}"/>
                  </a:ext>
                </a:extLst>
              </p:cNvPr>
              <p:cNvSpPr>
                <a:spLocks noChangeArrowheads="1"/>
              </p:cNvSpPr>
              <p:nvPr/>
            </p:nvSpPr>
            <p:spPr bwMode="auto">
              <a:xfrm>
                <a:off x="3352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3351" name="Line 36">
                <a:extLst>
                  <a:ext uri="{FF2B5EF4-FFF2-40B4-BE49-F238E27FC236}">
                    <a16:creationId xmlns:a16="http://schemas.microsoft.com/office/drawing/2014/main" id="{8DAB1A11-4B09-4D9F-9C04-26ECD803DF3D}"/>
                  </a:ext>
                </a:extLst>
              </p:cNvPr>
              <p:cNvSpPr>
                <a:spLocks noChangeShapeType="1"/>
              </p:cNvSpPr>
              <p:nvPr/>
            </p:nvSpPr>
            <p:spPr bwMode="auto">
              <a:xfrm flipH="1">
                <a:off x="5257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2" name="Line 37">
                <a:extLst>
                  <a:ext uri="{FF2B5EF4-FFF2-40B4-BE49-F238E27FC236}">
                    <a16:creationId xmlns:a16="http://schemas.microsoft.com/office/drawing/2014/main" id="{7CF17E3F-1114-4D6B-8A4A-01CA1ABA36BB}"/>
                  </a:ext>
                </a:extLst>
              </p:cNvPr>
              <p:cNvSpPr>
                <a:spLocks noChangeShapeType="1"/>
              </p:cNvSpPr>
              <p:nvPr/>
            </p:nvSpPr>
            <p:spPr bwMode="auto">
              <a:xfrm flipH="1">
                <a:off x="5486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3" name="Line 38">
                <a:extLst>
                  <a:ext uri="{FF2B5EF4-FFF2-40B4-BE49-F238E27FC236}">
                    <a16:creationId xmlns:a16="http://schemas.microsoft.com/office/drawing/2014/main" id="{A12E047A-11B9-4134-8B90-A296858FA6C8}"/>
                  </a:ext>
                </a:extLst>
              </p:cNvPr>
              <p:cNvSpPr>
                <a:spLocks noChangeShapeType="1"/>
              </p:cNvSpPr>
              <p:nvPr/>
            </p:nvSpPr>
            <p:spPr bwMode="auto">
              <a:xfrm flipH="1">
                <a:off x="5715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4" name="Line 39">
                <a:extLst>
                  <a:ext uri="{FF2B5EF4-FFF2-40B4-BE49-F238E27FC236}">
                    <a16:creationId xmlns:a16="http://schemas.microsoft.com/office/drawing/2014/main" id="{AF3C091C-FF91-4A3A-ACCD-622B960C2524}"/>
                  </a:ext>
                </a:extLst>
              </p:cNvPr>
              <p:cNvSpPr>
                <a:spLocks noChangeShapeType="1"/>
              </p:cNvSpPr>
              <p:nvPr/>
            </p:nvSpPr>
            <p:spPr bwMode="auto">
              <a:xfrm flipH="1">
                <a:off x="7543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5" name="Line 40">
                <a:extLst>
                  <a:ext uri="{FF2B5EF4-FFF2-40B4-BE49-F238E27FC236}">
                    <a16:creationId xmlns:a16="http://schemas.microsoft.com/office/drawing/2014/main" id="{37C2B67E-247F-40CB-B893-6E76394D53D4}"/>
                  </a:ext>
                </a:extLst>
              </p:cNvPr>
              <p:cNvSpPr>
                <a:spLocks noChangeShapeType="1"/>
              </p:cNvSpPr>
              <p:nvPr/>
            </p:nvSpPr>
            <p:spPr bwMode="auto">
              <a:xfrm flipH="1">
                <a:off x="76962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6" name="Line 41">
                <a:extLst>
                  <a:ext uri="{FF2B5EF4-FFF2-40B4-BE49-F238E27FC236}">
                    <a16:creationId xmlns:a16="http://schemas.microsoft.com/office/drawing/2014/main" id="{0767B0D0-8F1C-4536-82BA-7177756E1930}"/>
                  </a:ext>
                </a:extLst>
              </p:cNvPr>
              <p:cNvSpPr>
                <a:spLocks noChangeShapeType="1"/>
              </p:cNvSpPr>
              <p:nvPr/>
            </p:nvSpPr>
            <p:spPr bwMode="auto">
              <a:xfrm>
                <a:off x="1219200" y="5486400"/>
                <a:ext cx="2286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7" name="Line 42">
                <a:extLst>
                  <a:ext uri="{FF2B5EF4-FFF2-40B4-BE49-F238E27FC236}">
                    <a16:creationId xmlns:a16="http://schemas.microsoft.com/office/drawing/2014/main" id="{859F672E-B2CC-415C-ADCA-EC84C8DA7E57}"/>
                  </a:ext>
                </a:extLst>
              </p:cNvPr>
              <p:cNvSpPr>
                <a:spLocks noChangeShapeType="1"/>
              </p:cNvSpPr>
              <p:nvPr/>
            </p:nvSpPr>
            <p:spPr bwMode="auto">
              <a:xfrm>
                <a:off x="556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58" name="Line 43">
                <a:extLst>
                  <a:ext uri="{FF2B5EF4-FFF2-40B4-BE49-F238E27FC236}">
                    <a16:creationId xmlns:a16="http://schemas.microsoft.com/office/drawing/2014/main" id="{9C9B045C-8DFA-47B0-9A3C-478E4943C27C}"/>
                  </a:ext>
                </a:extLst>
              </p:cNvPr>
              <p:cNvSpPr>
                <a:spLocks noChangeShapeType="1"/>
              </p:cNvSpPr>
              <p:nvPr/>
            </p:nvSpPr>
            <p:spPr bwMode="auto">
              <a:xfrm>
                <a:off x="5562600" y="5486400"/>
                <a:ext cx="220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59" name="Line 44">
                <a:extLst>
                  <a:ext uri="{FF2B5EF4-FFF2-40B4-BE49-F238E27FC236}">
                    <a16:creationId xmlns:a16="http://schemas.microsoft.com/office/drawing/2014/main" id="{9A92C06F-12E5-499D-865E-AB3E05712F78}"/>
                  </a:ext>
                </a:extLst>
              </p:cNvPr>
              <p:cNvSpPr>
                <a:spLocks noChangeShapeType="1"/>
              </p:cNvSpPr>
              <p:nvPr/>
            </p:nvSpPr>
            <p:spPr bwMode="auto">
              <a:xfrm>
                <a:off x="7772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0" name="Line 45">
                <a:extLst>
                  <a:ext uri="{FF2B5EF4-FFF2-40B4-BE49-F238E27FC236}">
                    <a16:creationId xmlns:a16="http://schemas.microsoft.com/office/drawing/2014/main" id="{1A7C5449-5CE8-4A61-999E-4BECD65EA8F5}"/>
                  </a:ext>
                </a:extLst>
              </p:cNvPr>
              <p:cNvSpPr>
                <a:spLocks noChangeShapeType="1"/>
              </p:cNvSpPr>
              <p:nvPr/>
            </p:nvSpPr>
            <p:spPr bwMode="auto">
              <a:xfrm>
                <a:off x="3505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1" name="Line 46">
                <a:extLst>
                  <a:ext uri="{FF2B5EF4-FFF2-40B4-BE49-F238E27FC236}">
                    <a16:creationId xmlns:a16="http://schemas.microsoft.com/office/drawing/2014/main" id="{745C1E2B-C0B3-4A64-930F-25F7D08EC469}"/>
                  </a:ext>
                </a:extLst>
              </p:cNvPr>
              <p:cNvSpPr>
                <a:spLocks noChangeShapeType="1"/>
              </p:cNvSpPr>
              <p:nvPr/>
            </p:nvSpPr>
            <p:spPr bwMode="auto">
              <a:xfrm>
                <a:off x="1447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2" name="Line 47">
                <a:extLst>
                  <a:ext uri="{FF2B5EF4-FFF2-40B4-BE49-F238E27FC236}">
                    <a16:creationId xmlns:a16="http://schemas.microsoft.com/office/drawing/2014/main" id="{C83315CB-5F40-4F44-9307-64E8C953181F}"/>
                  </a:ext>
                </a:extLst>
              </p:cNvPr>
              <p:cNvSpPr>
                <a:spLocks noChangeShapeType="1"/>
              </p:cNvSpPr>
              <p:nvPr/>
            </p:nvSpPr>
            <p:spPr bwMode="auto">
              <a:xfrm>
                <a:off x="175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3" name="Line 48">
                <a:extLst>
                  <a:ext uri="{FF2B5EF4-FFF2-40B4-BE49-F238E27FC236}">
                    <a16:creationId xmlns:a16="http://schemas.microsoft.com/office/drawing/2014/main" id="{C45769D1-39FE-4C33-9DF1-09E158C81A4A}"/>
                  </a:ext>
                </a:extLst>
              </p:cNvPr>
              <p:cNvSpPr>
                <a:spLocks noChangeShapeType="1"/>
              </p:cNvSpPr>
              <p:nvPr/>
            </p:nvSpPr>
            <p:spPr bwMode="auto">
              <a:xfrm>
                <a:off x="2057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4" name="Line 49">
                <a:extLst>
                  <a:ext uri="{FF2B5EF4-FFF2-40B4-BE49-F238E27FC236}">
                    <a16:creationId xmlns:a16="http://schemas.microsoft.com/office/drawing/2014/main" id="{438703F6-FB40-476B-9D49-20927EA20F30}"/>
                  </a:ext>
                </a:extLst>
              </p:cNvPr>
              <p:cNvSpPr>
                <a:spLocks noChangeShapeType="1"/>
              </p:cNvSpPr>
              <p:nvPr/>
            </p:nvSpPr>
            <p:spPr bwMode="auto">
              <a:xfrm>
                <a:off x="2362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5" name="Line 50">
                <a:extLst>
                  <a:ext uri="{FF2B5EF4-FFF2-40B4-BE49-F238E27FC236}">
                    <a16:creationId xmlns:a16="http://schemas.microsoft.com/office/drawing/2014/main" id="{E7A38606-4F10-46DE-B66E-493A923F3B7C}"/>
                  </a:ext>
                </a:extLst>
              </p:cNvPr>
              <p:cNvSpPr>
                <a:spLocks noChangeShapeType="1"/>
              </p:cNvSpPr>
              <p:nvPr/>
            </p:nvSpPr>
            <p:spPr bwMode="auto">
              <a:xfrm>
                <a:off x="274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6" name="Line 51">
                <a:extLst>
                  <a:ext uri="{FF2B5EF4-FFF2-40B4-BE49-F238E27FC236}">
                    <a16:creationId xmlns:a16="http://schemas.microsoft.com/office/drawing/2014/main" id="{E7B3CBAB-5801-4C7C-A2B9-275C264B420D}"/>
                  </a:ext>
                </a:extLst>
              </p:cNvPr>
              <p:cNvSpPr>
                <a:spLocks noChangeShapeType="1"/>
              </p:cNvSpPr>
              <p:nvPr/>
            </p:nvSpPr>
            <p:spPr bwMode="auto">
              <a:xfrm>
                <a:off x="3124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7" name="Line 52">
                <a:extLst>
                  <a:ext uri="{FF2B5EF4-FFF2-40B4-BE49-F238E27FC236}">
                    <a16:creationId xmlns:a16="http://schemas.microsoft.com/office/drawing/2014/main" id="{5515F2CC-5BEC-47FA-8B07-FBD12FD2AFE7}"/>
                  </a:ext>
                </a:extLst>
              </p:cNvPr>
              <p:cNvSpPr>
                <a:spLocks noChangeShapeType="1"/>
              </p:cNvSpPr>
              <p:nvPr/>
            </p:nvSpPr>
            <p:spPr bwMode="auto">
              <a:xfrm>
                <a:off x="5791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8" name="Line 53">
                <a:extLst>
                  <a:ext uri="{FF2B5EF4-FFF2-40B4-BE49-F238E27FC236}">
                    <a16:creationId xmlns:a16="http://schemas.microsoft.com/office/drawing/2014/main" id="{63F3F7EB-D30F-4BA3-A41C-DA749A6C4279}"/>
                  </a:ext>
                </a:extLst>
              </p:cNvPr>
              <p:cNvSpPr>
                <a:spLocks noChangeShapeType="1"/>
              </p:cNvSpPr>
              <p:nvPr/>
            </p:nvSpPr>
            <p:spPr bwMode="auto">
              <a:xfrm>
                <a:off x="68580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69" name="Line 54">
                <a:extLst>
                  <a:ext uri="{FF2B5EF4-FFF2-40B4-BE49-F238E27FC236}">
                    <a16:creationId xmlns:a16="http://schemas.microsoft.com/office/drawing/2014/main" id="{EA5F0126-A8CE-474D-9279-F5D74FBB0F46}"/>
                  </a:ext>
                </a:extLst>
              </p:cNvPr>
              <p:cNvSpPr>
                <a:spLocks noChangeShapeType="1"/>
              </p:cNvSpPr>
              <p:nvPr/>
            </p:nvSpPr>
            <p:spPr bwMode="auto">
              <a:xfrm>
                <a:off x="655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70" name="Line 55">
                <a:extLst>
                  <a:ext uri="{FF2B5EF4-FFF2-40B4-BE49-F238E27FC236}">
                    <a16:creationId xmlns:a16="http://schemas.microsoft.com/office/drawing/2014/main" id="{9F088202-1C9D-4B41-90D7-1668FFAE9CC1}"/>
                  </a:ext>
                </a:extLst>
              </p:cNvPr>
              <p:cNvSpPr>
                <a:spLocks noChangeShapeType="1"/>
              </p:cNvSpPr>
              <p:nvPr/>
            </p:nvSpPr>
            <p:spPr bwMode="auto">
              <a:xfrm>
                <a:off x="6248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71" name="Line 56">
                <a:extLst>
                  <a:ext uri="{FF2B5EF4-FFF2-40B4-BE49-F238E27FC236}">
                    <a16:creationId xmlns:a16="http://schemas.microsoft.com/office/drawing/2014/main" id="{4A0202F9-D9CA-45BA-81B7-0802528FD4CD}"/>
                  </a:ext>
                </a:extLst>
              </p:cNvPr>
              <p:cNvSpPr>
                <a:spLocks noChangeShapeType="1"/>
              </p:cNvSpPr>
              <p:nvPr/>
            </p:nvSpPr>
            <p:spPr bwMode="auto">
              <a:xfrm>
                <a:off x="6019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72" name="Line 57">
                <a:extLst>
                  <a:ext uri="{FF2B5EF4-FFF2-40B4-BE49-F238E27FC236}">
                    <a16:creationId xmlns:a16="http://schemas.microsoft.com/office/drawing/2014/main" id="{B9C96DCF-722A-427D-A7C5-2301EBECDBCC}"/>
                  </a:ext>
                </a:extLst>
              </p:cNvPr>
              <p:cNvSpPr>
                <a:spLocks noChangeShapeType="1"/>
              </p:cNvSpPr>
              <p:nvPr/>
            </p:nvSpPr>
            <p:spPr bwMode="auto">
              <a:xfrm>
                <a:off x="7467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73" name="Line 58">
                <a:extLst>
                  <a:ext uri="{FF2B5EF4-FFF2-40B4-BE49-F238E27FC236}">
                    <a16:creationId xmlns:a16="http://schemas.microsoft.com/office/drawing/2014/main" id="{2645B6D2-A5A3-4FF8-8917-EEF4E612CEAD}"/>
                  </a:ext>
                </a:extLst>
              </p:cNvPr>
              <p:cNvSpPr>
                <a:spLocks noChangeShapeType="1"/>
              </p:cNvSpPr>
              <p:nvPr/>
            </p:nvSpPr>
            <p:spPr bwMode="auto">
              <a:xfrm>
                <a:off x="7162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74" name="Freeform 59">
                <a:extLst>
                  <a:ext uri="{FF2B5EF4-FFF2-40B4-BE49-F238E27FC236}">
                    <a16:creationId xmlns:a16="http://schemas.microsoft.com/office/drawing/2014/main" id="{B5B0FA31-CF22-4CC5-8EA3-3802721119D8}"/>
                  </a:ext>
                </a:extLst>
              </p:cNvPr>
              <p:cNvSpPr>
                <a:spLocks/>
              </p:cNvSpPr>
              <p:nvPr/>
            </p:nvSpPr>
            <p:spPr bwMode="auto">
              <a:xfrm>
                <a:off x="4494213" y="5257800"/>
                <a:ext cx="1587" cy="460375"/>
              </a:xfrm>
              <a:custGeom>
                <a:avLst/>
                <a:gdLst>
                  <a:gd name="T0" fmla="*/ 2147483646 w 1"/>
                  <a:gd name="T1" fmla="*/ 0 h 290"/>
                  <a:gd name="T2" fmla="*/ 0 w 1"/>
                  <a:gd name="T3" fmla="*/ 2147483646 h 290"/>
                  <a:gd name="T4" fmla="*/ 0 60000 65536"/>
                  <a:gd name="T5" fmla="*/ 0 60000 65536"/>
                  <a:gd name="T6" fmla="*/ 0 w 1"/>
                  <a:gd name="T7" fmla="*/ 0 h 290"/>
                  <a:gd name="T8" fmla="*/ 1 w 1"/>
                  <a:gd name="T9" fmla="*/ 290 h 290"/>
                </a:gdLst>
                <a:ahLst/>
                <a:cxnLst>
                  <a:cxn ang="T4">
                    <a:pos x="T0" y="T1"/>
                  </a:cxn>
                  <a:cxn ang="T5">
                    <a:pos x="T2" y="T3"/>
                  </a:cxn>
                </a:cxnLst>
                <a:rect l="T6" t="T7" r="T8" b="T9"/>
                <a:pathLst>
                  <a:path w="1" h="290">
                    <a:moveTo>
                      <a:pt x="1" y="0"/>
                    </a:moveTo>
                    <a:lnTo>
                      <a:pt x="0" y="290"/>
                    </a:lnTo>
                  </a:path>
                </a:pathLst>
              </a:custGeom>
              <a:noFill/>
              <a:ln w="95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375" name="Line 60">
                <a:extLst>
                  <a:ext uri="{FF2B5EF4-FFF2-40B4-BE49-F238E27FC236}">
                    <a16:creationId xmlns:a16="http://schemas.microsoft.com/office/drawing/2014/main" id="{9C45E8B8-75D6-4F1F-BFBE-AFC28DB96A8B}"/>
                  </a:ext>
                </a:extLst>
              </p:cNvPr>
              <p:cNvSpPr>
                <a:spLocks noChangeShapeType="1"/>
              </p:cNvSpPr>
              <p:nvPr/>
            </p:nvSpPr>
            <p:spPr bwMode="auto">
              <a:xfrm flipV="1">
                <a:off x="236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3376" name="Line 61">
                <a:extLst>
                  <a:ext uri="{FF2B5EF4-FFF2-40B4-BE49-F238E27FC236}">
                    <a16:creationId xmlns:a16="http://schemas.microsoft.com/office/drawing/2014/main" id="{3117316B-C1B8-49DA-AE1D-E41D8ED3036E}"/>
                  </a:ext>
                </a:extLst>
              </p:cNvPr>
              <p:cNvSpPr>
                <a:spLocks noChangeShapeType="1"/>
              </p:cNvSpPr>
              <p:nvPr/>
            </p:nvSpPr>
            <p:spPr bwMode="auto">
              <a:xfrm flipV="1">
                <a:off x="251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77" name="Text Box 62">
                <a:extLst>
                  <a:ext uri="{FF2B5EF4-FFF2-40B4-BE49-F238E27FC236}">
                    <a16:creationId xmlns:a16="http://schemas.microsoft.com/office/drawing/2014/main" id="{38FF2074-9FF3-497B-B8A4-5300A0AF587C}"/>
                  </a:ext>
                </a:extLst>
              </p:cNvPr>
              <p:cNvSpPr txBox="1">
                <a:spLocks noChangeArrowheads="1"/>
              </p:cNvSpPr>
              <p:nvPr/>
            </p:nvSpPr>
            <p:spPr bwMode="auto">
              <a:xfrm>
                <a:off x="281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15 kN/m</a:t>
                </a:r>
              </a:p>
            </p:txBody>
          </p:sp>
          <p:sp>
            <p:nvSpPr>
              <p:cNvPr id="13378" name="Line 63">
                <a:extLst>
                  <a:ext uri="{FF2B5EF4-FFF2-40B4-BE49-F238E27FC236}">
                    <a16:creationId xmlns:a16="http://schemas.microsoft.com/office/drawing/2014/main" id="{2CAA3616-9C9C-4FC6-BD2C-9E2C94D2E98C}"/>
                  </a:ext>
                </a:extLst>
              </p:cNvPr>
              <p:cNvSpPr>
                <a:spLocks noChangeShapeType="1"/>
              </p:cNvSpPr>
              <p:nvPr/>
            </p:nvSpPr>
            <p:spPr bwMode="auto">
              <a:xfrm flipV="1">
                <a:off x="617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3379" name="Line 64">
                <a:extLst>
                  <a:ext uri="{FF2B5EF4-FFF2-40B4-BE49-F238E27FC236}">
                    <a16:creationId xmlns:a16="http://schemas.microsoft.com/office/drawing/2014/main" id="{7B8508EA-0140-4B1C-AF13-B8F56948E6DC}"/>
                  </a:ext>
                </a:extLst>
              </p:cNvPr>
              <p:cNvSpPr>
                <a:spLocks noChangeShapeType="1"/>
              </p:cNvSpPr>
              <p:nvPr/>
            </p:nvSpPr>
            <p:spPr bwMode="auto">
              <a:xfrm flipV="1">
                <a:off x="632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0" name="Text Box 65">
                <a:extLst>
                  <a:ext uri="{FF2B5EF4-FFF2-40B4-BE49-F238E27FC236}">
                    <a16:creationId xmlns:a16="http://schemas.microsoft.com/office/drawing/2014/main" id="{89046CE5-A136-40D6-8BDE-FC7D438AE4F7}"/>
                  </a:ext>
                </a:extLst>
              </p:cNvPr>
              <p:cNvSpPr txBox="1">
                <a:spLocks noChangeArrowheads="1"/>
              </p:cNvSpPr>
              <p:nvPr/>
            </p:nvSpPr>
            <p:spPr bwMode="auto">
              <a:xfrm>
                <a:off x="662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10 kN/m</a:t>
                </a:r>
              </a:p>
            </p:txBody>
          </p:sp>
          <p:sp>
            <p:nvSpPr>
              <p:cNvPr id="13381" name="Text Box 66">
                <a:extLst>
                  <a:ext uri="{FF2B5EF4-FFF2-40B4-BE49-F238E27FC236}">
                    <a16:creationId xmlns:a16="http://schemas.microsoft.com/office/drawing/2014/main" id="{3A945ED2-8F08-40D1-9956-C31ACC42D8EA}"/>
                  </a:ext>
                </a:extLst>
              </p:cNvPr>
              <p:cNvSpPr txBox="1">
                <a:spLocks noChangeArrowheads="1"/>
              </p:cNvSpPr>
              <p:nvPr/>
            </p:nvSpPr>
            <p:spPr bwMode="auto">
              <a:xfrm>
                <a:off x="4191000" y="4953000"/>
                <a:ext cx="787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150 kN</a:t>
                </a:r>
              </a:p>
            </p:txBody>
          </p:sp>
          <p:sp>
            <p:nvSpPr>
              <p:cNvPr id="13382" name="Line 67">
                <a:extLst>
                  <a:ext uri="{FF2B5EF4-FFF2-40B4-BE49-F238E27FC236}">
                    <a16:creationId xmlns:a16="http://schemas.microsoft.com/office/drawing/2014/main" id="{D5E94B46-8C5A-424D-8A5A-1B8C07C20790}"/>
                  </a:ext>
                </a:extLst>
              </p:cNvPr>
              <p:cNvSpPr>
                <a:spLocks noChangeShapeType="1"/>
              </p:cNvSpPr>
              <p:nvPr/>
            </p:nvSpPr>
            <p:spPr bwMode="auto">
              <a:xfrm>
                <a:off x="12192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3" name="Line 68">
                <a:extLst>
                  <a:ext uri="{FF2B5EF4-FFF2-40B4-BE49-F238E27FC236}">
                    <a16:creationId xmlns:a16="http://schemas.microsoft.com/office/drawing/2014/main" id="{01C4213E-B7FE-47C7-98A7-721ED8EBDFD8}"/>
                  </a:ext>
                </a:extLst>
              </p:cNvPr>
              <p:cNvSpPr>
                <a:spLocks noChangeShapeType="1"/>
              </p:cNvSpPr>
              <p:nvPr/>
            </p:nvSpPr>
            <p:spPr bwMode="auto">
              <a:xfrm>
                <a:off x="35052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4" name="Line 69">
                <a:extLst>
                  <a:ext uri="{FF2B5EF4-FFF2-40B4-BE49-F238E27FC236}">
                    <a16:creationId xmlns:a16="http://schemas.microsoft.com/office/drawing/2014/main" id="{82A355F6-EA38-48C7-B34F-3CE7C88C8866}"/>
                  </a:ext>
                </a:extLst>
              </p:cNvPr>
              <p:cNvSpPr>
                <a:spLocks noChangeShapeType="1"/>
              </p:cNvSpPr>
              <p:nvPr/>
            </p:nvSpPr>
            <p:spPr bwMode="auto">
              <a:xfrm>
                <a:off x="55626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5" name="Line 70">
                <a:extLst>
                  <a:ext uri="{FF2B5EF4-FFF2-40B4-BE49-F238E27FC236}">
                    <a16:creationId xmlns:a16="http://schemas.microsoft.com/office/drawing/2014/main" id="{812A4CAF-CFA4-483D-9685-0AF922CF9E50}"/>
                  </a:ext>
                </a:extLst>
              </p:cNvPr>
              <p:cNvSpPr>
                <a:spLocks noChangeShapeType="1"/>
              </p:cNvSpPr>
              <p:nvPr/>
            </p:nvSpPr>
            <p:spPr bwMode="auto">
              <a:xfrm>
                <a:off x="77724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6" name="Line 71">
                <a:extLst>
                  <a:ext uri="{FF2B5EF4-FFF2-40B4-BE49-F238E27FC236}">
                    <a16:creationId xmlns:a16="http://schemas.microsoft.com/office/drawing/2014/main" id="{5943D7FF-A993-49DA-BCA6-E72D140F5F2C}"/>
                  </a:ext>
                </a:extLst>
              </p:cNvPr>
              <p:cNvSpPr>
                <a:spLocks noChangeShapeType="1"/>
              </p:cNvSpPr>
              <p:nvPr/>
            </p:nvSpPr>
            <p:spPr bwMode="auto">
              <a:xfrm>
                <a:off x="1219200" y="6400800"/>
                <a:ext cx="65532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87" name="Line 72">
                <a:extLst>
                  <a:ext uri="{FF2B5EF4-FFF2-40B4-BE49-F238E27FC236}">
                    <a16:creationId xmlns:a16="http://schemas.microsoft.com/office/drawing/2014/main" id="{391A313F-060B-4A0E-9635-3CF4A943FDBF}"/>
                  </a:ext>
                </a:extLst>
              </p:cNvPr>
              <p:cNvSpPr>
                <a:spLocks noChangeShapeType="1"/>
              </p:cNvSpPr>
              <p:nvPr/>
            </p:nvSpPr>
            <p:spPr bwMode="auto">
              <a:xfrm flipH="1">
                <a:off x="34290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8" name="Line 73">
                <a:extLst>
                  <a:ext uri="{FF2B5EF4-FFF2-40B4-BE49-F238E27FC236}">
                    <a16:creationId xmlns:a16="http://schemas.microsoft.com/office/drawing/2014/main" id="{AEF8820E-66DB-481D-870A-9A1F082D5D3C}"/>
                  </a:ext>
                </a:extLst>
              </p:cNvPr>
              <p:cNvSpPr>
                <a:spLocks noChangeShapeType="1"/>
              </p:cNvSpPr>
              <p:nvPr/>
            </p:nvSpPr>
            <p:spPr bwMode="auto">
              <a:xfrm flipH="1">
                <a:off x="54864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389" name="Text Box 74">
                <a:extLst>
                  <a:ext uri="{FF2B5EF4-FFF2-40B4-BE49-F238E27FC236}">
                    <a16:creationId xmlns:a16="http://schemas.microsoft.com/office/drawing/2014/main" id="{5918ECBE-B06A-4239-829B-A577680FAC18}"/>
                  </a:ext>
                </a:extLst>
              </p:cNvPr>
              <p:cNvSpPr txBox="1">
                <a:spLocks noChangeArrowheads="1"/>
              </p:cNvSpPr>
              <p:nvPr/>
            </p:nvSpPr>
            <p:spPr bwMode="auto">
              <a:xfrm>
                <a:off x="1905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3390" name="Text Box 75">
                <a:extLst>
                  <a:ext uri="{FF2B5EF4-FFF2-40B4-BE49-F238E27FC236}">
                    <a16:creationId xmlns:a16="http://schemas.microsoft.com/office/drawing/2014/main" id="{F0617E3D-412C-4229-B560-5B62ED2F8483}"/>
                  </a:ext>
                </a:extLst>
              </p:cNvPr>
              <p:cNvSpPr txBox="1">
                <a:spLocks noChangeArrowheads="1"/>
              </p:cNvSpPr>
              <p:nvPr/>
            </p:nvSpPr>
            <p:spPr bwMode="auto">
              <a:xfrm>
                <a:off x="42672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6 m</a:t>
                </a:r>
              </a:p>
            </p:txBody>
          </p:sp>
          <p:sp>
            <p:nvSpPr>
              <p:cNvPr id="13391" name="Text Box 76">
                <a:extLst>
                  <a:ext uri="{FF2B5EF4-FFF2-40B4-BE49-F238E27FC236}">
                    <a16:creationId xmlns:a16="http://schemas.microsoft.com/office/drawing/2014/main" id="{ACDE54D9-4E8D-42CE-A001-7C94595FE7CF}"/>
                  </a:ext>
                </a:extLst>
              </p:cNvPr>
              <p:cNvSpPr txBox="1">
                <a:spLocks noChangeArrowheads="1"/>
              </p:cNvSpPr>
              <p:nvPr/>
            </p:nvSpPr>
            <p:spPr bwMode="auto">
              <a:xfrm>
                <a:off x="6477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3392" name="Text Box 77">
                <a:extLst>
                  <a:ext uri="{FF2B5EF4-FFF2-40B4-BE49-F238E27FC236}">
                    <a16:creationId xmlns:a16="http://schemas.microsoft.com/office/drawing/2014/main" id="{212EE5F0-2CE1-47E9-A65B-4A32EA06F0DF}"/>
                  </a:ext>
                </a:extLst>
              </p:cNvPr>
              <p:cNvSpPr txBox="1">
                <a:spLocks noChangeArrowheads="1"/>
              </p:cNvSpPr>
              <p:nvPr/>
            </p:nvSpPr>
            <p:spPr bwMode="auto">
              <a:xfrm>
                <a:off x="838200" y="5715000"/>
                <a:ext cx="2888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A</a:t>
                </a:r>
              </a:p>
            </p:txBody>
          </p:sp>
          <p:sp>
            <p:nvSpPr>
              <p:cNvPr id="13393" name="Text Box 79">
                <a:extLst>
                  <a:ext uri="{FF2B5EF4-FFF2-40B4-BE49-F238E27FC236}">
                    <a16:creationId xmlns:a16="http://schemas.microsoft.com/office/drawing/2014/main" id="{93467004-0516-4801-ADE2-0E443B8D3733}"/>
                  </a:ext>
                </a:extLst>
              </p:cNvPr>
              <p:cNvSpPr txBox="1">
                <a:spLocks noChangeArrowheads="1"/>
              </p:cNvSpPr>
              <p:nvPr/>
            </p:nvSpPr>
            <p:spPr bwMode="auto">
              <a:xfrm>
                <a:off x="5715000" y="5791200"/>
                <a:ext cx="28084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C</a:t>
                </a:r>
              </a:p>
            </p:txBody>
          </p:sp>
          <p:sp>
            <p:nvSpPr>
              <p:cNvPr id="13394" name="Text Box 80">
                <a:extLst>
                  <a:ext uri="{FF2B5EF4-FFF2-40B4-BE49-F238E27FC236}">
                    <a16:creationId xmlns:a16="http://schemas.microsoft.com/office/drawing/2014/main" id="{5D0B2926-7B73-4D84-BD13-C0CC3F187872}"/>
                  </a:ext>
                </a:extLst>
              </p:cNvPr>
              <p:cNvSpPr txBox="1">
                <a:spLocks noChangeArrowheads="1"/>
              </p:cNvSpPr>
              <p:nvPr/>
            </p:nvSpPr>
            <p:spPr bwMode="auto">
              <a:xfrm>
                <a:off x="7848600" y="5715000"/>
                <a:ext cx="2952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D</a:t>
                </a:r>
              </a:p>
            </p:txBody>
          </p:sp>
          <p:sp>
            <p:nvSpPr>
              <p:cNvPr id="13395" name="Text Box 81">
                <a:extLst>
                  <a:ext uri="{FF2B5EF4-FFF2-40B4-BE49-F238E27FC236}">
                    <a16:creationId xmlns:a16="http://schemas.microsoft.com/office/drawing/2014/main" id="{9C61DDBF-7DEE-4BE8-ACFC-EFAB6C5CEF39}"/>
                  </a:ext>
                </a:extLst>
              </p:cNvPr>
              <p:cNvSpPr txBox="1">
                <a:spLocks noChangeArrowheads="1"/>
              </p:cNvSpPr>
              <p:nvPr/>
            </p:nvSpPr>
            <p:spPr bwMode="auto">
              <a:xfrm>
                <a:off x="19812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3396" name="Text Box 82">
                <a:extLst>
                  <a:ext uri="{FF2B5EF4-FFF2-40B4-BE49-F238E27FC236}">
                    <a16:creationId xmlns:a16="http://schemas.microsoft.com/office/drawing/2014/main" id="{2B1CF427-C295-4FE9-B49D-EA5022A925FD}"/>
                  </a:ext>
                </a:extLst>
              </p:cNvPr>
              <p:cNvSpPr txBox="1">
                <a:spLocks noChangeArrowheads="1"/>
              </p:cNvSpPr>
              <p:nvPr/>
            </p:nvSpPr>
            <p:spPr bwMode="auto">
              <a:xfrm>
                <a:off x="43434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3397" name="Text Box 83">
                <a:extLst>
                  <a:ext uri="{FF2B5EF4-FFF2-40B4-BE49-F238E27FC236}">
                    <a16:creationId xmlns:a16="http://schemas.microsoft.com/office/drawing/2014/main" id="{E31AE722-C8C2-487B-8F41-DE0C7CDD719F}"/>
                  </a:ext>
                </a:extLst>
              </p:cNvPr>
              <p:cNvSpPr txBox="1">
                <a:spLocks noChangeArrowheads="1"/>
              </p:cNvSpPr>
              <p:nvPr/>
            </p:nvSpPr>
            <p:spPr bwMode="auto">
              <a:xfrm>
                <a:off x="64770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3398" name="Line 84">
                <a:extLst>
                  <a:ext uri="{FF2B5EF4-FFF2-40B4-BE49-F238E27FC236}">
                    <a16:creationId xmlns:a16="http://schemas.microsoft.com/office/drawing/2014/main" id="{B00AEA7F-185F-4B27-B523-FE8FCEAE9062}"/>
                  </a:ext>
                </a:extLst>
              </p:cNvPr>
              <p:cNvSpPr>
                <a:spLocks noChangeShapeType="1"/>
              </p:cNvSpPr>
              <p:nvPr/>
            </p:nvSpPr>
            <p:spPr bwMode="auto">
              <a:xfrm>
                <a:off x="3505200" y="5562600"/>
                <a:ext cx="9906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3399" name="Text Box 85">
                <a:extLst>
                  <a:ext uri="{FF2B5EF4-FFF2-40B4-BE49-F238E27FC236}">
                    <a16:creationId xmlns:a16="http://schemas.microsoft.com/office/drawing/2014/main" id="{4A084C6F-7FF4-41BF-B521-2BC1690F0550}"/>
                  </a:ext>
                </a:extLst>
              </p:cNvPr>
              <p:cNvSpPr txBox="1">
                <a:spLocks noChangeArrowheads="1"/>
              </p:cNvSpPr>
              <p:nvPr/>
            </p:nvSpPr>
            <p:spPr bwMode="auto">
              <a:xfrm>
                <a:off x="3733800" y="53340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3 m</a:t>
                </a:r>
              </a:p>
            </p:txBody>
          </p:sp>
          <p:sp>
            <p:nvSpPr>
              <p:cNvPr id="13400" name="Text Box 78">
                <a:extLst>
                  <a:ext uri="{FF2B5EF4-FFF2-40B4-BE49-F238E27FC236}">
                    <a16:creationId xmlns:a16="http://schemas.microsoft.com/office/drawing/2014/main" id="{B8CAA7D5-4599-4D14-907E-16B7665D94DC}"/>
                  </a:ext>
                </a:extLst>
              </p:cNvPr>
              <p:cNvSpPr txBox="1">
                <a:spLocks noChangeArrowheads="1"/>
              </p:cNvSpPr>
              <p:nvPr/>
            </p:nvSpPr>
            <p:spPr bwMode="auto">
              <a:xfrm>
                <a:off x="3657600" y="5791200"/>
                <a:ext cx="282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B</a:t>
                </a:r>
              </a:p>
            </p:txBody>
          </p:sp>
        </p:grpSp>
        <p:sp>
          <p:nvSpPr>
            <p:cNvPr id="87" name="Rectangle 86">
              <a:extLst>
                <a:ext uri="{FF2B5EF4-FFF2-40B4-BE49-F238E27FC236}">
                  <a16:creationId xmlns:a16="http://schemas.microsoft.com/office/drawing/2014/main" id="{B48BA3D8-0724-498D-86E2-579B23B039EC}"/>
                </a:ext>
              </a:extLst>
            </p:cNvPr>
            <p:cNvSpPr/>
            <p:nvPr/>
          </p:nvSpPr>
          <p:spPr>
            <a:xfrm>
              <a:off x="1219200" y="5257800"/>
              <a:ext cx="6553199" cy="152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89" name="Text Box 2">
            <a:extLst>
              <a:ext uri="{FF2B5EF4-FFF2-40B4-BE49-F238E27FC236}">
                <a16:creationId xmlns:a16="http://schemas.microsoft.com/office/drawing/2014/main" id="{3577DF53-7686-4D81-B602-E8C42EE269C0}"/>
              </a:ext>
            </a:extLst>
          </p:cNvPr>
          <p:cNvSpPr txBox="1">
            <a:spLocks noChangeArrowheads="1"/>
          </p:cNvSpPr>
          <p:nvPr/>
        </p:nvSpPr>
        <p:spPr bwMode="auto">
          <a:xfrm>
            <a:off x="560388" y="4738688"/>
            <a:ext cx="74945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a:t>In order to solve the problem in a successively approximating manner, </a:t>
            </a:r>
          </a:p>
          <a:p>
            <a:pPr algn="just" eaLnBrk="1" hangingPunct="1">
              <a:spcBef>
                <a:spcPct val="0"/>
              </a:spcBef>
              <a:buFontTx/>
              <a:buNone/>
            </a:pPr>
            <a:r>
              <a:rPr lang="en-US" altLang="en-US" sz="2000"/>
              <a:t>it can be visualized to be made up of a continued two-stage problems </a:t>
            </a:r>
          </a:p>
          <a:p>
            <a:pPr algn="just" eaLnBrk="1" hangingPunct="1">
              <a:spcBef>
                <a:spcPct val="0"/>
              </a:spcBef>
              <a:buFontTx/>
              <a:buNone/>
            </a:pPr>
            <a:r>
              <a:rPr lang="en-US" altLang="en-US" sz="2000"/>
              <a:t>viz., that of locking and releasing the joints in a continuous sequence.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6"/>
                                        </p:tgtEl>
                                        <p:attrNameLst>
                                          <p:attrName>style.visibility</p:attrName>
                                        </p:attrNameLst>
                                      </p:cBhvr>
                                      <p:to>
                                        <p:strVal val="visible"/>
                                      </p:to>
                                    </p:set>
                                    <p:anim calcmode="lin" valueType="num">
                                      <p:cBhvr additive="base">
                                        <p:cTn id="7" dur="500" fill="hold"/>
                                        <p:tgtEl>
                                          <p:spTgt spid="86"/>
                                        </p:tgtEl>
                                        <p:attrNameLst>
                                          <p:attrName>ppt_x</p:attrName>
                                        </p:attrNameLst>
                                      </p:cBhvr>
                                      <p:tavLst>
                                        <p:tav tm="0">
                                          <p:val>
                                            <p:strVal val="#ppt_x"/>
                                          </p:val>
                                        </p:tav>
                                        <p:tav tm="100000">
                                          <p:val>
                                            <p:strVal val="#ppt_x"/>
                                          </p:val>
                                        </p:tav>
                                      </p:tavLst>
                                    </p:anim>
                                    <p:anim calcmode="lin" valueType="num">
                                      <p:cBhvr additive="base">
                                        <p:cTn id="8" dur="500" fill="hold"/>
                                        <p:tgtEl>
                                          <p:spTgt spid="8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ppt_x"/>
                                          </p:val>
                                        </p:tav>
                                        <p:tav tm="100000">
                                          <p:val>
                                            <p:strVal val="#ppt_x"/>
                                          </p:val>
                                        </p:tav>
                                      </p:tavLst>
                                    </p:anim>
                                    <p:anim calcmode="lin" valueType="num">
                                      <p:cBhvr additive="base">
                                        <p:cTn id="1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5"/>
                                        </p:tgtEl>
                                        <p:attrNameLst>
                                          <p:attrName>style.visibility</p:attrName>
                                        </p:attrNameLst>
                                      </p:cBhvr>
                                      <p:to>
                                        <p:strVal val="visible"/>
                                      </p:to>
                                    </p:set>
                                    <p:anim calcmode="lin" valueType="num">
                                      <p:cBhvr additive="base">
                                        <p:cTn id="24" dur="500" fill="hold"/>
                                        <p:tgtEl>
                                          <p:spTgt spid="85"/>
                                        </p:tgtEl>
                                        <p:attrNameLst>
                                          <p:attrName>ppt_x</p:attrName>
                                        </p:attrNameLst>
                                      </p:cBhvr>
                                      <p:tavLst>
                                        <p:tav tm="0">
                                          <p:val>
                                            <p:strVal val="#ppt_x"/>
                                          </p:val>
                                        </p:tav>
                                        <p:tav tm="100000">
                                          <p:val>
                                            <p:strVal val="#ppt_x"/>
                                          </p:val>
                                        </p:tav>
                                      </p:tavLst>
                                    </p:anim>
                                    <p:anim calcmode="lin" valueType="num">
                                      <p:cBhvr additive="base">
                                        <p:cTn id="25" dur="500" fill="hold"/>
                                        <p:tgtEl>
                                          <p:spTgt spid="85"/>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9"/>
                                        </p:tgtEl>
                                        <p:attrNameLst>
                                          <p:attrName>style.visibility</p:attrName>
                                        </p:attrNameLst>
                                      </p:cBhvr>
                                      <p:to>
                                        <p:strVal val="visible"/>
                                      </p:to>
                                    </p:set>
                                    <p:anim calcmode="lin" valueType="num">
                                      <p:cBhvr additive="base">
                                        <p:cTn id="30" dur="500" fill="hold"/>
                                        <p:tgtEl>
                                          <p:spTgt spid="89"/>
                                        </p:tgtEl>
                                        <p:attrNameLst>
                                          <p:attrName>ppt_x</p:attrName>
                                        </p:attrNameLst>
                                      </p:cBhvr>
                                      <p:tavLst>
                                        <p:tav tm="0">
                                          <p:val>
                                            <p:strVal val="#ppt_x"/>
                                          </p:val>
                                        </p:tav>
                                        <p:tav tm="100000">
                                          <p:val>
                                            <p:strVal val="#ppt_x"/>
                                          </p:val>
                                        </p:tav>
                                      </p:tavLst>
                                    </p:anim>
                                    <p:anim calcmode="lin" valueType="num">
                                      <p:cBhvr additive="base">
                                        <p:cTn id="31" dur="500" fill="hold"/>
                                        <p:tgtEl>
                                          <p:spTgt spid="8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5" grpId="0"/>
      <p:bldP spid="86" grpId="0"/>
      <p:bldP spid="8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3">
            <a:extLst>
              <a:ext uri="{FF2B5EF4-FFF2-40B4-BE49-F238E27FC236}">
                <a16:creationId xmlns:a16="http://schemas.microsoft.com/office/drawing/2014/main" id="{062C1091-DDCC-41AD-A79A-2D8DBF437D11}"/>
              </a:ext>
            </a:extLst>
          </p:cNvPr>
          <p:cNvSpPr txBox="1">
            <a:spLocks noChangeArrowheads="1"/>
          </p:cNvSpPr>
          <p:nvPr/>
        </p:nvSpPr>
        <p:spPr bwMode="auto">
          <a:xfrm>
            <a:off x="561975" y="1555750"/>
            <a:ext cx="84455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a:solidFill>
                  <a:srgbClr val="FF00FF"/>
                </a:solidFill>
              </a:rPr>
              <a:t>Step I</a:t>
            </a:r>
            <a:endParaRPr lang="en-US" altLang="en-US" sz="1800">
              <a:solidFill>
                <a:srgbClr val="FF00FF"/>
              </a:solidFill>
            </a:endParaRPr>
          </a:p>
        </p:txBody>
      </p:sp>
      <p:sp>
        <p:nvSpPr>
          <p:cNvPr id="4" name="Text Box 4">
            <a:extLst>
              <a:ext uri="{FF2B5EF4-FFF2-40B4-BE49-F238E27FC236}">
                <a16:creationId xmlns:a16="http://schemas.microsoft.com/office/drawing/2014/main" id="{B9592978-28F5-4F05-B973-8F37988974F8}"/>
              </a:ext>
            </a:extLst>
          </p:cNvPr>
          <p:cNvSpPr txBox="1">
            <a:spLocks noChangeArrowheads="1"/>
          </p:cNvSpPr>
          <p:nvPr/>
        </p:nvSpPr>
        <p:spPr bwMode="auto">
          <a:xfrm>
            <a:off x="744538" y="2041525"/>
            <a:ext cx="7712075"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b="1"/>
              <a:t>The joints </a:t>
            </a:r>
            <a:r>
              <a:rPr lang="en-US" altLang="en-US" sz="2000" b="1">
                <a:solidFill>
                  <a:srgbClr val="FF0000"/>
                </a:solidFill>
              </a:rPr>
              <a:t>B, C and D are locked</a:t>
            </a:r>
            <a:r>
              <a:rPr lang="en-US" altLang="en-US" sz="2000" b="1"/>
              <a:t> in position before any load is applied on the beam ABCD; </a:t>
            </a:r>
            <a:r>
              <a:rPr lang="en-US" altLang="en-US" sz="2000" b="1">
                <a:solidFill>
                  <a:srgbClr val="FF0000"/>
                </a:solidFill>
              </a:rPr>
              <a:t>then given loads are applied on the beam</a:t>
            </a:r>
            <a:r>
              <a:rPr lang="en-US" altLang="en-US" sz="2000" b="1"/>
              <a:t>. Since the joints of beam ABCD are </a:t>
            </a:r>
            <a:r>
              <a:rPr lang="en-US" altLang="en-US" sz="2000" b="1">
                <a:solidFill>
                  <a:srgbClr val="FF0000"/>
                </a:solidFill>
              </a:rPr>
              <a:t>locked in position, beams AB, BC and CD acts as individual and separate fixed beams, subjected to the applied loads; these loads develop fixed end moments</a:t>
            </a:r>
            <a:r>
              <a:rPr lang="en-US" altLang="en-US" sz="2000" b="1"/>
              <a:t>.</a:t>
            </a:r>
          </a:p>
        </p:txBody>
      </p:sp>
      <p:grpSp>
        <p:nvGrpSpPr>
          <p:cNvPr id="2" name="Group 175">
            <a:extLst>
              <a:ext uri="{FF2B5EF4-FFF2-40B4-BE49-F238E27FC236}">
                <a16:creationId xmlns:a16="http://schemas.microsoft.com/office/drawing/2014/main" id="{29D5D1D6-0041-4C62-8ECF-C72D9E588D86}"/>
              </a:ext>
            </a:extLst>
          </p:cNvPr>
          <p:cNvGrpSpPr>
            <a:grpSpLocks/>
          </p:cNvGrpSpPr>
          <p:nvPr/>
        </p:nvGrpSpPr>
        <p:grpSpPr bwMode="auto">
          <a:xfrm>
            <a:off x="609600" y="4267200"/>
            <a:ext cx="3076575" cy="1447800"/>
            <a:chOff x="593725" y="4267200"/>
            <a:chExt cx="3076409" cy="1447800"/>
          </a:xfrm>
        </p:grpSpPr>
        <p:grpSp>
          <p:nvGrpSpPr>
            <p:cNvPr id="14482" name="Group 85">
              <a:extLst>
                <a:ext uri="{FF2B5EF4-FFF2-40B4-BE49-F238E27FC236}">
                  <a16:creationId xmlns:a16="http://schemas.microsoft.com/office/drawing/2014/main" id="{3359E325-08E2-4547-BCED-FA7545C1D784}"/>
                </a:ext>
              </a:extLst>
            </p:cNvPr>
            <p:cNvGrpSpPr>
              <a:grpSpLocks/>
            </p:cNvGrpSpPr>
            <p:nvPr/>
          </p:nvGrpSpPr>
          <p:grpSpPr bwMode="auto">
            <a:xfrm>
              <a:off x="593725" y="4267200"/>
              <a:ext cx="3076409" cy="1447800"/>
              <a:chOff x="593725" y="4953000"/>
              <a:chExt cx="3076409" cy="1447800"/>
            </a:xfrm>
          </p:grpSpPr>
          <p:sp>
            <p:nvSpPr>
              <p:cNvPr id="14484" name="Line 5">
                <a:extLst>
                  <a:ext uri="{FF2B5EF4-FFF2-40B4-BE49-F238E27FC236}">
                    <a16:creationId xmlns:a16="http://schemas.microsoft.com/office/drawing/2014/main" id="{11A4D41E-7C91-46B7-B5FF-D7D6CE2CDE67}"/>
                  </a:ext>
                </a:extLst>
              </p:cNvPr>
              <p:cNvSpPr>
                <a:spLocks noChangeShapeType="1"/>
              </p:cNvSpPr>
              <p:nvPr/>
            </p:nvSpPr>
            <p:spPr bwMode="auto">
              <a:xfrm>
                <a:off x="990600" y="57150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85" name="Line 6">
                <a:extLst>
                  <a:ext uri="{FF2B5EF4-FFF2-40B4-BE49-F238E27FC236}">
                    <a16:creationId xmlns:a16="http://schemas.microsoft.com/office/drawing/2014/main" id="{21F97B18-DB2B-402C-823A-CDB06F4F1B74}"/>
                  </a:ext>
                </a:extLst>
              </p:cNvPr>
              <p:cNvSpPr>
                <a:spLocks noChangeShapeType="1"/>
              </p:cNvSpPr>
              <p:nvPr/>
            </p:nvSpPr>
            <p:spPr bwMode="auto">
              <a:xfrm>
                <a:off x="990600" y="58674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86" name="Line 7">
                <a:extLst>
                  <a:ext uri="{FF2B5EF4-FFF2-40B4-BE49-F238E27FC236}">
                    <a16:creationId xmlns:a16="http://schemas.microsoft.com/office/drawing/2014/main" id="{4FEB07A9-944B-4656-BBB7-63AD6CC0D2EA}"/>
                  </a:ext>
                </a:extLst>
              </p:cNvPr>
              <p:cNvSpPr>
                <a:spLocks noChangeShapeType="1"/>
              </p:cNvSpPr>
              <p:nvPr/>
            </p:nvSpPr>
            <p:spPr bwMode="auto">
              <a:xfrm>
                <a:off x="990600" y="54102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87" name="Line 8">
                <a:extLst>
                  <a:ext uri="{FF2B5EF4-FFF2-40B4-BE49-F238E27FC236}">
                    <a16:creationId xmlns:a16="http://schemas.microsoft.com/office/drawing/2014/main" id="{10A446F7-1C1F-4F27-9891-446B8C542EB6}"/>
                  </a:ext>
                </a:extLst>
              </p:cNvPr>
              <p:cNvSpPr>
                <a:spLocks noChangeShapeType="1"/>
              </p:cNvSpPr>
              <p:nvPr/>
            </p:nvSpPr>
            <p:spPr bwMode="auto">
              <a:xfrm>
                <a:off x="990600" y="54102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88" name="Line 9">
                <a:extLst>
                  <a:ext uri="{FF2B5EF4-FFF2-40B4-BE49-F238E27FC236}">
                    <a16:creationId xmlns:a16="http://schemas.microsoft.com/office/drawing/2014/main" id="{B4336BF1-6AFA-422B-8B4F-4CEFEBD03E2E}"/>
                  </a:ext>
                </a:extLst>
              </p:cNvPr>
              <p:cNvSpPr>
                <a:spLocks noChangeShapeType="1"/>
              </p:cNvSpPr>
              <p:nvPr/>
            </p:nvSpPr>
            <p:spPr bwMode="auto">
              <a:xfrm>
                <a:off x="2971800" y="54102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89" name="Line 10">
                <a:extLst>
                  <a:ext uri="{FF2B5EF4-FFF2-40B4-BE49-F238E27FC236}">
                    <a16:creationId xmlns:a16="http://schemas.microsoft.com/office/drawing/2014/main" id="{3DE51A7D-B2A7-4934-A514-4B746CB8BE52}"/>
                  </a:ext>
                </a:extLst>
              </p:cNvPr>
              <p:cNvSpPr>
                <a:spLocks noChangeShapeType="1"/>
              </p:cNvSpPr>
              <p:nvPr/>
            </p:nvSpPr>
            <p:spPr bwMode="auto">
              <a:xfrm>
                <a:off x="1219200" y="54102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90" name="Line 11">
                <a:extLst>
                  <a:ext uri="{FF2B5EF4-FFF2-40B4-BE49-F238E27FC236}">
                    <a16:creationId xmlns:a16="http://schemas.microsoft.com/office/drawing/2014/main" id="{9DBC436E-6363-4BED-B46C-EF51860C6542}"/>
                  </a:ext>
                </a:extLst>
              </p:cNvPr>
              <p:cNvSpPr>
                <a:spLocks noChangeShapeType="1"/>
              </p:cNvSpPr>
              <p:nvPr/>
            </p:nvSpPr>
            <p:spPr bwMode="auto">
              <a:xfrm>
                <a:off x="1905000" y="54102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91" name="Line 12">
                <a:extLst>
                  <a:ext uri="{FF2B5EF4-FFF2-40B4-BE49-F238E27FC236}">
                    <a16:creationId xmlns:a16="http://schemas.microsoft.com/office/drawing/2014/main" id="{880BB901-FAA9-4DDA-B63D-07F09276067F}"/>
                  </a:ext>
                </a:extLst>
              </p:cNvPr>
              <p:cNvSpPr>
                <a:spLocks noChangeShapeType="1"/>
              </p:cNvSpPr>
              <p:nvPr/>
            </p:nvSpPr>
            <p:spPr bwMode="auto">
              <a:xfrm>
                <a:off x="2286000" y="54102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92" name="Line 13">
                <a:extLst>
                  <a:ext uri="{FF2B5EF4-FFF2-40B4-BE49-F238E27FC236}">
                    <a16:creationId xmlns:a16="http://schemas.microsoft.com/office/drawing/2014/main" id="{2E08A9DE-D9C9-445C-93D4-8499F2DFC79D}"/>
                  </a:ext>
                </a:extLst>
              </p:cNvPr>
              <p:cNvSpPr>
                <a:spLocks noChangeShapeType="1"/>
              </p:cNvSpPr>
              <p:nvPr/>
            </p:nvSpPr>
            <p:spPr bwMode="auto">
              <a:xfrm>
                <a:off x="2667000" y="54102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93" name="Line 14">
                <a:extLst>
                  <a:ext uri="{FF2B5EF4-FFF2-40B4-BE49-F238E27FC236}">
                    <a16:creationId xmlns:a16="http://schemas.microsoft.com/office/drawing/2014/main" id="{7FC3E90F-71F7-4EF3-8DB3-1D78E34247FE}"/>
                  </a:ext>
                </a:extLst>
              </p:cNvPr>
              <p:cNvSpPr>
                <a:spLocks noChangeShapeType="1"/>
              </p:cNvSpPr>
              <p:nvPr/>
            </p:nvSpPr>
            <p:spPr bwMode="auto">
              <a:xfrm>
                <a:off x="1524000" y="54102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94" name="Line 15">
                <a:extLst>
                  <a:ext uri="{FF2B5EF4-FFF2-40B4-BE49-F238E27FC236}">
                    <a16:creationId xmlns:a16="http://schemas.microsoft.com/office/drawing/2014/main" id="{7D9943C4-E770-42E8-A244-1CE108AE88B0}"/>
                  </a:ext>
                </a:extLst>
              </p:cNvPr>
              <p:cNvSpPr>
                <a:spLocks noChangeShapeType="1"/>
              </p:cNvSpPr>
              <p:nvPr/>
            </p:nvSpPr>
            <p:spPr bwMode="auto">
              <a:xfrm flipH="1">
                <a:off x="838200" y="5562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95" name="Line 16">
                <a:extLst>
                  <a:ext uri="{FF2B5EF4-FFF2-40B4-BE49-F238E27FC236}">
                    <a16:creationId xmlns:a16="http://schemas.microsoft.com/office/drawing/2014/main" id="{2BD861E8-3166-45C8-838D-52036C7864C4}"/>
                  </a:ext>
                </a:extLst>
              </p:cNvPr>
              <p:cNvSpPr>
                <a:spLocks noChangeShapeType="1"/>
              </p:cNvSpPr>
              <p:nvPr/>
            </p:nvSpPr>
            <p:spPr bwMode="auto">
              <a:xfrm flipH="1">
                <a:off x="838200" y="57150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96" name="Line 17">
                <a:extLst>
                  <a:ext uri="{FF2B5EF4-FFF2-40B4-BE49-F238E27FC236}">
                    <a16:creationId xmlns:a16="http://schemas.microsoft.com/office/drawing/2014/main" id="{FEE204D8-DDB7-4BC7-9E02-A36FFDEE1AA3}"/>
                  </a:ext>
                </a:extLst>
              </p:cNvPr>
              <p:cNvSpPr>
                <a:spLocks noChangeShapeType="1"/>
              </p:cNvSpPr>
              <p:nvPr/>
            </p:nvSpPr>
            <p:spPr bwMode="auto">
              <a:xfrm flipH="1">
                <a:off x="838200" y="58674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97" name="Line 18">
                <a:extLst>
                  <a:ext uri="{FF2B5EF4-FFF2-40B4-BE49-F238E27FC236}">
                    <a16:creationId xmlns:a16="http://schemas.microsoft.com/office/drawing/2014/main" id="{781CDCAD-BDD6-484E-8245-BFE6105962AB}"/>
                  </a:ext>
                </a:extLst>
              </p:cNvPr>
              <p:cNvSpPr>
                <a:spLocks noChangeShapeType="1"/>
              </p:cNvSpPr>
              <p:nvPr/>
            </p:nvSpPr>
            <p:spPr bwMode="auto">
              <a:xfrm flipH="1">
                <a:off x="2971800" y="54864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98" name="Line 19">
                <a:extLst>
                  <a:ext uri="{FF2B5EF4-FFF2-40B4-BE49-F238E27FC236}">
                    <a16:creationId xmlns:a16="http://schemas.microsoft.com/office/drawing/2014/main" id="{F90BBF60-957D-421A-B250-94795FCF8FC7}"/>
                  </a:ext>
                </a:extLst>
              </p:cNvPr>
              <p:cNvSpPr>
                <a:spLocks noChangeShapeType="1"/>
              </p:cNvSpPr>
              <p:nvPr/>
            </p:nvSpPr>
            <p:spPr bwMode="auto">
              <a:xfrm flipH="1">
                <a:off x="2971800" y="57912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99" name="Line 20">
                <a:extLst>
                  <a:ext uri="{FF2B5EF4-FFF2-40B4-BE49-F238E27FC236}">
                    <a16:creationId xmlns:a16="http://schemas.microsoft.com/office/drawing/2014/main" id="{3F22967F-BF5D-40DE-BE4C-C17589851D34}"/>
                  </a:ext>
                </a:extLst>
              </p:cNvPr>
              <p:cNvSpPr>
                <a:spLocks noChangeShapeType="1"/>
              </p:cNvSpPr>
              <p:nvPr/>
            </p:nvSpPr>
            <p:spPr bwMode="auto">
              <a:xfrm flipH="1">
                <a:off x="2971800" y="5638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500" name="Line 21">
                <a:extLst>
                  <a:ext uri="{FF2B5EF4-FFF2-40B4-BE49-F238E27FC236}">
                    <a16:creationId xmlns:a16="http://schemas.microsoft.com/office/drawing/2014/main" id="{6B121C10-9054-496B-A116-6E2335077B28}"/>
                  </a:ext>
                </a:extLst>
              </p:cNvPr>
              <p:cNvSpPr>
                <a:spLocks noChangeShapeType="1"/>
              </p:cNvSpPr>
              <p:nvPr/>
            </p:nvSpPr>
            <p:spPr bwMode="auto">
              <a:xfrm flipH="1">
                <a:off x="838200" y="6019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501" name="Line 22">
                <a:extLst>
                  <a:ext uri="{FF2B5EF4-FFF2-40B4-BE49-F238E27FC236}">
                    <a16:creationId xmlns:a16="http://schemas.microsoft.com/office/drawing/2014/main" id="{C9062C4E-EFBD-429C-8DB5-A370235C9215}"/>
                  </a:ext>
                </a:extLst>
              </p:cNvPr>
              <p:cNvSpPr>
                <a:spLocks noChangeShapeType="1"/>
              </p:cNvSpPr>
              <p:nvPr/>
            </p:nvSpPr>
            <p:spPr bwMode="auto">
              <a:xfrm flipH="1">
                <a:off x="2971800" y="5943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502" name="Freeform 23">
                <a:extLst>
                  <a:ext uri="{FF2B5EF4-FFF2-40B4-BE49-F238E27FC236}">
                    <a16:creationId xmlns:a16="http://schemas.microsoft.com/office/drawing/2014/main" id="{50EF0F25-6243-466E-9037-85B0777C1A35}"/>
                  </a:ext>
                </a:extLst>
              </p:cNvPr>
              <p:cNvSpPr>
                <a:spLocks/>
              </p:cNvSpPr>
              <p:nvPr/>
            </p:nvSpPr>
            <p:spPr bwMode="auto">
              <a:xfrm>
                <a:off x="990600" y="6246813"/>
                <a:ext cx="1997075" cy="1587"/>
              </a:xfrm>
              <a:custGeom>
                <a:avLst/>
                <a:gdLst>
                  <a:gd name="T0" fmla="*/ 0 w 1258"/>
                  <a:gd name="T1" fmla="*/ 2147483646 h 1"/>
                  <a:gd name="T2" fmla="*/ 2147483646 w 1258"/>
                  <a:gd name="T3" fmla="*/ 0 h 1"/>
                  <a:gd name="T4" fmla="*/ 0 60000 65536"/>
                  <a:gd name="T5" fmla="*/ 0 60000 65536"/>
                  <a:gd name="T6" fmla="*/ 0 w 1258"/>
                  <a:gd name="T7" fmla="*/ 0 h 1"/>
                  <a:gd name="T8" fmla="*/ 1258 w 1258"/>
                  <a:gd name="T9" fmla="*/ 1 h 1"/>
                </a:gdLst>
                <a:ahLst/>
                <a:cxnLst>
                  <a:cxn ang="T4">
                    <a:pos x="T0" y="T1"/>
                  </a:cxn>
                  <a:cxn ang="T5">
                    <a:pos x="T2" y="T3"/>
                  </a:cxn>
                </a:cxnLst>
                <a:rect l="T6" t="T7" r="T8" b="T9"/>
                <a:pathLst>
                  <a:path w="1258" h="1">
                    <a:moveTo>
                      <a:pt x="0" y="1"/>
                    </a:moveTo>
                    <a:lnTo>
                      <a:pt x="1258" y="0"/>
                    </a:lnTo>
                  </a:path>
                </a:pathLst>
              </a:custGeom>
              <a:noFill/>
              <a:ln w="9525">
                <a:solidFill>
                  <a:schemeClr val="tx1"/>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503" name="Text Box 24">
                <a:extLst>
                  <a:ext uri="{FF2B5EF4-FFF2-40B4-BE49-F238E27FC236}">
                    <a16:creationId xmlns:a16="http://schemas.microsoft.com/office/drawing/2014/main" id="{04FDD82B-5FD9-4192-94AE-CD2E1CF0A059}"/>
                  </a:ext>
                </a:extLst>
              </p:cNvPr>
              <p:cNvSpPr txBox="1">
                <a:spLocks noChangeArrowheads="1"/>
              </p:cNvSpPr>
              <p:nvPr/>
            </p:nvSpPr>
            <p:spPr bwMode="auto">
              <a:xfrm>
                <a:off x="1600200" y="59436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8 m</a:t>
                </a:r>
              </a:p>
            </p:txBody>
          </p:sp>
          <p:sp>
            <p:nvSpPr>
              <p:cNvPr id="14504" name="Freeform 25">
                <a:extLst>
                  <a:ext uri="{FF2B5EF4-FFF2-40B4-BE49-F238E27FC236}">
                    <a16:creationId xmlns:a16="http://schemas.microsoft.com/office/drawing/2014/main" id="{65AC802B-E811-4121-A96A-B80B45A485A0}"/>
                  </a:ext>
                </a:extLst>
              </p:cNvPr>
              <p:cNvSpPr>
                <a:spLocks/>
              </p:cNvSpPr>
              <p:nvPr/>
            </p:nvSpPr>
            <p:spPr bwMode="auto">
              <a:xfrm rot="10800000">
                <a:off x="914400" y="5334000"/>
                <a:ext cx="482600" cy="685800"/>
              </a:xfrm>
              <a:custGeom>
                <a:avLst/>
                <a:gdLst>
                  <a:gd name="T0" fmla="*/ 2147483646 w 304"/>
                  <a:gd name="T1" fmla="*/ 2147483646 h 432"/>
                  <a:gd name="T2" fmla="*/ 2147483646 w 304"/>
                  <a:gd name="T3" fmla="*/ 2147483646 h 432"/>
                  <a:gd name="T4" fmla="*/ 0 w 304"/>
                  <a:gd name="T5" fmla="*/ 0 h 432"/>
                  <a:gd name="T6" fmla="*/ 0 60000 65536"/>
                  <a:gd name="T7" fmla="*/ 0 60000 65536"/>
                  <a:gd name="T8" fmla="*/ 0 60000 65536"/>
                  <a:gd name="T9" fmla="*/ 0 w 304"/>
                  <a:gd name="T10" fmla="*/ 0 h 432"/>
                  <a:gd name="T11" fmla="*/ 304 w 304"/>
                  <a:gd name="T12" fmla="*/ 432 h 432"/>
                </a:gdLst>
                <a:ahLst/>
                <a:cxnLst>
                  <a:cxn ang="T6">
                    <a:pos x="T0" y="T1"/>
                  </a:cxn>
                  <a:cxn ang="T7">
                    <a:pos x="T2" y="T3"/>
                  </a:cxn>
                  <a:cxn ang="T8">
                    <a:pos x="T4" y="T5"/>
                  </a:cxn>
                </a:cxnLst>
                <a:rect l="T9" t="T10" r="T11" b="T12"/>
                <a:pathLst>
                  <a:path w="304" h="432">
                    <a:moveTo>
                      <a:pt x="96" y="432"/>
                    </a:moveTo>
                    <a:cubicBezTo>
                      <a:pt x="200" y="348"/>
                      <a:pt x="304" y="264"/>
                      <a:pt x="288" y="192"/>
                    </a:cubicBezTo>
                    <a:cubicBezTo>
                      <a:pt x="272" y="120"/>
                      <a:pt x="136" y="60"/>
                      <a:pt x="0"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rot="10800000"/>
              <a:lstStyle/>
              <a:p>
                <a:endParaRPr lang="en-US"/>
              </a:p>
            </p:txBody>
          </p:sp>
          <p:sp>
            <p:nvSpPr>
              <p:cNvPr id="14505" name="Freeform 26">
                <a:extLst>
                  <a:ext uri="{FF2B5EF4-FFF2-40B4-BE49-F238E27FC236}">
                    <a16:creationId xmlns:a16="http://schemas.microsoft.com/office/drawing/2014/main" id="{BFD28E76-4066-42E1-AAF5-6467DBD3B284}"/>
                  </a:ext>
                </a:extLst>
              </p:cNvPr>
              <p:cNvSpPr>
                <a:spLocks/>
              </p:cNvSpPr>
              <p:nvPr/>
            </p:nvSpPr>
            <p:spPr bwMode="auto">
              <a:xfrm rot="9952526">
                <a:off x="2523505" y="5281985"/>
                <a:ext cx="520700" cy="762000"/>
              </a:xfrm>
              <a:custGeom>
                <a:avLst/>
                <a:gdLst>
                  <a:gd name="T0" fmla="*/ 2147483646 w 328"/>
                  <a:gd name="T1" fmla="*/ 2147483646 h 480"/>
                  <a:gd name="T2" fmla="*/ 2147483646 w 328"/>
                  <a:gd name="T3" fmla="*/ 2147483646 h 480"/>
                  <a:gd name="T4" fmla="*/ 2147483646 w 328"/>
                  <a:gd name="T5" fmla="*/ 0 h 480"/>
                  <a:gd name="T6" fmla="*/ 0 60000 65536"/>
                  <a:gd name="T7" fmla="*/ 0 60000 65536"/>
                  <a:gd name="T8" fmla="*/ 0 60000 65536"/>
                  <a:gd name="T9" fmla="*/ 0 w 328"/>
                  <a:gd name="T10" fmla="*/ 0 h 480"/>
                  <a:gd name="T11" fmla="*/ 328 w 328"/>
                  <a:gd name="T12" fmla="*/ 480 h 480"/>
                </a:gdLst>
                <a:ahLst/>
                <a:cxnLst>
                  <a:cxn ang="T6">
                    <a:pos x="T0" y="T1"/>
                  </a:cxn>
                  <a:cxn ang="T7">
                    <a:pos x="T2" y="T3"/>
                  </a:cxn>
                  <a:cxn ang="T8">
                    <a:pos x="T4" y="T5"/>
                  </a:cxn>
                </a:cxnLst>
                <a:rect l="T9" t="T10" r="T11" b="T12"/>
                <a:pathLst>
                  <a:path w="328" h="480">
                    <a:moveTo>
                      <a:pt x="88" y="480"/>
                    </a:moveTo>
                    <a:cubicBezTo>
                      <a:pt x="44" y="352"/>
                      <a:pt x="0" y="224"/>
                      <a:pt x="40" y="144"/>
                    </a:cubicBezTo>
                    <a:cubicBezTo>
                      <a:pt x="80" y="64"/>
                      <a:pt x="204" y="32"/>
                      <a:pt x="328"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rot="10800000"/>
              <a:lstStyle/>
              <a:p>
                <a:endParaRPr lang="en-US"/>
              </a:p>
            </p:txBody>
          </p:sp>
          <p:sp>
            <p:nvSpPr>
              <p:cNvPr id="14506" name="Text Box 27">
                <a:extLst>
                  <a:ext uri="{FF2B5EF4-FFF2-40B4-BE49-F238E27FC236}">
                    <a16:creationId xmlns:a16="http://schemas.microsoft.com/office/drawing/2014/main" id="{D40BEB47-DB24-4FDC-B6A4-2E2D66BCF530}"/>
                  </a:ext>
                </a:extLst>
              </p:cNvPr>
              <p:cNvSpPr txBox="1">
                <a:spLocks noChangeArrowheads="1"/>
              </p:cNvSpPr>
              <p:nvPr/>
            </p:nvSpPr>
            <p:spPr bwMode="auto">
              <a:xfrm>
                <a:off x="669921" y="4964113"/>
                <a:ext cx="87307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80 kN.m</a:t>
                </a:r>
              </a:p>
            </p:txBody>
          </p:sp>
          <p:sp>
            <p:nvSpPr>
              <p:cNvPr id="14507" name="Text Box 28">
                <a:extLst>
                  <a:ext uri="{FF2B5EF4-FFF2-40B4-BE49-F238E27FC236}">
                    <a16:creationId xmlns:a16="http://schemas.microsoft.com/office/drawing/2014/main" id="{A9E80C33-0F96-4568-9241-006B3D563805}"/>
                  </a:ext>
                </a:extLst>
              </p:cNvPr>
              <p:cNvSpPr txBox="1">
                <a:spLocks noChangeArrowheads="1"/>
              </p:cNvSpPr>
              <p:nvPr/>
            </p:nvSpPr>
            <p:spPr bwMode="auto">
              <a:xfrm>
                <a:off x="2743084" y="5029200"/>
                <a:ext cx="9270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a:t>
                </a:r>
                <a:r>
                  <a:rPr lang="en-US" altLang="en-US" sz="1600">
                    <a:solidFill>
                      <a:srgbClr val="FF0000"/>
                    </a:solidFill>
                  </a:rPr>
                  <a:t>80 kN.m</a:t>
                </a:r>
              </a:p>
            </p:txBody>
          </p:sp>
          <p:sp>
            <p:nvSpPr>
              <p:cNvPr id="14508" name="Line 29">
                <a:extLst>
                  <a:ext uri="{FF2B5EF4-FFF2-40B4-BE49-F238E27FC236}">
                    <a16:creationId xmlns:a16="http://schemas.microsoft.com/office/drawing/2014/main" id="{219A5C7E-C23B-41F4-82D7-C87680D1A475}"/>
                  </a:ext>
                </a:extLst>
              </p:cNvPr>
              <p:cNvSpPr>
                <a:spLocks noChangeShapeType="1"/>
              </p:cNvSpPr>
              <p:nvPr/>
            </p:nvSpPr>
            <p:spPr bwMode="auto">
              <a:xfrm flipH="1">
                <a:off x="1828800" y="5181600"/>
                <a:ext cx="2286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509" name="Text Box 30">
                <a:extLst>
                  <a:ext uri="{FF2B5EF4-FFF2-40B4-BE49-F238E27FC236}">
                    <a16:creationId xmlns:a16="http://schemas.microsoft.com/office/drawing/2014/main" id="{DD81AC8E-7DC2-4C46-AE7A-DDE91D849C46}"/>
                  </a:ext>
                </a:extLst>
              </p:cNvPr>
              <p:cNvSpPr txBox="1">
                <a:spLocks noChangeArrowheads="1"/>
              </p:cNvSpPr>
              <p:nvPr/>
            </p:nvSpPr>
            <p:spPr bwMode="auto">
              <a:xfrm>
                <a:off x="1981200" y="49530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15 kN/m</a:t>
                </a:r>
              </a:p>
            </p:txBody>
          </p:sp>
          <p:sp>
            <p:nvSpPr>
              <p:cNvPr id="14510" name="Text Box 31">
                <a:extLst>
                  <a:ext uri="{FF2B5EF4-FFF2-40B4-BE49-F238E27FC236}">
                    <a16:creationId xmlns:a16="http://schemas.microsoft.com/office/drawing/2014/main" id="{E7B6789E-7D85-41B5-ABE5-07724272867F}"/>
                  </a:ext>
                </a:extLst>
              </p:cNvPr>
              <p:cNvSpPr txBox="1">
                <a:spLocks noChangeArrowheads="1"/>
              </p:cNvSpPr>
              <p:nvPr/>
            </p:nvSpPr>
            <p:spPr bwMode="auto">
              <a:xfrm>
                <a:off x="593725" y="5726113"/>
                <a:ext cx="28732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A</a:t>
                </a:r>
              </a:p>
            </p:txBody>
          </p:sp>
          <p:sp>
            <p:nvSpPr>
              <p:cNvPr id="14511" name="Text Box 32">
                <a:extLst>
                  <a:ext uri="{FF2B5EF4-FFF2-40B4-BE49-F238E27FC236}">
                    <a16:creationId xmlns:a16="http://schemas.microsoft.com/office/drawing/2014/main" id="{9CDC8DD6-59E7-48F8-8F9E-4B60D2E1F98D}"/>
                  </a:ext>
                </a:extLst>
              </p:cNvPr>
              <p:cNvSpPr txBox="1">
                <a:spLocks noChangeArrowheads="1"/>
              </p:cNvSpPr>
              <p:nvPr/>
            </p:nvSpPr>
            <p:spPr bwMode="auto">
              <a:xfrm>
                <a:off x="3047868" y="5791200"/>
                <a:ext cx="28097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B</a:t>
                </a:r>
              </a:p>
            </p:txBody>
          </p:sp>
        </p:grpSp>
        <p:sp>
          <p:nvSpPr>
            <p:cNvPr id="89" name="Rectangle 88">
              <a:extLst>
                <a:ext uri="{FF2B5EF4-FFF2-40B4-BE49-F238E27FC236}">
                  <a16:creationId xmlns:a16="http://schemas.microsoft.com/office/drawing/2014/main" id="{61217B89-4092-40E5-BD83-C36C67BA47C2}"/>
                </a:ext>
              </a:extLst>
            </p:cNvPr>
            <p:cNvSpPr/>
            <p:nvPr/>
          </p:nvSpPr>
          <p:spPr>
            <a:xfrm>
              <a:off x="990579" y="5043488"/>
              <a:ext cx="1981093" cy="152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6" name="Group 1">
            <a:extLst>
              <a:ext uri="{FF2B5EF4-FFF2-40B4-BE49-F238E27FC236}">
                <a16:creationId xmlns:a16="http://schemas.microsoft.com/office/drawing/2014/main" id="{73444D08-4697-4745-BFC0-1A68418D05B4}"/>
              </a:ext>
            </a:extLst>
          </p:cNvPr>
          <p:cNvGrpSpPr>
            <a:grpSpLocks/>
          </p:cNvGrpSpPr>
          <p:nvPr/>
        </p:nvGrpSpPr>
        <p:grpSpPr bwMode="auto">
          <a:xfrm>
            <a:off x="3429000" y="5029200"/>
            <a:ext cx="2832100" cy="1371600"/>
            <a:chOff x="3717925" y="5181600"/>
            <a:chExt cx="2832331" cy="1371600"/>
          </a:xfrm>
        </p:grpSpPr>
        <p:grpSp>
          <p:nvGrpSpPr>
            <p:cNvPr id="14456" name="Group 86">
              <a:extLst>
                <a:ext uri="{FF2B5EF4-FFF2-40B4-BE49-F238E27FC236}">
                  <a16:creationId xmlns:a16="http://schemas.microsoft.com/office/drawing/2014/main" id="{E37F3708-E9EF-4355-B570-161488481F1E}"/>
                </a:ext>
              </a:extLst>
            </p:cNvPr>
            <p:cNvGrpSpPr>
              <a:grpSpLocks/>
            </p:cNvGrpSpPr>
            <p:nvPr/>
          </p:nvGrpSpPr>
          <p:grpSpPr bwMode="auto">
            <a:xfrm>
              <a:off x="3717925" y="5181600"/>
              <a:ext cx="2832331" cy="1371600"/>
              <a:chOff x="3717925" y="5181600"/>
              <a:chExt cx="2832331" cy="1371600"/>
            </a:xfrm>
          </p:grpSpPr>
          <p:sp>
            <p:nvSpPr>
              <p:cNvPr id="14458" name="Line 33">
                <a:extLst>
                  <a:ext uri="{FF2B5EF4-FFF2-40B4-BE49-F238E27FC236}">
                    <a16:creationId xmlns:a16="http://schemas.microsoft.com/office/drawing/2014/main" id="{C354C970-3EC7-4261-BDF9-293E0CA5F451}"/>
                  </a:ext>
                </a:extLst>
              </p:cNvPr>
              <p:cNvSpPr>
                <a:spLocks noChangeShapeType="1"/>
              </p:cNvSpPr>
              <p:nvPr/>
            </p:nvSpPr>
            <p:spPr bwMode="auto">
              <a:xfrm>
                <a:off x="4114800" y="58674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59" name="Line 34">
                <a:extLst>
                  <a:ext uri="{FF2B5EF4-FFF2-40B4-BE49-F238E27FC236}">
                    <a16:creationId xmlns:a16="http://schemas.microsoft.com/office/drawing/2014/main" id="{0BD0031E-3562-431E-B74A-83278C476C27}"/>
                  </a:ext>
                </a:extLst>
              </p:cNvPr>
              <p:cNvSpPr>
                <a:spLocks noChangeShapeType="1"/>
              </p:cNvSpPr>
              <p:nvPr/>
            </p:nvSpPr>
            <p:spPr bwMode="auto">
              <a:xfrm>
                <a:off x="4114800" y="60198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0" name="Line 36">
                <a:extLst>
                  <a:ext uri="{FF2B5EF4-FFF2-40B4-BE49-F238E27FC236}">
                    <a16:creationId xmlns:a16="http://schemas.microsoft.com/office/drawing/2014/main" id="{FF086543-9D9D-4706-90F2-3AF4344756FC}"/>
                  </a:ext>
                </a:extLst>
              </p:cNvPr>
              <p:cNvSpPr>
                <a:spLocks noChangeShapeType="1"/>
              </p:cNvSpPr>
              <p:nvPr/>
            </p:nvSpPr>
            <p:spPr bwMode="auto">
              <a:xfrm>
                <a:off x="4114800" y="55626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1" name="Line 37">
                <a:extLst>
                  <a:ext uri="{FF2B5EF4-FFF2-40B4-BE49-F238E27FC236}">
                    <a16:creationId xmlns:a16="http://schemas.microsoft.com/office/drawing/2014/main" id="{E2840A1B-6139-4D8F-9D5E-A25978CDD0CE}"/>
                  </a:ext>
                </a:extLst>
              </p:cNvPr>
              <p:cNvSpPr>
                <a:spLocks noChangeShapeType="1"/>
              </p:cNvSpPr>
              <p:nvPr/>
            </p:nvSpPr>
            <p:spPr bwMode="auto">
              <a:xfrm>
                <a:off x="6096000" y="55626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2" name="Line 43">
                <a:extLst>
                  <a:ext uri="{FF2B5EF4-FFF2-40B4-BE49-F238E27FC236}">
                    <a16:creationId xmlns:a16="http://schemas.microsoft.com/office/drawing/2014/main" id="{83ECD5E1-8BCA-4BB4-AF5B-07044F06FF4F}"/>
                  </a:ext>
                </a:extLst>
              </p:cNvPr>
              <p:cNvSpPr>
                <a:spLocks noChangeShapeType="1"/>
              </p:cNvSpPr>
              <p:nvPr/>
            </p:nvSpPr>
            <p:spPr bwMode="auto">
              <a:xfrm flipH="1">
                <a:off x="3962400" y="57150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3" name="Line 44">
                <a:extLst>
                  <a:ext uri="{FF2B5EF4-FFF2-40B4-BE49-F238E27FC236}">
                    <a16:creationId xmlns:a16="http://schemas.microsoft.com/office/drawing/2014/main" id="{D70AF08F-C988-4ED3-A762-ED2C8B743AB5}"/>
                  </a:ext>
                </a:extLst>
              </p:cNvPr>
              <p:cNvSpPr>
                <a:spLocks noChangeShapeType="1"/>
              </p:cNvSpPr>
              <p:nvPr/>
            </p:nvSpPr>
            <p:spPr bwMode="auto">
              <a:xfrm flipH="1">
                <a:off x="3962400" y="58674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4" name="Line 45">
                <a:extLst>
                  <a:ext uri="{FF2B5EF4-FFF2-40B4-BE49-F238E27FC236}">
                    <a16:creationId xmlns:a16="http://schemas.microsoft.com/office/drawing/2014/main" id="{EC21E45F-EEC3-458A-B21B-845F12316658}"/>
                  </a:ext>
                </a:extLst>
              </p:cNvPr>
              <p:cNvSpPr>
                <a:spLocks noChangeShapeType="1"/>
              </p:cNvSpPr>
              <p:nvPr/>
            </p:nvSpPr>
            <p:spPr bwMode="auto">
              <a:xfrm flipH="1">
                <a:off x="3962400" y="6019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5" name="Line 46">
                <a:extLst>
                  <a:ext uri="{FF2B5EF4-FFF2-40B4-BE49-F238E27FC236}">
                    <a16:creationId xmlns:a16="http://schemas.microsoft.com/office/drawing/2014/main" id="{6F590719-197B-478A-875C-D1E78A80B157}"/>
                  </a:ext>
                </a:extLst>
              </p:cNvPr>
              <p:cNvSpPr>
                <a:spLocks noChangeShapeType="1"/>
              </p:cNvSpPr>
              <p:nvPr/>
            </p:nvSpPr>
            <p:spPr bwMode="auto">
              <a:xfrm flipH="1">
                <a:off x="6096000" y="5638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6" name="Line 47">
                <a:extLst>
                  <a:ext uri="{FF2B5EF4-FFF2-40B4-BE49-F238E27FC236}">
                    <a16:creationId xmlns:a16="http://schemas.microsoft.com/office/drawing/2014/main" id="{1F519B12-D8D4-4C78-BD80-7B02437F96E3}"/>
                  </a:ext>
                </a:extLst>
              </p:cNvPr>
              <p:cNvSpPr>
                <a:spLocks noChangeShapeType="1"/>
              </p:cNvSpPr>
              <p:nvPr/>
            </p:nvSpPr>
            <p:spPr bwMode="auto">
              <a:xfrm flipH="1">
                <a:off x="6096000" y="5943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7" name="Line 48">
                <a:extLst>
                  <a:ext uri="{FF2B5EF4-FFF2-40B4-BE49-F238E27FC236}">
                    <a16:creationId xmlns:a16="http://schemas.microsoft.com/office/drawing/2014/main" id="{13BD1ECF-6091-4EF8-BB6E-C9AAC15B49A6}"/>
                  </a:ext>
                </a:extLst>
              </p:cNvPr>
              <p:cNvSpPr>
                <a:spLocks noChangeShapeType="1"/>
              </p:cNvSpPr>
              <p:nvPr/>
            </p:nvSpPr>
            <p:spPr bwMode="auto">
              <a:xfrm flipH="1">
                <a:off x="6096000" y="57912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8" name="Line 49">
                <a:extLst>
                  <a:ext uri="{FF2B5EF4-FFF2-40B4-BE49-F238E27FC236}">
                    <a16:creationId xmlns:a16="http://schemas.microsoft.com/office/drawing/2014/main" id="{0B011339-617B-4924-A78F-6B50DE97C5DC}"/>
                  </a:ext>
                </a:extLst>
              </p:cNvPr>
              <p:cNvSpPr>
                <a:spLocks noChangeShapeType="1"/>
              </p:cNvSpPr>
              <p:nvPr/>
            </p:nvSpPr>
            <p:spPr bwMode="auto">
              <a:xfrm flipH="1">
                <a:off x="3962400" y="61722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69" name="Line 50">
                <a:extLst>
                  <a:ext uri="{FF2B5EF4-FFF2-40B4-BE49-F238E27FC236}">
                    <a16:creationId xmlns:a16="http://schemas.microsoft.com/office/drawing/2014/main" id="{FDD3C829-443D-4E29-BA16-4A8CA26EC231}"/>
                  </a:ext>
                </a:extLst>
              </p:cNvPr>
              <p:cNvSpPr>
                <a:spLocks noChangeShapeType="1"/>
              </p:cNvSpPr>
              <p:nvPr/>
            </p:nvSpPr>
            <p:spPr bwMode="auto">
              <a:xfrm flipH="1">
                <a:off x="6096000" y="60960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70" name="Freeform 51">
                <a:extLst>
                  <a:ext uri="{FF2B5EF4-FFF2-40B4-BE49-F238E27FC236}">
                    <a16:creationId xmlns:a16="http://schemas.microsoft.com/office/drawing/2014/main" id="{B5910B4D-7956-4DFC-8D68-B23F7430A04A}"/>
                  </a:ext>
                </a:extLst>
              </p:cNvPr>
              <p:cNvSpPr>
                <a:spLocks/>
              </p:cNvSpPr>
              <p:nvPr/>
            </p:nvSpPr>
            <p:spPr bwMode="auto">
              <a:xfrm>
                <a:off x="4114800" y="6399213"/>
                <a:ext cx="1997075" cy="1587"/>
              </a:xfrm>
              <a:custGeom>
                <a:avLst/>
                <a:gdLst>
                  <a:gd name="T0" fmla="*/ 0 w 1258"/>
                  <a:gd name="T1" fmla="*/ 2147483646 h 1"/>
                  <a:gd name="T2" fmla="*/ 2147483646 w 1258"/>
                  <a:gd name="T3" fmla="*/ 0 h 1"/>
                  <a:gd name="T4" fmla="*/ 0 60000 65536"/>
                  <a:gd name="T5" fmla="*/ 0 60000 65536"/>
                  <a:gd name="T6" fmla="*/ 0 w 1258"/>
                  <a:gd name="T7" fmla="*/ 0 h 1"/>
                  <a:gd name="T8" fmla="*/ 1258 w 1258"/>
                  <a:gd name="T9" fmla="*/ 1 h 1"/>
                </a:gdLst>
                <a:ahLst/>
                <a:cxnLst>
                  <a:cxn ang="T4">
                    <a:pos x="T0" y="T1"/>
                  </a:cxn>
                  <a:cxn ang="T5">
                    <a:pos x="T2" y="T3"/>
                  </a:cxn>
                </a:cxnLst>
                <a:rect l="T6" t="T7" r="T8" b="T9"/>
                <a:pathLst>
                  <a:path w="1258" h="1">
                    <a:moveTo>
                      <a:pt x="0" y="1"/>
                    </a:moveTo>
                    <a:lnTo>
                      <a:pt x="1258" y="0"/>
                    </a:lnTo>
                  </a:path>
                </a:pathLst>
              </a:custGeom>
              <a:noFill/>
              <a:ln w="9525">
                <a:solidFill>
                  <a:schemeClr val="tx1"/>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71" name="Text Box 52">
                <a:extLst>
                  <a:ext uri="{FF2B5EF4-FFF2-40B4-BE49-F238E27FC236}">
                    <a16:creationId xmlns:a16="http://schemas.microsoft.com/office/drawing/2014/main" id="{1DDA92D6-4B38-48EE-BF09-1F10037CA83F}"/>
                  </a:ext>
                </a:extLst>
              </p:cNvPr>
              <p:cNvSpPr txBox="1">
                <a:spLocks noChangeArrowheads="1"/>
              </p:cNvSpPr>
              <p:nvPr/>
            </p:nvSpPr>
            <p:spPr bwMode="auto">
              <a:xfrm>
                <a:off x="4724400" y="60960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6 m</a:t>
                </a:r>
              </a:p>
            </p:txBody>
          </p:sp>
          <p:sp>
            <p:nvSpPr>
              <p:cNvPr id="14472" name="Freeform 53">
                <a:extLst>
                  <a:ext uri="{FF2B5EF4-FFF2-40B4-BE49-F238E27FC236}">
                    <a16:creationId xmlns:a16="http://schemas.microsoft.com/office/drawing/2014/main" id="{52B51661-0CD0-472F-A203-D6A84B9BF9EC}"/>
                  </a:ext>
                </a:extLst>
              </p:cNvPr>
              <p:cNvSpPr>
                <a:spLocks/>
              </p:cNvSpPr>
              <p:nvPr/>
            </p:nvSpPr>
            <p:spPr bwMode="auto">
              <a:xfrm rot="10800000">
                <a:off x="4089400" y="5562600"/>
                <a:ext cx="482600" cy="685800"/>
              </a:xfrm>
              <a:custGeom>
                <a:avLst/>
                <a:gdLst>
                  <a:gd name="T0" fmla="*/ 2147483646 w 304"/>
                  <a:gd name="T1" fmla="*/ 2147483646 h 432"/>
                  <a:gd name="T2" fmla="*/ 2147483646 w 304"/>
                  <a:gd name="T3" fmla="*/ 2147483646 h 432"/>
                  <a:gd name="T4" fmla="*/ 0 w 304"/>
                  <a:gd name="T5" fmla="*/ 0 h 432"/>
                  <a:gd name="T6" fmla="*/ 0 60000 65536"/>
                  <a:gd name="T7" fmla="*/ 0 60000 65536"/>
                  <a:gd name="T8" fmla="*/ 0 60000 65536"/>
                  <a:gd name="T9" fmla="*/ 0 w 304"/>
                  <a:gd name="T10" fmla="*/ 0 h 432"/>
                  <a:gd name="T11" fmla="*/ 304 w 304"/>
                  <a:gd name="T12" fmla="*/ 432 h 432"/>
                </a:gdLst>
                <a:ahLst/>
                <a:cxnLst>
                  <a:cxn ang="T6">
                    <a:pos x="T0" y="T1"/>
                  </a:cxn>
                  <a:cxn ang="T7">
                    <a:pos x="T2" y="T3"/>
                  </a:cxn>
                  <a:cxn ang="T8">
                    <a:pos x="T4" y="T5"/>
                  </a:cxn>
                </a:cxnLst>
                <a:rect l="T9" t="T10" r="T11" b="T12"/>
                <a:pathLst>
                  <a:path w="304" h="432">
                    <a:moveTo>
                      <a:pt x="96" y="432"/>
                    </a:moveTo>
                    <a:cubicBezTo>
                      <a:pt x="200" y="348"/>
                      <a:pt x="304" y="264"/>
                      <a:pt x="288" y="192"/>
                    </a:cubicBezTo>
                    <a:cubicBezTo>
                      <a:pt x="272" y="120"/>
                      <a:pt x="136" y="60"/>
                      <a:pt x="0"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73" name="Freeform 54">
                <a:extLst>
                  <a:ext uri="{FF2B5EF4-FFF2-40B4-BE49-F238E27FC236}">
                    <a16:creationId xmlns:a16="http://schemas.microsoft.com/office/drawing/2014/main" id="{7A0F84AF-A0F6-4622-B30A-734622D0115D}"/>
                  </a:ext>
                </a:extLst>
              </p:cNvPr>
              <p:cNvSpPr>
                <a:spLocks/>
              </p:cNvSpPr>
              <p:nvPr/>
            </p:nvSpPr>
            <p:spPr bwMode="auto">
              <a:xfrm rot="10097860">
                <a:off x="5503434" y="5486400"/>
                <a:ext cx="520700" cy="762000"/>
              </a:xfrm>
              <a:custGeom>
                <a:avLst/>
                <a:gdLst>
                  <a:gd name="T0" fmla="*/ 2147483646 w 328"/>
                  <a:gd name="T1" fmla="*/ 2147483646 h 480"/>
                  <a:gd name="T2" fmla="*/ 2147483646 w 328"/>
                  <a:gd name="T3" fmla="*/ 2147483646 h 480"/>
                  <a:gd name="T4" fmla="*/ 2147483646 w 328"/>
                  <a:gd name="T5" fmla="*/ 0 h 480"/>
                  <a:gd name="T6" fmla="*/ 0 60000 65536"/>
                  <a:gd name="T7" fmla="*/ 0 60000 65536"/>
                  <a:gd name="T8" fmla="*/ 0 60000 65536"/>
                  <a:gd name="T9" fmla="*/ 0 w 328"/>
                  <a:gd name="T10" fmla="*/ 0 h 480"/>
                  <a:gd name="T11" fmla="*/ 328 w 328"/>
                  <a:gd name="T12" fmla="*/ 480 h 480"/>
                </a:gdLst>
                <a:ahLst/>
                <a:cxnLst>
                  <a:cxn ang="T6">
                    <a:pos x="T0" y="T1"/>
                  </a:cxn>
                  <a:cxn ang="T7">
                    <a:pos x="T2" y="T3"/>
                  </a:cxn>
                  <a:cxn ang="T8">
                    <a:pos x="T4" y="T5"/>
                  </a:cxn>
                </a:cxnLst>
                <a:rect l="T9" t="T10" r="T11" b="T12"/>
                <a:pathLst>
                  <a:path w="328" h="480">
                    <a:moveTo>
                      <a:pt x="88" y="480"/>
                    </a:moveTo>
                    <a:cubicBezTo>
                      <a:pt x="44" y="352"/>
                      <a:pt x="0" y="224"/>
                      <a:pt x="40" y="144"/>
                    </a:cubicBezTo>
                    <a:cubicBezTo>
                      <a:pt x="80" y="64"/>
                      <a:pt x="204" y="32"/>
                      <a:pt x="328"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74" name="Text Box 55">
                <a:extLst>
                  <a:ext uri="{FF2B5EF4-FFF2-40B4-BE49-F238E27FC236}">
                    <a16:creationId xmlns:a16="http://schemas.microsoft.com/office/drawing/2014/main" id="{9C706168-261F-4F93-A6C4-AEA69E42051E}"/>
                  </a:ext>
                </a:extLst>
              </p:cNvPr>
              <p:cNvSpPr txBox="1">
                <a:spLocks noChangeArrowheads="1"/>
              </p:cNvSpPr>
              <p:nvPr/>
            </p:nvSpPr>
            <p:spPr bwMode="auto">
              <a:xfrm>
                <a:off x="3733800" y="5257800"/>
                <a:ext cx="12192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112.5kN.m</a:t>
                </a:r>
              </a:p>
            </p:txBody>
          </p:sp>
          <p:sp>
            <p:nvSpPr>
              <p:cNvPr id="14475" name="Text Box 57">
                <a:extLst>
                  <a:ext uri="{FF2B5EF4-FFF2-40B4-BE49-F238E27FC236}">
                    <a16:creationId xmlns:a16="http://schemas.microsoft.com/office/drawing/2014/main" id="{94609750-F0C9-4D06-A4BC-6569849654F5}"/>
                  </a:ext>
                </a:extLst>
              </p:cNvPr>
              <p:cNvSpPr txBox="1">
                <a:spLocks noChangeArrowheads="1"/>
              </p:cNvSpPr>
              <p:nvPr/>
            </p:nvSpPr>
            <p:spPr bwMode="auto">
              <a:xfrm>
                <a:off x="5410200" y="5181600"/>
                <a:ext cx="11400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112.5 kN.m</a:t>
                </a:r>
              </a:p>
            </p:txBody>
          </p:sp>
          <p:sp>
            <p:nvSpPr>
              <p:cNvPr id="14476" name="Text Box 58">
                <a:extLst>
                  <a:ext uri="{FF2B5EF4-FFF2-40B4-BE49-F238E27FC236}">
                    <a16:creationId xmlns:a16="http://schemas.microsoft.com/office/drawing/2014/main" id="{6602C52D-225F-41C9-B947-80EA08BA562B}"/>
                  </a:ext>
                </a:extLst>
              </p:cNvPr>
              <p:cNvSpPr txBox="1">
                <a:spLocks noChangeArrowheads="1"/>
              </p:cNvSpPr>
              <p:nvPr/>
            </p:nvSpPr>
            <p:spPr bwMode="auto">
              <a:xfrm>
                <a:off x="3717925" y="5878513"/>
                <a:ext cx="303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B</a:t>
                </a:r>
              </a:p>
            </p:txBody>
          </p:sp>
          <p:sp>
            <p:nvSpPr>
              <p:cNvPr id="14477" name="Text Box 59">
                <a:extLst>
                  <a:ext uri="{FF2B5EF4-FFF2-40B4-BE49-F238E27FC236}">
                    <a16:creationId xmlns:a16="http://schemas.microsoft.com/office/drawing/2014/main" id="{9DF7F954-8F75-4284-9E68-FDB0BA0BAA8E}"/>
                  </a:ext>
                </a:extLst>
              </p:cNvPr>
              <p:cNvSpPr txBox="1">
                <a:spLocks noChangeArrowheads="1"/>
              </p:cNvSpPr>
              <p:nvPr/>
            </p:nvSpPr>
            <p:spPr bwMode="auto">
              <a:xfrm>
                <a:off x="6172200" y="5943600"/>
                <a:ext cx="303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C</a:t>
                </a:r>
              </a:p>
            </p:txBody>
          </p:sp>
          <p:sp>
            <p:nvSpPr>
              <p:cNvPr id="14478" name="Line 87">
                <a:extLst>
                  <a:ext uri="{FF2B5EF4-FFF2-40B4-BE49-F238E27FC236}">
                    <a16:creationId xmlns:a16="http://schemas.microsoft.com/office/drawing/2014/main" id="{FA7939DC-E261-4C81-8945-E27B7CEF18BF}"/>
                  </a:ext>
                </a:extLst>
              </p:cNvPr>
              <p:cNvSpPr>
                <a:spLocks noChangeShapeType="1"/>
              </p:cNvSpPr>
              <p:nvPr/>
            </p:nvSpPr>
            <p:spPr bwMode="auto">
              <a:xfrm>
                <a:off x="5029200" y="5562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479" name="Text Box 88">
                <a:extLst>
                  <a:ext uri="{FF2B5EF4-FFF2-40B4-BE49-F238E27FC236}">
                    <a16:creationId xmlns:a16="http://schemas.microsoft.com/office/drawing/2014/main" id="{169E67B0-D96E-4508-B797-33C501EC8602}"/>
                  </a:ext>
                </a:extLst>
              </p:cNvPr>
              <p:cNvSpPr txBox="1">
                <a:spLocks noChangeArrowheads="1"/>
              </p:cNvSpPr>
              <p:nvPr/>
            </p:nvSpPr>
            <p:spPr bwMode="auto">
              <a:xfrm>
                <a:off x="4724400" y="5334000"/>
                <a:ext cx="7127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150 kN</a:t>
                </a:r>
              </a:p>
            </p:txBody>
          </p:sp>
          <p:sp>
            <p:nvSpPr>
              <p:cNvPr id="14480" name="Line 90">
                <a:extLst>
                  <a:ext uri="{FF2B5EF4-FFF2-40B4-BE49-F238E27FC236}">
                    <a16:creationId xmlns:a16="http://schemas.microsoft.com/office/drawing/2014/main" id="{79178470-C2BB-4C6B-AFD7-C476C5078C7A}"/>
                  </a:ext>
                </a:extLst>
              </p:cNvPr>
              <p:cNvSpPr>
                <a:spLocks noChangeShapeType="1"/>
              </p:cNvSpPr>
              <p:nvPr/>
            </p:nvSpPr>
            <p:spPr bwMode="auto">
              <a:xfrm>
                <a:off x="4114800" y="5715000"/>
                <a:ext cx="9144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4481" name="Text Box 91">
                <a:extLst>
                  <a:ext uri="{FF2B5EF4-FFF2-40B4-BE49-F238E27FC236}">
                    <a16:creationId xmlns:a16="http://schemas.microsoft.com/office/drawing/2014/main" id="{C5EAF815-E0AB-4C90-80A1-61434B3A0034}"/>
                  </a:ext>
                </a:extLst>
              </p:cNvPr>
              <p:cNvSpPr txBox="1">
                <a:spLocks noChangeArrowheads="1"/>
              </p:cNvSpPr>
              <p:nvPr/>
            </p:nvSpPr>
            <p:spPr bwMode="auto">
              <a:xfrm>
                <a:off x="4535487" y="5516563"/>
                <a:ext cx="41751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a:t>3 m</a:t>
                </a:r>
              </a:p>
            </p:txBody>
          </p:sp>
        </p:grpSp>
        <p:sp>
          <p:nvSpPr>
            <p:cNvPr id="90" name="Rectangle 89">
              <a:extLst>
                <a:ext uri="{FF2B5EF4-FFF2-40B4-BE49-F238E27FC236}">
                  <a16:creationId xmlns:a16="http://schemas.microsoft.com/office/drawing/2014/main" id="{5F3F2C8F-A846-48A9-93FA-74A2B8393AF1}"/>
                </a:ext>
              </a:extLst>
            </p:cNvPr>
            <p:cNvSpPr/>
            <p:nvPr/>
          </p:nvSpPr>
          <p:spPr>
            <a:xfrm>
              <a:off x="4114832" y="5867400"/>
              <a:ext cx="1981362" cy="152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8" name="Group 174">
            <a:extLst>
              <a:ext uri="{FF2B5EF4-FFF2-40B4-BE49-F238E27FC236}">
                <a16:creationId xmlns:a16="http://schemas.microsoft.com/office/drawing/2014/main" id="{44765D59-60F6-4544-8052-A2463857429A}"/>
              </a:ext>
            </a:extLst>
          </p:cNvPr>
          <p:cNvGrpSpPr>
            <a:grpSpLocks/>
          </p:cNvGrpSpPr>
          <p:nvPr/>
        </p:nvGrpSpPr>
        <p:grpSpPr bwMode="auto">
          <a:xfrm>
            <a:off x="6172200" y="4191000"/>
            <a:ext cx="2868613" cy="1524000"/>
            <a:chOff x="6386513" y="4953000"/>
            <a:chExt cx="2868843" cy="1524000"/>
          </a:xfrm>
        </p:grpSpPr>
        <p:grpSp>
          <p:nvGrpSpPr>
            <p:cNvPr id="14426" name="Group 87">
              <a:extLst>
                <a:ext uri="{FF2B5EF4-FFF2-40B4-BE49-F238E27FC236}">
                  <a16:creationId xmlns:a16="http://schemas.microsoft.com/office/drawing/2014/main" id="{E7C21D3C-66AB-44D8-AF80-48A90D36851F}"/>
                </a:ext>
              </a:extLst>
            </p:cNvPr>
            <p:cNvGrpSpPr>
              <a:grpSpLocks/>
            </p:cNvGrpSpPr>
            <p:nvPr/>
          </p:nvGrpSpPr>
          <p:grpSpPr bwMode="auto">
            <a:xfrm>
              <a:off x="6386513" y="4953000"/>
              <a:ext cx="2868843" cy="1524000"/>
              <a:chOff x="6386513" y="4953000"/>
              <a:chExt cx="2868843" cy="1524000"/>
            </a:xfrm>
          </p:grpSpPr>
          <p:sp>
            <p:nvSpPr>
              <p:cNvPr id="14428" name="Line 60">
                <a:extLst>
                  <a:ext uri="{FF2B5EF4-FFF2-40B4-BE49-F238E27FC236}">
                    <a16:creationId xmlns:a16="http://schemas.microsoft.com/office/drawing/2014/main" id="{576EA2CB-CC19-49D4-8057-3391591676FD}"/>
                  </a:ext>
                </a:extLst>
              </p:cNvPr>
              <p:cNvSpPr>
                <a:spLocks noChangeShapeType="1"/>
              </p:cNvSpPr>
              <p:nvPr/>
            </p:nvSpPr>
            <p:spPr bwMode="auto">
              <a:xfrm>
                <a:off x="6783388" y="57912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29" name="Line 61">
                <a:extLst>
                  <a:ext uri="{FF2B5EF4-FFF2-40B4-BE49-F238E27FC236}">
                    <a16:creationId xmlns:a16="http://schemas.microsoft.com/office/drawing/2014/main" id="{EB6CBC9F-A2D5-4238-A774-87E66BD6E756}"/>
                  </a:ext>
                </a:extLst>
              </p:cNvPr>
              <p:cNvSpPr>
                <a:spLocks noChangeShapeType="1"/>
              </p:cNvSpPr>
              <p:nvPr/>
            </p:nvSpPr>
            <p:spPr bwMode="auto">
              <a:xfrm>
                <a:off x="6783388" y="59436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30" name="Line 62">
                <a:extLst>
                  <a:ext uri="{FF2B5EF4-FFF2-40B4-BE49-F238E27FC236}">
                    <a16:creationId xmlns:a16="http://schemas.microsoft.com/office/drawing/2014/main" id="{99B7359D-117E-43C7-8C6A-0EFCAD2561FB}"/>
                  </a:ext>
                </a:extLst>
              </p:cNvPr>
              <p:cNvSpPr>
                <a:spLocks noChangeShapeType="1"/>
              </p:cNvSpPr>
              <p:nvPr/>
            </p:nvSpPr>
            <p:spPr bwMode="auto">
              <a:xfrm>
                <a:off x="6783388" y="5486400"/>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31" name="Line 63">
                <a:extLst>
                  <a:ext uri="{FF2B5EF4-FFF2-40B4-BE49-F238E27FC236}">
                    <a16:creationId xmlns:a16="http://schemas.microsoft.com/office/drawing/2014/main" id="{641472F0-96A2-47FF-ADE0-A28FB9DD0F58}"/>
                  </a:ext>
                </a:extLst>
              </p:cNvPr>
              <p:cNvSpPr>
                <a:spLocks noChangeShapeType="1"/>
              </p:cNvSpPr>
              <p:nvPr/>
            </p:nvSpPr>
            <p:spPr bwMode="auto">
              <a:xfrm>
                <a:off x="6783388" y="54864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32" name="Line 64">
                <a:extLst>
                  <a:ext uri="{FF2B5EF4-FFF2-40B4-BE49-F238E27FC236}">
                    <a16:creationId xmlns:a16="http://schemas.microsoft.com/office/drawing/2014/main" id="{93EB0490-94F2-407A-9BB4-F8B36B8B31F3}"/>
                  </a:ext>
                </a:extLst>
              </p:cNvPr>
              <p:cNvSpPr>
                <a:spLocks noChangeShapeType="1"/>
              </p:cNvSpPr>
              <p:nvPr/>
            </p:nvSpPr>
            <p:spPr bwMode="auto">
              <a:xfrm>
                <a:off x="8764588" y="5486400"/>
                <a:ext cx="0" cy="990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33" name="Line 65">
                <a:extLst>
                  <a:ext uri="{FF2B5EF4-FFF2-40B4-BE49-F238E27FC236}">
                    <a16:creationId xmlns:a16="http://schemas.microsoft.com/office/drawing/2014/main" id="{24F3B3B5-B6AD-45A6-9804-16A5CA42E6E4}"/>
                  </a:ext>
                </a:extLst>
              </p:cNvPr>
              <p:cNvSpPr>
                <a:spLocks noChangeShapeType="1"/>
              </p:cNvSpPr>
              <p:nvPr/>
            </p:nvSpPr>
            <p:spPr bwMode="auto">
              <a:xfrm>
                <a:off x="7011988" y="54864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34" name="Line 66">
                <a:extLst>
                  <a:ext uri="{FF2B5EF4-FFF2-40B4-BE49-F238E27FC236}">
                    <a16:creationId xmlns:a16="http://schemas.microsoft.com/office/drawing/2014/main" id="{211DE090-AB2E-41A3-B183-44FC2407ADB2}"/>
                  </a:ext>
                </a:extLst>
              </p:cNvPr>
              <p:cNvSpPr>
                <a:spLocks noChangeShapeType="1"/>
              </p:cNvSpPr>
              <p:nvPr/>
            </p:nvSpPr>
            <p:spPr bwMode="auto">
              <a:xfrm>
                <a:off x="7697788" y="54864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35" name="Line 67">
                <a:extLst>
                  <a:ext uri="{FF2B5EF4-FFF2-40B4-BE49-F238E27FC236}">
                    <a16:creationId xmlns:a16="http://schemas.microsoft.com/office/drawing/2014/main" id="{B3480529-FE89-472B-86CA-F8F9D176A04A}"/>
                  </a:ext>
                </a:extLst>
              </p:cNvPr>
              <p:cNvSpPr>
                <a:spLocks noChangeShapeType="1"/>
              </p:cNvSpPr>
              <p:nvPr/>
            </p:nvSpPr>
            <p:spPr bwMode="auto">
              <a:xfrm>
                <a:off x="8078788" y="54864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36" name="Line 68">
                <a:extLst>
                  <a:ext uri="{FF2B5EF4-FFF2-40B4-BE49-F238E27FC236}">
                    <a16:creationId xmlns:a16="http://schemas.microsoft.com/office/drawing/2014/main" id="{6E72DB7F-85F8-4BBD-AC76-D7E4296DD241}"/>
                  </a:ext>
                </a:extLst>
              </p:cNvPr>
              <p:cNvSpPr>
                <a:spLocks noChangeShapeType="1"/>
              </p:cNvSpPr>
              <p:nvPr/>
            </p:nvSpPr>
            <p:spPr bwMode="auto">
              <a:xfrm>
                <a:off x="8459788" y="54864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37" name="Line 69">
                <a:extLst>
                  <a:ext uri="{FF2B5EF4-FFF2-40B4-BE49-F238E27FC236}">
                    <a16:creationId xmlns:a16="http://schemas.microsoft.com/office/drawing/2014/main" id="{9B6FF4F4-6B2F-4A4E-A9F4-3826F4B316C2}"/>
                  </a:ext>
                </a:extLst>
              </p:cNvPr>
              <p:cNvSpPr>
                <a:spLocks noChangeShapeType="1"/>
              </p:cNvSpPr>
              <p:nvPr/>
            </p:nvSpPr>
            <p:spPr bwMode="auto">
              <a:xfrm>
                <a:off x="7316788" y="5486400"/>
                <a:ext cx="0" cy="3048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38" name="Line 70">
                <a:extLst>
                  <a:ext uri="{FF2B5EF4-FFF2-40B4-BE49-F238E27FC236}">
                    <a16:creationId xmlns:a16="http://schemas.microsoft.com/office/drawing/2014/main" id="{F4763019-2151-4D1C-B2A0-326B8FA9C2D3}"/>
                  </a:ext>
                </a:extLst>
              </p:cNvPr>
              <p:cNvSpPr>
                <a:spLocks noChangeShapeType="1"/>
              </p:cNvSpPr>
              <p:nvPr/>
            </p:nvSpPr>
            <p:spPr bwMode="auto">
              <a:xfrm flipH="1">
                <a:off x="6630988" y="5638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39" name="Line 71">
                <a:extLst>
                  <a:ext uri="{FF2B5EF4-FFF2-40B4-BE49-F238E27FC236}">
                    <a16:creationId xmlns:a16="http://schemas.microsoft.com/office/drawing/2014/main" id="{1D09F12A-E737-43DA-BF54-7B45662DD191}"/>
                  </a:ext>
                </a:extLst>
              </p:cNvPr>
              <p:cNvSpPr>
                <a:spLocks noChangeShapeType="1"/>
              </p:cNvSpPr>
              <p:nvPr/>
            </p:nvSpPr>
            <p:spPr bwMode="auto">
              <a:xfrm flipH="1">
                <a:off x="6630988" y="57912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0" name="Line 72">
                <a:extLst>
                  <a:ext uri="{FF2B5EF4-FFF2-40B4-BE49-F238E27FC236}">
                    <a16:creationId xmlns:a16="http://schemas.microsoft.com/office/drawing/2014/main" id="{94BDCC48-4A8E-45AD-B695-4F7B0C63856D}"/>
                  </a:ext>
                </a:extLst>
              </p:cNvPr>
              <p:cNvSpPr>
                <a:spLocks noChangeShapeType="1"/>
              </p:cNvSpPr>
              <p:nvPr/>
            </p:nvSpPr>
            <p:spPr bwMode="auto">
              <a:xfrm flipH="1">
                <a:off x="6630988" y="5943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1" name="Line 73">
                <a:extLst>
                  <a:ext uri="{FF2B5EF4-FFF2-40B4-BE49-F238E27FC236}">
                    <a16:creationId xmlns:a16="http://schemas.microsoft.com/office/drawing/2014/main" id="{AB98AE4A-EBFF-4786-8E7D-18513F3C5F42}"/>
                  </a:ext>
                </a:extLst>
              </p:cNvPr>
              <p:cNvSpPr>
                <a:spLocks noChangeShapeType="1"/>
              </p:cNvSpPr>
              <p:nvPr/>
            </p:nvSpPr>
            <p:spPr bwMode="auto">
              <a:xfrm flipH="1">
                <a:off x="8764588" y="55626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2" name="Line 74">
                <a:extLst>
                  <a:ext uri="{FF2B5EF4-FFF2-40B4-BE49-F238E27FC236}">
                    <a16:creationId xmlns:a16="http://schemas.microsoft.com/office/drawing/2014/main" id="{D5770CCC-7572-403B-A2C9-DC43150553D3}"/>
                  </a:ext>
                </a:extLst>
              </p:cNvPr>
              <p:cNvSpPr>
                <a:spLocks noChangeShapeType="1"/>
              </p:cNvSpPr>
              <p:nvPr/>
            </p:nvSpPr>
            <p:spPr bwMode="auto">
              <a:xfrm flipH="1">
                <a:off x="8764588" y="58674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3" name="Line 75">
                <a:extLst>
                  <a:ext uri="{FF2B5EF4-FFF2-40B4-BE49-F238E27FC236}">
                    <a16:creationId xmlns:a16="http://schemas.microsoft.com/office/drawing/2014/main" id="{E5A0A7A6-5961-44BD-A326-FAA93B12B89E}"/>
                  </a:ext>
                </a:extLst>
              </p:cNvPr>
              <p:cNvSpPr>
                <a:spLocks noChangeShapeType="1"/>
              </p:cNvSpPr>
              <p:nvPr/>
            </p:nvSpPr>
            <p:spPr bwMode="auto">
              <a:xfrm flipH="1">
                <a:off x="8764588" y="57150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4" name="Line 76">
                <a:extLst>
                  <a:ext uri="{FF2B5EF4-FFF2-40B4-BE49-F238E27FC236}">
                    <a16:creationId xmlns:a16="http://schemas.microsoft.com/office/drawing/2014/main" id="{9FCD4791-4795-4B50-B19C-26BBD32988B2}"/>
                  </a:ext>
                </a:extLst>
              </p:cNvPr>
              <p:cNvSpPr>
                <a:spLocks noChangeShapeType="1"/>
              </p:cNvSpPr>
              <p:nvPr/>
            </p:nvSpPr>
            <p:spPr bwMode="auto">
              <a:xfrm flipH="1">
                <a:off x="6630988" y="60960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5" name="Line 77">
                <a:extLst>
                  <a:ext uri="{FF2B5EF4-FFF2-40B4-BE49-F238E27FC236}">
                    <a16:creationId xmlns:a16="http://schemas.microsoft.com/office/drawing/2014/main" id="{B1BC49AD-5D22-4293-BD6A-BFEAB28F212D}"/>
                  </a:ext>
                </a:extLst>
              </p:cNvPr>
              <p:cNvSpPr>
                <a:spLocks noChangeShapeType="1"/>
              </p:cNvSpPr>
              <p:nvPr/>
            </p:nvSpPr>
            <p:spPr bwMode="auto">
              <a:xfrm flipH="1">
                <a:off x="8764588" y="6019800"/>
                <a:ext cx="1524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46" name="Freeform 78">
                <a:extLst>
                  <a:ext uri="{FF2B5EF4-FFF2-40B4-BE49-F238E27FC236}">
                    <a16:creationId xmlns:a16="http://schemas.microsoft.com/office/drawing/2014/main" id="{F7C739E5-1D86-451C-AF5B-D7B93376588D}"/>
                  </a:ext>
                </a:extLst>
              </p:cNvPr>
              <p:cNvSpPr>
                <a:spLocks/>
              </p:cNvSpPr>
              <p:nvPr/>
            </p:nvSpPr>
            <p:spPr bwMode="auto">
              <a:xfrm>
                <a:off x="6783388" y="6323013"/>
                <a:ext cx="1997075" cy="1587"/>
              </a:xfrm>
              <a:custGeom>
                <a:avLst/>
                <a:gdLst>
                  <a:gd name="T0" fmla="*/ 0 w 1258"/>
                  <a:gd name="T1" fmla="*/ 2147483646 h 1"/>
                  <a:gd name="T2" fmla="*/ 2147483646 w 1258"/>
                  <a:gd name="T3" fmla="*/ 0 h 1"/>
                  <a:gd name="T4" fmla="*/ 0 60000 65536"/>
                  <a:gd name="T5" fmla="*/ 0 60000 65536"/>
                  <a:gd name="T6" fmla="*/ 0 w 1258"/>
                  <a:gd name="T7" fmla="*/ 0 h 1"/>
                  <a:gd name="T8" fmla="*/ 1258 w 1258"/>
                  <a:gd name="T9" fmla="*/ 1 h 1"/>
                </a:gdLst>
                <a:ahLst/>
                <a:cxnLst>
                  <a:cxn ang="T4">
                    <a:pos x="T0" y="T1"/>
                  </a:cxn>
                  <a:cxn ang="T5">
                    <a:pos x="T2" y="T3"/>
                  </a:cxn>
                </a:cxnLst>
                <a:rect l="T6" t="T7" r="T8" b="T9"/>
                <a:pathLst>
                  <a:path w="1258" h="1">
                    <a:moveTo>
                      <a:pt x="0" y="1"/>
                    </a:moveTo>
                    <a:lnTo>
                      <a:pt x="1258" y="0"/>
                    </a:lnTo>
                  </a:path>
                </a:pathLst>
              </a:custGeom>
              <a:noFill/>
              <a:ln w="9525">
                <a:solidFill>
                  <a:schemeClr val="tx1"/>
                </a:solidFill>
                <a:round/>
                <a:headEnd type="arrow" w="med" len="me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47" name="Text Box 79">
                <a:extLst>
                  <a:ext uri="{FF2B5EF4-FFF2-40B4-BE49-F238E27FC236}">
                    <a16:creationId xmlns:a16="http://schemas.microsoft.com/office/drawing/2014/main" id="{F8F21160-C54A-45C1-A742-8D5988C46F22}"/>
                  </a:ext>
                </a:extLst>
              </p:cNvPr>
              <p:cNvSpPr txBox="1">
                <a:spLocks noChangeArrowheads="1"/>
              </p:cNvSpPr>
              <p:nvPr/>
            </p:nvSpPr>
            <p:spPr bwMode="auto">
              <a:xfrm>
                <a:off x="7392988" y="6019800"/>
                <a:ext cx="4556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8 m</a:t>
                </a:r>
              </a:p>
            </p:txBody>
          </p:sp>
          <p:sp>
            <p:nvSpPr>
              <p:cNvPr id="14448" name="Freeform 80">
                <a:extLst>
                  <a:ext uri="{FF2B5EF4-FFF2-40B4-BE49-F238E27FC236}">
                    <a16:creationId xmlns:a16="http://schemas.microsoft.com/office/drawing/2014/main" id="{9CA5C448-598B-47FA-8292-C263104E03EF}"/>
                  </a:ext>
                </a:extLst>
              </p:cNvPr>
              <p:cNvSpPr>
                <a:spLocks/>
              </p:cNvSpPr>
              <p:nvPr/>
            </p:nvSpPr>
            <p:spPr bwMode="auto">
              <a:xfrm rot="-10536824">
                <a:off x="6654919" y="5468949"/>
                <a:ext cx="482600" cy="685800"/>
              </a:xfrm>
              <a:custGeom>
                <a:avLst/>
                <a:gdLst>
                  <a:gd name="T0" fmla="*/ 2147483646 w 304"/>
                  <a:gd name="T1" fmla="*/ 2147483646 h 432"/>
                  <a:gd name="T2" fmla="*/ 2147483646 w 304"/>
                  <a:gd name="T3" fmla="*/ 2147483646 h 432"/>
                  <a:gd name="T4" fmla="*/ 0 w 304"/>
                  <a:gd name="T5" fmla="*/ 0 h 432"/>
                  <a:gd name="T6" fmla="*/ 0 60000 65536"/>
                  <a:gd name="T7" fmla="*/ 0 60000 65536"/>
                  <a:gd name="T8" fmla="*/ 0 60000 65536"/>
                  <a:gd name="T9" fmla="*/ 0 w 304"/>
                  <a:gd name="T10" fmla="*/ 0 h 432"/>
                  <a:gd name="T11" fmla="*/ 304 w 304"/>
                  <a:gd name="T12" fmla="*/ 432 h 432"/>
                </a:gdLst>
                <a:ahLst/>
                <a:cxnLst>
                  <a:cxn ang="T6">
                    <a:pos x="T0" y="T1"/>
                  </a:cxn>
                  <a:cxn ang="T7">
                    <a:pos x="T2" y="T3"/>
                  </a:cxn>
                  <a:cxn ang="T8">
                    <a:pos x="T4" y="T5"/>
                  </a:cxn>
                </a:cxnLst>
                <a:rect l="T9" t="T10" r="T11" b="T12"/>
                <a:pathLst>
                  <a:path w="304" h="432">
                    <a:moveTo>
                      <a:pt x="96" y="432"/>
                    </a:moveTo>
                    <a:cubicBezTo>
                      <a:pt x="200" y="348"/>
                      <a:pt x="304" y="264"/>
                      <a:pt x="288" y="192"/>
                    </a:cubicBezTo>
                    <a:cubicBezTo>
                      <a:pt x="272" y="120"/>
                      <a:pt x="136" y="60"/>
                      <a:pt x="0"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49" name="Freeform 81">
                <a:extLst>
                  <a:ext uri="{FF2B5EF4-FFF2-40B4-BE49-F238E27FC236}">
                    <a16:creationId xmlns:a16="http://schemas.microsoft.com/office/drawing/2014/main" id="{AF46E351-467F-4588-8515-26C1F59D38E7}"/>
                  </a:ext>
                </a:extLst>
              </p:cNvPr>
              <p:cNvSpPr>
                <a:spLocks/>
              </p:cNvSpPr>
              <p:nvPr/>
            </p:nvSpPr>
            <p:spPr bwMode="auto">
              <a:xfrm rot="10391883">
                <a:off x="8196693" y="5410200"/>
                <a:ext cx="520700" cy="762000"/>
              </a:xfrm>
              <a:custGeom>
                <a:avLst/>
                <a:gdLst>
                  <a:gd name="T0" fmla="*/ 2147483646 w 328"/>
                  <a:gd name="T1" fmla="*/ 2147483646 h 480"/>
                  <a:gd name="T2" fmla="*/ 2147483646 w 328"/>
                  <a:gd name="T3" fmla="*/ 2147483646 h 480"/>
                  <a:gd name="T4" fmla="*/ 2147483646 w 328"/>
                  <a:gd name="T5" fmla="*/ 0 h 480"/>
                  <a:gd name="T6" fmla="*/ 0 60000 65536"/>
                  <a:gd name="T7" fmla="*/ 0 60000 65536"/>
                  <a:gd name="T8" fmla="*/ 0 60000 65536"/>
                  <a:gd name="T9" fmla="*/ 0 w 328"/>
                  <a:gd name="T10" fmla="*/ 0 h 480"/>
                  <a:gd name="T11" fmla="*/ 328 w 328"/>
                  <a:gd name="T12" fmla="*/ 480 h 480"/>
                </a:gdLst>
                <a:ahLst/>
                <a:cxnLst>
                  <a:cxn ang="T6">
                    <a:pos x="T0" y="T1"/>
                  </a:cxn>
                  <a:cxn ang="T7">
                    <a:pos x="T2" y="T3"/>
                  </a:cxn>
                  <a:cxn ang="T8">
                    <a:pos x="T4" y="T5"/>
                  </a:cxn>
                </a:cxnLst>
                <a:rect l="T9" t="T10" r="T11" b="T12"/>
                <a:pathLst>
                  <a:path w="328" h="480">
                    <a:moveTo>
                      <a:pt x="88" y="480"/>
                    </a:moveTo>
                    <a:cubicBezTo>
                      <a:pt x="44" y="352"/>
                      <a:pt x="0" y="224"/>
                      <a:pt x="40" y="144"/>
                    </a:cubicBezTo>
                    <a:cubicBezTo>
                      <a:pt x="80" y="64"/>
                      <a:pt x="204" y="32"/>
                      <a:pt x="328" y="0"/>
                    </a:cubicBezTo>
                  </a:path>
                </a:pathLst>
              </a:custGeom>
              <a:noFill/>
              <a:ln w="381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50" name="Text Box 82">
                <a:extLst>
                  <a:ext uri="{FF2B5EF4-FFF2-40B4-BE49-F238E27FC236}">
                    <a16:creationId xmlns:a16="http://schemas.microsoft.com/office/drawing/2014/main" id="{F1F1ADE6-622C-4886-AFBA-30AD98917800}"/>
                  </a:ext>
                </a:extLst>
              </p:cNvPr>
              <p:cNvSpPr txBox="1">
                <a:spLocks noChangeArrowheads="1"/>
              </p:cNvSpPr>
              <p:nvPr/>
            </p:nvSpPr>
            <p:spPr bwMode="auto">
              <a:xfrm>
                <a:off x="6400800" y="5105400"/>
                <a:ext cx="11400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53.33 kN.m</a:t>
                </a:r>
              </a:p>
            </p:txBody>
          </p:sp>
          <p:sp>
            <p:nvSpPr>
              <p:cNvPr id="14451" name="Line 83">
                <a:extLst>
                  <a:ext uri="{FF2B5EF4-FFF2-40B4-BE49-F238E27FC236}">
                    <a16:creationId xmlns:a16="http://schemas.microsoft.com/office/drawing/2014/main" id="{469FAD75-B328-48DE-A606-646F501F2C3B}"/>
                  </a:ext>
                </a:extLst>
              </p:cNvPr>
              <p:cNvSpPr>
                <a:spLocks noChangeShapeType="1"/>
              </p:cNvSpPr>
              <p:nvPr/>
            </p:nvSpPr>
            <p:spPr bwMode="auto">
              <a:xfrm flipH="1">
                <a:off x="7621588" y="5257800"/>
                <a:ext cx="2286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4452" name="Text Box 84">
                <a:extLst>
                  <a:ext uri="{FF2B5EF4-FFF2-40B4-BE49-F238E27FC236}">
                    <a16:creationId xmlns:a16="http://schemas.microsoft.com/office/drawing/2014/main" id="{104B5521-A6DE-4E78-A793-0D88F2C6A573}"/>
                  </a:ext>
                </a:extLst>
              </p:cNvPr>
              <p:cNvSpPr txBox="1">
                <a:spLocks noChangeArrowheads="1"/>
              </p:cNvSpPr>
              <p:nvPr/>
            </p:nvSpPr>
            <p:spPr bwMode="auto">
              <a:xfrm>
                <a:off x="7543800" y="49530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10 kN/m</a:t>
                </a:r>
              </a:p>
            </p:txBody>
          </p:sp>
          <p:sp>
            <p:nvSpPr>
              <p:cNvPr id="14453" name="Text Box 85">
                <a:extLst>
                  <a:ext uri="{FF2B5EF4-FFF2-40B4-BE49-F238E27FC236}">
                    <a16:creationId xmlns:a16="http://schemas.microsoft.com/office/drawing/2014/main" id="{963306B5-84D6-4DC7-8220-E57F534B58A6}"/>
                  </a:ext>
                </a:extLst>
              </p:cNvPr>
              <p:cNvSpPr txBox="1">
                <a:spLocks noChangeArrowheads="1"/>
              </p:cNvSpPr>
              <p:nvPr/>
            </p:nvSpPr>
            <p:spPr bwMode="auto">
              <a:xfrm>
                <a:off x="6386513" y="5802313"/>
                <a:ext cx="3032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C</a:t>
                </a:r>
              </a:p>
            </p:txBody>
          </p:sp>
          <p:sp>
            <p:nvSpPr>
              <p:cNvPr id="14454" name="Text Box 86">
                <a:extLst>
                  <a:ext uri="{FF2B5EF4-FFF2-40B4-BE49-F238E27FC236}">
                    <a16:creationId xmlns:a16="http://schemas.microsoft.com/office/drawing/2014/main" id="{E24D306C-E3B2-4319-B4A5-EDB6CED1891C}"/>
                  </a:ext>
                </a:extLst>
              </p:cNvPr>
              <p:cNvSpPr txBox="1">
                <a:spLocks noChangeArrowheads="1"/>
              </p:cNvSpPr>
              <p:nvPr/>
            </p:nvSpPr>
            <p:spPr bwMode="auto">
              <a:xfrm>
                <a:off x="8840788" y="5867400"/>
                <a:ext cx="3127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t>D</a:t>
                </a:r>
              </a:p>
            </p:txBody>
          </p:sp>
          <p:sp>
            <p:nvSpPr>
              <p:cNvPr id="14455" name="Text Box 89">
                <a:extLst>
                  <a:ext uri="{FF2B5EF4-FFF2-40B4-BE49-F238E27FC236}">
                    <a16:creationId xmlns:a16="http://schemas.microsoft.com/office/drawing/2014/main" id="{B202517A-A1D9-4CAC-B2D3-B5440BE1933E}"/>
                  </a:ext>
                </a:extLst>
              </p:cNvPr>
              <p:cNvSpPr txBox="1">
                <a:spLocks noChangeArrowheads="1"/>
              </p:cNvSpPr>
              <p:nvPr/>
            </p:nvSpPr>
            <p:spPr bwMode="auto">
              <a:xfrm>
                <a:off x="8115300" y="5181600"/>
                <a:ext cx="114005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53.33 kN.m</a:t>
                </a:r>
              </a:p>
            </p:txBody>
          </p:sp>
        </p:grpSp>
        <p:sp>
          <p:nvSpPr>
            <p:cNvPr id="91" name="Rectangle 90">
              <a:extLst>
                <a:ext uri="{FF2B5EF4-FFF2-40B4-BE49-F238E27FC236}">
                  <a16:creationId xmlns:a16="http://schemas.microsoft.com/office/drawing/2014/main" id="{4B9BBCA4-FEF8-4638-89B2-87BBA06B3258}"/>
                </a:ext>
              </a:extLst>
            </p:cNvPr>
            <p:cNvSpPr/>
            <p:nvPr/>
          </p:nvSpPr>
          <p:spPr>
            <a:xfrm>
              <a:off x="6781833" y="5791200"/>
              <a:ext cx="1981359" cy="152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0" name="Group 91">
            <a:extLst>
              <a:ext uri="{FF2B5EF4-FFF2-40B4-BE49-F238E27FC236}">
                <a16:creationId xmlns:a16="http://schemas.microsoft.com/office/drawing/2014/main" id="{35E9EFCA-B41F-437B-9627-86F1D02416BE}"/>
              </a:ext>
            </a:extLst>
          </p:cNvPr>
          <p:cNvGrpSpPr>
            <a:grpSpLocks/>
          </p:cNvGrpSpPr>
          <p:nvPr/>
        </p:nvGrpSpPr>
        <p:grpSpPr bwMode="auto">
          <a:xfrm>
            <a:off x="825500" y="-49213"/>
            <a:ext cx="7305675" cy="1600201"/>
            <a:chOff x="838200" y="4495800"/>
            <a:chExt cx="7305674" cy="1600200"/>
          </a:xfrm>
        </p:grpSpPr>
        <p:grpSp>
          <p:nvGrpSpPr>
            <p:cNvPr id="14344" name="Group 92">
              <a:extLst>
                <a:ext uri="{FF2B5EF4-FFF2-40B4-BE49-F238E27FC236}">
                  <a16:creationId xmlns:a16="http://schemas.microsoft.com/office/drawing/2014/main" id="{B5BA4380-CF27-4BCD-BDEB-0C095D7E8B1C}"/>
                </a:ext>
              </a:extLst>
            </p:cNvPr>
            <p:cNvGrpSpPr>
              <a:grpSpLocks/>
            </p:cNvGrpSpPr>
            <p:nvPr/>
          </p:nvGrpSpPr>
          <p:grpSpPr bwMode="auto">
            <a:xfrm>
              <a:off x="838200" y="4495800"/>
              <a:ext cx="7305674" cy="1600200"/>
              <a:chOff x="838200" y="4953000"/>
              <a:chExt cx="7305674" cy="1600200"/>
            </a:xfrm>
          </p:grpSpPr>
          <p:sp>
            <p:nvSpPr>
              <p:cNvPr id="14346" name="Line 6">
                <a:extLst>
                  <a:ext uri="{FF2B5EF4-FFF2-40B4-BE49-F238E27FC236}">
                    <a16:creationId xmlns:a16="http://schemas.microsoft.com/office/drawing/2014/main" id="{4493E001-20F5-495B-8C30-393552030C7C}"/>
                  </a:ext>
                </a:extLst>
              </p:cNvPr>
              <p:cNvSpPr>
                <a:spLocks noChangeShapeType="1"/>
              </p:cNvSpPr>
              <p:nvPr/>
            </p:nvSpPr>
            <p:spPr bwMode="auto">
              <a:xfrm>
                <a:off x="1219200" y="58674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7" name="Line 7">
                <a:extLst>
                  <a:ext uri="{FF2B5EF4-FFF2-40B4-BE49-F238E27FC236}">
                    <a16:creationId xmlns:a16="http://schemas.microsoft.com/office/drawing/2014/main" id="{F6CA04C3-93E9-4949-9DF9-AC358F221665}"/>
                  </a:ext>
                </a:extLst>
              </p:cNvPr>
              <p:cNvSpPr>
                <a:spLocks noChangeShapeType="1"/>
              </p:cNvSpPr>
              <p:nvPr/>
            </p:nvSpPr>
            <p:spPr bwMode="auto">
              <a:xfrm>
                <a:off x="1219200" y="57150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8" name="Line 8">
                <a:extLst>
                  <a:ext uri="{FF2B5EF4-FFF2-40B4-BE49-F238E27FC236}">
                    <a16:creationId xmlns:a16="http://schemas.microsoft.com/office/drawing/2014/main" id="{FB674312-9263-4DD6-8AC2-C2E75BCC05E0}"/>
                  </a:ext>
                </a:extLst>
              </p:cNvPr>
              <p:cNvSpPr>
                <a:spLocks noChangeShapeType="1"/>
              </p:cNvSpPr>
              <p:nvPr/>
            </p:nvSpPr>
            <p:spPr bwMode="auto">
              <a:xfrm>
                <a:off x="1219200" y="5486400"/>
                <a:ext cx="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49" name="Freeform 9">
                <a:extLst>
                  <a:ext uri="{FF2B5EF4-FFF2-40B4-BE49-F238E27FC236}">
                    <a16:creationId xmlns:a16="http://schemas.microsoft.com/office/drawing/2014/main" id="{2668DAF9-D5BB-46BE-85EB-67CED0AC2A34}"/>
                  </a:ext>
                </a:extLst>
              </p:cNvPr>
              <p:cNvSpPr>
                <a:spLocks/>
              </p:cNvSpPr>
              <p:nvPr/>
            </p:nvSpPr>
            <p:spPr bwMode="auto">
              <a:xfrm>
                <a:off x="3387725"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350" name="Freeform 10">
                <a:extLst>
                  <a:ext uri="{FF2B5EF4-FFF2-40B4-BE49-F238E27FC236}">
                    <a16:creationId xmlns:a16="http://schemas.microsoft.com/office/drawing/2014/main" id="{CC5E936A-DB73-48F9-AAC5-6D59F3639498}"/>
                  </a:ext>
                </a:extLst>
              </p:cNvPr>
              <p:cNvSpPr>
                <a:spLocks/>
              </p:cNvSpPr>
              <p:nvPr/>
            </p:nvSpPr>
            <p:spPr bwMode="auto">
              <a:xfrm>
                <a:off x="54864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351" name="Freeform 11">
                <a:extLst>
                  <a:ext uri="{FF2B5EF4-FFF2-40B4-BE49-F238E27FC236}">
                    <a16:creationId xmlns:a16="http://schemas.microsoft.com/office/drawing/2014/main" id="{4489137B-1AB7-4B23-9DB1-18B13EE47CD0}"/>
                  </a:ext>
                </a:extLst>
              </p:cNvPr>
              <p:cNvSpPr>
                <a:spLocks/>
              </p:cNvSpPr>
              <p:nvPr/>
            </p:nvSpPr>
            <p:spPr bwMode="auto">
              <a:xfrm>
                <a:off x="76200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352" name="Line 12">
                <a:extLst>
                  <a:ext uri="{FF2B5EF4-FFF2-40B4-BE49-F238E27FC236}">
                    <a16:creationId xmlns:a16="http://schemas.microsoft.com/office/drawing/2014/main" id="{8681CC7B-090F-434E-806C-D9DC204425B9}"/>
                  </a:ext>
                </a:extLst>
              </p:cNvPr>
              <p:cNvSpPr>
                <a:spLocks noChangeShapeType="1"/>
              </p:cNvSpPr>
              <p:nvPr/>
            </p:nvSpPr>
            <p:spPr bwMode="auto">
              <a:xfrm>
                <a:off x="35052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3" name="Line 13">
                <a:extLst>
                  <a:ext uri="{FF2B5EF4-FFF2-40B4-BE49-F238E27FC236}">
                    <a16:creationId xmlns:a16="http://schemas.microsoft.com/office/drawing/2014/main" id="{1C0A3164-E93C-4D0D-B178-6640DF2C74E5}"/>
                  </a:ext>
                </a:extLst>
              </p:cNvPr>
              <p:cNvSpPr>
                <a:spLocks noChangeShapeType="1"/>
              </p:cNvSpPr>
              <p:nvPr/>
            </p:nvSpPr>
            <p:spPr bwMode="auto">
              <a:xfrm>
                <a:off x="32766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4" name="Line 14">
                <a:extLst>
                  <a:ext uri="{FF2B5EF4-FFF2-40B4-BE49-F238E27FC236}">
                    <a16:creationId xmlns:a16="http://schemas.microsoft.com/office/drawing/2014/main" id="{780D8F8F-D6CD-44E3-A060-1FB04A352387}"/>
                  </a:ext>
                </a:extLst>
              </p:cNvPr>
              <p:cNvSpPr>
                <a:spLocks noChangeShapeType="1"/>
              </p:cNvSpPr>
              <p:nvPr/>
            </p:nvSpPr>
            <p:spPr bwMode="auto">
              <a:xfrm>
                <a:off x="55626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5" name="Line 15">
                <a:extLst>
                  <a:ext uri="{FF2B5EF4-FFF2-40B4-BE49-F238E27FC236}">
                    <a16:creationId xmlns:a16="http://schemas.microsoft.com/office/drawing/2014/main" id="{CF1193CF-78FF-4893-AA78-E52F36838AE0}"/>
                  </a:ext>
                </a:extLst>
              </p:cNvPr>
              <p:cNvSpPr>
                <a:spLocks noChangeShapeType="1"/>
              </p:cNvSpPr>
              <p:nvPr/>
            </p:nvSpPr>
            <p:spPr bwMode="auto">
              <a:xfrm>
                <a:off x="77724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6" name="Line 16">
                <a:extLst>
                  <a:ext uri="{FF2B5EF4-FFF2-40B4-BE49-F238E27FC236}">
                    <a16:creationId xmlns:a16="http://schemas.microsoft.com/office/drawing/2014/main" id="{B5EC21CD-2B3A-4E3A-9961-5ED71B86B30D}"/>
                  </a:ext>
                </a:extLst>
              </p:cNvPr>
              <p:cNvSpPr>
                <a:spLocks noChangeShapeType="1"/>
              </p:cNvSpPr>
              <p:nvPr/>
            </p:nvSpPr>
            <p:spPr bwMode="auto">
              <a:xfrm>
                <a:off x="53340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7" name="Line 17">
                <a:extLst>
                  <a:ext uri="{FF2B5EF4-FFF2-40B4-BE49-F238E27FC236}">
                    <a16:creationId xmlns:a16="http://schemas.microsoft.com/office/drawing/2014/main" id="{54724182-144A-456E-90B3-1D26FF80475C}"/>
                  </a:ext>
                </a:extLst>
              </p:cNvPr>
              <p:cNvSpPr>
                <a:spLocks noChangeShapeType="1"/>
              </p:cNvSpPr>
              <p:nvPr/>
            </p:nvSpPr>
            <p:spPr bwMode="auto">
              <a:xfrm>
                <a:off x="75438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8" name="Line 18">
                <a:extLst>
                  <a:ext uri="{FF2B5EF4-FFF2-40B4-BE49-F238E27FC236}">
                    <a16:creationId xmlns:a16="http://schemas.microsoft.com/office/drawing/2014/main" id="{0409E8B9-B7A2-49F2-B1AA-A47FD5412125}"/>
                  </a:ext>
                </a:extLst>
              </p:cNvPr>
              <p:cNvSpPr>
                <a:spLocks noChangeShapeType="1"/>
              </p:cNvSpPr>
              <p:nvPr/>
            </p:nvSpPr>
            <p:spPr bwMode="auto">
              <a:xfrm>
                <a:off x="7772400" y="5715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59" name="Line 19">
                <a:extLst>
                  <a:ext uri="{FF2B5EF4-FFF2-40B4-BE49-F238E27FC236}">
                    <a16:creationId xmlns:a16="http://schemas.microsoft.com/office/drawing/2014/main" id="{90F5C78B-FB85-4D31-BC68-C63C7831D1EE}"/>
                  </a:ext>
                </a:extLst>
              </p:cNvPr>
              <p:cNvSpPr>
                <a:spLocks noChangeShapeType="1"/>
              </p:cNvSpPr>
              <p:nvPr/>
            </p:nvSpPr>
            <p:spPr bwMode="auto">
              <a:xfrm flipH="1">
                <a:off x="1066800" y="5486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0" name="Line 20">
                <a:extLst>
                  <a:ext uri="{FF2B5EF4-FFF2-40B4-BE49-F238E27FC236}">
                    <a16:creationId xmlns:a16="http://schemas.microsoft.com/office/drawing/2014/main" id="{5DFE6F5A-784D-42DE-99E6-B67B4AA2445F}"/>
                  </a:ext>
                </a:extLst>
              </p:cNvPr>
              <p:cNvSpPr>
                <a:spLocks noChangeShapeType="1"/>
              </p:cNvSpPr>
              <p:nvPr/>
            </p:nvSpPr>
            <p:spPr bwMode="auto">
              <a:xfrm flipH="1">
                <a:off x="1066800" y="57912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1" name="Line 21">
                <a:extLst>
                  <a:ext uri="{FF2B5EF4-FFF2-40B4-BE49-F238E27FC236}">
                    <a16:creationId xmlns:a16="http://schemas.microsoft.com/office/drawing/2014/main" id="{E946B5B5-AE39-4BFE-AE41-78FB03BA2A41}"/>
                  </a:ext>
                </a:extLst>
              </p:cNvPr>
              <p:cNvSpPr>
                <a:spLocks noChangeShapeType="1"/>
              </p:cNvSpPr>
              <p:nvPr/>
            </p:nvSpPr>
            <p:spPr bwMode="auto">
              <a:xfrm flipH="1">
                <a:off x="1066800" y="6019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2" name="Line 22">
                <a:extLst>
                  <a:ext uri="{FF2B5EF4-FFF2-40B4-BE49-F238E27FC236}">
                    <a16:creationId xmlns:a16="http://schemas.microsoft.com/office/drawing/2014/main" id="{71670D23-5DB9-4743-8B0E-91BF9F03E1F0}"/>
                  </a:ext>
                </a:extLst>
              </p:cNvPr>
              <p:cNvSpPr>
                <a:spLocks noChangeShapeType="1"/>
              </p:cNvSpPr>
              <p:nvPr/>
            </p:nvSpPr>
            <p:spPr bwMode="auto">
              <a:xfrm flipH="1">
                <a:off x="1066800" y="5638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3" name="Line 23">
                <a:extLst>
                  <a:ext uri="{FF2B5EF4-FFF2-40B4-BE49-F238E27FC236}">
                    <a16:creationId xmlns:a16="http://schemas.microsoft.com/office/drawing/2014/main" id="{FBD571C3-CAB4-4E5B-9D4C-761987F7D0F5}"/>
                  </a:ext>
                </a:extLst>
              </p:cNvPr>
              <p:cNvSpPr>
                <a:spLocks noChangeShapeType="1"/>
              </p:cNvSpPr>
              <p:nvPr/>
            </p:nvSpPr>
            <p:spPr bwMode="auto">
              <a:xfrm flipH="1">
                <a:off x="3276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4" name="Line 24">
                <a:extLst>
                  <a:ext uri="{FF2B5EF4-FFF2-40B4-BE49-F238E27FC236}">
                    <a16:creationId xmlns:a16="http://schemas.microsoft.com/office/drawing/2014/main" id="{E8A57945-F5B3-4539-BFD8-2A394685EFB5}"/>
                  </a:ext>
                </a:extLst>
              </p:cNvPr>
              <p:cNvSpPr>
                <a:spLocks noChangeShapeType="1"/>
              </p:cNvSpPr>
              <p:nvPr/>
            </p:nvSpPr>
            <p:spPr bwMode="auto">
              <a:xfrm flipH="1">
                <a:off x="3429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5" name="Line 25">
                <a:extLst>
                  <a:ext uri="{FF2B5EF4-FFF2-40B4-BE49-F238E27FC236}">
                    <a16:creationId xmlns:a16="http://schemas.microsoft.com/office/drawing/2014/main" id="{FFA3FE16-3493-468E-B19A-255D577BA0DF}"/>
                  </a:ext>
                </a:extLst>
              </p:cNvPr>
              <p:cNvSpPr>
                <a:spLocks noChangeShapeType="1"/>
              </p:cNvSpPr>
              <p:nvPr/>
            </p:nvSpPr>
            <p:spPr bwMode="auto">
              <a:xfrm flipH="1">
                <a:off x="3581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6" name="Line 26">
                <a:extLst>
                  <a:ext uri="{FF2B5EF4-FFF2-40B4-BE49-F238E27FC236}">
                    <a16:creationId xmlns:a16="http://schemas.microsoft.com/office/drawing/2014/main" id="{E1A8E457-207B-4355-8DDA-D798A3A2ACB1}"/>
                  </a:ext>
                </a:extLst>
              </p:cNvPr>
              <p:cNvSpPr>
                <a:spLocks noChangeShapeType="1"/>
              </p:cNvSpPr>
              <p:nvPr/>
            </p:nvSpPr>
            <p:spPr bwMode="auto">
              <a:xfrm flipH="1">
                <a:off x="7848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7" name="Line 27">
                <a:extLst>
                  <a:ext uri="{FF2B5EF4-FFF2-40B4-BE49-F238E27FC236}">
                    <a16:creationId xmlns:a16="http://schemas.microsoft.com/office/drawing/2014/main" id="{26636ABC-8219-49CF-88E9-2D6C8B0DC6F8}"/>
                  </a:ext>
                </a:extLst>
              </p:cNvPr>
              <p:cNvSpPr>
                <a:spLocks noChangeShapeType="1"/>
              </p:cNvSpPr>
              <p:nvPr/>
            </p:nvSpPr>
            <p:spPr bwMode="auto">
              <a:xfrm>
                <a:off x="32766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8" name="Line 28">
                <a:extLst>
                  <a:ext uri="{FF2B5EF4-FFF2-40B4-BE49-F238E27FC236}">
                    <a16:creationId xmlns:a16="http://schemas.microsoft.com/office/drawing/2014/main" id="{27C9DDB9-D348-4EFD-B567-C5AAF3724C76}"/>
                  </a:ext>
                </a:extLst>
              </p:cNvPr>
              <p:cNvSpPr>
                <a:spLocks noChangeShapeType="1"/>
              </p:cNvSpPr>
              <p:nvPr/>
            </p:nvSpPr>
            <p:spPr bwMode="auto">
              <a:xfrm>
                <a:off x="53340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69" name="Line 29">
                <a:extLst>
                  <a:ext uri="{FF2B5EF4-FFF2-40B4-BE49-F238E27FC236}">
                    <a16:creationId xmlns:a16="http://schemas.microsoft.com/office/drawing/2014/main" id="{713DE493-EBD8-44B0-BF3A-7B7DBD24EB05}"/>
                  </a:ext>
                </a:extLst>
              </p:cNvPr>
              <p:cNvSpPr>
                <a:spLocks noChangeShapeType="1"/>
              </p:cNvSpPr>
              <p:nvPr/>
            </p:nvSpPr>
            <p:spPr bwMode="auto">
              <a:xfrm>
                <a:off x="75438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0" name="Oval 30">
                <a:extLst>
                  <a:ext uri="{FF2B5EF4-FFF2-40B4-BE49-F238E27FC236}">
                    <a16:creationId xmlns:a16="http://schemas.microsoft.com/office/drawing/2014/main" id="{9A619C98-DE5F-4B10-9C43-3F4415D9BBA3}"/>
                  </a:ext>
                </a:extLst>
              </p:cNvPr>
              <p:cNvSpPr>
                <a:spLocks noChangeArrowheads="1"/>
              </p:cNvSpPr>
              <p:nvPr/>
            </p:nvSpPr>
            <p:spPr bwMode="auto">
              <a:xfrm>
                <a:off x="76200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1" name="Oval 31">
                <a:extLst>
                  <a:ext uri="{FF2B5EF4-FFF2-40B4-BE49-F238E27FC236}">
                    <a16:creationId xmlns:a16="http://schemas.microsoft.com/office/drawing/2014/main" id="{D48123CE-0E76-4A71-B008-47BAD67AAE08}"/>
                  </a:ext>
                </a:extLst>
              </p:cNvPr>
              <p:cNvSpPr>
                <a:spLocks noChangeArrowheads="1"/>
              </p:cNvSpPr>
              <p:nvPr/>
            </p:nvSpPr>
            <p:spPr bwMode="auto">
              <a:xfrm>
                <a:off x="78486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2" name="Oval 32">
                <a:extLst>
                  <a:ext uri="{FF2B5EF4-FFF2-40B4-BE49-F238E27FC236}">
                    <a16:creationId xmlns:a16="http://schemas.microsoft.com/office/drawing/2014/main" id="{AB697B1B-3C67-4460-8515-0AF6DB1D2EC8}"/>
                  </a:ext>
                </a:extLst>
              </p:cNvPr>
              <p:cNvSpPr>
                <a:spLocks noChangeArrowheads="1"/>
              </p:cNvSpPr>
              <p:nvPr/>
            </p:nvSpPr>
            <p:spPr bwMode="auto">
              <a:xfrm>
                <a:off x="5638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3" name="Oval 33">
                <a:extLst>
                  <a:ext uri="{FF2B5EF4-FFF2-40B4-BE49-F238E27FC236}">
                    <a16:creationId xmlns:a16="http://schemas.microsoft.com/office/drawing/2014/main" id="{4BDBA237-BE64-49E1-87F6-C88F5D014E2C}"/>
                  </a:ext>
                </a:extLst>
              </p:cNvPr>
              <p:cNvSpPr>
                <a:spLocks noChangeArrowheads="1"/>
              </p:cNvSpPr>
              <p:nvPr/>
            </p:nvSpPr>
            <p:spPr bwMode="auto">
              <a:xfrm>
                <a:off x="54102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4" name="Oval 34">
                <a:extLst>
                  <a:ext uri="{FF2B5EF4-FFF2-40B4-BE49-F238E27FC236}">
                    <a16:creationId xmlns:a16="http://schemas.microsoft.com/office/drawing/2014/main" id="{39AF8AB6-D490-44F3-80B4-4EDD00E02903}"/>
                  </a:ext>
                </a:extLst>
              </p:cNvPr>
              <p:cNvSpPr>
                <a:spLocks noChangeArrowheads="1"/>
              </p:cNvSpPr>
              <p:nvPr/>
            </p:nvSpPr>
            <p:spPr bwMode="auto">
              <a:xfrm>
                <a:off x="35814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5" name="Oval 35">
                <a:extLst>
                  <a:ext uri="{FF2B5EF4-FFF2-40B4-BE49-F238E27FC236}">
                    <a16:creationId xmlns:a16="http://schemas.microsoft.com/office/drawing/2014/main" id="{98ACDE77-8EEA-401D-9A1B-177859B5788A}"/>
                  </a:ext>
                </a:extLst>
              </p:cNvPr>
              <p:cNvSpPr>
                <a:spLocks noChangeArrowheads="1"/>
              </p:cNvSpPr>
              <p:nvPr/>
            </p:nvSpPr>
            <p:spPr bwMode="auto">
              <a:xfrm>
                <a:off x="3352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4376" name="Line 36">
                <a:extLst>
                  <a:ext uri="{FF2B5EF4-FFF2-40B4-BE49-F238E27FC236}">
                    <a16:creationId xmlns:a16="http://schemas.microsoft.com/office/drawing/2014/main" id="{8466F930-55BD-481A-ADBA-0177FE02A0E9}"/>
                  </a:ext>
                </a:extLst>
              </p:cNvPr>
              <p:cNvSpPr>
                <a:spLocks noChangeShapeType="1"/>
              </p:cNvSpPr>
              <p:nvPr/>
            </p:nvSpPr>
            <p:spPr bwMode="auto">
              <a:xfrm flipH="1">
                <a:off x="5257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7" name="Line 37">
                <a:extLst>
                  <a:ext uri="{FF2B5EF4-FFF2-40B4-BE49-F238E27FC236}">
                    <a16:creationId xmlns:a16="http://schemas.microsoft.com/office/drawing/2014/main" id="{49057E2B-D518-4785-BB5A-7CAEA6D10773}"/>
                  </a:ext>
                </a:extLst>
              </p:cNvPr>
              <p:cNvSpPr>
                <a:spLocks noChangeShapeType="1"/>
              </p:cNvSpPr>
              <p:nvPr/>
            </p:nvSpPr>
            <p:spPr bwMode="auto">
              <a:xfrm flipH="1">
                <a:off x="5486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8" name="Line 38">
                <a:extLst>
                  <a:ext uri="{FF2B5EF4-FFF2-40B4-BE49-F238E27FC236}">
                    <a16:creationId xmlns:a16="http://schemas.microsoft.com/office/drawing/2014/main" id="{9F6B5451-8632-4BFD-92D1-1AE120DD4B1A}"/>
                  </a:ext>
                </a:extLst>
              </p:cNvPr>
              <p:cNvSpPr>
                <a:spLocks noChangeShapeType="1"/>
              </p:cNvSpPr>
              <p:nvPr/>
            </p:nvSpPr>
            <p:spPr bwMode="auto">
              <a:xfrm flipH="1">
                <a:off x="5715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79" name="Line 39">
                <a:extLst>
                  <a:ext uri="{FF2B5EF4-FFF2-40B4-BE49-F238E27FC236}">
                    <a16:creationId xmlns:a16="http://schemas.microsoft.com/office/drawing/2014/main" id="{1DE01C2A-C056-49AC-86B6-83287A8584B7}"/>
                  </a:ext>
                </a:extLst>
              </p:cNvPr>
              <p:cNvSpPr>
                <a:spLocks noChangeShapeType="1"/>
              </p:cNvSpPr>
              <p:nvPr/>
            </p:nvSpPr>
            <p:spPr bwMode="auto">
              <a:xfrm flipH="1">
                <a:off x="7543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80" name="Line 40">
                <a:extLst>
                  <a:ext uri="{FF2B5EF4-FFF2-40B4-BE49-F238E27FC236}">
                    <a16:creationId xmlns:a16="http://schemas.microsoft.com/office/drawing/2014/main" id="{02C26ED0-25AF-4307-A461-871FE4788D7D}"/>
                  </a:ext>
                </a:extLst>
              </p:cNvPr>
              <p:cNvSpPr>
                <a:spLocks noChangeShapeType="1"/>
              </p:cNvSpPr>
              <p:nvPr/>
            </p:nvSpPr>
            <p:spPr bwMode="auto">
              <a:xfrm flipH="1">
                <a:off x="76962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81" name="Line 41">
                <a:extLst>
                  <a:ext uri="{FF2B5EF4-FFF2-40B4-BE49-F238E27FC236}">
                    <a16:creationId xmlns:a16="http://schemas.microsoft.com/office/drawing/2014/main" id="{C13250E5-31F4-4D10-AFD3-543E6D904A95}"/>
                  </a:ext>
                </a:extLst>
              </p:cNvPr>
              <p:cNvSpPr>
                <a:spLocks noChangeShapeType="1"/>
              </p:cNvSpPr>
              <p:nvPr/>
            </p:nvSpPr>
            <p:spPr bwMode="auto">
              <a:xfrm>
                <a:off x="1219200" y="5486400"/>
                <a:ext cx="2286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82" name="Line 42">
                <a:extLst>
                  <a:ext uri="{FF2B5EF4-FFF2-40B4-BE49-F238E27FC236}">
                    <a16:creationId xmlns:a16="http://schemas.microsoft.com/office/drawing/2014/main" id="{148B4DCC-F4C4-4DFC-9BB5-CF60C8FB6A92}"/>
                  </a:ext>
                </a:extLst>
              </p:cNvPr>
              <p:cNvSpPr>
                <a:spLocks noChangeShapeType="1"/>
              </p:cNvSpPr>
              <p:nvPr/>
            </p:nvSpPr>
            <p:spPr bwMode="auto">
              <a:xfrm>
                <a:off x="556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3" name="Line 43">
                <a:extLst>
                  <a:ext uri="{FF2B5EF4-FFF2-40B4-BE49-F238E27FC236}">
                    <a16:creationId xmlns:a16="http://schemas.microsoft.com/office/drawing/2014/main" id="{558F4CB2-FBE9-479D-B163-6660AF978BC5}"/>
                  </a:ext>
                </a:extLst>
              </p:cNvPr>
              <p:cNvSpPr>
                <a:spLocks noChangeShapeType="1"/>
              </p:cNvSpPr>
              <p:nvPr/>
            </p:nvSpPr>
            <p:spPr bwMode="auto">
              <a:xfrm>
                <a:off x="5562600" y="5486400"/>
                <a:ext cx="220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384" name="Line 44">
                <a:extLst>
                  <a:ext uri="{FF2B5EF4-FFF2-40B4-BE49-F238E27FC236}">
                    <a16:creationId xmlns:a16="http://schemas.microsoft.com/office/drawing/2014/main" id="{3065F3A3-10D8-4947-87BB-B93964DCCB57}"/>
                  </a:ext>
                </a:extLst>
              </p:cNvPr>
              <p:cNvSpPr>
                <a:spLocks noChangeShapeType="1"/>
              </p:cNvSpPr>
              <p:nvPr/>
            </p:nvSpPr>
            <p:spPr bwMode="auto">
              <a:xfrm>
                <a:off x="7772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5" name="Line 45">
                <a:extLst>
                  <a:ext uri="{FF2B5EF4-FFF2-40B4-BE49-F238E27FC236}">
                    <a16:creationId xmlns:a16="http://schemas.microsoft.com/office/drawing/2014/main" id="{0252E65E-D7AF-4A7D-9101-56841A3F22AA}"/>
                  </a:ext>
                </a:extLst>
              </p:cNvPr>
              <p:cNvSpPr>
                <a:spLocks noChangeShapeType="1"/>
              </p:cNvSpPr>
              <p:nvPr/>
            </p:nvSpPr>
            <p:spPr bwMode="auto">
              <a:xfrm>
                <a:off x="3505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6" name="Line 46">
                <a:extLst>
                  <a:ext uri="{FF2B5EF4-FFF2-40B4-BE49-F238E27FC236}">
                    <a16:creationId xmlns:a16="http://schemas.microsoft.com/office/drawing/2014/main" id="{530B216D-703E-4CEB-9220-590724301487}"/>
                  </a:ext>
                </a:extLst>
              </p:cNvPr>
              <p:cNvSpPr>
                <a:spLocks noChangeShapeType="1"/>
              </p:cNvSpPr>
              <p:nvPr/>
            </p:nvSpPr>
            <p:spPr bwMode="auto">
              <a:xfrm>
                <a:off x="1447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7" name="Line 47">
                <a:extLst>
                  <a:ext uri="{FF2B5EF4-FFF2-40B4-BE49-F238E27FC236}">
                    <a16:creationId xmlns:a16="http://schemas.microsoft.com/office/drawing/2014/main" id="{AA2D26B4-4125-429E-BA46-99DF229EE6F9}"/>
                  </a:ext>
                </a:extLst>
              </p:cNvPr>
              <p:cNvSpPr>
                <a:spLocks noChangeShapeType="1"/>
              </p:cNvSpPr>
              <p:nvPr/>
            </p:nvSpPr>
            <p:spPr bwMode="auto">
              <a:xfrm>
                <a:off x="175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8" name="Line 48">
                <a:extLst>
                  <a:ext uri="{FF2B5EF4-FFF2-40B4-BE49-F238E27FC236}">
                    <a16:creationId xmlns:a16="http://schemas.microsoft.com/office/drawing/2014/main" id="{B94F2BE0-A3E3-4D47-A60C-E636B691D37C}"/>
                  </a:ext>
                </a:extLst>
              </p:cNvPr>
              <p:cNvSpPr>
                <a:spLocks noChangeShapeType="1"/>
              </p:cNvSpPr>
              <p:nvPr/>
            </p:nvSpPr>
            <p:spPr bwMode="auto">
              <a:xfrm>
                <a:off x="2057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89" name="Line 49">
                <a:extLst>
                  <a:ext uri="{FF2B5EF4-FFF2-40B4-BE49-F238E27FC236}">
                    <a16:creationId xmlns:a16="http://schemas.microsoft.com/office/drawing/2014/main" id="{335A0CC5-72EC-462F-9201-0B7B1D894AC9}"/>
                  </a:ext>
                </a:extLst>
              </p:cNvPr>
              <p:cNvSpPr>
                <a:spLocks noChangeShapeType="1"/>
              </p:cNvSpPr>
              <p:nvPr/>
            </p:nvSpPr>
            <p:spPr bwMode="auto">
              <a:xfrm>
                <a:off x="2362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0" name="Line 50">
                <a:extLst>
                  <a:ext uri="{FF2B5EF4-FFF2-40B4-BE49-F238E27FC236}">
                    <a16:creationId xmlns:a16="http://schemas.microsoft.com/office/drawing/2014/main" id="{112C9968-20E1-4F15-B906-910493F4EAB9}"/>
                  </a:ext>
                </a:extLst>
              </p:cNvPr>
              <p:cNvSpPr>
                <a:spLocks noChangeShapeType="1"/>
              </p:cNvSpPr>
              <p:nvPr/>
            </p:nvSpPr>
            <p:spPr bwMode="auto">
              <a:xfrm>
                <a:off x="274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1" name="Line 51">
                <a:extLst>
                  <a:ext uri="{FF2B5EF4-FFF2-40B4-BE49-F238E27FC236}">
                    <a16:creationId xmlns:a16="http://schemas.microsoft.com/office/drawing/2014/main" id="{51099BEA-DF12-497A-A6AE-A42B08EF1B6C}"/>
                  </a:ext>
                </a:extLst>
              </p:cNvPr>
              <p:cNvSpPr>
                <a:spLocks noChangeShapeType="1"/>
              </p:cNvSpPr>
              <p:nvPr/>
            </p:nvSpPr>
            <p:spPr bwMode="auto">
              <a:xfrm>
                <a:off x="3124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2" name="Line 52">
                <a:extLst>
                  <a:ext uri="{FF2B5EF4-FFF2-40B4-BE49-F238E27FC236}">
                    <a16:creationId xmlns:a16="http://schemas.microsoft.com/office/drawing/2014/main" id="{464AC934-B5AD-4E68-B5D8-7B2DB145BB1A}"/>
                  </a:ext>
                </a:extLst>
              </p:cNvPr>
              <p:cNvSpPr>
                <a:spLocks noChangeShapeType="1"/>
              </p:cNvSpPr>
              <p:nvPr/>
            </p:nvSpPr>
            <p:spPr bwMode="auto">
              <a:xfrm>
                <a:off x="5791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3" name="Line 53">
                <a:extLst>
                  <a:ext uri="{FF2B5EF4-FFF2-40B4-BE49-F238E27FC236}">
                    <a16:creationId xmlns:a16="http://schemas.microsoft.com/office/drawing/2014/main" id="{A6141C21-4CF4-4046-87A3-BB2FFF179EF4}"/>
                  </a:ext>
                </a:extLst>
              </p:cNvPr>
              <p:cNvSpPr>
                <a:spLocks noChangeShapeType="1"/>
              </p:cNvSpPr>
              <p:nvPr/>
            </p:nvSpPr>
            <p:spPr bwMode="auto">
              <a:xfrm>
                <a:off x="68580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4" name="Line 54">
                <a:extLst>
                  <a:ext uri="{FF2B5EF4-FFF2-40B4-BE49-F238E27FC236}">
                    <a16:creationId xmlns:a16="http://schemas.microsoft.com/office/drawing/2014/main" id="{2D3F31A7-D619-49DD-B11E-3CF3A6BD5D86}"/>
                  </a:ext>
                </a:extLst>
              </p:cNvPr>
              <p:cNvSpPr>
                <a:spLocks noChangeShapeType="1"/>
              </p:cNvSpPr>
              <p:nvPr/>
            </p:nvSpPr>
            <p:spPr bwMode="auto">
              <a:xfrm>
                <a:off x="655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5" name="Line 55">
                <a:extLst>
                  <a:ext uri="{FF2B5EF4-FFF2-40B4-BE49-F238E27FC236}">
                    <a16:creationId xmlns:a16="http://schemas.microsoft.com/office/drawing/2014/main" id="{DDC89F49-C43C-4445-A5A3-C38897F2639A}"/>
                  </a:ext>
                </a:extLst>
              </p:cNvPr>
              <p:cNvSpPr>
                <a:spLocks noChangeShapeType="1"/>
              </p:cNvSpPr>
              <p:nvPr/>
            </p:nvSpPr>
            <p:spPr bwMode="auto">
              <a:xfrm>
                <a:off x="6248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6" name="Line 56">
                <a:extLst>
                  <a:ext uri="{FF2B5EF4-FFF2-40B4-BE49-F238E27FC236}">
                    <a16:creationId xmlns:a16="http://schemas.microsoft.com/office/drawing/2014/main" id="{C7B28954-8A17-454E-8896-81A39F61E1A6}"/>
                  </a:ext>
                </a:extLst>
              </p:cNvPr>
              <p:cNvSpPr>
                <a:spLocks noChangeShapeType="1"/>
              </p:cNvSpPr>
              <p:nvPr/>
            </p:nvSpPr>
            <p:spPr bwMode="auto">
              <a:xfrm>
                <a:off x="6019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7" name="Line 57">
                <a:extLst>
                  <a:ext uri="{FF2B5EF4-FFF2-40B4-BE49-F238E27FC236}">
                    <a16:creationId xmlns:a16="http://schemas.microsoft.com/office/drawing/2014/main" id="{E14297F2-79B9-4B69-848B-65ABE22C6FC1}"/>
                  </a:ext>
                </a:extLst>
              </p:cNvPr>
              <p:cNvSpPr>
                <a:spLocks noChangeShapeType="1"/>
              </p:cNvSpPr>
              <p:nvPr/>
            </p:nvSpPr>
            <p:spPr bwMode="auto">
              <a:xfrm>
                <a:off x="7467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8" name="Line 58">
                <a:extLst>
                  <a:ext uri="{FF2B5EF4-FFF2-40B4-BE49-F238E27FC236}">
                    <a16:creationId xmlns:a16="http://schemas.microsoft.com/office/drawing/2014/main" id="{44870308-DA26-4AC9-B4C1-F5F5EDE618C9}"/>
                  </a:ext>
                </a:extLst>
              </p:cNvPr>
              <p:cNvSpPr>
                <a:spLocks noChangeShapeType="1"/>
              </p:cNvSpPr>
              <p:nvPr/>
            </p:nvSpPr>
            <p:spPr bwMode="auto">
              <a:xfrm>
                <a:off x="7162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399" name="Freeform 59">
                <a:extLst>
                  <a:ext uri="{FF2B5EF4-FFF2-40B4-BE49-F238E27FC236}">
                    <a16:creationId xmlns:a16="http://schemas.microsoft.com/office/drawing/2014/main" id="{DFDDC619-A706-404A-A474-22389B66DD82}"/>
                  </a:ext>
                </a:extLst>
              </p:cNvPr>
              <p:cNvSpPr>
                <a:spLocks/>
              </p:cNvSpPr>
              <p:nvPr/>
            </p:nvSpPr>
            <p:spPr bwMode="auto">
              <a:xfrm>
                <a:off x="4494213" y="5257800"/>
                <a:ext cx="1587" cy="460375"/>
              </a:xfrm>
              <a:custGeom>
                <a:avLst/>
                <a:gdLst>
                  <a:gd name="T0" fmla="*/ 2147483646 w 1"/>
                  <a:gd name="T1" fmla="*/ 0 h 290"/>
                  <a:gd name="T2" fmla="*/ 0 w 1"/>
                  <a:gd name="T3" fmla="*/ 2147483646 h 290"/>
                  <a:gd name="T4" fmla="*/ 0 60000 65536"/>
                  <a:gd name="T5" fmla="*/ 0 60000 65536"/>
                  <a:gd name="T6" fmla="*/ 0 w 1"/>
                  <a:gd name="T7" fmla="*/ 0 h 290"/>
                  <a:gd name="T8" fmla="*/ 1 w 1"/>
                  <a:gd name="T9" fmla="*/ 290 h 290"/>
                </a:gdLst>
                <a:ahLst/>
                <a:cxnLst>
                  <a:cxn ang="T4">
                    <a:pos x="T0" y="T1"/>
                  </a:cxn>
                  <a:cxn ang="T5">
                    <a:pos x="T2" y="T3"/>
                  </a:cxn>
                </a:cxnLst>
                <a:rect l="T6" t="T7" r="T8" b="T9"/>
                <a:pathLst>
                  <a:path w="1" h="290">
                    <a:moveTo>
                      <a:pt x="1" y="0"/>
                    </a:moveTo>
                    <a:lnTo>
                      <a:pt x="0" y="290"/>
                    </a:lnTo>
                  </a:path>
                </a:pathLst>
              </a:custGeom>
              <a:noFill/>
              <a:ln w="95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400" name="Line 60">
                <a:extLst>
                  <a:ext uri="{FF2B5EF4-FFF2-40B4-BE49-F238E27FC236}">
                    <a16:creationId xmlns:a16="http://schemas.microsoft.com/office/drawing/2014/main" id="{BB813A49-9C50-4AFD-80ED-A275AC18DEDC}"/>
                  </a:ext>
                </a:extLst>
              </p:cNvPr>
              <p:cNvSpPr>
                <a:spLocks noChangeShapeType="1"/>
              </p:cNvSpPr>
              <p:nvPr/>
            </p:nvSpPr>
            <p:spPr bwMode="auto">
              <a:xfrm flipV="1">
                <a:off x="236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4401" name="Line 61">
                <a:extLst>
                  <a:ext uri="{FF2B5EF4-FFF2-40B4-BE49-F238E27FC236}">
                    <a16:creationId xmlns:a16="http://schemas.microsoft.com/office/drawing/2014/main" id="{2DD9E0A8-22F9-4981-A832-1012886A91ED}"/>
                  </a:ext>
                </a:extLst>
              </p:cNvPr>
              <p:cNvSpPr>
                <a:spLocks noChangeShapeType="1"/>
              </p:cNvSpPr>
              <p:nvPr/>
            </p:nvSpPr>
            <p:spPr bwMode="auto">
              <a:xfrm flipV="1">
                <a:off x="251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02" name="Text Box 62">
                <a:extLst>
                  <a:ext uri="{FF2B5EF4-FFF2-40B4-BE49-F238E27FC236}">
                    <a16:creationId xmlns:a16="http://schemas.microsoft.com/office/drawing/2014/main" id="{5054DEA0-92F4-4FD3-8BC1-107C501A8348}"/>
                  </a:ext>
                </a:extLst>
              </p:cNvPr>
              <p:cNvSpPr txBox="1">
                <a:spLocks noChangeArrowheads="1"/>
              </p:cNvSpPr>
              <p:nvPr/>
            </p:nvSpPr>
            <p:spPr bwMode="auto">
              <a:xfrm>
                <a:off x="281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15 kN/m</a:t>
                </a:r>
              </a:p>
            </p:txBody>
          </p:sp>
          <p:sp>
            <p:nvSpPr>
              <p:cNvPr id="14403" name="Line 63">
                <a:extLst>
                  <a:ext uri="{FF2B5EF4-FFF2-40B4-BE49-F238E27FC236}">
                    <a16:creationId xmlns:a16="http://schemas.microsoft.com/office/drawing/2014/main" id="{C8AF6BC7-DC7A-43B2-92BB-4748AAA1F6AF}"/>
                  </a:ext>
                </a:extLst>
              </p:cNvPr>
              <p:cNvSpPr>
                <a:spLocks noChangeShapeType="1"/>
              </p:cNvSpPr>
              <p:nvPr/>
            </p:nvSpPr>
            <p:spPr bwMode="auto">
              <a:xfrm flipV="1">
                <a:off x="617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4404" name="Line 64">
                <a:extLst>
                  <a:ext uri="{FF2B5EF4-FFF2-40B4-BE49-F238E27FC236}">
                    <a16:creationId xmlns:a16="http://schemas.microsoft.com/office/drawing/2014/main" id="{39391A89-8476-4F4F-B07F-B4098CBA01BF}"/>
                  </a:ext>
                </a:extLst>
              </p:cNvPr>
              <p:cNvSpPr>
                <a:spLocks noChangeShapeType="1"/>
              </p:cNvSpPr>
              <p:nvPr/>
            </p:nvSpPr>
            <p:spPr bwMode="auto">
              <a:xfrm flipV="1">
                <a:off x="632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05" name="Text Box 65">
                <a:extLst>
                  <a:ext uri="{FF2B5EF4-FFF2-40B4-BE49-F238E27FC236}">
                    <a16:creationId xmlns:a16="http://schemas.microsoft.com/office/drawing/2014/main" id="{4CCC5946-6C64-4622-A7BA-D0D8DAB19460}"/>
                  </a:ext>
                </a:extLst>
              </p:cNvPr>
              <p:cNvSpPr txBox="1">
                <a:spLocks noChangeArrowheads="1"/>
              </p:cNvSpPr>
              <p:nvPr/>
            </p:nvSpPr>
            <p:spPr bwMode="auto">
              <a:xfrm>
                <a:off x="662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10 kN/m</a:t>
                </a:r>
              </a:p>
            </p:txBody>
          </p:sp>
          <p:sp>
            <p:nvSpPr>
              <p:cNvPr id="14406" name="Text Box 66">
                <a:extLst>
                  <a:ext uri="{FF2B5EF4-FFF2-40B4-BE49-F238E27FC236}">
                    <a16:creationId xmlns:a16="http://schemas.microsoft.com/office/drawing/2014/main" id="{4AF073A4-D8B1-4AF7-B8F9-8EFB93D0B2A4}"/>
                  </a:ext>
                </a:extLst>
              </p:cNvPr>
              <p:cNvSpPr txBox="1">
                <a:spLocks noChangeArrowheads="1"/>
              </p:cNvSpPr>
              <p:nvPr/>
            </p:nvSpPr>
            <p:spPr bwMode="auto">
              <a:xfrm>
                <a:off x="4191000" y="4953000"/>
                <a:ext cx="787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150 kN</a:t>
                </a:r>
              </a:p>
            </p:txBody>
          </p:sp>
          <p:sp>
            <p:nvSpPr>
              <p:cNvPr id="14407" name="Line 67">
                <a:extLst>
                  <a:ext uri="{FF2B5EF4-FFF2-40B4-BE49-F238E27FC236}">
                    <a16:creationId xmlns:a16="http://schemas.microsoft.com/office/drawing/2014/main" id="{4610F5CF-6B05-40D4-8DA9-184247948ACC}"/>
                  </a:ext>
                </a:extLst>
              </p:cNvPr>
              <p:cNvSpPr>
                <a:spLocks noChangeShapeType="1"/>
              </p:cNvSpPr>
              <p:nvPr/>
            </p:nvSpPr>
            <p:spPr bwMode="auto">
              <a:xfrm>
                <a:off x="12192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08" name="Line 68">
                <a:extLst>
                  <a:ext uri="{FF2B5EF4-FFF2-40B4-BE49-F238E27FC236}">
                    <a16:creationId xmlns:a16="http://schemas.microsoft.com/office/drawing/2014/main" id="{5F22F6EA-F780-401C-BA0B-48A262AFADDA}"/>
                  </a:ext>
                </a:extLst>
              </p:cNvPr>
              <p:cNvSpPr>
                <a:spLocks noChangeShapeType="1"/>
              </p:cNvSpPr>
              <p:nvPr/>
            </p:nvSpPr>
            <p:spPr bwMode="auto">
              <a:xfrm>
                <a:off x="35052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09" name="Line 69">
                <a:extLst>
                  <a:ext uri="{FF2B5EF4-FFF2-40B4-BE49-F238E27FC236}">
                    <a16:creationId xmlns:a16="http://schemas.microsoft.com/office/drawing/2014/main" id="{B85D0841-5D65-437D-BD8A-00E151EC8FDC}"/>
                  </a:ext>
                </a:extLst>
              </p:cNvPr>
              <p:cNvSpPr>
                <a:spLocks noChangeShapeType="1"/>
              </p:cNvSpPr>
              <p:nvPr/>
            </p:nvSpPr>
            <p:spPr bwMode="auto">
              <a:xfrm>
                <a:off x="55626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10" name="Line 70">
                <a:extLst>
                  <a:ext uri="{FF2B5EF4-FFF2-40B4-BE49-F238E27FC236}">
                    <a16:creationId xmlns:a16="http://schemas.microsoft.com/office/drawing/2014/main" id="{02DD96D3-DD6E-4ACD-8404-F15E70B0A999}"/>
                  </a:ext>
                </a:extLst>
              </p:cNvPr>
              <p:cNvSpPr>
                <a:spLocks noChangeShapeType="1"/>
              </p:cNvSpPr>
              <p:nvPr/>
            </p:nvSpPr>
            <p:spPr bwMode="auto">
              <a:xfrm>
                <a:off x="77724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11" name="Line 71">
                <a:extLst>
                  <a:ext uri="{FF2B5EF4-FFF2-40B4-BE49-F238E27FC236}">
                    <a16:creationId xmlns:a16="http://schemas.microsoft.com/office/drawing/2014/main" id="{5DB594D7-BD52-4000-BD6E-48D0820C3E3E}"/>
                  </a:ext>
                </a:extLst>
              </p:cNvPr>
              <p:cNvSpPr>
                <a:spLocks noChangeShapeType="1"/>
              </p:cNvSpPr>
              <p:nvPr/>
            </p:nvSpPr>
            <p:spPr bwMode="auto">
              <a:xfrm>
                <a:off x="1219200" y="6400800"/>
                <a:ext cx="65532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12" name="Line 72">
                <a:extLst>
                  <a:ext uri="{FF2B5EF4-FFF2-40B4-BE49-F238E27FC236}">
                    <a16:creationId xmlns:a16="http://schemas.microsoft.com/office/drawing/2014/main" id="{6F9CB499-8AEF-4DE9-A2A9-B99B822204E6}"/>
                  </a:ext>
                </a:extLst>
              </p:cNvPr>
              <p:cNvSpPr>
                <a:spLocks noChangeShapeType="1"/>
              </p:cNvSpPr>
              <p:nvPr/>
            </p:nvSpPr>
            <p:spPr bwMode="auto">
              <a:xfrm flipH="1">
                <a:off x="34290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13" name="Line 73">
                <a:extLst>
                  <a:ext uri="{FF2B5EF4-FFF2-40B4-BE49-F238E27FC236}">
                    <a16:creationId xmlns:a16="http://schemas.microsoft.com/office/drawing/2014/main" id="{6D527FEA-14E0-4089-BA18-F8F7D5696910}"/>
                  </a:ext>
                </a:extLst>
              </p:cNvPr>
              <p:cNvSpPr>
                <a:spLocks noChangeShapeType="1"/>
              </p:cNvSpPr>
              <p:nvPr/>
            </p:nvSpPr>
            <p:spPr bwMode="auto">
              <a:xfrm flipH="1">
                <a:off x="54864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414" name="Text Box 74">
                <a:extLst>
                  <a:ext uri="{FF2B5EF4-FFF2-40B4-BE49-F238E27FC236}">
                    <a16:creationId xmlns:a16="http://schemas.microsoft.com/office/drawing/2014/main" id="{24136E97-9E12-481D-B1DC-27409677B0C3}"/>
                  </a:ext>
                </a:extLst>
              </p:cNvPr>
              <p:cNvSpPr txBox="1">
                <a:spLocks noChangeArrowheads="1"/>
              </p:cNvSpPr>
              <p:nvPr/>
            </p:nvSpPr>
            <p:spPr bwMode="auto">
              <a:xfrm>
                <a:off x="1905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4415" name="Text Box 75">
                <a:extLst>
                  <a:ext uri="{FF2B5EF4-FFF2-40B4-BE49-F238E27FC236}">
                    <a16:creationId xmlns:a16="http://schemas.microsoft.com/office/drawing/2014/main" id="{D612E945-1BCC-48B9-871A-86092D0C6F5C}"/>
                  </a:ext>
                </a:extLst>
              </p:cNvPr>
              <p:cNvSpPr txBox="1">
                <a:spLocks noChangeArrowheads="1"/>
              </p:cNvSpPr>
              <p:nvPr/>
            </p:nvSpPr>
            <p:spPr bwMode="auto">
              <a:xfrm>
                <a:off x="42672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6 m</a:t>
                </a:r>
              </a:p>
            </p:txBody>
          </p:sp>
          <p:sp>
            <p:nvSpPr>
              <p:cNvPr id="14416" name="Text Box 76">
                <a:extLst>
                  <a:ext uri="{FF2B5EF4-FFF2-40B4-BE49-F238E27FC236}">
                    <a16:creationId xmlns:a16="http://schemas.microsoft.com/office/drawing/2014/main" id="{1607258B-4D67-405C-B563-CE5A67CFC0F8}"/>
                  </a:ext>
                </a:extLst>
              </p:cNvPr>
              <p:cNvSpPr txBox="1">
                <a:spLocks noChangeArrowheads="1"/>
              </p:cNvSpPr>
              <p:nvPr/>
            </p:nvSpPr>
            <p:spPr bwMode="auto">
              <a:xfrm>
                <a:off x="6477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4417" name="Text Box 77">
                <a:extLst>
                  <a:ext uri="{FF2B5EF4-FFF2-40B4-BE49-F238E27FC236}">
                    <a16:creationId xmlns:a16="http://schemas.microsoft.com/office/drawing/2014/main" id="{82296150-584B-4B6F-8D9F-BEEDC8619665}"/>
                  </a:ext>
                </a:extLst>
              </p:cNvPr>
              <p:cNvSpPr txBox="1">
                <a:spLocks noChangeArrowheads="1"/>
              </p:cNvSpPr>
              <p:nvPr/>
            </p:nvSpPr>
            <p:spPr bwMode="auto">
              <a:xfrm>
                <a:off x="838200" y="5715000"/>
                <a:ext cx="2888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A</a:t>
                </a:r>
              </a:p>
            </p:txBody>
          </p:sp>
          <p:sp>
            <p:nvSpPr>
              <p:cNvPr id="14418" name="Text Box 79">
                <a:extLst>
                  <a:ext uri="{FF2B5EF4-FFF2-40B4-BE49-F238E27FC236}">
                    <a16:creationId xmlns:a16="http://schemas.microsoft.com/office/drawing/2014/main" id="{6FA58772-E13E-4DEA-9A56-D1105D95B7B1}"/>
                  </a:ext>
                </a:extLst>
              </p:cNvPr>
              <p:cNvSpPr txBox="1">
                <a:spLocks noChangeArrowheads="1"/>
              </p:cNvSpPr>
              <p:nvPr/>
            </p:nvSpPr>
            <p:spPr bwMode="auto">
              <a:xfrm>
                <a:off x="5715000" y="5791200"/>
                <a:ext cx="28084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C</a:t>
                </a:r>
              </a:p>
            </p:txBody>
          </p:sp>
          <p:sp>
            <p:nvSpPr>
              <p:cNvPr id="14419" name="Text Box 80">
                <a:extLst>
                  <a:ext uri="{FF2B5EF4-FFF2-40B4-BE49-F238E27FC236}">
                    <a16:creationId xmlns:a16="http://schemas.microsoft.com/office/drawing/2014/main" id="{11C8A7BA-64AF-44E6-B2CF-E1B26171572D}"/>
                  </a:ext>
                </a:extLst>
              </p:cNvPr>
              <p:cNvSpPr txBox="1">
                <a:spLocks noChangeArrowheads="1"/>
              </p:cNvSpPr>
              <p:nvPr/>
            </p:nvSpPr>
            <p:spPr bwMode="auto">
              <a:xfrm>
                <a:off x="7848600" y="5715000"/>
                <a:ext cx="2952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D</a:t>
                </a:r>
              </a:p>
            </p:txBody>
          </p:sp>
          <p:sp>
            <p:nvSpPr>
              <p:cNvPr id="14420" name="Text Box 81">
                <a:extLst>
                  <a:ext uri="{FF2B5EF4-FFF2-40B4-BE49-F238E27FC236}">
                    <a16:creationId xmlns:a16="http://schemas.microsoft.com/office/drawing/2014/main" id="{AD612B5B-4E12-4896-9BA6-90FF7F442B92}"/>
                  </a:ext>
                </a:extLst>
              </p:cNvPr>
              <p:cNvSpPr txBox="1">
                <a:spLocks noChangeArrowheads="1"/>
              </p:cNvSpPr>
              <p:nvPr/>
            </p:nvSpPr>
            <p:spPr bwMode="auto">
              <a:xfrm>
                <a:off x="19812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4421" name="Text Box 82">
                <a:extLst>
                  <a:ext uri="{FF2B5EF4-FFF2-40B4-BE49-F238E27FC236}">
                    <a16:creationId xmlns:a16="http://schemas.microsoft.com/office/drawing/2014/main" id="{270E3FE3-806A-41EB-B254-135EFBACB02A}"/>
                  </a:ext>
                </a:extLst>
              </p:cNvPr>
              <p:cNvSpPr txBox="1">
                <a:spLocks noChangeArrowheads="1"/>
              </p:cNvSpPr>
              <p:nvPr/>
            </p:nvSpPr>
            <p:spPr bwMode="auto">
              <a:xfrm>
                <a:off x="43434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4422" name="Text Box 83">
                <a:extLst>
                  <a:ext uri="{FF2B5EF4-FFF2-40B4-BE49-F238E27FC236}">
                    <a16:creationId xmlns:a16="http://schemas.microsoft.com/office/drawing/2014/main" id="{A4452071-0301-40D4-AE88-223A57F7047D}"/>
                  </a:ext>
                </a:extLst>
              </p:cNvPr>
              <p:cNvSpPr txBox="1">
                <a:spLocks noChangeArrowheads="1"/>
              </p:cNvSpPr>
              <p:nvPr/>
            </p:nvSpPr>
            <p:spPr bwMode="auto">
              <a:xfrm>
                <a:off x="64770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4423" name="Line 84">
                <a:extLst>
                  <a:ext uri="{FF2B5EF4-FFF2-40B4-BE49-F238E27FC236}">
                    <a16:creationId xmlns:a16="http://schemas.microsoft.com/office/drawing/2014/main" id="{47AD1D10-D251-4324-9FC1-C944D04C5087}"/>
                  </a:ext>
                </a:extLst>
              </p:cNvPr>
              <p:cNvSpPr>
                <a:spLocks noChangeShapeType="1"/>
              </p:cNvSpPr>
              <p:nvPr/>
            </p:nvSpPr>
            <p:spPr bwMode="auto">
              <a:xfrm>
                <a:off x="3505200" y="5562600"/>
                <a:ext cx="9906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4424" name="Text Box 85">
                <a:extLst>
                  <a:ext uri="{FF2B5EF4-FFF2-40B4-BE49-F238E27FC236}">
                    <a16:creationId xmlns:a16="http://schemas.microsoft.com/office/drawing/2014/main" id="{68C90852-F1FA-47D2-B1DE-0981BB88FD2C}"/>
                  </a:ext>
                </a:extLst>
              </p:cNvPr>
              <p:cNvSpPr txBox="1">
                <a:spLocks noChangeArrowheads="1"/>
              </p:cNvSpPr>
              <p:nvPr/>
            </p:nvSpPr>
            <p:spPr bwMode="auto">
              <a:xfrm>
                <a:off x="3733800" y="53340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3 m</a:t>
                </a:r>
              </a:p>
            </p:txBody>
          </p:sp>
          <p:sp>
            <p:nvSpPr>
              <p:cNvPr id="14425" name="Text Box 78">
                <a:extLst>
                  <a:ext uri="{FF2B5EF4-FFF2-40B4-BE49-F238E27FC236}">
                    <a16:creationId xmlns:a16="http://schemas.microsoft.com/office/drawing/2014/main" id="{B7CC4AB5-43BD-4C61-A6A9-EF4038FBBAC7}"/>
                  </a:ext>
                </a:extLst>
              </p:cNvPr>
              <p:cNvSpPr txBox="1">
                <a:spLocks noChangeArrowheads="1"/>
              </p:cNvSpPr>
              <p:nvPr/>
            </p:nvSpPr>
            <p:spPr bwMode="auto">
              <a:xfrm>
                <a:off x="3657600" y="5791200"/>
                <a:ext cx="282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B</a:t>
                </a:r>
              </a:p>
            </p:txBody>
          </p:sp>
        </p:grpSp>
        <p:sp>
          <p:nvSpPr>
            <p:cNvPr id="94" name="Rectangle 93">
              <a:extLst>
                <a:ext uri="{FF2B5EF4-FFF2-40B4-BE49-F238E27FC236}">
                  <a16:creationId xmlns:a16="http://schemas.microsoft.com/office/drawing/2014/main" id="{3A37F96A-B327-42D3-B6BE-E2EBD5978D72}"/>
                </a:ext>
              </a:extLst>
            </p:cNvPr>
            <p:cNvSpPr/>
            <p:nvPr/>
          </p:nvSpPr>
          <p:spPr>
            <a:xfrm>
              <a:off x="1219200" y="5257801"/>
              <a:ext cx="6553199" cy="1524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2"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0-#ppt_w/2"/>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6"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1+#ppt_w/2"/>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a:extLst>
              <a:ext uri="{FF2B5EF4-FFF2-40B4-BE49-F238E27FC236}">
                <a16:creationId xmlns:a16="http://schemas.microsoft.com/office/drawing/2014/main" id="{0A3C02B7-2915-444B-A7A3-A0BACAB17408}"/>
              </a:ext>
            </a:extLst>
          </p:cNvPr>
          <p:cNvSpPr txBox="1">
            <a:spLocks noChangeArrowheads="1"/>
          </p:cNvSpPr>
          <p:nvPr/>
        </p:nvSpPr>
        <p:spPr bwMode="auto">
          <a:xfrm>
            <a:off x="762000" y="963613"/>
            <a:ext cx="67532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u="sng">
                <a:solidFill>
                  <a:srgbClr val="3333FF"/>
                </a:solidFill>
              </a:rPr>
              <a:t>In beam AB</a:t>
            </a:r>
            <a:endParaRPr lang="en-US" altLang="en-US" sz="2000">
              <a:solidFill>
                <a:srgbClr val="3333FF"/>
              </a:solidFill>
            </a:endParaRPr>
          </a:p>
          <a:p>
            <a:pPr eaLnBrk="1" hangingPunct="1">
              <a:spcBef>
                <a:spcPct val="0"/>
              </a:spcBef>
              <a:buFontTx/>
              <a:buNone/>
            </a:pPr>
            <a:r>
              <a:rPr lang="en-US" altLang="en-US" sz="2000"/>
              <a:t>Fixed end moment at A = -wl</a:t>
            </a:r>
            <a:r>
              <a:rPr lang="en-US" altLang="en-US" sz="2000" baseline="30000"/>
              <a:t>2</a:t>
            </a:r>
            <a:r>
              <a:rPr lang="en-US" altLang="en-US" sz="2000"/>
              <a:t>/12 = - (15)(8)(8)/12 = - 80 kN.m</a:t>
            </a:r>
          </a:p>
          <a:p>
            <a:pPr eaLnBrk="1" hangingPunct="1">
              <a:spcBef>
                <a:spcPct val="0"/>
              </a:spcBef>
              <a:buFontTx/>
              <a:buNone/>
            </a:pPr>
            <a:r>
              <a:rPr lang="en-US" altLang="en-US" sz="2000"/>
              <a:t>Fixed end moment at B = +wl</a:t>
            </a:r>
            <a:r>
              <a:rPr lang="en-US" altLang="en-US" sz="2000" baseline="30000"/>
              <a:t>2</a:t>
            </a:r>
            <a:r>
              <a:rPr lang="en-US" altLang="en-US" sz="2000"/>
              <a:t>/12 = +(15)(8)(8)/12 = + 80 kN.m</a:t>
            </a:r>
            <a:endParaRPr lang="en-US" altLang="en-US" sz="1800"/>
          </a:p>
        </p:txBody>
      </p:sp>
      <p:sp>
        <p:nvSpPr>
          <p:cNvPr id="15363" name="Text Box 3">
            <a:extLst>
              <a:ext uri="{FF2B5EF4-FFF2-40B4-BE49-F238E27FC236}">
                <a16:creationId xmlns:a16="http://schemas.microsoft.com/office/drawing/2014/main" id="{3D0E61CD-4156-4E37-9F1B-2834327193A4}"/>
              </a:ext>
            </a:extLst>
          </p:cNvPr>
          <p:cNvSpPr txBox="1">
            <a:spLocks noChangeArrowheads="1"/>
          </p:cNvSpPr>
          <p:nvPr/>
        </p:nvSpPr>
        <p:spPr bwMode="auto">
          <a:xfrm>
            <a:off x="838200" y="2362200"/>
            <a:ext cx="7078663"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u="sng">
                <a:solidFill>
                  <a:srgbClr val="3333FF"/>
                </a:solidFill>
              </a:rPr>
              <a:t>In beam BC</a:t>
            </a:r>
            <a:endParaRPr lang="en-US" altLang="en-US" sz="2000">
              <a:solidFill>
                <a:srgbClr val="3333FF"/>
              </a:solidFill>
            </a:endParaRPr>
          </a:p>
          <a:p>
            <a:pPr eaLnBrk="1" hangingPunct="1">
              <a:spcBef>
                <a:spcPct val="0"/>
              </a:spcBef>
              <a:buFontTx/>
              <a:buNone/>
            </a:pPr>
            <a:r>
              <a:rPr lang="en-US" altLang="en-US" sz="2000"/>
              <a:t>Fixed end moment at B = - (Pab</a:t>
            </a:r>
            <a:r>
              <a:rPr lang="en-US" altLang="en-US" sz="2000" baseline="30000"/>
              <a:t>2</a:t>
            </a:r>
            <a:r>
              <a:rPr lang="en-US" altLang="en-US" sz="2000"/>
              <a:t>)/l</a:t>
            </a:r>
            <a:r>
              <a:rPr lang="en-US" altLang="en-US" sz="2000" baseline="30000"/>
              <a:t>2 </a:t>
            </a:r>
            <a:r>
              <a:rPr lang="en-US" altLang="en-US" sz="2000"/>
              <a:t>= - (150)(3)(3)</a:t>
            </a:r>
            <a:r>
              <a:rPr lang="en-US" altLang="en-US" sz="2000" baseline="30000"/>
              <a:t>2</a:t>
            </a:r>
            <a:r>
              <a:rPr lang="en-US" altLang="en-US" sz="2000"/>
              <a:t>/6</a:t>
            </a:r>
            <a:r>
              <a:rPr lang="en-US" altLang="en-US" sz="2000" baseline="30000"/>
              <a:t>2</a:t>
            </a:r>
            <a:r>
              <a:rPr lang="en-US" altLang="en-US" sz="2000"/>
              <a:t> </a:t>
            </a:r>
          </a:p>
          <a:p>
            <a:pPr eaLnBrk="1" hangingPunct="1">
              <a:spcBef>
                <a:spcPct val="0"/>
              </a:spcBef>
              <a:buFontTx/>
              <a:buNone/>
            </a:pPr>
            <a:r>
              <a:rPr lang="en-US" altLang="en-US" sz="2000"/>
              <a:t>					= -112.5 kN.m</a:t>
            </a:r>
          </a:p>
          <a:p>
            <a:pPr eaLnBrk="1" hangingPunct="1">
              <a:spcBef>
                <a:spcPct val="0"/>
              </a:spcBef>
              <a:buFontTx/>
              <a:buNone/>
            </a:pPr>
            <a:r>
              <a:rPr lang="en-US" altLang="en-US" sz="2000"/>
              <a:t>Fixed end moment at C = + (Pab</a:t>
            </a:r>
            <a:r>
              <a:rPr lang="en-US" altLang="en-US" sz="2000" baseline="30000"/>
              <a:t>2</a:t>
            </a:r>
            <a:r>
              <a:rPr lang="en-US" altLang="en-US" sz="2000"/>
              <a:t>)/l</a:t>
            </a:r>
            <a:r>
              <a:rPr lang="en-US" altLang="en-US" sz="2000" baseline="30000"/>
              <a:t>2 </a:t>
            </a:r>
            <a:r>
              <a:rPr lang="en-US" altLang="en-US" sz="2000"/>
              <a:t>= + (150)(3)(3)</a:t>
            </a:r>
            <a:r>
              <a:rPr lang="en-US" altLang="en-US" sz="2000" baseline="30000"/>
              <a:t>2</a:t>
            </a:r>
            <a:r>
              <a:rPr lang="en-US" altLang="en-US" sz="2000"/>
              <a:t>/6</a:t>
            </a:r>
            <a:r>
              <a:rPr lang="en-US" altLang="en-US" sz="2000" baseline="30000"/>
              <a:t>2</a:t>
            </a:r>
            <a:r>
              <a:rPr lang="en-US" altLang="en-US" sz="2000"/>
              <a:t> </a:t>
            </a:r>
          </a:p>
          <a:p>
            <a:pPr eaLnBrk="1" hangingPunct="1">
              <a:spcBef>
                <a:spcPct val="0"/>
              </a:spcBef>
              <a:buFontTx/>
              <a:buNone/>
            </a:pPr>
            <a:r>
              <a:rPr lang="en-US" altLang="en-US" sz="2000"/>
              <a:t>					= + 112.5 kN.m</a:t>
            </a:r>
          </a:p>
          <a:p>
            <a:pPr eaLnBrk="1" hangingPunct="1">
              <a:spcBef>
                <a:spcPct val="0"/>
              </a:spcBef>
              <a:buFontTx/>
              <a:buNone/>
            </a:pPr>
            <a:endParaRPr lang="en-US" altLang="en-US" sz="2000" u="sng"/>
          </a:p>
        </p:txBody>
      </p:sp>
      <p:sp>
        <p:nvSpPr>
          <p:cNvPr id="15364" name="Text Box 4">
            <a:extLst>
              <a:ext uri="{FF2B5EF4-FFF2-40B4-BE49-F238E27FC236}">
                <a16:creationId xmlns:a16="http://schemas.microsoft.com/office/drawing/2014/main" id="{4FFD05D1-9F8F-4D20-9A5B-7D0D3A069C98}"/>
              </a:ext>
            </a:extLst>
          </p:cNvPr>
          <p:cNvSpPr txBox="1">
            <a:spLocks noChangeArrowheads="1"/>
          </p:cNvSpPr>
          <p:nvPr/>
        </p:nvSpPr>
        <p:spPr bwMode="auto">
          <a:xfrm>
            <a:off x="533400" y="4697413"/>
            <a:ext cx="7021513"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u="sng">
                <a:solidFill>
                  <a:srgbClr val="3333FF"/>
                </a:solidFill>
              </a:rPr>
              <a:t>In beam CD</a:t>
            </a:r>
            <a:endParaRPr lang="en-US" altLang="en-US" sz="2000">
              <a:solidFill>
                <a:srgbClr val="3333FF"/>
              </a:solidFill>
            </a:endParaRPr>
          </a:p>
          <a:p>
            <a:pPr eaLnBrk="1" hangingPunct="1">
              <a:spcBef>
                <a:spcPct val="0"/>
              </a:spcBef>
              <a:buFontTx/>
              <a:buNone/>
            </a:pPr>
            <a:r>
              <a:rPr lang="en-US" altLang="en-US" sz="2000"/>
              <a:t>Fixed end moment at C = -wl</a:t>
            </a:r>
            <a:r>
              <a:rPr lang="en-US" altLang="en-US" sz="2000" baseline="30000"/>
              <a:t>2</a:t>
            </a:r>
            <a:r>
              <a:rPr lang="en-US" altLang="en-US" sz="2000"/>
              <a:t>/12 = - (10)(8)(8)/12 = - 53.33 kN.m</a:t>
            </a:r>
          </a:p>
          <a:p>
            <a:pPr eaLnBrk="1" hangingPunct="1">
              <a:spcBef>
                <a:spcPct val="0"/>
              </a:spcBef>
              <a:buFontTx/>
              <a:buNone/>
            </a:pPr>
            <a:r>
              <a:rPr lang="en-US" altLang="en-US" sz="2000"/>
              <a:t>Fixed end moment at D = +wl</a:t>
            </a:r>
            <a:r>
              <a:rPr lang="en-US" altLang="en-US" sz="2000" baseline="30000"/>
              <a:t>2</a:t>
            </a:r>
            <a:r>
              <a:rPr lang="en-US" altLang="en-US" sz="2000"/>
              <a:t>/12 = +(10)(8)(8)/12 = + 53.33kN.m</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F8AFC638-7E4D-45E8-964C-7F29AAA09D2B}"/>
              </a:ext>
            </a:extLst>
          </p:cNvPr>
          <p:cNvSpPr txBox="1">
            <a:spLocks noChangeArrowheads="1"/>
          </p:cNvSpPr>
          <p:nvPr/>
        </p:nvSpPr>
        <p:spPr bwMode="auto">
          <a:xfrm>
            <a:off x="762000" y="228600"/>
            <a:ext cx="9906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Step II</a:t>
            </a:r>
            <a:endParaRPr lang="en-US" altLang="en-US" sz="2800" u="sng"/>
          </a:p>
        </p:txBody>
      </p:sp>
      <p:sp>
        <p:nvSpPr>
          <p:cNvPr id="3" name="Text Box 3">
            <a:extLst>
              <a:ext uri="{FF2B5EF4-FFF2-40B4-BE49-F238E27FC236}">
                <a16:creationId xmlns:a16="http://schemas.microsoft.com/office/drawing/2014/main" id="{1E589DC1-6A45-4666-B536-BEDFD2E0C64C}"/>
              </a:ext>
            </a:extLst>
          </p:cNvPr>
          <p:cNvSpPr txBox="1">
            <a:spLocks noChangeArrowheads="1"/>
          </p:cNvSpPr>
          <p:nvPr/>
        </p:nvSpPr>
        <p:spPr bwMode="auto">
          <a:xfrm>
            <a:off x="609600" y="685800"/>
            <a:ext cx="81534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800"/>
              <a:t>Since the joints B, C and D were fixed artificially (to compute the fixed-end moments), now the joints </a:t>
            </a:r>
            <a:r>
              <a:rPr lang="en-US" altLang="en-US" sz="1800">
                <a:solidFill>
                  <a:srgbClr val="FF0000"/>
                </a:solidFill>
              </a:rPr>
              <a:t>B, C and D are released and allowed to rotate</a:t>
            </a:r>
            <a:r>
              <a:rPr lang="en-US" altLang="en-US" sz="1800"/>
              <a:t>. Due to the  joint release, the joints rotate maintaining the continuous nature of the beam. Due to the joint release, the fixed end moments on either side of joints B, C and D act in the opposite direction now, </a:t>
            </a:r>
            <a:r>
              <a:rPr lang="en-US" altLang="en-US" sz="1800">
                <a:solidFill>
                  <a:srgbClr val="FF0000"/>
                </a:solidFill>
              </a:rPr>
              <a:t>and cause a net unbalanced moment to occur at the joint.</a:t>
            </a:r>
            <a:r>
              <a:rPr lang="en-US" altLang="en-US" sz="1800"/>
              <a:t> </a:t>
            </a:r>
          </a:p>
        </p:txBody>
      </p:sp>
      <p:sp>
        <p:nvSpPr>
          <p:cNvPr id="201" name="Text Box 94">
            <a:extLst>
              <a:ext uri="{FF2B5EF4-FFF2-40B4-BE49-F238E27FC236}">
                <a16:creationId xmlns:a16="http://schemas.microsoft.com/office/drawing/2014/main" id="{805EF613-B9F0-4E7D-9751-A7F1E015E607}"/>
              </a:ext>
            </a:extLst>
          </p:cNvPr>
          <p:cNvSpPr txBox="1">
            <a:spLocks noChangeArrowheads="1"/>
          </p:cNvSpPr>
          <p:nvPr/>
        </p:nvSpPr>
        <p:spPr bwMode="auto">
          <a:xfrm>
            <a:off x="685800" y="4724400"/>
            <a:ext cx="2565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b="1">
                <a:solidFill>
                  <a:srgbClr val="00B0F0"/>
                </a:solidFill>
              </a:rPr>
              <a:t>Net unbalanced moment</a:t>
            </a:r>
            <a:endParaRPr lang="en-US" altLang="en-US" sz="1800">
              <a:solidFill>
                <a:srgbClr val="00B0F0"/>
              </a:solidFill>
            </a:endParaRPr>
          </a:p>
        </p:txBody>
      </p:sp>
      <p:grpSp>
        <p:nvGrpSpPr>
          <p:cNvPr id="4" name="Group 86">
            <a:extLst>
              <a:ext uri="{FF2B5EF4-FFF2-40B4-BE49-F238E27FC236}">
                <a16:creationId xmlns:a16="http://schemas.microsoft.com/office/drawing/2014/main" id="{F68FBB69-F662-48B7-B9F1-34F53D79A4C6}"/>
              </a:ext>
            </a:extLst>
          </p:cNvPr>
          <p:cNvGrpSpPr>
            <a:grpSpLocks/>
          </p:cNvGrpSpPr>
          <p:nvPr/>
        </p:nvGrpSpPr>
        <p:grpSpPr bwMode="auto">
          <a:xfrm>
            <a:off x="838200" y="2438400"/>
            <a:ext cx="7650163" cy="2014538"/>
            <a:chOff x="838200" y="2438400"/>
            <a:chExt cx="7649460" cy="2014954"/>
          </a:xfrm>
        </p:grpSpPr>
        <p:grpSp>
          <p:nvGrpSpPr>
            <p:cNvPr id="16403" name="Group 110">
              <a:extLst>
                <a:ext uri="{FF2B5EF4-FFF2-40B4-BE49-F238E27FC236}">
                  <a16:creationId xmlns:a16="http://schemas.microsoft.com/office/drawing/2014/main" id="{E6FDA9C1-F0BD-4F54-846B-43CE128FC589}"/>
                </a:ext>
              </a:extLst>
            </p:cNvPr>
            <p:cNvGrpSpPr>
              <a:grpSpLocks/>
            </p:cNvGrpSpPr>
            <p:nvPr/>
          </p:nvGrpSpPr>
          <p:grpSpPr bwMode="auto">
            <a:xfrm>
              <a:off x="1033463" y="2438400"/>
              <a:ext cx="7305674" cy="1600200"/>
              <a:chOff x="838200" y="4495800"/>
              <a:chExt cx="7305674" cy="1600200"/>
            </a:xfrm>
          </p:grpSpPr>
          <p:grpSp>
            <p:nvGrpSpPr>
              <p:cNvPr id="16414" name="Group 111">
                <a:extLst>
                  <a:ext uri="{FF2B5EF4-FFF2-40B4-BE49-F238E27FC236}">
                    <a16:creationId xmlns:a16="http://schemas.microsoft.com/office/drawing/2014/main" id="{26C37151-2811-4558-A0AC-F7E5447C6408}"/>
                  </a:ext>
                </a:extLst>
              </p:cNvPr>
              <p:cNvGrpSpPr>
                <a:grpSpLocks/>
              </p:cNvGrpSpPr>
              <p:nvPr/>
            </p:nvGrpSpPr>
            <p:grpSpPr bwMode="auto">
              <a:xfrm>
                <a:off x="838200" y="4495800"/>
                <a:ext cx="7305674" cy="1600200"/>
                <a:chOff x="838200" y="4953000"/>
                <a:chExt cx="7305674" cy="1600200"/>
              </a:xfrm>
            </p:grpSpPr>
            <p:sp>
              <p:nvSpPr>
                <p:cNvPr id="16416" name="Line 6">
                  <a:extLst>
                    <a:ext uri="{FF2B5EF4-FFF2-40B4-BE49-F238E27FC236}">
                      <a16:creationId xmlns:a16="http://schemas.microsoft.com/office/drawing/2014/main" id="{DEE1FDDF-43D8-4815-AC69-71FB72FF1BF6}"/>
                    </a:ext>
                  </a:extLst>
                </p:cNvPr>
                <p:cNvSpPr>
                  <a:spLocks noChangeShapeType="1"/>
                </p:cNvSpPr>
                <p:nvPr/>
              </p:nvSpPr>
              <p:spPr bwMode="auto">
                <a:xfrm>
                  <a:off x="1219200" y="58674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7" name="Line 7">
                  <a:extLst>
                    <a:ext uri="{FF2B5EF4-FFF2-40B4-BE49-F238E27FC236}">
                      <a16:creationId xmlns:a16="http://schemas.microsoft.com/office/drawing/2014/main" id="{BCD22F87-7C45-400F-82AB-9FA96928D468}"/>
                    </a:ext>
                  </a:extLst>
                </p:cNvPr>
                <p:cNvSpPr>
                  <a:spLocks noChangeShapeType="1"/>
                </p:cNvSpPr>
                <p:nvPr/>
              </p:nvSpPr>
              <p:spPr bwMode="auto">
                <a:xfrm>
                  <a:off x="1219200" y="5715000"/>
                  <a:ext cx="6553200"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8" name="Line 8">
                  <a:extLst>
                    <a:ext uri="{FF2B5EF4-FFF2-40B4-BE49-F238E27FC236}">
                      <a16:creationId xmlns:a16="http://schemas.microsoft.com/office/drawing/2014/main" id="{F98FFFCA-D0EF-4020-8998-F7FE9A9A53B2}"/>
                    </a:ext>
                  </a:extLst>
                </p:cNvPr>
                <p:cNvSpPr>
                  <a:spLocks noChangeShapeType="1"/>
                </p:cNvSpPr>
                <p:nvPr/>
              </p:nvSpPr>
              <p:spPr bwMode="auto">
                <a:xfrm>
                  <a:off x="1219200" y="5486400"/>
                  <a:ext cx="0" cy="609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19" name="Freeform 9">
                  <a:extLst>
                    <a:ext uri="{FF2B5EF4-FFF2-40B4-BE49-F238E27FC236}">
                      <a16:creationId xmlns:a16="http://schemas.microsoft.com/office/drawing/2014/main" id="{D349687A-3FDB-4ED8-A77B-A20D06C868B6}"/>
                    </a:ext>
                  </a:extLst>
                </p:cNvPr>
                <p:cNvSpPr>
                  <a:spLocks/>
                </p:cNvSpPr>
                <p:nvPr/>
              </p:nvSpPr>
              <p:spPr bwMode="auto">
                <a:xfrm>
                  <a:off x="3387725"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20" name="Freeform 10">
                  <a:extLst>
                    <a:ext uri="{FF2B5EF4-FFF2-40B4-BE49-F238E27FC236}">
                      <a16:creationId xmlns:a16="http://schemas.microsoft.com/office/drawing/2014/main" id="{C90C49B0-C9B0-4B27-83EF-81462A8096E0}"/>
                    </a:ext>
                  </a:extLst>
                </p:cNvPr>
                <p:cNvSpPr>
                  <a:spLocks/>
                </p:cNvSpPr>
                <p:nvPr/>
              </p:nvSpPr>
              <p:spPr bwMode="auto">
                <a:xfrm>
                  <a:off x="54864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21" name="Freeform 11">
                  <a:extLst>
                    <a:ext uri="{FF2B5EF4-FFF2-40B4-BE49-F238E27FC236}">
                      <a16:creationId xmlns:a16="http://schemas.microsoft.com/office/drawing/2014/main" id="{0BEBA0CB-1FBB-49F1-B5EE-5F84916E89C4}"/>
                    </a:ext>
                  </a:extLst>
                </p:cNvPr>
                <p:cNvSpPr>
                  <a:spLocks/>
                </p:cNvSpPr>
                <p:nvPr/>
              </p:nvSpPr>
              <p:spPr bwMode="auto">
                <a:xfrm>
                  <a:off x="7620000" y="5867400"/>
                  <a:ext cx="117475" cy="147638"/>
                </a:xfrm>
                <a:custGeom>
                  <a:avLst/>
                  <a:gdLst>
                    <a:gd name="T0" fmla="*/ 2147483646 w 74"/>
                    <a:gd name="T1" fmla="*/ 0 h 93"/>
                    <a:gd name="T2" fmla="*/ 0 w 74"/>
                    <a:gd name="T3" fmla="*/ 2147483646 h 93"/>
                    <a:gd name="T4" fmla="*/ 0 60000 65536"/>
                    <a:gd name="T5" fmla="*/ 0 60000 65536"/>
                    <a:gd name="T6" fmla="*/ 0 w 74"/>
                    <a:gd name="T7" fmla="*/ 0 h 93"/>
                    <a:gd name="T8" fmla="*/ 74 w 74"/>
                    <a:gd name="T9" fmla="*/ 93 h 93"/>
                  </a:gdLst>
                  <a:ahLst/>
                  <a:cxnLst>
                    <a:cxn ang="T4">
                      <a:pos x="T0" y="T1"/>
                    </a:cxn>
                    <a:cxn ang="T5">
                      <a:pos x="T2" y="T3"/>
                    </a:cxn>
                  </a:cxnLst>
                  <a:rect l="T6" t="T7" r="T8" b="T9"/>
                  <a:pathLst>
                    <a:path w="74" h="93">
                      <a:moveTo>
                        <a:pt x="74" y="0"/>
                      </a:moveTo>
                      <a:lnTo>
                        <a:pt x="0" y="93"/>
                      </a:ln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22" name="Line 12">
                  <a:extLst>
                    <a:ext uri="{FF2B5EF4-FFF2-40B4-BE49-F238E27FC236}">
                      <a16:creationId xmlns:a16="http://schemas.microsoft.com/office/drawing/2014/main" id="{D27CA7F8-56B6-40F6-B148-395FC76D5F3E}"/>
                    </a:ext>
                  </a:extLst>
                </p:cNvPr>
                <p:cNvSpPr>
                  <a:spLocks noChangeShapeType="1"/>
                </p:cNvSpPr>
                <p:nvPr/>
              </p:nvSpPr>
              <p:spPr bwMode="auto">
                <a:xfrm>
                  <a:off x="35052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3" name="Line 13">
                  <a:extLst>
                    <a:ext uri="{FF2B5EF4-FFF2-40B4-BE49-F238E27FC236}">
                      <a16:creationId xmlns:a16="http://schemas.microsoft.com/office/drawing/2014/main" id="{9E5EFE3B-ACA2-4868-854E-7BA5757EDAB9}"/>
                    </a:ext>
                  </a:extLst>
                </p:cNvPr>
                <p:cNvSpPr>
                  <a:spLocks noChangeShapeType="1"/>
                </p:cNvSpPr>
                <p:nvPr/>
              </p:nvSpPr>
              <p:spPr bwMode="auto">
                <a:xfrm>
                  <a:off x="32766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4" name="Line 14">
                  <a:extLst>
                    <a:ext uri="{FF2B5EF4-FFF2-40B4-BE49-F238E27FC236}">
                      <a16:creationId xmlns:a16="http://schemas.microsoft.com/office/drawing/2014/main" id="{A1B2412F-53D5-4CAC-B8A4-C04BFA818612}"/>
                    </a:ext>
                  </a:extLst>
                </p:cNvPr>
                <p:cNvSpPr>
                  <a:spLocks noChangeShapeType="1"/>
                </p:cNvSpPr>
                <p:nvPr/>
              </p:nvSpPr>
              <p:spPr bwMode="auto">
                <a:xfrm>
                  <a:off x="55626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5" name="Line 15">
                  <a:extLst>
                    <a:ext uri="{FF2B5EF4-FFF2-40B4-BE49-F238E27FC236}">
                      <a16:creationId xmlns:a16="http://schemas.microsoft.com/office/drawing/2014/main" id="{D227554C-80DB-4D81-9FAC-C077144933A9}"/>
                    </a:ext>
                  </a:extLst>
                </p:cNvPr>
                <p:cNvSpPr>
                  <a:spLocks noChangeShapeType="1"/>
                </p:cNvSpPr>
                <p:nvPr/>
              </p:nvSpPr>
              <p:spPr bwMode="auto">
                <a:xfrm>
                  <a:off x="7772400" y="5867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6" name="Line 16">
                  <a:extLst>
                    <a:ext uri="{FF2B5EF4-FFF2-40B4-BE49-F238E27FC236}">
                      <a16:creationId xmlns:a16="http://schemas.microsoft.com/office/drawing/2014/main" id="{FE975661-FE6C-4383-8E3B-5ACDA46EE16E}"/>
                    </a:ext>
                  </a:extLst>
                </p:cNvPr>
                <p:cNvSpPr>
                  <a:spLocks noChangeShapeType="1"/>
                </p:cNvSpPr>
                <p:nvPr/>
              </p:nvSpPr>
              <p:spPr bwMode="auto">
                <a:xfrm>
                  <a:off x="53340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7" name="Line 17">
                  <a:extLst>
                    <a:ext uri="{FF2B5EF4-FFF2-40B4-BE49-F238E27FC236}">
                      <a16:creationId xmlns:a16="http://schemas.microsoft.com/office/drawing/2014/main" id="{2AF991C5-2EF3-46D1-8AF7-A2732973001F}"/>
                    </a:ext>
                  </a:extLst>
                </p:cNvPr>
                <p:cNvSpPr>
                  <a:spLocks noChangeShapeType="1"/>
                </p:cNvSpPr>
                <p:nvPr/>
              </p:nvSpPr>
              <p:spPr bwMode="auto">
                <a:xfrm>
                  <a:off x="75438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8" name="Line 18">
                  <a:extLst>
                    <a:ext uri="{FF2B5EF4-FFF2-40B4-BE49-F238E27FC236}">
                      <a16:creationId xmlns:a16="http://schemas.microsoft.com/office/drawing/2014/main" id="{DAAAADEF-0F3E-4E35-AA4A-8AC17F4654EA}"/>
                    </a:ext>
                  </a:extLst>
                </p:cNvPr>
                <p:cNvSpPr>
                  <a:spLocks noChangeShapeType="1"/>
                </p:cNvSpPr>
                <p:nvPr/>
              </p:nvSpPr>
              <p:spPr bwMode="auto">
                <a:xfrm>
                  <a:off x="7772400" y="5715000"/>
                  <a:ext cx="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29" name="Line 19">
                  <a:extLst>
                    <a:ext uri="{FF2B5EF4-FFF2-40B4-BE49-F238E27FC236}">
                      <a16:creationId xmlns:a16="http://schemas.microsoft.com/office/drawing/2014/main" id="{EB96AD70-0E5A-4AA2-B594-A397CAC7FFC9}"/>
                    </a:ext>
                  </a:extLst>
                </p:cNvPr>
                <p:cNvSpPr>
                  <a:spLocks noChangeShapeType="1"/>
                </p:cNvSpPr>
                <p:nvPr/>
              </p:nvSpPr>
              <p:spPr bwMode="auto">
                <a:xfrm flipH="1">
                  <a:off x="1066800" y="54864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0" name="Line 20">
                  <a:extLst>
                    <a:ext uri="{FF2B5EF4-FFF2-40B4-BE49-F238E27FC236}">
                      <a16:creationId xmlns:a16="http://schemas.microsoft.com/office/drawing/2014/main" id="{C57C5210-F49E-4A6E-9F61-E556C44DA817}"/>
                    </a:ext>
                  </a:extLst>
                </p:cNvPr>
                <p:cNvSpPr>
                  <a:spLocks noChangeShapeType="1"/>
                </p:cNvSpPr>
                <p:nvPr/>
              </p:nvSpPr>
              <p:spPr bwMode="auto">
                <a:xfrm flipH="1">
                  <a:off x="1066800" y="57912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1" name="Line 21">
                  <a:extLst>
                    <a:ext uri="{FF2B5EF4-FFF2-40B4-BE49-F238E27FC236}">
                      <a16:creationId xmlns:a16="http://schemas.microsoft.com/office/drawing/2014/main" id="{F676C1BB-21B5-427C-B9FA-EB5AD0C94893}"/>
                    </a:ext>
                  </a:extLst>
                </p:cNvPr>
                <p:cNvSpPr>
                  <a:spLocks noChangeShapeType="1"/>
                </p:cNvSpPr>
                <p:nvPr/>
              </p:nvSpPr>
              <p:spPr bwMode="auto">
                <a:xfrm flipH="1">
                  <a:off x="1066800" y="6019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2" name="Line 22">
                  <a:extLst>
                    <a:ext uri="{FF2B5EF4-FFF2-40B4-BE49-F238E27FC236}">
                      <a16:creationId xmlns:a16="http://schemas.microsoft.com/office/drawing/2014/main" id="{11B3FFA5-E33E-4D99-8CCC-87782984D5CF}"/>
                    </a:ext>
                  </a:extLst>
                </p:cNvPr>
                <p:cNvSpPr>
                  <a:spLocks noChangeShapeType="1"/>
                </p:cNvSpPr>
                <p:nvPr/>
              </p:nvSpPr>
              <p:spPr bwMode="auto">
                <a:xfrm flipH="1">
                  <a:off x="1066800" y="56388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3" name="Line 23">
                  <a:extLst>
                    <a:ext uri="{FF2B5EF4-FFF2-40B4-BE49-F238E27FC236}">
                      <a16:creationId xmlns:a16="http://schemas.microsoft.com/office/drawing/2014/main" id="{0436A19C-B3D7-4B26-9DBC-D1437ECE17BB}"/>
                    </a:ext>
                  </a:extLst>
                </p:cNvPr>
                <p:cNvSpPr>
                  <a:spLocks noChangeShapeType="1"/>
                </p:cNvSpPr>
                <p:nvPr/>
              </p:nvSpPr>
              <p:spPr bwMode="auto">
                <a:xfrm flipH="1">
                  <a:off x="3276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4" name="Line 24">
                  <a:extLst>
                    <a:ext uri="{FF2B5EF4-FFF2-40B4-BE49-F238E27FC236}">
                      <a16:creationId xmlns:a16="http://schemas.microsoft.com/office/drawing/2014/main" id="{A33F887D-737D-41A4-8501-76AB581B31D4}"/>
                    </a:ext>
                  </a:extLst>
                </p:cNvPr>
                <p:cNvSpPr>
                  <a:spLocks noChangeShapeType="1"/>
                </p:cNvSpPr>
                <p:nvPr/>
              </p:nvSpPr>
              <p:spPr bwMode="auto">
                <a:xfrm flipH="1">
                  <a:off x="3429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5" name="Line 25">
                  <a:extLst>
                    <a:ext uri="{FF2B5EF4-FFF2-40B4-BE49-F238E27FC236}">
                      <a16:creationId xmlns:a16="http://schemas.microsoft.com/office/drawing/2014/main" id="{1686B4DA-7A0E-41A4-9634-AF9D710ED222}"/>
                    </a:ext>
                  </a:extLst>
                </p:cNvPr>
                <p:cNvSpPr>
                  <a:spLocks noChangeShapeType="1"/>
                </p:cNvSpPr>
                <p:nvPr/>
              </p:nvSpPr>
              <p:spPr bwMode="auto">
                <a:xfrm flipH="1">
                  <a:off x="3581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6" name="Line 26">
                  <a:extLst>
                    <a:ext uri="{FF2B5EF4-FFF2-40B4-BE49-F238E27FC236}">
                      <a16:creationId xmlns:a16="http://schemas.microsoft.com/office/drawing/2014/main" id="{09970E26-35BE-4917-9A79-D46EB2B5F13C}"/>
                    </a:ext>
                  </a:extLst>
                </p:cNvPr>
                <p:cNvSpPr>
                  <a:spLocks noChangeShapeType="1"/>
                </p:cNvSpPr>
                <p:nvPr/>
              </p:nvSpPr>
              <p:spPr bwMode="auto">
                <a:xfrm flipH="1">
                  <a:off x="78486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7" name="Line 27">
                  <a:extLst>
                    <a:ext uri="{FF2B5EF4-FFF2-40B4-BE49-F238E27FC236}">
                      <a16:creationId xmlns:a16="http://schemas.microsoft.com/office/drawing/2014/main" id="{D1062C3A-EFF8-4B01-B09F-8DA1C788ED7D}"/>
                    </a:ext>
                  </a:extLst>
                </p:cNvPr>
                <p:cNvSpPr>
                  <a:spLocks noChangeShapeType="1"/>
                </p:cNvSpPr>
                <p:nvPr/>
              </p:nvSpPr>
              <p:spPr bwMode="auto">
                <a:xfrm>
                  <a:off x="3276600" y="60198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8" name="Line 28">
                  <a:extLst>
                    <a:ext uri="{FF2B5EF4-FFF2-40B4-BE49-F238E27FC236}">
                      <a16:creationId xmlns:a16="http://schemas.microsoft.com/office/drawing/2014/main" id="{F81617D1-7783-49C1-B52B-9582D19CA9BC}"/>
                    </a:ext>
                  </a:extLst>
                </p:cNvPr>
                <p:cNvSpPr>
                  <a:spLocks noChangeShapeType="1"/>
                </p:cNvSpPr>
                <p:nvPr/>
              </p:nvSpPr>
              <p:spPr bwMode="auto">
                <a:xfrm>
                  <a:off x="53340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39" name="Line 29">
                  <a:extLst>
                    <a:ext uri="{FF2B5EF4-FFF2-40B4-BE49-F238E27FC236}">
                      <a16:creationId xmlns:a16="http://schemas.microsoft.com/office/drawing/2014/main" id="{731755DE-7311-4B7F-89D8-304A5439B25C}"/>
                    </a:ext>
                  </a:extLst>
                </p:cNvPr>
                <p:cNvSpPr>
                  <a:spLocks noChangeShapeType="1"/>
                </p:cNvSpPr>
                <p:nvPr/>
              </p:nvSpPr>
              <p:spPr bwMode="auto">
                <a:xfrm>
                  <a:off x="7543800" y="6096000"/>
                  <a:ext cx="533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40" name="Oval 30">
                  <a:extLst>
                    <a:ext uri="{FF2B5EF4-FFF2-40B4-BE49-F238E27FC236}">
                      <a16:creationId xmlns:a16="http://schemas.microsoft.com/office/drawing/2014/main" id="{08A27E4F-CBF2-46C5-8FC5-6FF6D5BD72D0}"/>
                    </a:ext>
                  </a:extLst>
                </p:cNvPr>
                <p:cNvSpPr>
                  <a:spLocks noChangeArrowheads="1"/>
                </p:cNvSpPr>
                <p:nvPr/>
              </p:nvSpPr>
              <p:spPr bwMode="auto">
                <a:xfrm>
                  <a:off x="76200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1" name="Oval 31">
                  <a:extLst>
                    <a:ext uri="{FF2B5EF4-FFF2-40B4-BE49-F238E27FC236}">
                      <a16:creationId xmlns:a16="http://schemas.microsoft.com/office/drawing/2014/main" id="{199DD0D9-534B-491F-8075-FAB2BACCC9BC}"/>
                    </a:ext>
                  </a:extLst>
                </p:cNvPr>
                <p:cNvSpPr>
                  <a:spLocks noChangeArrowheads="1"/>
                </p:cNvSpPr>
                <p:nvPr/>
              </p:nvSpPr>
              <p:spPr bwMode="auto">
                <a:xfrm>
                  <a:off x="78486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2" name="Oval 32">
                  <a:extLst>
                    <a:ext uri="{FF2B5EF4-FFF2-40B4-BE49-F238E27FC236}">
                      <a16:creationId xmlns:a16="http://schemas.microsoft.com/office/drawing/2014/main" id="{B54D2DF1-846D-492D-A531-7962EB354C7E}"/>
                    </a:ext>
                  </a:extLst>
                </p:cNvPr>
                <p:cNvSpPr>
                  <a:spLocks noChangeArrowheads="1"/>
                </p:cNvSpPr>
                <p:nvPr/>
              </p:nvSpPr>
              <p:spPr bwMode="auto">
                <a:xfrm>
                  <a:off x="5638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3" name="Oval 33">
                  <a:extLst>
                    <a:ext uri="{FF2B5EF4-FFF2-40B4-BE49-F238E27FC236}">
                      <a16:creationId xmlns:a16="http://schemas.microsoft.com/office/drawing/2014/main" id="{577784B3-F764-448A-9D01-6B78EA8C918E}"/>
                    </a:ext>
                  </a:extLst>
                </p:cNvPr>
                <p:cNvSpPr>
                  <a:spLocks noChangeArrowheads="1"/>
                </p:cNvSpPr>
                <p:nvPr/>
              </p:nvSpPr>
              <p:spPr bwMode="auto">
                <a:xfrm>
                  <a:off x="54102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4" name="Oval 34">
                  <a:extLst>
                    <a:ext uri="{FF2B5EF4-FFF2-40B4-BE49-F238E27FC236}">
                      <a16:creationId xmlns:a16="http://schemas.microsoft.com/office/drawing/2014/main" id="{0FB7CEEE-5861-4D22-B47E-9F69594E489B}"/>
                    </a:ext>
                  </a:extLst>
                </p:cNvPr>
                <p:cNvSpPr>
                  <a:spLocks noChangeArrowheads="1"/>
                </p:cNvSpPr>
                <p:nvPr/>
              </p:nvSpPr>
              <p:spPr bwMode="auto">
                <a:xfrm>
                  <a:off x="35814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5" name="Oval 35">
                  <a:extLst>
                    <a:ext uri="{FF2B5EF4-FFF2-40B4-BE49-F238E27FC236}">
                      <a16:creationId xmlns:a16="http://schemas.microsoft.com/office/drawing/2014/main" id="{916F075A-F787-4CBE-BAD8-9D738BF3EBEB}"/>
                    </a:ext>
                  </a:extLst>
                </p:cNvPr>
                <p:cNvSpPr>
                  <a:spLocks noChangeArrowheads="1"/>
                </p:cNvSpPr>
                <p:nvPr/>
              </p:nvSpPr>
              <p:spPr bwMode="auto">
                <a:xfrm>
                  <a:off x="3352800" y="6019800"/>
                  <a:ext cx="92075" cy="92075"/>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solidFill>
                      <a:srgbClr val="FF0000"/>
                    </a:solidFill>
                  </a:endParaRPr>
                </a:p>
              </p:txBody>
            </p:sp>
            <p:sp>
              <p:nvSpPr>
                <p:cNvPr id="16446" name="Line 36">
                  <a:extLst>
                    <a:ext uri="{FF2B5EF4-FFF2-40B4-BE49-F238E27FC236}">
                      <a16:creationId xmlns:a16="http://schemas.microsoft.com/office/drawing/2014/main" id="{93F66BF0-F6BB-4DC1-8E2C-2993CF4CA68C}"/>
                    </a:ext>
                  </a:extLst>
                </p:cNvPr>
                <p:cNvSpPr>
                  <a:spLocks noChangeShapeType="1"/>
                </p:cNvSpPr>
                <p:nvPr/>
              </p:nvSpPr>
              <p:spPr bwMode="auto">
                <a:xfrm flipH="1">
                  <a:off x="5257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47" name="Line 37">
                  <a:extLst>
                    <a:ext uri="{FF2B5EF4-FFF2-40B4-BE49-F238E27FC236}">
                      <a16:creationId xmlns:a16="http://schemas.microsoft.com/office/drawing/2014/main" id="{C07241D9-083D-4D56-8530-D09E6D4E120C}"/>
                    </a:ext>
                  </a:extLst>
                </p:cNvPr>
                <p:cNvSpPr>
                  <a:spLocks noChangeShapeType="1"/>
                </p:cNvSpPr>
                <p:nvPr/>
              </p:nvSpPr>
              <p:spPr bwMode="auto">
                <a:xfrm flipH="1">
                  <a:off x="54864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48" name="Line 38">
                  <a:extLst>
                    <a:ext uri="{FF2B5EF4-FFF2-40B4-BE49-F238E27FC236}">
                      <a16:creationId xmlns:a16="http://schemas.microsoft.com/office/drawing/2014/main" id="{818200C6-7329-4790-A111-F10B51F30ED5}"/>
                    </a:ext>
                  </a:extLst>
                </p:cNvPr>
                <p:cNvSpPr>
                  <a:spLocks noChangeShapeType="1"/>
                </p:cNvSpPr>
                <p:nvPr/>
              </p:nvSpPr>
              <p:spPr bwMode="auto">
                <a:xfrm flipH="1">
                  <a:off x="57150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49" name="Line 39">
                  <a:extLst>
                    <a:ext uri="{FF2B5EF4-FFF2-40B4-BE49-F238E27FC236}">
                      <a16:creationId xmlns:a16="http://schemas.microsoft.com/office/drawing/2014/main" id="{61571B62-9E39-4274-9202-0E5E7298E112}"/>
                    </a:ext>
                  </a:extLst>
                </p:cNvPr>
                <p:cNvSpPr>
                  <a:spLocks noChangeShapeType="1"/>
                </p:cNvSpPr>
                <p:nvPr/>
              </p:nvSpPr>
              <p:spPr bwMode="auto">
                <a:xfrm flipH="1">
                  <a:off x="75438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50" name="Line 40">
                  <a:extLst>
                    <a:ext uri="{FF2B5EF4-FFF2-40B4-BE49-F238E27FC236}">
                      <a16:creationId xmlns:a16="http://schemas.microsoft.com/office/drawing/2014/main" id="{1B802A12-770E-4D19-A5D8-3D2E5758082B}"/>
                    </a:ext>
                  </a:extLst>
                </p:cNvPr>
                <p:cNvSpPr>
                  <a:spLocks noChangeShapeType="1"/>
                </p:cNvSpPr>
                <p:nvPr/>
              </p:nvSpPr>
              <p:spPr bwMode="auto">
                <a:xfrm flipH="1">
                  <a:off x="7696200" y="6096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51" name="Line 41">
                  <a:extLst>
                    <a:ext uri="{FF2B5EF4-FFF2-40B4-BE49-F238E27FC236}">
                      <a16:creationId xmlns:a16="http://schemas.microsoft.com/office/drawing/2014/main" id="{06D59AE3-78B6-4C78-9643-59F7E04E7210}"/>
                    </a:ext>
                  </a:extLst>
                </p:cNvPr>
                <p:cNvSpPr>
                  <a:spLocks noChangeShapeType="1"/>
                </p:cNvSpPr>
                <p:nvPr/>
              </p:nvSpPr>
              <p:spPr bwMode="auto">
                <a:xfrm>
                  <a:off x="1219200" y="5486400"/>
                  <a:ext cx="2286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52" name="Line 42">
                  <a:extLst>
                    <a:ext uri="{FF2B5EF4-FFF2-40B4-BE49-F238E27FC236}">
                      <a16:creationId xmlns:a16="http://schemas.microsoft.com/office/drawing/2014/main" id="{FD6ECB9A-1EC8-4DDA-AA62-A1AE6AEBB9B2}"/>
                    </a:ext>
                  </a:extLst>
                </p:cNvPr>
                <p:cNvSpPr>
                  <a:spLocks noChangeShapeType="1"/>
                </p:cNvSpPr>
                <p:nvPr/>
              </p:nvSpPr>
              <p:spPr bwMode="auto">
                <a:xfrm>
                  <a:off x="556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3" name="Line 43">
                  <a:extLst>
                    <a:ext uri="{FF2B5EF4-FFF2-40B4-BE49-F238E27FC236}">
                      <a16:creationId xmlns:a16="http://schemas.microsoft.com/office/drawing/2014/main" id="{7DB6F922-0DE8-4A06-80C6-751C895176FB}"/>
                    </a:ext>
                  </a:extLst>
                </p:cNvPr>
                <p:cNvSpPr>
                  <a:spLocks noChangeShapeType="1"/>
                </p:cNvSpPr>
                <p:nvPr/>
              </p:nvSpPr>
              <p:spPr bwMode="auto">
                <a:xfrm>
                  <a:off x="5562600" y="5486400"/>
                  <a:ext cx="2209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54" name="Line 44">
                  <a:extLst>
                    <a:ext uri="{FF2B5EF4-FFF2-40B4-BE49-F238E27FC236}">
                      <a16:creationId xmlns:a16="http://schemas.microsoft.com/office/drawing/2014/main" id="{9FBDA8DF-241D-4466-BF4B-56A0B73E4978}"/>
                    </a:ext>
                  </a:extLst>
                </p:cNvPr>
                <p:cNvSpPr>
                  <a:spLocks noChangeShapeType="1"/>
                </p:cNvSpPr>
                <p:nvPr/>
              </p:nvSpPr>
              <p:spPr bwMode="auto">
                <a:xfrm>
                  <a:off x="7772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5" name="Line 45">
                  <a:extLst>
                    <a:ext uri="{FF2B5EF4-FFF2-40B4-BE49-F238E27FC236}">
                      <a16:creationId xmlns:a16="http://schemas.microsoft.com/office/drawing/2014/main" id="{ADE3B12A-916D-42C9-8ECE-A54BE4DC55F4}"/>
                    </a:ext>
                  </a:extLst>
                </p:cNvPr>
                <p:cNvSpPr>
                  <a:spLocks noChangeShapeType="1"/>
                </p:cNvSpPr>
                <p:nvPr/>
              </p:nvSpPr>
              <p:spPr bwMode="auto">
                <a:xfrm>
                  <a:off x="3505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6" name="Line 46">
                  <a:extLst>
                    <a:ext uri="{FF2B5EF4-FFF2-40B4-BE49-F238E27FC236}">
                      <a16:creationId xmlns:a16="http://schemas.microsoft.com/office/drawing/2014/main" id="{0DD5CC90-0E77-4562-BC8B-838AD697278F}"/>
                    </a:ext>
                  </a:extLst>
                </p:cNvPr>
                <p:cNvSpPr>
                  <a:spLocks noChangeShapeType="1"/>
                </p:cNvSpPr>
                <p:nvPr/>
              </p:nvSpPr>
              <p:spPr bwMode="auto">
                <a:xfrm>
                  <a:off x="1447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7" name="Line 47">
                  <a:extLst>
                    <a:ext uri="{FF2B5EF4-FFF2-40B4-BE49-F238E27FC236}">
                      <a16:creationId xmlns:a16="http://schemas.microsoft.com/office/drawing/2014/main" id="{7F766DAF-DFEC-4003-930E-81DF5A00B84B}"/>
                    </a:ext>
                  </a:extLst>
                </p:cNvPr>
                <p:cNvSpPr>
                  <a:spLocks noChangeShapeType="1"/>
                </p:cNvSpPr>
                <p:nvPr/>
              </p:nvSpPr>
              <p:spPr bwMode="auto">
                <a:xfrm>
                  <a:off x="1752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8" name="Line 48">
                  <a:extLst>
                    <a:ext uri="{FF2B5EF4-FFF2-40B4-BE49-F238E27FC236}">
                      <a16:creationId xmlns:a16="http://schemas.microsoft.com/office/drawing/2014/main" id="{0D60D0F0-F87C-4FE3-B111-C91D63927288}"/>
                    </a:ext>
                  </a:extLst>
                </p:cNvPr>
                <p:cNvSpPr>
                  <a:spLocks noChangeShapeType="1"/>
                </p:cNvSpPr>
                <p:nvPr/>
              </p:nvSpPr>
              <p:spPr bwMode="auto">
                <a:xfrm>
                  <a:off x="2057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59" name="Line 49">
                  <a:extLst>
                    <a:ext uri="{FF2B5EF4-FFF2-40B4-BE49-F238E27FC236}">
                      <a16:creationId xmlns:a16="http://schemas.microsoft.com/office/drawing/2014/main" id="{6E68EE89-AAE7-4E32-BD4A-91070A13D5D7}"/>
                    </a:ext>
                  </a:extLst>
                </p:cNvPr>
                <p:cNvSpPr>
                  <a:spLocks noChangeShapeType="1"/>
                </p:cNvSpPr>
                <p:nvPr/>
              </p:nvSpPr>
              <p:spPr bwMode="auto">
                <a:xfrm>
                  <a:off x="2362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0" name="Line 50">
                  <a:extLst>
                    <a:ext uri="{FF2B5EF4-FFF2-40B4-BE49-F238E27FC236}">
                      <a16:creationId xmlns:a16="http://schemas.microsoft.com/office/drawing/2014/main" id="{E62B591E-A8FA-42DB-8C9E-07FA7DFCEA5F}"/>
                    </a:ext>
                  </a:extLst>
                </p:cNvPr>
                <p:cNvSpPr>
                  <a:spLocks noChangeShapeType="1"/>
                </p:cNvSpPr>
                <p:nvPr/>
              </p:nvSpPr>
              <p:spPr bwMode="auto">
                <a:xfrm>
                  <a:off x="274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1" name="Line 51">
                  <a:extLst>
                    <a:ext uri="{FF2B5EF4-FFF2-40B4-BE49-F238E27FC236}">
                      <a16:creationId xmlns:a16="http://schemas.microsoft.com/office/drawing/2014/main" id="{8744239F-DEA5-48A5-BE5F-DA7D95857C1D}"/>
                    </a:ext>
                  </a:extLst>
                </p:cNvPr>
                <p:cNvSpPr>
                  <a:spLocks noChangeShapeType="1"/>
                </p:cNvSpPr>
                <p:nvPr/>
              </p:nvSpPr>
              <p:spPr bwMode="auto">
                <a:xfrm>
                  <a:off x="3124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2" name="Line 52">
                  <a:extLst>
                    <a:ext uri="{FF2B5EF4-FFF2-40B4-BE49-F238E27FC236}">
                      <a16:creationId xmlns:a16="http://schemas.microsoft.com/office/drawing/2014/main" id="{B0DB76BA-ECD5-4BE5-847F-00D8964529B6}"/>
                    </a:ext>
                  </a:extLst>
                </p:cNvPr>
                <p:cNvSpPr>
                  <a:spLocks noChangeShapeType="1"/>
                </p:cNvSpPr>
                <p:nvPr/>
              </p:nvSpPr>
              <p:spPr bwMode="auto">
                <a:xfrm>
                  <a:off x="5791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3" name="Line 53">
                  <a:extLst>
                    <a:ext uri="{FF2B5EF4-FFF2-40B4-BE49-F238E27FC236}">
                      <a16:creationId xmlns:a16="http://schemas.microsoft.com/office/drawing/2014/main" id="{F29FFA64-4078-4676-BF85-9B22FBA3997E}"/>
                    </a:ext>
                  </a:extLst>
                </p:cNvPr>
                <p:cNvSpPr>
                  <a:spLocks noChangeShapeType="1"/>
                </p:cNvSpPr>
                <p:nvPr/>
              </p:nvSpPr>
              <p:spPr bwMode="auto">
                <a:xfrm>
                  <a:off x="68580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4" name="Line 54">
                  <a:extLst>
                    <a:ext uri="{FF2B5EF4-FFF2-40B4-BE49-F238E27FC236}">
                      <a16:creationId xmlns:a16="http://schemas.microsoft.com/office/drawing/2014/main" id="{DCCADAAC-A89D-4570-8454-27403970499D}"/>
                    </a:ext>
                  </a:extLst>
                </p:cNvPr>
                <p:cNvSpPr>
                  <a:spLocks noChangeShapeType="1"/>
                </p:cNvSpPr>
                <p:nvPr/>
              </p:nvSpPr>
              <p:spPr bwMode="auto">
                <a:xfrm>
                  <a:off x="65532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5" name="Line 55">
                  <a:extLst>
                    <a:ext uri="{FF2B5EF4-FFF2-40B4-BE49-F238E27FC236}">
                      <a16:creationId xmlns:a16="http://schemas.microsoft.com/office/drawing/2014/main" id="{3C3784BE-CC5C-46AB-9E90-1CBED0BCB8E4}"/>
                    </a:ext>
                  </a:extLst>
                </p:cNvPr>
                <p:cNvSpPr>
                  <a:spLocks noChangeShapeType="1"/>
                </p:cNvSpPr>
                <p:nvPr/>
              </p:nvSpPr>
              <p:spPr bwMode="auto">
                <a:xfrm>
                  <a:off x="62484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6" name="Line 56">
                  <a:extLst>
                    <a:ext uri="{FF2B5EF4-FFF2-40B4-BE49-F238E27FC236}">
                      <a16:creationId xmlns:a16="http://schemas.microsoft.com/office/drawing/2014/main" id="{57D63149-CA8F-47F2-83C9-A8B54A828443}"/>
                    </a:ext>
                  </a:extLst>
                </p:cNvPr>
                <p:cNvSpPr>
                  <a:spLocks noChangeShapeType="1"/>
                </p:cNvSpPr>
                <p:nvPr/>
              </p:nvSpPr>
              <p:spPr bwMode="auto">
                <a:xfrm>
                  <a:off x="6019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7" name="Line 57">
                  <a:extLst>
                    <a:ext uri="{FF2B5EF4-FFF2-40B4-BE49-F238E27FC236}">
                      <a16:creationId xmlns:a16="http://schemas.microsoft.com/office/drawing/2014/main" id="{C4A4449A-03A7-4096-91AA-D5798B338377}"/>
                    </a:ext>
                  </a:extLst>
                </p:cNvPr>
                <p:cNvSpPr>
                  <a:spLocks noChangeShapeType="1"/>
                </p:cNvSpPr>
                <p:nvPr/>
              </p:nvSpPr>
              <p:spPr bwMode="auto">
                <a:xfrm>
                  <a:off x="74676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8" name="Line 58">
                  <a:extLst>
                    <a:ext uri="{FF2B5EF4-FFF2-40B4-BE49-F238E27FC236}">
                      <a16:creationId xmlns:a16="http://schemas.microsoft.com/office/drawing/2014/main" id="{A6E78729-686E-4B6A-8877-CB0D1D611ADF}"/>
                    </a:ext>
                  </a:extLst>
                </p:cNvPr>
                <p:cNvSpPr>
                  <a:spLocks noChangeShapeType="1"/>
                </p:cNvSpPr>
                <p:nvPr/>
              </p:nvSpPr>
              <p:spPr bwMode="auto">
                <a:xfrm>
                  <a:off x="7162800" y="5486400"/>
                  <a:ext cx="0" cy="22860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69" name="Freeform 59">
                  <a:extLst>
                    <a:ext uri="{FF2B5EF4-FFF2-40B4-BE49-F238E27FC236}">
                      <a16:creationId xmlns:a16="http://schemas.microsoft.com/office/drawing/2014/main" id="{940407AF-4341-450C-AD16-055CB954780F}"/>
                    </a:ext>
                  </a:extLst>
                </p:cNvPr>
                <p:cNvSpPr>
                  <a:spLocks/>
                </p:cNvSpPr>
                <p:nvPr/>
              </p:nvSpPr>
              <p:spPr bwMode="auto">
                <a:xfrm>
                  <a:off x="4494213" y="5257800"/>
                  <a:ext cx="1587" cy="460375"/>
                </a:xfrm>
                <a:custGeom>
                  <a:avLst/>
                  <a:gdLst>
                    <a:gd name="T0" fmla="*/ 2147483646 w 1"/>
                    <a:gd name="T1" fmla="*/ 0 h 290"/>
                    <a:gd name="T2" fmla="*/ 0 w 1"/>
                    <a:gd name="T3" fmla="*/ 2147483646 h 290"/>
                    <a:gd name="T4" fmla="*/ 0 60000 65536"/>
                    <a:gd name="T5" fmla="*/ 0 60000 65536"/>
                    <a:gd name="T6" fmla="*/ 0 w 1"/>
                    <a:gd name="T7" fmla="*/ 0 h 290"/>
                    <a:gd name="T8" fmla="*/ 1 w 1"/>
                    <a:gd name="T9" fmla="*/ 290 h 290"/>
                  </a:gdLst>
                  <a:ahLst/>
                  <a:cxnLst>
                    <a:cxn ang="T4">
                      <a:pos x="T0" y="T1"/>
                    </a:cxn>
                    <a:cxn ang="T5">
                      <a:pos x="T2" y="T3"/>
                    </a:cxn>
                  </a:cxnLst>
                  <a:rect l="T6" t="T7" r="T8" b="T9"/>
                  <a:pathLst>
                    <a:path w="1" h="290">
                      <a:moveTo>
                        <a:pt x="1" y="0"/>
                      </a:moveTo>
                      <a:lnTo>
                        <a:pt x="0" y="290"/>
                      </a:lnTo>
                    </a:path>
                  </a:pathLst>
                </a:custGeom>
                <a:noFill/>
                <a:ln w="9525">
                  <a:solidFill>
                    <a:schemeClr val="tx1"/>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70" name="Line 60">
                  <a:extLst>
                    <a:ext uri="{FF2B5EF4-FFF2-40B4-BE49-F238E27FC236}">
                      <a16:creationId xmlns:a16="http://schemas.microsoft.com/office/drawing/2014/main" id="{F05C7D74-0B59-4178-A900-5CF418E8665E}"/>
                    </a:ext>
                  </a:extLst>
                </p:cNvPr>
                <p:cNvSpPr>
                  <a:spLocks noChangeShapeType="1"/>
                </p:cNvSpPr>
                <p:nvPr/>
              </p:nvSpPr>
              <p:spPr bwMode="auto">
                <a:xfrm flipV="1">
                  <a:off x="236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6471" name="Line 61">
                  <a:extLst>
                    <a:ext uri="{FF2B5EF4-FFF2-40B4-BE49-F238E27FC236}">
                      <a16:creationId xmlns:a16="http://schemas.microsoft.com/office/drawing/2014/main" id="{47ED5332-6F5D-4123-8C25-6B83DE21C4A7}"/>
                    </a:ext>
                  </a:extLst>
                </p:cNvPr>
                <p:cNvSpPr>
                  <a:spLocks noChangeShapeType="1"/>
                </p:cNvSpPr>
                <p:nvPr/>
              </p:nvSpPr>
              <p:spPr bwMode="auto">
                <a:xfrm flipV="1">
                  <a:off x="251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72" name="Text Box 62">
                  <a:extLst>
                    <a:ext uri="{FF2B5EF4-FFF2-40B4-BE49-F238E27FC236}">
                      <a16:creationId xmlns:a16="http://schemas.microsoft.com/office/drawing/2014/main" id="{210DFDB3-CECD-45DD-BE4D-46D482F7BDF7}"/>
                    </a:ext>
                  </a:extLst>
                </p:cNvPr>
                <p:cNvSpPr txBox="1">
                  <a:spLocks noChangeArrowheads="1"/>
                </p:cNvSpPr>
                <p:nvPr/>
              </p:nvSpPr>
              <p:spPr bwMode="auto">
                <a:xfrm>
                  <a:off x="281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15 kN/m</a:t>
                  </a:r>
                </a:p>
              </p:txBody>
            </p:sp>
            <p:sp>
              <p:nvSpPr>
                <p:cNvPr id="16473" name="Line 63">
                  <a:extLst>
                    <a:ext uri="{FF2B5EF4-FFF2-40B4-BE49-F238E27FC236}">
                      <a16:creationId xmlns:a16="http://schemas.microsoft.com/office/drawing/2014/main" id="{BC9D71F4-05EF-442C-B0B9-D1DF57CBE037}"/>
                    </a:ext>
                  </a:extLst>
                </p:cNvPr>
                <p:cNvSpPr>
                  <a:spLocks noChangeShapeType="1"/>
                </p:cNvSpPr>
                <p:nvPr/>
              </p:nvSpPr>
              <p:spPr bwMode="auto">
                <a:xfrm flipV="1">
                  <a:off x="6172200" y="5334000"/>
                  <a:ext cx="152400" cy="152400"/>
                </a:xfrm>
                <a:prstGeom prst="line">
                  <a:avLst/>
                </a:prstGeom>
                <a:noFill/>
                <a:ln w="9525">
                  <a:solidFill>
                    <a:schemeClr val="tx1"/>
                  </a:solidFill>
                  <a:round/>
                  <a:headEnd type="arrow" w="med" len="med"/>
                  <a:tailEnd/>
                </a:ln>
                <a:extLst>
                  <a:ext uri="{909E8E84-426E-40DD-AFC4-6F175D3DCCD1}">
                    <a14:hiddenFill xmlns:a14="http://schemas.microsoft.com/office/drawing/2010/main">
                      <a:noFill/>
                    </a14:hiddenFill>
                  </a:ext>
                </a:extLst>
              </p:spPr>
              <p:txBody>
                <a:bodyPr/>
                <a:lstStyle/>
                <a:p>
                  <a:endParaRPr lang="en-US"/>
                </a:p>
              </p:txBody>
            </p:sp>
            <p:sp>
              <p:nvSpPr>
                <p:cNvPr id="16474" name="Line 64">
                  <a:extLst>
                    <a:ext uri="{FF2B5EF4-FFF2-40B4-BE49-F238E27FC236}">
                      <a16:creationId xmlns:a16="http://schemas.microsoft.com/office/drawing/2014/main" id="{183D5E30-AF89-42DB-A21A-F920EEBC5412}"/>
                    </a:ext>
                  </a:extLst>
                </p:cNvPr>
                <p:cNvSpPr>
                  <a:spLocks noChangeShapeType="1"/>
                </p:cNvSpPr>
                <p:nvPr/>
              </p:nvSpPr>
              <p:spPr bwMode="auto">
                <a:xfrm flipV="1">
                  <a:off x="6324600" y="5257800"/>
                  <a:ext cx="3810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75" name="Text Box 65">
                  <a:extLst>
                    <a:ext uri="{FF2B5EF4-FFF2-40B4-BE49-F238E27FC236}">
                      <a16:creationId xmlns:a16="http://schemas.microsoft.com/office/drawing/2014/main" id="{CDD17133-EB76-4BA1-B5D7-36E0FB750825}"/>
                    </a:ext>
                  </a:extLst>
                </p:cNvPr>
                <p:cNvSpPr txBox="1">
                  <a:spLocks noChangeArrowheads="1"/>
                </p:cNvSpPr>
                <p:nvPr/>
              </p:nvSpPr>
              <p:spPr bwMode="auto">
                <a:xfrm>
                  <a:off x="6629400" y="5105400"/>
                  <a:ext cx="8112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10 kN/m</a:t>
                  </a:r>
                </a:p>
              </p:txBody>
            </p:sp>
            <p:sp>
              <p:nvSpPr>
                <p:cNvPr id="16476" name="Text Box 66">
                  <a:extLst>
                    <a:ext uri="{FF2B5EF4-FFF2-40B4-BE49-F238E27FC236}">
                      <a16:creationId xmlns:a16="http://schemas.microsoft.com/office/drawing/2014/main" id="{ECEC00B4-D783-459B-8107-F3F897AC2970}"/>
                    </a:ext>
                  </a:extLst>
                </p:cNvPr>
                <p:cNvSpPr txBox="1">
                  <a:spLocks noChangeArrowheads="1"/>
                </p:cNvSpPr>
                <p:nvPr/>
              </p:nvSpPr>
              <p:spPr bwMode="auto">
                <a:xfrm>
                  <a:off x="4191000" y="4953000"/>
                  <a:ext cx="787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150 kN</a:t>
                  </a:r>
                </a:p>
              </p:txBody>
            </p:sp>
            <p:sp>
              <p:nvSpPr>
                <p:cNvPr id="16477" name="Line 67">
                  <a:extLst>
                    <a:ext uri="{FF2B5EF4-FFF2-40B4-BE49-F238E27FC236}">
                      <a16:creationId xmlns:a16="http://schemas.microsoft.com/office/drawing/2014/main" id="{BD351649-FE43-47DF-B661-36717327E1F8}"/>
                    </a:ext>
                  </a:extLst>
                </p:cNvPr>
                <p:cNvSpPr>
                  <a:spLocks noChangeShapeType="1"/>
                </p:cNvSpPr>
                <p:nvPr/>
              </p:nvSpPr>
              <p:spPr bwMode="auto">
                <a:xfrm>
                  <a:off x="12192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78" name="Line 68">
                  <a:extLst>
                    <a:ext uri="{FF2B5EF4-FFF2-40B4-BE49-F238E27FC236}">
                      <a16:creationId xmlns:a16="http://schemas.microsoft.com/office/drawing/2014/main" id="{2722157C-A675-40B6-B5FA-2DE9B83031AB}"/>
                    </a:ext>
                  </a:extLst>
                </p:cNvPr>
                <p:cNvSpPr>
                  <a:spLocks noChangeShapeType="1"/>
                </p:cNvSpPr>
                <p:nvPr/>
              </p:nvSpPr>
              <p:spPr bwMode="auto">
                <a:xfrm>
                  <a:off x="35052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79" name="Line 69">
                  <a:extLst>
                    <a:ext uri="{FF2B5EF4-FFF2-40B4-BE49-F238E27FC236}">
                      <a16:creationId xmlns:a16="http://schemas.microsoft.com/office/drawing/2014/main" id="{22B3CD2D-DE3F-455A-981E-0ECFE0E4E282}"/>
                    </a:ext>
                  </a:extLst>
                </p:cNvPr>
                <p:cNvSpPr>
                  <a:spLocks noChangeShapeType="1"/>
                </p:cNvSpPr>
                <p:nvPr/>
              </p:nvSpPr>
              <p:spPr bwMode="auto">
                <a:xfrm>
                  <a:off x="5562600" y="63246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80" name="Line 70">
                  <a:extLst>
                    <a:ext uri="{FF2B5EF4-FFF2-40B4-BE49-F238E27FC236}">
                      <a16:creationId xmlns:a16="http://schemas.microsoft.com/office/drawing/2014/main" id="{73867BED-60BF-4F87-86F3-D6EFE828E8D6}"/>
                    </a:ext>
                  </a:extLst>
                </p:cNvPr>
                <p:cNvSpPr>
                  <a:spLocks noChangeShapeType="1"/>
                </p:cNvSpPr>
                <p:nvPr/>
              </p:nvSpPr>
              <p:spPr bwMode="auto">
                <a:xfrm>
                  <a:off x="7772400" y="6248400"/>
                  <a:ext cx="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81" name="Line 71">
                  <a:extLst>
                    <a:ext uri="{FF2B5EF4-FFF2-40B4-BE49-F238E27FC236}">
                      <a16:creationId xmlns:a16="http://schemas.microsoft.com/office/drawing/2014/main" id="{2D28C235-A14D-40BB-ADA1-0A8718FABDA0}"/>
                    </a:ext>
                  </a:extLst>
                </p:cNvPr>
                <p:cNvSpPr>
                  <a:spLocks noChangeShapeType="1"/>
                </p:cNvSpPr>
                <p:nvPr/>
              </p:nvSpPr>
              <p:spPr bwMode="auto">
                <a:xfrm>
                  <a:off x="1219200" y="6400800"/>
                  <a:ext cx="65532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82" name="Line 72">
                  <a:extLst>
                    <a:ext uri="{FF2B5EF4-FFF2-40B4-BE49-F238E27FC236}">
                      <a16:creationId xmlns:a16="http://schemas.microsoft.com/office/drawing/2014/main" id="{9D070E81-0C85-4E62-B7DC-D2E9659E2254}"/>
                    </a:ext>
                  </a:extLst>
                </p:cNvPr>
                <p:cNvSpPr>
                  <a:spLocks noChangeShapeType="1"/>
                </p:cNvSpPr>
                <p:nvPr/>
              </p:nvSpPr>
              <p:spPr bwMode="auto">
                <a:xfrm flipH="1">
                  <a:off x="34290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83" name="Line 73">
                  <a:extLst>
                    <a:ext uri="{FF2B5EF4-FFF2-40B4-BE49-F238E27FC236}">
                      <a16:creationId xmlns:a16="http://schemas.microsoft.com/office/drawing/2014/main" id="{B9450042-652E-43CF-BC97-DB745FB34CE9}"/>
                    </a:ext>
                  </a:extLst>
                </p:cNvPr>
                <p:cNvSpPr>
                  <a:spLocks noChangeShapeType="1"/>
                </p:cNvSpPr>
                <p:nvPr/>
              </p:nvSpPr>
              <p:spPr bwMode="auto">
                <a:xfrm flipH="1">
                  <a:off x="5486400" y="63246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484" name="Text Box 74">
                  <a:extLst>
                    <a:ext uri="{FF2B5EF4-FFF2-40B4-BE49-F238E27FC236}">
                      <a16:creationId xmlns:a16="http://schemas.microsoft.com/office/drawing/2014/main" id="{9914C4B4-CF4E-4748-ADFD-8A6EFFB8871B}"/>
                    </a:ext>
                  </a:extLst>
                </p:cNvPr>
                <p:cNvSpPr txBox="1">
                  <a:spLocks noChangeArrowheads="1"/>
                </p:cNvSpPr>
                <p:nvPr/>
              </p:nvSpPr>
              <p:spPr bwMode="auto">
                <a:xfrm>
                  <a:off x="1905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6485" name="Text Box 75">
                  <a:extLst>
                    <a:ext uri="{FF2B5EF4-FFF2-40B4-BE49-F238E27FC236}">
                      <a16:creationId xmlns:a16="http://schemas.microsoft.com/office/drawing/2014/main" id="{60147BFB-2FBC-4171-A99C-6EE59855B4A6}"/>
                    </a:ext>
                  </a:extLst>
                </p:cNvPr>
                <p:cNvSpPr txBox="1">
                  <a:spLocks noChangeArrowheads="1"/>
                </p:cNvSpPr>
                <p:nvPr/>
              </p:nvSpPr>
              <p:spPr bwMode="auto">
                <a:xfrm>
                  <a:off x="42672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6 m</a:t>
                  </a:r>
                </a:p>
              </p:txBody>
            </p:sp>
            <p:sp>
              <p:nvSpPr>
                <p:cNvPr id="16486" name="Text Box 76">
                  <a:extLst>
                    <a:ext uri="{FF2B5EF4-FFF2-40B4-BE49-F238E27FC236}">
                      <a16:creationId xmlns:a16="http://schemas.microsoft.com/office/drawing/2014/main" id="{F4CB8CEE-DCD2-4345-ADC1-91B771AA376E}"/>
                    </a:ext>
                  </a:extLst>
                </p:cNvPr>
                <p:cNvSpPr txBox="1">
                  <a:spLocks noChangeArrowheads="1"/>
                </p:cNvSpPr>
                <p:nvPr/>
              </p:nvSpPr>
              <p:spPr bwMode="auto">
                <a:xfrm>
                  <a:off x="6477000" y="61722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8 m</a:t>
                  </a:r>
                </a:p>
              </p:txBody>
            </p:sp>
            <p:sp>
              <p:nvSpPr>
                <p:cNvPr id="16487" name="Text Box 77">
                  <a:extLst>
                    <a:ext uri="{FF2B5EF4-FFF2-40B4-BE49-F238E27FC236}">
                      <a16:creationId xmlns:a16="http://schemas.microsoft.com/office/drawing/2014/main" id="{ACD9912E-A651-45E0-851E-6B1690A999D6}"/>
                    </a:ext>
                  </a:extLst>
                </p:cNvPr>
                <p:cNvSpPr txBox="1">
                  <a:spLocks noChangeArrowheads="1"/>
                </p:cNvSpPr>
                <p:nvPr/>
              </p:nvSpPr>
              <p:spPr bwMode="auto">
                <a:xfrm>
                  <a:off x="838200" y="5715000"/>
                  <a:ext cx="28886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A</a:t>
                  </a:r>
                </a:p>
              </p:txBody>
            </p:sp>
            <p:sp>
              <p:nvSpPr>
                <p:cNvPr id="16488" name="Text Box 79">
                  <a:extLst>
                    <a:ext uri="{FF2B5EF4-FFF2-40B4-BE49-F238E27FC236}">
                      <a16:creationId xmlns:a16="http://schemas.microsoft.com/office/drawing/2014/main" id="{690CD44A-6AE4-4135-BAC1-010FBF65B74A}"/>
                    </a:ext>
                  </a:extLst>
                </p:cNvPr>
                <p:cNvSpPr txBox="1">
                  <a:spLocks noChangeArrowheads="1"/>
                </p:cNvSpPr>
                <p:nvPr/>
              </p:nvSpPr>
              <p:spPr bwMode="auto">
                <a:xfrm>
                  <a:off x="5715000" y="5791200"/>
                  <a:ext cx="28084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C</a:t>
                  </a:r>
                </a:p>
              </p:txBody>
            </p:sp>
            <p:sp>
              <p:nvSpPr>
                <p:cNvPr id="16489" name="Text Box 80">
                  <a:extLst>
                    <a:ext uri="{FF2B5EF4-FFF2-40B4-BE49-F238E27FC236}">
                      <a16:creationId xmlns:a16="http://schemas.microsoft.com/office/drawing/2014/main" id="{A405D0EE-862C-471D-9CED-CDBE1BC26E92}"/>
                    </a:ext>
                  </a:extLst>
                </p:cNvPr>
                <p:cNvSpPr txBox="1">
                  <a:spLocks noChangeArrowheads="1"/>
                </p:cNvSpPr>
                <p:nvPr/>
              </p:nvSpPr>
              <p:spPr bwMode="auto">
                <a:xfrm>
                  <a:off x="7848600" y="5715000"/>
                  <a:ext cx="29527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D</a:t>
                  </a:r>
                </a:p>
              </p:txBody>
            </p:sp>
            <p:sp>
              <p:nvSpPr>
                <p:cNvPr id="16490" name="Text Box 81">
                  <a:extLst>
                    <a:ext uri="{FF2B5EF4-FFF2-40B4-BE49-F238E27FC236}">
                      <a16:creationId xmlns:a16="http://schemas.microsoft.com/office/drawing/2014/main" id="{025748CE-4B72-47EC-AD3D-D1716912026B}"/>
                    </a:ext>
                  </a:extLst>
                </p:cNvPr>
                <p:cNvSpPr txBox="1">
                  <a:spLocks noChangeArrowheads="1"/>
                </p:cNvSpPr>
                <p:nvPr/>
              </p:nvSpPr>
              <p:spPr bwMode="auto">
                <a:xfrm>
                  <a:off x="19812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6491" name="Text Box 82">
                  <a:extLst>
                    <a:ext uri="{FF2B5EF4-FFF2-40B4-BE49-F238E27FC236}">
                      <a16:creationId xmlns:a16="http://schemas.microsoft.com/office/drawing/2014/main" id="{8FACCC3C-EAF3-424E-BE6D-2CAF85FFF10D}"/>
                    </a:ext>
                  </a:extLst>
                </p:cNvPr>
                <p:cNvSpPr txBox="1">
                  <a:spLocks noChangeArrowheads="1"/>
                </p:cNvSpPr>
                <p:nvPr/>
              </p:nvSpPr>
              <p:spPr bwMode="auto">
                <a:xfrm>
                  <a:off x="43434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6492" name="Text Box 83">
                  <a:extLst>
                    <a:ext uri="{FF2B5EF4-FFF2-40B4-BE49-F238E27FC236}">
                      <a16:creationId xmlns:a16="http://schemas.microsoft.com/office/drawing/2014/main" id="{1D74D41C-9E20-4027-BE87-A6023C443DDC}"/>
                    </a:ext>
                  </a:extLst>
                </p:cNvPr>
                <p:cNvSpPr txBox="1">
                  <a:spLocks noChangeArrowheads="1"/>
                </p:cNvSpPr>
                <p:nvPr/>
              </p:nvSpPr>
              <p:spPr bwMode="auto">
                <a:xfrm>
                  <a:off x="6477000" y="5867400"/>
                  <a:ext cx="2295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I</a:t>
                  </a:r>
                </a:p>
              </p:txBody>
            </p:sp>
            <p:sp>
              <p:nvSpPr>
                <p:cNvPr id="16493" name="Line 84">
                  <a:extLst>
                    <a:ext uri="{FF2B5EF4-FFF2-40B4-BE49-F238E27FC236}">
                      <a16:creationId xmlns:a16="http://schemas.microsoft.com/office/drawing/2014/main" id="{6F7AABCD-6618-4F68-AEF5-0D756DDD6B0E}"/>
                    </a:ext>
                  </a:extLst>
                </p:cNvPr>
                <p:cNvSpPr>
                  <a:spLocks noChangeShapeType="1"/>
                </p:cNvSpPr>
                <p:nvPr/>
              </p:nvSpPr>
              <p:spPr bwMode="auto">
                <a:xfrm>
                  <a:off x="3505200" y="5562600"/>
                  <a:ext cx="990600" cy="0"/>
                </a:xfrm>
                <a:prstGeom prst="line">
                  <a:avLst/>
                </a:prstGeom>
                <a:noFill/>
                <a:ln w="9525">
                  <a:solidFill>
                    <a:schemeClr val="tx1"/>
                  </a:solidFill>
                  <a:round/>
                  <a:headEnd type="arrow" w="med" len="med"/>
                  <a:tailEnd type="arrow" w="med" len="med"/>
                </a:ln>
                <a:extLst>
                  <a:ext uri="{909E8E84-426E-40DD-AFC4-6F175D3DCCD1}">
                    <a14:hiddenFill xmlns:a14="http://schemas.microsoft.com/office/drawing/2010/main">
                      <a:noFill/>
                    </a14:hiddenFill>
                  </a:ext>
                </a:extLst>
              </p:spPr>
              <p:txBody>
                <a:bodyPr/>
                <a:lstStyle/>
                <a:p>
                  <a:endParaRPr lang="en-US"/>
                </a:p>
              </p:txBody>
            </p:sp>
            <p:sp>
              <p:nvSpPr>
                <p:cNvPr id="16494" name="Text Box 85">
                  <a:extLst>
                    <a:ext uri="{FF2B5EF4-FFF2-40B4-BE49-F238E27FC236}">
                      <a16:creationId xmlns:a16="http://schemas.microsoft.com/office/drawing/2014/main" id="{D51D468E-F4B9-49C0-9110-FBE9C6C3B833}"/>
                    </a:ext>
                  </a:extLst>
                </p:cNvPr>
                <p:cNvSpPr txBox="1">
                  <a:spLocks noChangeArrowheads="1"/>
                </p:cNvSpPr>
                <p:nvPr/>
              </p:nvSpPr>
              <p:spPr bwMode="auto">
                <a:xfrm>
                  <a:off x="3733800" y="5334000"/>
                  <a:ext cx="4556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3 m</a:t>
                  </a:r>
                </a:p>
              </p:txBody>
            </p:sp>
            <p:sp>
              <p:nvSpPr>
                <p:cNvPr id="16495" name="Text Box 78">
                  <a:extLst>
                    <a:ext uri="{FF2B5EF4-FFF2-40B4-BE49-F238E27FC236}">
                      <a16:creationId xmlns:a16="http://schemas.microsoft.com/office/drawing/2014/main" id="{A4FC3459-3BA5-43FB-B26E-C965C9B0566B}"/>
                    </a:ext>
                  </a:extLst>
                </p:cNvPr>
                <p:cNvSpPr txBox="1">
                  <a:spLocks noChangeArrowheads="1"/>
                </p:cNvSpPr>
                <p:nvPr/>
              </p:nvSpPr>
              <p:spPr bwMode="auto">
                <a:xfrm>
                  <a:off x="3657600" y="5791200"/>
                  <a:ext cx="282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solidFill>
                        <a:srgbClr val="FF0000"/>
                      </a:solidFill>
                    </a:rPr>
                    <a:t>B</a:t>
                  </a:r>
                </a:p>
              </p:txBody>
            </p:sp>
          </p:grpSp>
          <p:sp>
            <p:nvSpPr>
              <p:cNvPr id="113" name="Rectangle 112">
                <a:extLst>
                  <a:ext uri="{FF2B5EF4-FFF2-40B4-BE49-F238E27FC236}">
                    <a16:creationId xmlns:a16="http://schemas.microsoft.com/office/drawing/2014/main" id="{6D455D2D-FB59-4064-814E-51F13F688D08}"/>
                  </a:ext>
                </a:extLst>
              </p:cNvPr>
              <p:cNvSpPr/>
              <p:nvPr/>
            </p:nvSpPr>
            <p:spPr>
              <a:xfrm>
                <a:off x="1219147" y="5257957"/>
                <a:ext cx="6552598" cy="152431"/>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6404" name="Freeform 84">
              <a:extLst>
                <a:ext uri="{FF2B5EF4-FFF2-40B4-BE49-F238E27FC236}">
                  <a16:creationId xmlns:a16="http://schemas.microsoft.com/office/drawing/2014/main" id="{858758D9-A337-410D-8C55-6B16DB4649DF}"/>
                </a:ext>
              </a:extLst>
            </p:cNvPr>
            <p:cNvSpPr>
              <a:spLocks/>
            </p:cNvSpPr>
            <p:nvPr/>
          </p:nvSpPr>
          <p:spPr bwMode="auto">
            <a:xfrm flipH="1">
              <a:off x="3365500" y="3657600"/>
              <a:ext cx="215900" cy="457200"/>
            </a:xfrm>
            <a:custGeom>
              <a:avLst/>
              <a:gdLst>
                <a:gd name="T0" fmla="*/ 2147483646 w 152"/>
                <a:gd name="T1" fmla="*/ 0 h 288"/>
                <a:gd name="T2" fmla="*/ 2147483646 w 152"/>
                <a:gd name="T3" fmla="*/ 2147483646 h 288"/>
                <a:gd name="T4" fmla="*/ 2147483646 w 152"/>
                <a:gd name="T5" fmla="*/ 2147483646 h 288"/>
                <a:gd name="T6" fmla="*/ 0 60000 65536"/>
                <a:gd name="T7" fmla="*/ 0 60000 65536"/>
                <a:gd name="T8" fmla="*/ 0 60000 65536"/>
                <a:gd name="T9" fmla="*/ 0 w 152"/>
                <a:gd name="T10" fmla="*/ 0 h 288"/>
                <a:gd name="T11" fmla="*/ 152 w 152"/>
                <a:gd name="T12" fmla="*/ 288 h 288"/>
              </a:gdLst>
              <a:ahLst/>
              <a:cxnLst>
                <a:cxn ang="T6">
                  <a:pos x="T0" y="T1"/>
                </a:cxn>
                <a:cxn ang="T7">
                  <a:pos x="T2" y="T3"/>
                </a:cxn>
                <a:cxn ang="T8">
                  <a:pos x="T4" y="T5"/>
                </a:cxn>
              </a:cxnLst>
              <a:rect l="T9" t="T10" r="T11" b="T12"/>
              <a:pathLst>
                <a:path w="152" h="288">
                  <a:moveTo>
                    <a:pt x="152" y="0"/>
                  </a:moveTo>
                  <a:cubicBezTo>
                    <a:pt x="84" y="24"/>
                    <a:pt x="16" y="48"/>
                    <a:pt x="8" y="96"/>
                  </a:cubicBezTo>
                  <a:cubicBezTo>
                    <a:pt x="0" y="144"/>
                    <a:pt x="88" y="256"/>
                    <a:pt x="104" y="288"/>
                  </a:cubicBezTo>
                </a:path>
              </a:pathLst>
            </a:custGeom>
            <a:noFill/>
            <a:ln w="285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05" name="Freeform 85">
              <a:extLst>
                <a:ext uri="{FF2B5EF4-FFF2-40B4-BE49-F238E27FC236}">
                  <a16:creationId xmlns:a16="http://schemas.microsoft.com/office/drawing/2014/main" id="{49458A7E-C712-4A70-B14D-848C49827704}"/>
                </a:ext>
              </a:extLst>
            </p:cNvPr>
            <p:cNvSpPr>
              <a:spLocks/>
            </p:cNvSpPr>
            <p:nvPr/>
          </p:nvSpPr>
          <p:spPr bwMode="auto">
            <a:xfrm flipH="1">
              <a:off x="3886200" y="3657600"/>
              <a:ext cx="152400" cy="457200"/>
            </a:xfrm>
            <a:custGeom>
              <a:avLst/>
              <a:gdLst>
                <a:gd name="T0" fmla="*/ 2147483646 w 152"/>
                <a:gd name="T1" fmla="*/ 0 h 288"/>
                <a:gd name="T2" fmla="*/ 2147483646 w 152"/>
                <a:gd name="T3" fmla="*/ 2147483646 h 288"/>
                <a:gd name="T4" fmla="*/ 0 w 152"/>
                <a:gd name="T5" fmla="*/ 2147483646 h 288"/>
                <a:gd name="T6" fmla="*/ 0 60000 65536"/>
                <a:gd name="T7" fmla="*/ 0 60000 65536"/>
                <a:gd name="T8" fmla="*/ 0 60000 65536"/>
                <a:gd name="T9" fmla="*/ 0 w 152"/>
                <a:gd name="T10" fmla="*/ 0 h 288"/>
                <a:gd name="T11" fmla="*/ 152 w 152"/>
                <a:gd name="T12" fmla="*/ 288 h 288"/>
              </a:gdLst>
              <a:ahLst/>
              <a:cxnLst>
                <a:cxn ang="T6">
                  <a:pos x="T0" y="T1"/>
                </a:cxn>
                <a:cxn ang="T7">
                  <a:pos x="T2" y="T3"/>
                </a:cxn>
                <a:cxn ang="T8">
                  <a:pos x="T4" y="T5"/>
                </a:cxn>
              </a:cxnLst>
              <a:rect l="T9" t="T10" r="T11" b="T12"/>
              <a:pathLst>
                <a:path w="152" h="288">
                  <a:moveTo>
                    <a:pt x="48" y="0"/>
                  </a:moveTo>
                  <a:cubicBezTo>
                    <a:pt x="100" y="48"/>
                    <a:pt x="152" y="96"/>
                    <a:pt x="144" y="144"/>
                  </a:cubicBezTo>
                  <a:cubicBezTo>
                    <a:pt x="136" y="192"/>
                    <a:pt x="24" y="264"/>
                    <a:pt x="0" y="288"/>
                  </a:cubicBezTo>
                </a:path>
              </a:pathLst>
            </a:custGeom>
            <a:noFill/>
            <a:ln w="285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06" name="Text Box 89">
              <a:extLst>
                <a:ext uri="{FF2B5EF4-FFF2-40B4-BE49-F238E27FC236}">
                  <a16:creationId xmlns:a16="http://schemas.microsoft.com/office/drawing/2014/main" id="{3801CF8C-0800-4F6A-9FC3-D64D35AF1868}"/>
                </a:ext>
              </a:extLst>
            </p:cNvPr>
            <p:cNvSpPr txBox="1">
              <a:spLocks noChangeArrowheads="1"/>
            </p:cNvSpPr>
            <p:nvPr/>
          </p:nvSpPr>
          <p:spPr bwMode="auto">
            <a:xfrm>
              <a:off x="838200" y="4114800"/>
              <a:ext cx="276383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b="1">
                  <a:solidFill>
                    <a:srgbClr val="FF0000"/>
                  </a:solidFill>
                </a:rPr>
                <a:t>Released moments</a:t>
              </a:r>
              <a:r>
                <a:rPr lang="en-US" altLang="en-US" sz="1600">
                  <a:solidFill>
                    <a:srgbClr val="FF0000"/>
                  </a:solidFill>
                </a:rPr>
                <a:t>            -80.0</a:t>
              </a:r>
            </a:p>
          </p:txBody>
        </p:sp>
        <p:sp>
          <p:nvSpPr>
            <p:cNvPr id="16407" name="Text Box 90">
              <a:extLst>
                <a:ext uri="{FF2B5EF4-FFF2-40B4-BE49-F238E27FC236}">
                  <a16:creationId xmlns:a16="http://schemas.microsoft.com/office/drawing/2014/main" id="{7E38FEC5-7BB3-46E0-8D18-FB1BA337DFE1}"/>
                </a:ext>
              </a:extLst>
            </p:cNvPr>
            <p:cNvSpPr txBox="1">
              <a:spLocks noChangeArrowheads="1"/>
            </p:cNvSpPr>
            <p:nvPr/>
          </p:nvSpPr>
          <p:spPr bwMode="auto">
            <a:xfrm>
              <a:off x="5257800" y="4114800"/>
              <a:ext cx="71526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-112.5</a:t>
              </a:r>
            </a:p>
          </p:txBody>
        </p:sp>
        <p:sp>
          <p:nvSpPr>
            <p:cNvPr id="16408" name="Text Box 91">
              <a:extLst>
                <a:ext uri="{FF2B5EF4-FFF2-40B4-BE49-F238E27FC236}">
                  <a16:creationId xmlns:a16="http://schemas.microsoft.com/office/drawing/2014/main" id="{69E53AEE-AFF2-4064-A364-428E436612AE}"/>
                </a:ext>
              </a:extLst>
            </p:cNvPr>
            <p:cNvSpPr txBox="1">
              <a:spLocks noChangeArrowheads="1"/>
            </p:cNvSpPr>
            <p:nvPr/>
          </p:nvSpPr>
          <p:spPr bwMode="auto">
            <a:xfrm>
              <a:off x="6096000" y="4114800"/>
              <a:ext cx="7553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+53.33</a:t>
              </a:r>
            </a:p>
          </p:txBody>
        </p:sp>
        <p:sp>
          <p:nvSpPr>
            <p:cNvPr id="16409" name="Text Box 92">
              <a:extLst>
                <a:ext uri="{FF2B5EF4-FFF2-40B4-BE49-F238E27FC236}">
                  <a16:creationId xmlns:a16="http://schemas.microsoft.com/office/drawing/2014/main" id="{6DA0AD99-8C66-4BD2-95A4-B552D2F18346}"/>
                </a:ext>
              </a:extLst>
            </p:cNvPr>
            <p:cNvSpPr txBox="1">
              <a:spLocks noChangeArrowheads="1"/>
            </p:cNvSpPr>
            <p:nvPr/>
          </p:nvSpPr>
          <p:spPr bwMode="auto">
            <a:xfrm>
              <a:off x="7772400" y="4038600"/>
              <a:ext cx="71526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-53.33</a:t>
              </a:r>
            </a:p>
          </p:txBody>
        </p:sp>
        <p:sp>
          <p:nvSpPr>
            <p:cNvPr id="16410" name="Text Box 93">
              <a:extLst>
                <a:ext uri="{FF2B5EF4-FFF2-40B4-BE49-F238E27FC236}">
                  <a16:creationId xmlns:a16="http://schemas.microsoft.com/office/drawing/2014/main" id="{C439E68E-2A7C-4020-8EA9-7355B65DC958}"/>
                </a:ext>
              </a:extLst>
            </p:cNvPr>
            <p:cNvSpPr txBox="1">
              <a:spLocks noChangeArrowheads="1"/>
            </p:cNvSpPr>
            <p:nvPr/>
          </p:nvSpPr>
          <p:spPr bwMode="auto">
            <a:xfrm>
              <a:off x="3810000" y="4114800"/>
              <a:ext cx="75533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FF0000"/>
                  </a:solidFill>
                </a:rPr>
                <a:t>+112.5</a:t>
              </a:r>
            </a:p>
          </p:txBody>
        </p:sp>
        <p:sp>
          <p:nvSpPr>
            <p:cNvPr id="16411" name="Freeform 84">
              <a:extLst>
                <a:ext uri="{FF2B5EF4-FFF2-40B4-BE49-F238E27FC236}">
                  <a16:creationId xmlns:a16="http://schemas.microsoft.com/office/drawing/2014/main" id="{8047DE31-A1DD-4873-A578-98C2E5631F84}"/>
                </a:ext>
              </a:extLst>
            </p:cNvPr>
            <p:cNvSpPr>
              <a:spLocks/>
            </p:cNvSpPr>
            <p:nvPr/>
          </p:nvSpPr>
          <p:spPr bwMode="auto">
            <a:xfrm flipH="1">
              <a:off x="5452404" y="3657600"/>
              <a:ext cx="215900" cy="457200"/>
            </a:xfrm>
            <a:custGeom>
              <a:avLst/>
              <a:gdLst>
                <a:gd name="T0" fmla="*/ 2147483646 w 152"/>
                <a:gd name="T1" fmla="*/ 0 h 288"/>
                <a:gd name="T2" fmla="*/ 2147483646 w 152"/>
                <a:gd name="T3" fmla="*/ 2147483646 h 288"/>
                <a:gd name="T4" fmla="*/ 2147483646 w 152"/>
                <a:gd name="T5" fmla="*/ 2147483646 h 288"/>
                <a:gd name="T6" fmla="*/ 0 60000 65536"/>
                <a:gd name="T7" fmla="*/ 0 60000 65536"/>
                <a:gd name="T8" fmla="*/ 0 60000 65536"/>
                <a:gd name="T9" fmla="*/ 0 w 152"/>
                <a:gd name="T10" fmla="*/ 0 h 288"/>
                <a:gd name="T11" fmla="*/ 152 w 152"/>
                <a:gd name="T12" fmla="*/ 288 h 288"/>
              </a:gdLst>
              <a:ahLst/>
              <a:cxnLst>
                <a:cxn ang="T6">
                  <a:pos x="T0" y="T1"/>
                </a:cxn>
                <a:cxn ang="T7">
                  <a:pos x="T2" y="T3"/>
                </a:cxn>
                <a:cxn ang="T8">
                  <a:pos x="T4" y="T5"/>
                </a:cxn>
              </a:cxnLst>
              <a:rect l="T9" t="T10" r="T11" b="T12"/>
              <a:pathLst>
                <a:path w="152" h="288">
                  <a:moveTo>
                    <a:pt x="152" y="0"/>
                  </a:moveTo>
                  <a:cubicBezTo>
                    <a:pt x="84" y="24"/>
                    <a:pt x="16" y="48"/>
                    <a:pt x="8" y="96"/>
                  </a:cubicBezTo>
                  <a:cubicBezTo>
                    <a:pt x="0" y="144"/>
                    <a:pt x="88" y="256"/>
                    <a:pt x="104" y="288"/>
                  </a:cubicBezTo>
                </a:path>
              </a:pathLst>
            </a:custGeom>
            <a:noFill/>
            <a:ln w="285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2" name="Freeform 85">
              <a:extLst>
                <a:ext uri="{FF2B5EF4-FFF2-40B4-BE49-F238E27FC236}">
                  <a16:creationId xmlns:a16="http://schemas.microsoft.com/office/drawing/2014/main" id="{434E3B62-DD2C-42C6-B218-0836725BBE75}"/>
                </a:ext>
              </a:extLst>
            </p:cNvPr>
            <p:cNvSpPr>
              <a:spLocks/>
            </p:cNvSpPr>
            <p:nvPr/>
          </p:nvSpPr>
          <p:spPr bwMode="auto">
            <a:xfrm flipH="1">
              <a:off x="5973104" y="3657600"/>
              <a:ext cx="152400" cy="457200"/>
            </a:xfrm>
            <a:custGeom>
              <a:avLst/>
              <a:gdLst>
                <a:gd name="T0" fmla="*/ 2147483646 w 152"/>
                <a:gd name="T1" fmla="*/ 0 h 288"/>
                <a:gd name="T2" fmla="*/ 2147483646 w 152"/>
                <a:gd name="T3" fmla="*/ 2147483646 h 288"/>
                <a:gd name="T4" fmla="*/ 0 w 152"/>
                <a:gd name="T5" fmla="*/ 2147483646 h 288"/>
                <a:gd name="T6" fmla="*/ 0 60000 65536"/>
                <a:gd name="T7" fmla="*/ 0 60000 65536"/>
                <a:gd name="T8" fmla="*/ 0 60000 65536"/>
                <a:gd name="T9" fmla="*/ 0 w 152"/>
                <a:gd name="T10" fmla="*/ 0 h 288"/>
                <a:gd name="T11" fmla="*/ 152 w 152"/>
                <a:gd name="T12" fmla="*/ 288 h 288"/>
              </a:gdLst>
              <a:ahLst/>
              <a:cxnLst>
                <a:cxn ang="T6">
                  <a:pos x="T0" y="T1"/>
                </a:cxn>
                <a:cxn ang="T7">
                  <a:pos x="T2" y="T3"/>
                </a:cxn>
                <a:cxn ang="T8">
                  <a:pos x="T4" y="T5"/>
                </a:cxn>
              </a:cxnLst>
              <a:rect l="T9" t="T10" r="T11" b="T12"/>
              <a:pathLst>
                <a:path w="152" h="288">
                  <a:moveTo>
                    <a:pt x="48" y="0"/>
                  </a:moveTo>
                  <a:cubicBezTo>
                    <a:pt x="100" y="48"/>
                    <a:pt x="152" y="96"/>
                    <a:pt x="144" y="144"/>
                  </a:cubicBezTo>
                  <a:cubicBezTo>
                    <a:pt x="136" y="192"/>
                    <a:pt x="24" y="264"/>
                    <a:pt x="0" y="288"/>
                  </a:cubicBezTo>
                </a:path>
              </a:pathLst>
            </a:custGeom>
            <a:noFill/>
            <a:ln w="28575">
              <a:solidFill>
                <a:srgbClr val="FF0000"/>
              </a:solidFill>
              <a:round/>
              <a:headEnd/>
              <a:tailEnd type="arrow"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3" name="Freeform 100">
              <a:extLst>
                <a:ext uri="{FF2B5EF4-FFF2-40B4-BE49-F238E27FC236}">
                  <a16:creationId xmlns:a16="http://schemas.microsoft.com/office/drawing/2014/main" id="{86D4B972-9F80-49BE-A1B5-B27F8FC3768A}"/>
                </a:ext>
              </a:extLst>
            </p:cNvPr>
            <p:cNvSpPr>
              <a:spLocks/>
            </p:cNvSpPr>
            <p:nvPr/>
          </p:nvSpPr>
          <p:spPr bwMode="auto">
            <a:xfrm flipH="1">
              <a:off x="7543800" y="3962400"/>
              <a:ext cx="292100" cy="381000"/>
            </a:xfrm>
            <a:custGeom>
              <a:avLst/>
              <a:gdLst>
                <a:gd name="T0" fmla="*/ 2147483646 w 152"/>
                <a:gd name="T1" fmla="*/ 2147483646 h 240"/>
                <a:gd name="T2" fmla="*/ 2147483646 w 152"/>
                <a:gd name="T3" fmla="*/ 2147483646 h 240"/>
                <a:gd name="T4" fmla="*/ 2147483646 w 152"/>
                <a:gd name="T5" fmla="*/ 0 h 240"/>
                <a:gd name="T6" fmla="*/ 0 60000 65536"/>
                <a:gd name="T7" fmla="*/ 0 60000 65536"/>
                <a:gd name="T8" fmla="*/ 0 60000 65536"/>
                <a:gd name="T9" fmla="*/ 0 w 152"/>
                <a:gd name="T10" fmla="*/ 0 h 240"/>
                <a:gd name="T11" fmla="*/ 152 w 152"/>
                <a:gd name="T12" fmla="*/ 240 h 240"/>
              </a:gdLst>
              <a:ahLst/>
              <a:cxnLst>
                <a:cxn ang="T6">
                  <a:pos x="T0" y="T1"/>
                </a:cxn>
                <a:cxn ang="T7">
                  <a:pos x="T2" y="T3"/>
                </a:cxn>
                <a:cxn ang="T8">
                  <a:pos x="T4" y="T5"/>
                </a:cxn>
              </a:cxnLst>
              <a:rect l="T9" t="T10" r="T11" b="T12"/>
              <a:pathLst>
                <a:path w="152" h="240">
                  <a:moveTo>
                    <a:pt x="104" y="240"/>
                  </a:moveTo>
                  <a:cubicBezTo>
                    <a:pt x="52" y="212"/>
                    <a:pt x="0" y="184"/>
                    <a:pt x="8" y="144"/>
                  </a:cubicBezTo>
                  <a:cubicBezTo>
                    <a:pt x="16" y="104"/>
                    <a:pt x="128" y="24"/>
                    <a:pt x="152" y="0"/>
                  </a:cubicBezTo>
                </a:path>
              </a:pathLst>
            </a:custGeom>
            <a:noFill/>
            <a:ln w="28575">
              <a:solidFill>
                <a:srgbClr val="FF0000"/>
              </a:solidFill>
              <a:round/>
              <a:headEnd type="arrow" w="med" len="me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7" name="Group 3">
            <a:extLst>
              <a:ext uri="{FF2B5EF4-FFF2-40B4-BE49-F238E27FC236}">
                <a16:creationId xmlns:a16="http://schemas.microsoft.com/office/drawing/2014/main" id="{6B6D9972-E3B7-4F51-929A-8071FC730281}"/>
              </a:ext>
            </a:extLst>
          </p:cNvPr>
          <p:cNvGrpSpPr>
            <a:grpSpLocks/>
          </p:cNvGrpSpPr>
          <p:nvPr/>
        </p:nvGrpSpPr>
        <p:grpSpPr bwMode="auto">
          <a:xfrm>
            <a:off x="2667000" y="4452938"/>
            <a:ext cx="2101850" cy="1095375"/>
            <a:chOff x="2667000" y="4453354"/>
            <a:chExt cx="2101213" cy="1095593"/>
          </a:xfrm>
        </p:grpSpPr>
        <p:sp>
          <p:nvSpPr>
            <p:cNvPr id="16399" name="Text Box 95">
              <a:extLst>
                <a:ext uri="{FF2B5EF4-FFF2-40B4-BE49-F238E27FC236}">
                  <a16:creationId xmlns:a16="http://schemas.microsoft.com/office/drawing/2014/main" id="{0281E6A7-795A-4BCC-BD45-D48BE8222F66}"/>
                </a:ext>
              </a:extLst>
            </p:cNvPr>
            <p:cNvSpPr txBox="1">
              <a:spLocks noChangeArrowheads="1"/>
            </p:cNvSpPr>
            <p:nvPr/>
          </p:nvSpPr>
          <p:spPr bwMode="auto">
            <a:xfrm>
              <a:off x="3489325" y="4818063"/>
              <a:ext cx="7088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+32.5</a:t>
              </a:r>
            </a:p>
          </p:txBody>
        </p:sp>
        <p:sp>
          <p:nvSpPr>
            <p:cNvPr id="16400" name="Freeform 98">
              <a:extLst>
                <a:ext uri="{FF2B5EF4-FFF2-40B4-BE49-F238E27FC236}">
                  <a16:creationId xmlns:a16="http://schemas.microsoft.com/office/drawing/2014/main" id="{D9D38991-5691-437B-8DEA-41294A947519}"/>
                </a:ext>
              </a:extLst>
            </p:cNvPr>
            <p:cNvSpPr>
              <a:spLocks/>
            </p:cNvSpPr>
            <p:nvPr/>
          </p:nvSpPr>
          <p:spPr bwMode="auto">
            <a:xfrm>
              <a:off x="3434860" y="4832350"/>
              <a:ext cx="228600" cy="381000"/>
            </a:xfrm>
            <a:custGeom>
              <a:avLst/>
              <a:gdLst>
                <a:gd name="T0" fmla="*/ 2147483646 w 152"/>
                <a:gd name="T1" fmla="*/ 2147483646 h 240"/>
                <a:gd name="T2" fmla="*/ 2147483646 w 152"/>
                <a:gd name="T3" fmla="*/ 2147483646 h 240"/>
                <a:gd name="T4" fmla="*/ 2147483646 w 152"/>
                <a:gd name="T5" fmla="*/ 0 h 240"/>
                <a:gd name="T6" fmla="*/ 0 60000 65536"/>
                <a:gd name="T7" fmla="*/ 0 60000 65536"/>
                <a:gd name="T8" fmla="*/ 0 60000 65536"/>
                <a:gd name="T9" fmla="*/ 0 w 152"/>
                <a:gd name="T10" fmla="*/ 0 h 240"/>
                <a:gd name="T11" fmla="*/ 152 w 152"/>
                <a:gd name="T12" fmla="*/ 240 h 240"/>
              </a:gdLst>
              <a:ahLst/>
              <a:cxnLst>
                <a:cxn ang="T6">
                  <a:pos x="T0" y="T1"/>
                </a:cxn>
                <a:cxn ang="T7">
                  <a:pos x="T2" y="T3"/>
                </a:cxn>
                <a:cxn ang="T8">
                  <a:pos x="T4" y="T5"/>
                </a:cxn>
              </a:cxnLst>
              <a:rect l="T9" t="T10" r="T11" b="T12"/>
              <a:pathLst>
                <a:path w="152" h="240">
                  <a:moveTo>
                    <a:pt x="104" y="240"/>
                  </a:moveTo>
                  <a:cubicBezTo>
                    <a:pt x="52" y="212"/>
                    <a:pt x="0" y="184"/>
                    <a:pt x="8" y="144"/>
                  </a:cubicBezTo>
                  <a:cubicBezTo>
                    <a:pt x="16" y="104"/>
                    <a:pt x="128" y="24"/>
                    <a:pt x="152" y="0"/>
                  </a:cubicBezTo>
                </a:path>
              </a:pathLst>
            </a:custGeom>
            <a:noFill/>
            <a:ln w="28575">
              <a:solidFill>
                <a:srgbClr val="FF0000"/>
              </a:solidFill>
              <a:round/>
              <a:headEnd type="arrow" w="med" len="me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01" name="Line 101">
              <a:extLst>
                <a:ext uri="{FF2B5EF4-FFF2-40B4-BE49-F238E27FC236}">
                  <a16:creationId xmlns:a16="http://schemas.microsoft.com/office/drawing/2014/main" id="{E1510C19-E08E-4AE4-BFC7-570D6F961444}"/>
                </a:ext>
              </a:extLst>
            </p:cNvPr>
            <p:cNvSpPr>
              <a:spLocks noChangeShapeType="1"/>
            </p:cNvSpPr>
            <p:nvPr/>
          </p:nvSpPr>
          <p:spPr bwMode="auto">
            <a:xfrm>
              <a:off x="2667000" y="5060950"/>
              <a:ext cx="6096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3" name="Oval 102">
              <a:extLst>
                <a:ext uri="{FF2B5EF4-FFF2-40B4-BE49-F238E27FC236}">
                  <a16:creationId xmlns:a16="http://schemas.microsoft.com/office/drawing/2014/main" id="{5A49D8BC-5E29-40C1-86F8-27A96EA9243B}"/>
                </a:ext>
              </a:extLst>
            </p:cNvPr>
            <p:cNvSpPr/>
            <p:nvPr/>
          </p:nvSpPr>
          <p:spPr>
            <a:xfrm>
              <a:off x="3276415" y="4453354"/>
              <a:ext cx="1491798" cy="109559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8" name="Group 4">
            <a:extLst>
              <a:ext uri="{FF2B5EF4-FFF2-40B4-BE49-F238E27FC236}">
                <a16:creationId xmlns:a16="http://schemas.microsoft.com/office/drawing/2014/main" id="{68D85E98-4186-4730-88B3-1177C2BD18D0}"/>
              </a:ext>
            </a:extLst>
          </p:cNvPr>
          <p:cNvGrpSpPr>
            <a:grpSpLocks/>
          </p:cNvGrpSpPr>
          <p:nvPr/>
        </p:nvGrpSpPr>
        <p:grpSpPr bwMode="auto">
          <a:xfrm>
            <a:off x="5270500" y="4437063"/>
            <a:ext cx="1492250" cy="1095375"/>
            <a:chOff x="5271204" y="4436953"/>
            <a:chExt cx="1491613" cy="1095593"/>
          </a:xfrm>
        </p:grpSpPr>
        <p:sp>
          <p:nvSpPr>
            <p:cNvPr id="16396" name="Text Box 96">
              <a:extLst>
                <a:ext uri="{FF2B5EF4-FFF2-40B4-BE49-F238E27FC236}">
                  <a16:creationId xmlns:a16="http://schemas.microsoft.com/office/drawing/2014/main" id="{E7C80959-0D35-4F70-A7D3-74F91611EF7A}"/>
                </a:ext>
              </a:extLst>
            </p:cNvPr>
            <p:cNvSpPr txBox="1">
              <a:spLocks noChangeArrowheads="1"/>
            </p:cNvSpPr>
            <p:nvPr/>
          </p:nvSpPr>
          <p:spPr bwMode="auto">
            <a:xfrm>
              <a:off x="5696017" y="4756150"/>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-59.17</a:t>
              </a:r>
            </a:p>
          </p:txBody>
        </p:sp>
        <p:sp>
          <p:nvSpPr>
            <p:cNvPr id="16397" name="Freeform 99">
              <a:extLst>
                <a:ext uri="{FF2B5EF4-FFF2-40B4-BE49-F238E27FC236}">
                  <a16:creationId xmlns:a16="http://schemas.microsoft.com/office/drawing/2014/main" id="{50B424B6-6B31-4FA4-BFE3-F61C370F8DC7}"/>
                </a:ext>
              </a:extLst>
            </p:cNvPr>
            <p:cNvSpPr>
              <a:spLocks/>
            </p:cNvSpPr>
            <p:nvPr/>
          </p:nvSpPr>
          <p:spPr bwMode="auto">
            <a:xfrm flipH="1">
              <a:off x="5410200" y="4756150"/>
              <a:ext cx="292100" cy="381000"/>
            </a:xfrm>
            <a:custGeom>
              <a:avLst/>
              <a:gdLst>
                <a:gd name="T0" fmla="*/ 2147483646 w 152"/>
                <a:gd name="T1" fmla="*/ 2147483646 h 240"/>
                <a:gd name="T2" fmla="*/ 2147483646 w 152"/>
                <a:gd name="T3" fmla="*/ 2147483646 h 240"/>
                <a:gd name="T4" fmla="*/ 2147483646 w 152"/>
                <a:gd name="T5" fmla="*/ 0 h 240"/>
                <a:gd name="T6" fmla="*/ 0 60000 65536"/>
                <a:gd name="T7" fmla="*/ 0 60000 65536"/>
                <a:gd name="T8" fmla="*/ 0 60000 65536"/>
                <a:gd name="T9" fmla="*/ 0 w 152"/>
                <a:gd name="T10" fmla="*/ 0 h 240"/>
                <a:gd name="T11" fmla="*/ 152 w 152"/>
                <a:gd name="T12" fmla="*/ 240 h 240"/>
              </a:gdLst>
              <a:ahLst/>
              <a:cxnLst>
                <a:cxn ang="T6">
                  <a:pos x="T0" y="T1"/>
                </a:cxn>
                <a:cxn ang="T7">
                  <a:pos x="T2" y="T3"/>
                </a:cxn>
                <a:cxn ang="T8">
                  <a:pos x="T4" y="T5"/>
                </a:cxn>
              </a:cxnLst>
              <a:rect l="T9" t="T10" r="T11" b="T12"/>
              <a:pathLst>
                <a:path w="152" h="240">
                  <a:moveTo>
                    <a:pt x="104" y="240"/>
                  </a:moveTo>
                  <a:cubicBezTo>
                    <a:pt x="52" y="212"/>
                    <a:pt x="0" y="184"/>
                    <a:pt x="8" y="144"/>
                  </a:cubicBezTo>
                  <a:cubicBezTo>
                    <a:pt x="16" y="104"/>
                    <a:pt x="128" y="24"/>
                    <a:pt x="152" y="0"/>
                  </a:cubicBezTo>
                </a:path>
              </a:pathLst>
            </a:custGeom>
            <a:noFill/>
            <a:ln w="28575">
              <a:solidFill>
                <a:srgbClr val="FF0000"/>
              </a:solidFill>
              <a:round/>
              <a:headEnd type="arrow" w="med" len="me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4" name="Oval 213">
              <a:extLst>
                <a:ext uri="{FF2B5EF4-FFF2-40B4-BE49-F238E27FC236}">
                  <a16:creationId xmlns:a16="http://schemas.microsoft.com/office/drawing/2014/main" id="{5928AFB4-6A52-41DD-9AFA-2095092C4C21}"/>
                </a:ext>
              </a:extLst>
            </p:cNvPr>
            <p:cNvSpPr/>
            <p:nvPr/>
          </p:nvSpPr>
          <p:spPr>
            <a:xfrm>
              <a:off x="5271204" y="4436953"/>
              <a:ext cx="1491613" cy="109559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9" name="Group 5">
            <a:extLst>
              <a:ext uri="{FF2B5EF4-FFF2-40B4-BE49-F238E27FC236}">
                <a16:creationId xmlns:a16="http://schemas.microsoft.com/office/drawing/2014/main" id="{933FBBD2-461D-4B0C-91F3-90FD363CF2C6}"/>
              </a:ext>
            </a:extLst>
          </p:cNvPr>
          <p:cNvGrpSpPr>
            <a:grpSpLocks/>
          </p:cNvGrpSpPr>
          <p:nvPr/>
        </p:nvGrpSpPr>
        <p:grpSpPr bwMode="auto">
          <a:xfrm>
            <a:off x="7526338" y="4416425"/>
            <a:ext cx="1236662" cy="1095375"/>
            <a:chOff x="7526657" y="4416624"/>
            <a:chExt cx="1236344" cy="1095593"/>
          </a:xfrm>
        </p:grpSpPr>
        <p:sp>
          <p:nvSpPr>
            <p:cNvPr id="16393" name="Text Box 97">
              <a:extLst>
                <a:ext uri="{FF2B5EF4-FFF2-40B4-BE49-F238E27FC236}">
                  <a16:creationId xmlns:a16="http://schemas.microsoft.com/office/drawing/2014/main" id="{ABB1C3A8-A5E4-4641-A741-BEC86893D4AA}"/>
                </a:ext>
              </a:extLst>
            </p:cNvPr>
            <p:cNvSpPr txBox="1">
              <a:spLocks noChangeArrowheads="1"/>
            </p:cNvSpPr>
            <p:nvPr/>
          </p:nvSpPr>
          <p:spPr bwMode="auto">
            <a:xfrm>
              <a:off x="7829617" y="4800600"/>
              <a:ext cx="7809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-53.33</a:t>
              </a:r>
            </a:p>
          </p:txBody>
        </p:sp>
        <p:sp>
          <p:nvSpPr>
            <p:cNvPr id="16394" name="Freeform 100">
              <a:extLst>
                <a:ext uri="{FF2B5EF4-FFF2-40B4-BE49-F238E27FC236}">
                  <a16:creationId xmlns:a16="http://schemas.microsoft.com/office/drawing/2014/main" id="{5C538340-494A-493F-82B6-3379C06C6D4C}"/>
                </a:ext>
              </a:extLst>
            </p:cNvPr>
            <p:cNvSpPr>
              <a:spLocks/>
            </p:cNvSpPr>
            <p:nvPr/>
          </p:nvSpPr>
          <p:spPr bwMode="auto">
            <a:xfrm flipH="1">
              <a:off x="7620000" y="4756150"/>
              <a:ext cx="215900" cy="381000"/>
            </a:xfrm>
            <a:custGeom>
              <a:avLst/>
              <a:gdLst>
                <a:gd name="T0" fmla="*/ 2147483646 w 152"/>
                <a:gd name="T1" fmla="*/ 2147483646 h 240"/>
                <a:gd name="T2" fmla="*/ 2147483646 w 152"/>
                <a:gd name="T3" fmla="*/ 2147483646 h 240"/>
                <a:gd name="T4" fmla="*/ 2147483646 w 152"/>
                <a:gd name="T5" fmla="*/ 0 h 240"/>
                <a:gd name="T6" fmla="*/ 0 60000 65536"/>
                <a:gd name="T7" fmla="*/ 0 60000 65536"/>
                <a:gd name="T8" fmla="*/ 0 60000 65536"/>
                <a:gd name="T9" fmla="*/ 0 w 152"/>
                <a:gd name="T10" fmla="*/ 0 h 240"/>
                <a:gd name="T11" fmla="*/ 152 w 152"/>
                <a:gd name="T12" fmla="*/ 240 h 240"/>
              </a:gdLst>
              <a:ahLst/>
              <a:cxnLst>
                <a:cxn ang="T6">
                  <a:pos x="T0" y="T1"/>
                </a:cxn>
                <a:cxn ang="T7">
                  <a:pos x="T2" y="T3"/>
                </a:cxn>
                <a:cxn ang="T8">
                  <a:pos x="T4" y="T5"/>
                </a:cxn>
              </a:cxnLst>
              <a:rect l="T9" t="T10" r="T11" b="T12"/>
              <a:pathLst>
                <a:path w="152" h="240">
                  <a:moveTo>
                    <a:pt x="104" y="240"/>
                  </a:moveTo>
                  <a:cubicBezTo>
                    <a:pt x="52" y="212"/>
                    <a:pt x="0" y="184"/>
                    <a:pt x="8" y="144"/>
                  </a:cubicBezTo>
                  <a:cubicBezTo>
                    <a:pt x="16" y="104"/>
                    <a:pt x="128" y="24"/>
                    <a:pt x="152" y="0"/>
                  </a:cubicBezTo>
                </a:path>
              </a:pathLst>
            </a:custGeom>
            <a:noFill/>
            <a:ln w="28575">
              <a:solidFill>
                <a:srgbClr val="FF0000"/>
              </a:solidFill>
              <a:round/>
              <a:headEnd type="arrow" w="med" len="me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5" name="Oval 214">
              <a:extLst>
                <a:ext uri="{FF2B5EF4-FFF2-40B4-BE49-F238E27FC236}">
                  <a16:creationId xmlns:a16="http://schemas.microsoft.com/office/drawing/2014/main" id="{F5A2EFB4-0CDE-4A92-B7EE-1E185B7BE378}"/>
                </a:ext>
              </a:extLst>
            </p:cNvPr>
            <p:cNvSpPr/>
            <p:nvPr/>
          </p:nvSpPr>
          <p:spPr>
            <a:xfrm>
              <a:off x="7526657" y="4416624"/>
              <a:ext cx="1236344" cy="1095593"/>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9"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0-#ppt_w/2"/>
                                          </p:val>
                                        </p:tav>
                                        <p:tav tm="100000">
                                          <p:val>
                                            <p:strVal val="#ppt_x"/>
                                          </p:val>
                                        </p:tav>
                                      </p:tavLst>
                                    </p:anim>
                                    <p:anim calcmode="lin" valueType="num">
                                      <p:cBhvr additive="base">
                                        <p:cTn id="20" dur="500" fill="hold"/>
                                        <p:tgtEl>
                                          <p:spTgt spid="4"/>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1"/>
                                        </p:tgtEl>
                                        <p:attrNameLst>
                                          <p:attrName>style.visibility</p:attrName>
                                        </p:attrNameLst>
                                      </p:cBhvr>
                                      <p:to>
                                        <p:strVal val="visible"/>
                                      </p:to>
                                    </p:set>
                                    <p:anim calcmode="lin" valueType="num">
                                      <p:cBhvr additive="base">
                                        <p:cTn id="25" dur="500" fill="hold"/>
                                        <p:tgtEl>
                                          <p:spTgt spid="201"/>
                                        </p:tgtEl>
                                        <p:attrNameLst>
                                          <p:attrName>ppt_x</p:attrName>
                                        </p:attrNameLst>
                                      </p:cBhvr>
                                      <p:tavLst>
                                        <p:tav tm="0">
                                          <p:val>
                                            <p:strVal val="#ppt_x"/>
                                          </p:val>
                                        </p:tav>
                                        <p:tav tm="100000">
                                          <p:val>
                                            <p:strVal val="#ppt_x"/>
                                          </p:val>
                                        </p:tav>
                                      </p:tavLst>
                                    </p:anim>
                                    <p:anim calcmode="lin" valueType="num">
                                      <p:cBhvr additive="base">
                                        <p:cTn id="26" dur="500" fill="hold"/>
                                        <p:tgtEl>
                                          <p:spTgt spid="201"/>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6"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1+#ppt_w/2"/>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20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a:extLst>
              <a:ext uri="{FF2B5EF4-FFF2-40B4-BE49-F238E27FC236}">
                <a16:creationId xmlns:a16="http://schemas.microsoft.com/office/drawing/2014/main" id="{2CF2A6B6-50B9-49D9-8F2E-9ED72F3FCBED}"/>
              </a:ext>
            </a:extLst>
          </p:cNvPr>
          <p:cNvSpPr txBox="1">
            <a:spLocks noChangeArrowheads="1"/>
          </p:cNvSpPr>
          <p:nvPr/>
        </p:nvSpPr>
        <p:spPr bwMode="auto">
          <a:xfrm>
            <a:off x="609600" y="328613"/>
            <a:ext cx="995363"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Step III</a:t>
            </a:r>
            <a:endParaRPr lang="en-US" altLang="en-US" sz="1800" u="sng"/>
          </a:p>
        </p:txBody>
      </p:sp>
      <p:sp>
        <p:nvSpPr>
          <p:cNvPr id="3" name="Text Box 3">
            <a:extLst>
              <a:ext uri="{FF2B5EF4-FFF2-40B4-BE49-F238E27FC236}">
                <a16:creationId xmlns:a16="http://schemas.microsoft.com/office/drawing/2014/main" id="{FEB980C4-9725-457F-89FF-1C78ED6629DB}"/>
              </a:ext>
            </a:extLst>
          </p:cNvPr>
          <p:cNvSpPr txBox="1">
            <a:spLocks noChangeArrowheads="1"/>
          </p:cNvSpPr>
          <p:nvPr/>
        </p:nvSpPr>
        <p:spPr bwMode="auto">
          <a:xfrm>
            <a:off x="533400" y="914400"/>
            <a:ext cx="8153400" cy="283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u="sng"/>
              <a:t>These unbalanced moments</a:t>
            </a:r>
            <a:r>
              <a:rPr lang="en-US" altLang="en-US" sz="2000"/>
              <a:t> act at the joints and </a:t>
            </a:r>
            <a:r>
              <a:rPr lang="en-US" altLang="en-US" sz="2000" u="sng"/>
              <a:t>modify the joint moments</a:t>
            </a:r>
            <a:r>
              <a:rPr lang="en-US" altLang="en-US" sz="2000"/>
              <a:t> at B, C and D, </a:t>
            </a:r>
            <a:r>
              <a:rPr lang="en-US" altLang="en-US" sz="2000" u="sng"/>
              <a:t>according to their relative stiffnesses</a:t>
            </a:r>
            <a:r>
              <a:rPr lang="en-US" altLang="en-US" sz="2000"/>
              <a:t> at the respective joints. </a:t>
            </a:r>
            <a:r>
              <a:rPr lang="en-US" altLang="en-US" sz="2000" u="sng"/>
              <a:t>The joint moments are distributed</a:t>
            </a:r>
            <a:r>
              <a:rPr lang="en-US" altLang="en-US" sz="2000"/>
              <a:t> to either side of the joint B, C or D, according to their relative stiffnesses. </a:t>
            </a:r>
            <a:r>
              <a:rPr lang="en-US" altLang="en-US" sz="2000" u="sng"/>
              <a:t>These distributed moments also modify the moments at the opposite side of the beam span</a:t>
            </a:r>
            <a:r>
              <a:rPr lang="en-US" altLang="en-US" sz="2000"/>
              <a:t>, viz., at joint A in span AB, at joints B and C in span BC and at joints C and D in span CD. </a:t>
            </a:r>
            <a:r>
              <a:rPr lang="en-US" altLang="en-US" sz="2000" u="sng"/>
              <a:t>This modification is dependent on the carry-over factor (which is equal to 0.5 in this case)</a:t>
            </a:r>
            <a:r>
              <a:rPr lang="en-US" altLang="en-US" sz="2000"/>
              <a:t>; </a:t>
            </a:r>
            <a:r>
              <a:rPr lang="en-US" altLang="en-US" sz="2000" b="1"/>
              <a:t>when this carry over is made, the joints on opposite side are assumed to be fixed.</a:t>
            </a:r>
          </a:p>
        </p:txBody>
      </p:sp>
      <p:sp>
        <p:nvSpPr>
          <p:cNvPr id="4" name="Text Box 4">
            <a:extLst>
              <a:ext uri="{FF2B5EF4-FFF2-40B4-BE49-F238E27FC236}">
                <a16:creationId xmlns:a16="http://schemas.microsoft.com/office/drawing/2014/main" id="{6242C387-ACCB-40F4-91C5-94A2D4C6375B}"/>
              </a:ext>
            </a:extLst>
          </p:cNvPr>
          <p:cNvSpPr txBox="1">
            <a:spLocks noChangeArrowheads="1"/>
          </p:cNvSpPr>
          <p:nvPr/>
        </p:nvSpPr>
        <p:spPr bwMode="auto">
          <a:xfrm>
            <a:off x="609600" y="3833813"/>
            <a:ext cx="1011238"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Step IV</a:t>
            </a:r>
            <a:endParaRPr lang="en-US" altLang="en-US" sz="1800" u="sng"/>
          </a:p>
        </p:txBody>
      </p:sp>
      <p:sp>
        <p:nvSpPr>
          <p:cNvPr id="5" name="Text Box 5">
            <a:extLst>
              <a:ext uri="{FF2B5EF4-FFF2-40B4-BE49-F238E27FC236}">
                <a16:creationId xmlns:a16="http://schemas.microsoft.com/office/drawing/2014/main" id="{3E07164D-B725-4027-845B-15C0D2B8A670}"/>
              </a:ext>
            </a:extLst>
          </p:cNvPr>
          <p:cNvSpPr txBox="1">
            <a:spLocks noChangeArrowheads="1"/>
          </p:cNvSpPr>
          <p:nvPr/>
        </p:nvSpPr>
        <p:spPr bwMode="auto">
          <a:xfrm>
            <a:off x="685800" y="4267200"/>
            <a:ext cx="80168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b="1"/>
              <a:t>The </a:t>
            </a:r>
            <a:r>
              <a:rPr lang="en-US" altLang="en-US" sz="2000" b="1" u="sng"/>
              <a:t>carry-over moment becomes the unbalanced moment</a:t>
            </a:r>
            <a:r>
              <a:rPr lang="en-US" altLang="en-US" sz="2000" b="1"/>
              <a:t> at the joints to which they are carried over. Steps 3 and 4 are repeated till the carry-over or distributed moment becomes small</a:t>
            </a:r>
            <a:r>
              <a:rPr lang="en-US" altLang="en-US" sz="2000"/>
              <a:t>.</a:t>
            </a:r>
          </a:p>
        </p:txBody>
      </p:sp>
      <p:sp>
        <p:nvSpPr>
          <p:cNvPr id="6" name="Text Box 6">
            <a:extLst>
              <a:ext uri="{FF2B5EF4-FFF2-40B4-BE49-F238E27FC236}">
                <a16:creationId xmlns:a16="http://schemas.microsoft.com/office/drawing/2014/main" id="{87B05862-9A43-4A1F-8D1F-81B47C88C0E6}"/>
              </a:ext>
            </a:extLst>
          </p:cNvPr>
          <p:cNvSpPr txBox="1">
            <a:spLocks noChangeArrowheads="1"/>
          </p:cNvSpPr>
          <p:nvPr/>
        </p:nvSpPr>
        <p:spPr bwMode="auto">
          <a:xfrm>
            <a:off x="838200" y="5281613"/>
            <a:ext cx="936625"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Step V</a:t>
            </a:r>
            <a:endParaRPr lang="en-US" altLang="en-US" sz="1800" u="sng"/>
          </a:p>
        </p:txBody>
      </p:sp>
      <p:sp>
        <p:nvSpPr>
          <p:cNvPr id="7" name="Text Box 7">
            <a:extLst>
              <a:ext uri="{FF2B5EF4-FFF2-40B4-BE49-F238E27FC236}">
                <a16:creationId xmlns:a16="http://schemas.microsoft.com/office/drawing/2014/main" id="{9724ED3F-989E-463D-82A3-CE1D7213EA1A}"/>
              </a:ext>
            </a:extLst>
          </p:cNvPr>
          <p:cNvSpPr txBox="1">
            <a:spLocks noChangeArrowheads="1"/>
          </p:cNvSpPr>
          <p:nvPr/>
        </p:nvSpPr>
        <p:spPr bwMode="auto">
          <a:xfrm>
            <a:off x="762000" y="5715000"/>
            <a:ext cx="778827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b="1" u="sng"/>
              <a:t>Sum up all the moments at each of the joint</a:t>
            </a:r>
            <a:r>
              <a:rPr lang="en-US" altLang="en-US" sz="2000"/>
              <a:t> to obtain the joint moments.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16">
            <a:extLst>
              <a:ext uri="{FF2B5EF4-FFF2-40B4-BE49-F238E27FC236}">
                <a16:creationId xmlns:a16="http://schemas.microsoft.com/office/drawing/2014/main" id="{872FBDD2-A2D4-459A-8777-E83E77CA581F}"/>
              </a:ext>
            </a:extLst>
          </p:cNvPr>
          <p:cNvGrpSpPr>
            <a:grpSpLocks/>
          </p:cNvGrpSpPr>
          <p:nvPr/>
        </p:nvGrpSpPr>
        <p:grpSpPr bwMode="auto">
          <a:xfrm>
            <a:off x="1295400" y="566738"/>
            <a:ext cx="3659188" cy="1795462"/>
            <a:chOff x="1295400" y="406380"/>
            <a:chExt cx="3658394" cy="1796209"/>
          </a:xfrm>
        </p:grpSpPr>
        <p:cxnSp>
          <p:nvCxnSpPr>
            <p:cNvPr id="9" name="Straight Connector 8">
              <a:extLst>
                <a:ext uri="{FF2B5EF4-FFF2-40B4-BE49-F238E27FC236}">
                  <a16:creationId xmlns:a16="http://schemas.microsoft.com/office/drawing/2014/main" id="{6E4E68D1-1F91-4607-8421-228C576A8454}"/>
                </a:ext>
              </a:extLst>
            </p:cNvPr>
            <p:cNvCxnSpPr>
              <a:endCxn id="12" idx="0"/>
            </p:cNvCxnSpPr>
            <p:nvPr/>
          </p:nvCxnSpPr>
          <p:spPr>
            <a:xfrm>
              <a:off x="1373171" y="1198872"/>
              <a:ext cx="350443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5359D9D-20CB-4C0D-B6EA-EB5105E3757C}"/>
                </a:ext>
              </a:extLst>
            </p:cNvPr>
            <p:cNvCxnSpPr/>
            <p:nvPr/>
          </p:nvCxnSpPr>
          <p:spPr>
            <a:xfrm rot="5400000">
              <a:off x="1173857" y="1209195"/>
              <a:ext cx="397040"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Isosceles Triangle 10">
              <a:extLst>
                <a:ext uri="{FF2B5EF4-FFF2-40B4-BE49-F238E27FC236}">
                  <a16:creationId xmlns:a16="http://schemas.microsoft.com/office/drawing/2014/main" id="{C50DFFED-5BCB-4028-901E-F8C415C42D0D}"/>
                </a:ext>
              </a:extLst>
            </p:cNvPr>
            <p:cNvSpPr/>
            <p:nvPr/>
          </p:nvSpPr>
          <p:spPr>
            <a:xfrm>
              <a:off x="2744474" y="1198872"/>
              <a:ext cx="152367" cy="158816"/>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12" name="Isosceles Triangle 11">
              <a:extLst>
                <a:ext uri="{FF2B5EF4-FFF2-40B4-BE49-F238E27FC236}">
                  <a16:creationId xmlns:a16="http://schemas.microsoft.com/office/drawing/2014/main" id="{0164198D-45C3-4287-8442-7DE0156E70D2}"/>
                </a:ext>
              </a:extLst>
            </p:cNvPr>
            <p:cNvSpPr/>
            <p:nvPr/>
          </p:nvSpPr>
          <p:spPr>
            <a:xfrm>
              <a:off x="4801427" y="1198872"/>
              <a:ext cx="152367" cy="158816"/>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14" name="Freeform 13">
              <a:extLst>
                <a:ext uri="{FF2B5EF4-FFF2-40B4-BE49-F238E27FC236}">
                  <a16:creationId xmlns:a16="http://schemas.microsoft.com/office/drawing/2014/main" id="{9C67B88B-1E7D-407C-843C-6EBBBB4B888F}"/>
                </a:ext>
              </a:extLst>
            </p:cNvPr>
            <p:cNvSpPr/>
            <p:nvPr/>
          </p:nvSpPr>
          <p:spPr>
            <a:xfrm>
              <a:off x="1373171" y="1059113"/>
              <a:ext cx="372981" cy="147699"/>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15" name="Freeform 14">
              <a:extLst>
                <a:ext uri="{FF2B5EF4-FFF2-40B4-BE49-F238E27FC236}">
                  <a16:creationId xmlns:a16="http://schemas.microsoft.com/office/drawing/2014/main" id="{2F1F681B-69A2-4F2E-BB33-49F7C532BB4C}"/>
                </a:ext>
              </a:extLst>
            </p:cNvPr>
            <p:cNvSpPr/>
            <p:nvPr/>
          </p:nvSpPr>
          <p:spPr>
            <a:xfrm>
              <a:off x="1760437" y="1040056"/>
              <a:ext cx="374569" cy="147699"/>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26" name="Freeform 25">
              <a:extLst>
                <a:ext uri="{FF2B5EF4-FFF2-40B4-BE49-F238E27FC236}">
                  <a16:creationId xmlns:a16="http://schemas.microsoft.com/office/drawing/2014/main" id="{4F359A50-0C3C-4F00-B780-F2AD41CAC9B3}"/>
                </a:ext>
              </a:extLst>
            </p:cNvPr>
            <p:cNvSpPr/>
            <p:nvPr/>
          </p:nvSpPr>
          <p:spPr>
            <a:xfrm>
              <a:off x="2065171" y="1040056"/>
              <a:ext cx="374569" cy="147699"/>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27" name="Freeform 26">
              <a:extLst>
                <a:ext uri="{FF2B5EF4-FFF2-40B4-BE49-F238E27FC236}">
                  <a16:creationId xmlns:a16="http://schemas.microsoft.com/office/drawing/2014/main" id="{2DBC2901-2203-4A1F-A821-B841F7818199}"/>
                </a:ext>
              </a:extLst>
            </p:cNvPr>
            <p:cNvSpPr/>
            <p:nvPr/>
          </p:nvSpPr>
          <p:spPr>
            <a:xfrm>
              <a:off x="2446088" y="1040056"/>
              <a:ext cx="374569" cy="147699"/>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31" name="Freeform 30">
              <a:extLst>
                <a:ext uri="{FF2B5EF4-FFF2-40B4-BE49-F238E27FC236}">
                  <a16:creationId xmlns:a16="http://schemas.microsoft.com/office/drawing/2014/main" id="{8E503DE9-329F-46B3-9DDC-85DC75E46385}"/>
                </a:ext>
              </a:extLst>
            </p:cNvPr>
            <p:cNvSpPr/>
            <p:nvPr/>
          </p:nvSpPr>
          <p:spPr>
            <a:xfrm>
              <a:off x="1982639" y="674779"/>
              <a:ext cx="595183" cy="373218"/>
            </a:xfrm>
            <a:custGeom>
              <a:avLst/>
              <a:gdLst>
                <a:gd name="connsiteX0" fmla="*/ 0 w 595745"/>
                <a:gd name="connsiteY0" fmla="*/ 357909 h 357909"/>
                <a:gd name="connsiteX1" fmla="*/ 221673 w 595745"/>
                <a:gd name="connsiteY1" fmla="*/ 53109 h 357909"/>
                <a:gd name="connsiteX2" fmla="*/ 595745 w 595745"/>
                <a:gd name="connsiteY2" fmla="*/ 39255 h 357909"/>
                <a:gd name="connsiteX3" fmla="*/ 595745 w 595745"/>
                <a:gd name="connsiteY3" fmla="*/ 39255 h 357909"/>
              </a:gdLst>
              <a:ahLst/>
              <a:cxnLst>
                <a:cxn ang="0">
                  <a:pos x="connsiteX0" y="connsiteY0"/>
                </a:cxn>
                <a:cxn ang="0">
                  <a:pos x="connsiteX1" y="connsiteY1"/>
                </a:cxn>
                <a:cxn ang="0">
                  <a:pos x="connsiteX2" y="connsiteY2"/>
                </a:cxn>
                <a:cxn ang="0">
                  <a:pos x="connsiteX3" y="connsiteY3"/>
                </a:cxn>
              </a:cxnLst>
              <a:rect l="l" t="t" r="r" b="b"/>
              <a:pathLst>
                <a:path w="595745" h="357909">
                  <a:moveTo>
                    <a:pt x="0" y="357909"/>
                  </a:moveTo>
                  <a:cubicBezTo>
                    <a:pt x="61191" y="232063"/>
                    <a:pt x="122382" y="106218"/>
                    <a:pt x="221673" y="53109"/>
                  </a:cubicBezTo>
                  <a:cubicBezTo>
                    <a:pt x="320964" y="0"/>
                    <a:pt x="595745" y="39255"/>
                    <a:pt x="595745" y="39255"/>
                  </a:cubicBezTo>
                  <a:lnTo>
                    <a:pt x="595745" y="39255"/>
                  </a:lnTo>
                </a:path>
              </a:pathLst>
            </a:custGeom>
            <a:ln>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18452" name="TextBox 33">
              <a:extLst>
                <a:ext uri="{FF2B5EF4-FFF2-40B4-BE49-F238E27FC236}">
                  <a16:creationId xmlns:a16="http://schemas.microsoft.com/office/drawing/2014/main" id="{5119D872-5C04-4750-AB36-84043ED18AB0}"/>
                </a:ext>
              </a:extLst>
            </p:cNvPr>
            <p:cNvSpPr txBox="1">
              <a:spLocks noChangeArrowheads="1"/>
            </p:cNvSpPr>
            <p:nvPr/>
          </p:nvSpPr>
          <p:spPr bwMode="auto">
            <a:xfrm>
              <a:off x="2286794" y="406380"/>
              <a:ext cx="762000" cy="36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3k/ft</a:t>
              </a:r>
            </a:p>
          </p:txBody>
        </p:sp>
        <p:sp>
          <p:nvSpPr>
            <p:cNvPr id="18453" name="TextBox 37">
              <a:extLst>
                <a:ext uri="{FF2B5EF4-FFF2-40B4-BE49-F238E27FC236}">
                  <a16:creationId xmlns:a16="http://schemas.microsoft.com/office/drawing/2014/main" id="{6CAE310B-0B53-4FC0-8AF2-D769488FBB03}"/>
                </a:ext>
              </a:extLst>
            </p:cNvPr>
            <p:cNvSpPr txBox="1">
              <a:spLocks noChangeArrowheads="1"/>
            </p:cNvSpPr>
            <p:nvPr/>
          </p:nvSpPr>
          <p:spPr bwMode="auto">
            <a:xfrm>
              <a:off x="1677194" y="1199089"/>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(I)</a:t>
              </a:r>
            </a:p>
          </p:txBody>
        </p:sp>
        <p:sp>
          <p:nvSpPr>
            <p:cNvPr id="18454" name="TextBox 38">
              <a:extLst>
                <a:ext uri="{FF2B5EF4-FFF2-40B4-BE49-F238E27FC236}">
                  <a16:creationId xmlns:a16="http://schemas.microsoft.com/office/drawing/2014/main" id="{172A00FC-04E2-4D28-9646-2F37A5009AB3}"/>
                </a:ext>
              </a:extLst>
            </p:cNvPr>
            <p:cNvSpPr txBox="1">
              <a:spLocks noChangeArrowheads="1"/>
            </p:cNvSpPr>
            <p:nvPr/>
          </p:nvSpPr>
          <p:spPr bwMode="auto">
            <a:xfrm>
              <a:off x="3505994" y="1199089"/>
              <a:ext cx="685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(2I)</a:t>
              </a:r>
            </a:p>
          </p:txBody>
        </p:sp>
        <p:cxnSp>
          <p:nvCxnSpPr>
            <p:cNvPr id="42" name="Straight Connector 41">
              <a:extLst>
                <a:ext uri="{FF2B5EF4-FFF2-40B4-BE49-F238E27FC236}">
                  <a16:creationId xmlns:a16="http://schemas.microsoft.com/office/drawing/2014/main" id="{F258A7EF-FD8A-4955-9F94-DBFD3DF9FB2D}"/>
                </a:ext>
              </a:extLst>
            </p:cNvPr>
            <p:cNvCxnSpPr/>
            <p:nvPr/>
          </p:nvCxnSpPr>
          <p:spPr>
            <a:xfrm rot="5400000">
              <a:off x="1253265" y="1793638"/>
              <a:ext cx="23822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69D8D9A7-AA5C-430E-89A1-0FCD9D4F68EB}"/>
                </a:ext>
              </a:extLst>
            </p:cNvPr>
            <p:cNvCxnSpPr/>
            <p:nvPr/>
          </p:nvCxnSpPr>
          <p:spPr>
            <a:xfrm>
              <a:off x="1373171" y="1818254"/>
              <a:ext cx="3502852" cy="0"/>
            </a:xfrm>
            <a:prstGeom prst="line">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90BE90C-65A9-43A3-9AC1-105CB6E62385}"/>
                </a:ext>
              </a:extLst>
            </p:cNvPr>
            <p:cNvCxnSpPr/>
            <p:nvPr/>
          </p:nvCxnSpPr>
          <p:spPr>
            <a:xfrm rot="5400000">
              <a:off x="2661047" y="1833342"/>
              <a:ext cx="31763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67B90D9-8B3A-473C-89A1-6151A2A5725A}"/>
                </a:ext>
              </a:extLst>
            </p:cNvPr>
            <p:cNvCxnSpPr/>
            <p:nvPr/>
          </p:nvCxnSpPr>
          <p:spPr>
            <a:xfrm rot="5400000">
              <a:off x="3651432" y="1833342"/>
              <a:ext cx="31763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4224B036-587C-45FF-96F2-2CD7474915F3}"/>
                </a:ext>
              </a:extLst>
            </p:cNvPr>
            <p:cNvCxnSpPr/>
            <p:nvPr/>
          </p:nvCxnSpPr>
          <p:spPr>
            <a:xfrm rot="5400000">
              <a:off x="4757704" y="1793638"/>
              <a:ext cx="2382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460" name="TextBox 50">
              <a:extLst>
                <a:ext uri="{FF2B5EF4-FFF2-40B4-BE49-F238E27FC236}">
                  <a16:creationId xmlns:a16="http://schemas.microsoft.com/office/drawing/2014/main" id="{C75971AA-CDE3-4EF7-A089-BAE50786E032}"/>
                </a:ext>
              </a:extLst>
            </p:cNvPr>
            <p:cNvSpPr txBox="1">
              <a:spLocks noChangeArrowheads="1"/>
            </p:cNvSpPr>
            <p:nvPr/>
          </p:nvSpPr>
          <p:spPr bwMode="auto">
            <a:xfrm>
              <a:off x="1828800" y="1817344"/>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12ft</a:t>
              </a:r>
            </a:p>
          </p:txBody>
        </p:sp>
        <p:sp>
          <p:nvSpPr>
            <p:cNvPr id="18461" name="TextBox 51">
              <a:extLst>
                <a:ext uri="{FF2B5EF4-FFF2-40B4-BE49-F238E27FC236}">
                  <a16:creationId xmlns:a16="http://schemas.microsoft.com/office/drawing/2014/main" id="{A6092718-354F-4D81-B4EC-97DA2F315255}"/>
                </a:ext>
              </a:extLst>
            </p:cNvPr>
            <p:cNvSpPr txBox="1">
              <a:spLocks noChangeArrowheads="1"/>
            </p:cNvSpPr>
            <p:nvPr/>
          </p:nvSpPr>
          <p:spPr bwMode="auto">
            <a:xfrm>
              <a:off x="3048000" y="1828800"/>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8ft</a:t>
              </a:r>
            </a:p>
          </p:txBody>
        </p:sp>
        <p:sp>
          <p:nvSpPr>
            <p:cNvPr id="18462" name="TextBox 52">
              <a:extLst>
                <a:ext uri="{FF2B5EF4-FFF2-40B4-BE49-F238E27FC236}">
                  <a16:creationId xmlns:a16="http://schemas.microsoft.com/office/drawing/2014/main" id="{C83F533F-B431-4E55-9417-C60BBBCF8473}"/>
                </a:ext>
              </a:extLst>
            </p:cNvPr>
            <p:cNvSpPr txBox="1">
              <a:spLocks noChangeArrowheads="1"/>
            </p:cNvSpPr>
            <p:nvPr/>
          </p:nvSpPr>
          <p:spPr bwMode="auto">
            <a:xfrm>
              <a:off x="4039394" y="1833257"/>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8ft</a:t>
              </a:r>
            </a:p>
          </p:txBody>
        </p:sp>
        <p:sp>
          <p:nvSpPr>
            <p:cNvPr id="18463" name="TextBox 4">
              <a:extLst>
                <a:ext uri="{FF2B5EF4-FFF2-40B4-BE49-F238E27FC236}">
                  <a16:creationId xmlns:a16="http://schemas.microsoft.com/office/drawing/2014/main" id="{81F7A768-F627-413F-B9C6-040FB7A3D1CE}"/>
                </a:ext>
              </a:extLst>
            </p:cNvPr>
            <p:cNvSpPr txBox="1">
              <a:spLocks noChangeArrowheads="1"/>
            </p:cNvSpPr>
            <p:nvPr/>
          </p:nvSpPr>
          <p:spPr bwMode="auto">
            <a:xfrm>
              <a:off x="1295400" y="750543"/>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8464" name="TextBox 5">
              <a:extLst>
                <a:ext uri="{FF2B5EF4-FFF2-40B4-BE49-F238E27FC236}">
                  <a16:creationId xmlns:a16="http://schemas.microsoft.com/office/drawing/2014/main" id="{7C2E7088-E228-4643-AB58-8FF1818BB5BD}"/>
                </a:ext>
              </a:extLst>
            </p:cNvPr>
            <p:cNvSpPr txBox="1">
              <a:spLocks noChangeArrowheads="1"/>
            </p:cNvSpPr>
            <p:nvPr/>
          </p:nvSpPr>
          <p:spPr bwMode="auto">
            <a:xfrm>
              <a:off x="2438400" y="1131543"/>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18465" name="TextBox 6">
              <a:extLst>
                <a:ext uri="{FF2B5EF4-FFF2-40B4-BE49-F238E27FC236}">
                  <a16:creationId xmlns:a16="http://schemas.microsoft.com/office/drawing/2014/main" id="{358EAE3A-4717-4AE5-BBCC-98AC1FFF6B91}"/>
                </a:ext>
              </a:extLst>
            </p:cNvPr>
            <p:cNvSpPr txBox="1">
              <a:spLocks noChangeArrowheads="1"/>
            </p:cNvSpPr>
            <p:nvPr/>
          </p:nvSpPr>
          <p:spPr bwMode="auto">
            <a:xfrm>
              <a:off x="4502725" y="1131543"/>
              <a:ext cx="2978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cxnSp>
          <p:nvCxnSpPr>
            <p:cNvPr id="112" name="Straight Arrow Connector 111">
              <a:extLst>
                <a:ext uri="{FF2B5EF4-FFF2-40B4-BE49-F238E27FC236}">
                  <a16:creationId xmlns:a16="http://schemas.microsoft.com/office/drawing/2014/main" id="{8F979395-6387-43F9-9F64-EB6A54973544}"/>
                </a:ext>
              </a:extLst>
            </p:cNvPr>
            <p:cNvCxnSpPr/>
            <p:nvPr/>
          </p:nvCxnSpPr>
          <p:spPr>
            <a:xfrm rot="16200000" flipH="1">
              <a:off x="3579969" y="986852"/>
              <a:ext cx="449449"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8467" name="TextBox 41">
              <a:extLst>
                <a:ext uri="{FF2B5EF4-FFF2-40B4-BE49-F238E27FC236}">
                  <a16:creationId xmlns:a16="http://schemas.microsoft.com/office/drawing/2014/main" id="{052693D9-9BC4-4C57-B48E-A9BA289D0B51}"/>
                </a:ext>
              </a:extLst>
            </p:cNvPr>
            <p:cNvSpPr txBox="1">
              <a:spLocks noChangeArrowheads="1"/>
            </p:cNvSpPr>
            <p:nvPr/>
          </p:nvSpPr>
          <p:spPr bwMode="auto">
            <a:xfrm>
              <a:off x="3423934" y="685820"/>
              <a:ext cx="457200" cy="36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6k</a:t>
              </a:r>
            </a:p>
          </p:txBody>
        </p:sp>
        <p:cxnSp>
          <p:nvCxnSpPr>
            <p:cNvPr id="115" name="Straight Connector 114">
              <a:extLst>
                <a:ext uri="{FF2B5EF4-FFF2-40B4-BE49-F238E27FC236}">
                  <a16:creationId xmlns:a16="http://schemas.microsoft.com/office/drawing/2014/main" id="{E52D4223-92AB-403A-A6D7-756DD811734B}"/>
                </a:ext>
              </a:extLst>
            </p:cNvPr>
            <p:cNvCxnSpPr/>
            <p:nvPr/>
          </p:nvCxnSpPr>
          <p:spPr>
            <a:xfrm flipV="1">
              <a:off x="2666702" y="1676908"/>
              <a:ext cx="304734" cy="22869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FEB97D5E-22ED-4FD4-B7A8-015A8DCBDA21}"/>
                </a:ext>
              </a:extLst>
            </p:cNvPr>
            <p:cNvCxnSpPr/>
            <p:nvPr/>
          </p:nvCxnSpPr>
          <p:spPr>
            <a:xfrm flipV="1">
              <a:off x="3657087" y="1691201"/>
              <a:ext cx="304734" cy="22710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18" name="Title 1">
            <a:extLst>
              <a:ext uri="{FF2B5EF4-FFF2-40B4-BE49-F238E27FC236}">
                <a16:creationId xmlns:a16="http://schemas.microsoft.com/office/drawing/2014/main" id="{65B6C89C-F03F-43AE-8B13-636760B3CDC3}"/>
              </a:ext>
            </a:extLst>
          </p:cNvPr>
          <p:cNvSpPr txBox="1">
            <a:spLocks/>
          </p:cNvSpPr>
          <p:nvPr/>
        </p:nvSpPr>
        <p:spPr>
          <a:xfrm>
            <a:off x="2895600" y="228600"/>
            <a:ext cx="2286000" cy="487363"/>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Aft>
                <a:spcPts val="0"/>
              </a:spcAft>
              <a:defRPr/>
            </a:pPr>
            <a:r>
              <a:rPr lang="en-US" sz="2400" b="1" dirty="0">
                <a:latin typeface="+mj-lt"/>
                <a:ea typeface="+mj-ea"/>
                <a:cs typeface="+mj-cs"/>
              </a:rPr>
              <a:t>Problem No. 1</a:t>
            </a:r>
          </a:p>
        </p:txBody>
      </p:sp>
      <p:sp>
        <p:nvSpPr>
          <p:cNvPr id="32" name="TextBox 31">
            <a:extLst>
              <a:ext uri="{FF2B5EF4-FFF2-40B4-BE49-F238E27FC236}">
                <a16:creationId xmlns:a16="http://schemas.microsoft.com/office/drawing/2014/main" id="{1E736506-D4D0-4C3D-974D-DED64DA2EC6F}"/>
              </a:ext>
            </a:extLst>
          </p:cNvPr>
          <p:cNvSpPr txBox="1">
            <a:spLocks noChangeArrowheads="1"/>
          </p:cNvSpPr>
          <p:nvPr/>
        </p:nvSpPr>
        <p:spPr bwMode="auto">
          <a:xfrm>
            <a:off x="990600" y="2590800"/>
            <a:ext cx="2209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u="sng">
                <a:solidFill>
                  <a:srgbClr val="FF0000"/>
                </a:solidFill>
              </a:rPr>
              <a:t>Relative stiffness K</a:t>
            </a:r>
          </a:p>
        </p:txBody>
      </p:sp>
      <p:graphicFrame>
        <p:nvGraphicFramePr>
          <p:cNvPr id="34" name="Object 33">
            <a:extLst>
              <a:ext uri="{FF2B5EF4-FFF2-40B4-BE49-F238E27FC236}">
                <a16:creationId xmlns:a16="http://schemas.microsoft.com/office/drawing/2014/main" id="{2E265839-556E-462C-BC45-6608A3266A43}"/>
              </a:ext>
            </a:extLst>
          </p:cNvPr>
          <p:cNvGraphicFramePr>
            <a:graphicFrameLocks noChangeAspect="1"/>
          </p:cNvGraphicFramePr>
          <p:nvPr/>
        </p:nvGraphicFramePr>
        <p:xfrm>
          <a:off x="1204913" y="2971800"/>
          <a:ext cx="1400175" cy="549275"/>
        </p:xfrm>
        <a:graphic>
          <a:graphicData uri="http://schemas.openxmlformats.org/presentationml/2006/ole">
            <mc:AlternateContent xmlns:mc="http://schemas.openxmlformats.org/markup-compatibility/2006">
              <mc:Choice xmlns:v="urn:schemas-microsoft-com:vml" Requires="v">
                <p:oleObj spid="_x0000_s18470" name="Equation" r:id="rId3" imgW="1002865" imgH="393529" progId="Equation.3">
                  <p:embed/>
                </p:oleObj>
              </mc:Choice>
              <mc:Fallback>
                <p:oleObj name="Equation" r:id="rId3" imgW="1002865" imgH="393529" progId="Equation.3">
                  <p:embed/>
                  <p:pic>
                    <p:nvPicPr>
                      <p:cNvPr id="0" name="Object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04913" y="2971800"/>
                        <a:ext cx="140017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07" name="Object 3">
            <a:extLst>
              <a:ext uri="{FF2B5EF4-FFF2-40B4-BE49-F238E27FC236}">
                <a16:creationId xmlns:a16="http://schemas.microsoft.com/office/drawing/2014/main" id="{43696D0B-17AF-4CFF-947E-A4865BD9F872}"/>
              </a:ext>
            </a:extLst>
          </p:cNvPr>
          <p:cNvGraphicFramePr>
            <a:graphicFrameLocks noChangeAspect="1"/>
          </p:cNvGraphicFramePr>
          <p:nvPr/>
        </p:nvGraphicFramePr>
        <p:xfrm>
          <a:off x="1196975" y="3581400"/>
          <a:ext cx="1576388" cy="549275"/>
        </p:xfrm>
        <a:graphic>
          <a:graphicData uri="http://schemas.openxmlformats.org/presentationml/2006/ole">
            <mc:AlternateContent xmlns:mc="http://schemas.openxmlformats.org/markup-compatibility/2006">
              <mc:Choice xmlns:v="urn:schemas-microsoft-com:vml" Requires="v">
                <p:oleObj spid="_x0000_s18471" name="Equation" r:id="rId5" imgW="1129810" imgH="393529" progId="Equation.3">
                  <p:embed/>
                </p:oleObj>
              </mc:Choice>
              <mc:Fallback>
                <p:oleObj name="Equation" r:id="rId5" imgW="1129810" imgH="393529"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96975" y="3581400"/>
                        <a:ext cx="1576388"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5" name="TextBox 34">
            <a:extLst>
              <a:ext uri="{FF2B5EF4-FFF2-40B4-BE49-F238E27FC236}">
                <a16:creationId xmlns:a16="http://schemas.microsoft.com/office/drawing/2014/main" id="{23A710D1-0DF2-46F3-B500-F251ABAA2AC9}"/>
              </a:ext>
            </a:extLst>
          </p:cNvPr>
          <p:cNvSpPr txBox="1">
            <a:spLocks noChangeArrowheads="1"/>
          </p:cNvSpPr>
          <p:nvPr/>
        </p:nvSpPr>
        <p:spPr bwMode="auto">
          <a:xfrm>
            <a:off x="3962400" y="2819400"/>
            <a:ext cx="198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u="sng">
                <a:solidFill>
                  <a:srgbClr val="FF0000"/>
                </a:solidFill>
              </a:rPr>
              <a:t>Fixed end moment</a:t>
            </a:r>
          </a:p>
        </p:txBody>
      </p:sp>
      <p:graphicFrame>
        <p:nvGraphicFramePr>
          <p:cNvPr id="21508" name="Object 4">
            <a:extLst>
              <a:ext uri="{FF2B5EF4-FFF2-40B4-BE49-F238E27FC236}">
                <a16:creationId xmlns:a16="http://schemas.microsoft.com/office/drawing/2014/main" id="{7F3AA0A6-9F6B-4CB9-9ED5-ADDE27072732}"/>
              </a:ext>
            </a:extLst>
          </p:cNvPr>
          <p:cNvGraphicFramePr>
            <a:graphicFrameLocks noChangeAspect="1"/>
          </p:cNvGraphicFramePr>
          <p:nvPr/>
        </p:nvGraphicFramePr>
        <p:xfrm>
          <a:off x="3959225" y="3200400"/>
          <a:ext cx="2889250" cy="584200"/>
        </p:xfrm>
        <a:graphic>
          <a:graphicData uri="http://schemas.openxmlformats.org/presentationml/2006/ole">
            <mc:AlternateContent xmlns:mc="http://schemas.openxmlformats.org/markup-compatibility/2006">
              <mc:Choice xmlns:v="urn:schemas-microsoft-com:vml" Requires="v">
                <p:oleObj spid="_x0000_s18472" name="Equation" r:id="rId7" imgW="2070100" imgH="419100" progId="Equation.3">
                  <p:embed/>
                </p:oleObj>
              </mc:Choice>
              <mc:Fallback>
                <p:oleObj name="Equation" r:id="rId7" imgW="2070100" imgH="41910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9225" y="3200400"/>
                        <a:ext cx="28892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0" name="Object 6">
            <a:extLst>
              <a:ext uri="{FF2B5EF4-FFF2-40B4-BE49-F238E27FC236}">
                <a16:creationId xmlns:a16="http://schemas.microsoft.com/office/drawing/2014/main" id="{C377C557-47D5-46E1-8275-9E6AB251C2D7}"/>
              </a:ext>
            </a:extLst>
          </p:cNvPr>
          <p:cNvGraphicFramePr>
            <a:graphicFrameLocks noChangeAspect="1"/>
          </p:cNvGraphicFramePr>
          <p:nvPr/>
        </p:nvGraphicFramePr>
        <p:xfrm>
          <a:off x="3879850" y="3810000"/>
          <a:ext cx="1716088" cy="547688"/>
        </p:xfrm>
        <a:graphic>
          <a:graphicData uri="http://schemas.openxmlformats.org/presentationml/2006/ole">
            <mc:AlternateContent xmlns:mc="http://schemas.openxmlformats.org/markup-compatibility/2006">
              <mc:Choice xmlns:v="urn:schemas-microsoft-com:vml" Requires="v">
                <p:oleObj spid="_x0000_s18473" name="Equation" r:id="rId9" imgW="1231366" imgH="393529" progId="Equation.3">
                  <p:embed/>
                </p:oleObj>
              </mc:Choice>
              <mc:Fallback>
                <p:oleObj name="Equation" r:id="rId9" imgW="1231366" imgH="393529" progId="Equation.3">
                  <p:embed/>
                  <p:pic>
                    <p:nvPicPr>
                      <p:cNvPr id="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79850" y="3810000"/>
                        <a:ext cx="1716088"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511" name="Object 7">
            <a:extLst>
              <a:ext uri="{FF2B5EF4-FFF2-40B4-BE49-F238E27FC236}">
                <a16:creationId xmlns:a16="http://schemas.microsoft.com/office/drawing/2014/main" id="{DFC86958-FF8A-44F0-96A7-6E7C5EA55BE5}"/>
              </a:ext>
            </a:extLst>
          </p:cNvPr>
          <p:cNvGraphicFramePr>
            <a:graphicFrameLocks noChangeAspect="1"/>
          </p:cNvGraphicFramePr>
          <p:nvPr/>
        </p:nvGraphicFramePr>
        <p:xfrm>
          <a:off x="3889375" y="4419600"/>
          <a:ext cx="2000250" cy="547688"/>
        </p:xfrm>
        <a:graphic>
          <a:graphicData uri="http://schemas.openxmlformats.org/presentationml/2006/ole">
            <mc:AlternateContent xmlns:mc="http://schemas.openxmlformats.org/markup-compatibility/2006">
              <mc:Choice xmlns:v="urn:schemas-microsoft-com:vml" Requires="v">
                <p:oleObj spid="_x0000_s18474" name="Equation" r:id="rId11" imgW="1435100" imgH="393700" progId="Equation.3">
                  <p:embed/>
                </p:oleObj>
              </mc:Choice>
              <mc:Fallback>
                <p:oleObj name="Equation" r:id="rId11" imgW="1435100" imgH="393700" progId="Equation.3">
                  <p:embed/>
                  <p:pic>
                    <p:nvPicPr>
                      <p:cNvPr id="0"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9375" y="4419600"/>
                        <a:ext cx="2000250" cy="54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8"/>
                                        </p:tgtEl>
                                        <p:attrNameLst>
                                          <p:attrName>style.visibility</p:attrName>
                                        </p:attrNameLst>
                                      </p:cBhvr>
                                      <p:to>
                                        <p:strVal val="visible"/>
                                      </p:to>
                                    </p:set>
                                    <p:anim calcmode="lin" valueType="num">
                                      <p:cBhvr additive="base">
                                        <p:cTn id="7" dur="500" fill="hold"/>
                                        <p:tgtEl>
                                          <p:spTgt spid="118"/>
                                        </p:tgtEl>
                                        <p:attrNameLst>
                                          <p:attrName>ppt_x</p:attrName>
                                        </p:attrNameLst>
                                      </p:cBhvr>
                                      <p:tavLst>
                                        <p:tav tm="0">
                                          <p:val>
                                            <p:strVal val="#ppt_x"/>
                                          </p:val>
                                        </p:tav>
                                        <p:tav tm="100000">
                                          <p:val>
                                            <p:strVal val="#ppt_x"/>
                                          </p:val>
                                        </p:tav>
                                      </p:tavLst>
                                    </p:anim>
                                    <p:anim calcmode="lin" valueType="num">
                                      <p:cBhvr additive="base">
                                        <p:cTn id="8" dur="500" fill="hold"/>
                                        <p:tgtEl>
                                          <p:spTgt spid="11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diamond(in)">
                                      <p:cBhvr>
                                        <p:cTn id="13" dur="2000"/>
                                        <p:tgtEl>
                                          <p:spTgt spid="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12" fill="hold" grpId="0" nodeType="clickEffect">
                                  <p:stCondLst>
                                    <p:cond delay="0"/>
                                  </p:stCondLst>
                                  <p:childTnLst>
                                    <p:set>
                                      <p:cBhvr>
                                        <p:cTn id="17" dur="1" fill="hold">
                                          <p:stCondLst>
                                            <p:cond delay="0"/>
                                          </p:stCondLst>
                                        </p:cTn>
                                        <p:tgtEl>
                                          <p:spTgt spid="32"/>
                                        </p:tgtEl>
                                        <p:attrNameLst>
                                          <p:attrName>style.visibility</p:attrName>
                                        </p:attrNameLst>
                                      </p:cBhvr>
                                      <p:to>
                                        <p:strVal val="visible"/>
                                      </p:to>
                                    </p:set>
                                    <p:anim calcmode="lin" valueType="num">
                                      <p:cBhvr additive="base">
                                        <p:cTn id="18" dur="500" fill="hold"/>
                                        <p:tgtEl>
                                          <p:spTgt spid="32"/>
                                        </p:tgtEl>
                                        <p:attrNameLst>
                                          <p:attrName>ppt_x</p:attrName>
                                        </p:attrNameLst>
                                      </p:cBhvr>
                                      <p:tavLst>
                                        <p:tav tm="0">
                                          <p:val>
                                            <p:strVal val="0-#ppt_w/2"/>
                                          </p:val>
                                        </p:tav>
                                        <p:tav tm="100000">
                                          <p:val>
                                            <p:strVal val="#ppt_x"/>
                                          </p:val>
                                        </p:tav>
                                      </p:tavLst>
                                    </p:anim>
                                    <p:anim calcmode="lin" valueType="num">
                                      <p:cBhvr additive="base">
                                        <p:cTn id="19"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nodeType="click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diamond(in)">
                                      <p:cBhvr>
                                        <p:cTn id="24" dur="2000"/>
                                        <p:tgtEl>
                                          <p:spTgt spid="3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21507"/>
                                        </p:tgtEl>
                                        <p:attrNameLst>
                                          <p:attrName>style.visibility</p:attrName>
                                        </p:attrNameLst>
                                      </p:cBhvr>
                                      <p:to>
                                        <p:strVal val="visible"/>
                                      </p:to>
                                    </p:set>
                                    <p:anim calcmode="lin" valueType="num">
                                      <p:cBhvr additive="base">
                                        <p:cTn id="29" dur="500" fill="hold"/>
                                        <p:tgtEl>
                                          <p:spTgt spid="21507"/>
                                        </p:tgtEl>
                                        <p:attrNameLst>
                                          <p:attrName>ppt_x</p:attrName>
                                        </p:attrNameLst>
                                      </p:cBhvr>
                                      <p:tavLst>
                                        <p:tav tm="0">
                                          <p:val>
                                            <p:strVal val="#ppt_x"/>
                                          </p:val>
                                        </p:tav>
                                        <p:tav tm="100000">
                                          <p:val>
                                            <p:strVal val="#ppt_x"/>
                                          </p:val>
                                        </p:tav>
                                      </p:tavLst>
                                    </p:anim>
                                    <p:anim calcmode="lin" valueType="num">
                                      <p:cBhvr additive="base">
                                        <p:cTn id="30" dur="500" fill="hold"/>
                                        <p:tgtEl>
                                          <p:spTgt spid="21507"/>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6"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anim calcmode="lin" valueType="num">
                                      <p:cBhvr additive="base">
                                        <p:cTn id="35" dur="500" fill="hold"/>
                                        <p:tgtEl>
                                          <p:spTgt spid="35"/>
                                        </p:tgtEl>
                                        <p:attrNameLst>
                                          <p:attrName>ppt_x</p:attrName>
                                        </p:attrNameLst>
                                      </p:cBhvr>
                                      <p:tavLst>
                                        <p:tav tm="0">
                                          <p:val>
                                            <p:strVal val="1+#ppt_w/2"/>
                                          </p:val>
                                        </p:tav>
                                        <p:tav tm="100000">
                                          <p:val>
                                            <p:strVal val="#ppt_x"/>
                                          </p:val>
                                        </p:tav>
                                      </p:tavLst>
                                    </p:anim>
                                    <p:anim calcmode="lin" valueType="num">
                                      <p:cBhvr additive="base">
                                        <p:cTn id="3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21508"/>
                                        </p:tgtEl>
                                        <p:attrNameLst>
                                          <p:attrName>style.visibility</p:attrName>
                                        </p:attrNameLst>
                                      </p:cBhvr>
                                      <p:to>
                                        <p:strVal val="visible"/>
                                      </p:to>
                                    </p:set>
                                    <p:anim calcmode="lin" valueType="num">
                                      <p:cBhvr additive="base">
                                        <p:cTn id="41" dur="500" fill="hold"/>
                                        <p:tgtEl>
                                          <p:spTgt spid="21508"/>
                                        </p:tgtEl>
                                        <p:attrNameLst>
                                          <p:attrName>ppt_x</p:attrName>
                                        </p:attrNameLst>
                                      </p:cBhvr>
                                      <p:tavLst>
                                        <p:tav tm="0">
                                          <p:val>
                                            <p:strVal val="#ppt_x"/>
                                          </p:val>
                                        </p:tav>
                                        <p:tav tm="100000">
                                          <p:val>
                                            <p:strVal val="#ppt_x"/>
                                          </p:val>
                                        </p:tav>
                                      </p:tavLst>
                                    </p:anim>
                                    <p:anim calcmode="lin" valueType="num">
                                      <p:cBhvr additive="base">
                                        <p:cTn id="42" dur="500" fill="hold"/>
                                        <p:tgtEl>
                                          <p:spTgt spid="21508"/>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21510"/>
                                        </p:tgtEl>
                                        <p:attrNameLst>
                                          <p:attrName>style.visibility</p:attrName>
                                        </p:attrNameLst>
                                      </p:cBhvr>
                                      <p:to>
                                        <p:strVal val="visible"/>
                                      </p:to>
                                    </p:set>
                                    <p:anim calcmode="lin" valueType="num">
                                      <p:cBhvr additive="base">
                                        <p:cTn id="47" dur="500" fill="hold"/>
                                        <p:tgtEl>
                                          <p:spTgt spid="21510"/>
                                        </p:tgtEl>
                                        <p:attrNameLst>
                                          <p:attrName>ppt_x</p:attrName>
                                        </p:attrNameLst>
                                      </p:cBhvr>
                                      <p:tavLst>
                                        <p:tav tm="0">
                                          <p:val>
                                            <p:strVal val="#ppt_x"/>
                                          </p:val>
                                        </p:tav>
                                        <p:tav tm="100000">
                                          <p:val>
                                            <p:strVal val="#ppt_x"/>
                                          </p:val>
                                        </p:tav>
                                      </p:tavLst>
                                    </p:anim>
                                    <p:anim calcmode="lin" valueType="num">
                                      <p:cBhvr additive="base">
                                        <p:cTn id="48" dur="500" fill="hold"/>
                                        <p:tgtEl>
                                          <p:spTgt spid="21510"/>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nodeType="clickEffect">
                                  <p:stCondLst>
                                    <p:cond delay="0"/>
                                  </p:stCondLst>
                                  <p:childTnLst>
                                    <p:set>
                                      <p:cBhvr>
                                        <p:cTn id="52" dur="1" fill="hold">
                                          <p:stCondLst>
                                            <p:cond delay="0"/>
                                          </p:stCondLst>
                                        </p:cTn>
                                        <p:tgtEl>
                                          <p:spTgt spid="21511"/>
                                        </p:tgtEl>
                                        <p:attrNameLst>
                                          <p:attrName>style.visibility</p:attrName>
                                        </p:attrNameLst>
                                      </p:cBhvr>
                                      <p:to>
                                        <p:strVal val="visible"/>
                                      </p:to>
                                    </p:set>
                                    <p:anim calcmode="lin" valueType="num">
                                      <p:cBhvr additive="base">
                                        <p:cTn id="53" dur="500" fill="hold"/>
                                        <p:tgtEl>
                                          <p:spTgt spid="21511"/>
                                        </p:tgtEl>
                                        <p:attrNameLst>
                                          <p:attrName>ppt_x</p:attrName>
                                        </p:attrNameLst>
                                      </p:cBhvr>
                                      <p:tavLst>
                                        <p:tav tm="0">
                                          <p:val>
                                            <p:strVal val="#ppt_x"/>
                                          </p:val>
                                        </p:tav>
                                        <p:tav tm="100000">
                                          <p:val>
                                            <p:strVal val="#ppt_x"/>
                                          </p:val>
                                        </p:tav>
                                      </p:tavLst>
                                    </p:anim>
                                    <p:anim calcmode="lin" valueType="num">
                                      <p:cBhvr additive="base">
                                        <p:cTn id="54" dur="500" fill="hold"/>
                                        <p:tgtEl>
                                          <p:spTgt spid="215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 grpId="0"/>
      <p:bldP spid="32" grpId="0"/>
      <p:bldP spid="3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C48239F-B64E-4E44-8727-AB879962EAC7}"/>
              </a:ext>
            </a:extLst>
          </p:cNvPr>
          <p:cNvGraphicFramePr>
            <a:graphicFrameLocks noGrp="1"/>
          </p:cNvGraphicFramePr>
          <p:nvPr/>
        </p:nvGraphicFramePr>
        <p:xfrm>
          <a:off x="1081088" y="4449763"/>
          <a:ext cx="5394325" cy="350837"/>
        </p:xfrm>
        <a:graphic>
          <a:graphicData uri="http://schemas.openxmlformats.org/drawingml/2006/table">
            <a:tbl>
              <a:tblPr/>
              <a:tblGrid>
                <a:gridCol w="605133">
                  <a:extLst>
                    <a:ext uri="{9D8B030D-6E8A-4147-A177-3AD203B41FA5}">
                      <a16:colId xmlns:a16="http://schemas.microsoft.com/office/drawing/2014/main" val="20000"/>
                    </a:ext>
                  </a:extLst>
                </a:gridCol>
                <a:gridCol w="1192701">
                  <a:extLst>
                    <a:ext uri="{9D8B030D-6E8A-4147-A177-3AD203B41FA5}">
                      <a16:colId xmlns:a16="http://schemas.microsoft.com/office/drawing/2014/main" val="20001"/>
                    </a:ext>
                  </a:extLst>
                </a:gridCol>
                <a:gridCol w="899329">
                  <a:extLst>
                    <a:ext uri="{9D8B030D-6E8A-4147-A177-3AD203B41FA5}">
                      <a16:colId xmlns:a16="http://schemas.microsoft.com/office/drawing/2014/main" val="20002"/>
                    </a:ext>
                  </a:extLst>
                </a:gridCol>
                <a:gridCol w="899329">
                  <a:extLst>
                    <a:ext uri="{9D8B030D-6E8A-4147-A177-3AD203B41FA5}">
                      <a16:colId xmlns:a16="http://schemas.microsoft.com/office/drawing/2014/main" val="20003"/>
                    </a:ext>
                  </a:extLst>
                </a:gridCol>
                <a:gridCol w="898504">
                  <a:extLst>
                    <a:ext uri="{9D8B030D-6E8A-4147-A177-3AD203B41FA5}">
                      <a16:colId xmlns:a16="http://schemas.microsoft.com/office/drawing/2014/main" val="20004"/>
                    </a:ext>
                  </a:extLst>
                </a:gridCol>
                <a:gridCol w="899329">
                  <a:extLst>
                    <a:ext uri="{9D8B030D-6E8A-4147-A177-3AD203B41FA5}">
                      <a16:colId xmlns:a16="http://schemas.microsoft.com/office/drawing/2014/main" val="20005"/>
                    </a:ext>
                  </a:extLst>
                </a:gridCol>
              </a:tblGrid>
              <a:tr h="350837">
                <a:tc>
                  <a:txBody>
                    <a:bodyPr/>
                    <a:lstStyle/>
                    <a:p>
                      <a:pPr marL="0" marR="0">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latin typeface="Calibri"/>
                          <a:ea typeface="Times New Roman"/>
                          <a:cs typeface="Times New Roman"/>
                        </a:rPr>
                        <a:t>Total</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3333FF"/>
                          </a:solidFill>
                          <a:latin typeface="Calibri"/>
                          <a:ea typeface="Times New Roman"/>
                          <a:cs typeface="Times New Roman"/>
                        </a:rPr>
                        <a:t>39.6</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3333FF"/>
                          </a:solidFill>
                          <a:latin typeface="Calibri"/>
                          <a:ea typeface="Times New Roman"/>
                          <a:cs typeface="Times New Roman"/>
                        </a:rPr>
                        <a:t>-27.36</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3333FF"/>
                          </a:solidFill>
                          <a:latin typeface="Calibri"/>
                          <a:ea typeface="Times New Roman"/>
                          <a:cs typeface="Times New Roman"/>
                        </a:rPr>
                        <a:t>27.36</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b="1" dirty="0">
                          <a:solidFill>
                            <a:srgbClr val="3333FF"/>
                          </a:solidFill>
                          <a:latin typeface="Calibri"/>
                          <a:ea typeface="Times New Roman"/>
                          <a:cs typeface="Times New Roman"/>
                        </a:rPr>
                        <a:t>0.0</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9" name="Table 8">
            <a:extLst>
              <a:ext uri="{FF2B5EF4-FFF2-40B4-BE49-F238E27FC236}">
                <a16:creationId xmlns:a16="http://schemas.microsoft.com/office/drawing/2014/main" id="{51B346F4-BC19-4A47-9B6B-7851EAA31A8E}"/>
              </a:ext>
            </a:extLst>
          </p:cNvPr>
          <p:cNvGraphicFramePr>
            <a:graphicFrameLocks noGrp="1"/>
          </p:cNvGraphicFramePr>
          <p:nvPr/>
        </p:nvGraphicFramePr>
        <p:xfrm>
          <a:off x="1081088" y="944563"/>
          <a:ext cx="5394325" cy="1401762"/>
        </p:xfrm>
        <a:graphic>
          <a:graphicData uri="http://schemas.openxmlformats.org/drawingml/2006/table">
            <a:tbl>
              <a:tblPr/>
              <a:tblGrid>
                <a:gridCol w="605133">
                  <a:extLst>
                    <a:ext uri="{9D8B030D-6E8A-4147-A177-3AD203B41FA5}">
                      <a16:colId xmlns:a16="http://schemas.microsoft.com/office/drawing/2014/main" val="20000"/>
                    </a:ext>
                  </a:extLst>
                </a:gridCol>
                <a:gridCol w="1192701">
                  <a:extLst>
                    <a:ext uri="{9D8B030D-6E8A-4147-A177-3AD203B41FA5}">
                      <a16:colId xmlns:a16="http://schemas.microsoft.com/office/drawing/2014/main" val="20001"/>
                    </a:ext>
                  </a:extLst>
                </a:gridCol>
                <a:gridCol w="899329">
                  <a:extLst>
                    <a:ext uri="{9D8B030D-6E8A-4147-A177-3AD203B41FA5}">
                      <a16:colId xmlns:a16="http://schemas.microsoft.com/office/drawing/2014/main" val="20002"/>
                    </a:ext>
                  </a:extLst>
                </a:gridCol>
                <a:gridCol w="899329">
                  <a:extLst>
                    <a:ext uri="{9D8B030D-6E8A-4147-A177-3AD203B41FA5}">
                      <a16:colId xmlns:a16="http://schemas.microsoft.com/office/drawing/2014/main" val="20003"/>
                    </a:ext>
                  </a:extLst>
                </a:gridCol>
                <a:gridCol w="898504">
                  <a:extLst>
                    <a:ext uri="{9D8B030D-6E8A-4147-A177-3AD203B41FA5}">
                      <a16:colId xmlns:a16="http://schemas.microsoft.com/office/drawing/2014/main" val="20004"/>
                    </a:ext>
                  </a:extLst>
                </a:gridCol>
                <a:gridCol w="899329">
                  <a:extLst>
                    <a:ext uri="{9D8B030D-6E8A-4147-A177-3AD203B41FA5}">
                      <a16:colId xmlns:a16="http://schemas.microsoft.com/office/drawing/2014/main" val="20005"/>
                    </a:ext>
                  </a:extLst>
                </a:gridCol>
              </a:tblGrid>
              <a:tr h="350441">
                <a:tc>
                  <a:txBody>
                    <a:bodyPr/>
                    <a:lstStyle/>
                    <a:p>
                      <a:pPr marL="0" marR="0">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latin typeface="Calibri"/>
                          <a:ea typeface="Times New Roman"/>
                          <a:cs typeface="Times New Roman"/>
                        </a:rPr>
                        <a:t>Joint</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A</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gn="ctr">
                        <a:lnSpc>
                          <a:spcPct val="115000"/>
                        </a:lnSpc>
                        <a:spcBef>
                          <a:spcPts val="0"/>
                        </a:spcBef>
                        <a:spcAft>
                          <a:spcPts val="0"/>
                        </a:spcAft>
                      </a:pPr>
                      <a:r>
                        <a:rPr lang="en-US" sz="2000" dirty="0">
                          <a:latin typeface="Calibri"/>
                          <a:ea typeface="Times New Roman"/>
                          <a:cs typeface="Times New Roman"/>
                        </a:rPr>
                        <a:t>B</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nSpc>
                          <a:spcPct val="115000"/>
                        </a:lnSpc>
                        <a:spcBef>
                          <a:spcPts val="0"/>
                        </a:spcBef>
                        <a:spcAft>
                          <a:spcPts val="0"/>
                        </a:spcAft>
                      </a:pPr>
                      <a:endParaRPr lang="en-US" sz="1100" dirty="0">
                        <a:latin typeface="Calibri"/>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C</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50441">
                <a:tc>
                  <a:txBody>
                    <a:bodyPr/>
                    <a:lstStyle/>
                    <a:p>
                      <a:pPr marL="0" marR="0">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solidFill>
                            <a:srgbClr val="FF0000"/>
                          </a:solidFill>
                          <a:latin typeface="Calibri"/>
                          <a:ea typeface="Times New Roman"/>
                          <a:cs typeface="Times New Roman"/>
                        </a:rPr>
                        <a:t>Member</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AB</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BA</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BC</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CB</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50441">
                <a:tc>
                  <a:txBody>
                    <a:bodyPr/>
                    <a:lstStyle/>
                    <a:p>
                      <a:pPr marL="0" marR="0">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2000" dirty="0">
                          <a:latin typeface="Calibri"/>
                          <a:ea typeface="Times New Roman"/>
                          <a:cs typeface="Times New Roman"/>
                        </a:rPr>
                        <a:t>K</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1.5</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1.5</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50441">
                <a:tc>
                  <a:txBody>
                    <a:bodyPr/>
                    <a:lstStyle/>
                    <a:p>
                      <a:pPr marL="0" marR="0">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2000" dirty="0">
                          <a:latin typeface="Calibri"/>
                          <a:ea typeface="Times New Roman"/>
                          <a:cs typeface="Times New Roman"/>
                        </a:rPr>
                        <a:t>D.F.</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800"/>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800"/>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800"/>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800" dirty="0"/>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2" name="Table 11">
            <a:extLst>
              <a:ext uri="{FF2B5EF4-FFF2-40B4-BE49-F238E27FC236}">
                <a16:creationId xmlns:a16="http://schemas.microsoft.com/office/drawing/2014/main" id="{24A301C9-E20F-44D6-A192-3E7EC9FDE0E0}"/>
              </a:ext>
            </a:extLst>
          </p:cNvPr>
          <p:cNvGraphicFramePr>
            <a:graphicFrameLocks noGrp="1"/>
          </p:cNvGraphicFramePr>
          <p:nvPr/>
        </p:nvGraphicFramePr>
        <p:xfrm>
          <a:off x="1081088" y="2351088"/>
          <a:ext cx="5394325" cy="701675"/>
        </p:xfrm>
        <a:graphic>
          <a:graphicData uri="http://schemas.openxmlformats.org/drawingml/2006/table">
            <a:tbl>
              <a:tblPr/>
              <a:tblGrid>
                <a:gridCol w="605133">
                  <a:extLst>
                    <a:ext uri="{9D8B030D-6E8A-4147-A177-3AD203B41FA5}">
                      <a16:colId xmlns:a16="http://schemas.microsoft.com/office/drawing/2014/main" val="20000"/>
                    </a:ext>
                  </a:extLst>
                </a:gridCol>
                <a:gridCol w="1192701">
                  <a:extLst>
                    <a:ext uri="{9D8B030D-6E8A-4147-A177-3AD203B41FA5}">
                      <a16:colId xmlns:a16="http://schemas.microsoft.com/office/drawing/2014/main" val="20001"/>
                    </a:ext>
                  </a:extLst>
                </a:gridCol>
                <a:gridCol w="899329">
                  <a:extLst>
                    <a:ext uri="{9D8B030D-6E8A-4147-A177-3AD203B41FA5}">
                      <a16:colId xmlns:a16="http://schemas.microsoft.com/office/drawing/2014/main" val="20002"/>
                    </a:ext>
                  </a:extLst>
                </a:gridCol>
                <a:gridCol w="899329">
                  <a:extLst>
                    <a:ext uri="{9D8B030D-6E8A-4147-A177-3AD203B41FA5}">
                      <a16:colId xmlns:a16="http://schemas.microsoft.com/office/drawing/2014/main" val="20003"/>
                    </a:ext>
                  </a:extLst>
                </a:gridCol>
                <a:gridCol w="898504">
                  <a:extLst>
                    <a:ext uri="{9D8B030D-6E8A-4147-A177-3AD203B41FA5}">
                      <a16:colId xmlns:a16="http://schemas.microsoft.com/office/drawing/2014/main" val="20004"/>
                    </a:ext>
                  </a:extLst>
                </a:gridCol>
                <a:gridCol w="899329">
                  <a:extLst>
                    <a:ext uri="{9D8B030D-6E8A-4147-A177-3AD203B41FA5}">
                      <a16:colId xmlns:a16="http://schemas.microsoft.com/office/drawing/2014/main" val="20005"/>
                    </a:ext>
                  </a:extLst>
                </a:gridCol>
              </a:tblGrid>
              <a:tr h="701675">
                <a:tc>
                  <a:txBody>
                    <a:bodyPr/>
                    <a:lstStyle/>
                    <a:p>
                      <a:pPr marL="0" marR="0">
                        <a:lnSpc>
                          <a:spcPct val="115000"/>
                        </a:lnSpc>
                        <a:spcBef>
                          <a:spcPts val="0"/>
                        </a:spcBef>
                        <a:spcAft>
                          <a:spcPts val="0"/>
                        </a:spcAft>
                      </a:pPr>
                      <a:r>
                        <a:rPr lang="en-US" sz="1800" dirty="0">
                          <a:latin typeface="Calibri"/>
                          <a:ea typeface="Times New Roman"/>
                          <a:cs typeface="Times New Roman"/>
                        </a:rPr>
                        <a:t>1st</a:t>
                      </a:r>
                    </a:p>
                    <a:p>
                      <a:pPr marL="0" marR="0">
                        <a:lnSpc>
                          <a:spcPct val="115000"/>
                        </a:lnSpc>
                        <a:spcBef>
                          <a:spcPts val="0"/>
                        </a:spcBef>
                        <a:spcAft>
                          <a:spcPts val="0"/>
                        </a:spcAft>
                      </a:pPr>
                      <a:r>
                        <a:rPr lang="en-US" sz="1800" dirty="0">
                          <a:latin typeface="Calibri"/>
                          <a:ea typeface="Times New Roman"/>
                          <a:cs typeface="Times New Roman"/>
                        </a:rPr>
                        <a:t>cycle</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latin typeface="Calibri"/>
                          <a:ea typeface="Times New Roman"/>
                          <a:cs typeface="Times New Roman"/>
                        </a:rPr>
                        <a:t>FEM</a:t>
                      </a:r>
                    </a:p>
                    <a:p>
                      <a:pPr marL="0" marR="0">
                        <a:lnSpc>
                          <a:spcPct val="115000"/>
                        </a:lnSpc>
                        <a:spcBef>
                          <a:spcPts val="0"/>
                        </a:spcBef>
                        <a:spcAft>
                          <a:spcPts val="0"/>
                        </a:spcAft>
                      </a:pPr>
                      <a:r>
                        <a:rPr lang="en-US" sz="2000" dirty="0">
                          <a:latin typeface="Calibri"/>
                          <a:ea typeface="Times New Roman"/>
                          <a:cs typeface="Times New Roman"/>
                        </a:rPr>
                        <a:t>Balance</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36</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-36</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12</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-12</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3" name="TextBox 12">
            <a:extLst>
              <a:ext uri="{FF2B5EF4-FFF2-40B4-BE49-F238E27FC236}">
                <a16:creationId xmlns:a16="http://schemas.microsoft.com/office/drawing/2014/main" id="{1C5835E5-8FB1-403D-BC21-8B2B04128670}"/>
              </a:ext>
            </a:extLst>
          </p:cNvPr>
          <p:cNvSpPr txBox="1">
            <a:spLocks noChangeArrowheads="1"/>
          </p:cNvSpPr>
          <p:nvPr/>
        </p:nvSpPr>
        <p:spPr bwMode="auto">
          <a:xfrm>
            <a:off x="3138488" y="2655888"/>
            <a:ext cx="533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a:t>
            </a:r>
          </a:p>
        </p:txBody>
      </p:sp>
      <p:sp>
        <p:nvSpPr>
          <p:cNvPr id="14" name="TextBox 13">
            <a:extLst>
              <a:ext uri="{FF2B5EF4-FFF2-40B4-BE49-F238E27FC236}">
                <a16:creationId xmlns:a16="http://schemas.microsoft.com/office/drawing/2014/main" id="{7A1F5171-B25B-405C-80D4-C40C85287A49}"/>
              </a:ext>
            </a:extLst>
          </p:cNvPr>
          <p:cNvSpPr txBox="1">
            <a:spLocks noChangeArrowheads="1"/>
          </p:cNvSpPr>
          <p:nvPr/>
        </p:nvSpPr>
        <p:spPr bwMode="auto">
          <a:xfrm>
            <a:off x="4046538" y="2655888"/>
            <a:ext cx="533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9.6</a:t>
            </a:r>
          </a:p>
        </p:txBody>
      </p:sp>
      <p:sp>
        <p:nvSpPr>
          <p:cNvPr id="15" name="TextBox 14">
            <a:extLst>
              <a:ext uri="{FF2B5EF4-FFF2-40B4-BE49-F238E27FC236}">
                <a16:creationId xmlns:a16="http://schemas.microsoft.com/office/drawing/2014/main" id="{AA6FB6D0-B8F4-4FC9-8C14-6EDE4F03A122}"/>
              </a:ext>
            </a:extLst>
          </p:cNvPr>
          <p:cNvSpPr txBox="1">
            <a:spLocks noChangeArrowheads="1"/>
          </p:cNvSpPr>
          <p:nvPr/>
        </p:nvSpPr>
        <p:spPr bwMode="auto">
          <a:xfrm>
            <a:off x="4891088" y="2674938"/>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14.4</a:t>
            </a:r>
          </a:p>
        </p:txBody>
      </p:sp>
      <p:sp>
        <p:nvSpPr>
          <p:cNvPr id="16" name="TextBox 15">
            <a:extLst>
              <a:ext uri="{FF2B5EF4-FFF2-40B4-BE49-F238E27FC236}">
                <a16:creationId xmlns:a16="http://schemas.microsoft.com/office/drawing/2014/main" id="{83BA39FE-7D36-489F-B2B7-8CE55D001933}"/>
              </a:ext>
            </a:extLst>
          </p:cNvPr>
          <p:cNvSpPr txBox="1">
            <a:spLocks noChangeArrowheads="1"/>
          </p:cNvSpPr>
          <p:nvPr/>
        </p:nvSpPr>
        <p:spPr bwMode="auto">
          <a:xfrm>
            <a:off x="5805488" y="2655888"/>
            <a:ext cx="5334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12</a:t>
            </a:r>
          </a:p>
        </p:txBody>
      </p:sp>
      <p:graphicFrame>
        <p:nvGraphicFramePr>
          <p:cNvPr id="17" name="Table 16">
            <a:extLst>
              <a:ext uri="{FF2B5EF4-FFF2-40B4-BE49-F238E27FC236}">
                <a16:creationId xmlns:a16="http://schemas.microsoft.com/office/drawing/2014/main" id="{4366BEBA-D81A-4FDD-B9E1-145A7D966222}"/>
              </a:ext>
            </a:extLst>
          </p:cNvPr>
          <p:cNvGraphicFramePr>
            <a:graphicFrameLocks noGrp="1"/>
          </p:cNvGraphicFramePr>
          <p:nvPr/>
        </p:nvGraphicFramePr>
        <p:xfrm>
          <a:off x="1081088" y="3049588"/>
          <a:ext cx="5394325" cy="701675"/>
        </p:xfrm>
        <a:graphic>
          <a:graphicData uri="http://schemas.openxmlformats.org/drawingml/2006/table">
            <a:tbl>
              <a:tblPr/>
              <a:tblGrid>
                <a:gridCol w="605133">
                  <a:extLst>
                    <a:ext uri="{9D8B030D-6E8A-4147-A177-3AD203B41FA5}">
                      <a16:colId xmlns:a16="http://schemas.microsoft.com/office/drawing/2014/main" val="20000"/>
                    </a:ext>
                  </a:extLst>
                </a:gridCol>
                <a:gridCol w="1192701">
                  <a:extLst>
                    <a:ext uri="{9D8B030D-6E8A-4147-A177-3AD203B41FA5}">
                      <a16:colId xmlns:a16="http://schemas.microsoft.com/office/drawing/2014/main" val="20001"/>
                    </a:ext>
                  </a:extLst>
                </a:gridCol>
                <a:gridCol w="899329">
                  <a:extLst>
                    <a:ext uri="{9D8B030D-6E8A-4147-A177-3AD203B41FA5}">
                      <a16:colId xmlns:a16="http://schemas.microsoft.com/office/drawing/2014/main" val="20002"/>
                    </a:ext>
                  </a:extLst>
                </a:gridCol>
                <a:gridCol w="899329">
                  <a:extLst>
                    <a:ext uri="{9D8B030D-6E8A-4147-A177-3AD203B41FA5}">
                      <a16:colId xmlns:a16="http://schemas.microsoft.com/office/drawing/2014/main" val="20003"/>
                    </a:ext>
                  </a:extLst>
                </a:gridCol>
                <a:gridCol w="898504">
                  <a:extLst>
                    <a:ext uri="{9D8B030D-6E8A-4147-A177-3AD203B41FA5}">
                      <a16:colId xmlns:a16="http://schemas.microsoft.com/office/drawing/2014/main" val="20004"/>
                    </a:ext>
                  </a:extLst>
                </a:gridCol>
                <a:gridCol w="899329">
                  <a:extLst>
                    <a:ext uri="{9D8B030D-6E8A-4147-A177-3AD203B41FA5}">
                      <a16:colId xmlns:a16="http://schemas.microsoft.com/office/drawing/2014/main" val="20005"/>
                    </a:ext>
                  </a:extLst>
                </a:gridCol>
              </a:tblGrid>
              <a:tr h="701675">
                <a:tc>
                  <a:txBody>
                    <a:bodyPr/>
                    <a:lstStyle/>
                    <a:p>
                      <a:pPr marL="0" marR="0">
                        <a:lnSpc>
                          <a:spcPct val="115000"/>
                        </a:lnSpc>
                        <a:spcBef>
                          <a:spcPts val="0"/>
                        </a:spcBef>
                        <a:spcAft>
                          <a:spcPts val="0"/>
                        </a:spcAft>
                      </a:pPr>
                      <a:r>
                        <a:rPr lang="en-US" sz="1800" dirty="0">
                          <a:latin typeface="Calibri"/>
                          <a:ea typeface="Times New Roman"/>
                          <a:cs typeface="Times New Roman"/>
                        </a:rPr>
                        <a:t>2nd</a:t>
                      </a:r>
                    </a:p>
                    <a:p>
                      <a:pPr marL="0" marR="0">
                        <a:lnSpc>
                          <a:spcPct val="115000"/>
                        </a:lnSpc>
                        <a:spcBef>
                          <a:spcPts val="0"/>
                        </a:spcBef>
                        <a:spcAft>
                          <a:spcPts val="0"/>
                        </a:spcAft>
                      </a:pPr>
                      <a:r>
                        <a:rPr lang="en-US" sz="1800" dirty="0">
                          <a:latin typeface="Calibri"/>
                          <a:ea typeface="Times New Roman"/>
                          <a:cs typeface="Times New Roman"/>
                        </a:rPr>
                        <a:t>cycle</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latin typeface="Calibri"/>
                          <a:ea typeface="Times New Roman"/>
                          <a:cs typeface="Times New Roman"/>
                        </a:rPr>
                        <a:t>CO</a:t>
                      </a:r>
                    </a:p>
                    <a:p>
                      <a:pPr marL="0" marR="0">
                        <a:lnSpc>
                          <a:spcPct val="115000"/>
                        </a:lnSpc>
                        <a:spcBef>
                          <a:spcPts val="0"/>
                        </a:spcBef>
                        <a:spcAft>
                          <a:spcPts val="0"/>
                        </a:spcAft>
                      </a:pPr>
                      <a:r>
                        <a:rPr lang="en-US" sz="2000" dirty="0">
                          <a:latin typeface="Calibri"/>
                          <a:ea typeface="Times New Roman"/>
                          <a:cs typeface="Times New Roman"/>
                        </a:rPr>
                        <a:t>Balance</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4.8</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6</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7.2</a:t>
                      </a:r>
                    </a:p>
                  </a:txBody>
                  <a:tcPr marL="68572" marR="6857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8" name="TextBox 17">
            <a:extLst>
              <a:ext uri="{FF2B5EF4-FFF2-40B4-BE49-F238E27FC236}">
                <a16:creationId xmlns:a16="http://schemas.microsoft.com/office/drawing/2014/main" id="{ABAC2E8A-7C28-422D-9827-B74083350444}"/>
              </a:ext>
            </a:extLst>
          </p:cNvPr>
          <p:cNvSpPr txBox="1">
            <a:spLocks noChangeArrowheads="1"/>
          </p:cNvSpPr>
          <p:nvPr/>
        </p:nvSpPr>
        <p:spPr bwMode="auto">
          <a:xfrm>
            <a:off x="3138488" y="3354388"/>
            <a:ext cx="533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a:t>
            </a:r>
          </a:p>
        </p:txBody>
      </p:sp>
      <p:sp>
        <p:nvSpPr>
          <p:cNvPr id="19" name="TextBox 18">
            <a:extLst>
              <a:ext uri="{FF2B5EF4-FFF2-40B4-BE49-F238E27FC236}">
                <a16:creationId xmlns:a16="http://schemas.microsoft.com/office/drawing/2014/main" id="{35B3E29E-29BA-4E2A-813A-6F98D37EF4C5}"/>
              </a:ext>
            </a:extLst>
          </p:cNvPr>
          <p:cNvSpPr txBox="1">
            <a:spLocks noChangeArrowheads="1"/>
          </p:cNvSpPr>
          <p:nvPr/>
        </p:nvSpPr>
        <p:spPr bwMode="auto">
          <a:xfrm>
            <a:off x="3900488" y="3354388"/>
            <a:ext cx="679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-2.4</a:t>
            </a:r>
          </a:p>
        </p:txBody>
      </p:sp>
      <p:sp>
        <p:nvSpPr>
          <p:cNvPr id="20" name="TextBox 19">
            <a:extLst>
              <a:ext uri="{FF2B5EF4-FFF2-40B4-BE49-F238E27FC236}">
                <a16:creationId xmlns:a16="http://schemas.microsoft.com/office/drawing/2014/main" id="{A2326B39-D1D8-4344-8B5C-8AECEA07CD4A}"/>
              </a:ext>
            </a:extLst>
          </p:cNvPr>
          <p:cNvSpPr txBox="1">
            <a:spLocks noChangeArrowheads="1"/>
          </p:cNvSpPr>
          <p:nvPr/>
        </p:nvSpPr>
        <p:spPr bwMode="auto">
          <a:xfrm>
            <a:off x="4814888" y="3375025"/>
            <a:ext cx="609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-3.6</a:t>
            </a:r>
          </a:p>
        </p:txBody>
      </p:sp>
      <p:sp>
        <p:nvSpPr>
          <p:cNvPr id="21" name="TextBox 20">
            <a:extLst>
              <a:ext uri="{FF2B5EF4-FFF2-40B4-BE49-F238E27FC236}">
                <a16:creationId xmlns:a16="http://schemas.microsoft.com/office/drawing/2014/main" id="{782BD940-05FA-4A03-91C6-578443C0FA7B}"/>
              </a:ext>
            </a:extLst>
          </p:cNvPr>
          <p:cNvSpPr txBox="1">
            <a:spLocks noChangeArrowheads="1"/>
          </p:cNvSpPr>
          <p:nvPr/>
        </p:nvSpPr>
        <p:spPr bwMode="auto">
          <a:xfrm>
            <a:off x="5729288" y="3354388"/>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-7.2</a:t>
            </a:r>
          </a:p>
        </p:txBody>
      </p:sp>
      <p:graphicFrame>
        <p:nvGraphicFramePr>
          <p:cNvPr id="22" name="Table 21">
            <a:extLst>
              <a:ext uri="{FF2B5EF4-FFF2-40B4-BE49-F238E27FC236}">
                <a16:creationId xmlns:a16="http://schemas.microsoft.com/office/drawing/2014/main" id="{E78E9C81-F9D9-480F-BD80-5C1EF181C7CC}"/>
              </a:ext>
            </a:extLst>
          </p:cNvPr>
          <p:cNvGraphicFramePr>
            <a:graphicFrameLocks noGrp="1"/>
          </p:cNvGraphicFramePr>
          <p:nvPr/>
        </p:nvGraphicFramePr>
        <p:xfrm>
          <a:off x="1066800" y="3760788"/>
          <a:ext cx="5395913" cy="701675"/>
        </p:xfrm>
        <a:graphic>
          <a:graphicData uri="http://schemas.openxmlformats.org/drawingml/2006/table">
            <a:tbl>
              <a:tblPr/>
              <a:tblGrid>
                <a:gridCol w="607990">
                  <a:extLst>
                    <a:ext uri="{9D8B030D-6E8A-4147-A177-3AD203B41FA5}">
                      <a16:colId xmlns:a16="http://schemas.microsoft.com/office/drawing/2014/main" val="20000"/>
                    </a:ext>
                  </a:extLst>
                </a:gridCol>
                <a:gridCol w="1215980">
                  <a:extLst>
                    <a:ext uri="{9D8B030D-6E8A-4147-A177-3AD203B41FA5}">
                      <a16:colId xmlns:a16="http://schemas.microsoft.com/office/drawing/2014/main" val="20001"/>
                    </a:ext>
                  </a:extLst>
                </a:gridCol>
                <a:gridCol w="856989">
                  <a:extLst>
                    <a:ext uri="{9D8B030D-6E8A-4147-A177-3AD203B41FA5}">
                      <a16:colId xmlns:a16="http://schemas.microsoft.com/office/drawing/2014/main" val="20002"/>
                    </a:ext>
                  </a:extLst>
                </a:gridCol>
                <a:gridCol w="914363">
                  <a:extLst>
                    <a:ext uri="{9D8B030D-6E8A-4147-A177-3AD203B41FA5}">
                      <a16:colId xmlns:a16="http://schemas.microsoft.com/office/drawing/2014/main" val="20003"/>
                    </a:ext>
                  </a:extLst>
                </a:gridCol>
                <a:gridCol w="894176">
                  <a:extLst>
                    <a:ext uri="{9D8B030D-6E8A-4147-A177-3AD203B41FA5}">
                      <a16:colId xmlns:a16="http://schemas.microsoft.com/office/drawing/2014/main" val="20004"/>
                    </a:ext>
                  </a:extLst>
                </a:gridCol>
                <a:gridCol w="906415">
                  <a:extLst>
                    <a:ext uri="{9D8B030D-6E8A-4147-A177-3AD203B41FA5}">
                      <a16:colId xmlns:a16="http://schemas.microsoft.com/office/drawing/2014/main" val="20005"/>
                    </a:ext>
                  </a:extLst>
                </a:gridCol>
              </a:tblGrid>
              <a:tr h="701675">
                <a:tc>
                  <a:txBody>
                    <a:bodyPr/>
                    <a:lstStyle/>
                    <a:p>
                      <a:pPr marL="0" marR="0">
                        <a:lnSpc>
                          <a:spcPct val="115000"/>
                        </a:lnSpc>
                        <a:spcBef>
                          <a:spcPts val="0"/>
                        </a:spcBef>
                        <a:spcAft>
                          <a:spcPts val="0"/>
                        </a:spcAft>
                      </a:pPr>
                      <a:r>
                        <a:rPr lang="en-US" sz="1600" dirty="0">
                          <a:latin typeface="Calibri"/>
                          <a:ea typeface="Times New Roman"/>
                          <a:cs typeface="Times New Roman"/>
                        </a:rPr>
                        <a:t>3rd</a:t>
                      </a:r>
                    </a:p>
                    <a:p>
                      <a:pPr marL="0" marR="0">
                        <a:lnSpc>
                          <a:spcPct val="115000"/>
                        </a:lnSpc>
                        <a:spcBef>
                          <a:spcPts val="0"/>
                        </a:spcBef>
                        <a:spcAft>
                          <a:spcPts val="0"/>
                        </a:spcAft>
                      </a:pPr>
                      <a:r>
                        <a:rPr lang="en-US" sz="1600" dirty="0">
                          <a:latin typeface="Calibri"/>
                          <a:ea typeface="Times New Roman"/>
                          <a:cs typeface="Times New Roman"/>
                        </a:rPr>
                        <a:t>Cycle</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2000" dirty="0">
                          <a:latin typeface="Calibri"/>
                          <a:ea typeface="Times New Roman"/>
                          <a:cs typeface="Times New Roman"/>
                        </a:rPr>
                        <a:t>CO</a:t>
                      </a:r>
                    </a:p>
                    <a:p>
                      <a:pPr marL="0" marR="0">
                        <a:lnSpc>
                          <a:spcPct val="115000"/>
                        </a:lnSpc>
                        <a:spcBef>
                          <a:spcPts val="0"/>
                        </a:spcBef>
                        <a:spcAft>
                          <a:spcPts val="0"/>
                        </a:spcAft>
                      </a:pPr>
                      <a:r>
                        <a:rPr lang="en-US" sz="2000" dirty="0">
                          <a:latin typeface="Calibri"/>
                          <a:ea typeface="Times New Roman"/>
                          <a:cs typeface="Times New Roman"/>
                        </a:rPr>
                        <a:t>Balance</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-1.2</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-3.6</a:t>
                      </a:r>
                    </a:p>
                    <a:p>
                      <a:pPr marL="0" marR="0" algn="ctr">
                        <a:lnSpc>
                          <a:spcPct val="115000"/>
                        </a:lnSpc>
                        <a:spcBef>
                          <a:spcPts val="0"/>
                        </a:spcBef>
                        <a:spcAft>
                          <a:spcPts val="0"/>
                        </a:spcAft>
                      </a:pPr>
                      <a:endParaRPr lang="en-US" sz="2000" dirty="0">
                        <a:latin typeface="Calibri"/>
                        <a:ea typeface="Times New Roman"/>
                        <a:cs typeface="Times New Roman"/>
                      </a:endParaRP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latin typeface="Calibri"/>
                          <a:ea typeface="Times New Roman"/>
                          <a:cs typeface="Times New Roman"/>
                        </a:rPr>
                        <a:t>-1.8</a:t>
                      </a:r>
                    </a:p>
                  </a:txBody>
                  <a:tcPr marL="68577" marR="685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3" name="TextBox 22">
            <a:extLst>
              <a:ext uri="{FF2B5EF4-FFF2-40B4-BE49-F238E27FC236}">
                <a16:creationId xmlns:a16="http://schemas.microsoft.com/office/drawing/2014/main" id="{D4642534-B719-4619-85F9-B7560E428E7C}"/>
              </a:ext>
            </a:extLst>
          </p:cNvPr>
          <p:cNvSpPr txBox="1">
            <a:spLocks noChangeArrowheads="1"/>
          </p:cNvSpPr>
          <p:nvPr/>
        </p:nvSpPr>
        <p:spPr bwMode="auto">
          <a:xfrm>
            <a:off x="3138488" y="4054475"/>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a:t>
            </a:r>
          </a:p>
        </p:txBody>
      </p:sp>
      <p:sp>
        <p:nvSpPr>
          <p:cNvPr id="24" name="TextBox 23">
            <a:extLst>
              <a:ext uri="{FF2B5EF4-FFF2-40B4-BE49-F238E27FC236}">
                <a16:creationId xmlns:a16="http://schemas.microsoft.com/office/drawing/2014/main" id="{00B225CE-AC64-4BDB-9A3F-72D503F08999}"/>
              </a:ext>
            </a:extLst>
          </p:cNvPr>
          <p:cNvSpPr txBox="1">
            <a:spLocks noChangeArrowheads="1"/>
          </p:cNvSpPr>
          <p:nvPr/>
        </p:nvSpPr>
        <p:spPr bwMode="auto">
          <a:xfrm>
            <a:off x="3976688" y="4054475"/>
            <a:ext cx="603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1.44</a:t>
            </a:r>
          </a:p>
        </p:txBody>
      </p:sp>
      <p:sp>
        <p:nvSpPr>
          <p:cNvPr id="25" name="TextBox 24">
            <a:extLst>
              <a:ext uri="{FF2B5EF4-FFF2-40B4-BE49-F238E27FC236}">
                <a16:creationId xmlns:a16="http://schemas.microsoft.com/office/drawing/2014/main" id="{2B978D9F-FEF5-416B-A303-2573AC127EB1}"/>
              </a:ext>
            </a:extLst>
          </p:cNvPr>
          <p:cNvSpPr txBox="1">
            <a:spLocks noChangeArrowheads="1"/>
          </p:cNvSpPr>
          <p:nvPr/>
        </p:nvSpPr>
        <p:spPr bwMode="auto">
          <a:xfrm>
            <a:off x="4814888" y="4075113"/>
            <a:ext cx="609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2.16</a:t>
            </a:r>
          </a:p>
        </p:txBody>
      </p:sp>
      <p:sp>
        <p:nvSpPr>
          <p:cNvPr id="26" name="TextBox 25">
            <a:extLst>
              <a:ext uri="{FF2B5EF4-FFF2-40B4-BE49-F238E27FC236}">
                <a16:creationId xmlns:a16="http://schemas.microsoft.com/office/drawing/2014/main" id="{6761391B-9002-438D-B3F0-0FA79944B8BA}"/>
              </a:ext>
            </a:extLst>
          </p:cNvPr>
          <p:cNvSpPr txBox="1">
            <a:spLocks noChangeArrowheads="1"/>
          </p:cNvSpPr>
          <p:nvPr/>
        </p:nvSpPr>
        <p:spPr bwMode="auto">
          <a:xfrm>
            <a:off x="5805488" y="4054475"/>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1.8</a:t>
            </a:r>
          </a:p>
        </p:txBody>
      </p:sp>
      <p:graphicFrame>
        <p:nvGraphicFramePr>
          <p:cNvPr id="28" name="Table 27">
            <a:extLst>
              <a:ext uri="{FF2B5EF4-FFF2-40B4-BE49-F238E27FC236}">
                <a16:creationId xmlns:a16="http://schemas.microsoft.com/office/drawing/2014/main" id="{5C0E3A17-6EDA-41D4-9B82-167B001D9265}"/>
              </a:ext>
            </a:extLst>
          </p:cNvPr>
          <p:cNvGraphicFramePr>
            <a:graphicFrameLocks noGrp="1"/>
          </p:cNvGraphicFramePr>
          <p:nvPr/>
        </p:nvGraphicFramePr>
        <p:xfrm>
          <a:off x="2894013" y="2011363"/>
          <a:ext cx="3597275" cy="350837"/>
        </p:xfrm>
        <a:graphic>
          <a:graphicData uri="http://schemas.openxmlformats.org/drawingml/2006/table">
            <a:tbl>
              <a:tblPr/>
              <a:tblGrid>
                <a:gridCol w="899525">
                  <a:extLst>
                    <a:ext uri="{9D8B030D-6E8A-4147-A177-3AD203B41FA5}">
                      <a16:colId xmlns:a16="http://schemas.microsoft.com/office/drawing/2014/main" val="20000"/>
                    </a:ext>
                  </a:extLst>
                </a:gridCol>
                <a:gridCol w="899525">
                  <a:extLst>
                    <a:ext uri="{9D8B030D-6E8A-4147-A177-3AD203B41FA5}">
                      <a16:colId xmlns:a16="http://schemas.microsoft.com/office/drawing/2014/main" val="20001"/>
                    </a:ext>
                  </a:extLst>
                </a:gridCol>
                <a:gridCol w="898700">
                  <a:extLst>
                    <a:ext uri="{9D8B030D-6E8A-4147-A177-3AD203B41FA5}">
                      <a16:colId xmlns:a16="http://schemas.microsoft.com/office/drawing/2014/main" val="20002"/>
                    </a:ext>
                  </a:extLst>
                </a:gridCol>
                <a:gridCol w="899525">
                  <a:extLst>
                    <a:ext uri="{9D8B030D-6E8A-4147-A177-3AD203B41FA5}">
                      <a16:colId xmlns:a16="http://schemas.microsoft.com/office/drawing/2014/main" val="20003"/>
                    </a:ext>
                  </a:extLst>
                </a:gridCol>
              </a:tblGrid>
              <a:tr h="350837">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a:t>
                      </a:r>
                    </a:p>
                  </a:txBody>
                  <a:tcPr marL="68587" marR="685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0.4</a:t>
                      </a:r>
                    </a:p>
                  </a:txBody>
                  <a:tcPr marL="68587" marR="685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0.6</a:t>
                      </a:r>
                    </a:p>
                  </a:txBody>
                  <a:tcPr marL="68587" marR="685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000" dirty="0">
                          <a:solidFill>
                            <a:srgbClr val="FF0000"/>
                          </a:solidFill>
                          <a:latin typeface="Calibri"/>
                          <a:ea typeface="Times New Roman"/>
                          <a:cs typeface="Times New Roman"/>
                        </a:rPr>
                        <a:t>1</a:t>
                      </a:r>
                    </a:p>
                  </a:txBody>
                  <a:tcPr marL="68587" marR="6858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pSp>
        <p:nvGrpSpPr>
          <p:cNvPr id="3" name="Group 38">
            <a:extLst>
              <a:ext uri="{FF2B5EF4-FFF2-40B4-BE49-F238E27FC236}">
                <a16:creationId xmlns:a16="http://schemas.microsoft.com/office/drawing/2014/main" id="{6025F95B-F56E-4566-BCE4-2673C7B52F3B}"/>
              </a:ext>
            </a:extLst>
          </p:cNvPr>
          <p:cNvGrpSpPr>
            <a:grpSpLocks/>
          </p:cNvGrpSpPr>
          <p:nvPr/>
        </p:nvGrpSpPr>
        <p:grpSpPr bwMode="auto">
          <a:xfrm>
            <a:off x="2743200" y="4941888"/>
            <a:ext cx="3659188" cy="1001712"/>
            <a:chOff x="2743200" y="4572000"/>
            <a:chExt cx="3658394" cy="1001695"/>
          </a:xfrm>
        </p:grpSpPr>
        <p:cxnSp>
          <p:nvCxnSpPr>
            <p:cNvPr id="29" name="Straight Connector 28">
              <a:extLst>
                <a:ext uri="{FF2B5EF4-FFF2-40B4-BE49-F238E27FC236}">
                  <a16:creationId xmlns:a16="http://schemas.microsoft.com/office/drawing/2014/main" id="{6F331B31-2FDB-4116-B836-E3EA49BE56D8}"/>
                </a:ext>
              </a:extLst>
            </p:cNvPr>
            <p:cNvCxnSpPr>
              <a:endCxn id="32" idx="0"/>
            </p:cNvCxnSpPr>
            <p:nvPr/>
          </p:nvCxnSpPr>
          <p:spPr>
            <a:xfrm>
              <a:off x="2820971" y="5364149"/>
              <a:ext cx="350443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8FB3CCC9-C576-4356-802B-E3C3A0023763}"/>
                </a:ext>
              </a:extLst>
            </p:cNvPr>
            <p:cNvCxnSpPr/>
            <p:nvPr/>
          </p:nvCxnSpPr>
          <p:spPr>
            <a:xfrm rot="5400000">
              <a:off x="2621743" y="5374468"/>
              <a:ext cx="396868"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Isosceles Triangle 30">
              <a:extLst>
                <a:ext uri="{FF2B5EF4-FFF2-40B4-BE49-F238E27FC236}">
                  <a16:creationId xmlns:a16="http://schemas.microsoft.com/office/drawing/2014/main" id="{F6FDCAF9-8138-466F-B42D-05DC64A96C86}"/>
                </a:ext>
              </a:extLst>
            </p:cNvPr>
            <p:cNvSpPr/>
            <p:nvPr/>
          </p:nvSpPr>
          <p:spPr>
            <a:xfrm>
              <a:off x="4192274" y="5364149"/>
              <a:ext cx="152367" cy="158747"/>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32" name="Isosceles Triangle 31">
              <a:extLst>
                <a:ext uri="{FF2B5EF4-FFF2-40B4-BE49-F238E27FC236}">
                  <a16:creationId xmlns:a16="http://schemas.microsoft.com/office/drawing/2014/main" id="{EF2B28D7-97D1-4A03-9027-72E5DDA889B4}"/>
                </a:ext>
              </a:extLst>
            </p:cNvPr>
            <p:cNvSpPr/>
            <p:nvPr/>
          </p:nvSpPr>
          <p:spPr>
            <a:xfrm>
              <a:off x="6249227" y="5364149"/>
              <a:ext cx="152367" cy="158747"/>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33" name="Freeform 32">
              <a:extLst>
                <a:ext uri="{FF2B5EF4-FFF2-40B4-BE49-F238E27FC236}">
                  <a16:creationId xmlns:a16="http://schemas.microsoft.com/office/drawing/2014/main" id="{772411A5-BEB1-418B-933B-E845FF16B3A8}"/>
                </a:ext>
              </a:extLst>
            </p:cNvPr>
            <p:cNvSpPr/>
            <p:nvPr/>
          </p:nvSpPr>
          <p:spPr>
            <a:xfrm>
              <a:off x="2820971" y="5226039"/>
              <a:ext cx="372981" cy="146048"/>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34" name="Freeform 33">
              <a:extLst>
                <a:ext uri="{FF2B5EF4-FFF2-40B4-BE49-F238E27FC236}">
                  <a16:creationId xmlns:a16="http://schemas.microsoft.com/office/drawing/2014/main" id="{47802CC3-2BD7-4121-9FD1-89E8C27A1C84}"/>
                </a:ext>
              </a:extLst>
            </p:cNvPr>
            <p:cNvSpPr/>
            <p:nvPr/>
          </p:nvSpPr>
          <p:spPr>
            <a:xfrm>
              <a:off x="3208237" y="5205401"/>
              <a:ext cx="374569" cy="147635"/>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35" name="Freeform 34">
              <a:extLst>
                <a:ext uri="{FF2B5EF4-FFF2-40B4-BE49-F238E27FC236}">
                  <a16:creationId xmlns:a16="http://schemas.microsoft.com/office/drawing/2014/main" id="{124138AD-EB9A-4B8A-A863-42E81DC35FF0}"/>
                </a:ext>
              </a:extLst>
            </p:cNvPr>
            <p:cNvSpPr/>
            <p:nvPr/>
          </p:nvSpPr>
          <p:spPr>
            <a:xfrm>
              <a:off x="3512971" y="5205401"/>
              <a:ext cx="374569" cy="147635"/>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36" name="Freeform 35">
              <a:extLst>
                <a:ext uri="{FF2B5EF4-FFF2-40B4-BE49-F238E27FC236}">
                  <a16:creationId xmlns:a16="http://schemas.microsoft.com/office/drawing/2014/main" id="{8207FFFE-2279-4DDA-B724-8F0B49D16326}"/>
                </a:ext>
              </a:extLst>
            </p:cNvPr>
            <p:cNvSpPr/>
            <p:nvPr/>
          </p:nvSpPr>
          <p:spPr>
            <a:xfrm>
              <a:off x="3893888" y="5205401"/>
              <a:ext cx="374569" cy="147635"/>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37" name="Freeform 36">
              <a:extLst>
                <a:ext uri="{FF2B5EF4-FFF2-40B4-BE49-F238E27FC236}">
                  <a16:creationId xmlns:a16="http://schemas.microsoft.com/office/drawing/2014/main" id="{A5D23F64-44BB-4A98-9B4E-E39848E2950C}"/>
                </a:ext>
              </a:extLst>
            </p:cNvPr>
            <p:cNvSpPr/>
            <p:nvPr/>
          </p:nvSpPr>
          <p:spPr>
            <a:xfrm>
              <a:off x="3430439" y="4840282"/>
              <a:ext cx="595183" cy="373057"/>
            </a:xfrm>
            <a:custGeom>
              <a:avLst/>
              <a:gdLst>
                <a:gd name="connsiteX0" fmla="*/ 0 w 595745"/>
                <a:gd name="connsiteY0" fmla="*/ 357909 h 357909"/>
                <a:gd name="connsiteX1" fmla="*/ 221673 w 595745"/>
                <a:gd name="connsiteY1" fmla="*/ 53109 h 357909"/>
                <a:gd name="connsiteX2" fmla="*/ 595745 w 595745"/>
                <a:gd name="connsiteY2" fmla="*/ 39255 h 357909"/>
                <a:gd name="connsiteX3" fmla="*/ 595745 w 595745"/>
                <a:gd name="connsiteY3" fmla="*/ 39255 h 357909"/>
              </a:gdLst>
              <a:ahLst/>
              <a:cxnLst>
                <a:cxn ang="0">
                  <a:pos x="connsiteX0" y="connsiteY0"/>
                </a:cxn>
                <a:cxn ang="0">
                  <a:pos x="connsiteX1" y="connsiteY1"/>
                </a:cxn>
                <a:cxn ang="0">
                  <a:pos x="connsiteX2" y="connsiteY2"/>
                </a:cxn>
                <a:cxn ang="0">
                  <a:pos x="connsiteX3" y="connsiteY3"/>
                </a:cxn>
              </a:cxnLst>
              <a:rect l="l" t="t" r="r" b="b"/>
              <a:pathLst>
                <a:path w="595745" h="357909">
                  <a:moveTo>
                    <a:pt x="0" y="357909"/>
                  </a:moveTo>
                  <a:cubicBezTo>
                    <a:pt x="61191" y="232063"/>
                    <a:pt x="122382" y="106218"/>
                    <a:pt x="221673" y="53109"/>
                  </a:cubicBezTo>
                  <a:cubicBezTo>
                    <a:pt x="320964" y="0"/>
                    <a:pt x="595745" y="39255"/>
                    <a:pt x="595745" y="39255"/>
                  </a:cubicBezTo>
                  <a:lnTo>
                    <a:pt x="595745" y="39255"/>
                  </a:lnTo>
                </a:path>
              </a:pathLst>
            </a:custGeom>
            <a:ln>
              <a:solidFill>
                <a:srgbClr val="FF0000"/>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19614" name="TextBox 33">
              <a:extLst>
                <a:ext uri="{FF2B5EF4-FFF2-40B4-BE49-F238E27FC236}">
                  <a16:creationId xmlns:a16="http://schemas.microsoft.com/office/drawing/2014/main" id="{B2BB453D-705B-4381-8293-C83F78BFD99B}"/>
                </a:ext>
              </a:extLst>
            </p:cNvPr>
            <p:cNvSpPr txBox="1">
              <a:spLocks noChangeArrowheads="1"/>
            </p:cNvSpPr>
            <p:nvPr/>
          </p:nvSpPr>
          <p:spPr bwMode="auto">
            <a:xfrm>
              <a:off x="3734594" y="4572000"/>
              <a:ext cx="762000" cy="36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3k/ft</a:t>
              </a:r>
            </a:p>
          </p:txBody>
        </p:sp>
        <p:sp>
          <p:nvSpPr>
            <p:cNvPr id="19615" name="TextBox 4">
              <a:extLst>
                <a:ext uri="{FF2B5EF4-FFF2-40B4-BE49-F238E27FC236}">
                  <a16:creationId xmlns:a16="http://schemas.microsoft.com/office/drawing/2014/main" id="{F7516592-FA81-45F4-B727-429908745260}"/>
                </a:ext>
              </a:extLst>
            </p:cNvPr>
            <p:cNvSpPr txBox="1">
              <a:spLocks noChangeArrowheads="1"/>
            </p:cNvSpPr>
            <p:nvPr/>
          </p:nvSpPr>
          <p:spPr bwMode="auto">
            <a:xfrm>
              <a:off x="2743200" y="4916163"/>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cxnSp>
          <p:nvCxnSpPr>
            <p:cNvPr id="52" name="Straight Arrow Connector 51">
              <a:extLst>
                <a:ext uri="{FF2B5EF4-FFF2-40B4-BE49-F238E27FC236}">
                  <a16:creationId xmlns:a16="http://schemas.microsoft.com/office/drawing/2014/main" id="{DEFFB139-0721-4C0E-8F80-60DCD883F206}"/>
                </a:ext>
              </a:extLst>
            </p:cNvPr>
            <p:cNvCxnSpPr/>
            <p:nvPr/>
          </p:nvCxnSpPr>
          <p:spPr>
            <a:xfrm rot="16200000" flipH="1">
              <a:off x="5027866" y="5152221"/>
              <a:ext cx="449254"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617" name="TextBox 41">
              <a:extLst>
                <a:ext uri="{FF2B5EF4-FFF2-40B4-BE49-F238E27FC236}">
                  <a16:creationId xmlns:a16="http://schemas.microsoft.com/office/drawing/2014/main" id="{AAC07AB4-A5A2-4685-9DC3-5C60E4151D35}"/>
                </a:ext>
              </a:extLst>
            </p:cNvPr>
            <p:cNvSpPr txBox="1">
              <a:spLocks noChangeArrowheads="1"/>
            </p:cNvSpPr>
            <p:nvPr/>
          </p:nvSpPr>
          <p:spPr bwMode="auto">
            <a:xfrm>
              <a:off x="4871734" y="4851440"/>
              <a:ext cx="457200" cy="369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6k</a:t>
              </a:r>
            </a:p>
          </p:txBody>
        </p:sp>
      </p:grpSp>
      <p:sp>
        <p:nvSpPr>
          <p:cNvPr id="57" name="Freeform 56">
            <a:extLst>
              <a:ext uri="{FF2B5EF4-FFF2-40B4-BE49-F238E27FC236}">
                <a16:creationId xmlns:a16="http://schemas.microsoft.com/office/drawing/2014/main" id="{F942CF5D-1CC7-4815-8AB4-F21DE9B64716}"/>
              </a:ext>
            </a:extLst>
          </p:cNvPr>
          <p:cNvSpPr/>
          <p:nvPr/>
        </p:nvSpPr>
        <p:spPr>
          <a:xfrm rot="21440814">
            <a:off x="2949575" y="5340350"/>
            <a:ext cx="250825" cy="674688"/>
          </a:xfrm>
          <a:custGeom>
            <a:avLst/>
            <a:gdLst>
              <a:gd name="connsiteX0" fmla="*/ 206326 w 262596"/>
              <a:gd name="connsiteY0" fmla="*/ 548640 h 548640"/>
              <a:gd name="connsiteX1" fmla="*/ 9378 w 262596"/>
              <a:gd name="connsiteY1" fmla="*/ 211016 h 548640"/>
              <a:gd name="connsiteX2" fmla="*/ 262596 w 262596"/>
              <a:gd name="connsiteY2" fmla="*/ 0 h 548640"/>
              <a:gd name="connsiteX3" fmla="*/ 262596 w 262596"/>
              <a:gd name="connsiteY3" fmla="*/ 0 h 548640"/>
            </a:gdLst>
            <a:ahLst/>
            <a:cxnLst>
              <a:cxn ang="0">
                <a:pos x="connsiteX0" y="connsiteY0"/>
              </a:cxn>
              <a:cxn ang="0">
                <a:pos x="connsiteX1" y="connsiteY1"/>
              </a:cxn>
              <a:cxn ang="0">
                <a:pos x="connsiteX2" y="connsiteY2"/>
              </a:cxn>
              <a:cxn ang="0">
                <a:pos x="connsiteX3" y="connsiteY3"/>
              </a:cxn>
            </a:cxnLst>
            <a:rect l="l" t="t" r="r" b="b"/>
            <a:pathLst>
              <a:path w="262596" h="548640">
                <a:moveTo>
                  <a:pt x="206326" y="548640"/>
                </a:moveTo>
                <a:cubicBezTo>
                  <a:pt x="103163" y="425548"/>
                  <a:pt x="0" y="302456"/>
                  <a:pt x="9378" y="211016"/>
                </a:cubicBezTo>
                <a:cubicBezTo>
                  <a:pt x="18756" y="119576"/>
                  <a:pt x="262596" y="0"/>
                  <a:pt x="262596" y="0"/>
                </a:cubicBezTo>
                <a:lnTo>
                  <a:pt x="262596" y="0"/>
                </a:lnTo>
              </a:path>
            </a:pathLst>
          </a:custGeom>
          <a:ln w="28575">
            <a:solidFill>
              <a:srgbClr val="3333FF"/>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58" name="Freeform 57">
            <a:extLst>
              <a:ext uri="{FF2B5EF4-FFF2-40B4-BE49-F238E27FC236}">
                <a16:creationId xmlns:a16="http://schemas.microsoft.com/office/drawing/2014/main" id="{C4460C4D-B2EE-4600-8322-E9F2DFEA1940}"/>
              </a:ext>
            </a:extLst>
          </p:cNvPr>
          <p:cNvSpPr/>
          <p:nvPr/>
        </p:nvSpPr>
        <p:spPr>
          <a:xfrm flipH="1">
            <a:off x="3962400" y="5470525"/>
            <a:ext cx="250825" cy="549275"/>
          </a:xfrm>
          <a:custGeom>
            <a:avLst/>
            <a:gdLst>
              <a:gd name="connsiteX0" fmla="*/ 206326 w 262596"/>
              <a:gd name="connsiteY0" fmla="*/ 548640 h 548640"/>
              <a:gd name="connsiteX1" fmla="*/ 9378 w 262596"/>
              <a:gd name="connsiteY1" fmla="*/ 211016 h 548640"/>
              <a:gd name="connsiteX2" fmla="*/ 262596 w 262596"/>
              <a:gd name="connsiteY2" fmla="*/ 0 h 548640"/>
              <a:gd name="connsiteX3" fmla="*/ 262596 w 262596"/>
              <a:gd name="connsiteY3" fmla="*/ 0 h 548640"/>
            </a:gdLst>
            <a:ahLst/>
            <a:cxnLst>
              <a:cxn ang="0">
                <a:pos x="connsiteX0" y="connsiteY0"/>
              </a:cxn>
              <a:cxn ang="0">
                <a:pos x="connsiteX1" y="connsiteY1"/>
              </a:cxn>
              <a:cxn ang="0">
                <a:pos x="connsiteX2" y="connsiteY2"/>
              </a:cxn>
              <a:cxn ang="0">
                <a:pos x="connsiteX3" y="connsiteY3"/>
              </a:cxn>
            </a:cxnLst>
            <a:rect l="l" t="t" r="r" b="b"/>
            <a:pathLst>
              <a:path w="262596" h="548640">
                <a:moveTo>
                  <a:pt x="206326" y="548640"/>
                </a:moveTo>
                <a:cubicBezTo>
                  <a:pt x="103163" y="425548"/>
                  <a:pt x="0" y="302456"/>
                  <a:pt x="9378" y="211016"/>
                </a:cubicBezTo>
                <a:cubicBezTo>
                  <a:pt x="18756" y="119576"/>
                  <a:pt x="262596" y="0"/>
                  <a:pt x="262596" y="0"/>
                </a:cubicBezTo>
                <a:lnTo>
                  <a:pt x="262596" y="0"/>
                </a:lnTo>
              </a:path>
            </a:pathLst>
          </a:custGeom>
          <a:ln w="28575">
            <a:solidFill>
              <a:srgbClr val="3333FF"/>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59" name="Freeform 58">
            <a:extLst>
              <a:ext uri="{FF2B5EF4-FFF2-40B4-BE49-F238E27FC236}">
                <a16:creationId xmlns:a16="http://schemas.microsoft.com/office/drawing/2014/main" id="{6F3431D0-572C-4030-BE6F-69E7EDC0964D}"/>
              </a:ext>
            </a:extLst>
          </p:cNvPr>
          <p:cNvSpPr/>
          <p:nvPr/>
        </p:nvSpPr>
        <p:spPr>
          <a:xfrm>
            <a:off x="4386263" y="5470525"/>
            <a:ext cx="261937" cy="549275"/>
          </a:xfrm>
          <a:custGeom>
            <a:avLst/>
            <a:gdLst>
              <a:gd name="connsiteX0" fmla="*/ 206326 w 262596"/>
              <a:gd name="connsiteY0" fmla="*/ 548640 h 548640"/>
              <a:gd name="connsiteX1" fmla="*/ 9378 w 262596"/>
              <a:gd name="connsiteY1" fmla="*/ 211016 h 548640"/>
              <a:gd name="connsiteX2" fmla="*/ 262596 w 262596"/>
              <a:gd name="connsiteY2" fmla="*/ 0 h 548640"/>
              <a:gd name="connsiteX3" fmla="*/ 262596 w 262596"/>
              <a:gd name="connsiteY3" fmla="*/ 0 h 548640"/>
            </a:gdLst>
            <a:ahLst/>
            <a:cxnLst>
              <a:cxn ang="0">
                <a:pos x="connsiteX0" y="connsiteY0"/>
              </a:cxn>
              <a:cxn ang="0">
                <a:pos x="connsiteX1" y="connsiteY1"/>
              </a:cxn>
              <a:cxn ang="0">
                <a:pos x="connsiteX2" y="connsiteY2"/>
              </a:cxn>
              <a:cxn ang="0">
                <a:pos x="connsiteX3" y="connsiteY3"/>
              </a:cxn>
            </a:cxnLst>
            <a:rect l="l" t="t" r="r" b="b"/>
            <a:pathLst>
              <a:path w="262596" h="548640">
                <a:moveTo>
                  <a:pt x="206326" y="548640"/>
                </a:moveTo>
                <a:cubicBezTo>
                  <a:pt x="103163" y="425548"/>
                  <a:pt x="0" y="302456"/>
                  <a:pt x="9378" y="211016"/>
                </a:cubicBezTo>
                <a:cubicBezTo>
                  <a:pt x="18756" y="119576"/>
                  <a:pt x="262596" y="0"/>
                  <a:pt x="262596" y="0"/>
                </a:cubicBezTo>
                <a:lnTo>
                  <a:pt x="262596" y="0"/>
                </a:lnTo>
              </a:path>
            </a:pathLst>
          </a:custGeom>
          <a:ln w="28575">
            <a:solidFill>
              <a:srgbClr val="3333FF"/>
            </a:solidFill>
            <a:headEnd type="arrow"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40" name="TextBox 39">
            <a:extLst>
              <a:ext uri="{FF2B5EF4-FFF2-40B4-BE49-F238E27FC236}">
                <a16:creationId xmlns:a16="http://schemas.microsoft.com/office/drawing/2014/main" id="{A75D88C3-D270-4F11-8629-3BFC1BCC204F}"/>
              </a:ext>
            </a:extLst>
          </p:cNvPr>
          <p:cNvSpPr txBox="1">
            <a:spLocks noChangeArrowheads="1"/>
          </p:cNvSpPr>
          <p:nvPr/>
        </p:nvSpPr>
        <p:spPr bwMode="auto">
          <a:xfrm>
            <a:off x="3048000" y="5943600"/>
            <a:ext cx="2895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b="1">
                <a:solidFill>
                  <a:srgbClr val="FF00FF"/>
                </a:solidFill>
              </a:rPr>
              <a:t>Draw SFD &amp; BMD</a:t>
            </a:r>
          </a:p>
        </p:txBody>
      </p:sp>
      <p:cxnSp>
        <p:nvCxnSpPr>
          <p:cNvPr id="42" name="Straight Arrow Connector 41">
            <a:extLst>
              <a:ext uri="{FF2B5EF4-FFF2-40B4-BE49-F238E27FC236}">
                <a16:creationId xmlns:a16="http://schemas.microsoft.com/office/drawing/2014/main" id="{5FAC873E-9F18-424F-BD72-CFBA418F1412}"/>
              </a:ext>
            </a:extLst>
          </p:cNvPr>
          <p:cNvCxnSpPr/>
          <p:nvPr/>
        </p:nvCxnSpPr>
        <p:spPr>
          <a:xfrm rot="5400000">
            <a:off x="3595688" y="2849563"/>
            <a:ext cx="381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8B666D6-A96F-405E-8DFA-2701967EB956}"/>
              </a:ext>
            </a:extLst>
          </p:cNvPr>
          <p:cNvCxnSpPr/>
          <p:nvPr/>
        </p:nvCxnSpPr>
        <p:spPr>
          <a:xfrm rot="16200000" flipH="1">
            <a:off x="3595688" y="2849563"/>
            <a:ext cx="381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0EB575F2-9AE3-4C72-AD05-96A52B933446}"/>
              </a:ext>
            </a:extLst>
          </p:cNvPr>
          <p:cNvCxnSpPr/>
          <p:nvPr/>
        </p:nvCxnSpPr>
        <p:spPr>
          <a:xfrm rot="16200000" flipH="1">
            <a:off x="5424488" y="2849563"/>
            <a:ext cx="3810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6B49C7CE-FD2A-4EEC-A48D-9A33C5DFE982}"/>
              </a:ext>
            </a:extLst>
          </p:cNvPr>
          <p:cNvCxnSpPr/>
          <p:nvPr/>
        </p:nvCxnSpPr>
        <p:spPr>
          <a:xfrm rot="5400000">
            <a:off x="5386388" y="2887663"/>
            <a:ext cx="3810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C5C5769F-CE30-4FB5-9CF5-FF1C6EB09778}"/>
              </a:ext>
            </a:extLst>
          </p:cNvPr>
          <p:cNvSpPr txBox="1"/>
          <p:nvPr/>
        </p:nvSpPr>
        <p:spPr>
          <a:xfrm>
            <a:off x="6096000" y="6096000"/>
            <a:ext cx="2819400" cy="523875"/>
          </a:xfrm>
          <a:prstGeom prst="rect">
            <a:avLst/>
          </a:prstGeom>
          <a:noFill/>
        </p:spPr>
        <p:txBody>
          <a:bodyPr>
            <a:spAutoFit/>
          </a:bodyPr>
          <a:lstStyle/>
          <a:p>
            <a:pPr eaLnBrk="1" fontAlgn="auto" hangingPunct="1">
              <a:spcBef>
                <a:spcPts val="0"/>
              </a:spcBef>
              <a:spcAft>
                <a:spcPts val="0"/>
              </a:spcAft>
              <a:defRPr/>
            </a:pPr>
            <a:r>
              <a:rPr lang="en-US" sz="2800" b="1" u="sng" dirty="0">
                <a:latin typeface="+mj-lt"/>
              </a:rPr>
              <a:t>Assignment</a:t>
            </a:r>
            <a:r>
              <a:rPr lang="en-US" sz="2800" b="1" u="sng" dirty="0">
                <a:latin typeface="+mn-lt"/>
              </a:rPr>
              <a:t> No. 1</a:t>
            </a:r>
          </a:p>
        </p:txBody>
      </p:sp>
      <p:grpSp>
        <p:nvGrpSpPr>
          <p:cNvPr id="19592" name="Group 44">
            <a:extLst>
              <a:ext uri="{FF2B5EF4-FFF2-40B4-BE49-F238E27FC236}">
                <a16:creationId xmlns:a16="http://schemas.microsoft.com/office/drawing/2014/main" id="{047B0E0A-36CA-4B4B-8CA3-DF508241A7BE}"/>
              </a:ext>
            </a:extLst>
          </p:cNvPr>
          <p:cNvGrpSpPr>
            <a:grpSpLocks/>
          </p:cNvGrpSpPr>
          <p:nvPr/>
        </p:nvGrpSpPr>
        <p:grpSpPr bwMode="auto">
          <a:xfrm>
            <a:off x="2209800" y="187325"/>
            <a:ext cx="3659188" cy="501650"/>
            <a:chOff x="1295400" y="750543"/>
            <a:chExt cx="3658394" cy="657532"/>
          </a:xfrm>
        </p:grpSpPr>
        <p:cxnSp>
          <p:nvCxnSpPr>
            <p:cNvPr id="46" name="Straight Connector 45">
              <a:extLst>
                <a:ext uri="{FF2B5EF4-FFF2-40B4-BE49-F238E27FC236}">
                  <a16:creationId xmlns:a16="http://schemas.microsoft.com/office/drawing/2014/main" id="{77A67196-526A-4F79-91C6-D202EE55E5A8}"/>
                </a:ext>
              </a:extLst>
            </p:cNvPr>
            <p:cNvCxnSpPr>
              <a:endCxn id="54" idx="0"/>
            </p:cNvCxnSpPr>
            <p:nvPr/>
          </p:nvCxnSpPr>
          <p:spPr>
            <a:xfrm>
              <a:off x="1373171" y="1199995"/>
              <a:ext cx="350443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1F8B69C-26A2-4AA5-A286-54842B9E3E45}"/>
                </a:ext>
              </a:extLst>
            </p:cNvPr>
            <p:cNvCxnSpPr/>
            <p:nvPr/>
          </p:nvCxnSpPr>
          <p:spPr>
            <a:xfrm rot="5400000">
              <a:off x="1174701" y="1209606"/>
              <a:ext cx="395352" cy="1588"/>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Isosceles Triangle 50">
              <a:extLst>
                <a:ext uri="{FF2B5EF4-FFF2-40B4-BE49-F238E27FC236}">
                  <a16:creationId xmlns:a16="http://schemas.microsoft.com/office/drawing/2014/main" id="{F223FC00-E581-48B4-8858-94864DB01CD7}"/>
                </a:ext>
              </a:extLst>
            </p:cNvPr>
            <p:cNvSpPr/>
            <p:nvPr/>
          </p:nvSpPr>
          <p:spPr>
            <a:xfrm>
              <a:off x="2744474" y="1199995"/>
              <a:ext cx="152367" cy="158141"/>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54" name="Isosceles Triangle 53">
              <a:extLst>
                <a:ext uri="{FF2B5EF4-FFF2-40B4-BE49-F238E27FC236}">
                  <a16:creationId xmlns:a16="http://schemas.microsoft.com/office/drawing/2014/main" id="{C852EB9B-B212-4B82-9142-1C91A2308934}"/>
                </a:ext>
              </a:extLst>
            </p:cNvPr>
            <p:cNvSpPr/>
            <p:nvPr/>
          </p:nvSpPr>
          <p:spPr>
            <a:xfrm>
              <a:off x="4801427" y="1199995"/>
              <a:ext cx="152367" cy="158141"/>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fontAlgn="auto">
                <a:spcBef>
                  <a:spcPts val="0"/>
                </a:spcBef>
                <a:spcAft>
                  <a:spcPts val="0"/>
                </a:spcAft>
                <a:defRPr/>
              </a:pPr>
              <a:endParaRPr lang="en-US" dirty="0"/>
            </a:p>
          </p:txBody>
        </p:sp>
        <p:sp>
          <p:nvSpPr>
            <p:cNvPr id="55" name="Freeform 54">
              <a:extLst>
                <a:ext uri="{FF2B5EF4-FFF2-40B4-BE49-F238E27FC236}">
                  <a16:creationId xmlns:a16="http://schemas.microsoft.com/office/drawing/2014/main" id="{8AF082CF-0ED8-4589-9174-ACA4050F3537}"/>
                </a:ext>
              </a:extLst>
            </p:cNvPr>
            <p:cNvSpPr/>
            <p:nvPr/>
          </p:nvSpPr>
          <p:spPr>
            <a:xfrm>
              <a:off x="1373171" y="1060582"/>
              <a:ext cx="372981" cy="145656"/>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56" name="Freeform 55">
              <a:extLst>
                <a:ext uri="{FF2B5EF4-FFF2-40B4-BE49-F238E27FC236}">
                  <a16:creationId xmlns:a16="http://schemas.microsoft.com/office/drawing/2014/main" id="{250DD8D2-D426-4C50-90B9-68B5516B9546}"/>
                </a:ext>
              </a:extLst>
            </p:cNvPr>
            <p:cNvSpPr/>
            <p:nvPr/>
          </p:nvSpPr>
          <p:spPr>
            <a:xfrm>
              <a:off x="1760437" y="1039775"/>
              <a:ext cx="374569" cy="147736"/>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60" name="Freeform 59">
              <a:extLst>
                <a:ext uri="{FF2B5EF4-FFF2-40B4-BE49-F238E27FC236}">
                  <a16:creationId xmlns:a16="http://schemas.microsoft.com/office/drawing/2014/main" id="{832B19F3-BC2D-4972-AD2A-4728ADDCBDBB}"/>
                </a:ext>
              </a:extLst>
            </p:cNvPr>
            <p:cNvSpPr/>
            <p:nvPr/>
          </p:nvSpPr>
          <p:spPr>
            <a:xfrm>
              <a:off x="2065171" y="1039775"/>
              <a:ext cx="374569" cy="147736"/>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61" name="Freeform 60">
              <a:extLst>
                <a:ext uri="{FF2B5EF4-FFF2-40B4-BE49-F238E27FC236}">
                  <a16:creationId xmlns:a16="http://schemas.microsoft.com/office/drawing/2014/main" id="{67491232-C92D-4C63-A3B5-B3F38D3E7ECD}"/>
                </a:ext>
              </a:extLst>
            </p:cNvPr>
            <p:cNvSpPr/>
            <p:nvPr/>
          </p:nvSpPr>
          <p:spPr>
            <a:xfrm>
              <a:off x="2446088" y="1039775"/>
              <a:ext cx="374569" cy="147736"/>
            </a:xfrm>
            <a:custGeom>
              <a:avLst/>
              <a:gdLst>
                <a:gd name="connsiteX0" fmla="*/ 0 w 374073"/>
                <a:gd name="connsiteY0" fmla="*/ 140854 h 140854"/>
                <a:gd name="connsiteX1" fmla="*/ 221673 w 374073"/>
                <a:gd name="connsiteY1" fmla="*/ 2309 h 140854"/>
                <a:gd name="connsiteX2" fmla="*/ 374073 w 374073"/>
                <a:gd name="connsiteY2" fmla="*/ 127000 h 140854"/>
                <a:gd name="connsiteX3" fmla="*/ 374073 w 374073"/>
                <a:gd name="connsiteY3" fmla="*/ 127000 h 140854"/>
              </a:gdLst>
              <a:ahLst/>
              <a:cxnLst>
                <a:cxn ang="0">
                  <a:pos x="connsiteX0" y="connsiteY0"/>
                </a:cxn>
                <a:cxn ang="0">
                  <a:pos x="connsiteX1" y="connsiteY1"/>
                </a:cxn>
                <a:cxn ang="0">
                  <a:pos x="connsiteX2" y="connsiteY2"/>
                </a:cxn>
                <a:cxn ang="0">
                  <a:pos x="connsiteX3" y="connsiteY3"/>
                </a:cxn>
              </a:cxnLst>
              <a:rect l="l" t="t" r="r" b="b"/>
              <a:pathLst>
                <a:path w="374073" h="140854">
                  <a:moveTo>
                    <a:pt x="0" y="140854"/>
                  </a:moveTo>
                  <a:cubicBezTo>
                    <a:pt x="79664" y="72736"/>
                    <a:pt x="159328" y="4618"/>
                    <a:pt x="221673" y="2309"/>
                  </a:cubicBezTo>
                  <a:cubicBezTo>
                    <a:pt x="284018" y="0"/>
                    <a:pt x="374073" y="127000"/>
                    <a:pt x="374073" y="127000"/>
                  </a:cubicBezTo>
                  <a:lnTo>
                    <a:pt x="374073" y="127000"/>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Bef>
                  <a:spcPts val="0"/>
                </a:spcBef>
                <a:spcAft>
                  <a:spcPts val="0"/>
                </a:spcAft>
                <a:defRPr/>
              </a:pPr>
              <a:endParaRPr lang="en-US" dirty="0"/>
            </a:p>
          </p:txBody>
        </p:sp>
        <p:sp>
          <p:nvSpPr>
            <p:cNvPr id="19601" name="TextBox 4">
              <a:extLst>
                <a:ext uri="{FF2B5EF4-FFF2-40B4-BE49-F238E27FC236}">
                  <a16:creationId xmlns:a16="http://schemas.microsoft.com/office/drawing/2014/main" id="{42157B2D-197D-4586-AB3D-11EB69648CF2}"/>
                </a:ext>
              </a:extLst>
            </p:cNvPr>
            <p:cNvSpPr txBox="1">
              <a:spLocks noChangeArrowheads="1"/>
            </p:cNvSpPr>
            <p:nvPr/>
          </p:nvSpPr>
          <p:spPr bwMode="auto">
            <a:xfrm>
              <a:off x="1295400" y="750543"/>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9602" name="TextBox 5">
              <a:extLst>
                <a:ext uri="{FF2B5EF4-FFF2-40B4-BE49-F238E27FC236}">
                  <a16:creationId xmlns:a16="http://schemas.microsoft.com/office/drawing/2014/main" id="{01CDB215-3E34-4798-B074-B9A3FC572721}"/>
                </a:ext>
              </a:extLst>
            </p:cNvPr>
            <p:cNvSpPr txBox="1">
              <a:spLocks noChangeArrowheads="1"/>
            </p:cNvSpPr>
            <p:nvPr/>
          </p:nvSpPr>
          <p:spPr bwMode="auto">
            <a:xfrm>
              <a:off x="2705894" y="758346"/>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19603" name="TextBox 6">
              <a:extLst>
                <a:ext uri="{FF2B5EF4-FFF2-40B4-BE49-F238E27FC236}">
                  <a16:creationId xmlns:a16="http://schemas.microsoft.com/office/drawing/2014/main" id="{D5F1BD40-408A-4C90-90F7-91A6937D8A82}"/>
                </a:ext>
              </a:extLst>
            </p:cNvPr>
            <p:cNvSpPr txBox="1">
              <a:spLocks noChangeArrowheads="1"/>
            </p:cNvSpPr>
            <p:nvPr/>
          </p:nvSpPr>
          <p:spPr bwMode="auto">
            <a:xfrm>
              <a:off x="4635412" y="775611"/>
              <a:ext cx="165188" cy="483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cxnSp>
          <p:nvCxnSpPr>
            <p:cNvPr id="77" name="Straight Arrow Connector 76">
              <a:extLst>
                <a:ext uri="{FF2B5EF4-FFF2-40B4-BE49-F238E27FC236}">
                  <a16:creationId xmlns:a16="http://schemas.microsoft.com/office/drawing/2014/main" id="{80A348EE-4D79-4631-8C71-1C0D7DA618E6}"/>
                </a:ext>
              </a:extLst>
            </p:cNvPr>
            <p:cNvCxnSpPr/>
            <p:nvPr/>
          </p:nvCxnSpPr>
          <p:spPr>
            <a:xfrm rot="16200000" flipH="1">
              <a:off x="3579967" y="987754"/>
              <a:ext cx="449452" cy="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amond(in)">
                                      <p:cBhvr>
                                        <p:cTn id="7" dur="20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additive="base">
                                        <p:cTn id="12" dur="500" fill="hold"/>
                                        <p:tgtEl>
                                          <p:spTgt spid="28"/>
                                        </p:tgtEl>
                                        <p:attrNameLst>
                                          <p:attrName>ppt_x</p:attrName>
                                        </p:attrNameLst>
                                      </p:cBhvr>
                                      <p:tavLst>
                                        <p:tav tm="0">
                                          <p:val>
                                            <p:strVal val="#ppt_x"/>
                                          </p:val>
                                        </p:tav>
                                        <p:tav tm="100000">
                                          <p:val>
                                            <p:strVal val="#ppt_x"/>
                                          </p:val>
                                        </p:tav>
                                      </p:tavLst>
                                    </p:anim>
                                    <p:anim calcmode="lin" valueType="num">
                                      <p:cBhvr additive="base">
                                        <p:cTn id="1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ppt_x"/>
                                          </p:val>
                                        </p:tav>
                                        <p:tav tm="100000">
                                          <p:val>
                                            <p:strVal val="#ppt_x"/>
                                          </p:val>
                                        </p:tav>
                                      </p:tavLst>
                                    </p:anim>
                                    <p:anim calcmode="lin" valueType="num">
                                      <p:cBhvr additive="base">
                                        <p:cTn id="1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 calcmode="lin" valueType="num">
                                      <p:cBhvr additive="base">
                                        <p:cTn id="30" dur="500" fill="hold"/>
                                        <p:tgtEl>
                                          <p:spTgt spid="14"/>
                                        </p:tgtEl>
                                        <p:attrNameLst>
                                          <p:attrName>ppt_x</p:attrName>
                                        </p:attrNameLst>
                                      </p:cBhvr>
                                      <p:tavLst>
                                        <p:tav tm="0">
                                          <p:val>
                                            <p:strVal val="#ppt_x"/>
                                          </p:val>
                                        </p:tav>
                                        <p:tav tm="100000">
                                          <p:val>
                                            <p:strVal val="#ppt_x"/>
                                          </p:val>
                                        </p:tav>
                                      </p:tavLst>
                                    </p:anim>
                                    <p:anim calcmode="lin" valueType="num">
                                      <p:cBhvr additive="base">
                                        <p:cTn id="3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5"/>
                                        </p:tgtEl>
                                        <p:attrNameLst>
                                          <p:attrName>style.visibility</p:attrName>
                                        </p:attrNameLst>
                                      </p:cBhvr>
                                      <p:to>
                                        <p:strVal val="visible"/>
                                      </p:to>
                                    </p:set>
                                    <p:anim calcmode="lin" valueType="num">
                                      <p:cBhvr additive="base">
                                        <p:cTn id="36" dur="500" fill="hold"/>
                                        <p:tgtEl>
                                          <p:spTgt spid="15"/>
                                        </p:tgtEl>
                                        <p:attrNameLst>
                                          <p:attrName>ppt_x</p:attrName>
                                        </p:attrNameLst>
                                      </p:cBhvr>
                                      <p:tavLst>
                                        <p:tav tm="0">
                                          <p:val>
                                            <p:strVal val="#ppt_x"/>
                                          </p:val>
                                        </p:tav>
                                        <p:tav tm="100000">
                                          <p:val>
                                            <p:strVal val="#ppt_x"/>
                                          </p:val>
                                        </p:tav>
                                      </p:tavLst>
                                    </p:anim>
                                    <p:anim calcmode="lin" valueType="num">
                                      <p:cBhvr additive="base">
                                        <p:cTn id="37"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ox(in)">
                                      <p:cBhvr>
                                        <p:cTn id="42" dur="500"/>
                                        <p:tgtEl>
                                          <p:spTgt spid="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44"/>
                                        </p:tgtEl>
                                        <p:attrNameLst>
                                          <p:attrName>style.visibility</p:attrName>
                                        </p:attrNameLst>
                                      </p:cBhvr>
                                      <p:to>
                                        <p:strVal val="visible"/>
                                      </p:to>
                                    </p:set>
                                    <p:anim calcmode="lin" valueType="num">
                                      <p:cBhvr additive="base">
                                        <p:cTn id="47" dur="500" fill="hold"/>
                                        <p:tgtEl>
                                          <p:spTgt spid="44"/>
                                        </p:tgtEl>
                                        <p:attrNameLst>
                                          <p:attrName>ppt_x</p:attrName>
                                        </p:attrNameLst>
                                      </p:cBhvr>
                                      <p:tavLst>
                                        <p:tav tm="0">
                                          <p:val>
                                            <p:strVal val="#ppt_x"/>
                                          </p:val>
                                        </p:tav>
                                        <p:tav tm="100000">
                                          <p:val>
                                            <p:strVal val="#ppt_x"/>
                                          </p:val>
                                        </p:tav>
                                      </p:tavLst>
                                    </p:anim>
                                    <p:anim calcmode="lin" valueType="num">
                                      <p:cBhvr additive="base">
                                        <p:cTn id="48" dur="500" fill="hold"/>
                                        <p:tgtEl>
                                          <p:spTgt spid="44"/>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2"/>
                                        </p:tgtEl>
                                        <p:attrNameLst>
                                          <p:attrName>style.visibility</p:attrName>
                                        </p:attrNameLst>
                                      </p:cBhvr>
                                      <p:to>
                                        <p:strVal val="visible"/>
                                      </p:to>
                                    </p:set>
                                    <p:anim calcmode="lin" valueType="num">
                                      <p:cBhvr additive="base">
                                        <p:cTn id="51" dur="500" fill="hold"/>
                                        <p:tgtEl>
                                          <p:spTgt spid="42"/>
                                        </p:tgtEl>
                                        <p:attrNameLst>
                                          <p:attrName>ppt_x</p:attrName>
                                        </p:attrNameLst>
                                      </p:cBhvr>
                                      <p:tavLst>
                                        <p:tav tm="0">
                                          <p:val>
                                            <p:strVal val="#ppt_x"/>
                                          </p:val>
                                        </p:tav>
                                        <p:tav tm="100000">
                                          <p:val>
                                            <p:strVal val="#ppt_x"/>
                                          </p:val>
                                        </p:tav>
                                      </p:tavLst>
                                    </p:anim>
                                    <p:anim calcmode="lin" valueType="num">
                                      <p:cBhvr additive="base">
                                        <p:cTn id="52" dur="500" fill="hold"/>
                                        <p:tgtEl>
                                          <p:spTgt spid="42"/>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50"/>
                                        </p:tgtEl>
                                        <p:attrNameLst>
                                          <p:attrName>style.visibility</p:attrName>
                                        </p:attrNameLst>
                                      </p:cBhvr>
                                      <p:to>
                                        <p:strVal val="visible"/>
                                      </p:to>
                                    </p:set>
                                    <p:anim calcmode="lin" valueType="num">
                                      <p:cBhvr additive="base">
                                        <p:cTn id="55" dur="500" fill="hold"/>
                                        <p:tgtEl>
                                          <p:spTgt spid="50"/>
                                        </p:tgtEl>
                                        <p:attrNameLst>
                                          <p:attrName>ppt_x</p:attrName>
                                        </p:attrNameLst>
                                      </p:cBhvr>
                                      <p:tavLst>
                                        <p:tav tm="0">
                                          <p:val>
                                            <p:strVal val="#ppt_x"/>
                                          </p:val>
                                        </p:tav>
                                        <p:tav tm="100000">
                                          <p:val>
                                            <p:strVal val="#ppt_x"/>
                                          </p:val>
                                        </p:tav>
                                      </p:tavLst>
                                    </p:anim>
                                    <p:anim calcmode="lin" valueType="num">
                                      <p:cBhvr additive="base">
                                        <p:cTn id="56" dur="500" fill="hold"/>
                                        <p:tgtEl>
                                          <p:spTgt spid="50"/>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47"/>
                                        </p:tgtEl>
                                        <p:attrNameLst>
                                          <p:attrName>style.visibility</p:attrName>
                                        </p:attrNameLst>
                                      </p:cBhvr>
                                      <p:to>
                                        <p:strVal val="visible"/>
                                      </p:to>
                                    </p:set>
                                    <p:anim calcmode="lin" valueType="num">
                                      <p:cBhvr additive="base">
                                        <p:cTn id="59" dur="500" fill="hold"/>
                                        <p:tgtEl>
                                          <p:spTgt spid="47"/>
                                        </p:tgtEl>
                                        <p:attrNameLst>
                                          <p:attrName>ppt_x</p:attrName>
                                        </p:attrNameLst>
                                      </p:cBhvr>
                                      <p:tavLst>
                                        <p:tav tm="0">
                                          <p:val>
                                            <p:strVal val="#ppt_x"/>
                                          </p:val>
                                        </p:tav>
                                        <p:tav tm="100000">
                                          <p:val>
                                            <p:strVal val="#ppt_x"/>
                                          </p:val>
                                        </p:tav>
                                      </p:tavLst>
                                    </p:anim>
                                    <p:anim calcmode="lin" valueType="num">
                                      <p:cBhvr additive="base">
                                        <p:cTn id="6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8" presetClass="entr" presetSubtype="16" fill="hold" nodeType="click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diamond(in)">
                                      <p:cBhvr>
                                        <p:cTn id="65" dur="2000"/>
                                        <p:tgtEl>
                                          <p:spTgt spid="17"/>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18"/>
                                        </p:tgtEl>
                                        <p:attrNameLst>
                                          <p:attrName>style.visibility</p:attrName>
                                        </p:attrNameLst>
                                      </p:cBhvr>
                                      <p:to>
                                        <p:strVal val="visible"/>
                                      </p:to>
                                    </p:set>
                                    <p:animEffect transition="in" filter="box(in)">
                                      <p:cBhvr>
                                        <p:cTn id="70" dur="500"/>
                                        <p:tgtEl>
                                          <p:spTgt spid="18"/>
                                        </p:tgtEl>
                                      </p:cBhvr>
                                    </p:animEffect>
                                  </p:childTnLst>
                                </p:cTn>
                              </p:par>
                              <p:par>
                                <p:cTn id="71" presetID="4" presetClass="entr" presetSubtype="16" fill="hold" grpId="0" nodeType="with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box(in)">
                                      <p:cBhvr>
                                        <p:cTn id="73" dur="500"/>
                                        <p:tgtEl>
                                          <p:spTgt spid="19"/>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0"/>
                                        </p:tgtEl>
                                        <p:attrNameLst>
                                          <p:attrName>style.visibility</p:attrName>
                                        </p:attrNameLst>
                                      </p:cBhvr>
                                      <p:to>
                                        <p:strVal val="visible"/>
                                      </p:to>
                                    </p:set>
                                    <p:anim calcmode="lin" valueType="num">
                                      <p:cBhvr additive="base">
                                        <p:cTn id="78" dur="500" fill="hold"/>
                                        <p:tgtEl>
                                          <p:spTgt spid="20"/>
                                        </p:tgtEl>
                                        <p:attrNameLst>
                                          <p:attrName>ppt_x</p:attrName>
                                        </p:attrNameLst>
                                      </p:cBhvr>
                                      <p:tavLst>
                                        <p:tav tm="0">
                                          <p:val>
                                            <p:strVal val="#ppt_x"/>
                                          </p:val>
                                        </p:tav>
                                        <p:tav tm="100000">
                                          <p:val>
                                            <p:strVal val="#ppt_x"/>
                                          </p:val>
                                        </p:tav>
                                      </p:tavLst>
                                    </p:anim>
                                    <p:anim calcmode="lin" valueType="num">
                                      <p:cBhvr additive="base">
                                        <p:cTn id="79" dur="500" fill="hold"/>
                                        <p:tgtEl>
                                          <p:spTgt spid="20"/>
                                        </p:tgtEl>
                                        <p:attrNameLst>
                                          <p:attrName>ppt_y</p:attrName>
                                        </p:attrNameLst>
                                      </p:cBhvr>
                                      <p:tavLst>
                                        <p:tav tm="0">
                                          <p:val>
                                            <p:strVal val="1+#ppt_h/2"/>
                                          </p:val>
                                        </p:tav>
                                        <p:tav tm="100000">
                                          <p:val>
                                            <p:strVal val="#ppt_y"/>
                                          </p:val>
                                        </p:tav>
                                      </p:tavLst>
                                    </p:anim>
                                  </p:childTnLst>
                                </p:cTn>
                              </p:par>
                              <p:par>
                                <p:cTn id="80" presetID="2" presetClass="entr" presetSubtype="4" fill="hold" grpId="0" nodeType="withEffect">
                                  <p:stCondLst>
                                    <p:cond delay="0"/>
                                  </p:stCondLst>
                                  <p:childTnLst>
                                    <p:set>
                                      <p:cBhvr>
                                        <p:cTn id="81" dur="1" fill="hold">
                                          <p:stCondLst>
                                            <p:cond delay="0"/>
                                          </p:stCondLst>
                                        </p:cTn>
                                        <p:tgtEl>
                                          <p:spTgt spid="21"/>
                                        </p:tgtEl>
                                        <p:attrNameLst>
                                          <p:attrName>style.visibility</p:attrName>
                                        </p:attrNameLst>
                                      </p:cBhvr>
                                      <p:to>
                                        <p:strVal val="visible"/>
                                      </p:to>
                                    </p:set>
                                    <p:anim calcmode="lin" valueType="num">
                                      <p:cBhvr additive="base">
                                        <p:cTn id="82" dur="500" fill="hold"/>
                                        <p:tgtEl>
                                          <p:spTgt spid="21"/>
                                        </p:tgtEl>
                                        <p:attrNameLst>
                                          <p:attrName>ppt_x</p:attrName>
                                        </p:attrNameLst>
                                      </p:cBhvr>
                                      <p:tavLst>
                                        <p:tav tm="0">
                                          <p:val>
                                            <p:strVal val="#ppt_x"/>
                                          </p:val>
                                        </p:tav>
                                        <p:tav tm="100000">
                                          <p:val>
                                            <p:strVal val="#ppt_x"/>
                                          </p:val>
                                        </p:tav>
                                      </p:tavLst>
                                    </p:anim>
                                    <p:anim calcmode="lin" valueType="num">
                                      <p:cBhvr additive="base">
                                        <p:cTn id="8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4" fill="hold" nodeType="click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additive="base">
                                        <p:cTn id="88" dur="500" fill="hold"/>
                                        <p:tgtEl>
                                          <p:spTgt spid="22"/>
                                        </p:tgtEl>
                                        <p:attrNameLst>
                                          <p:attrName>ppt_x</p:attrName>
                                        </p:attrNameLst>
                                      </p:cBhvr>
                                      <p:tavLst>
                                        <p:tav tm="0">
                                          <p:val>
                                            <p:strVal val="#ppt_x"/>
                                          </p:val>
                                        </p:tav>
                                        <p:tav tm="100000">
                                          <p:val>
                                            <p:strVal val="#ppt_x"/>
                                          </p:val>
                                        </p:tav>
                                      </p:tavLst>
                                    </p:anim>
                                    <p:anim calcmode="lin" valueType="num">
                                      <p:cBhvr additive="base">
                                        <p:cTn id="8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0" fill="hold" nodeType="clickPar">
                      <p:stCondLst>
                        <p:cond delay="indefinite"/>
                      </p:stCondLst>
                      <p:childTnLst>
                        <p:par>
                          <p:cTn id="91" fill="hold" nodeType="withGroup">
                            <p:stCondLst>
                              <p:cond delay="0"/>
                            </p:stCondLst>
                            <p:childTnLst>
                              <p:par>
                                <p:cTn id="92" presetID="2" presetClass="entr" presetSubtype="4" fill="hold" grpId="0" nodeType="clickEffect">
                                  <p:stCondLst>
                                    <p:cond delay="0"/>
                                  </p:stCondLst>
                                  <p:childTnLst>
                                    <p:set>
                                      <p:cBhvr>
                                        <p:cTn id="93" dur="1" fill="hold">
                                          <p:stCondLst>
                                            <p:cond delay="0"/>
                                          </p:stCondLst>
                                        </p:cTn>
                                        <p:tgtEl>
                                          <p:spTgt spid="23"/>
                                        </p:tgtEl>
                                        <p:attrNameLst>
                                          <p:attrName>style.visibility</p:attrName>
                                        </p:attrNameLst>
                                      </p:cBhvr>
                                      <p:to>
                                        <p:strVal val="visible"/>
                                      </p:to>
                                    </p:set>
                                    <p:anim calcmode="lin" valueType="num">
                                      <p:cBhvr additive="base">
                                        <p:cTn id="94" dur="500" fill="hold"/>
                                        <p:tgtEl>
                                          <p:spTgt spid="23"/>
                                        </p:tgtEl>
                                        <p:attrNameLst>
                                          <p:attrName>ppt_x</p:attrName>
                                        </p:attrNameLst>
                                      </p:cBhvr>
                                      <p:tavLst>
                                        <p:tav tm="0">
                                          <p:val>
                                            <p:strVal val="#ppt_x"/>
                                          </p:val>
                                        </p:tav>
                                        <p:tav tm="100000">
                                          <p:val>
                                            <p:strVal val="#ppt_x"/>
                                          </p:val>
                                        </p:tav>
                                      </p:tavLst>
                                    </p:anim>
                                    <p:anim calcmode="lin" valueType="num">
                                      <p:cBhvr additive="base">
                                        <p:cTn id="95" dur="500" fill="hold"/>
                                        <p:tgtEl>
                                          <p:spTgt spid="23"/>
                                        </p:tgtEl>
                                        <p:attrNameLst>
                                          <p:attrName>ppt_y</p:attrName>
                                        </p:attrNameLst>
                                      </p:cBhvr>
                                      <p:tavLst>
                                        <p:tav tm="0">
                                          <p:val>
                                            <p:strVal val="1+#ppt_h/2"/>
                                          </p:val>
                                        </p:tav>
                                        <p:tav tm="100000">
                                          <p:val>
                                            <p:strVal val="#ppt_y"/>
                                          </p:val>
                                        </p:tav>
                                      </p:tavLst>
                                    </p:anim>
                                  </p:childTnLst>
                                </p:cTn>
                              </p:par>
                              <p:par>
                                <p:cTn id="96" presetID="2" presetClass="entr" presetSubtype="4" fill="hold" grpId="0" nodeType="withEffect">
                                  <p:stCondLst>
                                    <p:cond delay="0"/>
                                  </p:stCondLst>
                                  <p:childTnLst>
                                    <p:set>
                                      <p:cBhvr>
                                        <p:cTn id="97" dur="1" fill="hold">
                                          <p:stCondLst>
                                            <p:cond delay="0"/>
                                          </p:stCondLst>
                                        </p:cTn>
                                        <p:tgtEl>
                                          <p:spTgt spid="24"/>
                                        </p:tgtEl>
                                        <p:attrNameLst>
                                          <p:attrName>style.visibility</p:attrName>
                                        </p:attrNameLst>
                                      </p:cBhvr>
                                      <p:to>
                                        <p:strVal val="visible"/>
                                      </p:to>
                                    </p:set>
                                    <p:anim calcmode="lin" valueType="num">
                                      <p:cBhvr additive="base">
                                        <p:cTn id="98" dur="500" fill="hold"/>
                                        <p:tgtEl>
                                          <p:spTgt spid="24"/>
                                        </p:tgtEl>
                                        <p:attrNameLst>
                                          <p:attrName>ppt_x</p:attrName>
                                        </p:attrNameLst>
                                      </p:cBhvr>
                                      <p:tavLst>
                                        <p:tav tm="0">
                                          <p:val>
                                            <p:strVal val="#ppt_x"/>
                                          </p:val>
                                        </p:tav>
                                        <p:tav tm="100000">
                                          <p:val>
                                            <p:strVal val="#ppt_x"/>
                                          </p:val>
                                        </p:tav>
                                      </p:tavLst>
                                    </p:anim>
                                    <p:anim calcmode="lin" valueType="num">
                                      <p:cBhvr additive="base">
                                        <p:cTn id="99" dur="500" fill="hold"/>
                                        <p:tgtEl>
                                          <p:spTgt spid="24"/>
                                        </p:tgtEl>
                                        <p:attrNameLst>
                                          <p:attrName>ppt_y</p:attrName>
                                        </p:attrNameLst>
                                      </p:cBhvr>
                                      <p:tavLst>
                                        <p:tav tm="0">
                                          <p:val>
                                            <p:strVal val="1+#ppt_h/2"/>
                                          </p:val>
                                        </p:tav>
                                        <p:tav tm="100000">
                                          <p:val>
                                            <p:strVal val="#ppt_y"/>
                                          </p:val>
                                        </p:tav>
                                      </p:tavLst>
                                    </p:anim>
                                  </p:childTnLst>
                                </p:cTn>
                              </p:par>
                              <p:par>
                                <p:cTn id="100" presetID="2" presetClass="entr" presetSubtype="4" fill="hold" grpId="0" nodeType="withEffect">
                                  <p:stCondLst>
                                    <p:cond delay="0"/>
                                  </p:stCondLst>
                                  <p:childTnLst>
                                    <p:set>
                                      <p:cBhvr>
                                        <p:cTn id="101" dur="1" fill="hold">
                                          <p:stCondLst>
                                            <p:cond delay="0"/>
                                          </p:stCondLst>
                                        </p:cTn>
                                        <p:tgtEl>
                                          <p:spTgt spid="25"/>
                                        </p:tgtEl>
                                        <p:attrNameLst>
                                          <p:attrName>style.visibility</p:attrName>
                                        </p:attrNameLst>
                                      </p:cBhvr>
                                      <p:to>
                                        <p:strVal val="visible"/>
                                      </p:to>
                                    </p:set>
                                    <p:anim calcmode="lin" valueType="num">
                                      <p:cBhvr additive="base">
                                        <p:cTn id="102" dur="500" fill="hold"/>
                                        <p:tgtEl>
                                          <p:spTgt spid="25"/>
                                        </p:tgtEl>
                                        <p:attrNameLst>
                                          <p:attrName>ppt_x</p:attrName>
                                        </p:attrNameLst>
                                      </p:cBhvr>
                                      <p:tavLst>
                                        <p:tav tm="0">
                                          <p:val>
                                            <p:strVal val="#ppt_x"/>
                                          </p:val>
                                        </p:tav>
                                        <p:tav tm="100000">
                                          <p:val>
                                            <p:strVal val="#ppt_x"/>
                                          </p:val>
                                        </p:tav>
                                      </p:tavLst>
                                    </p:anim>
                                    <p:anim calcmode="lin" valueType="num">
                                      <p:cBhvr additive="base">
                                        <p:cTn id="103" dur="500" fill="hold"/>
                                        <p:tgtEl>
                                          <p:spTgt spid="25"/>
                                        </p:tgtEl>
                                        <p:attrNameLst>
                                          <p:attrName>ppt_y</p:attrName>
                                        </p:attrNameLst>
                                      </p:cBhvr>
                                      <p:tavLst>
                                        <p:tav tm="0">
                                          <p:val>
                                            <p:strVal val="1+#ppt_h/2"/>
                                          </p:val>
                                        </p:tav>
                                        <p:tav tm="100000">
                                          <p:val>
                                            <p:strVal val="#ppt_y"/>
                                          </p:val>
                                        </p:tav>
                                      </p:tavLst>
                                    </p:anim>
                                  </p:childTnLst>
                                </p:cTn>
                              </p:par>
                              <p:par>
                                <p:cTn id="104" presetID="2" presetClass="entr" presetSubtype="4" fill="hold" grpId="0" nodeType="withEffect">
                                  <p:stCondLst>
                                    <p:cond delay="0"/>
                                  </p:stCondLst>
                                  <p:childTnLst>
                                    <p:set>
                                      <p:cBhvr>
                                        <p:cTn id="105" dur="1" fill="hold">
                                          <p:stCondLst>
                                            <p:cond delay="0"/>
                                          </p:stCondLst>
                                        </p:cTn>
                                        <p:tgtEl>
                                          <p:spTgt spid="26"/>
                                        </p:tgtEl>
                                        <p:attrNameLst>
                                          <p:attrName>style.visibility</p:attrName>
                                        </p:attrNameLst>
                                      </p:cBhvr>
                                      <p:to>
                                        <p:strVal val="visible"/>
                                      </p:to>
                                    </p:set>
                                    <p:anim calcmode="lin" valueType="num">
                                      <p:cBhvr additive="base">
                                        <p:cTn id="106" dur="500" fill="hold"/>
                                        <p:tgtEl>
                                          <p:spTgt spid="26"/>
                                        </p:tgtEl>
                                        <p:attrNameLst>
                                          <p:attrName>ppt_x</p:attrName>
                                        </p:attrNameLst>
                                      </p:cBhvr>
                                      <p:tavLst>
                                        <p:tav tm="0">
                                          <p:val>
                                            <p:strVal val="#ppt_x"/>
                                          </p:val>
                                        </p:tav>
                                        <p:tav tm="100000">
                                          <p:val>
                                            <p:strVal val="#ppt_x"/>
                                          </p:val>
                                        </p:tav>
                                      </p:tavLst>
                                    </p:anim>
                                    <p:anim calcmode="lin" valueType="num">
                                      <p:cBhvr additive="base">
                                        <p:cTn id="107"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08" fill="hold" nodeType="clickPar">
                      <p:stCondLst>
                        <p:cond delay="indefinite"/>
                      </p:stCondLst>
                      <p:childTnLst>
                        <p:par>
                          <p:cTn id="109" fill="hold" nodeType="withGroup">
                            <p:stCondLst>
                              <p:cond delay="0"/>
                            </p:stCondLst>
                            <p:childTnLst>
                              <p:par>
                                <p:cTn id="110" presetID="4" presetClass="entr" presetSubtype="16" fill="hold" nodeType="clickEffect">
                                  <p:stCondLst>
                                    <p:cond delay="0"/>
                                  </p:stCondLst>
                                  <p:childTnLst>
                                    <p:set>
                                      <p:cBhvr>
                                        <p:cTn id="111" dur="1" fill="hold">
                                          <p:stCondLst>
                                            <p:cond delay="0"/>
                                          </p:stCondLst>
                                        </p:cTn>
                                        <p:tgtEl>
                                          <p:spTgt spid="2"/>
                                        </p:tgtEl>
                                        <p:attrNameLst>
                                          <p:attrName>style.visibility</p:attrName>
                                        </p:attrNameLst>
                                      </p:cBhvr>
                                      <p:to>
                                        <p:strVal val="visible"/>
                                      </p:to>
                                    </p:set>
                                    <p:animEffect transition="in" filter="box(in)">
                                      <p:cBhvr>
                                        <p:cTn id="112" dur="500"/>
                                        <p:tgtEl>
                                          <p:spTgt spid="2"/>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nodeType="clickEffect">
                                  <p:stCondLst>
                                    <p:cond delay="0"/>
                                  </p:stCondLst>
                                  <p:childTnLst>
                                    <p:set>
                                      <p:cBhvr>
                                        <p:cTn id="116" dur="1" fill="hold">
                                          <p:stCondLst>
                                            <p:cond delay="0"/>
                                          </p:stCondLst>
                                        </p:cTn>
                                        <p:tgtEl>
                                          <p:spTgt spid="3"/>
                                        </p:tgtEl>
                                        <p:attrNameLst>
                                          <p:attrName>style.visibility</p:attrName>
                                        </p:attrNameLst>
                                      </p:cBhvr>
                                      <p:to>
                                        <p:strVal val="visible"/>
                                      </p:to>
                                    </p:set>
                                    <p:anim calcmode="lin" valueType="num">
                                      <p:cBhvr additive="base">
                                        <p:cTn id="117" dur="500" fill="hold"/>
                                        <p:tgtEl>
                                          <p:spTgt spid="3"/>
                                        </p:tgtEl>
                                        <p:attrNameLst>
                                          <p:attrName>ppt_x</p:attrName>
                                        </p:attrNameLst>
                                      </p:cBhvr>
                                      <p:tavLst>
                                        <p:tav tm="0">
                                          <p:val>
                                            <p:strVal val="#ppt_x"/>
                                          </p:val>
                                        </p:tav>
                                        <p:tav tm="100000">
                                          <p:val>
                                            <p:strVal val="#ppt_x"/>
                                          </p:val>
                                        </p:tav>
                                      </p:tavLst>
                                    </p:anim>
                                    <p:anim calcmode="lin" valueType="num">
                                      <p:cBhvr additive="base">
                                        <p:cTn id="1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19" fill="hold" nodeType="clickPar">
                      <p:stCondLst>
                        <p:cond delay="indefinite"/>
                      </p:stCondLst>
                      <p:childTnLst>
                        <p:par>
                          <p:cTn id="120" fill="hold" nodeType="withGroup">
                            <p:stCondLst>
                              <p:cond delay="0"/>
                            </p:stCondLst>
                            <p:childTnLst>
                              <p:par>
                                <p:cTn id="121" presetID="8" presetClass="entr" presetSubtype="16" fill="hold" nodeType="clickEffect">
                                  <p:stCondLst>
                                    <p:cond delay="0"/>
                                  </p:stCondLst>
                                  <p:childTnLst>
                                    <p:set>
                                      <p:cBhvr>
                                        <p:cTn id="122" dur="1" fill="hold">
                                          <p:stCondLst>
                                            <p:cond delay="0"/>
                                          </p:stCondLst>
                                        </p:cTn>
                                        <p:tgtEl>
                                          <p:spTgt spid="57"/>
                                        </p:tgtEl>
                                        <p:attrNameLst>
                                          <p:attrName>style.visibility</p:attrName>
                                        </p:attrNameLst>
                                      </p:cBhvr>
                                      <p:to>
                                        <p:strVal val="visible"/>
                                      </p:to>
                                    </p:set>
                                    <p:animEffect transition="in" filter="diamond(in)">
                                      <p:cBhvr>
                                        <p:cTn id="123" dur="2000"/>
                                        <p:tgtEl>
                                          <p:spTgt spid="57"/>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4" presetClass="entr" presetSubtype="16" fill="hold" nodeType="clickEffect">
                                  <p:stCondLst>
                                    <p:cond delay="0"/>
                                  </p:stCondLst>
                                  <p:childTnLst>
                                    <p:set>
                                      <p:cBhvr>
                                        <p:cTn id="127" dur="1" fill="hold">
                                          <p:stCondLst>
                                            <p:cond delay="0"/>
                                          </p:stCondLst>
                                        </p:cTn>
                                        <p:tgtEl>
                                          <p:spTgt spid="58"/>
                                        </p:tgtEl>
                                        <p:attrNameLst>
                                          <p:attrName>style.visibility</p:attrName>
                                        </p:attrNameLst>
                                      </p:cBhvr>
                                      <p:to>
                                        <p:strVal val="visible"/>
                                      </p:to>
                                    </p:set>
                                    <p:animEffect transition="in" filter="box(in)">
                                      <p:cBhvr>
                                        <p:cTn id="128" dur="500"/>
                                        <p:tgtEl>
                                          <p:spTgt spid="58"/>
                                        </p:tgtEl>
                                      </p:cBhvr>
                                    </p:animEffect>
                                  </p:childTnLst>
                                </p:cTn>
                              </p:par>
                              <p:par>
                                <p:cTn id="129" presetID="4" presetClass="entr" presetSubtype="16" fill="hold" nodeType="withEffect">
                                  <p:stCondLst>
                                    <p:cond delay="0"/>
                                  </p:stCondLst>
                                  <p:childTnLst>
                                    <p:set>
                                      <p:cBhvr>
                                        <p:cTn id="130" dur="1" fill="hold">
                                          <p:stCondLst>
                                            <p:cond delay="0"/>
                                          </p:stCondLst>
                                        </p:cTn>
                                        <p:tgtEl>
                                          <p:spTgt spid="59"/>
                                        </p:tgtEl>
                                        <p:attrNameLst>
                                          <p:attrName>style.visibility</p:attrName>
                                        </p:attrNameLst>
                                      </p:cBhvr>
                                      <p:to>
                                        <p:strVal val="visible"/>
                                      </p:to>
                                    </p:set>
                                    <p:animEffect transition="in" filter="box(in)">
                                      <p:cBhvr>
                                        <p:cTn id="131" dur="500"/>
                                        <p:tgtEl>
                                          <p:spTgt spid="59"/>
                                        </p:tgtEl>
                                      </p:cBhvr>
                                    </p:animEffect>
                                  </p:childTnLst>
                                </p:cTn>
                              </p:par>
                            </p:childTnLst>
                          </p:cTn>
                        </p:par>
                      </p:childTnLst>
                    </p:cTn>
                  </p:par>
                  <p:par>
                    <p:cTn id="132" fill="hold" nodeType="clickPar">
                      <p:stCondLst>
                        <p:cond delay="indefinite"/>
                      </p:stCondLst>
                      <p:childTnLst>
                        <p:par>
                          <p:cTn id="133" fill="hold" nodeType="withGroup">
                            <p:stCondLst>
                              <p:cond delay="0"/>
                            </p:stCondLst>
                            <p:childTnLst>
                              <p:par>
                                <p:cTn id="134" presetID="2" presetClass="entr" presetSubtype="4" fill="hold" grpId="0" nodeType="clickEffect">
                                  <p:stCondLst>
                                    <p:cond delay="0"/>
                                  </p:stCondLst>
                                  <p:childTnLst>
                                    <p:set>
                                      <p:cBhvr>
                                        <p:cTn id="135" dur="1" fill="hold">
                                          <p:stCondLst>
                                            <p:cond delay="0"/>
                                          </p:stCondLst>
                                        </p:cTn>
                                        <p:tgtEl>
                                          <p:spTgt spid="40"/>
                                        </p:tgtEl>
                                        <p:attrNameLst>
                                          <p:attrName>style.visibility</p:attrName>
                                        </p:attrNameLst>
                                      </p:cBhvr>
                                      <p:to>
                                        <p:strVal val="visible"/>
                                      </p:to>
                                    </p:set>
                                    <p:anim calcmode="lin" valueType="num">
                                      <p:cBhvr additive="base">
                                        <p:cTn id="136" dur="500" fill="hold"/>
                                        <p:tgtEl>
                                          <p:spTgt spid="40"/>
                                        </p:tgtEl>
                                        <p:attrNameLst>
                                          <p:attrName>ppt_x</p:attrName>
                                        </p:attrNameLst>
                                      </p:cBhvr>
                                      <p:tavLst>
                                        <p:tav tm="0">
                                          <p:val>
                                            <p:strVal val="#ppt_x"/>
                                          </p:val>
                                        </p:tav>
                                        <p:tav tm="100000">
                                          <p:val>
                                            <p:strVal val="#ppt_x"/>
                                          </p:val>
                                        </p:tav>
                                      </p:tavLst>
                                    </p:anim>
                                    <p:anim calcmode="lin" valueType="num">
                                      <p:cBhvr additive="base">
                                        <p:cTn id="137"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38" fill="hold" nodeType="clickPar">
                      <p:stCondLst>
                        <p:cond delay="indefinite"/>
                      </p:stCondLst>
                      <p:childTnLst>
                        <p:par>
                          <p:cTn id="139" fill="hold" nodeType="withGroup">
                            <p:stCondLst>
                              <p:cond delay="0"/>
                            </p:stCondLst>
                            <p:childTnLst>
                              <p:par>
                                <p:cTn id="140" presetID="8" presetClass="entr" presetSubtype="16" fill="hold" grpId="0" nodeType="clickEffect">
                                  <p:stCondLst>
                                    <p:cond delay="0"/>
                                  </p:stCondLst>
                                  <p:childTnLst>
                                    <p:set>
                                      <p:cBhvr>
                                        <p:cTn id="141" dur="1" fill="hold">
                                          <p:stCondLst>
                                            <p:cond delay="0"/>
                                          </p:stCondLst>
                                        </p:cTn>
                                        <p:tgtEl>
                                          <p:spTgt spid="43"/>
                                        </p:tgtEl>
                                        <p:attrNameLst>
                                          <p:attrName>style.visibility</p:attrName>
                                        </p:attrNameLst>
                                      </p:cBhvr>
                                      <p:to>
                                        <p:strVal val="visible"/>
                                      </p:to>
                                    </p:set>
                                    <p:animEffect transition="in" filter="diamond(in)">
                                      <p:cBhvr>
                                        <p:cTn id="142" dur="20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6" grpId="0"/>
      <p:bldP spid="18" grpId="0"/>
      <p:bldP spid="19" grpId="0"/>
      <p:bldP spid="20" grpId="0"/>
      <p:bldP spid="21" grpId="0"/>
      <p:bldP spid="23" grpId="0"/>
      <p:bldP spid="24" grpId="0"/>
      <p:bldP spid="25" grpId="0"/>
      <p:bldP spid="26" grpId="0"/>
      <p:bldP spid="40" grpId="0"/>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1D55BFC-2FA8-42CE-A537-0C5C889A4828}"/>
              </a:ext>
            </a:extLst>
          </p:cNvPr>
          <p:cNvSpPr>
            <a:spLocks noChangeArrowheads="1"/>
          </p:cNvSpPr>
          <p:nvPr/>
        </p:nvSpPr>
        <p:spPr bwMode="auto">
          <a:xfrm>
            <a:off x="381000" y="1328738"/>
            <a:ext cx="8382000" cy="2014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defRPr/>
            </a:pPr>
            <a:r>
              <a:rPr lang="en-US" b="1"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Definitions, explanations, specialties &amp; limitations of Displacement method</a:t>
            </a:r>
            <a:endParaRPr lang="en-US"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endParaRPr>
          </a:p>
          <a:p>
            <a:pPr algn="just">
              <a:defRPr/>
            </a:pPr>
            <a:r>
              <a:rPr lang="en-US">
                <a:latin typeface="Arial" panose="020B0604020202020204" pitchFamily="34" charset="0"/>
                <a:ea typeface="Times New Roman" panose="02020603050405020304" pitchFamily="18" charset="0"/>
                <a:cs typeface="Arial" panose="020B0604020202020204" pitchFamily="34" charset="0"/>
              </a:rPr>
              <a:t>Since forces (reactions) are unknown in the force method likewise in the displacement method displacements are unknown. </a:t>
            </a:r>
            <a:r>
              <a:rPr lang="en-US">
                <a:solidFill>
                  <a:srgbClr val="FF0000"/>
                </a:solidFill>
                <a:latin typeface="Arial" panose="020B0604020202020204" pitchFamily="34" charset="0"/>
                <a:ea typeface="Times New Roman" panose="02020603050405020304" pitchFamily="18" charset="0"/>
                <a:cs typeface="Arial" panose="020B0604020202020204" pitchFamily="34" charset="0"/>
              </a:rPr>
              <a:t>In displacement method we proceed in the reverse order i.e. first determine the displacements and then proceed with the computation of reactions and stresses</a:t>
            </a:r>
            <a:r>
              <a:rPr lang="en-US">
                <a:latin typeface="Arial" panose="020B0604020202020204" pitchFamily="34" charset="0"/>
                <a:ea typeface="Times New Roman" panose="02020603050405020304" pitchFamily="18" charset="0"/>
                <a:cs typeface="Arial" panose="020B0604020202020204" pitchFamily="34" charset="0"/>
              </a:rPr>
              <a:t>. This very method of calculation of unknowns in the structure is called Displacement Method also called stiffness method.</a:t>
            </a:r>
          </a:p>
        </p:txBody>
      </p:sp>
      <p:sp>
        <p:nvSpPr>
          <p:cNvPr id="3" name="Rectangle 2">
            <a:extLst>
              <a:ext uri="{FF2B5EF4-FFF2-40B4-BE49-F238E27FC236}">
                <a16:creationId xmlns:a16="http://schemas.microsoft.com/office/drawing/2014/main" id="{9EE5A4AD-7EE0-4755-83E1-E3376D9D5760}"/>
              </a:ext>
            </a:extLst>
          </p:cNvPr>
          <p:cNvSpPr>
            <a:spLocks noChangeArrowheads="1"/>
          </p:cNvSpPr>
          <p:nvPr/>
        </p:nvSpPr>
        <p:spPr bwMode="auto">
          <a:xfrm>
            <a:off x="381000" y="3409950"/>
            <a:ext cx="8534400" cy="283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1800">
                <a:solidFill>
                  <a:srgbClr val="FF0000"/>
                </a:solidFill>
                <a:latin typeface="Arial" panose="020B0604020202020204" pitchFamily="34" charset="0"/>
                <a:ea typeface="Times New Roman" panose="02020603050405020304" pitchFamily="18" charset="0"/>
                <a:cs typeface="Arial" panose="020B0604020202020204" pitchFamily="34" charset="0"/>
              </a:rPr>
              <a:t>The main specialties of this method is that when the member is more restrained then less is the unknown</a:t>
            </a:r>
            <a:r>
              <a:rPr lang="en-US" altLang="en-US" sz="1800">
                <a:latin typeface="Arial" panose="020B0604020202020204" pitchFamily="34" charset="0"/>
                <a:ea typeface="Times New Roman" panose="02020603050405020304" pitchFamily="18" charset="0"/>
                <a:cs typeface="Arial" panose="020B0604020202020204" pitchFamily="34" charset="0"/>
              </a:rPr>
              <a:t> since the restraining provides us with the known condition called boundary condition. </a:t>
            </a:r>
            <a:r>
              <a:rPr lang="en-US" altLang="en-US" sz="1800">
                <a:solidFill>
                  <a:srgbClr val="FF0000"/>
                </a:solidFill>
                <a:latin typeface="Arial" panose="020B0604020202020204" pitchFamily="34" charset="0"/>
                <a:ea typeface="Times New Roman" panose="02020603050405020304" pitchFamily="18" charset="0"/>
                <a:cs typeface="Arial" panose="020B0604020202020204" pitchFamily="34" charset="0"/>
              </a:rPr>
              <a:t>As for instance, say we have a bar with its end free. Then there is degree of kinematic indeterminacy 6 which is maximum no. of unknown if we proceed with displacement method. But say the same bar is fixed at one end then it becomes cantilever. Here degree of indeterminacy is only 3. The no. of unknowns decreased to 3 from 6. Also this method is very suitable for computer programming.</a:t>
            </a:r>
          </a:p>
          <a:p>
            <a:pPr algn="just">
              <a:spcBef>
                <a:spcPct val="0"/>
              </a:spcBef>
              <a:buFontTx/>
              <a:buNone/>
            </a:pPr>
            <a:r>
              <a:rPr lang="en-US" altLang="en-US" sz="1800">
                <a:latin typeface="Arial" panose="020B0604020202020204" pitchFamily="34" charset="0"/>
                <a:ea typeface="Times New Roman" panose="02020603050405020304" pitchFamily="18" charset="0"/>
                <a:cs typeface="Arial" panose="020B0604020202020204" pitchFamily="34" charset="0"/>
              </a:rPr>
              <a:t>But as a limitation, it is difficult to analyze the degree of freedom by visual inspection.</a:t>
            </a:r>
          </a:p>
        </p:txBody>
      </p:sp>
      <p:sp>
        <p:nvSpPr>
          <p:cNvPr id="4" name="Text Box 2">
            <a:extLst>
              <a:ext uri="{FF2B5EF4-FFF2-40B4-BE49-F238E27FC236}">
                <a16:creationId xmlns:a16="http://schemas.microsoft.com/office/drawing/2014/main" id="{7AF81977-CFE3-49CD-8BED-65E0C8A40974}"/>
              </a:ext>
            </a:extLst>
          </p:cNvPr>
          <p:cNvSpPr txBox="1">
            <a:spLocks noChangeArrowheads="1"/>
          </p:cNvSpPr>
          <p:nvPr/>
        </p:nvSpPr>
        <p:spPr bwMode="auto">
          <a:xfrm>
            <a:off x="2286000" y="147638"/>
            <a:ext cx="4876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u="sng">
                <a:solidFill>
                  <a:srgbClr val="FF00FF"/>
                </a:solidFill>
              </a:rPr>
              <a:t>MOMENT DISTRIBUTION METHOD </a:t>
            </a:r>
          </a:p>
        </p:txBody>
      </p:sp>
      <p:sp>
        <p:nvSpPr>
          <p:cNvPr id="5" name="Rectangle 4">
            <a:extLst>
              <a:ext uri="{FF2B5EF4-FFF2-40B4-BE49-F238E27FC236}">
                <a16:creationId xmlns:a16="http://schemas.microsoft.com/office/drawing/2014/main" id="{CC4EF4FA-2653-4E9D-B6E1-E113F9B3FF37}"/>
              </a:ext>
            </a:extLst>
          </p:cNvPr>
          <p:cNvSpPr>
            <a:spLocks noChangeArrowheads="1"/>
          </p:cNvSpPr>
          <p:nvPr/>
        </p:nvSpPr>
        <p:spPr bwMode="auto">
          <a:xfrm>
            <a:off x="3048000" y="762000"/>
            <a:ext cx="335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latin typeface="Arial" panose="020B0604020202020204" pitchFamily="34" charset="0"/>
                <a:ea typeface="Times New Roman" panose="02020603050405020304" pitchFamily="18" charset="0"/>
                <a:cs typeface="Arial" panose="020B0604020202020204" pitchFamily="34" charset="0"/>
              </a:rPr>
              <a:t>Displacement method</a:t>
            </a:r>
            <a:endParaRPr lang="en-US" altLang="en-US" sz="2400">
              <a:solidFill>
                <a:srgbClr val="FF0000"/>
              </a:solidFill>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box(in)">
                                      <p:cBhvr>
                                        <p:cTn id="2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64E6DE2A-C983-4D4C-8CBD-84D61BAC39A3}"/>
              </a:ext>
            </a:extLst>
          </p:cNvPr>
          <p:cNvSpPr>
            <a:spLocks noChangeArrowheads="1"/>
          </p:cNvSpPr>
          <p:nvPr/>
        </p:nvSpPr>
        <p:spPr bwMode="auto">
          <a:xfrm>
            <a:off x="457200" y="474663"/>
            <a:ext cx="84582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FontTx/>
              <a:buNone/>
            </a:pPr>
            <a:r>
              <a:rPr lang="en-US" altLang="en-US" sz="1800" b="1">
                <a:latin typeface="Arial" panose="020B0604020202020204" pitchFamily="34" charset="0"/>
                <a:ea typeface="Times New Roman" panose="02020603050405020304" pitchFamily="18" charset="0"/>
                <a:cs typeface="Arial" panose="020B0604020202020204" pitchFamily="34" charset="0"/>
              </a:rPr>
              <a:t>Kinematic indeterminacy (Degrees of freedom)</a:t>
            </a:r>
            <a:endParaRPr lang="en-US" altLang="en-US" sz="1800">
              <a:latin typeface="Arial" panose="020B0604020202020204" pitchFamily="34" charset="0"/>
              <a:ea typeface="Times New Roman" panose="02020603050405020304" pitchFamily="18" charset="0"/>
              <a:cs typeface="Arial" panose="020B0604020202020204" pitchFamily="34" charset="0"/>
            </a:endParaRPr>
          </a:p>
          <a:p>
            <a:pPr algn="just">
              <a:spcBef>
                <a:spcPct val="0"/>
              </a:spcBef>
              <a:buFontTx/>
              <a:buNone/>
            </a:pPr>
            <a:r>
              <a:rPr lang="en-US" altLang="en-US" sz="1800">
                <a:latin typeface="Arial" panose="020B0604020202020204" pitchFamily="34" charset="0"/>
                <a:ea typeface="Times New Roman" panose="02020603050405020304" pitchFamily="18" charset="0"/>
                <a:cs typeface="Arial" panose="020B0604020202020204" pitchFamily="34" charset="0"/>
              </a:rPr>
              <a:t>In the displacement method, primary unknowns are joint displacements which are commonly referred to as the </a:t>
            </a:r>
            <a:r>
              <a:rPr lang="en-US" altLang="en-US" sz="1800">
                <a:solidFill>
                  <a:srgbClr val="FF0000"/>
                </a:solidFill>
                <a:latin typeface="Arial" panose="020B0604020202020204" pitchFamily="34" charset="0"/>
                <a:ea typeface="Times New Roman" panose="02020603050405020304" pitchFamily="18" charset="0"/>
                <a:cs typeface="Arial" panose="020B0604020202020204" pitchFamily="34" charset="0"/>
              </a:rPr>
              <a:t>Degrees of Freedom (DOF) of the structure. It is also called Kinematic Indeterminacy</a:t>
            </a:r>
            <a:r>
              <a:rPr lang="en-US" altLang="en-US" sz="1800">
                <a:latin typeface="Arial" panose="020B0604020202020204" pitchFamily="34" charset="0"/>
                <a:ea typeface="Times New Roman" panose="02020603050405020304" pitchFamily="18" charset="0"/>
                <a:cs typeface="Arial" panose="020B0604020202020204" pitchFamily="34" charset="0"/>
              </a:rPr>
              <a:t>. It is necessary to consider all the independent DOFs while writing the equilibrium conditions. </a:t>
            </a:r>
            <a:r>
              <a:rPr lang="en-US" altLang="en-US" sz="1800">
                <a:solidFill>
                  <a:srgbClr val="FF0000"/>
                </a:solidFill>
                <a:latin typeface="Arial" panose="020B0604020202020204" pitchFamily="34" charset="0"/>
                <a:ea typeface="Times New Roman" panose="02020603050405020304" pitchFamily="18" charset="0"/>
                <a:cs typeface="Arial" panose="020B0604020202020204" pitchFamily="34" charset="0"/>
              </a:rPr>
              <a:t>These degrees of freedom are specified at joints, supports and at the free ends</a:t>
            </a:r>
            <a:r>
              <a:rPr lang="en-US" altLang="en-US" sz="1800">
                <a:latin typeface="Arial" panose="020B0604020202020204" pitchFamily="34" charset="0"/>
                <a:ea typeface="Times New Roman" panose="02020603050405020304" pitchFamily="18" charset="0"/>
                <a:cs typeface="Arial" panose="020B0604020202020204" pitchFamily="34" charset="0"/>
              </a:rPr>
              <a:t>. It is very necessary to find all DOFs by visual inspection since each DOF is the unique displacement in the given structure.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41ADD2E-C9E9-4F28-AAA4-5F2877BD27B5}"/>
              </a:ext>
            </a:extLst>
          </p:cNvPr>
          <p:cNvSpPr>
            <a:spLocks noChangeArrowheads="1"/>
          </p:cNvSpPr>
          <p:nvPr/>
        </p:nvSpPr>
        <p:spPr bwMode="auto">
          <a:xfrm>
            <a:off x="304800" y="690563"/>
            <a:ext cx="86106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defRPr/>
            </a:pP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The</a:t>
            </a:r>
            <a:r>
              <a:rPr lang="en-US" sz="1600">
                <a:solidFill>
                  <a:srgbClr val="222222"/>
                </a:solidFill>
                <a:ea typeface="Times New Roman" panose="02020603050405020304" pitchFamily="18" charset="0"/>
                <a:cs typeface="Arial" panose="020B0604020202020204" pitchFamily="34" charset="0"/>
              </a:rPr>
              <a:t> </a:t>
            </a:r>
            <a:r>
              <a:rPr lang="en-US" sz="1600" b="1">
                <a:solidFill>
                  <a:srgbClr val="222222"/>
                </a:solidFill>
                <a:latin typeface="Arial" panose="020B0604020202020204" pitchFamily="34" charset="0"/>
                <a:ea typeface="Times New Roman" panose="02020603050405020304" pitchFamily="18" charset="0"/>
                <a:cs typeface="Arial" panose="020B0604020202020204" pitchFamily="34" charset="0"/>
              </a:rPr>
              <a:t>moment distribution method</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is a</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2" tooltip="Structural analysis"/>
              </a:rPr>
              <a:t>structural analysis</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method for</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3" tooltip="Statically indeterminate"/>
              </a:rPr>
              <a:t>statically indeterminate</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4" tooltip="Beam (structure)"/>
              </a:rPr>
              <a:t>beams</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and</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5" tooltip="Framing (construction)"/>
              </a:rPr>
              <a:t>frames</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developed by</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6" tooltip="Hardy Cross"/>
              </a:rPr>
              <a:t>Hardy Cross</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It was published in 1930 in an</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7" tooltip="American Society of Civil Engineers"/>
              </a:rPr>
              <a:t>ASCE</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journal.</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The method only accounts for </a:t>
            </a: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flexural effects</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and </a:t>
            </a: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ignores axial and shear</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effects. From the 1930s until</a:t>
            </a:r>
            <a:r>
              <a:rPr lang="en-US" sz="1600">
                <a:solidFill>
                  <a:srgbClr val="222222"/>
                </a:solidFill>
                <a:ea typeface="Times New Roman" panose="02020603050405020304" pitchFamily="18" charset="0"/>
                <a:cs typeface="Arial" panose="020B0604020202020204" pitchFamily="34" charset="0"/>
              </a:rPr>
              <a:t>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8" tooltip="Computers"/>
              </a:rPr>
              <a:t>computers</a:t>
            </a:r>
            <a:r>
              <a:rPr lang="en-US" sz="1600">
                <a:solidFill>
                  <a:srgbClr val="222222"/>
                </a:solidFill>
                <a:ea typeface="Times New Roman" panose="02020603050405020304" pitchFamily="18" charset="0"/>
                <a:cs typeface="Arial" panose="020B0604020202020204" pitchFamily="34" charset="0"/>
              </a:rPr>
              <a:t> </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began to be widely used in the design and analysis of structures, the moment distribution method was the most widely practiced method. </a:t>
            </a:r>
            <a:endParaRPr lang="en-US" sz="1600">
              <a:latin typeface="Arial" panose="020B0604020202020204" pitchFamily="34" charset="0"/>
              <a:ea typeface="Times New Roman" panose="02020603050405020304" pitchFamily="18" charset="0"/>
              <a:cs typeface="Arial" panose="020B0604020202020204" pitchFamily="34" charset="0"/>
            </a:endParaRPr>
          </a:p>
        </p:txBody>
      </p:sp>
      <p:sp>
        <p:nvSpPr>
          <p:cNvPr id="3" name="Text Box 2">
            <a:extLst>
              <a:ext uri="{FF2B5EF4-FFF2-40B4-BE49-F238E27FC236}">
                <a16:creationId xmlns:a16="http://schemas.microsoft.com/office/drawing/2014/main" id="{F52322A3-D314-4BC2-83AB-BCC87802F0ED}"/>
              </a:ext>
            </a:extLst>
          </p:cNvPr>
          <p:cNvSpPr txBox="1">
            <a:spLocks noChangeArrowheads="1"/>
          </p:cNvSpPr>
          <p:nvPr/>
        </p:nvSpPr>
        <p:spPr bwMode="auto">
          <a:xfrm>
            <a:off x="2286000" y="147638"/>
            <a:ext cx="4876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400" b="1" u="sng">
                <a:solidFill>
                  <a:srgbClr val="FF00FF"/>
                </a:solidFill>
              </a:rPr>
              <a:t>MOMENT DISTRIBUTION METHOD </a:t>
            </a:r>
          </a:p>
        </p:txBody>
      </p:sp>
      <p:sp>
        <p:nvSpPr>
          <p:cNvPr id="4" name="Rectangle 4">
            <a:extLst>
              <a:ext uri="{FF2B5EF4-FFF2-40B4-BE49-F238E27FC236}">
                <a16:creationId xmlns:a16="http://schemas.microsoft.com/office/drawing/2014/main" id="{2D7E067B-0AE8-49E9-B20D-D87207D4FE37}"/>
              </a:ext>
            </a:extLst>
          </p:cNvPr>
          <p:cNvSpPr>
            <a:spLocks noChangeArrowheads="1"/>
          </p:cNvSpPr>
          <p:nvPr/>
        </p:nvSpPr>
        <p:spPr bwMode="auto">
          <a:xfrm>
            <a:off x="228600" y="2559050"/>
            <a:ext cx="8763000" cy="253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defRPr/>
            </a:pP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In the moment distribution method, every </a:t>
            </a: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hlinkClick r:id="rId9" tooltip="Joint"/>
              </a:rPr>
              <a:t>joint</a:t>
            </a: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 of the structure to be analysed is fixed</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so as to </a:t>
            </a:r>
            <a:r>
              <a:rPr lang="en-US" sz="1600" u="sng">
                <a:solidFill>
                  <a:srgbClr val="FF0000"/>
                </a:solidFill>
                <a:effectLst>
                  <a:outerShdw blurRad="38100" dist="38100" dir="2700000" algn="tl">
                    <a:srgbClr val="C0C0C0"/>
                  </a:outerShdw>
                </a:effectLst>
                <a:latin typeface="Arial" panose="020B0604020202020204" pitchFamily="34" charset="0"/>
                <a:ea typeface="Times New Roman" panose="02020603050405020304" pitchFamily="18" charset="0"/>
                <a:cs typeface="Arial" panose="020B0604020202020204" pitchFamily="34" charset="0"/>
              </a:rPr>
              <a:t>develop the fixed-end moments</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Then each fixed joint is sequentially released and the fixed-end moments (which by the time of release are not in equilibrium) are distributed to adjacent members until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10" tooltip="Mechanical equilibrium"/>
              </a:rPr>
              <a:t>equilibrium</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is achieved. The moment distribution method in mathematical terms can be demonstrated as the process of solving a set of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11" tooltip="Simultaneous equations"/>
              </a:rPr>
              <a:t>simultaneous equations</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by means of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12" tooltip="Iteration"/>
              </a:rPr>
              <a:t>iteration</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a:t>
            </a:r>
          </a:p>
          <a:p>
            <a:pPr algn="just" eaLnBrk="1" hangingPunct="1">
              <a:defRPr/>
            </a:pP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The moment distribution method falls into the category of </a:t>
            </a:r>
            <a:r>
              <a:rPr 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13" tooltip="Displacement method"/>
              </a:rPr>
              <a:t>displacement method</a:t>
            </a: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 of structural analysis.</a:t>
            </a:r>
          </a:p>
          <a:p>
            <a:pPr algn="just">
              <a:defRPr/>
            </a:pPr>
            <a:r>
              <a:rPr 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In order to apply the moment distribution method to analyse a structure, the following things must be considered</a:t>
            </a:r>
            <a:r>
              <a:rPr lang="en-US" sz="1600">
                <a:latin typeface="Arial" panose="020B0604020202020204" pitchFamily="34" charset="0"/>
                <a:ea typeface="Times New Roman" panose="02020603050405020304" pitchFamily="18" charset="0"/>
                <a:cs typeface="Arial" panose="020B0604020202020204" pitchFamily="34" charset="0"/>
              </a:rPr>
              <a:t> </a:t>
            </a:r>
          </a:p>
        </p:txBody>
      </p:sp>
      <p:sp>
        <p:nvSpPr>
          <p:cNvPr id="5" name="TextBox 4">
            <a:extLst>
              <a:ext uri="{FF2B5EF4-FFF2-40B4-BE49-F238E27FC236}">
                <a16:creationId xmlns:a16="http://schemas.microsoft.com/office/drawing/2014/main" id="{1B2541E6-5320-4A24-B3AC-777BCFA42B05}"/>
              </a:ext>
            </a:extLst>
          </p:cNvPr>
          <p:cNvSpPr txBox="1">
            <a:spLocks noChangeArrowheads="1"/>
          </p:cNvSpPr>
          <p:nvPr/>
        </p:nvSpPr>
        <p:spPr bwMode="auto">
          <a:xfrm>
            <a:off x="228600" y="2066925"/>
            <a:ext cx="2133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a:solidFill>
                  <a:srgbClr val="FF0000"/>
                </a:solidFill>
              </a:rPr>
              <a:t>Introduction</a:t>
            </a:r>
          </a:p>
        </p:txBody>
      </p:sp>
      <p:sp>
        <p:nvSpPr>
          <p:cNvPr id="6" name="Rectangle 5">
            <a:extLst>
              <a:ext uri="{FF2B5EF4-FFF2-40B4-BE49-F238E27FC236}">
                <a16:creationId xmlns:a16="http://schemas.microsoft.com/office/drawing/2014/main" id="{500F054A-C121-40C9-818A-412CADD5BBC5}"/>
              </a:ext>
            </a:extLst>
          </p:cNvPr>
          <p:cNvSpPr>
            <a:spLocks noChangeArrowheads="1"/>
          </p:cNvSpPr>
          <p:nvPr/>
        </p:nvSpPr>
        <p:spPr bwMode="auto">
          <a:xfrm>
            <a:off x="228600" y="5253038"/>
            <a:ext cx="28194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rPr>
              <a:t>Fixed end moments</a:t>
            </a:r>
            <a:endParaRPr lang="en-US" altLang="en-US" sz="2400">
              <a:solidFill>
                <a:srgbClr val="FF0000"/>
              </a:solidFill>
            </a:endParaRPr>
          </a:p>
        </p:txBody>
      </p:sp>
      <p:sp>
        <p:nvSpPr>
          <p:cNvPr id="7" name="Rectangle 5">
            <a:extLst>
              <a:ext uri="{FF2B5EF4-FFF2-40B4-BE49-F238E27FC236}">
                <a16:creationId xmlns:a16="http://schemas.microsoft.com/office/drawing/2014/main" id="{1DA031A9-157E-4D50-AC23-E23A1E03ED69}"/>
              </a:ext>
            </a:extLst>
          </p:cNvPr>
          <p:cNvSpPr>
            <a:spLocks noChangeArrowheads="1"/>
          </p:cNvSpPr>
          <p:nvPr/>
        </p:nvSpPr>
        <p:spPr bwMode="auto">
          <a:xfrm>
            <a:off x="152400" y="5715000"/>
            <a:ext cx="89154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14" tooltip="Fixed end moments"/>
              </a:rPr>
              <a:t>Fixed end moments</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are the moments produced at member ends by external loads when the joints are fixed.</a:t>
            </a:r>
            <a:endParaRPr lang="en-US" altLang="en-US" sz="1600">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1000"/>
                                        <p:tgtEl>
                                          <p:spTgt spid="4"/>
                                        </p:tgtEl>
                                      </p:cBhvr>
                                    </p:animEffect>
                                    <p:anim calcmode="lin" valueType="num">
                                      <p:cBhvr>
                                        <p:cTn id="27" dur="1000" fill="hold"/>
                                        <p:tgtEl>
                                          <p:spTgt spid="4"/>
                                        </p:tgtEl>
                                        <p:attrNameLst>
                                          <p:attrName>ppt_x</p:attrName>
                                        </p:attrNameLst>
                                      </p:cBhvr>
                                      <p:tavLst>
                                        <p:tav tm="0">
                                          <p:val>
                                            <p:strVal val="#ppt_x"/>
                                          </p:val>
                                        </p:tav>
                                        <p:tav tm="100000">
                                          <p:val>
                                            <p:strVal val="#ppt_x"/>
                                          </p:val>
                                        </p:tav>
                                      </p:tavLst>
                                    </p:anim>
                                    <p:anim calcmode="lin" valueType="num">
                                      <p:cBhvr>
                                        <p:cTn id="28"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down)">
                                      <p:cBhvr>
                                        <p:cTn id="33" dur="500"/>
                                        <p:tgtEl>
                                          <p:spTgt spid="6"/>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circle(in)">
                                      <p:cBhvr>
                                        <p:cTn id="38"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descr="k">
            <a:extLst>
              <a:ext uri="{FF2B5EF4-FFF2-40B4-BE49-F238E27FC236}">
                <a16:creationId xmlns:a16="http://schemas.microsoft.com/office/drawing/2014/main" id="{9CA5820F-E492-4E4B-B8AC-5152E3673A01}"/>
              </a:ext>
            </a:extLst>
          </p:cNvPr>
          <p:cNvSpPr>
            <a:spLocks noChangeAspect="1" noChangeArrowheads="1"/>
          </p:cNvSpPr>
          <p:nvPr/>
        </p:nvSpPr>
        <p:spPr bwMode="auto">
          <a:xfrm>
            <a:off x="0" y="457200"/>
            <a:ext cx="3143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p>
        </p:txBody>
      </p:sp>
      <p:sp>
        <p:nvSpPr>
          <p:cNvPr id="6147" name="AutoShape 1" descr="j">
            <a:extLst>
              <a:ext uri="{FF2B5EF4-FFF2-40B4-BE49-F238E27FC236}">
                <a16:creationId xmlns:a16="http://schemas.microsoft.com/office/drawing/2014/main" id="{B9FE5701-5A36-4D8D-8F9F-010461036E6A}"/>
              </a:ext>
            </a:extLst>
          </p:cNvPr>
          <p:cNvSpPr>
            <a:spLocks noChangeAspect="1" noChangeArrowheads="1"/>
          </p:cNvSpPr>
          <p:nvPr/>
        </p:nvSpPr>
        <p:spPr bwMode="auto">
          <a:xfrm>
            <a:off x="0" y="771525"/>
            <a:ext cx="314325"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GB" altLang="en-US" sz="1800"/>
          </a:p>
        </p:txBody>
      </p:sp>
      <p:sp>
        <p:nvSpPr>
          <p:cNvPr id="75779" name="Rectangle 3">
            <a:extLst>
              <a:ext uri="{FF2B5EF4-FFF2-40B4-BE49-F238E27FC236}">
                <a16:creationId xmlns:a16="http://schemas.microsoft.com/office/drawing/2014/main" id="{E2FEF9F7-8AD9-480A-86E4-4DC136D09FAC}"/>
              </a:ext>
            </a:extLst>
          </p:cNvPr>
          <p:cNvSpPr>
            <a:spLocks noChangeArrowheads="1"/>
          </p:cNvSpPr>
          <p:nvPr/>
        </p:nvSpPr>
        <p:spPr bwMode="auto">
          <a:xfrm>
            <a:off x="304800" y="2238375"/>
            <a:ext cx="86106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600">
                <a:latin typeface="Arial" panose="020B0604020202020204" pitchFamily="34" charset="0"/>
                <a:ea typeface="Times New Roman" panose="02020603050405020304" pitchFamily="18" charset="0"/>
                <a:cs typeface="Arial" panose="020B0604020202020204" pitchFamily="34" charset="0"/>
              </a:rPr>
              <a:t>When a joint is released and begins to rotate under the unbalanced moment, resisting forces develop at each member framed together at the joint. Although the total resistance is equal to the unbalanced moment, the magnitudes of resisting forces developed at each member differ by the members' flexural stiffness. Distribution factors can be defined as the proportions of the unbalanced moments carried by each of the members. In mathematical terms, distribution factor of member</a:t>
            </a:r>
            <a:r>
              <a:rPr lang="en-US" altLang="en-US" sz="1600">
                <a:ea typeface="Times New Roman" panose="02020603050405020304" pitchFamily="18" charset="0"/>
                <a:cs typeface="Arial" panose="020B0604020202020204" pitchFamily="34" charset="0"/>
              </a:rPr>
              <a:t> </a:t>
            </a:r>
            <a:endParaRPr lang="en-US" altLang="en-US" sz="1600">
              <a:latin typeface="Arial" panose="020B0604020202020204" pitchFamily="34" charset="0"/>
              <a:ea typeface="Times New Roman" panose="02020603050405020304" pitchFamily="18" charset="0"/>
              <a:cs typeface="Arial" panose="020B0604020202020204" pitchFamily="34" charset="0"/>
            </a:endParaRPr>
          </a:p>
        </p:txBody>
      </p:sp>
      <p:sp>
        <p:nvSpPr>
          <p:cNvPr id="7" name="Rectangle 6">
            <a:extLst>
              <a:ext uri="{FF2B5EF4-FFF2-40B4-BE49-F238E27FC236}">
                <a16:creationId xmlns:a16="http://schemas.microsoft.com/office/drawing/2014/main" id="{0802E759-FB95-4A43-95DC-3ED7F68B8089}"/>
              </a:ext>
            </a:extLst>
          </p:cNvPr>
          <p:cNvSpPr>
            <a:spLocks noChangeArrowheads="1"/>
          </p:cNvSpPr>
          <p:nvPr/>
        </p:nvSpPr>
        <p:spPr bwMode="auto">
          <a:xfrm>
            <a:off x="304800" y="1852613"/>
            <a:ext cx="26495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rPr>
              <a:t>Distribution factors</a:t>
            </a:r>
            <a:endParaRPr lang="en-US" altLang="en-US" sz="2400">
              <a:solidFill>
                <a:srgbClr val="FF0000"/>
              </a:solidFill>
            </a:endParaRPr>
          </a:p>
        </p:txBody>
      </p:sp>
      <p:sp>
        <p:nvSpPr>
          <p:cNvPr id="8" name="Rectangle 7">
            <a:extLst>
              <a:ext uri="{FF2B5EF4-FFF2-40B4-BE49-F238E27FC236}">
                <a16:creationId xmlns:a16="http://schemas.microsoft.com/office/drawing/2014/main" id="{749B8A84-EC03-401D-BD9F-5A376F5B9826}"/>
              </a:ext>
            </a:extLst>
          </p:cNvPr>
          <p:cNvSpPr>
            <a:spLocks noChangeArrowheads="1"/>
          </p:cNvSpPr>
          <p:nvPr/>
        </p:nvSpPr>
        <p:spPr bwMode="auto">
          <a:xfrm>
            <a:off x="304800" y="3881438"/>
            <a:ext cx="23749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rPr>
              <a:t>Carryover factors</a:t>
            </a:r>
            <a:endParaRPr lang="en-US" altLang="en-US" sz="2400">
              <a:solidFill>
                <a:srgbClr val="FF0000"/>
              </a:solidFill>
            </a:endParaRPr>
          </a:p>
        </p:txBody>
      </p:sp>
      <p:sp>
        <p:nvSpPr>
          <p:cNvPr id="75782" name="Rectangle 6">
            <a:extLst>
              <a:ext uri="{FF2B5EF4-FFF2-40B4-BE49-F238E27FC236}">
                <a16:creationId xmlns:a16="http://schemas.microsoft.com/office/drawing/2014/main" id="{8B14C83A-26E5-4206-9E40-DA8F688E32B3}"/>
              </a:ext>
            </a:extLst>
          </p:cNvPr>
          <p:cNvSpPr>
            <a:spLocks noChangeArrowheads="1"/>
          </p:cNvSpPr>
          <p:nvPr/>
        </p:nvSpPr>
        <p:spPr bwMode="auto">
          <a:xfrm>
            <a:off x="228600" y="4306888"/>
            <a:ext cx="86106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600">
                <a:latin typeface="Arial" panose="020B0604020202020204" pitchFamily="34" charset="0"/>
                <a:ea typeface="Times New Roman" panose="02020603050405020304" pitchFamily="18" charset="0"/>
                <a:cs typeface="Arial" panose="020B0604020202020204" pitchFamily="34" charset="0"/>
              </a:rPr>
              <a:t>When a joint is released, balancing moment occurs to counterbalance the unbalanced moment which is initially the same as the fixed-end moment. This balancing moment is then carried over to the member's other end. The ratio of the carried-over moment at the other end to the fixed-end moment of the initial end is the carryover factor.</a:t>
            </a:r>
          </a:p>
        </p:txBody>
      </p:sp>
      <p:sp>
        <p:nvSpPr>
          <p:cNvPr id="10" name="Rectangle 9">
            <a:extLst>
              <a:ext uri="{FF2B5EF4-FFF2-40B4-BE49-F238E27FC236}">
                <a16:creationId xmlns:a16="http://schemas.microsoft.com/office/drawing/2014/main" id="{CB125F42-106F-4343-88C4-65BBF18B854E}"/>
              </a:ext>
            </a:extLst>
          </p:cNvPr>
          <p:cNvSpPr>
            <a:spLocks noChangeArrowheads="1"/>
          </p:cNvSpPr>
          <p:nvPr/>
        </p:nvSpPr>
        <p:spPr bwMode="auto">
          <a:xfrm>
            <a:off x="381000" y="5405438"/>
            <a:ext cx="22113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rPr>
              <a:t>Sign convention</a:t>
            </a:r>
            <a:endParaRPr lang="en-US" altLang="en-US" sz="2400">
              <a:solidFill>
                <a:srgbClr val="FF0000"/>
              </a:solidFill>
            </a:endParaRPr>
          </a:p>
        </p:txBody>
      </p:sp>
      <p:sp>
        <p:nvSpPr>
          <p:cNvPr id="11" name="Rectangle 10">
            <a:extLst>
              <a:ext uri="{FF2B5EF4-FFF2-40B4-BE49-F238E27FC236}">
                <a16:creationId xmlns:a16="http://schemas.microsoft.com/office/drawing/2014/main" id="{268A85A5-1B4E-4FC2-8B7E-FC6FEBE3C3BF}"/>
              </a:ext>
            </a:extLst>
          </p:cNvPr>
          <p:cNvSpPr>
            <a:spLocks noChangeArrowheads="1"/>
          </p:cNvSpPr>
          <p:nvPr/>
        </p:nvSpPr>
        <p:spPr bwMode="auto">
          <a:xfrm>
            <a:off x="304800" y="5815013"/>
            <a:ext cx="8382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600">
                <a:latin typeface="Arial" panose="020B0604020202020204" pitchFamily="34" charset="0"/>
                <a:cs typeface="Arial" panose="020B0604020202020204" pitchFamily="34" charset="0"/>
              </a:rPr>
              <a:t>Once a sign convention has been chosen, it has to be maintained for the whole structure. The traditional engineer's sign convention is not used in the calculations of the moment distribution method although the results can be expressed in the conventional way. </a:t>
            </a:r>
          </a:p>
        </p:txBody>
      </p:sp>
      <p:sp>
        <p:nvSpPr>
          <p:cNvPr id="12" name="Rectangle 11">
            <a:extLst>
              <a:ext uri="{FF2B5EF4-FFF2-40B4-BE49-F238E27FC236}">
                <a16:creationId xmlns:a16="http://schemas.microsoft.com/office/drawing/2014/main" id="{5BECE754-D87A-40A6-ABC2-008D53244F8E}"/>
              </a:ext>
            </a:extLst>
          </p:cNvPr>
          <p:cNvSpPr>
            <a:spLocks noChangeArrowheads="1"/>
          </p:cNvSpPr>
          <p:nvPr/>
        </p:nvSpPr>
        <p:spPr bwMode="auto">
          <a:xfrm>
            <a:off x="381000" y="76200"/>
            <a:ext cx="23193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b="1">
                <a:solidFill>
                  <a:srgbClr val="FF0000"/>
                </a:solidFill>
              </a:rPr>
              <a:t>Flexural stiffness</a:t>
            </a:r>
            <a:endParaRPr lang="en-US" altLang="en-US" sz="2400">
              <a:solidFill>
                <a:srgbClr val="FF0000"/>
              </a:solidFill>
            </a:endParaRPr>
          </a:p>
        </p:txBody>
      </p:sp>
      <p:sp>
        <p:nvSpPr>
          <p:cNvPr id="13" name="Rectangle 6">
            <a:extLst>
              <a:ext uri="{FF2B5EF4-FFF2-40B4-BE49-F238E27FC236}">
                <a16:creationId xmlns:a16="http://schemas.microsoft.com/office/drawing/2014/main" id="{77987A61-93CF-427C-8A03-2081A67C0BA1}"/>
              </a:ext>
            </a:extLst>
          </p:cNvPr>
          <p:cNvSpPr>
            <a:spLocks noChangeArrowheads="1"/>
          </p:cNvSpPr>
          <p:nvPr/>
        </p:nvSpPr>
        <p:spPr bwMode="auto">
          <a:xfrm>
            <a:off x="304800" y="612775"/>
            <a:ext cx="88392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The</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A55858"/>
                </a:solidFill>
                <a:latin typeface="Arial" panose="020B0604020202020204" pitchFamily="34" charset="0"/>
                <a:ea typeface="Times New Roman" panose="02020603050405020304" pitchFamily="18" charset="0"/>
                <a:cs typeface="Arial" panose="020B0604020202020204" pitchFamily="34" charset="0"/>
                <a:hlinkClick r:id="rId2" tooltip="Flexural stiffness (page does not exist)"/>
              </a:rPr>
              <a:t>flexural stiffness</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(EI/L) of a member is represented as the product of the</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3" tooltip="Modulus of elasticity"/>
              </a:rPr>
              <a:t>modulus of elasticity</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(E) and the</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4" tooltip="Second moment of area"/>
              </a:rPr>
              <a:t>second moment of area</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(I) divided by the length (L) of the member. What is needed in the moment distribution method is not the exact value but the</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0B0080"/>
                </a:solidFill>
                <a:latin typeface="Arial" panose="020B0604020202020204" pitchFamily="34" charset="0"/>
                <a:ea typeface="Times New Roman" panose="02020603050405020304" pitchFamily="18" charset="0"/>
                <a:cs typeface="Arial" panose="020B0604020202020204" pitchFamily="34" charset="0"/>
                <a:hlinkClick r:id="rId5" tooltip="Ratio"/>
              </a:rPr>
              <a:t>ratio</a:t>
            </a:r>
            <a:r>
              <a:rPr lang="en-US" altLang="en-US" sz="1600">
                <a:solidFill>
                  <a:srgbClr val="222222"/>
                </a:solidFill>
                <a:ea typeface="Times New Roman" panose="02020603050405020304" pitchFamily="18" charset="0"/>
                <a:cs typeface="Arial" panose="020B0604020202020204" pitchFamily="34" charset="0"/>
              </a:rPr>
              <a:t> </a:t>
            </a:r>
            <a:r>
              <a:rPr lang="en-US" altLang="en-US" sz="1600">
                <a:solidFill>
                  <a:srgbClr val="222222"/>
                </a:solidFill>
                <a:latin typeface="Arial" panose="020B0604020202020204" pitchFamily="34" charset="0"/>
                <a:ea typeface="Times New Roman" panose="02020603050405020304" pitchFamily="18" charset="0"/>
                <a:cs typeface="Arial" panose="020B0604020202020204" pitchFamily="34" charset="0"/>
              </a:rPr>
              <a:t>of flexural stiffness of all members.</a:t>
            </a:r>
            <a:endParaRPr lang="en-US" altLang="en-US" sz="1600">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5779"/>
                                        </p:tgtEl>
                                        <p:attrNameLst>
                                          <p:attrName>style.visibility</p:attrName>
                                        </p:attrNameLst>
                                      </p:cBhvr>
                                      <p:to>
                                        <p:strVal val="visible"/>
                                      </p:to>
                                    </p:set>
                                    <p:anim calcmode="lin" valueType="num">
                                      <p:cBhvr additive="base">
                                        <p:cTn id="25" dur="500" fill="hold"/>
                                        <p:tgtEl>
                                          <p:spTgt spid="75779"/>
                                        </p:tgtEl>
                                        <p:attrNameLst>
                                          <p:attrName>ppt_x</p:attrName>
                                        </p:attrNameLst>
                                      </p:cBhvr>
                                      <p:tavLst>
                                        <p:tav tm="0">
                                          <p:val>
                                            <p:strVal val="#ppt_x"/>
                                          </p:val>
                                        </p:tav>
                                        <p:tav tm="100000">
                                          <p:val>
                                            <p:strVal val="#ppt_x"/>
                                          </p:val>
                                        </p:tav>
                                      </p:tavLst>
                                    </p:anim>
                                    <p:anim calcmode="lin" valueType="num">
                                      <p:cBhvr additive="base">
                                        <p:cTn id="26" dur="500" fill="hold"/>
                                        <p:tgtEl>
                                          <p:spTgt spid="75779"/>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5782"/>
                                        </p:tgtEl>
                                        <p:attrNameLst>
                                          <p:attrName>style.visibility</p:attrName>
                                        </p:attrNameLst>
                                      </p:cBhvr>
                                      <p:to>
                                        <p:strVal val="visible"/>
                                      </p:to>
                                    </p:set>
                                    <p:anim calcmode="lin" valueType="num">
                                      <p:cBhvr additive="base">
                                        <p:cTn id="37" dur="500" fill="hold"/>
                                        <p:tgtEl>
                                          <p:spTgt spid="75782"/>
                                        </p:tgtEl>
                                        <p:attrNameLst>
                                          <p:attrName>ppt_x</p:attrName>
                                        </p:attrNameLst>
                                      </p:cBhvr>
                                      <p:tavLst>
                                        <p:tav tm="0">
                                          <p:val>
                                            <p:strVal val="#ppt_x"/>
                                          </p:val>
                                        </p:tav>
                                        <p:tav tm="100000">
                                          <p:val>
                                            <p:strVal val="#ppt_x"/>
                                          </p:val>
                                        </p:tav>
                                      </p:tavLst>
                                    </p:anim>
                                    <p:anim calcmode="lin" valueType="num">
                                      <p:cBhvr additive="base">
                                        <p:cTn id="38" dur="500" fill="hold"/>
                                        <p:tgtEl>
                                          <p:spTgt spid="7578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p:bldP spid="7" grpId="0"/>
      <p:bldP spid="8" grpId="0"/>
      <p:bldP spid="75782" grpId="0"/>
      <p:bldP spid="10" grpId="0"/>
      <p:bldP spid="11" grpId="0"/>
      <p:bldP spid="12"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 Box 4">
            <a:extLst>
              <a:ext uri="{FF2B5EF4-FFF2-40B4-BE49-F238E27FC236}">
                <a16:creationId xmlns:a16="http://schemas.microsoft.com/office/drawing/2014/main" id="{3FBEAB3C-459F-42AD-9EF2-8CF19DA18A0E}"/>
              </a:ext>
            </a:extLst>
          </p:cNvPr>
          <p:cNvSpPr txBox="1">
            <a:spLocks noChangeArrowheads="1"/>
          </p:cNvSpPr>
          <p:nvPr/>
        </p:nvSpPr>
        <p:spPr bwMode="auto">
          <a:xfrm>
            <a:off x="457200" y="381000"/>
            <a:ext cx="2371725"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Distribution Factor</a:t>
            </a:r>
            <a:endParaRPr lang="en-US" altLang="en-US" sz="1800"/>
          </a:p>
        </p:txBody>
      </p:sp>
      <p:sp>
        <p:nvSpPr>
          <p:cNvPr id="107" name="Text Box 5">
            <a:extLst>
              <a:ext uri="{FF2B5EF4-FFF2-40B4-BE49-F238E27FC236}">
                <a16:creationId xmlns:a16="http://schemas.microsoft.com/office/drawing/2014/main" id="{3425FF7D-EAEA-4D20-AAFB-5F6362198FAB}"/>
              </a:ext>
            </a:extLst>
          </p:cNvPr>
          <p:cNvSpPr txBox="1">
            <a:spLocks noChangeArrowheads="1"/>
          </p:cNvSpPr>
          <p:nvPr/>
        </p:nvSpPr>
        <p:spPr bwMode="auto">
          <a:xfrm>
            <a:off x="457200" y="914400"/>
            <a:ext cx="809307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a:t>Distribution factor is the ratio according to which an externally applied unbalanced moment M at a joint is apportioned to the various members meeting at the joint.</a:t>
            </a:r>
          </a:p>
        </p:txBody>
      </p:sp>
      <p:sp>
        <p:nvSpPr>
          <p:cNvPr id="108" name="TextBox 107">
            <a:extLst>
              <a:ext uri="{FF2B5EF4-FFF2-40B4-BE49-F238E27FC236}">
                <a16:creationId xmlns:a16="http://schemas.microsoft.com/office/drawing/2014/main" id="{77DF2E56-B4C4-4CAC-90BD-F83D46A0AA54}"/>
              </a:ext>
            </a:extLst>
          </p:cNvPr>
          <p:cNvSpPr txBox="1">
            <a:spLocks noChangeArrowheads="1"/>
          </p:cNvSpPr>
          <p:nvPr/>
        </p:nvSpPr>
        <p:spPr bwMode="auto">
          <a:xfrm>
            <a:off x="609600" y="5562600"/>
            <a:ext cx="7543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b="1">
                <a:solidFill>
                  <a:srgbClr val="FF0000"/>
                </a:solidFill>
              </a:rPr>
              <a:t>The distribution factor for any member at a joint is equal to the stiffness of the member divided by the sum of the stiffness of all the members at the joint.</a:t>
            </a:r>
          </a:p>
        </p:txBody>
      </p:sp>
      <p:sp>
        <p:nvSpPr>
          <p:cNvPr id="109" name="TextBox 108">
            <a:extLst>
              <a:ext uri="{FF2B5EF4-FFF2-40B4-BE49-F238E27FC236}">
                <a16:creationId xmlns:a16="http://schemas.microsoft.com/office/drawing/2014/main" id="{E1D2A680-7209-48B1-8533-8C1BE1B544B6}"/>
              </a:ext>
            </a:extLst>
          </p:cNvPr>
          <p:cNvSpPr txBox="1">
            <a:spLocks noChangeArrowheads="1"/>
          </p:cNvSpPr>
          <p:nvPr/>
        </p:nvSpPr>
        <p:spPr bwMode="auto">
          <a:xfrm>
            <a:off x="1828800"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DF</a:t>
            </a:r>
            <a:r>
              <a:rPr lang="en-US" altLang="en-US" sz="1800" baseline="-25000"/>
              <a:t>AB</a:t>
            </a:r>
            <a:r>
              <a:rPr lang="en-US" altLang="en-US" sz="1800"/>
              <a:t>=3/10</a:t>
            </a:r>
          </a:p>
        </p:txBody>
      </p:sp>
      <p:sp>
        <p:nvSpPr>
          <p:cNvPr id="110" name="TextBox 109">
            <a:extLst>
              <a:ext uri="{FF2B5EF4-FFF2-40B4-BE49-F238E27FC236}">
                <a16:creationId xmlns:a16="http://schemas.microsoft.com/office/drawing/2014/main" id="{B99425CF-2680-4C0E-9011-07C6E96015E0}"/>
              </a:ext>
            </a:extLst>
          </p:cNvPr>
          <p:cNvSpPr txBox="1">
            <a:spLocks noChangeArrowheads="1"/>
          </p:cNvSpPr>
          <p:nvPr/>
        </p:nvSpPr>
        <p:spPr bwMode="auto">
          <a:xfrm>
            <a:off x="3429000"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DF</a:t>
            </a:r>
            <a:r>
              <a:rPr lang="en-US" altLang="en-US" sz="1800" baseline="-25000"/>
              <a:t>AC</a:t>
            </a:r>
            <a:r>
              <a:rPr lang="en-US" altLang="en-US" sz="1800"/>
              <a:t>=4/10</a:t>
            </a:r>
          </a:p>
        </p:txBody>
      </p:sp>
      <p:sp>
        <p:nvSpPr>
          <p:cNvPr id="111" name="TextBox 110">
            <a:extLst>
              <a:ext uri="{FF2B5EF4-FFF2-40B4-BE49-F238E27FC236}">
                <a16:creationId xmlns:a16="http://schemas.microsoft.com/office/drawing/2014/main" id="{16A7EE8B-631E-4D0F-B920-7A8E17B9BDC6}"/>
              </a:ext>
            </a:extLst>
          </p:cNvPr>
          <p:cNvSpPr txBox="1">
            <a:spLocks noChangeArrowheads="1"/>
          </p:cNvSpPr>
          <p:nvPr/>
        </p:nvSpPr>
        <p:spPr bwMode="auto">
          <a:xfrm>
            <a:off x="6019800" y="487045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DF</a:t>
            </a:r>
            <a:r>
              <a:rPr lang="en-US" altLang="en-US" sz="1800" baseline="-25000"/>
              <a:t>AE</a:t>
            </a:r>
            <a:r>
              <a:rPr lang="en-US" altLang="en-US" sz="1800"/>
              <a:t>=1/10</a:t>
            </a:r>
          </a:p>
        </p:txBody>
      </p:sp>
      <p:sp>
        <p:nvSpPr>
          <p:cNvPr id="112" name="TextBox 111">
            <a:extLst>
              <a:ext uri="{FF2B5EF4-FFF2-40B4-BE49-F238E27FC236}">
                <a16:creationId xmlns:a16="http://schemas.microsoft.com/office/drawing/2014/main" id="{94531B82-E0E1-4100-A54E-3591D1A1E985}"/>
              </a:ext>
            </a:extLst>
          </p:cNvPr>
          <p:cNvSpPr txBox="1">
            <a:spLocks noChangeArrowheads="1"/>
          </p:cNvSpPr>
          <p:nvPr/>
        </p:nvSpPr>
        <p:spPr bwMode="auto">
          <a:xfrm>
            <a:off x="4716463" y="4876800"/>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DF</a:t>
            </a:r>
            <a:r>
              <a:rPr lang="en-US" altLang="en-US" sz="1800" baseline="-25000"/>
              <a:t>AD</a:t>
            </a:r>
            <a:r>
              <a:rPr lang="en-US" altLang="en-US" sz="1800"/>
              <a:t>=2/10</a:t>
            </a:r>
          </a:p>
        </p:txBody>
      </p:sp>
      <p:grpSp>
        <p:nvGrpSpPr>
          <p:cNvPr id="2" name="Group 37">
            <a:extLst>
              <a:ext uri="{FF2B5EF4-FFF2-40B4-BE49-F238E27FC236}">
                <a16:creationId xmlns:a16="http://schemas.microsoft.com/office/drawing/2014/main" id="{F3B75B76-1906-4C5E-985E-E6CA6068AC91}"/>
              </a:ext>
            </a:extLst>
          </p:cNvPr>
          <p:cNvGrpSpPr>
            <a:grpSpLocks/>
          </p:cNvGrpSpPr>
          <p:nvPr/>
        </p:nvGrpSpPr>
        <p:grpSpPr bwMode="auto">
          <a:xfrm>
            <a:off x="7667625" y="1447800"/>
            <a:ext cx="790575" cy="1328738"/>
            <a:chOff x="7668064" y="1828800"/>
            <a:chExt cx="790136" cy="1524000"/>
          </a:xfrm>
        </p:grpSpPr>
        <p:grpSp>
          <p:nvGrpSpPr>
            <p:cNvPr id="7202" name="Group 39">
              <a:extLst>
                <a:ext uri="{FF2B5EF4-FFF2-40B4-BE49-F238E27FC236}">
                  <a16:creationId xmlns:a16="http://schemas.microsoft.com/office/drawing/2014/main" id="{263E86FA-CC2F-448E-A6F0-BF72EDABEABE}"/>
                </a:ext>
              </a:extLst>
            </p:cNvPr>
            <p:cNvGrpSpPr>
              <a:grpSpLocks/>
            </p:cNvGrpSpPr>
            <p:nvPr/>
          </p:nvGrpSpPr>
          <p:grpSpPr bwMode="auto">
            <a:xfrm>
              <a:off x="7772402" y="1828800"/>
              <a:ext cx="685798" cy="1524000"/>
              <a:chOff x="7772402" y="1828800"/>
              <a:chExt cx="685798" cy="1524000"/>
            </a:xfrm>
          </p:grpSpPr>
          <p:cxnSp>
            <p:nvCxnSpPr>
              <p:cNvPr id="28" name="Straight Connector 27">
                <a:extLst>
                  <a:ext uri="{FF2B5EF4-FFF2-40B4-BE49-F238E27FC236}">
                    <a16:creationId xmlns:a16="http://schemas.microsoft.com/office/drawing/2014/main" id="{D1816304-E30F-451C-8A02-BEE798BD612D}"/>
                  </a:ext>
                </a:extLst>
              </p:cNvPr>
              <p:cNvCxnSpPr/>
              <p:nvPr/>
            </p:nvCxnSpPr>
            <p:spPr>
              <a:xfrm>
                <a:off x="7926683" y="2591711"/>
                <a:ext cx="1586" cy="702824"/>
              </a:xfrm>
              <a:prstGeom prst="line">
                <a:avLst/>
              </a:prstGeom>
              <a:ln w="38100">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3CB28B4-C622-4E0F-A4CE-4265D29F7E72}"/>
                  </a:ext>
                </a:extLst>
              </p:cNvPr>
              <p:cNvCxnSpPr/>
              <p:nvPr/>
            </p:nvCxnSpPr>
            <p:spPr>
              <a:xfrm>
                <a:off x="8153569" y="2591711"/>
                <a:ext cx="0" cy="73377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80B97A3-D61A-4803-A3B5-65DEBCB239F1}"/>
                  </a:ext>
                </a:extLst>
              </p:cNvPr>
              <p:cNvCxnSpPr/>
              <p:nvPr/>
            </p:nvCxnSpPr>
            <p:spPr>
              <a:xfrm rot="10800000">
                <a:off x="7801340" y="2591711"/>
                <a:ext cx="458533"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4776261-009D-4891-89DC-4870C166F1FA}"/>
                  </a:ext>
                </a:extLst>
              </p:cNvPr>
              <p:cNvCxnSpPr/>
              <p:nvPr/>
            </p:nvCxnSpPr>
            <p:spPr>
              <a:xfrm rot="10800000" flipV="1">
                <a:off x="7772781" y="3352800"/>
                <a:ext cx="533104" cy="0"/>
              </a:xfrm>
              <a:prstGeom prst="line">
                <a:avLst/>
              </a:prstGeom>
              <a:ln w="1143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D78BCCC1-0F19-423D-ABFE-F2145CF3FD0A}"/>
                  </a:ext>
                </a:extLst>
              </p:cNvPr>
              <p:cNvCxnSpPr/>
              <p:nvPr/>
            </p:nvCxnSpPr>
            <p:spPr>
              <a:xfrm rot="5400000">
                <a:off x="7800394" y="2342262"/>
                <a:ext cx="458839" cy="0"/>
              </a:xfrm>
              <a:prstGeom prst="straightConnector1">
                <a:avLst/>
              </a:prstGeom>
              <a:ln w="38100">
                <a:solidFill>
                  <a:srgbClr val="00206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210" name="TextBox 38">
                <a:extLst>
                  <a:ext uri="{FF2B5EF4-FFF2-40B4-BE49-F238E27FC236}">
                    <a16:creationId xmlns:a16="http://schemas.microsoft.com/office/drawing/2014/main" id="{16BC796F-6B61-4A7E-B4EE-2E588152C68E}"/>
                  </a:ext>
                </a:extLst>
              </p:cNvPr>
              <p:cNvSpPr txBox="1">
                <a:spLocks noChangeArrowheads="1"/>
              </p:cNvSpPr>
              <p:nvPr/>
            </p:nvSpPr>
            <p:spPr bwMode="auto">
              <a:xfrm>
                <a:off x="8001000" y="1828800"/>
                <a:ext cx="457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a:solidFill>
                      <a:srgbClr val="002060"/>
                    </a:solidFill>
                  </a:rPr>
                  <a:t>p</a:t>
                </a:r>
              </a:p>
            </p:txBody>
          </p:sp>
        </p:grpSp>
        <p:sp>
          <p:nvSpPr>
            <p:cNvPr id="7203" name="TextBox 34">
              <a:extLst>
                <a:ext uri="{FF2B5EF4-FFF2-40B4-BE49-F238E27FC236}">
                  <a16:creationId xmlns:a16="http://schemas.microsoft.com/office/drawing/2014/main" id="{74A9DD2B-2271-4CC8-A563-5E9ECE515CAF}"/>
                </a:ext>
              </a:extLst>
            </p:cNvPr>
            <p:cNvSpPr txBox="1">
              <a:spLocks noChangeArrowheads="1"/>
            </p:cNvSpPr>
            <p:nvPr/>
          </p:nvSpPr>
          <p:spPr bwMode="auto">
            <a:xfrm>
              <a:off x="7668064" y="26670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7204" name="TextBox 35">
              <a:extLst>
                <a:ext uri="{FF2B5EF4-FFF2-40B4-BE49-F238E27FC236}">
                  <a16:creationId xmlns:a16="http://schemas.microsoft.com/office/drawing/2014/main" id="{0F3CF712-3065-44E9-AC01-55F929F57D61}"/>
                </a:ext>
              </a:extLst>
            </p:cNvPr>
            <p:cNvSpPr txBox="1">
              <a:spLocks noChangeArrowheads="1"/>
            </p:cNvSpPr>
            <p:nvPr/>
          </p:nvSpPr>
          <p:spPr bwMode="auto">
            <a:xfrm>
              <a:off x="8111196" y="26670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grpSp>
      <p:grpSp>
        <p:nvGrpSpPr>
          <p:cNvPr id="4" name="Group 1">
            <a:extLst>
              <a:ext uri="{FF2B5EF4-FFF2-40B4-BE49-F238E27FC236}">
                <a16:creationId xmlns:a16="http://schemas.microsoft.com/office/drawing/2014/main" id="{C4170FE4-860B-4603-888C-C274832C5117}"/>
              </a:ext>
            </a:extLst>
          </p:cNvPr>
          <p:cNvGrpSpPr>
            <a:grpSpLocks/>
          </p:cNvGrpSpPr>
          <p:nvPr/>
        </p:nvGrpSpPr>
        <p:grpSpPr bwMode="auto">
          <a:xfrm>
            <a:off x="2590800" y="1905000"/>
            <a:ext cx="3429000" cy="2819400"/>
            <a:chOff x="2590800" y="1904999"/>
            <a:chExt cx="3429000" cy="2819400"/>
          </a:xfrm>
        </p:grpSpPr>
        <p:grpSp>
          <p:nvGrpSpPr>
            <p:cNvPr id="7184" name="Group 86">
              <a:extLst>
                <a:ext uri="{FF2B5EF4-FFF2-40B4-BE49-F238E27FC236}">
                  <a16:creationId xmlns:a16="http://schemas.microsoft.com/office/drawing/2014/main" id="{7B0C7D13-F224-4F13-8F1D-74727D150091}"/>
                </a:ext>
              </a:extLst>
            </p:cNvPr>
            <p:cNvGrpSpPr>
              <a:grpSpLocks/>
            </p:cNvGrpSpPr>
            <p:nvPr/>
          </p:nvGrpSpPr>
          <p:grpSpPr bwMode="auto">
            <a:xfrm>
              <a:off x="2590800" y="1904999"/>
              <a:ext cx="3429000" cy="2819400"/>
              <a:chOff x="2590800" y="1509507"/>
              <a:chExt cx="3962400" cy="3355625"/>
            </a:xfrm>
          </p:grpSpPr>
          <p:cxnSp>
            <p:nvCxnSpPr>
              <p:cNvPr id="89" name="Straight Connector 88">
                <a:extLst>
                  <a:ext uri="{FF2B5EF4-FFF2-40B4-BE49-F238E27FC236}">
                    <a16:creationId xmlns:a16="http://schemas.microsoft.com/office/drawing/2014/main" id="{6B6B08FF-6E16-4556-8DA1-62DD12D4CB3C}"/>
                  </a:ext>
                </a:extLst>
              </p:cNvPr>
              <p:cNvCxnSpPr/>
              <p:nvPr/>
            </p:nvCxnSpPr>
            <p:spPr>
              <a:xfrm>
                <a:off x="2972364" y="3200546"/>
                <a:ext cx="3276318"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7C57285C-14F3-4498-A9C5-859E737E7710}"/>
                  </a:ext>
                </a:extLst>
              </p:cNvPr>
              <p:cNvCxnSpPr/>
              <p:nvPr/>
            </p:nvCxnSpPr>
            <p:spPr>
              <a:xfrm rot="16200000" flipH="1">
                <a:off x="3275852" y="3200546"/>
                <a:ext cx="259229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53A95A75-0A25-40F9-A1A6-3ADCE24D0FCD}"/>
                  </a:ext>
                </a:extLst>
              </p:cNvPr>
              <p:cNvCxnSpPr/>
              <p:nvPr/>
            </p:nvCxnSpPr>
            <p:spPr>
              <a:xfrm>
                <a:off x="4267482" y="1925181"/>
                <a:ext cx="609036" cy="189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A313B567-80CA-4A77-B0FA-A508C879D194}"/>
                  </a:ext>
                </a:extLst>
              </p:cNvPr>
              <p:cNvCxnSpPr/>
              <p:nvPr/>
            </p:nvCxnSpPr>
            <p:spPr>
              <a:xfrm>
                <a:off x="4267482" y="4496694"/>
                <a:ext cx="533824"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E4FF24EB-5B84-45CD-9BAA-040025443BCD}"/>
                  </a:ext>
                </a:extLst>
              </p:cNvPr>
              <p:cNvCxnSpPr/>
              <p:nvPr/>
            </p:nvCxnSpPr>
            <p:spPr>
              <a:xfrm rot="5400000">
                <a:off x="2667250" y="3124051"/>
                <a:ext cx="608396" cy="183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A0938D78-C567-4A06-A3BD-00FA177FD857}"/>
                  </a:ext>
                </a:extLst>
              </p:cNvPr>
              <p:cNvCxnSpPr/>
              <p:nvPr/>
            </p:nvCxnSpPr>
            <p:spPr>
              <a:xfrm rot="5400000">
                <a:off x="5981356" y="3161840"/>
                <a:ext cx="532819" cy="183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7192" name="TextBox 95">
                <a:extLst>
                  <a:ext uri="{FF2B5EF4-FFF2-40B4-BE49-F238E27FC236}">
                    <a16:creationId xmlns:a16="http://schemas.microsoft.com/office/drawing/2014/main" id="{0353AFE7-69CE-440B-B814-0D54163F13E1}"/>
                  </a:ext>
                </a:extLst>
              </p:cNvPr>
              <p:cNvSpPr txBox="1">
                <a:spLocks noChangeArrowheads="1"/>
              </p:cNvSpPr>
              <p:nvPr/>
            </p:nvSpPr>
            <p:spPr bwMode="auto">
              <a:xfrm>
                <a:off x="4800600" y="32766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p>
            </p:txBody>
          </p:sp>
          <p:sp>
            <p:nvSpPr>
              <p:cNvPr id="7193" name="TextBox 96">
                <a:extLst>
                  <a:ext uri="{FF2B5EF4-FFF2-40B4-BE49-F238E27FC236}">
                    <a16:creationId xmlns:a16="http://schemas.microsoft.com/office/drawing/2014/main" id="{4F46AD71-DAC3-4803-B90F-5509571D2450}"/>
                  </a:ext>
                </a:extLst>
              </p:cNvPr>
              <p:cNvSpPr txBox="1">
                <a:spLocks noChangeArrowheads="1"/>
              </p:cNvSpPr>
              <p:nvPr/>
            </p:nvSpPr>
            <p:spPr bwMode="auto">
              <a:xfrm>
                <a:off x="4527973" y="23622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1</a:t>
                </a:r>
              </a:p>
            </p:txBody>
          </p:sp>
          <p:sp>
            <p:nvSpPr>
              <p:cNvPr id="7194" name="TextBox 97">
                <a:extLst>
                  <a:ext uri="{FF2B5EF4-FFF2-40B4-BE49-F238E27FC236}">
                    <a16:creationId xmlns:a16="http://schemas.microsoft.com/office/drawing/2014/main" id="{2601EEA8-C362-4AC3-A512-CBC7EA697F6F}"/>
                  </a:ext>
                </a:extLst>
              </p:cNvPr>
              <p:cNvSpPr txBox="1">
                <a:spLocks noChangeArrowheads="1"/>
              </p:cNvSpPr>
              <p:nvPr/>
            </p:nvSpPr>
            <p:spPr bwMode="auto">
              <a:xfrm>
                <a:off x="5334000" y="32004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2</a:t>
                </a:r>
              </a:p>
            </p:txBody>
          </p:sp>
          <p:sp>
            <p:nvSpPr>
              <p:cNvPr id="7195" name="TextBox 98">
                <a:extLst>
                  <a:ext uri="{FF2B5EF4-FFF2-40B4-BE49-F238E27FC236}">
                    <a16:creationId xmlns:a16="http://schemas.microsoft.com/office/drawing/2014/main" id="{388B8F55-9F4D-4434-9D66-EB1C21C56832}"/>
                  </a:ext>
                </a:extLst>
              </p:cNvPr>
              <p:cNvSpPr txBox="1">
                <a:spLocks noChangeArrowheads="1"/>
              </p:cNvSpPr>
              <p:nvPr/>
            </p:nvSpPr>
            <p:spPr bwMode="auto">
              <a:xfrm>
                <a:off x="3429000" y="2869897"/>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3</a:t>
                </a:r>
              </a:p>
            </p:txBody>
          </p:sp>
          <p:sp>
            <p:nvSpPr>
              <p:cNvPr id="7196" name="TextBox 99">
                <a:extLst>
                  <a:ext uri="{FF2B5EF4-FFF2-40B4-BE49-F238E27FC236}">
                    <a16:creationId xmlns:a16="http://schemas.microsoft.com/office/drawing/2014/main" id="{D5B90867-F853-441E-B131-32CFBC68D5E1}"/>
                  </a:ext>
                </a:extLst>
              </p:cNvPr>
              <p:cNvSpPr txBox="1">
                <a:spLocks noChangeArrowheads="1"/>
              </p:cNvSpPr>
              <p:nvPr/>
            </p:nvSpPr>
            <p:spPr bwMode="auto">
              <a:xfrm>
                <a:off x="4267200" y="37338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4</a:t>
                </a:r>
              </a:p>
            </p:txBody>
          </p:sp>
          <p:sp>
            <p:nvSpPr>
              <p:cNvPr id="7197" name="TextBox 100">
                <a:extLst>
                  <a:ext uri="{FF2B5EF4-FFF2-40B4-BE49-F238E27FC236}">
                    <a16:creationId xmlns:a16="http://schemas.microsoft.com/office/drawing/2014/main" id="{6E1BBC84-2361-46A7-A656-A8CD327E0A2A}"/>
                  </a:ext>
                </a:extLst>
              </p:cNvPr>
              <p:cNvSpPr txBox="1">
                <a:spLocks noChangeArrowheads="1"/>
              </p:cNvSpPr>
              <p:nvPr/>
            </p:nvSpPr>
            <p:spPr bwMode="auto">
              <a:xfrm>
                <a:off x="2590800" y="30480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7198" name="TextBox 101">
                <a:extLst>
                  <a:ext uri="{FF2B5EF4-FFF2-40B4-BE49-F238E27FC236}">
                    <a16:creationId xmlns:a16="http://schemas.microsoft.com/office/drawing/2014/main" id="{5B4231B3-356B-408B-B0D3-40270AB783D1}"/>
                  </a:ext>
                </a:extLst>
              </p:cNvPr>
              <p:cNvSpPr txBox="1">
                <a:spLocks noChangeArrowheads="1"/>
              </p:cNvSpPr>
              <p:nvPr/>
            </p:nvSpPr>
            <p:spPr bwMode="auto">
              <a:xfrm>
                <a:off x="6248400" y="30480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D</a:t>
                </a:r>
              </a:p>
            </p:txBody>
          </p:sp>
          <p:sp>
            <p:nvSpPr>
              <p:cNvPr id="7199" name="TextBox 102">
                <a:extLst>
                  <a:ext uri="{FF2B5EF4-FFF2-40B4-BE49-F238E27FC236}">
                    <a16:creationId xmlns:a16="http://schemas.microsoft.com/office/drawing/2014/main" id="{E2FEF51F-9E33-49A3-A3E0-FADFED299CC2}"/>
                  </a:ext>
                </a:extLst>
              </p:cNvPr>
              <p:cNvSpPr txBox="1">
                <a:spLocks noChangeArrowheads="1"/>
              </p:cNvSpPr>
              <p:nvPr/>
            </p:nvSpPr>
            <p:spPr bwMode="auto">
              <a:xfrm>
                <a:off x="4419600" y="1509507"/>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E</a:t>
                </a:r>
              </a:p>
            </p:txBody>
          </p:sp>
          <p:sp>
            <p:nvSpPr>
              <p:cNvPr id="7200" name="TextBox 103">
                <a:extLst>
                  <a:ext uri="{FF2B5EF4-FFF2-40B4-BE49-F238E27FC236}">
                    <a16:creationId xmlns:a16="http://schemas.microsoft.com/office/drawing/2014/main" id="{0F585797-E729-42CB-B0E4-842C9D808322}"/>
                  </a:ext>
                </a:extLst>
              </p:cNvPr>
              <p:cNvSpPr txBox="1">
                <a:spLocks noChangeArrowheads="1"/>
              </p:cNvSpPr>
              <p:nvPr/>
            </p:nvSpPr>
            <p:spPr bwMode="auto">
              <a:xfrm>
                <a:off x="4419600" y="44958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C</a:t>
                </a:r>
              </a:p>
            </p:txBody>
          </p:sp>
          <p:sp>
            <p:nvSpPr>
              <p:cNvPr id="7201" name="TextBox 104">
                <a:extLst>
                  <a:ext uri="{FF2B5EF4-FFF2-40B4-BE49-F238E27FC236}">
                    <a16:creationId xmlns:a16="http://schemas.microsoft.com/office/drawing/2014/main" id="{8E02F78A-D9F5-41F5-B3F7-E58F362EDA7E}"/>
                  </a:ext>
                </a:extLst>
              </p:cNvPr>
              <p:cNvSpPr txBox="1">
                <a:spLocks noChangeArrowheads="1"/>
              </p:cNvSpPr>
              <p:nvPr/>
            </p:nvSpPr>
            <p:spPr bwMode="auto">
              <a:xfrm>
                <a:off x="4267200" y="31242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grpSp>
        <p:sp>
          <p:nvSpPr>
            <p:cNvPr id="41" name="Arc 40">
              <a:extLst>
                <a:ext uri="{FF2B5EF4-FFF2-40B4-BE49-F238E27FC236}">
                  <a16:creationId xmlns:a16="http://schemas.microsoft.com/office/drawing/2014/main" id="{1A05DDF1-CEF3-427A-ABEE-4C78F7D55503}"/>
                </a:ext>
              </a:extLst>
            </p:cNvPr>
            <p:cNvSpPr/>
            <p:nvPr/>
          </p:nvSpPr>
          <p:spPr>
            <a:xfrm rot="16200000">
              <a:off x="4061619" y="3048793"/>
              <a:ext cx="533400" cy="63976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sp>
        <p:nvSpPr>
          <p:cNvPr id="5" name="TextBox 4">
            <a:extLst>
              <a:ext uri="{FF2B5EF4-FFF2-40B4-BE49-F238E27FC236}">
                <a16:creationId xmlns:a16="http://schemas.microsoft.com/office/drawing/2014/main" id="{CEFCB0B4-D3D6-4480-AA75-2C646616E252}"/>
              </a:ext>
            </a:extLst>
          </p:cNvPr>
          <p:cNvSpPr txBox="1">
            <a:spLocks noChangeArrowheads="1"/>
          </p:cNvSpPr>
          <p:nvPr/>
        </p:nvSpPr>
        <p:spPr bwMode="auto">
          <a:xfrm>
            <a:off x="7467600" y="2389188"/>
            <a:ext cx="5826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K=1</a:t>
            </a:r>
          </a:p>
        </p:txBody>
      </p:sp>
      <p:sp>
        <p:nvSpPr>
          <p:cNvPr id="42" name="TextBox 41">
            <a:extLst>
              <a:ext uri="{FF2B5EF4-FFF2-40B4-BE49-F238E27FC236}">
                <a16:creationId xmlns:a16="http://schemas.microsoft.com/office/drawing/2014/main" id="{60C78C8E-63C9-4DF2-BF92-0CC989346A9A}"/>
              </a:ext>
            </a:extLst>
          </p:cNvPr>
          <p:cNvSpPr txBox="1">
            <a:spLocks noChangeArrowheads="1"/>
          </p:cNvSpPr>
          <p:nvPr/>
        </p:nvSpPr>
        <p:spPr bwMode="auto">
          <a:xfrm>
            <a:off x="8126413" y="2409825"/>
            <a:ext cx="533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K=2</a:t>
            </a:r>
          </a:p>
        </p:txBody>
      </p:sp>
      <p:sp>
        <p:nvSpPr>
          <p:cNvPr id="43" name="TextBox 42">
            <a:extLst>
              <a:ext uri="{FF2B5EF4-FFF2-40B4-BE49-F238E27FC236}">
                <a16:creationId xmlns:a16="http://schemas.microsoft.com/office/drawing/2014/main" id="{AD730028-5E90-4D59-8E4B-D56FE858DA49}"/>
              </a:ext>
            </a:extLst>
          </p:cNvPr>
          <p:cNvSpPr txBox="1">
            <a:spLocks noChangeArrowheads="1"/>
          </p:cNvSpPr>
          <p:nvPr/>
        </p:nvSpPr>
        <p:spPr bwMode="auto">
          <a:xfrm>
            <a:off x="7283450" y="3352800"/>
            <a:ext cx="869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P</a:t>
            </a:r>
            <a:r>
              <a:rPr lang="en-US" altLang="en-US" sz="1800" baseline="-25000"/>
              <a:t>A</a:t>
            </a:r>
            <a:r>
              <a:rPr lang="en-US" altLang="en-US" sz="1800"/>
              <a:t>=⅓ P</a:t>
            </a:r>
          </a:p>
        </p:txBody>
      </p:sp>
      <p:sp>
        <p:nvSpPr>
          <p:cNvPr id="44" name="TextBox 43">
            <a:extLst>
              <a:ext uri="{FF2B5EF4-FFF2-40B4-BE49-F238E27FC236}">
                <a16:creationId xmlns:a16="http://schemas.microsoft.com/office/drawing/2014/main" id="{650A5968-1016-4684-8A69-E60FF76BE286}"/>
              </a:ext>
            </a:extLst>
          </p:cNvPr>
          <p:cNvSpPr txBox="1">
            <a:spLocks noChangeArrowheads="1"/>
          </p:cNvSpPr>
          <p:nvPr/>
        </p:nvSpPr>
        <p:spPr bwMode="auto">
          <a:xfrm>
            <a:off x="8110538" y="3352800"/>
            <a:ext cx="869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P</a:t>
            </a:r>
            <a:r>
              <a:rPr lang="en-US" altLang="en-US" sz="1800" baseline="-25000"/>
              <a:t>B</a:t>
            </a:r>
            <a:r>
              <a:rPr lang="en-US" altLang="en-US" sz="1800"/>
              <a:t>=⅔ P</a:t>
            </a:r>
          </a:p>
        </p:txBody>
      </p:sp>
      <p:sp>
        <p:nvSpPr>
          <p:cNvPr id="45" name="TextBox 44">
            <a:extLst>
              <a:ext uri="{FF2B5EF4-FFF2-40B4-BE49-F238E27FC236}">
                <a16:creationId xmlns:a16="http://schemas.microsoft.com/office/drawing/2014/main" id="{A1A0BD0B-F6C4-4CAB-AEC9-3398431A12B0}"/>
              </a:ext>
            </a:extLst>
          </p:cNvPr>
          <p:cNvSpPr txBox="1">
            <a:spLocks noChangeArrowheads="1"/>
          </p:cNvSpPr>
          <p:nvPr/>
        </p:nvSpPr>
        <p:spPr bwMode="auto">
          <a:xfrm>
            <a:off x="7664450" y="2971800"/>
            <a:ext cx="869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solidFill>
                  <a:srgbClr val="FF0000"/>
                </a:solidFill>
              </a:rPr>
              <a:t>K=AE/L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
                                        </p:tgtEl>
                                        <p:attrNameLst>
                                          <p:attrName>style.visibility</p:attrName>
                                        </p:attrNameLst>
                                      </p:cBhvr>
                                      <p:to>
                                        <p:strVal val="visible"/>
                                      </p:to>
                                    </p:set>
                                    <p:anim calcmode="lin" valueType="num">
                                      <p:cBhvr additive="base">
                                        <p:cTn id="7" dur="500" fill="hold"/>
                                        <p:tgtEl>
                                          <p:spTgt spid="106"/>
                                        </p:tgtEl>
                                        <p:attrNameLst>
                                          <p:attrName>ppt_x</p:attrName>
                                        </p:attrNameLst>
                                      </p:cBhvr>
                                      <p:tavLst>
                                        <p:tav tm="0">
                                          <p:val>
                                            <p:strVal val="#ppt_x"/>
                                          </p:val>
                                        </p:tav>
                                        <p:tav tm="100000">
                                          <p:val>
                                            <p:strVal val="#ppt_x"/>
                                          </p:val>
                                        </p:tav>
                                      </p:tavLst>
                                    </p:anim>
                                    <p:anim calcmode="lin" valueType="num">
                                      <p:cBhvr additive="base">
                                        <p:cTn id="8" dur="500" fill="hold"/>
                                        <p:tgtEl>
                                          <p:spTgt spid="10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anim calcmode="lin" valueType="num">
                                      <p:cBhvr additive="base">
                                        <p:cTn id="19" dur="500" fill="hold"/>
                                        <p:tgtEl>
                                          <p:spTgt spid="45"/>
                                        </p:tgtEl>
                                        <p:attrNameLst>
                                          <p:attrName>ppt_x</p:attrName>
                                        </p:attrNameLst>
                                      </p:cBhvr>
                                      <p:tavLst>
                                        <p:tav tm="0">
                                          <p:val>
                                            <p:strVal val="0-#ppt_w/2"/>
                                          </p:val>
                                        </p:tav>
                                        <p:tav tm="100000">
                                          <p:val>
                                            <p:strVal val="#ppt_x"/>
                                          </p:val>
                                        </p:tav>
                                      </p:tavLst>
                                    </p:anim>
                                    <p:anim calcmode="lin" valueType="num">
                                      <p:cBhvr additive="base">
                                        <p:cTn id="20"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6"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1+#ppt_w/2"/>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par>
                                <p:cTn id="27" presetID="2" presetClass="entr" presetSubtype="6" fill="hold" grpId="0" nodeType="withEffect">
                                  <p:stCondLst>
                                    <p:cond delay="0"/>
                                  </p:stCondLst>
                                  <p:childTnLst>
                                    <p:set>
                                      <p:cBhvr>
                                        <p:cTn id="28" dur="1" fill="hold">
                                          <p:stCondLst>
                                            <p:cond delay="0"/>
                                          </p:stCondLst>
                                        </p:cTn>
                                        <p:tgtEl>
                                          <p:spTgt spid="42"/>
                                        </p:tgtEl>
                                        <p:attrNameLst>
                                          <p:attrName>style.visibility</p:attrName>
                                        </p:attrNameLst>
                                      </p:cBhvr>
                                      <p:to>
                                        <p:strVal val="visible"/>
                                      </p:to>
                                    </p:set>
                                    <p:anim calcmode="lin" valueType="num">
                                      <p:cBhvr additive="base">
                                        <p:cTn id="29" dur="500" fill="hold"/>
                                        <p:tgtEl>
                                          <p:spTgt spid="42"/>
                                        </p:tgtEl>
                                        <p:attrNameLst>
                                          <p:attrName>ppt_x</p:attrName>
                                        </p:attrNameLst>
                                      </p:cBhvr>
                                      <p:tavLst>
                                        <p:tav tm="0">
                                          <p:val>
                                            <p:strVal val="1+#ppt_w/2"/>
                                          </p:val>
                                        </p:tav>
                                        <p:tav tm="100000">
                                          <p:val>
                                            <p:strVal val="#ppt_x"/>
                                          </p:val>
                                        </p:tav>
                                      </p:tavLst>
                                    </p:anim>
                                    <p:anim calcmode="lin" valueType="num">
                                      <p:cBhvr additive="base">
                                        <p:cTn id="30"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43"/>
                                        </p:tgtEl>
                                        <p:attrNameLst>
                                          <p:attrName>style.visibility</p:attrName>
                                        </p:attrNameLst>
                                      </p:cBhvr>
                                      <p:to>
                                        <p:strVal val="visible"/>
                                      </p:to>
                                    </p:set>
                                    <p:anim calcmode="lin" valueType="num">
                                      <p:cBhvr additive="base">
                                        <p:cTn id="35" dur="500" fill="hold"/>
                                        <p:tgtEl>
                                          <p:spTgt spid="43"/>
                                        </p:tgtEl>
                                        <p:attrNameLst>
                                          <p:attrName>ppt_x</p:attrName>
                                        </p:attrNameLst>
                                      </p:cBhvr>
                                      <p:tavLst>
                                        <p:tav tm="0">
                                          <p:val>
                                            <p:strVal val="#ppt_x"/>
                                          </p:val>
                                        </p:tav>
                                        <p:tav tm="100000">
                                          <p:val>
                                            <p:strVal val="#ppt_x"/>
                                          </p:val>
                                        </p:tav>
                                      </p:tavLst>
                                    </p:anim>
                                    <p:anim calcmode="lin" valueType="num">
                                      <p:cBhvr additive="base">
                                        <p:cTn id="36"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6" fill="hold" grpId="0" nodeType="clickEffect">
                                  <p:stCondLst>
                                    <p:cond delay="0"/>
                                  </p:stCondLst>
                                  <p:childTnLst>
                                    <p:set>
                                      <p:cBhvr>
                                        <p:cTn id="40" dur="1" fill="hold">
                                          <p:stCondLst>
                                            <p:cond delay="0"/>
                                          </p:stCondLst>
                                        </p:cTn>
                                        <p:tgtEl>
                                          <p:spTgt spid="44"/>
                                        </p:tgtEl>
                                        <p:attrNameLst>
                                          <p:attrName>style.visibility</p:attrName>
                                        </p:attrNameLst>
                                      </p:cBhvr>
                                      <p:to>
                                        <p:strVal val="visible"/>
                                      </p:to>
                                    </p:set>
                                    <p:anim calcmode="lin" valueType="num">
                                      <p:cBhvr additive="base">
                                        <p:cTn id="41" dur="500" fill="hold"/>
                                        <p:tgtEl>
                                          <p:spTgt spid="44"/>
                                        </p:tgtEl>
                                        <p:attrNameLst>
                                          <p:attrName>ppt_x</p:attrName>
                                        </p:attrNameLst>
                                      </p:cBhvr>
                                      <p:tavLst>
                                        <p:tav tm="0">
                                          <p:val>
                                            <p:strVal val="1+#ppt_w/2"/>
                                          </p:val>
                                        </p:tav>
                                        <p:tav tm="100000">
                                          <p:val>
                                            <p:strVal val="#ppt_x"/>
                                          </p:val>
                                        </p:tav>
                                      </p:tavLst>
                                    </p:anim>
                                    <p:anim calcmode="lin" valueType="num">
                                      <p:cBhvr additive="base">
                                        <p:cTn id="4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07"/>
                                        </p:tgtEl>
                                        <p:attrNameLst>
                                          <p:attrName>style.visibility</p:attrName>
                                        </p:attrNameLst>
                                      </p:cBhvr>
                                      <p:to>
                                        <p:strVal val="visible"/>
                                      </p:to>
                                    </p:set>
                                    <p:anim calcmode="lin" valueType="num">
                                      <p:cBhvr additive="base">
                                        <p:cTn id="47" dur="500" fill="hold"/>
                                        <p:tgtEl>
                                          <p:spTgt spid="107"/>
                                        </p:tgtEl>
                                        <p:attrNameLst>
                                          <p:attrName>ppt_x</p:attrName>
                                        </p:attrNameLst>
                                      </p:cBhvr>
                                      <p:tavLst>
                                        <p:tav tm="0">
                                          <p:val>
                                            <p:strVal val="#ppt_x"/>
                                          </p:val>
                                        </p:tav>
                                        <p:tav tm="100000">
                                          <p:val>
                                            <p:strVal val="#ppt_x"/>
                                          </p:val>
                                        </p:tav>
                                      </p:tavLst>
                                    </p:anim>
                                    <p:anim calcmode="lin" valueType="num">
                                      <p:cBhvr additive="base">
                                        <p:cTn id="48" dur="500" fill="hold"/>
                                        <p:tgtEl>
                                          <p:spTgt spid="107"/>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12" fill="hold" nodeType="clickEffect">
                                  <p:stCondLst>
                                    <p:cond delay="0"/>
                                  </p:stCondLst>
                                  <p:childTnLst>
                                    <p:set>
                                      <p:cBhvr>
                                        <p:cTn id="52" dur="1" fill="hold">
                                          <p:stCondLst>
                                            <p:cond delay="0"/>
                                          </p:stCondLst>
                                        </p:cTn>
                                        <p:tgtEl>
                                          <p:spTgt spid="4"/>
                                        </p:tgtEl>
                                        <p:attrNameLst>
                                          <p:attrName>style.visibility</p:attrName>
                                        </p:attrNameLst>
                                      </p:cBhvr>
                                      <p:to>
                                        <p:strVal val="visible"/>
                                      </p:to>
                                    </p:set>
                                    <p:anim calcmode="lin" valueType="num">
                                      <p:cBhvr additive="base">
                                        <p:cTn id="53" dur="500" fill="hold"/>
                                        <p:tgtEl>
                                          <p:spTgt spid="4"/>
                                        </p:tgtEl>
                                        <p:attrNameLst>
                                          <p:attrName>ppt_x</p:attrName>
                                        </p:attrNameLst>
                                      </p:cBhvr>
                                      <p:tavLst>
                                        <p:tav tm="0">
                                          <p:val>
                                            <p:strVal val="0-#ppt_w/2"/>
                                          </p:val>
                                        </p:tav>
                                        <p:tav tm="100000">
                                          <p:val>
                                            <p:strVal val="#ppt_x"/>
                                          </p:val>
                                        </p:tav>
                                      </p:tavLst>
                                    </p:anim>
                                    <p:anim calcmode="lin" valueType="num">
                                      <p:cBhvr additive="base">
                                        <p:cTn id="5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09"/>
                                        </p:tgtEl>
                                        <p:attrNameLst>
                                          <p:attrName>style.visibility</p:attrName>
                                        </p:attrNameLst>
                                      </p:cBhvr>
                                      <p:to>
                                        <p:strVal val="visible"/>
                                      </p:to>
                                    </p:set>
                                    <p:anim calcmode="lin" valueType="num">
                                      <p:cBhvr additive="base">
                                        <p:cTn id="59" dur="500" fill="hold"/>
                                        <p:tgtEl>
                                          <p:spTgt spid="109"/>
                                        </p:tgtEl>
                                        <p:attrNameLst>
                                          <p:attrName>ppt_x</p:attrName>
                                        </p:attrNameLst>
                                      </p:cBhvr>
                                      <p:tavLst>
                                        <p:tav tm="0">
                                          <p:val>
                                            <p:strVal val="#ppt_x"/>
                                          </p:val>
                                        </p:tav>
                                        <p:tav tm="100000">
                                          <p:val>
                                            <p:strVal val="#ppt_x"/>
                                          </p:val>
                                        </p:tav>
                                      </p:tavLst>
                                    </p:anim>
                                    <p:anim calcmode="lin" valueType="num">
                                      <p:cBhvr additive="base">
                                        <p:cTn id="60" dur="500" fill="hold"/>
                                        <p:tgtEl>
                                          <p:spTgt spid="109"/>
                                        </p:tgtEl>
                                        <p:attrNameLst>
                                          <p:attrName>ppt_y</p:attrName>
                                        </p:attrNameLst>
                                      </p:cBhvr>
                                      <p:tavLst>
                                        <p:tav tm="0">
                                          <p:val>
                                            <p:strVal val="1+#ppt_h/2"/>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110"/>
                                        </p:tgtEl>
                                        <p:attrNameLst>
                                          <p:attrName>style.visibility</p:attrName>
                                        </p:attrNameLst>
                                      </p:cBhvr>
                                      <p:to>
                                        <p:strVal val="visible"/>
                                      </p:to>
                                    </p:set>
                                    <p:anim calcmode="lin" valueType="num">
                                      <p:cBhvr additive="base">
                                        <p:cTn id="65" dur="500" fill="hold"/>
                                        <p:tgtEl>
                                          <p:spTgt spid="110"/>
                                        </p:tgtEl>
                                        <p:attrNameLst>
                                          <p:attrName>ppt_x</p:attrName>
                                        </p:attrNameLst>
                                      </p:cBhvr>
                                      <p:tavLst>
                                        <p:tav tm="0">
                                          <p:val>
                                            <p:strVal val="#ppt_x"/>
                                          </p:val>
                                        </p:tav>
                                        <p:tav tm="100000">
                                          <p:val>
                                            <p:strVal val="#ppt_x"/>
                                          </p:val>
                                        </p:tav>
                                      </p:tavLst>
                                    </p:anim>
                                    <p:anim calcmode="lin" valueType="num">
                                      <p:cBhvr additive="base">
                                        <p:cTn id="66" dur="500" fill="hold"/>
                                        <p:tgtEl>
                                          <p:spTgt spid="110"/>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112"/>
                                        </p:tgtEl>
                                        <p:attrNameLst>
                                          <p:attrName>style.visibility</p:attrName>
                                        </p:attrNameLst>
                                      </p:cBhvr>
                                      <p:to>
                                        <p:strVal val="visible"/>
                                      </p:to>
                                    </p:set>
                                    <p:anim calcmode="lin" valueType="num">
                                      <p:cBhvr additive="base">
                                        <p:cTn id="69" dur="500" fill="hold"/>
                                        <p:tgtEl>
                                          <p:spTgt spid="112"/>
                                        </p:tgtEl>
                                        <p:attrNameLst>
                                          <p:attrName>ppt_x</p:attrName>
                                        </p:attrNameLst>
                                      </p:cBhvr>
                                      <p:tavLst>
                                        <p:tav tm="0">
                                          <p:val>
                                            <p:strVal val="#ppt_x"/>
                                          </p:val>
                                        </p:tav>
                                        <p:tav tm="100000">
                                          <p:val>
                                            <p:strVal val="#ppt_x"/>
                                          </p:val>
                                        </p:tav>
                                      </p:tavLst>
                                    </p:anim>
                                    <p:anim calcmode="lin" valueType="num">
                                      <p:cBhvr additive="base">
                                        <p:cTn id="70" dur="500" fill="hold"/>
                                        <p:tgtEl>
                                          <p:spTgt spid="112"/>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111"/>
                                        </p:tgtEl>
                                        <p:attrNameLst>
                                          <p:attrName>style.visibility</p:attrName>
                                        </p:attrNameLst>
                                      </p:cBhvr>
                                      <p:to>
                                        <p:strVal val="visible"/>
                                      </p:to>
                                    </p:set>
                                    <p:anim calcmode="lin" valueType="num">
                                      <p:cBhvr additive="base">
                                        <p:cTn id="73" dur="500" fill="hold"/>
                                        <p:tgtEl>
                                          <p:spTgt spid="111"/>
                                        </p:tgtEl>
                                        <p:attrNameLst>
                                          <p:attrName>ppt_x</p:attrName>
                                        </p:attrNameLst>
                                      </p:cBhvr>
                                      <p:tavLst>
                                        <p:tav tm="0">
                                          <p:val>
                                            <p:strVal val="#ppt_x"/>
                                          </p:val>
                                        </p:tav>
                                        <p:tav tm="100000">
                                          <p:val>
                                            <p:strVal val="#ppt_x"/>
                                          </p:val>
                                        </p:tav>
                                      </p:tavLst>
                                    </p:anim>
                                    <p:anim calcmode="lin" valueType="num">
                                      <p:cBhvr additive="base">
                                        <p:cTn id="74" dur="500" fill="hold"/>
                                        <p:tgtEl>
                                          <p:spTgt spid="111"/>
                                        </p:tgtEl>
                                        <p:attrNameLst>
                                          <p:attrName>ppt_y</p:attrName>
                                        </p:attrNameLst>
                                      </p:cBhvr>
                                      <p:tavLst>
                                        <p:tav tm="0">
                                          <p:val>
                                            <p:strVal val="1+#ppt_h/2"/>
                                          </p:val>
                                        </p:tav>
                                        <p:tav tm="100000">
                                          <p:val>
                                            <p:strVal val="#ppt_y"/>
                                          </p:val>
                                        </p:tav>
                                      </p:tavLst>
                                    </p:anim>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08"/>
                                        </p:tgtEl>
                                        <p:attrNameLst>
                                          <p:attrName>style.visibility</p:attrName>
                                        </p:attrNameLst>
                                      </p:cBhvr>
                                      <p:to>
                                        <p:strVal val="visible"/>
                                      </p:to>
                                    </p:set>
                                    <p:anim calcmode="lin" valueType="num">
                                      <p:cBhvr additive="base">
                                        <p:cTn id="79" dur="500" fill="hold"/>
                                        <p:tgtEl>
                                          <p:spTgt spid="108"/>
                                        </p:tgtEl>
                                        <p:attrNameLst>
                                          <p:attrName>ppt_x</p:attrName>
                                        </p:attrNameLst>
                                      </p:cBhvr>
                                      <p:tavLst>
                                        <p:tav tm="0">
                                          <p:val>
                                            <p:strVal val="#ppt_x"/>
                                          </p:val>
                                        </p:tav>
                                        <p:tav tm="100000">
                                          <p:val>
                                            <p:strVal val="#ppt_x"/>
                                          </p:val>
                                        </p:tav>
                                      </p:tavLst>
                                    </p:anim>
                                    <p:anim calcmode="lin" valueType="num">
                                      <p:cBhvr additive="base">
                                        <p:cTn id="80" dur="500" fill="hold"/>
                                        <p:tgtEl>
                                          <p:spTgt spid="1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p:bldP spid="107" grpId="0"/>
      <p:bldP spid="108" grpId="0"/>
      <p:bldP spid="109" grpId="0"/>
      <p:bldP spid="110" grpId="0"/>
      <p:bldP spid="111" grpId="0"/>
      <p:bldP spid="112" grpId="0"/>
      <p:bldP spid="5" grpId="0"/>
      <p:bldP spid="42" grpId="0"/>
      <p:bldP spid="43" grpId="0"/>
      <p:bldP spid="44" grpId="0"/>
      <p:bldP spid="4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a:extLst>
              <a:ext uri="{FF2B5EF4-FFF2-40B4-BE49-F238E27FC236}">
                <a16:creationId xmlns:a16="http://schemas.microsoft.com/office/drawing/2014/main" id="{BF94A37B-E904-4736-9801-2E4C5C7405AF}"/>
              </a:ext>
            </a:extLst>
          </p:cNvPr>
          <p:cNvSpPr txBox="1">
            <a:spLocks noChangeArrowheads="1"/>
          </p:cNvSpPr>
          <p:nvPr/>
        </p:nvSpPr>
        <p:spPr bwMode="auto">
          <a:xfrm>
            <a:off x="974725" y="152400"/>
            <a:ext cx="3860800" cy="43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200" b="1" u="sng">
                <a:solidFill>
                  <a:srgbClr val="FF00FF"/>
                </a:solidFill>
              </a:rPr>
              <a:t>Stiffness and Carry-over factor</a:t>
            </a:r>
            <a:r>
              <a:rPr lang="en-US" altLang="en-US" sz="1800"/>
              <a:t> </a:t>
            </a:r>
          </a:p>
        </p:txBody>
      </p:sp>
      <p:grpSp>
        <p:nvGrpSpPr>
          <p:cNvPr id="3" name="Group 2">
            <a:extLst>
              <a:ext uri="{FF2B5EF4-FFF2-40B4-BE49-F238E27FC236}">
                <a16:creationId xmlns:a16="http://schemas.microsoft.com/office/drawing/2014/main" id="{0C6CC9B2-5A61-469E-AF67-4534DFE69060}"/>
              </a:ext>
            </a:extLst>
          </p:cNvPr>
          <p:cNvGrpSpPr>
            <a:grpSpLocks/>
          </p:cNvGrpSpPr>
          <p:nvPr/>
        </p:nvGrpSpPr>
        <p:grpSpPr bwMode="auto">
          <a:xfrm>
            <a:off x="1066800" y="2776538"/>
            <a:ext cx="2973388" cy="915987"/>
            <a:chOff x="5181600" y="3124200"/>
            <a:chExt cx="2972594" cy="915194"/>
          </a:xfrm>
        </p:grpSpPr>
        <p:cxnSp>
          <p:nvCxnSpPr>
            <p:cNvPr id="4" name="Straight Connector 3">
              <a:extLst>
                <a:ext uri="{FF2B5EF4-FFF2-40B4-BE49-F238E27FC236}">
                  <a16:creationId xmlns:a16="http://schemas.microsoft.com/office/drawing/2014/main" id="{6F273E69-F9D3-46AF-8A82-867E1045359F}"/>
                </a:ext>
              </a:extLst>
            </p:cNvPr>
            <p:cNvCxnSpPr/>
            <p:nvPr/>
          </p:nvCxnSpPr>
          <p:spPr>
            <a:xfrm rot="5400000">
              <a:off x="5106351" y="3351808"/>
              <a:ext cx="4568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C2970C35-E3AC-49B9-828A-63DF42F8D229}"/>
                </a:ext>
              </a:extLst>
            </p:cNvPr>
            <p:cNvCxnSpPr/>
            <p:nvPr/>
          </p:nvCxnSpPr>
          <p:spPr>
            <a:xfrm rot="5400000">
              <a:off x="7924998" y="3810198"/>
              <a:ext cx="4568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4D003149-6573-4F10-A0D2-1F70396E3768}"/>
                </a:ext>
              </a:extLst>
            </p:cNvPr>
            <p:cNvCxnSpPr/>
            <p:nvPr/>
          </p:nvCxnSpPr>
          <p:spPr>
            <a:xfrm>
              <a:off x="5333959" y="3581004"/>
              <a:ext cx="2818647" cy="15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663401CA-81A3-417E-BB7F-3FE2EDADFC32}"/>
                </a:ext>
              </a:extLst>
            </p:cNvPr>
            <p:cNvCxnSpPr/>
            <p:nvPr/>
          </p:nvCxnSpPr>
          <p:spPr>
            <a:xfrm>
              <a:off x="5333959" y="3581004"/>
              <a:ext cx="2818647" cy="456804"/>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CADA3D4-0D5D-4F5E-A04A-CA0A320A6741}"/>
                </a:ext>
              </a:extLst>
            </p:cNvPr>
            <p:cNvCxnSpPr/>
            <p:nvPr/>
          </p:nvCxnSpPr>
          <p:spPr>
            <a:xfrm>
              <a:off x="5333959" y="3124200"/>
              <a:ext cx="2818647" cy="456804"/>
            </a:xfrm>
            <a:prstGeom prst="line">
              <a:avLst/>
            </a:prstGeom>
          </p:spPr>
          <p:style>
            <a:lnRef idx="1">
              <a:schemeClr val="accent1"/>
            </a:lnRef>
            <a:fillRef idx="0">
              <a:schemeClr val="accent1"/>
            </a:fillRef>
            <a:effectRef idx="0">
              <a:schemeClr val="accent1"/>
            </a:effectRef>
            <a:fontRef idx="minor">
              <a:schemeClr val="tx1"/>
            </a:fontRef>
          </p:style>
        </p:cxnSp>
        <p:sp>
          <p:nvSpPr>
            <p:cNvPr id="9" name="Isosceles Triangle 8">
              <a:extLst>
                <a:ext uri="{FF2B5EF4-FFF2-40B4-BE49-F238E27FC236}">
                  <a16:creationId xmlns:a16="http://schemas.microsoft.com/office/drawing/2014/main" id="{F2A383FD-3B9F-4BE2-B331-65B0C9DEAB4A}"/>
                </a:ext>
              </a:extLst>
            </p:cNvPr>
            <p:cNvSpPr/>
            <p:nvPr/>
          </p:nvSpPr>
          <p:spPr>
            <a:xfrm>
              <a:off x="5181600" y="3581004"/>
              <a:ext cx="304719" cy="228402"/>
            </a:xfrm>
            <a:prstGeom prs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3" name="TextBox 12">
            <a:extLst>
              <a:ext uri="{FF2B5EF4-FFF2-40B4-BE49-F238E27FC236}">
                <a16:creationId xmlns:a16="http://schemas.microsoft.com/office/drawing/2014/main" id="{79E743CA-50D6-48BB-8655-6B49315FBBC4}"/>
              </a:ext>
            </a:extLst>
          </p:cNvPr>
          <p:cNvSpPr txBox="1">
            <a:spLocks noChangeArrowheads="1"/>
          </p:cNvSpPr>
          <p:nvPr/>
        </p:nvSpPr>
        <p:spPr bwMode="auto">
          <a:xfrm>
            <a:off x="533400" y="2778125"/>
            <a:ext cx="762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M/EI</a:t>
            </a:r>
          </a:p>
        </p:txBody>
      </p:sp>
      <p:sp>
        <p:nvSpPr>
          <p:cNvPr id="14" name="TextBox 13">
            <a:extLst>
              <a:ext uri="{FF2B5EF4-FFF2-40B4-BE49-F238E27FC236}">
                <a16:creationId xmlns:a16="http://schemas.microsoft.com/office/drawing/2014/main" id="{A1AB8D5E-100F-40AD-9265-432F38E421BD}"/>
              </a:ext>
            </a:extLst>
          </p:cNvPr>
          <p:cNvSpPr txBox="1">
            <a:spLocks noChangeArrowheads="1"/>
          </p:cNvSpPr>
          <p:nvPr/>
        </p:nvSpPr>
        <p:spPr bwMode="auto">
          <a:xfrm>
            <a:off x="4038600" y="3398838"/>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r>
              <a:rPr lang="en-US" altLang="en-US" sz="1800" baseline="-25000"/>
              <a:t>F </a:t>
            </a:r>
            <a:r>
              <a:rPr lang="en-US" altLang="en-US" sz="1800"/>
              <a:t>/EI</a:t>
            </a:r>
          </a:p>
        </p:txBody>
      </p:sp>
      <p:graphicFrame>
        <p:nvGraphicFramePr>
          <p:cNvPr id="30" name="Object 29">
            <a:extLst>
              <a:ext uri="{FF2B5EF4-FFF2-40B4-BE49-F238E27FC236}">
                <a16:creationId xmlns:a16="http://schemas.microsoft.com/office/drawing/2014/main" id="{864EBBA9-6E2F-4896-AEBE-EBF5D6D3674D}"/>
              </a:ext>
            </a:extLst>
          </p:cNvPr>
          <p:cNvGraphicFramePr>
            <a:graphicFrameLocks noChangeAspect="1"/>
          </p:cNvGraphicFramePr>
          <p:nvPr/>
        </p:nvGraphicFramePr>
        <p:xfrm>
          <a:off x="4876800" y="2778125"/>
          <a:ext cx="3962400" cy="574675"/>
        </p:xfrm>
        <a:graphic>
          <a:graphicData uri="http://schemas.openxmlformats.org/presentationml/2006/ole">
            <mc:AlternateContent xmlns:mc="http://schemas.openxmlformats.org/markup-compatibility/2006">
              <mc:Choice xmlns:v="urn:schemas-microsoft-com:vml" Requires="v">
                <p:oleObj spid="_x0000_s8230" name="Equation" r:id="rId3" imgW="1752600" imgH="254000" progId="Equation.3">
                  <p:embed/>
                </p:oleObj>
              </mc:Choice>
              <mc:Fallback>
                <p:oleObj name="Equation" r:id="rId3" imgW="1752600" imgH="254000" progId="Equation.3">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800" y="2778125"/>
                        <a:ext cx="3962400"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2">
            <a:extLst>
              <a:ext uri="{FF2B5EF4-FFF2-40B4-BE49-F238E27FC236}">
                <a16:creationId xmlns:a16="http://schemas.microsoft.com/office/drawing/2014/main" id="{CFE2EABE-FF1C-40AF-8DFD-69A81F268F33}"/>
              </a:ext>
            </a:extLst>
          </p:cNvPr>
          <p:cNvGraphicFramePr>
            <a:graphicFrameLocks noChangeAspect="1"/>
          </p:cNvGraphicFramePr>
          <p:nvPr/>
        </p:nvGraphicFramePr>
        <p:xfrm>
          <a:off x="6324600" y="3540125"/>
          <a:ext cx="1344613" cy="457200"/>
        </p:xfrm>
        <a:graphic>
          <a:graphicData uri="http://schemas.openxmlformats.org/presentationml/2006/ole">
            <mc:AlternateContent xmlns:mc="http://schemas.openxmlformats.org/markup-compatibility/2006">
              <mc:Choice xmlns:v="urn:schemas-microsoft-com:vml" Requires="v">
                <p:oleObj spid="_x0000_s8231" name="Equation" r:id="rId5" imgW="672808" imgH="228501" progId="Equation.3">
                  <p:embed/>
                </p:oleObj>
              </mc:Choice>
              <mc:Fallback>
                <p:oleObj name="Equation" r:id="rId5" imgW="672808" imgH="228501"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24600" y="3540125"/>
                        <a:ext cx="1344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 name="TextBox 31">
            <a:extLst>
              <a:ext uri="{FF2B5EF4-FFF2-40B4-BE49-F238E27FC236}">
                <a16:creationId xmlns:a16="http://schemas.microsoft.com/office/drawing/2014/main" id="{B718308B-7AD7-45BF-A113-6B2C4FD94114}"/>
              </a:ext>
            </a:extLst>
          </p:cNvPr>
          <p:cNvSpPr txBox="1">
            <a:spLocks noChangeArrowheads="1"/>
          </p:cNvSpPr>
          <p:nvPr/>
        </p:nvSpPr>
        <p:spPr bwMode="auto">
          <a:xfrm>
            <a:off x="5791200" y="3997325"/>
            <a:ext cx="2819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solidFill>
                  <a:srgbClr val="FF00FF"/>
                </a:solidFill>
              </a:rPr>
              <a:t>Carry-over factor = 1/2</a:t>
            </a:r>
          </a:p>
        </p:txBody>
      </p:sp>
      <p:sp>
        <p:nvSpPr>
          <p:cNvPr id="33" name="TextBox 32">
            <a:extLst>
              <a:ext uri="{FF2B5EF4-FFF2-40B4-BE49-F238E27FC236}">
                <a16:creationId xmlns:a16="http://schemas.microsoft.com/office/drawing/2014/main" id="{9329F22C-1E9D-48DC-B086-347DE01220D5}"/>
              </a:ext>
            </a:extLst>
          </p:cNvPr>
          <p:cNvSpPr txBox="1">
            <a:spLocks noChangeArrowheads="1"/>
          </p:cNvSpPr>
          <p:nvPr/>
        </p:nvSpPr>
        <p:spPr bwMode="auto">
          <a:xfrm>
            <a:off x="533400" y="4454525"/>
            <a:ext cx="81534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2000" b="1"/>
              <a:t>The carry-over factor </a:t>
            </a:r>
            <a:r>
              <a:rPr lang="en-US" altLang="en-US" sz="2000" b="1">
                <a:solidFill>
                  <a:srgbClr val="FF0000"/>
                </a:solidFill>
              </a:rPr>
              <a:t>is that factor by which the developed moment at the rotated end of a member may be multiplied to give the induced moment at the fixed or restrained end.</a:t>
            </a:r>
          </a:p>
        </p:txBody>
      </p:sp>
      <p:sp>
        <p:nvSpPr>
          <p:cNvPr id="35" name="TextBox 34">
            <a:extLst>
              <a:ext uri="{FF2B5EF4-FFF2-40B4-BE49-F238E27FC236}">
                <a16:creationId xmlns:a16="http://schemas.microsoft.com/office/drawing/2014/main" id="{BA3DD10E-0272-47CD-944A-05CF1514C426}"/>
              </a:ext>
            </a:extLst>
          </p:cNvPr>
          <p:cNvSpPr txBox="1">
            <a:spLocks noChangeArrowheads="1"/>
          </p:cNvSpPr>
          <p:nvPr/>
        </p:nvSpPr>
        <p:spPr bwMode="auto">
          <a:xfrm>
            <a:off x="1143000" y="838200"/>
            <a:ext cx="2057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u="sng">
                <a:solidFill>
                  <a:srgbClr val="FF0000"/>
                </a:solidFill>
              </a:rPr>
              <a:t>Carry-over factor</a:t>
            </a:r>
            <a:r>
              <a:rPr lang="en-US" altLang="en-US" sz="2000">
                <a:solidFill>
                  <a:srgbClr val="FF0000"/>
                </a:solidFill>
              </a:rPr>
              <a:t> </a:t>
            </a:r>
          </a:p>
        </p:txBody>
      </p:sp>
      <p:grpSp>
        <p:nvGrpSpPr>
          <p:cNvPr id="10" name="Group 9">
            <a:extLst>
              <a:ext uri="{FF2B5EF4-FFF2-40B4-BE49-F238E27FC236}">
                <a16:creationId xmlns:a16="http://schemas.microsoft.com/office/drawing/2014/main" id="{AEBDFBBC-FECE-428D-B51E-5F58B275EEA3}"/>
              </a:ext>
            </a:extLst>
          </p:cNvPr>
          <p:cNvGrpSpPr>
            <a:grpSpLocks/>
          </p:cNvGrpSpPr>
          <p:nvPr/>
        </p:nvGrpSpPr>
        <p:grpSpPr bwMode="auto">
          <a:xfrm>
            <a:off x="685800" y="1252538"/>
            <a:ext cx="3962400" cy="1525587"/>
            <a:chOff x="685800" y="1253331"/>
            <a:chExt cx="3962400" cy="1524794"/>
          </a:xfrm>
        </p:grpSpPr>
        <p:grpSp>
          <p:nvGrpSpPr>
            <p:cNvPr id="8204" name="Group 37">
              <a:extLst>
                <a:ext uri="{FF2B5EF4-FFF2-40B4-BE49-F238E27FC236}">
                  <a16:creationId xmlns:a16="http://schemas.microsoft.com/office/drawing/2014/main" id="{31A25AE3-4022-4D67-9B9F-55ECE0B334C3}"/>
                </a:ext>
              </a:extLst>
            </p:cNvPr>
            <p:cNvGrpSpPr>
              <a:grpSpLocks/>
            </p:cNvGrpSpPr>
            <p:nvPr/>
          </p:nvGrpSpPr>
          <p:grpSpPr bwMode="auto">
            <a:xfrm>
              <a:off x="685800" y="1253331"/>
              <a:ext cx="3962400" cy="1524794"/>
              <a:chOff x="685800" y="1253331"/>
              <a:chExt cx="3962400" cy="1524794"/>
            </a:xfrm>
          </p:grpSpPr>
          <p:sp>
            <p:nvSpPr>
              <p:cNvPr id="8207" name="TextBox 11">
                <a:extLst>
                  <a:ext uri="{FF2B5EF4-FFF2-40B4-BE49-F238E27FC236}">
                    <a16:creationId xmlns:a16="http://schemas.microsoft.com/office/drawing/2014/main" id="{DE7FBE73-9141-4E17-BE03-82BB1B75B40F}"/>
                  </a:ext>
                </a:extLst>
              </p:cNvPr>
              <p:cNvSpPr txBox="1">
                <a:spLocks noChangeArrowheads="1"/>
              </p:cNvSpPr>
              <p:nvPr/>
            </p:nvSpPr>
            <p:spPr bwMode="auto">
              <a:xfrm>
                <a:off x="4191000" y="1710531"/>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r>
                  <a:rPr lang="en-US" altLang="en-US" sz="1800" baseline="-25000"/>
                  <a:t>F</a:t>
                </a:r>
              </a:p>
            </p:txBody>
          </p:sp>
          <p:cxnSp>
            <p:nvCxnSpPr>
              <p:cNvPr id="15" name="Straight Connector 14">
                <a:extLst>
                  <a:ext uri="{FF2B5EF4-FFF2-40B4-BE49-F238E27FC236}">
                    <a16:creationId xmlns:a16="http://schemas.microsoft.com/office/drawing/2014/main" id="{9722147B-730A-4B2B-89D7-92CFD891D6D2}"/>
                  </a:ext>
                </a:extLst>
              </p:cNvPr>
              <p:cNvCxnSpPr/>
              <p:nvPr/>
            </p:nvCxnSpPr>
            <p:spPr>
              <a:xfrm rot="5400000">
                <a:off x="3962480" y="2471895"/>
                <a:ext cx="304642"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705EC21-17CF-4DDD-8C8A-C768AAE1B155}"/>
                  </a:ext>
                </a:extLst>
              </p:cNvPr>
              <p:cNvCxnSpPr/>
              <p:nvPr/>
            </p:nvCxnSpPr>
            <p:spPr>
              <a:xfrm rot="5400000">
                <a:off x="1099423" y="2472689"/>
                <a:ext cx="304642" cy="1588"/>
              </a:xfrm>
              <a:prstGeom prst="line">
                <a:avLst/>
              </a:prstGeom>
            </p:spPr>
            <p:style>
              <a:lnRef idx="1">
                <a:schemeClr val="accent1"/>
              </a:lnRef>
              <a:fillRef idx="0">
                <a:schemeClr val="accent1"/>
              </a:fillRef>
              <a:effectRef idx="0">
                <a:schemeClr val="accent1"/>
              </a:effectRef>
              <a:fontRef idx="minor">
                <a:schemeClr val="tx1"/>
              </a:fontRef>
            </p:style>
          </p:cxnSp>
          <p:grpSp>
            <p:nvGrpSpPr>
              <p:cNvPr id="8210" name="Group 16">
                <a:extLst>
                  <a:ext uri="{FF2B5EF4-FFF2-40B4-BE49-F238E27FC236}">
                    <a16:creationId xmlns:a16="http://schemas.microsoft.com/office/drawing/2014/main" id="{E9BDE177-46C6-40F7-9ACE-12254E793D59}"/>
                  </a:ext>
                </a:extLst>
              </p:cNvPr>
              <p:cNvGrpSpPr>
                <a:grpSpLocks/>
              </p:cNvGrpSpPr>
              <p:nvPr/>
            </p:nvGrpSpPr>
            <p:grpSpPr bwMode="auto">
              <a:xfrm>
                <a:off x="685800" y="1253331"/>
                <a:ext cx="3429000" cy="1524794"/>
                <a:chOff x="2057400" y="2437606"/>
                <a:chExt cx="3429000" cy="1524794"/>
              </a:xfrm>
            </p:grpSpPr>
            <p:grpSp>
              <p:nvGrpSpPr>
                <p:cNvPr id="8213" name="Group 78">
                  <a:extLst>
                    <a:ext uri="{FF2B5EF4-FFF2-40B4-BE49-F238E27FC236}">
                      <a16:creationId xmlns:a16="http://schemas.microsoft.com/office/drawing/2014/main" id="{AFDB1E2B-C574-4747-8EE5-A6C595CF8FF0}"/>
                    </a:ext>
                  </a:extLst>
                </p:cNvPr>
                <p:cNvGrpSpPr>
                  <a:grpSpLocks/>
                </p:cNvGrpSpPr>
                <p:nvPr/>
              </p:nvGrpSpPr>
              <p:grpSpPr bwMode="auto">
                <a:xfrm>
                  <a:off x="2057400" y="2437606"/>
                  <a:ext cx="3386797" cy="990600"/>
                  <a:chOff x="4800600" y="2057400"/>
                  <a:chExt cx="3386797" cy="990600"/>
                </a:xfrm>
              </p:grpSpPr>
              <p:sp>
                <p:nvSpPr>
                  <p:cNvPr id="21" name="Isosceles Triangle 20">
                    <a:extLst>
                      <a:ext uri="{FF2B5EF4-FFF2-40B4-BE49-F238E27FC236}">
                        <a16:creationId xmlns:a16="http://schemas.microsoft.com/office/drawing/2014/main" id="{4B76AED6-8A57-4CF9-B706-E53A53714358}"/>
                      </a:ext>
                    </a:extLst>
                  </p:cNvPr>
                  <p:cNvSpPr/>
                  <p:nvPr/>
                </p:nvSpPr>
                <p:spPr>
                  <a:xfrm>
                    <a:off x="5181600" y="2590523"/>
                    <a:ext cx="304800" cy="304642"/>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2" name="Freeform 21">
                    <a:extLst>
                      <a:ext uri="{FF2B5EF4-FFF2-40B4-BE49-F238E27FC236}">
                        <a16:creationId xmlns:a16="http://schemas.microsoft.com/office/drawing/2014/main" id="{090FCF27-76AD-4649-BA48-C02BE6681984}"/>
                      </a:ext>
                    </a:extLst>
                  </p:cNvPr>
                  <p:cNvSpPr/>
                  <p:nvPr/>
                </p:nvSpPr>
                <p:spPr>
                  <a:xfrm>
                    <a:off x="5330825" y="2550855"/>
                    <a:ext cx="2855913" cy="268149"/>
                  </a:xfrm>
                  <a:custGeom>
                    <a:avLst/>
                    <a:gdLst>
                      <a:gd name="connsiteX0" fmla="*/ 0 w 2855742"/>
                      <a:gd name="connsiteY0" fmla="*/ 23447 h 351693"/>
                      <a:gd name="connsiteX1" fmla="*/ 956603 w 2855742"/>
                      <a:gd name="connsiteY1" fmla="*/ 347004 h 351693"/>
                      <a:gd name="connsiteX2" fmla="*/ 1913207 w 2855742"/>
                      <a:gd name="connsiteY2" fmla="*/ 51582 h 351693"/>
                      <a:gd name="connsiteX3" fmla="*/ 2855742 w 2855742"/>
                      <a:gd name="connsiteY3" fmla="*/ 37514 h 351693"/>
                      <a:gd name="connsiteX4" fmla="*/ 2855742 w 2855742"/>
                      <a:gd name="connsiteY4" fmla="*/ 37514 h 3516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742" h="351693">
                        <a:moveTo>
                          <a:pt x="0" y="23447"/>
                        </a:moveTo>
                        <a:cubicBezTo>
                          <a:pt x="318867" y="182881"/>
                          <a:pt x="637735" y="342315"/>
                          <a:pt x="956603" y="347004"/>
                        </a:cubicBezTo>
                        <a:cubicBezTo>
                          <a:pt x="1275471" y="351693"/>
                          <a:pt x="1596684" y="103164"/>
                          <a:pt x="1913207" y="51582"/>
                        </a:cubicBezTo>
                        <a:cubicBezTo>
                          <a:pt x="2229730" y="0"/>
                          <a:pt x="2855742" y="37514"/>
                          <a:pt x="2855742" y="37514"/>
                        </a:cubicBezTo>
                        <a:lnTo>
                          <a:pt x="2855742" y="37514"/>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23" name="Straight Connector 22">
                    <a:extLst>
                      <a:ext uri="{FF2B5EF4-FFF2-40B4-BE49-F238E27FC236}">
                        <a16:creationId xmlns:a16="http://schemas.microsoft.com/office/drawing/2014/main" id="{38E1DD83-F6C2-4F9E-A057-348A88DAF0B6}"/>
                      </a:ext>
                    </a:extLst>
                  </p:cNvPr>
                  <p:cNvCxnSpPr/>
                  <p:nvPr/>
                </p:nvCxnSpPr>
                <p:spPr>
                  <a:xfrm rot="5400000">
                    <a:off x="7963793" y="2553235"/>
                    <a:ext cx="380802" cy="1588"/>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39C4225-278A-4561-9DA3-F2ED98C1A86B}"/>
                      </a:ext>
                    </a:extLst>
                  </p:cNvPr>
                  <p:cNvCxnSpPr>
                    <a:stCxn id="22" idx="0"/>
                  </p:cNvCxnSpPr>
                  <p:nvPr/>
                </p:nvCxnSpPr>
                <p:spPr>
                  <a:xfrm>
                    <a:off x="5330825" y="2568309"/>
                    <a:ext cx="841375" cy="479176"/>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E871BE5-F1A6-4F5C-B40A-5C885619EECF}"/>
                      </a:ext>
                    </a:extLst>
                  </p:cNvPr>
                  <p:cNvCxnSpPr/>
                  <p:nvPr/>
                </p:nvCxnSpPr>
                <p:spPr>
                  <a:xfrm rot="5400000" flipH="1" flipV="1">
                    <a:off x="5752306" y="2129376"/>
                    <a:ext cx="1587" cy="838200"/>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8221" name="TextBox 25">
                    <a:extLst>
                      <a:ext uri="{FF2B5EF4-FFF2-40B4-BE49-F238E27FC236}">
                        <a16:creationId xmlns:a16="http://schemas.microsoft.com/office/drawing/2014/main" id="{82021A15-12A6-4BF3-926E-A336F3908DA1}"/>
                      </a:ext>
                    </a:extLst>
                  </p:cNvPr>
                  <p:cNvSpPr txBox="1">
                    <a:spLocks noChangeArrowheads="1"/>
                  </p:cNvSpPr>
                  <p:nvPr/>
                </p:nvSpPr>
                <p:spPr bwMode="auto">
                  <a:xfrm>
                    <a:off x="5943600" y="2481398"/>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n-US" sz="1800"/>
                      <a:t>θ</a:t>
                    </a:r>
                    <a:r>
                      <a:rPr lang="en-US" altLang="en-US" sz="1800" baseline="-25000"/>
                      <a:t>A</a:t>
                    </a:r>
                  </a:p>
                </p:txBody>
              </p:sp>
              <p:sp>
                <p:nvSpPr>
                  <p:cNvPr id="27" name="Freeform 26">
                    <a:extLst>
                      <a:ext uri="{FF2B5EF4-FFF2-40B4-BE49-F238E27FC236}">
                        <a16:creationId xmlns:a16="http://schemas.microsoft.com/office/drawing/2014/main" id="{BC4BBA90-FA17-4144-A601-A6EA2C450B26}"/>
                      </a:ext>
                    </a:extLst>
                  </p:cNvPr>
                  <p:cNvSpPr/>
                  <p:nvPr/>
                </p:nvSpPr>
                <p:spPr>
                  <a:xfrm>
                    <a:off x="5791200" y="2546096"/>
                    <a:ext cx="103188" cy="309401"/>
                  </a:xfrm>
                  <a:custGeom>
                    <a:avLst/>
                    <a:gdLst>
                      <a:gd name="connsiteX0" fmla="*/ 28135 w 103162"/>
                      <a:gd name="connsiteY0" fmla="*/ 0 h 309490"/>
                      <a:gd name="connsiteX1" fmla="*/ 98473 w 103162"/>
                      <a:gd name="connsiteY1" fmla="*/ 211016 h 309490"/>
                      <a:gd name="connsiteX2" fmla="*/ 0 w 103162"/>
                      <a:gd name="connsiteY2" fmla="*/ 309490 h 309490"/>
                      <a:gd name="connsiteX3" fmla="*/ 0 w 103162"/>
                      <a:gd name="connsiteY3" fmla="*/ 309490 h 309490"/>
                    </a:gdLst>
                    <a:ahLst/>
                    <a:cxnLst>
                      <a:cxn ang="0">
                        <a:pos x="connsiteX0" y="connsiteY0"/>
                      </a:cxn>
                      <a:cxn ang="0">
                        <a:pos x="connsiteX1" y="connsiteY1"/>
                      </a:cxn>
                      <a:cxn ang="0">
                        <a:pos x="connsiteX2" y="connsiteY2"/>
                      </a:cxn>
                      <a:cxn ang="0">
                        <a:pos x="connsiteX3" y="connsiteY3"/>
                      </a:cxn>
                    </a:cxnLst>
                    <a:rect l="l" t="t" r="r" b="b"/>
                    <a:pathLst>
                      <a:path w="103162" h="309490">
                        <a:moveTo>
                          <a:pt x="28135" y="0"/>
                        </a:moveTo>
                        <a:cubicBezTo>
                          <a:pt x="65648" y="79717"/>
                          <a:pt x="103162" y="159434"/>
                          <a:pt x="98473" y="211016"/>
                        </a:cubicBezTo>
                        <a:cubicBezTo>
                          <a:pt x="93784" y="262598"/>
                          <a:pt x="0" y="309490"/>
                          <a:pt x="0" y="309490"/>
                        </a:cubicBezTo>
                        <a:lnTo>
                          <a:pt x="0" y="309490"/>
                        </a:lnTo>
                      </a:path>
                    </a:pathLst>
                  </a:custGeom>
                  <a:ln>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223" name="TextBox 28">
                    <a:extLst>
                      <a:ext uri="{FF2B5EF4-FFF2-40B4-BE49-F238E27FC236}">
                        <a16:creationId xmlns:a16="http://schemas.microsoft.com/office/drawing/2014/main" id="{E0E16791-7277-4CEE-8FEE-C5AFF931FDC0}"/>
                      </a:ext>
                    </a:extLst>
                  </p:cNvPr>
                  <p:cNvSpPr txBox="1">
                    <a:spLocks noChangeArrowheads="1"/>
                  </p:cNvSpPr>
                  <p:nvPr/>
                </p:nvSpPr>
                <p:spPr bwMode="auto">
                  <a:xfrm>
                    <a:off x="4800600" y="2057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p>
                </p:txBody>
              </p:sp>
            </p:grpSp>
            <p:cxnSp>
              <p:nvCxnSpPr>
                <p:cNvPr id="19" name="Straight Connector 18">
                  <a:extLst>
                    <a:ext uri="{FF2B5EF4-FFF2-40B4-BE49-F238E27FC236}">
                      <a16:creationId xmlns:a16="http://schemas.microsoft.com/office/drawing/2014/main" id="{18C7144D-BDE1-42BD-B8D4-09E2142A1BFB}"/>
                    </a:ext>
                  </a:extLst>
                </p:cNvPr>
                <p:cNvCxnSpPr/>
                <p:nvPr/>
              </p:nvCxnSpPr>
              <p:spPr>
                <a:xfrm>
                  <a:off x="2590800" y="3657758"/>
                  <a:ext cx="2895600" cy="1587"/>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8215" name="TextBox 19">
                  <a:extLst>
                    <a:ext uri="{FF2B5EF4-FFF2-40B4-BE49-F238E27FC236}">
                      <a16:creationId xmlns:a16="http://schemas.microsoft.com/office/drawing/2014/main" id="{9E547C31-41C4-4690-8BAF-255B926C9858}"/>
                    </a:ext>
                  </a:extLst>
                </p:cNvPr>
                <p:cNvSpPr txBox="1">
                  <a:spLocks noChangeArrowheads="1"/>
                </p:cNvSpPr>
                <p:nvPr/>
              </p:nvSpPr>
              <p:spPr bwMode="auto">
                <a:xfrm>
                  <a:off x="3657600" y="3581400"/>
                  <a:ext cx="304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grpSp>
          <p:sp>
            <p:nvSpPr>
              <p:cNvPr id="8211" name="TextBox 35">
                <a:extLst>
                  <a:ext uri="{FF2B5EF4-FFF2-40B4-BE49-F238E27FC236}">
                    <a16:creationId xmlns:a16="http://schemas.microsoft.com/office/drawing/2014/main" id="{5292D377-5C0D-42A3-A96D-9B3D536AAAD3}"/>
                  </a:ext>
                </a:extLst>
              </p:cNvPr>
              <p:cNvSpPr txBox="1">
                <a:spLocks noChangeArrowheads="1"/>
              </p:cNvSpPr>
              <p:nvPr/>
            </p:nvSpPr>
            <p:spPr bwMode="auto">
              <a:xfrm>
                <a:off x="1066800" y="1475936"/>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8212" name="TextBox 36">
                <a:extLst>
                  <a:ext uri="{FF2B5EF4-FFF2-40B4-BE49-F238E27FC236}">
                    <a16:creationId xmlns:a16="http://schemas.microsoft.com/office/drawing/2014/main" id="{E46CF1CD-804B-4000-94B5-96B18820EB4B}"/>
                  </a:ext>
                </a:extLst>
              </p:cNvPr>
              <p:cNvSpPr txBox="1">
                <a:spLocks noChangeArrowheads="1"/>
              </p:cNvSpPr>
              <p:nvPr/>
            </p:nvSpPr>
            <p:spPr bwMode="auto">
              <a:xfrm>
                <a:off x="3733800" y="1447800"/>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grpSp>
        <p:sp>
          <p:nvSpPr>
            <p:cNvPr id="40" name="Arc 39">
              <a:extLst>
                <a:ext uri="{FF2B5EF4-FFF2-40B4-BE49-F238E27FC236}">
                  <a16:creationId xmlns:a16="http://schemas.microsoft.com/office/drawing/2014/main" id="{F2BBCCA3-A7ED-44C2-A072-865B9FD1C7D2}"/>
                </a:ext>
              </a:extLst>
            </p:cNvPr>
            <p:cNvSpPr/>
            <p:nvPr/>
          </p:nvSpPr>
          <p:spPr>
            <a:xfrm rot="218489">
              <a:off x="3752850" y="1464358"/>
              <a:ext cx="533400" cy="639430"/>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41" name="Arc 40">
              <a:extLst>
                <a:ext uri="{FF2B5EF4-FFF2-40B4-BE49-F238E27FC236}">
                  <a16:creationId xmlns:a16="http://schemas.microsoft.com/office/drawing/2014/main" id="{241DBF2B-9670-45BF-82E7-BE664FD3BDBF}"/>
                </a:ext>
              </a:extLst>
            </p:cNvPr>
            <p:cNvSpPr/>
            <p:nvPr/>
          </p:nvSpPr>
          <p:spPr>
            <a:xfrm rot="10522502">
              <a:off x="812800" y="1616679"/>
              <a:ext cx="533400" cy="639430"/>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5"/>
                                        </p:tgtEl>
                                        <p:attrNameLst>
                                          <p:attrName>style.visibility</p:attrName>
                                        </p:attrNameLst>
                                      </p:cBhvr>
                                      <p:to>
                                        <p:strVal val="visible"/>
                                      </p:to>
                                    </p:set>
                                    <p:anim calcmode="lin" valueType="num">
                                      <p:cBhvr additive="base">
                                        <p:cTn id="13" dur="500" fill="hold"/>
                                        <p:tgtEl>
                                          <p:spTgt spid="35"/>
                                        </p:tgtEl>
                                        <p:attrNameLst>
                                          <p:attrName>ppt_x</p:attrName>
                                        </p:attrNameLst>
                                      </p:cBhvr>
                                      <p:tavLst>
                                        <p:tav tm="0">
                                          <p:val>
                                            <p:strVal val="#ppt_x"/>
                                          </p:val>
                                        </p:tav>
                                        <p:tav tm="100000">
                                          <p:val>
                                            <p:strVal val="#ppt_x"/>
                                          </p:val>
                                        </p:tav>
                                      </p:tavLst>
                                    </p:anim>
                                    <p:anim calcmode="lin" valueType="num">
                                      <p:cBhvr additive="base">
                                        <p:cTn id="14"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2"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0-#ppt_w/2"/>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30"/>
                                        </p:tgtEl>
                                        <p:attrNameLst>
                                          <p:attrName>style.visibility</p:attrName>
                                        </p:attrNameLst>
                                      </p:cBhvr>
                                      <p:to>
                                        <p:strVal val="visible"/>
                                      </p:to>
                                    </p:set>
                                    <p:anim calcmode="lin" valueType="num">
                                      <p:cBhvr additive="base">
                                        <p:cTn id="41" dur="500" fill="hold"/>
                                        <p:tgtEl>
                                          <p:spTgt spid="30"/>
                                        </p:tgtEl>
                                        <p:attrNameLst>
                                          <p:attrName>ppt_x</p:attrName>
                                        </p:attrNameLst>
                                      </p:cBhvr>
                                      <p:tavLst>
                                        <p:tav tm="0">
                                          <p:val>
                                            <p:strVal val="#ppt_x"/>
                                          </p:val>
                                        </p:tav>
                                        <p:tav tm="100000">
                                          <p:val>
                                            <p:strVal val="#ppt_x"/>
                                          </p:val>
                                        </p:tav>
                                      </p:tavLst>
                                    </p:anim>
                                    <p:anim calcmode="lin" valueType="num">
                                      <p:cBhvr additive="base">
                                        <p:cTn id="4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31"/>
                                        </p:tgtEl>
                                        <p:attrNameLst>
                                          <p:attrName>style.visibility</p:attrName>
                                        </p:attrNameLst>
                                      </p:cBhvr>
                                      <p:to>
                                        <p:strVal val="visible"/>
                                      </p:to>
                                    </p:set>
                                    <p:anim calcmode="lin" valueType="num">
                                      <p:cBhvr additive="base">
                                        <p:cTn id="47" dur="500" fill="hold"/>
                                        <p:tgtEl>
                                          <p:spTgt spid="31"/>
                                        </p:tgtEl>
                                        <p:attrNameLst>
                                          <p:attrName>ppt_x</p:attrName>
                                        </p:attrNameLst>
                                      </p:cBhvr>
                                      <p:tavLst>
                                        <p:tav tm="0">
                                          <p:val>
                                            <p:strVal val="#ppt_x"/>
                                          </p:val>
                                        </p:tav>
                                        <p:tav tm="100000">
                                          <p:val>
                                            <p:strVal val="#ppt_x"/>
                                          </p:val>
                                        </p:tav>
                                      </p:tavLst>
                                    </p:anim>
                                    <p:anim calcmode="lin" valueType="num">
                                      <p:cBhvr additive="base">
                                        <p:cTn id="4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32"/>
                                        </p:tgtEl>
                                        <p:attrNameLst>
                                          <p:attrName>style.visibility</p:attrName>
                                        </p:attrNameLst>
                                      </p:cBhvr>
                                      <p:to>
                                        <p:strVal val="visible"/>
                                      </p:to>
                                    </p:set>
                                    <p:anim calcmode="lin" valueType="num">
                                      <p:cBhvr additive="base">
                                        <p:cTn id="53" dur="500" fill="hold"/>
                                        <p:tgtEl>
                                          <p:spTgt spid="32"/>
                                        </p:tgtEl>
                                        <p:attrNameLst>
                                          <p:attrName>ppt_x</p:attrName>
                                        </p:attrNameLst>
                                      </p:cBhvr>
                                      <p:tavLst>
                                        <p:tav tm="0">
                                          <p:val>
                                            <p:strVal val="#ppt_x"/>
                                          </p:val>
                                        </p:tav>
                                        <p:tav tm="100000">
                                          <p:val>
                                            <p:strVal val="#ppt_x"/>
                                          </p:val>
                                        </p:tav>
                                      </p:tavLst>
                                    </p:anim>
                                    <p:anim calcmode="lin" valueType="num">
                                      <p:cBhvr additive="base">
                                        <p:cTn id="54"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33"/>
                                        </p:tgtEl>
                                        <p:attrNameLst>
                                          <p:attrName>style.visibility</p:attrName>
                                        </p:attrNameLst>
                                      </p:cBhvr>
                                      <p:to>
                                        <p:strVal val="visible"/>
                                      </p:to>
                                    </p:set>
                                    <p:anim calcmode="lin" valueType="num">
                                      <p:cBhvr additive="base">
                                        <p:cTn id="59" dur="500" fill="hold"/>
                                        <p:tgtEl>
                                          <p:spTgt spid="33"/>
                                        </p:tgtEl>
                                        <p:attrNameLst>
                                          <p:attrName>ppt_x</p:attrName>
                                        </p:attrNameLst>
                                      </p:cBhvr>
                                      <p:tavLst>
                                        <p:tav tm="0">
                                          <p:val>
                                            <p:strVal val="#ppt_x"/>
                                          </p:val>
                                        </p:tav>
                                        <p:tav tm="100000">
                                          <p:val>
                                            <p:strVal val="#ppt_x"/>
                                          </p:val>
                                        </p:tav>
                                      </p:tavLst>
                                    </p:anim>
                                    <p:anim calcmode="lin" valueType="num">
                                      <p:cBhvr additive="base">
                                        <p:cTn id="60"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14" grpId="0"/>
      <p:bldP spid="32" grpId="0"/>
      <p:bldP spid="33" grpId="0"/>
      <p:bldP spid="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D25FF8B9-A96D-481D-9B5B-DFC8BB9E318F}"/>
              </a:ext>
            </a:extLst>
          </p:cNvPr>
          <p:cNvGrpSpPr>
            <a:grpSpLocks/>
          </p:cNvGrpSpPr>
          <p:nvPr/>
        </p:nvGrpSpPr>
        <p:grpSpPr bwMode="auto">
          <a:xfrm>
            <a:off x="1447800" y="2133600"/>
            <a:ext cx="2973388" cy="915988"/>
            <a:chOff x="5181600" y="3124200"/>
            <a:chExt cx="2972594" cy="915194"/>
          </a:xfrm>
        </p:grpSpPr>
        <p:cxnSp>
          <p:nvCxnSpPr>
            <p:cNvPr id="3" name="Straight Connector 2">
              <a:extLst>
                <a:ext uri="{FF2B5EF4-FFF2-40B4-BE49-F238E27FC236}">
                  <a16:creationId xmlns:a16="http://schemas.microsoft.com/office/drawing/2014/main" id="{13843C1E-0B0A-4555-A734-BF9386DDAE56}"/>
                </a:ext>
              </a:extLst>
            </p:cNvPr>
            <p:cNvCxnSpPr/>
            <p:nvPr/>
          </p:nvCxnSpPr>
          <p:spPr>
            <a:xfrm rot="5400000">
              <a:off x="5106351" y="3351808"/>
              <a:ext cx="4568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D87E0F55-6302-452D-BBC2-8027CBEA03A1}"/>
                </a:ext>
              </a:extLst>
            </p:cNvPr>
            <p:cNvCxnSpPr/>
            <p:nvPr/>
          </p:nvCxnSpPr>
          <p:spPr>
            <a:xfrm rot="5400000">
              <a:off x="7924998" y="3810198"/>
              <a:ext cx="4568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881F2564-78A6-4C04-B758-BE7F04024A69}"/>
                </a:ext>
              </a:extLst>
            </p:cNvPr>
            <p:cNvCxnSpPr/>
            <p:nvPr/>
          </p:nvCxnSpPr>
          <p:spPr>
            <a:xfrm>
              <a:off x="5333959" y="3581004"/>
              <a:ext cx="2818647" cy="1587"/>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27D691AD-9972-4CC6-8FB9-E15DF56D6C3F}"/>
                </a:ext>
              </a:extLst>
            </p:cNvPr>
            <p:cNvCxnSpPr/>
            <p:nvPr/>
          </p:nvCxnSpPr>
          <p:spPr>
            <a:xfrm>
              <a:off x="5333959" y="3581004"/>
              <a:ext cx="2818647" cy="456804"/>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2F79D5CE-8878-469B-9F5E-FA4173758D59}"/>
                </a:ext>
              </a:extLst>
            </p:cNvPr>
            <p:cNvCxnSpPr/>
            <p:nvPr/>
          </p:nvCxnSpPr>
          <p:spPr>
            <a:xfrm>
              <a:off x="5333959" y="3124200"/>
              <a:ext cx="2818647" cy="456804"/>
            </a:xfrm>
            <a:prstGeom prst="line">
              <a:avLst/>
            </a:prstGeom>
          </p:spPr>
          <p:style>
            <a:lnRef idx="1">
              <a:schemeClr val="accent1"/>
            </a:lnRef>
            <a:fillRef idx="0">
              <a:schemeClr val="accent1"/>
            </a:fillRef>
            <a:effectRef idx="0">
              <a:schemeClr val="accent1"/>
            </a:effectRef>
            <a:fontRef idx="minor">
              <a:schemeClr val="tx1"/>
            </a:fontRef>
          </p:style>
        </p:cxnSp>
        <p:sp>
          <p:nvSpPr>
            <p:cNvPr id="8" name="Isosceles Triangle 7">
              <a:extLst>
                <a:ext uri="{FF2B5EF4-FFF2-40B4-BE49-F238E27FC236}">
                  <a16:creationId xmlns:a16="http://schemas.microsoft.com/office/drawing/2014/main" id="{F3D0FA44-319B-454A-B842-0D61B56F3F7E}"/>
                </a:ext>
              </a:extLst>
            </p:cNvPr>
            <p:cNvSpPr/>
            <p:nvPr/>
          </p:nvSpPr>
          <p:spPr>
            <a:xfrm>
              <a:off x="5181600" y="3581004"/>
              <a:ext cx="304719" cy="228402"/>
            </a:xfrm>
            <a:prstGeom prst="triangle">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2" name="TextBox 11">
            <a:extLst>
              <a:ext uri="{FF2B5EF4-FFF2-40B4-BE49-F238E27FC236}">
                <a16:creationId xmlns:a16="http://schemas.microsoft.com/office/drawing/2014/main" id="{CC261034-0581-427A-865C-E40158358828}"/>
              </a:ext>
            </a:extLst>
          </p:cNvPr>
          <p:cNvSpPr txBox="1">
            <a:spLocks noChangeArrowheads="1"/>
          </p:cNvSpPr>
          <p:nvPr/>
        </p:nvSpPr>
        <p:spPr bwMode="auto">
          <a:xfrm>
            <a:off x="914400" y="2135188"/>
            <a:ext cx="762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M/EI</a:t>
            </a:r>
          </a:p>
        </p:txBody>
      </p:sp>
      <p:sp>
        <p:nvSpPr>
          <p:cNvPr id="13" name="TextBox 12">
            <a:extLst>
              <a:ext uri="{FF2B5EF4-FFF2-40B4-BE49-F238E27FC236}">
                <a16:creationId xmlns:a16="http://schemas.microsoft.com/office/drawing/2014/main" id="{7354AD8F-8A98-43AD-A4DB-32851A36A849}"/>
              </a:ext>
            </a:extLst>
          </p:cNvPr>
          <p:cNvSpPr txBox="1">
            <a:spLocks noChangeArrowheads="1"/>
          </p:cNvSpPr>
          <p:nvPr/>
        </p:nvSpPr>
        <p:spPr bwMode="auto">
          <a:xfrm>
            <a:off x="4038600" y="3048000"/>
            <a:ext cx="838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r>
              <a:rPr lang="en-US" altLang="en-US" sz="1800" baseline="-25000"/>
              <a:t> </a:t>
            </a:r>
            <a:r>
              <a:rPr lang="en-US" altLang="en-US" sz="1800"/>
              <a:t>/2EI</a:t>
            </a:r>
          </a:p>
        </p:txBody>
      </p:sp>
      <p:graphicFrame>
        <p:nvGraphicFramePr>
          <p:cNvPr id="30" name="Object 29">
            <a:extLst>
              <a:ext uri="{FF2B5EF4-FFF2-40B4-BE49-F238E27FC236}">
                <a16:creationId xmlns:a16="http://schemas.microsoft.com/office/drawing/2014/main" id="{CA0191C7-F38A-4A97-92DA-2B5A0E540F40}"/>
              </a:ext>
            </a:extLst>
          </p:cNvPr>
          <p:cNvGraphicFramePr>
            <a:graphicFrameLocks noChangeAspect="1"/>
          </p:cNvGraphicFramePr>
          <p:nvPr/>
        </p:nvGraphicFramePr>
        <p:xfrm>
          <a:off x="5280025" y="2438400"/>
          <a:ext cx="3154363" cy="555625"/>
        </p:xfrm>
        <a:graphic>
          <a:graphicData uri="http://schemas.openxmlformats.org/presentationml/2006/ole">
            <mc:AlternateContent xmlns:mc="http://schemas.openxmlformats.org/markup-compatibility/2006">
              <mc:Choice xmlns:v="urn:schemas-microsoft-com:vml" Requires="v">
                <p:oleObj spid="_x0000_s9254" name="Equation" r:id="rId3" imgW="1295400" imgH="228600" progId="Equation.3">
                  <p:embed/>
                </p:oleObj>
              </mc:Choice>
              <mc:Fallback>
                <p:oleObj name="Equation" r:id="rId3" imgW="1295400" imgH="228600" progId="Equation.3">
                  <p:embed/>
                  <p:pic>
                    <p:nvPicPr>
                      <p:cNvPr id="0" name="Object 2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0025" y="2438400"/>
                        <a:ext cx="3154363" cy="55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1" name="Object 2">
            <a:extLst>
              <a:ext uri="{FF2B5EF4-FFF2-40B4-BE49-F238E27FC236}">
                <a16:creationId xmlns:a16="http://schemas.microsoft.com/office/drawing/2014/main" id="{45871061-27AD-42F6-B9D3-37404F1B5C31}"/>
              </a:ext>
            </a:extLst>
          </p:cNvPr>
          <p:cNvGraphicFramePr>
            <a:graphicFrameLocks noChangeAspect="1"/>
          </p:cNvGraphicFramePr>
          <p:nvPr/>
        </p:nvGraphicFramePr>
        <p:xfrm>
          <a:off x="6083300" y="3070225"/>
          <a:ext cx="1536700" cy="708025"/>
        </p:xfrm>
        <a:graphic>
          <a:graphicData uri="http://schemas.openxmlformats.org/presentationml/2006/ole">
            <mc:AlternateContent xmlns:mc="http://schemas.openxmlformats.org/markup-compatibility/2006">
              <mc:Choice xmlns:v="urn:schemas-microsoft-com:vml" Requires="v">
                <p:oleObj spid="_x0000_s9255" name="Equation" r:id="rId5" imgW="685800" imgH="393700" progId="Equation.3">
                  <p:embed/>
                </p:oleObj>
              </mc:Choice>
              <mc:Fallback>
                <p:oleObj name="Equation" r:id="rId5" imgW="685800" imgH="3937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3300" y="3070225"/>
                        <a:ext cx="1536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 name="TextBox 31">
            <a:extLst>
              <a:ext uri="{FF2B5EF4-FFF2-40B4-BE49-F238E27FC236}">
                <a16:creationId xmlns:a16="http://schemas.microsoft.com/office/drawing/2014/main" id="{14BC3B97-6D2C-4650-846C-57E313AB02AB}"/>
              </a:ext>
            </a:extLst>
          </p:cNvPr>
          <p:cNvSpPr txBox="1">
            <a:spLocks noChangeArrowheads="1"/>
          </p:cNvSpPr>
          <p:nvPr/>
        </p:nvSpPr>
        <p:spPr bwMode="auto">
          <a:xfrm>
            <a:off x="5486400" y="3854450"/>
            <a:ext cx="3200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solidFill>
                  <a:srgbClr val="3333FF"/>
                </a:solidFill>
              </a:rPr>
              <a:t>Absolute stiffness K = 4EI/L</a:t>
            </a:r>
          </a:p>
        </p:txBody>
      </p:sp>
      <p:sp>
        <p:nvSpPr>
          <p:cNvPr id="33" name="Rectangle 32">
            <a:extLst>
              <a:ext uri="{FF2B5EF4-FFF2-40B4-BE49-F238E27FC236}">
                <a16:creationId xmlns:a16="http://schemas.microsoft.com/office/drawing/2014/main" id="{1CF3817D-83C7-46DB-ADC0-79E66AC48D80}"/>
              </a:ext>
            </a:extLst>
          </p:cNvPr>
          <p:cNvSpPr>
            <a:spLocks noChangeArrowheads="1"/>
          </p:cNvSpPr>
          <p:nvPr/>
        </p:nvSpPr>
        <p:spPr bwMode="auto">
          <a:xfrm>
            <a:off x="1219200" y="228600"/>
            <a:ext cx="1093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u="sng">
                <a:solidFill>
                  <a:srgbClr val="FF0000"/>
                </a:solidFill>
              </a:rPr>
              <a:t>Stiffness</a:t>
            </a:r>
            <a:endParaRPr lang="en-US" altLang="en-US" sz="2000">
              <a:solidFill>
                <a:srgbClr val="FF0000"/>
              </a:solidFill>
            </a:endParaRPr>
          </a:p>
        </p:txBody>
      </p:sp>
      <p:sp>
        <p:nvSpPr>
          <p:cNvPr id="34" name="TextBox 33">
            <a:extLst>
              <a:ext uri="{FF2B5EF4-FFF2-40B4-BE49-F238E27FC236}">
                <a16:creationId xmlns:a16="http://schemas.microsoft.com/office/drawing/2014/main" id="{0F10041F-12E3-48BB-A2A6-0280E0F98EAB}"/>
              </a:ext>
            </a:extLst>
          </p:cNvPr>
          <p:cNvSpPr txBox="1">
            <a:spLocks noChangeArrowheads="1"/>
          </p:cNvSpPr>
          <p:nvPr/>
        </p:nvSpPr>
        <p:spPr bwMode="auto">
          <a:xfrm>
            <a:off x="914400" y="4572000"/>
            <a:ext cx="7772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en-US" altLang="en-US" sz="1800" b="1"/>
              <a:t>Absolute stiffness </a:t>
            </a:r>
            <a:r>
              <a:rPr lang="en-US" altLang="en-US" sz="1800" b="1">
                <a:solidFill>
                  <a:srgbClr val="FF0000"/>
                </a:solidFill>
              </a:rPr>
              <a:t>is the value of the moment, applied at the simply supported end of a member, necessary to produce a rotation of 1 radian of this simple supported end, no translation of either end being permitted and the far end being either simply supported, restrained or fixed.  </a:t>
            </a:r>
          </a:p>
        </p:txBody>
      </p:sp>
      <p:grpSp>
        <p:nvGrpSpPr>
          <p:cNvPr id="9" name="Group 9">
            <a:extLst>
              <a:ext uri="{FF2B5EF4-FFF2-40B4-BE49-F238E27FC236}">
                <a16:creationId xmlns:a16="http://schemas.microsoft.com/office/drawing/2014/main" id="{C0D862C6-0757-422A-9406-717D2DCF16BD}"/>
              </a:ext>
            </a:extLst>
          </p:cNvPr>
          <p:cNvGrpSpPr>
            <a:grpSpLocks/>
          </p:cNvGrpSpPr>
          <p:nvPr/>
        </p:nvGrpSpPr>
        <p:grpSpPr bwMode="auto">
          <a:xfrm>
            <a:off x="1066800" y="685800"/>
            <a:ext cx="4068763" cy="1525588"/>
            <a:chOff x="1066800" y="685800"/>
            <a:chExt cx="4068285" cy="1524794"/>
          </a:xfrm>
        </p:grpSpPr>
        <p:sp>
          <p:nvSpPr>
            <p:cNvPr id="9227" name="TextBox 10">
              <a:extLst>
                <a:ext uri="{FF2B5EF4-FFF2-40B4-BE49-F238E27FC236}">
                  <a16:creationId xmlns:a16="http://schemas.microsoft.com/office/drawing/2014/main" id="{30D01341-D038-448E-AFFA-B20039040AC0}"/>
                </a:ext>
              </a:extLst>
            </p:cNvPr>
            <p:cNvSpPr txBox="1">
              <a:spLocks noChangeArrowheads="1"/>
            </p:cNvSpPr>
            <p:nvPr/>
          </p:nvSpPr>
          <p:spPr bwMode="auto">
            <a:xfrm>
              <a:off x="4525485" y="1158041"/>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M/2</a:t>
              </a:r>
              <a:endParaRPr lang="en-US" altLang="en-US" sz="1800" baseline="-25000"/>
            </a:p>
          </p:txBody>
        </p:sp>
        <p:grpSp>
          <p:nvGrpSpPr>
            <p:cNvPr id="9228" name="Group 8">
              <a:extLst>
                <a:ext uri="{FF2B5EF4-FFF2-40B4-BE49-F238E27FC236}">
                  <a16:creationId xmlns:a16="http://schemas.microsoft.com/office/drawing/2014/main" id="{46E9F800-348D-476D-AA59-B697CBFBCBB7}"/>
                </a:ext>
              </a:extLst>
            </p:cNvPr>
            <p:cNvGrpSpPr>
              <a:grpSpLocks/>
            </p:cNvGrpSpPr>
            <p:nvPr/>
          </p:nvGrpSpPr>
          <p:grpSpPr bwMode="auto">
            <a:xfrm>
              <a:off x="1066800" y="685800"/>
              <a:ext cx="3553121" cy="1524794"/>
              <a:chOff x="1038664" y="685800"/>
              <a:chExt cx="3553121" cy="1524794"/>
            </a:xfrm>
          </p:grpSpPr>
          <p:grpSp>
            <p:nvGrpSpPr>
              <p:cNvPr id="9229" name="Group 34">
                <a:extLst>
                  <a:ext uri="{FF2B5EF4-FFF2-40B4-BE49-F238E27FC236}">
                    <a16:creationId xmlns:a16="http://schemas.microsoft.com/office/drawing/2014/main" id="{0BB4E222-6F5A-472C-9CF9-CEF70B6ED948}"/>
                  </a:ext>
                </a:extLst>
              </p:cNvPr>
              <p:cNvGrpSpPr>
                <a:grpSpLocks/>
              </p:cNvGrpSpPr>
              <p:nvPr/>
            </p:nvGrpSpPr>
            <p:grpSpPr bwMode="auto">
              <a:xfrm>
                <a:off x="1038664" y="685800"/>
                <a:ext cx="3429794" cy="1524794"/>
                <a:chOff x="685800" y="1253331"/>
                <a:chExt cx="3429794" cy="1524794"/>
              </a:xfrm>
            </p:grpSpPr>
            <p:cxnSp>
              <p:nvCxnSpPr>
                <p:cNvPr id="37" name="Straight Connector 36">
                  <a:extLst>
                    <a:ext uri="{FF2B5EF4-FFF2-40B4-BE49-F238E27FC236}">
                      <a16:creationId xmlns:a16="http://schemas.microsoft.com/office/drawing/2014/main" id="{EFFA98BF-4635-45C4-A19B-4C87D1B0C697}"/>
                    </a:ext>
                  </a:extLst>
                </p:cNvPr>
                <p:cNvCxnSpPr/>
                <p:nvPr/>
              </p:nvCxnSpPr>
              <p:spPr>
                <a:xfrm rot="5400000">
                  <a:off x="3953346" y="2472690"/>
                  <a:ext cx="304641"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DC0BA273-93B8-43F8-8ADE-B546E6BB357D}"/>
                    </a:ext>
                  </a:extLst>
                </p:cNvPr>
                <p:cNvCxnSpPr/>
                <p:nvPr/>
              </p:nvCxnSpPr>
              <p:spPr>
                <a:xfrm rot="5400000">
                  <a:off x="1099357" y="2472690"/>
                  <a:ext cx="304641" cy="1588"/>
                </a:xfrm>
                <a:prstGeom prst="line">
                  <a:avLst/>
                </a:prstGeom>
              </p:spPr>
              <p:style>
                <a:lnRef idx="1">
                  <a:schemeClr val="accent1"/>
                </a:lnRef>
                <a:fillRef idx="0">
                  <a:schemeClr val="accent1"/>
                </a:fillRef>
                <a:effectRef idx="0">
                  <a:schemeClr val="accent1"/>
                </a:effectRef>
                <a:fontRef idx="minor">
                  <a:schemeClr val="tx1"/>
                </a:fontRef>
              </p:style>
            </p:cxnSp>
            <p:grpSp>
              <p:nvGrpSpPr>
                <p:cNvPr id="9234" name="Group 16">
                  <a:extLst>
                    <a:ext uri="{FF2B5EF4-FFF2-40B4-BE49-F238E27FC236}">
                      <a16:creationId xmlns:a16="http://schemas.microsoft.com/office/drawing/2014/main" id="{6EC5B1F0-4ED9-4798-B25E-A9A56033F394}"/>
                    </a:ext>
                  </a:extLst>
                </p:cNvPr>
                <p:cNvGrpSpPr>
                  <a:grpSpLocks/>
                </p:cNvGrpSpPr>
                <p:nvPr/>
              </p:nvGrpSpPr>
              <p:grpSpPr bwMode="auto">
                <a:xfrm>
                  <a:off x="685800" y="1253331"/>
                  <a:ext cx="3429000" cy="1524794"/>
                  <a:chOff x="2057400" y="2437606"/>
                  <a:chExt cx="3429000" cy="1524794"/>
                </a:xfrm>
              </p:grpSpPr>
              <p:grpSp>
                <p:nvGrpSpPr>
                  <p:cNvPr id="9237" name="Group 78">
                    <a:extLst>
                      <a:ext uri="{FF2B5EF4-FFF2-40B4-BE49-F238E27FC236}">
                        <a16:creationId xmlns:a16="http://schemas.microsoft.com/office/drawing/2014/main" id="{8B06911F-3F1F-4AF0-8DAF-FD9C7D10D9E2}"/>
                      </a:ext>
                    </a:extLst>
                  </p:cNvPr>
                  <p:cNvGrpSpPr>
                    <a:grpSpLocks/>
                  </p:cNvGrpSpPr>
                  <p:nvPr/>
                </p:nvGrpSpPr>
                <p:grpSpPr bwMode="auto">
                  <a:xfrm>
                    <a:off x="2057400" y="2437606"/>
                    <a:ext cx="3386797" cy="990600"/>
                    <a:chOff x="4800600" y="2057400"/>
                    <a:chExt cx="3386797" cy="990600"/>
                  </a:xfrm>
                </p:grpSpPr>
                <p:sp>
                  <p:nvSpPr>
                    <p:cNvPr id="45" name="Isosceles Triangle 44">
                      <a:extLst>
                        <a:ext uri="{FF2B5EF4-FFF2-40B4-BE49-F238E27FC236}">
                          <a16:creationId xmlns:a16="http://schemas.microsoft.com/office/drawing/2014/main" id="{56897ED8-1043-455A-9047-ADB17022EF40}"/>
                        </a:ext>
                      </a:extLst>
                    </p:cNvPr>
                    <p:cNvSpPr/>
                    <p:nvPr/>
                  </p:nvSpPr>
                  <p:spPr>
                    <a:xfrm>
                      <a:off x="5181555" y="2590522"/>
                      <a:ext cx="304764" cy="304641"/>
                    </a:xfrm>
                    <a:prstGeom prst="triangl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6" name="Freeform 45">
                      <a:extLst>
                        <a:ext uri="{FF2B5EF4-FFF2-40B4-BE49-F238E27FC236}">
                          <a16:creationId xmlns:a16="http://schemas.microsoft.com/office/drawing/2014/main" id="{55618237-AB7F-4C43-AD53-3976D6DAB1D0}"/>
                        </a:ext>
                      </a:extLst>
                    </p:cNvPr>
                    <p:cNvSpPr/>
                    <p:nvPr/>
                  </p:nvSpPr>
                  <p:spPr>
                    <a:xfrm>
                      <a:off x="5330763" y="2550856"/>
                      <a:ext cx="2838116" cy="268147"/>
                    </a:xfrm>
                    <a:custGeom>
                      <a:avLst/>
                      <a:gdLst>
                        <a:gd name="connsiteX0" fmla="*/ 0 w 2855742"/>
                        <a:gd name="connsiteY0" fmla="*/ 23447 h 351693"/>
                        <a:gd name="connsiteX1" fmla="*/ 956603 w 2855742"/>
                        <a:gd name="connsiteY1" fmla="*/ 347004 h 351693"/>
                        <a:gd name="connsiteX2" fmla="*/ 1913207 w 2855742"/>
                        <a:gd name="connsiteY2" fmla="*/ 51582 h 351693"/>
                        <a:gd name="connsiteX3" fmla="*/ 2855742 w 2855742"/>
                        <a:gd name="connsiteY3" fmla="*/ 37514 h 351693"/>
                        <a:gd name="connsiteX4" fmla="*/ 2855742 w 2855742"/>
                        <a:gd name="connsiteY4" fmla="*/ 37514 h 3516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742" h="351693">
                          <a:moveTo>
                            <a:pt x="0" y="23447"/>
                          </a:moveTo>
                          <a:cubicBezTo>
                            <a:pt x="318867" y="182881"/>
                            <a:pt x="637735" y="342315"/>
                            <a:pt x="956603" y="347004"/>
                          </a:cubicBezTo>
                          <a:cubicBezTo>
                            <a:pt x="1275471" y="351693"/>
                            <a:pt x="1596684" y="103164"/>
                            <a:pt x="1913207" y="51582"/>
                          </a:cubicBezTo>
                          <a:cubicBezTo>
                            <a:pt x="2229730" y="0"/>
                            <a:pt x="2855742" y="37514"/>
                            <a:pt x="2855742" y="37514"/>
                          </a:cubicBezTo>
                          <a:lnTo>
                            <a:pt x="2855742" y="37514"/>
                          </a:ln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cxnSp>
                  <p:nvCxnSpPr>
                    <p:cNvPr id="47" name="Straight Connector 46">
                      <a:extLst>
                        <a:ext uri="{FF2B5EF4-FFF2-40B4-BE49-F238E27FC236}">
                          <a16:creationId xmlns:a16="http://schemas.microsoft.com/office/drawing/2014/main" id="{F30DE499-9D72-4FF4-AACA-6F4D489DD164}"/>
                        </a:ext>
                      </a:extLst>
                    </p:cNvPr>
                    <p:cNvCxnSpPr/>
                    <p:nvPr/>
                  </p:nvCxnSpPr>
                  <p:spPr>
                    <a:xfrm rot="5400000">
                      <a:off x="7945939" y="2553235"/>
                      <a:ext cx="380802" cy="1587"/>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C600BB92-E027-482D-BA7F-A0D61C97BA02}"/>
                        </a:ext>
                      </a:extLst>
                    </p:cNvPr>
                    <p:cNvCxnSpPr>
                      <a:stCxn id="46" idx="0"/>
                    </p:cNvCxnSpPr>
                    <p:nvPr/>
                  </p:nvCxnSpPr>
                  <p:spPr>
                    <a:xfrm>
                      <a:off x="5330763" y="2568309"/>
                      <a:ext cx="831752" cy="479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C24EF52-4C8C-475F-9FA4-C040E217F8D9}"/>
                        </a:ext>
                      </a:extLst>
                    </p:cNvPr>
                    <p:cNvCxnSpPr/>
                    <p:nvPr/>
                  </p:nvCxnSpPr>
                  <p:spPr>
                    <a:xfrm rot="5400000" flipH="1" flipV="1">
                      <a:off x="5748227" y="2133393"/>
                      <a:ext cx="1586" cy="830165"/>
                    </a:xfrm>
                    <a:prstGeom prst="line">
                      <a:avLst/>
                    </a:prstGeom>
                    <a:ln>
                      <a:solidFill>
                        <a:srgbClr val="FF0000"/>
                      </a:solidFill>
                      <a:prstDash val="dash"/>
                    </a:ln>
                  </p:spPr>
                  <p:style>
                    <a:lnRef idx="1">
                      <a:schemeClr val="accent1"/>
                    </a:lnRef>
                    <a:fillRef idx="0">
                      <a:schemeClr val="accent1"/>
                    </a:fillRef>
                    <a:effectRef idx="0">
                      <a:schemeClr val="accent1"/>
                    </a:effectRef>
                    <a:fontRef idx="minor">
                      <a:schemeClr val="tx1"/>
                    </a:fontRef>
                  </p:style>
                </p:cxnSp>
                <p:sp>
                  <p:nvSpPr>
                    <p:cNvPr id="9245" name="TextBox 49">
                      <a:extLst>
                        <a:ext uri="{FF2B5EF4-FFF2-40B4-BE49-F238E27FC236}">
                          <a16:creationId xmlns:a16="http://schemas.microsoft.com/office/drawing/2014/main" id="{BCB99DAB-2C38-4D72-8773-5177BA3C8212}"/>
                        </a:ext>
                      </a:extLst>
                    </p:cNvPr>
                    <p:cNvSpPr txBox="1">
                      <a:spLocks noChangeArrowheads="1"/>
                    </p:cNvSpPr>
                    <p:nvPr/>
                  </p:nvSpPr>
                  <p:spPr bwMode="auto">
                    <a:xfrm>
                      <a:off x="5943600" y="2481398"/>
                      <a:ext cx="4572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l-GR" altLang="en-US" sz="1800"/>
                        <a:t>θ</a:t>
                      </a:r>
                      <a:r>
                        <a:rPr lang="en-US" altLang="en-US" sz="1800" baseline="-25000"/>
                        <a:t>A</a:t>
                      </a:r>
                    </a:p>
                  </p:txBody>
                </p:sp>
                <p:sp>
                  <p:nvSpPr>
                    <p:cNvPr id="51" name="Freeform 50">
                      <a:extLst>
                        <a:ext uri="{FF2B5EF4-FFF2-40B4-BE49-F238E27FC236}">
                          <a16:creationId xmlns:a16="http://schemas.microsoft.com/office/drawing/2014/main" id="{53F40692-A495-42BE-A797-D6E225C7E16E}"/>
                        </a:ext>
                      </a:extLst>
                    </p:cNvPr>
                    <p:cNvSpPr/>
                    <p:nvPr/>
                  </p:nvSpPr>
                  <p:spPr>
                    <a:xfrm>
                      <a:off x="5791084" y="2546095"/>
                      <a:ext cx="95239" cy="309402"/>
                    </a:xfrm>
                    <a:custGeom>
                      <a:avLst/>
                      <a:gdLst>
                        <a:gd name="connsiteX0" fmla="*/ 28135 w 103162"/>
                        <a:gd name="connsiteY0" fmla="*/ 0 h 309490"/>
                        <a:gd name="connsiteX1" fmla="*/ 98473 w 103162"/>
                        <a:gd name="connsiteY1" fmla="*/ 211016 h 309490"/>
                        <a:gd name="connsiteX2" fmla="*/ 0 w 103162"/>
                        <a:gd name="connsiteY2" fmla="*/ 309490 h 309490"/>
                        <a:gd name="connsiteX3" fmla="*/ 0 w 103162"/>
                        <a:gd name="connsiteY3" fmla="*/ 309490 h 309490"/>
                      </a:gdLst>
                      <a:ahLst/>
                      <a:cxnLst>
                        <a:cxn ang="0">
                          <a:pos x="connsiteX0" y="connsiteY0"/>
                        </a:cxn>
                        <a:cxn ang="0">
                          <a:pos x="connsiteX1" y="connsiteY1"/>
                        </a:cxn>
                        <a:cxn ang="0">
                          <a:pos x="connsiteX2" y="connsiteY2"/>
                        </a:cxn>
                        <a:cxn ang="0">
                          <a:pos x="connsiteX3" y="connsiteY3"/>
                        </a:cxn>
                      </a:cxnLst>
                      <a:rect l="l" t="t" r="r" b="b"/>
                      <a:pathLst>
                        <a:path w="103162" h="309490">
                          <a:moveTo>
                            <a:pt x="28135" y="0"/>
                          </a:moveTo>
                          <a:cubicBezTo>
                            <a:pt x="65648" y="79717"/>
                            <a:pt x="103162" y="159434"/>
                            <a:pt x="98473" y="211016"/>
                          </a:cubicBezTo>
                          <a:cubicBezTo>
                            <a:pt x="93784" y="262598"/>
                            <a:pt x="0" y="309490"/>
                            <a:pt x="0" y="309490"/>
                          </a:cubicBezTo>
                          <a:lnTo>
                            <a:pt x="0" y="309490"/>
                          </a:lnTo>
                        </a:path>
                      </a:pathLst>
                    </a:custGeom>
                    <a:ln>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247" name="TextBox 52">
                      <a:extLst>
                        <a:ext uri="{FF2B5EF4-FFF2-40B4-BE49-F238E27FC236}">
                          <a16:creationId xmlns:a16="http://schemas.microsoft.com/office/drawing/2014/main" id="{A0E7E35D-EFA9-4785-A136-5B9B225B49AC}"/>
                        </a:ext>
                      </a:extLst>
                    </p:cNvPr>
                    <p:cNvSpPr txBox="1">
                      <a:spLocks noChangeArrowheads="1"/>
                    </p:cNvSpPr>
                    <p:nvPr/>
                  </p:nvSpPr>
                  <p:spPr bwMode="auto">
                    <a:xfrm>
                      <a:off x="4800600" y="2057400"/>
                      <a:ext cx="457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M</a:t>
                      </a:r>
                    </a:p>
                  </p:txBody>
                </p:sp>
              </p:grpSp>
              <p:cxnSp>
                <p:nvCxnSpPr>
                  <p:cNvPr id="43" name="Straight Connector 42">
                    <a:extLst>
                      <a:ext uri="{FF2B5EF4-FFF2-40B4-BE49-F238E27FC236}">
                        <a16:creationId xmlns:a16="http://schemas.microsoft.com/office/drawing/2014/main" id="{990CCC42-4B0E-4083-9959-1728DAF0B48D}"/>
                      </a:ext>
                    </a:extLst>
                  </p:cNvPr>
                  <p:cNvCxnSpPr/>
                  <p:nvPr/>
                </p:nvCxnSpPr>
                <p:spPr>
                  <a:xfrm>
                    <a:off x="2590737" y="3657759"/>
                    <a:ext cx="2885736" cy="1586"/>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9239" name="TextBox 43">
                    <a:extLst>
                      <a:ext uri="{FF2B5EF4-FFF2-40B4-BE49-F238E27FC236}">
                        <a16:creationId xmlns:a16="http://schemas.microsoft.com/office/drawing/2014/main" id="{35D01A01-86FA-4F91-AABB-F66E4F6299E6}"/>
                      </a:ext>
                    </a:extLst>
                  </p:cNvPr>
                  <p:cNvSpPr txBox="1">
                    <a:spLocks noChangeArrowheads="1"/>
                  </p:cNvSpPr>
                  <p:nvPr/>
                </p:nvSpPr>
                <p:spPr bwMode="auto">
                  <a:xfrm>
                    <a:off x="3657600" y="3581400"/>
                    <a:ext cx="3048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grpSp>
            <p:sp>
              <p:nvSpPr>
                <p:cNvPr id="9235" name="TextBox 39">
                  <a:extLst>
                    <a:ext uri="{FF2B5EF4-FFF2-40B4-BE49-F238E27FC236}">
                      <a16:creationId xmlns:a16="http://schemas.microsoft.com/office/drawing/2014/main" id="{16604DE0-B9B5-4F85-AB56-4617262BE76C}"/>
                    </a:ext>
                  </a:extLst>
                </p:cNvPr>
                <p:cNvSpPr txBox="1">
                  <a:spLocks noChangeArrowheads="1"/>
                </p:cNvSpPr>
                <p:nvPr/>
              </p:nvSpPr>
              <p:spPr bwMode="auto">
                <a:xfrm>
                  <a:off x="1066800" y="1475936"/>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9236" name="TextBox 40">
                  <a:extLst>
                    <a:ext uri="{FF2B5EF4-FFF2-40B4-BE49-F238E27FC236}">
                      <a16:creationId xmlns:a16="http://schemas.microsoft.com/office/drawing/2014/main" id="{AFE773CF-70E5-411B-9447-2EF6E7A1934D}"/>
                    </a:ext>
                  </a:extLst>
                </p:cNvPr>
                <p:cNvSpPr txBox="1">
                  <a:spLocks noChangeArrowheads="1"/>
                </p:cNvSpPr>
                <p:nvPr/>
              </p:nvSpPr>
              <p:spPr bwMode="auto">
                <a:xfrm>
                  <a:off x="3733800" y="1447800"/>
                  <a:ext cx="381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grpSp>
          <p:sp>
            <p:nvSpPr>
              <p:cNvPr id="54" name="Arc 53">
                <a:extLst>
                  <a:ext uri="{FF2B5EF4-FFF2-40B4-BE49-F238E27FC236}">
                    <a16:creationId xmlns:a16="http://schemas.microsoft.com/office/drawing/2014/main" id="{2E0690C6-B44A-4B9D-BCD5-AD87CA48540A}"/>
                  </a:ext>
                </a:extLst>
              </p:cNvPr>
              <p:cNvSpPr/>
              <p:nvPr/>
            </p:nvSpPr>
            <p:spPr>
              <a:xfrm rot="10532289">
                <a:off x="1272000" y="930148"/>
                <a:ext cx="533337" cy="641016"/>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55" name="Arc 54">
                <a:extLst>
                  <a:ext uri="{FF2B5EF4-FFF2-40B4-BE49-F238E27FC236}">
                    <a16:creationId xmlns:a16="http://schemas.microsoft.com/office/drawing/2014/main" id="{E736FCEA-E549-4884-9F8F-0DDEED895FA5}"/>
                  </a:ext>
                </a:extLst>
              </p:cNvPr>
              <p:cNvSpPr/>
              <p:nvPr/>
            </p:nvSpPr>
            <p:spPr>
              <a:xfrm rot="218489">
                <a:off x="4057735" y="853987"/>
                <a:ext cx="533337" cy="641016"/>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 calcmode="lin" valueType="num">
                                      <p:cBhvr additive="base">
                                        <p:cTn id="7" dur="500" fill="hold"/>
                                        <p:tgtEl>
                                          <p:spTgt spid="33"/>
                                        </p:tgtEl>
                                        <p:attrNameLst>
                                          <p:attrName>ppt_x</p:attrName>
                                        </p:attrNameLst>
                                      </p:cBhvr>
                                      <p:tavLst>
                                        <p:tav tm="0">
                                          <p:val>
                                            <p:strVal val="#ppt_x"/>
                                          </p:val>
                                        </p:tav>
                                        <p:tav tm="100000">
                                          <p:val>
                                            <p:strVal val="#ppt_x"/>
                                          </p:val>
                                        </p:tav>
                                      </p:tavLst>
                                    </p:anim>
                                    <p:anim calcmode="lin" valueType="num">
                                      <p:cBhvr additive="base">
                                        <p:cTn id="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6"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1+#ppt_w/2"/>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 calcmode="lin" valueType="num">
                                      <p:cBhvr additive="base">
                                        <p:cTn id="27" dur="500" fill="hold"/>
                                        <p:tgtEl>
                                          <p:spTgt spid="13"/>
                                        </p:tgtEl>
                                        <p:attrNameLst>
                                          <p:attrName>ppt_x</p:attrName>
                                        </p:attrNameLst>
                                      </p:cBhvr>
                                      <p:tavLst>
                                        <p:tav tm="0">
                                          <p:val>
                                            <p:strVal val="#ppt_x"/>
                                          </p:val>
                                        </p:tav>
                                        <p:tav tm="100000">
                                          <p:val>
                                            <p:strVal val="#ppt_x"/>
                                          </p:val>
                                        </p:tav>
                                      </p:tavLst>
                                    </p:anim>
                                    <p:anim calcmode="lin" valueType="num">
                                      <p:cBhvr additive="base">
                                        <p:cTn id="2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4"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anim calcmode="lin" valueType="num">
                                      <p:cBhvr additive="base">
                                        <p:cTn id="33" dur="500" fill="hold"/>
                                        <p:tgtEl>
                                          <p:spTgt spid="30"/>
                                        </p:tgtEl>
                                        <p:attrNameLst>
                                          <p:attrName>ppt_x</p:attrName>
                                        </p:attrNameLst>
                                      </p:cBhvr>
                                      <p:tavLst>
                                        <p:tav tm="0">
                                          <p:val>
                                            <p:strVal val="#ppt_x"/>
                                          </p:val>
                                        </p:tav>
                                        <p:tav tm="100000">
                                          <p:val>
                                            <p:strVal val="#ppt_x"/>
                                          </p:val>
                                        </p:tav>
                                      </p:tavLst>
                                    </p:anim>
                                    <p:anim calcmode="lin" valueType="num">
                                      <p:cBhvr additive="base">
                                        <p:cTn id="3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 presetClass="entr" presetSubtype="4"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anim calcmode="lin" valueType="num">
                                      <p:cBhvr additive="base">
                                        <p:cTn id="39" dur="500" fill="hold"/>
                                        <p:tgtEl>
                                          <p:spTgt spid="31"/>
                                        </p:tgtEl>
                                        <p:attrNameLst>
                                          <p:attrName>ppt_x</p:attrName>
                                        </p:attrNameLst>
                                      </p:cBhvr>
                                      <p:tavLst>
                                        <p:tav tm="0">
                                          <p:val>
                                            <p:strVal val="#ppt_x"/>
                                          </p:val>
                                        </p:tav>
                                        <p:tav tm="100000">
                                          <p:val>
                                            <p:strVal val="#ppt_x"/>
                                          </p:val>
                                        </p:tav>
                                      </p:tavLst>
                                    </p:anim>
                                    <p:anim calcmode="lin" valueType="num">
                                      <p:cBhvr additive="base">
                                        <p:cTn id="4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anim calcmode="lin" valueType="num">
                                      <p:cBhvr additive="base">
                                        <p:cTn id="45" dur="500" fill="hold"/>
                                        <p:tgtEl>
                                          <p:spTgt spid="32"/>
                                        </p:tgtEl>
                                        <p:attrNameLst>
                                          <p:attrName>ppt_x</p:attrName>
                                        </p:attrNameLst>
                                      </p:cBhvr>
                                      <p:tavLst>
                                        <p:tav tm="0">
                                          <p:val>
                                            <p:strVal val="#ppt_x"/>
                                          </p:val>
                                        </p:tav>
                                        <p:tav tm="100000">
                                          <p:val>
                                            <p:strVal val="#ppt_x"/>
                                          </p:val>
                                        </p:tav>
                                      </p:tavLst>
                                    </p:anim>
                                    <p:anim calcmode="lin" valueType="num">
                                      <p:cBhvr additive="base">
                                        <p:cTn id="46"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anim calcmode="lin" valueType="num">
                                      <p:cBhvr additive="base">
                                        <p:cTn id="51" dur="500" fill="hold"/>
                                        <p:tgtEl>
                                          <p:spTgt spid="34"/>
                                        </p:tgtEl>
                                        <p:attrNameLst>
                                          <p:attrName>ppt_x</p:attrName>
                                        </p:attrNameLst>
                                      </p:cBhvr>
                                      <p:tavLst>
                                        <p:tav tm="0">
                                          <p:val>
                                            <p:strVal val="#ppt_x"/>
                                          </p:val>
                                        </p:tav>
                                        <p:tav tm="100000">
                                          <p:val>
                                            <p:strVal val="#ppt_x"/>
                                          </p:val>
                                        </p:tav>
                                      </p:tavLst>
                                    </p:anim>
                                    <p:anim calcmode="lin" valueType="num">
                                      <p:cBhvr additive="base">
                                        <p:cTn id="5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32" grpId="0"/>
      <p:bldP spid="33"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2" name="Group 184">
            <a:extLst>
              <a:ext uri="{FF2B5EF4-FFF2-40B4-BE49-F238E27FC236}">
                <a16:creationId xmlns:a16="http://schemas.microsoft.com/office/drawing/2014/main" id="{5D41E32B-738D-4214-B9DB-EDA690D52407}"/>
              </a:ext>
            </a:extLst>
          </p:cNvPr>
          <p:cNvGrpSpPr>
            <a:grpSpLocks/>
          </p:cNvGrpSpPr>
          <p:nvPr/>
        </p:nvGrpSpPr>
        <p:grpSpPr bwMode="auto">
          <a:xfrm>
            <a:off x="0" y="87313"/>
            <a:ext cx="9067800" cy="6667500"/>
            <a:chOff x="0" y="55"/>
            <a:chExt cx="5712" cy="4200"/>
          </a:xfrm>
        </p:grpSpPr>
        <p:sp>
          <p:nvSpPr>
            <p:cNvPr id="10243" name="TextBox 28">
              <a:extLst>
                <a:ext uri="{FF2B5EF4-FFF2-40B4-BE49-F238E27FC236}">
                  <a16:creationId xmlns:a16="http://schemas.microsoft.com/office/drawing/2014/main" id="{5CDD83B3-E968-4D51-AFD8-CD0A6D38F765}"/>
                </a:ext>
              </a:extLst>
            </p:cNvPr>
            <p:cNvSpPr txBox="1">
              <a:spLocks noChangeArrowheads="1"/>
            </p:cNvSpPr>
            <p:nvPr/>
          </p:nvSpPr>
          <p:spPr bwMode="auto">
            <a:xfrm>
              <a:off x="1632" y="55"/>
              <a:ext cx="2304"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2800" b="1">
                  <a:solidFill>
                    <a:srgbClr val="FF0000"/>
                  </a:solidFill>
                </a:rPr>
                <a:t>FIXED END MOMENTS</a:t>
              </a:r>
            </a:p>
          </p:txBody>
        </p:sp>
        <p:grpSp>
          <p:nvGrpSpPr>
            <p:cNvPr id="10244" name="Group 41">
              <a:extLst>
                <a:ext uri="{FF2B5EF4-FFF2-40B4-BE49-F238E27FC236}">
                  <a16:creationId xmlns:a16="http://schemas.microsoft.com/office/drawing/2014/main" id="{6364439E-6EE9-4B66-86C5-8C1632987DC4}"/>
                </a:ext>
              </a:extLst>
            </p:cNvPr>
            <p:cNvGrpSpPr>
              <a:grpSpLocks/>
            </p:cNvGrpSpPr>
            <p:nvPr/>
          </p:nvGrpSpPr>
          <p:grpSpPr bwMode="auto">
            <a:xfrm>
              <a:off x="144" y="384"/>
              <a:ext cx="2592" cy="960"/>
              <a:chOff x="228600" y="609600"/>
              <a:chExt cx="4114800" cy="1524000"/>
            </a:xfrm>
          </p:grpSpPr>
          <p:grpSp>
            <p:nvGrpSpPr>
              <p:cNvPr id="10395" name="Group 18">
                <a:extLst>
                  <a:ext uri="{FF2B5EF4-FFF2-40B4-BE49-F238E27FC236}">
                    <a16:creationId xmlns:a16="http://schemas.microsoft.com/office/drawing/2014/main" id="{726E71DD-7BA7-463B-AA1D-87BD144DA0C3}"/>
                  </a:ext>
                </a:extLst>
              </p:cNvPr>
              <p:cNvGrpSpPr>
                <a:grpSpLocks/>
              </p:cNvGrpSpPr>
              <p:nvPr/>
            </p:nvGrpSpPr>
            <p:grpSpPr bwMode="auto">
              <a:xfrm>
                <a:off x="914400" y="1174462"/>
                <a:ext cx="2703568" cy="959138"/>
                <a:chOff x="2153447" y="1022062"/>
                <a:chExt cx="2703568" cy="959138"/>
              </a:xfrm>
            </p:grpSpPr>
            <p:sp>
              <p:nvSpPr>
                <p:cNvPr id="20" name="Rectangle 19">
                  <a:extLst>
                    <a:ext uri="{FF2B5EF4-FFF2-40B4-BE49-F238E27FC236}">
                      <a16:creationId xmlns:a16="http://schemas.microsoft.com/office/drawing/2014/main" id="{52C18D10-4EE4-4BF4-A344-7BA249F78C1A}"/>
                    </a:ext>
                  </a:extLst>
                </p:cNvPr>
                <p:cNvSpPr/>
                <p:nvPr/>
              </p:nvSpPr>
              <p:spPr>
                <a:xfrm>
                  <a:off x="2361410" y="1295399"/>
                  <a:ext cx="2209800" cy="4603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1" name="Rectangle 20">
                  <a:extLst>
                    <a:ext uri="{FF2B5EF4-FFF2-40B4-BE49-F238E27FC236}">
                      <a16:creationId xmlns:a16="http://schemas.microsoft.com/office/drawing/2014/main" id="{911D4A3D-982E-4E8F-9996-3A9FA5D1A849}"/>
                    </a:ext>
                  </a:extLst>
                </p:cNvPr>
                <p:cNvSpPr/>
                <p:nvPr/>
              </p:nvSpPr>
              <p:spPr>
                <a:xfrm>
                  <a:off x="2285210" y="1052512"/>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22" name="Straight Connector 21">
                  <a:extLst>
                    <a:ext uri="{FF2B5EF4-FFF2-40B4-BE49-F238E27FC236}">
                      <a16:creationId xmlns:a16="http://schemas.microsoft.com/office/drawing/2014/main" id="{043645E0-8B53-4C54-9CFE-888064398E9B}"/>
                    </a:ext>
                  </a:extLst>
                </p:cNvPr>
                <p:cNvCxnSpPr/>
                <p:nvPr/>
              </p:nvCxnSpPr>
              <p:spPr>
                <a:xfrm rot="5400000">
                  <a:off x="2257429" y="1828005"/>
                  <a:ext cx="3048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6F6A757-ACA8-4D14-A267-A0F3A99D8798}"/>
                    </a:ext>
                  </a:extLst>
                </p:cNvPr>
                <p:cNvCxnSpPr/>
                <p:nvPr/>
              </p:nvCxnSpPr>
              <p:spPr>
                <a:xfrm rot="5400000">
                  <a:off x="4430715" y="1818481"/>
                  <a:ext cx="2270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71F32062-78AC-4112-8FD8-B1EE50373082}"/>
                    </a:ext>
                  </a:extLst>
                </p:cNvPr>
                <p:cNvCxnSpPr/>
                <p:nvPr/>
              </p:nvCxnSpPr>
              <p:spPr>
                <a:xfrm>
                  <a:off x="2410622" y="1828799"/>
                  <a:ext cx="2133600" cy="1588"/>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408" name="TextBox 24">
                  <a:extLst>
                    <a:ext uri="{FF2B5EF4-FFF2-40B4-BE49-F238E27FC236}">
                      <a16:creationId xmlns:a16="http://schemas.microsoft.com/office/drawing/2014/main" id="{6261A83B-5406-47F0-894B-FC6B812A5E70}"/>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26" name="Rectangle 25">
                  <a:extLst>
                    <a:ext uri="{FF2B5EF4-FFF2-40B4-BE49-F238E27FC236}">
                      <a16:creationId xmlns:a16="http://schemas.microsoft.com/office/drawing/2014/main" id="{735F8448-F819-40D0-BDE0-4524D8CEA82E}"/>
                    </a:ext>
                  </a:extLst>
                </p:cNvPr>
                <p:cNvSpPr/>
                <p:nvPr/>
              </p:nvSpPr>
              <p:spPr>
                <a:xfrm>
                  <a:off x="4571210" y="1066799"/>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7" name="Arc 26">
                  <a:extLst>
                    <a:ext uri="{FF2B5EF4-FFF2-40B4-BE49-F238E27FC236}">
                      <a16:creationId xmlns:a16="http://schemas.microsoft.com/office/drawing/2014/main" id="{80245911-1D32-483D-8BD3-E01F055B8BA3}"/>
                    </a:ext>
                  </a:extLst>
                </p:cNvPr>
                <p:cNvSpPr/>
                <p:nvPr/>
              </p:nvSpPr>
              <p:spPr>
                <a:xfrm rot="218489">
                  <a:off x="4323560" y="1039812"/>
                  <a:ext cx="533400" cy="63976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28" name="Arc 27">
                  <a:extLst>
                    <a:ext uri="{FF2B5EF4-FFF2-40B4-BE49-F238E27FC236}">
                      <a16:creationId xmlns:a16="http://schemas.microsoft.com/office/drawing/2014/main" id="{DB3F74E5-1400-412B-B121-AD5DE00F56D2}"/>
                    </a:ext>
                  </a:extLst>
                </p:cNvPr>
                <p:cNvSpPr/>
                <p:nvPr/>
              </p:nvSpPr>
              <p:spPr>
                <a:xfrm rot="218489" flipH="1">
                  <a:off x="2153447" y="1022349"/>
                  <a:ext cx="473075" cy="639763"/>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31" name="Straight Arrow Connector 30">
                <a:extLst>
                  <a:ext uri="{FF2B5EF4-FFF2-40B4-BE49-F238E27FC236}">
                    <a16:creationId xmlns:a16="http://schemas.microsoft.com/office/drawing/2014/main" id="{ACC85326-1C1E-49A7-A9C4-76F059B2906A}"/>
                  </a:ext>
                </a:extLst>
              </p:cNvPr>
              <p:cNvCxnSpPr/>
              <p:nvPr/>
            </p:nvCxnSpPr>
            <p:spPr>
              <a:xfrm rot="5400000">
                <a:off x="1946275" y="1142999"/>
                <a:ext cx="611188"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397" name="TextBox 32">
                <a:extLst>
                  <a:ext uri="{FF2B5EF4-FFF2-40B4-BE49-F238E27FC236}">
                    <a16:creationId xmlns:a16="http://schemas.microsoft.com/office/drawing/2014/main" id="{80B2CF38-916A-4405-86C1-9D29FDF8AEA6}"/>
                  </a:ext>
                </a:extLst>
              </p:cNvPr>
              <p:cNvSpPr txBox="1">
                <a:spLocks noChangeArrowheads="1"/>
              </p:cNvSpPr>
              <p:nvPr/>
            </p:nvSpPr>
            <p:spPr bwMode="auto">
              <a:xfrm>
                <a:off x="2209800" y="609600"/>
                <a:ext cx="381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a:solidFill>
                      <a:srgbClr val="00B0F0"/>
                    </a:solidFill>
                  </a:rPr>
                  <a:t>p</a:t>
                </a:r>
              </a:p>
            </p:txBody>
          </p:sp>
          <p:cxnSp>
            <p:nvCxnSpPr>
              <p:cNvPr id="35" name="Straight Connector 34">
                <a:extLst>
                  <a:ext uri="{FF2B5EF4-FFF2-40B4-BE49-F238E27FC236}">
                    <a16:creationId xmlns:a16="http://schemas.microsoft.com/office/drawing/2014/main" id="{E1DB66F6-C529-4B3C-9FDF-E22A85C9166C}"/>
                  </a:ext>
                </a:extLst>
              </p:cNvPr>
              <p:cNvCxnSpPr/>
              <p:nvPr/>
            </p:nvCxnSpPr>
            <p:spPr>
              <a:xfrm rot="5400000">
                <a:off x="1071563" y="1082674"/>
                <a:ext cx="18256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7B6D0196-7BAC-41C2-AD2E-F9447C7DCD8E}"/>
                  </a:ext>
                </a:extLst>
              </p:cNvPr>
              <p:cNvCxnSpPr/>
              <p:nvPr/>
            </p:nvCxnSpPr>
            <p:spPr>
              <a:xfrm>
                <a:off x="1171575" y="1066799"/>
                <a:ext cx="10668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400" name="TextBox 37">
                <a:extLst>
                  <a:ext uri="{FF2B5EF4-FFF2-40B4-BE49-F238E27FC236}">
                    <a16:creationId xmlns:a16="http://schemas.microsoft.com/office/drawing/2014/main" id="{02BFB846-34CC-4484-88CD-8DFA8E556890}"/>
                  </a:ext>
                </a:extLst>
              </p:cNvPr>
              <p:cNvSpPr txBox="1">
                <a:spLocks noChangeArrowheads="1"/>
              </p:cNvSpPr>
              <p:nvPr/>
            </p:nvSpPr>
            <p:spPr bwMode="auto">
              <a:xfrm>
                <a:off x="1447800" y="762000"/>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L/2</a:t>
                </a:r>
              </a:p>
            </p:txBody>
          </p:sp>
          <p:sp>
            <p:nvSpPr>
              <p:cNvPr id="10401" name="TextBox 38">
                <a:extLst>
                  <a:ext uri="{FF2B5EF4-FFF2-40B4-BE49-F238E27FC236}">
                    <a16:creationId xmlns:a16="http://schemas.microsoft.com/office/drawing/2014/main" id="{1F5B6377-8520-4CBC-AFFC-F98146E67ADA}"/>
                  </a:ext>
                </a:extLst>
              </p:cNvPr>
              <p:cNvSpPr txBox="1">
                <a:spLocks noChangeArrowheads="1"/>
              </p:cNvSpPr>
              <p:nvPr/>
            </p:nvSpPr>
            <p:spPr bwMode="auto">
              <a:xfrm>
                <a:off x="228600" y="1447800"/>
                <a:ext cx="76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a:t>PL/8</a:t>
                </a:r>
              </a:p>
            </p:txBody>
          </p:sp>
          <p:sp>
            <p:nvSpPr>
              <p:cNvPr id="10402" name="TextBox 39">
                <a:extLst>
                  <a:ext uri="{FF2B5EF4-FFF2-40B4-BE49-F238E27FC236}">
                    <a16:creationId xmlns:a16="http://schemas.microsoft.com/office/drawing/2014/main" id="{4962915F-EE38-455F-8C92-EAFC8BA47759}"/>
                  </a:ext>
                </a:extLst>
              </p:cNvPr>
              <p:cNvSpPr txBox="1">
                <a:spLocks noChangeArrowheads="1"/>
              </p:cNvSpPr>
              <p:nvPr/>
            </p:nvSpPr>
            <p:spPr bwMode="auto">
              <a:xfrm>
                <a:off x="3581400" y="1447800"/>
                <a:ext cx="762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400"/>
                  <a:t>PL/8</a:t>
                </a:r>
              </a:p>
            </p:txBody>
          </p:sp>
        </p:grpSp>
        <p:grpSp>
          <p:nvGrpSpPr>
            <p:cNvPr id="10245" name="Group 64">
              <a:extLst>
                <a:ext uri="{FF2B5EF4-FFF2-40B4-BE49-F238E27FC236}">
                  <a16:creationId xmlns:a16="http://schemas.microsoft.com/office/drawing/2014/main" id="{97078810-76FA-40AF-B4E9-8EC31705DA7B}"/>
                </a:ext>
              </a:extLst>
            </p:cNvPr>
            <p:cNvGrpSpPr>
              <a:grpSpLocks/>
            </p:cNvGrpSpPr>
            <p:nvPr/>
          </p:nvGrpSpPr>
          <p:grpSpPr bwMode="auto">
            <a:xfrm>
              <a:off x="0" y="1296"/>
              <a:ext cx="2928" cy="960"/>
              <a:chOff x="0" y="2057400"/>
              <a:chExt cx="4648200" cy="1524000"/>
            </a:xfrm>
          </p:grpSpPr>
          <p:grpSp>
            <p:nvGrpSpPr>
              <p:cNvPr id="10375" name="Group 42">
                <a:extLst>
                  <a:ext uri="{FF2B5EF4-FFF2-40B4-BE49-F238E27FC236}">
                    <a16:creationId xmlns:a16="http://schemas.microsoft.com/office/drawing/2014/main" id="{28C586B8-01C8-4BE3-8123-809D5DBB6614}"/>
                  </a:ext>
                </a:extLst>
              </p:cNvPr>
              <p:cNvGrpSpPr>
                <a:grpSpLocks/>
              </p:cNvGrpSpPr>
              <p:nvPr/>
            </p:nvGrpSpPr>
            <p:grpSpPr bwMode="auto">
              <a:xfrm>
                <a:off x="0" y="2057400"/>
                <a:ext cx="4648200" cy="1524000"/>
                <a:chOff x="0" y="609600"/>
                <a:chExt cx="4648200" cy="1524000"/>
              </a:xfrm>
            </p:grpSpPr>
            <p:grpSp>
              <p:nvGrpSpPr>
                <p:cNvPr id="10378" name="Group 18">
                  <a:extLst>
                    <a:ext uri="{FF2B5EF4-FFF2-40B4-BE49-F238E27FC236}">
                      <a16:creationId xmlns:a16="http://schemas.microsoft.com/office/drawing/2014/main" id="{55E3583D-A983-4862-A11F-D1CBC37877EC}"/>
                    </a:ext>
                  </a:extLst>
                </p:cNvPr>
                <p:cNvGrpSpPr>
                  <a:grpSpLocks/>
                </p:cNvGrpSpPr>
                <p:nvPr/>
              </p:nvGrpSpPr>
              <p:grpSpPr bwMode="auto">
                <a:xfrm>
                  <a:off x="914400" y="1174462"/>
                  <a:ext cx="2703568" cy="959138"/>
                  <a:chOff x="2153447" y="1022062"/>
                  <a:chExt cx="2703568" cy="959138"/>
                </a:xfrm>
              </p:grpSpPr>
              <p:sp>
                <p:nvSpPr>
                  <p:cNvPr id="52" name="Rectangle 51">
                    <a:extLst>
                      <a:ext uri="{FF2B5EF4-FFF2-40B4-BE49-F238E27FC236}">
                        <a16:creationId xmlns:a16="http://schemas.microsoft.com/office/drawing/2014/main" id="{F44F592E-AA64-422F-85AA-3466866FE64A}"/>
                      </a:ext>
                    </a:extLst>
                  </p:cNvPr>
                  <p:cNvSpPr/>
                  <p:nvPr/>
                </p:nvSpPr>
                <p:spPr>
                  <a:xfrm>
                    <a:off x="2361410" y="1295399"/>
                    <a:ext cx="2209800" cy="4603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3" name="Rectangle 52">
                    <a:extLst>
                      <a:ext uri="{FF2B5EF4-FFF2-40B4-BE49-F238E27FC236}">
                        <a16:creationId xmlns:a16="http://schemas.microsoft.com/office/drawing/2014/main" id="{62986BDE-054B-441E-8901-EAEE2A9DF8B1}"/>
                      </a:ext>
                    </a:extLst>
                  </p:cNvPr>
                  <p:cNvSpPr/>
                  <p:nvPr/>
                </p:nvSpPr>
                <p:spPr>
                  <a:xfrm>
                    <a:off x="2285210" y="1052512"/>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54" name="Straight Connector 53">
                    <a:extLst>
                      <a:ext uri="{FF2B5EF4-FFF2-40B4-BE49-F238E27FC236}">
                        <a16:creationId xmlns:a16="http://schemas.microsoft.com/office/drawing/2014/main" id="{DD5DA210-5591-4D1C-9E7E-E248BDB98696}"/>
                      </a:ext>
                    </a:extLst>
                  </p:cNvPr>
                  <p:cNvCxnSpPr/>
                  <p:nvPr/>
                </p:nvCxnSpPr>
                <p:spPr>
                  <a:xfrm rot="5400000">
                    <a:off x="2257429" y="1828005"/>
                    <a:ext cx="3048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28DFF6F5-DBAF-47C2-9056-5ED0FBF83A84}"/>
                      </a:ext>
                    </a:extLst>
                  </p:cNvPr>
                  <p:cNvCxnSpPr/>
                  <p:nvPr/>
                </p:nvCxnSpPr>
                <p:spPr>
                  <a:xfrm rot="5400000">
                    <a:off x="4430715" y="1818481"/>
                    <a:ext cx="2270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0FEF8CFA-2325-4725-8592-F4228EB9382D}"/>
                      </a:ext>
                    </a:extLst>
                  </p:cNvPr>
                  <p:cNvCxnSpPr/>
                  <p:nvPr/>
                </p:nvCxnSpPr>
                <p:spPr>
                  <a:xfrm>
                    <a:off x="2410622" y="1828799"/>
                    <a:ext cx="2133600" cy="1588"/>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91" name="TextBox 56">
                    <a:extLst>
                      <a:ext uri="{FF2B5EF4-FFF2-40B4-BE49-F238E27FC236}">
                        <a16:creationId xmlns:a16="http://schemas.microsoft.com/office/drawing/2014/main" id="{C3FCF8E7-6E0E-4F56-8F1E-BC1EA0B45CB3}"/>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58" name="Rectangle 57">
                    <a:extLst>
                      <a:ext uri="{FF2B5EF4-FFF2-40B4-BE49-F238E27FC236}">
                        <a16:creationId xmlns:a16="http://schemas.microsoft.com/office/drawing/2014/main" id="{77A7CA63-A2EE-4212-B42C-2BFF5F142202}"/>
                      </a:ext>
                    </a:extLst>
                  </p:cNvPr>
                  <p:cNvSpPr/>
                  <p:nvPr/>
                </p:nvSpPr>
                <p:spPr>
                  <a:xfrm>
                    <a:off x="4571210" y="1066799"/>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9" name="Arc 58">
                    <a:extLst>
                      <a:ext uri="{FF2B5EF4-FFF2-40B4-BE49-F238E27FC236}">
                        <a16:creationId xmlns:a16="http://schemas.microsoft.com/office/drawing/2014/main" id="{C1BAF95C-A150-4006-BFF0-20854D17295F}"/>
                      </a:ext>
                    </a:extLst>
                  </p:cNvPr>
                  <p:cNvSpPr/>
                  <p:nvPr/>
                </p:nvSpPr>
                <p:spPr>
                  <a:xfrm rot="218489">
                    <a:off x="4323560" y="1039812"/>
                    <a:ext cx="533400" cy="63976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60" name="Arc 59">
                    <a:extLst>
                      <a:ext uri="{FF2B5EF4-FFF2-40B4-BE49-F238E27FC236}">
                        <a16:creationId xmlns:a16="http://schemas.microsoft.com/office/drawing/2014/main" id="{05A11EE5-769F-4F8C-A174-5D69F7144748}"/>
                      </a:ext>
                    </a:extLst>
                  </p:cNvPr>
                  <p:cNvSpPr/>
                  <p:nvPr/>
                </p:nvSpPr>
                <p:spPr>
                  <a:xfrm rot="218489" flipH="1">
                    <a:off x="2153447" y="1022349"/>
                    <a:ext cx="473075" cy="639763"/>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45" name="Straight Arrow Connector 44">
                  <a:extLst>
                    <a:ext uri="{FF2B5EF4-FFF2-40B4-BE49-F238E27FC236}">
                      <a16:creationId xmlns:a16="http://schemas.microsoft.com/office/drawing/2014/main" id="{99AC64F5-8144-4B7C-AE50-323B7744258E}"/>
                    </a:ext>
                  </a:extLst>
                </p:cNvPr>
                <p:cNvCxnSpPr/>
                <p:nvPr/>
              </p:nvCxnSpPr>
              <p:spPr>
                <a:xfrm rot="5400000">
                  <a:off x="1828800" y="1142999"/>
                  <a:ext cx="611188" cy="1588"/>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0380" name="TextBox 45">
                  <a:extLst>
                    <a:ext uri="{FF2B5EF4-FFF2-40B4-BE49-F238E27FC236}">
                      <a16:creationId xmlns:a16="http://schemas.microsoft.com/office/drawing/2014/main" id="{DD7229AE-FFDE-435F-BD48-3DDB90B63881}"/>
                    </a:ext>
                  </a:extLst>
                </p:cNvPr>
                <p:cNvSpPr txBox="1">
                  <a:spLocks noChangeArrowheads="1"/>
                </p:cNvSpPr>
                <p:nvPr/>
              </p:nvSpPr>
              <p:spPr bwMode="auto">
                <a:xfrm>
                  <a:off x="2085536" y="609600"/>
                  <a:ext cx="381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800">
                      <a:solidFill>
                        <a:srgbClr val="00B0F0"/>
                      </a:solidFill>
                    </a:rPr>
                    <a:t>p</a:t>
                  </a:r>
                </a:p>
              </p:txBody>
            </p:sp>
            <p:cxnSp>
              <p:nvCxnSpPr>
                <p:cNvPr id="47" name="Straight Connector 46">
                  <a:extLst>
                    <a:ext uri="{FF2B5EF4-FFF2-40B4-BE49-F238E27FC236}">
                      <a16:creationId xmlns:a16="http://schemas.microsoft.com/office/drawing/2014/main" id="{6927F316-B7B2-4E26-B38C-4434BE4A8C35}"/>
                    </a:ext>
                  </a:extLst>
                </p:cNvPr>
                <p:cNvCxnSpPr/>
                <p:nvPr/>
              </p:nvCxnSpPr>
              <p:spPr>
                <a:xfrm rot="5400000">
                  <a:off x="1071563" y="1082674"/>
                  <a:ext cx="18256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8EA3D08-3D39-4D2A-A7A8-B2A531E43CC8}"/>
                    </a:ext>
                  </a:extLst>
                </p:cNvPr>
                <p:cNvCxnSpPr/>
                <p:nvPr/>
              </p:nvCxnSpPr>
              <p:spPr>
                <a:xfrm>
                  <a:off x="1171575" y="1066799"/>
                  <a:ext cx="2181225"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383" name="TextBox 48">
                  <a:extLst>
                    <a:ext uri="{FF2B5EF4-FFF2-40B4-BE49-F238E27FC236}">
                      <a16:creationId xmlns:a16="http://schemas.microsoft.com/office/drawing/2014/main" id="{C149B508-8094-40ED-9526-6248E9B093B0}"/>
                    </a:ext>
                  </a:extLst>
                </p:cNvPr>
                <p:cNvSpPr txBox="1">
                  <a:spLocks noChangeArrowheads="1"/>
                </p:cNvSpPr>
                <p:nvPr/>
              </p:nvSpPr>
              <p:spPr bwMode="auto">
                <a:xfrm>
                  <a:off x="1447800" y="762000"/>
                  <a:ext cx="304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sp>
              <p:nvSpPr>
                <p:cNvPr id="10384" name="TextBox 49">
                  <a:extLst>
                    <a:ext uri="{FF2B5EF4-FFF2-40B4-BE49-F238E27FC236}">
                      <a16:creationId xmlns:a16="http://schemas.microsoft.com/office/drawing/2014/main" id="{A9C28FB6-287B-49E7-832E-AA7B7984223E}"/>
                    </a:ext>
                  </a:extLst>
                </p:cNvPr>
                <p:cNvSpPr txBox="1">
                  <a:spLocks noChangeArrowheads="1"/>
                </p:cNvSpPr>
                <p:nvPr/>
              </p:nvSpPr>
              <p:spPr bwMode="auto">
                <a:xfrm>
                  <a:off x="0" y="1447800"/>
                  <a:ext cx="12192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Pab</a:t>
                  </a:r>
                  <a:r>
                    <a:rPr lang="en-US" altLang="en-US" sz="2000" baseline="30000"/>
                    <a:t>2</a:t>
                  </a:r>
                  <a:r>
                    <a:rPr lang="en-US" altLang="en-US" sz="2000"/>
                    <a:t>/L</a:t>
                  </a:r>
                  <a:r>
                    <a:rPr lang="en-US" altLang="en-US" sz="2000" baseline="30000"/>
                    <a:t>2</a:t>
                  </a:r>
                </a:p>
              </p:txBody>
            </p:sp>
            <p:sp>
              <p:nvSpPr>
                <p:cNvPr id="10385" name="TextBox 50">
                  <a:extLst>
                    <a:ext uri="{FF2B5EF4-FFF2-40B4-BE49-F238E27FC236}">
                      <a16:creationId xmlns:a16="http://schemas.microsoft.com/office/drawing/2014/main" id="{DF23F0F3-EB2F-4B40-ABAB-D202DD125319}"/>
                    </a:ext>
                  </a:extLst>
                </p:cNvPr>
                <p:cNvSpPr txBox="1">
                  <a:spLocks noChangeArrowheads="1"/>
                </p:cNvSpPr>
                <p:nvPr/>
              </p:nvSpPr>
              <p:spPr bwMode="auto">
                <a:xfrm>
                  <a:off x="3581400" y="1447800"/>
                  <a:ext cx="1066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Pba</a:t>
                  </a:r>
                  <a:r>
                    <a:rPr lang="en-US" altLang="en-US" sz="2000" baseline="30000"/>
                    <a:t>2</a:t>
                  </a:r>
                  <a:r>
                    <a:rPr lang="en-US" altLang="en-US" sz="2000"/>
                    <a:t>/L</a:t>
                  </a:r>
                  <a:r>
                    <a:rPr lang="en-US" altLang="en-US" sz="2000" baseline="30000"/>
                    <a:t>2</a:t>
                  </a:r>
                </a:p>
              </p:txBody>
            </p:sp>
          </p:grpSp>
          <p:sp>
            <p:nvSpPr>
              <p:cNvPr id="10376" name="TextBox 61">
                <a:extLst>
                  <a:ext uri="{FF2B5EF4-FFF2-40B4-BE49-F238E27FC236}">
                    <a16:creationId xmlns:a16="http://schemas.microsoft.com/office/drawing/2014/main" id="{2B7F8A7D-2B06-4A59-BF33-B07E509C68C5}"/>
                  </a:ext>
                </a:extLst>
              </p:cNvPr>
              <p:cNvSpPr txBox="1">
                <a:spLocks noChangeArrowheads="1"/>
              </p:cNvSpPr>
              <p:nvPr/>
            </p:nvSpPr>
            <p:spPr bwMode="auto">
              <a:xfrm>
                <a:off x="2590800" y="2209800"/>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cxnSp>
            <p:nvCxnSpPr>
              <p:cNvPr id="64" name="Straight Connector 63">
                <a:extLst>
                  <a:ext uri="{FF2B5EF4-FFF2-40B4-BE49-F238E27FC236}">
                    <a16:creationId xmlns:a16="http://schemas.microsoft.com/office/drawing/2014/main" id="{11B0D8BA-98B1-49D5-AACD-369F535C2DC1}"/>
                  </a:ext>
                </a:extLst>
              </p:cNvPr>
              <p:cNvCxnSpPr>
                <a:endCxn id="59" idx="0"/>
              </p:cNvCxnSpPr>
              <p:nvPr/>
            </p:nvCxnSpPr>
            <p:spPr>
              <a:xfrm rot="5400000">
                <a:off x="3209131" y="2505868"/>
                <a:ext cx="287338"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0246" name="Group 97">
              <a:extLst>
                <a:ext uri="{FF2B5EF4-FFF2-40B4-BE49-F238E27FC236}">
                  <a16:creationId xmlns:a16="http://schemas.microsoft.com/office/drawing/2014/main" id="{8E7670BB-948E-452A-A4FB-BF2FA3BA6034}"/>
                </a:ext>
              </a:extLst>
            </p:cNvPr>
            <p:cNvGrpSpPr>
              <a:grpSpLocks/>
            </p:cNvGrpSpPr>
            <p:nvPr/>
          </p:nvGrpSpPr>
          <p:grpSpPr bwMode="auto">
            <a:xfrm>
              <a:off x="0" y="2304"/>
              <a:ext cx="2880" cy="816"/>
              <a:chOff x="0" y="3657600"/>
              <a:chExt cx="4572000" cy="1295400"/>
            </a:xfrm>
          </p:grpSpPr>
          <p:grpSp>
            <p:nvGrpSpPr>
              <p:cNvPr id="10354" name="Group 65">
                <a:extLst>
                  <a:ext uri="{FF2B5EF4-FFF2-40B4-BE49-F238E27FC236}">
                    <a16:creationId xmlns:a16="http://schemas.microsoft.com/office/drawing/2014/main" id="{F0CF9DFA-2368-46C0-AA25-80DD3A4FAF13}"/>
                  </a:ext>
                </a:extLst>
              </p:cNvPr>
              <p:cNvGrpSpPr>
                <a:grpSpLocks/>
              </p:cNvGrpSpPr>
              <p:nvPr/>
            </p:nvGrpSpPr>
            <p:grpSpPr bwMode="auto">
              <a:xfrm>
                <a:off x="0" y="3810794"/>
                <a:ext cx="3617968" cy="1142206"/>
                <a:chOff x="0" y="991394"/>
                <a:chExt cx="3617968" cy="1142206"/>
              </a:xfrm>
            </p:grpSpPr>
            <p:grpSp>
              <p:nvGrpSpPr>
                <p:cNvPr id="10363" name="Group 18">
                  <a:extLst>
                    <a:ext uri="{FF2B5EF4-FFF2-40B4-BE49-F238E27FC236}">
                      <a16:creationId xmlns:a16="http://schemas.microsoft.com/office/drawing/2014/main" id="{3F2590B3-BF01-4B18-BB01-DC9E2013BD25}"/>
                    </a:ext>
                  </a:extLst>
                </p:cNvPr>
                <p:cNvGrpSpPr>
                  <a:grpSpLocks/>
                </p:cNvGrpSpPr>
                <p:nvPr/>
              </p:nvGrpSpPr>
              <p:grpSpPr bwMode="auto">
                <a:xfrm>
                  <a:off x="914400" y="1174462"/>
                  <a:ext cx="2703568" cy="959138"/>
                  <a:chOff x="2153447" y="1022062"/>
                  <a:chExt cx="2703568" cy="959138"/>
                </a:xfrm>
              </p:grpSpPr>
              <p:sp>
                <p:nvSpPr>
                  <p:cNvPr id="75" name="Rectangle 74">
                    <a:extLst>
                      <a:ext uri="{FF2B5EF4-FFF2-40B4-BE49-F238E27FC236}">
                        <a16:creationId xmlns:a16="http://schemas.microsoft.com/office/drawing/2014/main" id="{6BF9EE44-0CE2-4F96-A9C3-D644EAEC86F4}"/>
                      </a:ext>
                    </a:extLst>
                  </p:cNvPr>
                  <p:cNvSpPr/>
                  <p:nvPr/>
                </p:nvSpPr>
                <p:spPr>
                  <a:xfrm>
                    <a:off x="2361410" y="1295399"/>
                    <a:ext cx="2209800" cy="46038"/>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6" name="Rectangle 75">
                    <a:extLst>
                      <a:ext uri="{FF2B5EF4-FFF2-40B4-BE49-F238E27FC236}">
                        <a16:creationId xmlns:a16="http://schemas.microsoft.com/office/drawing/2014/main" id="{9C63885E-5A84-420C-9CFA-A2125BAD3C4D}"/>
                      </a:ext>
                    </a:extLst>
                  </p:cNvPr>
                  <p:cNvSpPr/>
                  <p:nvPr/>
                </p:nvSpPr>
                <p:spPr>
                  <a:xfrm>
                    <a:off x="2285210" y="1052512"/>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7" name="Straight Connector 76">
                    <a:extLst>
                      <a:ext uri="{FF2B5EF4-FFF2-40B4-BE49-F238E27FC236}">
                        <a16:creationId xmlns:a16="http://schemas.microsoft.com/office/drawing/2014/main" id="{EA217EFB-EC49-4F3C-9388-1F6CDF0A710C}"/>
                      </a:ext>
                    </a:extLst>
                  </p:cNvPr>
                  <p:cNvCxnSpPr/>
                  <p:nvPr/>
                </p:nvCxnSpPr>
                <p:spPr>
                  <a:xfrm rot="5400000">
                    <a:off x="2257429" y="1828005"/>
                    <a:ext cx="30480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EA5FE0F2-6DE4-4DC4-9669-4406FAAF5849}"/>
                      </a:ext>
                    </a:extLst>
                  </p:cNvPr>
                  <p:cNvCxnSpPr/>
                  <p:nvPr/>
                </p:nvCxnSpPr>
                <p:spPr>
                  <a:xfrm rot="5400000">
                    <a:off x="4430715" y="1818481"/>
                    <a:ext cx="2270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13F7030C-5109-40F8-8BB7-FF3FFD507A6A}"/>
                      </a:ext>
                    </a:extLst>
                  </p:cNvPr>
                  <p:cNvCxnSpPr/>
                  <p:nvPr/>
                </p:nvCxnSpPr>
                <p:spPr>
                  <a:xfrm>
                    <a:off x="2410622" y="1828799"/>
                    <a:ext cx="2133600" cy="1588"/>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71" name="TextBox 79">
                    <a:extLst>
                      <a:ext uri="{FF2B5EF4-FFF2-40B4-BE49-F238E27FC236}">
                        <a16:creationId xmlns:a16="http://schemas.microsoft.com/office/drawing/2014/main" id="{633A8270-52AF-4F88-B624-CAA944C521DE}"/>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81" name="Rectangle 80">
                    <a:extLst>
                      <a:ext uri="{FF2B5EF4-FFF2-40B4-BE49-F238E27FC236}">
                        <a16:creationId xmlns:a16="http://schemas.microsoft.com/office/drawing/2014/main" id="{332E5F3F-DB10-4342-B1C4-25F9F5395945}"/>
                      </a:ext>
                    </a:extLst>
                  </p:cNvPr>
                  <p:cNvSpPr/>
                  <p:nvPr/>
                </p:nvSpPr>
                <p:spPr>
                  <a:xfrm>
                    <a:off x="4571210" y="1066799"/>
                    <a:ext cx="122237" cy="53340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2" name="Arc 81">
                    <a:extLst>
                      <a:ext uri="{FF2B5EF4-FFF2-40B4-BE49-F238E27FC236}">
                        <a16:creationId xmlns:a16="http://schemas.microsoft.com/office/drawing/2014/main" id="{4E29D56B-9B84-48AE-BD7E-C58B7F211575}"/>
                      </a:ext>
                    </a:extLst>
                  </p:cNvPr>
                  <p:cNvSpPr/>
                  <p:nvPr/>
                </p:nvSpPr>
                <p:spPr>
                  <a:xfrm rot="218489">
                    <a:off x="4323560" y="1039812"/>
                    <a:ext cx="533400" cy="63976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83" name="Arc 82">
                    <a:extLst>
                      <a:ext uri="{FF2B5EF4-FFF2-40B4-BE49-F238E27FC236}">
                        <a16:creationId xmlns:a16="http://schemas.microsoft.com/office/drawing/2014/main" id="{EAC6973D-95DF-4961-9025-BD5A2768938C}"/>
                      </a:ext>
                    </a:extLst>
                  </p:cNvPr>
                  <p:cNvSpPr/>
                  <p:nvPr/>
                </p:nvSpPr>
                <p:spPr>
                  <a:xfrm rot="218489" flipH="1">
                    <a:off x="2153447" y="1022349"/>
                    <a:ext cx="473075" cy="639763"/>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70" name="Straight Connector 69">
                  <a:extLst>
                    <a:ext uri="{FF2B5EF4-FFF2-40B4-BE49-F238E27FC236}">
                      <a16:creationId xmlns:a16="http://schemas.microsoft.com/office/drawing/2014/main" id="{F8302585-7403-4A07-ACF2-347D5313BFBD}"/>
                    </a:ext>
                  </a:extLst>
                </p:cNvPr>
                <p:cNvCxnSpPr/>
                <p:nvPr/>
              </p:nvCxnSpPr>
              <p:spPr>
                <a:xfrm rot="5400000">
                  <a:off x="1071563" y="1082674"/>
                  <a:ext cx="18256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0365" name="TextBox 72">
                  <a:extLst>
                    <a:ext uri="{FF2B5EF4-FFF2-40B4-BE49-F238E27FC236}">
                      <a16:creationId xmlns:a16="http://schemas.microsoft.com/office/drawing/2014/main" id="{85B68F42-BEE8-4933-8DED-2A9D1C5CF91F}"/>
                    </a:ext>
                  </a:extLst>
                </p:cNvPr>
                <p:cNvSpPr txBox="1">
                  <a:spLocks noChangeArrowheads="1"/>
                </p:cNvSpPr>
                <p:nvPr/>
              </p:nvSpPr>
              <p:spPr bwMode="auto">
                <a:xfrm>
                  <a:off x="0" y="1447800"/>
                  <a:ext cx="990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t>WL</a:t>
                  </a:r>
                  <a:r>
                    <a:rPr lang="en-US" altLang="en-US" sz="2000" b="1" baseline="30000"/>
                    <a:t>2</a:t>
                  </a:r>
                  <a:r>
                    <a:rPr lang="en-US" altLang="en-US" sz="2000" b="1"/>
                    <a:t>/12</a:t>
                  </a:r>
                </a:p>
              </p:txBody>
            </p:sp>
          </p:grpSp>
          <p:sp>
            <p:nvSpPr>
              <p:cNvPr id="88" name="Freeform 87">
                <a:extLst>
                  <a:ext uri="{FF2B5EF4-FFF2-40B4-BE49-F238E27FC236}">
                    <a16:creationId xmlns:a16="http://schemas.microsoft.com/office/drawing/2014/main" id="{58B0B7B9-7998-40AE-B441-F706D59D69BC}"/>
                  </a:ext>
                </a:extLst>
              </p:cNvPr>
              <p:cNvSpPr/>
              <p:nvPr/>
            </p:nvSpPr>
            <p:spPr>
              <a:xfrm>
                <a:off x="1144588" y="4067174"/>
                <a:ext cx="436562" cy="185738"/>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89" name="Freeform 88">
                <a:extLst>
                  <a:ext uri="{FF2B5EF4-FFF2-40B4-BE49-F238E27FC236}">
                    <a16:creationId xmlns:a16="http://schemas.microsoft.com/office/drawing/2014/main" id="{EAE54596-854A-446C-845F-8349CEC03867}"/>
                  </a:ext>
                </a:extLst>
              </p:cNvPr>
              <p:cNvSpPr/>
              <p:nvPr/>
            </p:nvSpPr>
            <p:spPr>
              <a:xfrm>
                <a:off x="1601788" y="4067174"/>
                <a:ext cx="436562" cy="185738"/>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0" name="Freeform 89">
                <a:extLst>
                  <a:ext uri="{FF2B5EF4-FFF2-40B4-BE49-F238E27FC236}">
                    <a16:creationId xmlns:a16="http://schemas.microsoft.com/office/drawing/2014/main" id="{DBDA460A-9F4D-4D36-98D8-83B5B0BB0ECD}"/>
                  </a:ext>
                </a:extLst>
              </p:cNvPr>
              <p:cNvSpPr/>
              <p:nvPr/>
            </p:nvSpPr>
            <p:spPr>
              <a:xfrm>
                <a:off x="2035175" y="4097337"/>
                <a:ext cx="436563" cy="185737"/>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1" name="Freeform 90">
                <a:extLst>
                  <a:ext uri="{FF2B5EF4-FFF2-40B4-BE49-F238E27FC236}">
                    <a16:creationId xmlns:a16="http://schemas.microsoft.com/office/drawing/2014/main" id="{1B013929-7A0F-4E65-84B5-9B1167C8332C}"/>
                  </a:ext>
                </a:extLst>
              </p:cNvPr>
              <p:cNvSpPr/>
              <p:nvPr/>
            </p:nvSpPr>
            <p:spPr>
              <a:xfrm>
                <a:off x="2459038" y="4100512"/>
                <a:ext cx="434975" cy="185737"/>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2" name="Freeform 91">
                <a:extLst>
                  <a:ext uri="{FF2B5EF4-FFF2-40B4-BE49-F238E27FC236}">
                    <a16:creationId xmlns:a16="http://schemas.microsoft.com/office/drawing/2014/main" id="{C2B21BAA-C95F-495F-A4C6-C067B5F8E888}"/>
                  </a:ext>
                </a:extLst>
              </p:cNvPr>
              <p:cNvSpPr/>
              <p:nvPr/>
            </p:nvSpPr>
            <p:spPr>
              <a:xfrm>
                <a:off x="2901950" y="4100512"/>
                <a:ext cx="434975" cy="185737"/>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95" name="Freeform 94">
                <a:extLst>
                  <a:ext uri="{FF2B5EF4-FFF2-40B4-BE49-F238E27FC236}">
                    <a16:creationId xmlns:a16="http://schemas.microsoft.com/office/drawing/2014/main" id="{317CE108-64FB-4600-A80A-F7A7832C4015}"/>
                  </a:ext>
                </a:extLst>
              </p:cNvPr>
              <p:cNvSpPr/>
              <p:nvPr/>
            </p:nvSpPr>
            <p:spPr>
              <a:xfrm>
                <a:off x="1785938" y="3865562"/>
                <a:ext cx="690562" cy="200025"/>
              </a:xfrm>
              <a:custGeom>
                <a:avLst/>
                <a:gdLst>
                  <a:gd name="connsiteX0" fmla="*/ 0 w 689317"/>
                  <a:gd name="connsiteY0" fmla="*/ 199292 h 199292"/>
                  <a:gd name="connsiteX1" fmla="*/ 365760 w 689317"/>
                  <a:gd name="connsiteY1" fmla="*/ 30480 h 199292"/>
                  <a:gd name="connsiteX2" fmla="*/ 689317 w 689317"/>
                  <a:gd name="connsiteY2" fmla="*/ 16412 h 199292"/>
                  <a:gd name="connsiteX3" fmla="*/ 689317 w 689317"/>
                  <a:gd name="connsiteY3" fmla="*/ 16412 h 199292"/>
                </a:gdLst>
                <a:ahLst/>
                <a:cxnLst>
                  <a:cxn ang="0">
                    <a:pos x="connsiteX0" y="connsiteY0"/>
                  </a:cxn>
                  <a:cxn ang="0">
                    <a:pos x="connsiteX1" y="connsiteY1"/>
                  </a:cxn>
                  <a:cxn ang="0">
                    <a:pos x="connsiteX2" y="connsiteY2"/>
                  </a:cxn>
                  <a:cxn ang="0">
                    <a:pos x="connsiteX3" y="connsiteY3"/>
                  </a:cxn>
                </a:cxnLst>
                <a:rect l="l" t="t" r="r" b="b"/>
                <a:pathLst>
                  <a:path w="689317" h="199292">
                    <a:moveTo>
                      <a:pt x="0" y="199292"/>
                    </a:moveTo>
                    <a:cubicBezTo>
                      <a:pt x="125437" y="130126"/>
                      <a:pt x="250874" y="60960"/>
                      <a:pt x="365760" y="30480"/>
                    </a:cubicBezTo>
                    <a:cubicBezTo>
                      <a:pt x="480646" y="0"/>
                      <a:pt x="689317" y="16412"/>
                      <a:pt x="689317" y="16412"/>
                    </a:cubicBezTo>
                    <a:lnTo>
                      <a:pt x="689317" y="16412"/>
                    </a:lnTo>
                  </a:path>
                </a:pathLst>
              </a:cu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p>
            </p:txBody>
          </p:sp>
          <p:sp>
            <p:nvSpPr>
              <p:cNvPr id="10361" name="TextBox 95">
                <a:extLst>
                  <a:ext uri="{FF2B5EF4-FFF2-40B4-BE49-F238E27FC236}">
                    <a16:creationId xmlns:a16="http://schemas.microsoft.com/office/drawing/2014/main" id="{089319A6-38CF-431F-9EB6-DF1E74D38223}"/>
                  </a:ext>
                </a:extLst>
              </p:cNvPr>
              <p:cNvSpPr txBox="1">
                <a:spLocks noChangeArrowheads="1"/>
              </p:cNvSpPr>
              <p:nvPr/>
            </p:nvSpPr>
            <p:spPr bwMode="auto">
              <a:xfrm>
                <a:off x="2404404" y="3657600"/>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w</a:t>
                </a:r>
              </a:p>
            </p:txBody>
          </p:sp>
          <p:sp>
            <p:nvSpPr>
              <p:cNvPr id="10362" name="TextBox 96">
                <a:extLst>
                  <a:ext uri="{FF2B5EF4-FFF2-40B4-BE49-F238E27FC236}">
                    <a16:creationId xmlns:a16="http://schemas.microsoft.com/office/drawing/2014/main" id="{742962EC-0520-4545-98A4-6BAD36683A3C}"/>
                  </a:ext>
                </a:extLst>
              </p:cNvPr>
              <p:cNvSpPr txBox="1">
                <a:spLocks noChangeArrowheads="1"/>
              </p:cNvSpPr>
              <p:nvPr/>
            </p:nvSpPr>
            <p:spPr bwMode="auto">
              <a:xfrm>
                <a:off x="3581400" y="4267200"/>
                <a:ext cx="990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b="1"/>
                  <a:t>WL</a:t>
                </a:r>
                <a:r>
                  <a:rPr lang="en-US" altLang="en-US" sz="2000" b="1" baseline="30000"/>
                  <a:t>2</a:t>
                </a:r>
                <a:r>
                  <a:rPr lang="en-US" altLang="en-US" sz="2000" b="1"/>
                  <a:t>/12</a:t>
                </a:r>
              </a:p>
            </p:txBody>
          </p:sp>
        </p:grpSp>
        <p:grpSp>
          <p:nvGrpSpPr>
            <p:cNvPr id="10247" name="Group 18">
              <a:extLst>
                <a:ext uri="{FF2B5EF4-FFF2-40B4-BE49-F238E27FC236}">
                  <a16:creationId xmlns:a16="http://schemas.microsoft.com/office/drawing/2014/main" id="{8CC69968-CE34-465C-9D0A-B5342700BF86}"/>
                </a:ext>
              </a:extLst>
            </p:cNvPr>
            <p:cNvGrpSpPr>
              <a:grpSpLocks/>
            </p:cNvGrpSpPr>
            <p:nvPr/>
          </p:nvGrpSpPr>
          <p:grpSpPr bwMode="auto">
            <a:xfrm>
              <a:off x="595" y="3332"/>
              <a:ext cx="1703" cy="604"/>
              <a:chOff x="2153447" y="1022062"/>
              <a:chExt cx="2703568" cy="959138"/>
            </a:xfrm>
          </p:grpSpPr>
          <p:sp>
            <p:nvSpPr>
              <p:cNvPr id="112" name="Rectangle 111">
                <a:extLst>
                  <a:ext uri="{FF2B5EF4-FFF2-40B4-BE49-F238E27FC236}">
                    <a16:creationId xmlns:a16="http://schemas.microsoft.com/office/drawing/2014/main" id="{28E06BF5-D681-425A-8454-FF0B4F9E126A}"/>
                  </a:ext>
                </a:extLst>
              </p:cNvPr>
              <p:cNvSpPr/>
              <p:nvPr/>
            </p:nvSpPr>
            <p:spPr>
              <a:xfrm>
                <a:off x="2361413" y="1295193"/>
                <a:ext cx="2209845" cy="4605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3" name="Rectangle 112">
                <a:extLst>
                  <a:ext uri="{FF2B5EF4-FFF2-40B4-BE49-F238E27FC236}">
                    <a16:creationId xmlns:a16="http://schemas.microsoft.com/office/drawing/2014/main" id="{7DC5E4BE-7CE7-4893-8C09-3FFF16FD4FD2}"/>
                  </a:ext>
                </a:extLst>
              </p:cNvPr>
              <p:cNvSpPr/>
              <p:nvPr/>
            </p:nvSpPr>
            <p:spPr>
              <a:xfrm>
                <a:off x="2285212" y="1052233"/>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114" name="Straight Connector 113">
                <a:extLst>
                  <a:ext uri="{FF2B5EF4-FFF2-40B4-BE49-F238E27FC236}">
                    <a16:creationId xmlns:a16="http://schemas.microsoft.com/office/drawing/2014/main" id="{836000AA-BB4A-431F-9085-24F938CA7FD0}"/>
                  </a:ext>
                </a:extLst>
              </p:cNvPr>
              <p:cNvCxnSpPr/>
              <p:nvPr/>
            </p:nvCxnSpPr>
            <p:spPr>
              <a:xfrm rot="5400000">
                <a:off x="2257387" y="1827959"/>
                <a:ext cx="304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6102C8C0-B35A-4F90-88FC-22012DE4C068}"/>
                  </a:ext>
                </a:extLst>
              </p:cNvPr>
              <p:cNvCxnSpPr/>
              <p:nvPr/>
            </p:nvCxnSpPr>
            <p:spPr>
              <a:xfrm rot="5400000">
                <a:off x="4430730" y="1818432"/>
                <a:ext cx="22708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22E96515-C2F9-4DE1-A6E5-1E02D973AE0B}"/>
                  </a:ext>
                </a:extLst>
              </p:cNvPr>
              <p:cNvCxnSpPr/>
              <p:nvPr/>
            </p:nvCxnSpPr>
            <p:spPr>
              <a:xfrm>
                <a:off x="2410627" y="1828753"/>
                <a:ext cx="2133643" cy="1588"/>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50" name="TextBox 116">
                <a:extLst>
                  <a:ext uri="{FF2B5EF4-FFF2-40B4-BE49-F238E27FC236}">
                    <a16:creationId xmlns:a16="http://schemas.microsoft.com/office/drawing/2014/main" id="{6F810450-5AC6-4357-AB4F-FE9249B66603}"/>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118" name="Rectangle 117">
                <a:extLst>
                  <a:ext uri="{FF2B5EF4-FFF2-40B4-BE49-F238E27FC236}">
                    <a16:creationId xmlns:a16="http://schemas.microsoft.com/office/drawing/2014/main" id="{B083FCD5-1326-45E6-8B71-B311B9147EFC}"/>
                  </a:ext>
                </a:extLst>
              </p:cNvPr>
              <p:cNvSpPr/>
              <p:nvPr/>
            </p:nvSpPr>
            <p:spPr>
              <a:xfrm>
                <a:off x="4571258" y="1066524"/>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9" name="Arc 118">
                <a:extLst>
                  <a:ext uri="{FF2B5EF4-FFF2-40B4-BE49-F238E27FC236}">
                    <a16:creationId xmlns:a16="http://schemas.microsoft.com/office/drawing/2014/main" id="{E390DBA5-8CCF-4504-BCD0-96956C08E14A}"/>
                  </a:ext>
                </a:extLst>
              </p:cNvPr>
              <p:cNvSpPr/>
              <p:nvPr/>
            </p:nvSpPr>
            <p:spPr>
              <a:xfrm rot="218489">
                <a:off x="4323603" y="1039529"/>
                <a:ext cx="533411" cy="639954"/>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120" name="Arc 119">
                <a:extLst>
                  <a:ext uri="{FF2B5EF4-FFF2-40B4-BE49-F238E27FC236}">
                    <a16:creationId xmlns:a16="http://schemas.microsoft.com/office/drawing/2014/main" id="{B14153B9-4599-4C50-BB49-717F0A6D4727}"/>
                  </a:ext>
                </a:extLst>
              </p:cNvPr>
              <p:cNvSpPr/>
              <p:nvPr/>
            </p:nvSpPr>
            <p:spPr>
              <a:xfrm rot="218489" flipH="1">
                <a:off x="2153447" y="1022061"/>
                <a:ext cx="473085" cy="639955"/>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110" name="Straight Connector 109">
              <a:extLst>
                <a:ext uri="{FF2B5EF4-FFF2-40B4-BE49-F238E27FC236}">
                  <a16:creationId xmlns:a16="http://schemas.microsoft.com/office/drawing/2014/main" id="{4BAD6A3A-134B-40C2-8F96-71C4529F8BDE}"/>
                </a:ext>
              </a:extLst>
            </p:cNvPr>
            <p:cNvCxnSpPr/>
            <p:nvPr/>
          </p:nvCxnSpPr>
          <p:spPr>
            <a:xfrm rot="5400000">
              <a:off x="694" y="3274"/>
              <a:ext cx="115" cy="1"/>
            </a:xfrm>
            <a:prstGeom prst="line">
              <a:avLst/>
            </a:prstGeom>
          </p:spPr>
          <p:style>
            <a:lnRef idx="1">
              <a:schemeClr val="accent1"/>
            </a:lnRef>
            <a:fillRef idx="0">
              <a:schemeClr val="accent1"/>
            </a:fillRef>
            <a:effectRef idx="0">
              <a:schemeClr val="accent1"/>
            </a:effectRef>
            <a:fontRef idx="minor">
              <a:schemeClr val="tx1"/>
            </a:fontRef>
          </p:style>
        </p:cxnSp>
        <p:sp>
          <p:nvSpPr>
            <p:cNvPr id="10249" name="TextBox 110">
              <a:extLst>
                <a:ext uri="{FF2B5EF4-FFF2-40B4-BE49-F238E27FC236}">
                  <a16:creationId xmlns:a16="http://schemas.microsoft.com/office/drawing/2014/main" id="{A5FD0870-FC8B-4E52-AD81-5B5BB49143D1}"/>
                </a:ext>
              </a:extLst>
            </p:cNvPr>
            <p:cNvSpPr txBox="1">
              <a:spLocks noChangeArrowheads="1"/>
            </p:cNvSpPr>
            <p:nvPr/>
          </p:nvSpPr>
          <p:spPr bwMode="auto">
            <a:xfrm rot="5400000">
              <a:off x="29" y="3523"/>
              <a:ext cx="86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11WL</a:t>
              </a:r>
              <a:r>
                <a:rPr lang="en-US" altLang="en-US" sz="2000" baseline="30000"/>
                <a:t>2</a:t>
              </a:r>
              <a:r>
                <a:rPr lang="en-US" altLang="en-US" sz="2000"/>
                <a:t>/192</a:t>
              </a:r>
            </a:p>
          </p:txBody>
        </p:sp>
        <p:sp>
          <p:nvSpPr>
            <p:cNvPr id="101" name="Freeform 100">
              <a:extLst>
                <a:ext uri="{FF2B5EF4-FFF2-40B4-BE49-F238E27FC236}">
                  <a16:creationId xmlns:a16="http://schemas.microsoft.com/office/drawing/2014/main" id="{65083591-BBF3-40DD-BF34-513CD5EA4A5B}"/>
                </a:ext>
              </a:extLst>
            </p:cNvPr>
            <p:cNvSpPr/>
            <p:nvPr/>
          </p:nvSpPr>
          <p:spPr>
            <a:xfrm>
              <a:off x="787" y="3378"/>
              <a:ext cx="228" cy="126"/>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2" name="Freeform 101">
              <a:extLst>
                <a:ext uri="{FF2B5EF4-FFF2-40B4-BE49-F238E27FC236}">
                  <a16:creationId xmlns:a16="http://schemas.microsoft.com/office/drawing/2014/main" id="{B5D4C960-22AA-41BD-983A-1DC542142F0C}"/>
                </a:ext>
              </a:extLst>
            </p:cNvPr>
            <p:cNvSpPr/>
            <p:nvPr/>
          </p:nvSpPr>
          <p:spPr>
            <a:xfrm>
              <a:off x="1029" y="3378"/>
              <a:ext cx="190" cy="126"/>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3" name="Freeform 102">
              <a:extLst>
                <a:ext uri="{FF2B5EF4-FFF2-40B4-BE49-F238E27FC236}">
                  <a16:creationId xmlns:a16="http://schemas.microsoft.com/office/drawing/2014/main" id="{2111A1AE-8F7E-4AE1-AB20-60908063D719}"/>
                </a:ext>
              </a:extLst>
            </p:cNvPr>
            <p:cNvSpPr/>
            <p:nvPr/>
          </p:nvSpPr>
          <p:spPr>
            <a:xfrm>
              <a:off x="1219" y="3397"/>
              <a:ext cx="206" cy="107"/>
            </a:xfrm>
            <a:custGeom>
              <a:avLst/>
              <a:gdLst>
                <a:gd name="connsiteX0" fmla="*/ 0 w 436098"/>
                <a:gd name="connsiteY0" fmla="*/ 171157 h 185225"/>
                <a:gd name="connsiteX1" fmla="*/ 225083 w 436098"/>
                <a:gd name="connsiteY1" fmla="*/ 2345 h 185225"/>
                <a:gd name="connsiteX2" fmla="*/ 436098 w 436098"/>
                <a:gd name="connsiteY2" fmla="*/ 185225 h 185225"/>
                <a:gd name="connsiteX3" fmla="*/ 436098 w 436098"/>
                <a:gd name="connsiteY3" fmla="*/ 185225 h 185225"/>
              </a:gdLst>
              <a:ahLst/>
              <a:cxnLst>
                <a:cxn ang="0">
                  <a:pos x="connsiteX0" y="connsiteY0"/>
                </a:cxn>
                <a:cxn ang="0">
                  <a:pos x="connsiteX1" y="connsiteY1"/>
                </a:cxn>
                <a:cxn ang="0">
                  <a:pos x="connsiteX2" y="connsiteY2"/>
                </a:cxn>
                <a:cxn ang="0">
                  <a:pos x="connsiteX3" y="connsiteY3"/>
                </a:cxn>
              </a:cxnLst>
              <a:rect l="l" t="t" r="r" b="b"/>
              <a:pathLst>
                <a:path w="436098" h="185225">
                  <a:moveTo>
                    <a:pt x="0" y="171157"/>
                  </a:moveTo>
                  <a:cubicBezTo>
                    <a:pt x="76200" y="85578"/>
                    <a:pt x="152400" y="0"/>
                    <a:pt x="225083" y="2345"/>
                  </a:cubicBezTo>
                  <a:cubicBezTo>
                    <a:pt x="297766" y="4690"/>
                    <a:pt x="436098" y="185225"/>
                    <a:pt x="436098" y="185225"/>
                  </a:cubicBezTo>
                  <a:lnTo>
                    <a:pt x="436098" y="185225"/>
                  </a:lnTo>
                </a:path>
              </a:pathLst>
            </a:custGeom>
            <a:ln w="28575">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a:p>
          </p:txBody>
        </p:sp>
        <p:sp>
          <p:nvSpPr>
            <p:cNvPr id="106" name="Freeform 105">
              <a:extLst>
                <a:ext uri="{FF2B5EF4-FFF2-40B4-BE49-F238E27FC236}">
                  <a16:creationId xmlns:a16="http://schemas.microsoft.com/office/drawing/2014/main" id="{AD6E1075-F658-4F73-A0DE-4FC757710737}"/>
                </a:ext>
              </a:extLst>
            </p:cNvPr>
            <p:cNvSpPr/>
            <p:nvPr/>
          </p:nvSpPr>
          <p:spPr>
            <a:xfrm>
              <a:off x="1145" y="3251"/>
              <a:ext cx="434" cy="126"/>
            </a:xfrm>
            <a:custGeom>
              <a:avLst/>
              <a:gdLst>
                <a:gd name="connsiteX0" fmla="*/ 0 w 689317"/>
                <a:gd name="connsiteY0" fmla="*/ 199292 h 199292"/>
                <a:gd name="connsiteX1" fmla="*/ 365760 w 689317"/>
                <a:gd name="connsiteY1" fmla="*/ 30480 h 199292"/>
                <a:gd name="connsiteX2" fmla="*/ 689317 w 689317"/>
                <a:gd name="connsiteY2" fmla="*/ 16412 h 199292"/>
                <a:gd name="connsiteX3" fmla="*/ 689317 w 689317"/>
                <a:gd name="connsiteY3" fmla="*/ 16412 h 199292"/>
              </a:gdLst>
              <a:ahLst/>
              <a:cxnLst>
                <a:cxn ang="0">
                  <a:pos x="connsiteX0" y="connsiteY0"/>
                </a:cxn>
                <a:cxn ang="0">
                  <a:pos x="connsiteX1" y="connsiteY1"/>
                </a:cxn>
                <a:cxn ang="0">
                  <a:pos x="connsiteX2" y="connsiteY2"/>
                </a:cxn>
                <a:cxn ang="0">
                  <a:pos x="connsiteX3" y="connsiteY3"/>
                </a:cxn>
              </a:cxnLst>
              <a:rect l="l" t="t" r="r" b="b"/>
              <a:pathLst>
                <a:path w="689317" h="199292">
                  <a:moveTo>
                    <a:pt x="0" y="199292"/>
                  </a:moveTo>
                  <a:cubicBezTo>
                    <a:pt x="125437" y="130126"/>
                    <a:pt x="250874" y="60960"/>
                    <a:pt x="365760" y="30480"/>
                  </a:cubicBezTo>
                  <a:cubicBezTo>
                    <a:pt x="480646" y="0"/>
                    <a:pt x="689317" y="16412"/>
                    <a:pt x="689317" y="16412"/>
                  </a:cubicBezTo>
                  <a:lnTo>
                    <a:pt x="689317" y="16412"/>
                  </a:lnTo>
                </a:path>
              </a:pathLst>
            </a:cu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p>
          </p:txBody>
        </p:sp>
        <p:sp>
          <p:nvSpPr>
            <p:cNvPr id="10254" name="TextBox 106">
              <a:extLst>
                <a:ext uri="{FF2B5EF4-FFF2-40B4-BE49-F238E27FC236}">
                  <a16:creationId xmlns:a16="http://schemas.microsoft.com/office/drawing/2014/main" id="{7A30E5CB-03B3-4460-8B7E-CC2CDA96A9E1}"/>
                </a:ext>
              </a:extLst>
            </p:cNvPr>
            <p:cNvSpPr txBox="1">
              <a:spLocks noChangeArrowheads="1"/>
            </p:cNvSpPr>
            <p:nvPr/>
          </p:nvSpPr>
          <p:spPr bwMode="auto">
            <a:xfrm>
              <a:off x="1534" y="3120"/>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w</a:t>
              </a:r>
            </a:p>
          </p:txBody>
        </p:sp>
        <p:sp>
          <p:nvSpPr>
            <p:cNvPr id="10255" name="TextBox 107">
              <a:extLst>
                <a:ext uri="{FF2B5EF4-FFF2-40B4-BE49-F238E27FC236}">
                  <a16:creationId xmlns:a16="http://schemas.microsoft.com/office/drawing/2014/main" id="{727D1F89-497E-4601-B09E-9EC904D607B0}"/>
                </a:ext>
              </a:extLst>
            </p:cNvPr>
            <p:cNvSpPr txBox="1">
              <a:spLocks noChangeArrowheads="1"/>
            </p:cNvSpPr>
            <p:nvPr/>
          </p:nvSpPr>
          <p:spPr bwMode="auto">
            <a:xfrm rot="5400000">
              <a:off x="2045" y="3475"/>
              <a:ext cx="76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5WL</a:t>
              </a:r>
              <a:r>
                <a:rPr lang="en-US" altLang="en-US" sz="2000" baseline="30000"/>
                <a:t>2</a:t>
              </a:r>
              <a:r>
                <a:rPr lang="en-US" altLang="en-US" sz="2000"/>
                <a:t>/192</a:t>
              </a:r>
            </a:p>
          </p:txBody>
        </p:sp>
        <p:cxnSp>
          <p:nvCxnSpPr>
            <p:cNvPr id="121" name="Straight Connector 120">
              <a:extLst>
                <a:ext uri="{FF2B5EF4-FFF2-40B4-BE49-F238E27FC236}">
                  <a16:creationId xmlns:a16="http://schemas.microsoft.com/office/drawing/2014/main" id="{49A48A43-D97E-4B59-A5E9-F1CD2B4ECB09}"/>
                </a:ext>
              </a:extLst>
            </p:cNvPr>
            <p:cNvCxnSpPr/>
            <p:nvPr/>
          </p:nvCxnSpPr>
          <p:spPr>
            <a:xfrm rot="5400000">
              <a:off x="695" y="3695"/>
              <a:ext cx="115"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FD615EB4-CECA-49E3-BDC0-9C3B7671A04B}"/>
                </a:ext>
              </a:extLst>
            </p:cNvPr>
            <p:cNvCxnSpPr/>
            <p:nvPr/>
          </p:nvCxnSpPr>
          <p:spPr>
            <a:xfrm>
              <a:off x="757" y="3685"/>
              <a:ext cx="672" cy="1"/>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258" name="TextBox 122">
              <a:extLst>
                <a:ext uri="{FF2B5EF4-FFF2-40B4-BE49-F238E27FC236}">
                  <a16:creationId xmlns:a16="http://schemas.microsoft.com/office/drawing/2014/main" id="{E87412A4-AB4F-4407-9B58-69FF4176D233}"/>
                </a:ext>
              </a:extLst>
            </p:cNvPr>
            <p:cNvSpPr txBox="1">
              <a:spLocks noChangeArrowheads="1"/>
            </p:cNvSpPr>
            <p:nvPr/>
          </p:nvSpPr>
          <p:spPr bwMode="auto">
            <a:xfrm>
              <a:off x="932" y="3493"/>
              <a:ext cx="3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L/2</a:t>
              </a:r>
            </a:p>
          </p:txBody>
        </p:sp>
        <p:cxnSp>
          <p:nvCxnSpPr>
            <p:cNvPr id="125" name="Straight Connector 124">
              <a:extLst>
                <a:ext uri="{FF2B5EF4-FFF2-40B4-BE49-F238E27FC236}">
                  <a16:creationId xmlns:a16="http://schemas.microsoft.com/office/drawing/2014/main" id="{7C83EFA5-D23D-4CE0-B7B8-6F493D8E6DE2}"/>
                </a:ext>
              </a:extLst>
            </p:cNvPr>
            <p:cNvCxnSpPr/>
            <p:nvPr/>
          </p:nvCxnSpPr>
          <p:spPr>
            <a:xfrm rot="16200000" flipH="1">
              <a:off x="1363" y="3696"/>
              <a:ext cx="97"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0260" name="Group 154">
              <a:extLst>
                <a:ext uri="{FF2B5EF4-FFF2-40B4-BE49-F238E27FC236}">
                  <a16:creationId xmlns:a16="http://schemas.microsoft.com/office/drawing/2014/main" id="{F9F77516-3AAC-4455-BE89-774C125C771F}"/>
                </a:ext>
              </a:extLst>
            </p:cNvPr>
            <p:cNvGrpSpPr>
              <a:grpSpLocks/>
            </p:cNvGrpSpPr>
            <p:nvPr/>
          </p:nvGrpSpPr>
          <p:grpSpPr bwMode="auto">
            <a:xfrm>
              <a:off x="2832" y="439"/>
              <a:ext cx="2880" cy="857"/>
              <a:chOff x="4495800" y="697468"/>
              <a:chExt cx="4572000" cy="1359932"/>
            </a:xfrm>
          </p:grpSpPr>
          <p:grpSp>
            <p:nvGrpSpPr>
              <p:cNvPr id="10324" name="Group 126">
                <a:extLst>
                  <a:ext uri="{FF2B5EF4-FFF2-40B4-BE49-F238E27FC236}">
                    <a16:creationId xmlns:a16="http://schemas.microsoft.com/office/drawing/2014/main" id="{1FDAB373-04FA-453B-8B2C-9D7D13C44011}"/>
                  </a:ext>
                </a:extLst>
              </p:cNvPr>
              <p:cNvGrpSpPr>
                <a:grpSpLocks/>
              </p:cNvGrpSpPr>
              <p:nvPr/>
            </p:nvGrpSpPr>
            <p:grpSpPr bwMode="auto">
              <a:xfrm>
                <a:off x="4495800" y="697468"/>
                <a:ext cx="4572000" cy="1359932"/>
                <a:chOff x="0" y="3593068"/>
                <a:chExt cx="4572000" cy="1359932"/>
              </a:xfrm>
            </p:grpSpPr>
            <p:grpSp>
              <p:nvGrpSpPr>
                <p:cNvPr id="10329" name="Group 65">
                  <a:extLst>
                    <a:ext uri="{FF2B5EF4-FFF2-40B4-BE49-F238E27FC236}">
                      <a16:creationId xmlns:a16="http://schemas.microsoft.com/office/drawing/2014/main" id="{86D33B48-527A-46A7-B016-841F3E9E5090}"/>
                    </a:ext>
                  </a:extLst>
                </p:cNvPr>
                <p:cNvGrpSpPr>
                  <a:grpSpLocks/>
                </p:cNvGrpSpPr>
                <p:nvPr/>
              </p:nvGrpSpPr>
              <p:grpSpPr bwMode="auto">
                <a:xfrm>
                  <a:off x="0" y="3799242"/>
                  <a:ext cx="3617968" cy="1153758"/>
                  <a:chOff x="0" y="979842"/>
                  <a:chExt cx="3617968" cy="1153758"/>
                </a:xfrm>
              </p:grpSpPr>
              <p:grpSp>
                <p:nvGrpSpPr>
                  <p:cNvPr id="10333" name="Group 18">
                    <a:extLst>
                      <a:ext uri="{FF2B5EF4-FFF2-40B4-BE49-F238E27FC236}">
                        <a16:creationId xmlns:a16="http://schemas.microsoft.com/office/drawing/2014/main" id="{E22E007B-F82C-457D-BBD3-D22F969294A5}"/>
                      </a:ext>
                    </a:extLst>
                  </p:cNvPr>
                  <p:cNvGrpSpPr>
                    <a:grpSpLocks/>
                  </p:cNvGrpSpPr>
                  <p:nvPr/>
                </p:nvGrpSpPr>
                <p:grpSpPr bwMode="auto">
                  <a:xfrm>
                    <a:off x="914400" y="1174462"/>
                    <a:ext cx="2703568" cy="959138"/>
                    <a:chOff x="2153447" y="1022062"/>
                    <a:chExt cx="2703568" cy="959138"/>
                  </a:xfrm>
                </p:grpSpPr>
                <p:sp>
                  <p:nvSpPr>
                    <p:cNvPr id="140" name="Rectangle 139">
                      <a:extLst>
                        <a:ext uri="{FF2B5EF4-FFF2-40B4-BE49-F238E27FC236}">
                          <a16:creationId xmlns:a16="http://schemas.microsoft.com/office/drawing/2014/main" id="{2E29DD01-EDED-4FCC-8B82-D4BCDB16CBA5}"/>
                        </a:ext>
                      </a:extLst>
                    </p:cNvPr>
                    <p:cNvSpPr/>
                    <p:nvPr/>
                  </p:nvSpPr>
                  <p:spPr>
                    <a:xfrm>
                      <a:off x="2361410" y="1295679"/>
                      <a:ext cx="2209800" cy="46019"/>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1" name="Rectangle 140">
                      <a:extLst>
                        <a:ext uri="{FF2B5EF4-FFF2-40B4-BE49-F238E27FC236}">
                          <a16:creationId xmlns:a16="http://schemas.microsoft.com/office/drawing/2014/main" id="{1EB22EA4-27FC-4B13-A151-FD17CE066182}"/>
                        </a:ext>
                      </a:extLst>
                    </p:cNvPr>
                    <p:cNvSpPr/>
                    <p:nvPr/>
                  </p:nvSpPr>
                  <p:spPr>
                    <a:xfrm>
                      <a:off x="2285210" y="1052891"/>
                      <a:ext cx="122237" cy="533182"/>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142" name="Straight Connector 141">
                      <a:extLst>
                        <a:ext uri="{FF2B5EF4-FFF2-40B4-BE49-F238E27FC236}">
                          <a16:creationId xmlns:a16="http://schemas.microsoft.com/office/drawing/2014/main" id="{802C60B5-6019-4FFC-B779-D77CB612399E}"/>
                        </a:ext>
                      </a:extLst>
                    </p:cNvPr>
                    <p:cNvCxnSpPr/>
                    <p:nvPr/>
                  </p:nvCxnSpPr>
                  <p:spPr>
                    <a:xfrm rot="5400000">
                      <a:off x="2257491" y="1828067"/>
                      <a:ext cx="30467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ECD7EA85-E4B5-4871-BF83-1DC70E5634B4}"/>
                        </a:ext>
                      </a:extLst>
                    </p:cNvPr>
                    <p:cNvCxnSpPr/>
                    <p:nvPr/>
                  </p:nvCxnSpPr>
                  <p:spPr>
                    <a:xfrm rot="5400000">
                      <a:off x="4430761" y="1818547"/>
                      <a:ext cx="22692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Arrow Connector 143">
                      <a:extLst>
                        <a:ext uri="{FF2B5EF4-FFF2-40B4-BE49-F238E27FC236}">
                          <a16:creationId xmlns:a16="http://schemas.microsoft.com/office/drawing/2014/main" id="{75FFE0F4-A079-44EE-B13A-BF8D9A83B1DF}"/>
                        </a:ext>
                      </a:extLst>
                    </p:cNvPr>
                    <p:cNvCxnSpPr/>
                    <p:nvPr/>
                  </p:nvCxnSpPr>
                  <p:spPr>
                    <a:xfrm>
                      <a:off x="2410622" y="1828861"/>
                      <a:ext cx="2133600" cy="1587"/>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41" name="TextBox 144">
                      <a:extLst>
                        <a:ext uri="{FF2B5EF4-FFF2-40B4-BE49-F238E27FC236}">
                          <a16:creationId xmlns:a16="http://schemas.microsoft.com/office/drawing/2014/main" id="{AF2C89B7-2E14-4C99-8BAE-60F942DA0EA8}"/>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146" name="Rectangle 145">
                      <a:extLst>
                        <a:ext uri="{FF2B5EF4-FFF2-40B4-BE49-F238E27FC236}">
                          <a16:creationId xmlns:a16="http://schemas.microsoft.com/office/drawing/2014/main" id="{052BDDB5-CEA8-4992-82FF-174657B39855}"/>
                        </a:ext>
                      </a:extLst>
                    </p:cNvPr>
                    <p:cNvSpPr/>
                    <p:nvPr/>
                  </p:nvSpPr>
                  <p:spPr>
                    <a:xfrm>
                      <a:off x="4571210" y="1067173"/>
                      <a:ext cx="122237" cy="533182"/>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7" name="Arc 146">
                      <a:extLst>
                        <a:ext uri="{FF2B5EF4-FFF2-40B4-BE49-F238E27FC236}">
                          <a16:creationId xmlns:a16="http://schemas.microsoft.com/office/drawing/2014/main" id="{A454B883-0ABC-42E1-B540-4EF5391BF7E7}"/>
                        </a:ext>
                      </a:extLst>
                    </p:cNvPr>
                    <p:cNvSpPr/>
                    <p:nvPr/>
                  </p:nvSpPr>
                  <p:spPr>
                    <a:xfrm rot="218489">
                      <a:off x="4323560" y="1040197"/>
                      <a:ext cx="533400" cy="639501"/>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148" name="Arc 147">
                      <a:extLst>
                        <a:ext uri="{FF2B5EF4-FFF2-40B4-BE49-F238E27FC236}">
                          <a16:creationId xmlns:a16="http://schemas.microsoft.com/office/drawing/2014/main" id="{FABA7138-BFB5-41D8-B45F-8DA48FA4106E}"/>
                        </a:ext>
                      </a:extLst>
                    </p:cNvPr>
                    <p:cNvSpPr/>
                    <p:nvPr/>
                  </p:nvSpPr>
                  <p:spPr>
                    <a:xfrm rot="218489" flipH="1">
                      <a:off x="2153447" y="1022741"/>
                      <a:ext cx="473075" cy="63950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138" name="Straight Connector 137">
                    <a:extLst>
                      <a:ext uri="{FF2B5EF4-FFF2-40B4-BE49-F238E27FC236}">
                        <a16:creationId xmlns:a16="http://schemas.microsoft.com/office/drawing/2014/main" id="{1EEB02BA-26A4-4890-A569-B9E03228C386}"/>
                      </a:ext>
                    </a:extLst>
                  </p:cNvPr>
                  <p:cNvCxnSpPr/>
                  <p:nvPr/>
                </p:nvCxnSpPr>
                <p:spPr>
                  <a:xfrm rot="16200000" flipH="1">
                    <a:off x="977993" y="1208465"/>
                    <a:ext cx="457013"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335" name="TextBox 138">
                    <a:extLst>
                      <a:ext uri="{FF2B5EF4-FFF2-40B4-BE49-F238E27FC236}">
                        <a16:creationId xmlns:a16="http://schemas.microsoft.com/office/drawing/2014/main" id="{7155BC4A-9BA9-4535-B52B-F69FD5CAC0D5}"/>
                      </a:ext>
                    </a:extLst>
                  </p:cNvPr>
                  <p:cNvSpPr txBox="1">
                    <a:spLocks noChangeArrowheads="1"/>
                  </p:cNvSpPr>
                  <p:nvPr/>
                </p:nvSpPr>
                <p:spPr bwMode="auto">
                  <a:xfrm>
                    <a:off x="0" y="1447800"/>
                    <a:ext cx="990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WL</a:t>
                    </a:r>
                    <a:r>
                      <a:rPr lang="en-US" altLang="en-US" sz="2000" baseline="30000"/>
                      <a:t>2</a:t>
                    </a:r>
                    <a:r>
                      <a:rPr lang="en-US" altLang="en-US" sz="2000"/>
                      <a:t>/20</a:t>
                    </a:r>
                  </a:p>
                </p:txBody>
              </p:sp>
            </p:grpSp>
            <p:sp>
              <p:nvSpPr>
                <p:cNvPr id="134" name="Freeform 133">
                  <a:extLst>
                    <a:ext uri="{FF2B5EF4-FFF2-40B4-BE49-F238E27FC236}">
                      <a16:creationId xmlns:a16="http://schemas.microsoft.com/office/drawing/2014/main" id="{71F29B49-9072-4AB1-B695-895EB67C526A}"/>
                    </a:ext>
                  </a:extLst>
                </p:cNvPr>
                <p:cNvSpPr/>
                <p:nvPr/>
              </p:nvSpPr>
              <p:spPr>
                <a:xfrm rot="1146834">
                  <a:off x="1247775" y="3642260"/>
                  <a:ext cx="646113" cy="280873"/>
                </a:xfrm>
                <a:custGeom>
                  <a:avLst/>
                  <a:gdLst>
                    <a:gd name="connsiteX0" fmla="*/ 0 w 689317"/>
                    <a:gd name="connsiteY0" fmla="*/ 199292 h 199292"/>
                    <a:gd name="connsiteX1" fmla="*/ 365760 w 689317"/>
                    <a:gd name="connsiteY1" fmla="*/ 30480 h 199292"/>
                    <a:gd name="connsiteX2" fmla="*/ 689317 w 689317"/>
                    <a:gd name="connsiteY2" fmla="*/ 16412 h 199292"/>
                    <a:gd name="connsiteX3" fmla="*/ 689317 w 689317"/>
                    <a:gd name="connsiteY3" fmla="*/ 16412 h 199292"/>
                  </a:gdLst>
                  <a:ahLst/>
                  <a:cxnLst>
                    <a:cxn ang="0">
                      <a:pos x="connsiteX0" y="connsiteY0"/>
                    </a:cxn>
                    <a:cxn ang="0">
                      <a:pos x="connsiteX1" y="connsiteY1"/>
                    </a:cxn>
                    <a:cxn ang="0">
                      <a:pos x="connsiteX2" y="connsiteY2"/>
                    </a:cxn>
                    <a:cxn ang="0">
                      <a:pos x="connsiteX3" y="connsiteY3"/>
                    </a:cxn>
                  </a:cxnLst>
                  <a:rect l="l" t="t" r="r" b="b"/>
                  <a:pathLst>
                    <a:path w="689317" h="199292">
                      <a:moveTo>
                        <a:pt x="0" y="199292"/>
                      </a:moveTo>
                      <a:cubicBezTo>
                        <a:pt x="125437" y="130126"/>
                        <a:pt x="250874" y="60960"/>
                        <a:pt x="365760" y="30480"/>
                      </a:cubicBezTo>
                      <a:cubicBezTo>
                        <a:pt x="480646" y="0"/>
                        <a:pt x="689317" y="16412"/>
                        <a:pt x="689317" y="16412"/>
                      </a:cubicBezTo>
                      <a:lnTo>
                        <a:pt x="689317" y="16412"/>
                      </a:lnTo>
                    </a:path>
                  </a:pathLst>
                </a:cu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p>
              </p:txBody>
            </p:sp>
            <p:sp>
              <p:nvSpPr>
                <p:cNvPr id="10331" name="TextBox 134">
                  <a:extLst>
                    <a:ext uri="{FF2B5EF4-FFF2-40B4-BE49-F238E27FC236}">
                      <a16:creationId xmlns:a16="http://schemas.microsoft.com/office/drawing/2014/main" id="{EDA8D176-763C-4107-9C0A-109B947B2AF1}"/>
                    </a:ext>
                  </a:extLst>
                </p:cNvPr>
                <p:cNvSpPr txBox="1">
                  <a:spLocks noChangeArrowheads="1"/>
                </p:cNvSpPr>
                <p:nvPr/>
              </p:nvSpPr>
              <p:spPr bwMode="auto">
                <a:xfrm>
                  <a:off x="1837007" y="3593068"/>
                  <a:ext cx="381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w</a:t>
                  </a:r>
                </a:p>
              </p:txBody>
            </p:sp>
            <p:sp>
              <p:nvSpPr>
                <p:cNvPr id="10332" name="TextBox 135">
                  <a:extLst>
                    <a:ext uri="{FF2B5EF4-FFF2-40B4-BE49-F238E27FC236}">
                      <a16:creationId xmlns:a16="http://schemas.microsoft.com/office/drawing/2014/main" id="{88728B9E-C81F-4FAD-B9CA-DB5B962066D4}"/>
                    </a:ext>
                  </a:extLst>
                </p:cNvPr>
                <p:cNvSpPr txBox="1">
                  <a:spLocks noChangeArrowheads="1"/>
                </p:cNvSpPr>
                <p:nvPr/>
              </p:nvSpPr>
              <p:spPr bwMode="auto">
                <a:xfrm>
                  <a:off x="3581400" y="4267200"/>
                  <a:ext cx="990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WL</a:t>
                  </a:r>
                  <a:r>
                    <a:rPr lang="en-US" altLang="en-US" sz="2000" baseline="30000"/>
                    <a:t>2</a:t>
                  </a:r>
                  <a:r>
                    <a:rPr lang="en-US" altLang="en-US" sz="2000"/>
                    <a:t>/30</a:t>
                  </a:r>
                </a:p>
              </p:txBody>
            </p:sp>
          </p:grpSp>
          <p:cxnSp>
            <p:nvCxnSpPr>
              <p:cNvPr id="151" name="Straight Connector 150">
                <a:extLst>
                  <a:ext uri="{FF2B5EF4-FFF2-40B4-BE49-F238E27FC236}">
                    <a16:creationId xmlns:a16="http://schemas.microsoft.com/office/drawing/2014/main" id="{67EE7F40-1F28-429B-9469-279615B8E835}"/>
                  </a:ext>
                </a:extLst>
              </p:cNvPr>
              <p:cNvCxnSpPr/>
              <p:nvPr/>
            </p:nvCxnSpPr>
            <p:spPr>
              <a:xfrm>
                <a:off x="5638800" y="914866"/>
                <a:ext cx="2209800" cy="3808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4B6A8E1F-C294-4E90-983A-57A4BC65F9C4}"/>
                  </a:ext>
                </a:extLst>
              </p:cNvPr>
              <p:cNvCxnSpPr/>
              <p:nvPr/>
            </p:nvCxnSpPr>
            <p:spPr>
              <a:xfrm rot="16200000" flipH="1">
                <a:off x="5837312" y="1160829"/>
                <a:ext cx="364976"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9AFCAB3B-E26E-4771-A4F3-5C547B3138BD}"/>
                  </a:ext>
                </a:extLst>
              </p:cNvPr>
              <p:cNvCxnSpPr/>
              <p:nvPr/>
            </p:nvCxnSpPr>
            <p:spPr>
              <a:xfrm rot="16200000" flipH="1">
                <a:off x="6339737" y="1226683"/>
                <a:ext cx="274526"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CCDA6697-97E3-44C0-8494-9582096C1C41}"/>
                  </a:ext>
                </a:extLst>
              </p:cNvPr>
              <p:cNvCxnSpPr/>
              <p:nvPr/>
            </p:nvCxnSpPr>
            <p:spPr>
              <a:xfrm rot="16200000" flipH="1">
                <a:off x="6831060" y="1254452"/>
                <a:ext cx="228507"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10261" name="Group 18">
              <a:extLst>
                <a:ext uri="{FF2B5EF4-FFF2-40B4-BE49-F238E27FC236}">
                  <a16:creationId xmlns:a16="http://schemas.microsoft.com/office/drawing/2014/main" id="{0A755C69-79FC-4654-8166-33DC753EA0FF}"/>
                </a:ext>
              </a:extLst>
            </p:cNvPr>
            <p:cNvGrpSpPr>
              <a:grpSpLocks/>
            </p:cNvGrpSpPr>
            <p:nvPr/>
          </p:nvGrpSpPr>
          <p:grpSpPr bwMode="auto">
            <a:xfrm>
              <a:off x="3437" y="1645"/>
              <a:ext cx="1703" cy="604"/>
              <a:chOff x="2153447" y="1022062"/>
              <a:chExt cx="2703568" cy="959138"/>
            </a:xfrm>
          </p:grpSpPr>
          <p:sp>
            <p:nvSpPr>
              <p:cNvPr id="169" name="Rectangle 168">
                <a:extLst>
                  <a:ext uri="{FF2B5EF4-FFF2-40B4-BE49-F238E27FC236}">
                    <a16:creationId xmlns:a16="http://schemas.microsoft.com/office/drawing/2014/main" id="{3011EF9F-2C26-453E-8B0D-AAC2BD31BCED}"/>
                  </a:ext>
                </a:extLst>
              </p:cNvPr>
              <p:cNvSpPr/>
              <p:nvPr/>
            </p:nvSpPr>
            <p:spPr>
              <a:xfrm>
                <a:off x="2361413" y="1295194"/>
                <a:ext cx="2209845" cy="4605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0" name="Rectangle 169">
                <a:extLst>
                  <a:ext uri="{FF2B5EF4-FFF2-40B4-BE49-F238E27FC236}">
                    <a16:creationId xmlns:a16="http://schemas.microsoft.com/office/drawing/2014/main" id="{D72ADE78-45ED-43E9-A824-621620A9D133}"/>
                  </a:ext>
                </a:extLst>
              </p:cNvPr>
              <p:cNvSpPr/>
              <p:nvPr/>
            </p:nvSpPr>
            <p:spPr>
              <a:xfrm>
                <a:off x="2285212" y="1052233"/>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171" name="Straight Connector 170">
                <a:extLst>
                  <a:ext uri="{FF2B5EF4-FFF2-40B4-BE49-F238E27FC236}">
                    <a16:creationId xmlns:a16="http://schemas.microsoft.com/office/drawing/2014/main" id="{BD88FDA3-F831-44DD-952F-C5B71128626C}"/>
                  </a:ext>
                </a:extLst>
              </p:cNvPr>
              <p:cNvCxnSpPr/>
              <p:nvPr/>
            </p:nvCxnSpPr>
            <p:spPr>
              <a:xfrm rot="5400000">
                <a:off x="2257387" y="1827960"/>
                <a:ext cx="304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2" name="Straight Connector 171">
                <a:extLst>
                  <a:ext uri="{FF2B5EF4-FFF2-40B4-BE49-F238E27FC236}">
                    <a16:creationId xmlns:a16="http://schemas.microsoft.com/office/drawing/2014/main" id="{06D22E4F-2743-4B15-A0A4-B2E5E3B58470}"/>
                  </a:ext>
                </a:extLst>
              </p:cNvPr>
              <p:cNvCxnSpPr/>
              <p:nvPr/>
            </p:nvCxnSpPr>
            <p:spPr>
              <a:xfrm rot="5400000">
                <a:off x="4430731" y="1818432"/>
                <a:ext cx="227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C9805C59-97B5-43B5-A802-1F28EC1B2A1C}"/>
                  </a:ext>
                </a:extLst>
              </p:cNvPr>
              <p:cNvCxnSpPr/>
              <p:nvPr/>
            </p:nvCxnSpPr>
            <p:spPr>
              <a:xfrm>
                <a:off x="2410627" y="1828754"/>
                <a:ext cx="2133643" cy="1587"/>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20" name="TextBox 173">
                <a:extLst>
                  <a:ext uri="{FF2B5EF4-FFF2-40B4-BE49-F238E27FC236}">
                    <a16:creationId xmlns:a16="http://schemas.microsoft.com/office/drawing/2014/main" id="{94B72C5C-C353-4A30-B37E-78FDCD355615}"/>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175" name="Rectangle 174">
                <a:extLst>
                  <a:ext uri="{FF2B5EF4-FFF2-40B4-BE49-F238E27FC236}">
                    <a16:creationId xmlns:a16="http://schemas.microsoft.com/office/drawing/2014/main" id="{31B63C77-0DB4-4BB0-B5B7-002BA3B21AEA}"/>
                  </a:ext>
                </a:extLst>
              </p:cNvPr>
              <p:cNvSpPr/>
              <p:nvPr/>
            </p:nvSpPr>
            <p:spPr>
              <a:xfrm>
                <a:off x="4571258" y="1066525"/>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6" name="Arc 175">
                <a:extLst>
                  <a:ext uri="{FF2B5EF4-FFF2-40B4-BE49-F238E27FC236}">
                    <a16:creationId xmlns:a16="http://schemas.microsoft.com/office/drawing/2014/main" id="{0487B14C-8EF7-4BEC-9157-DBECA9FE27AE}"/>
                  </a:ext>
                </a:extLst>
              </p:cNvPr>
              <p:cNvSpPr/>
              <p:nvPr/>
            </p:nvSpPr>
            <p:spPr>
              <a:xfrm rot="218489">
                <a:off x="4323603" y="1039529"/>
                <a:ext cx="533411" cy="639955"/>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177" name="Arc 176">
                <a:extLst>
                  <a:ext uri="{FF2B5EF4-FFF2-40B4-BE49-F238E27FC236}">
                    <a16:creationId xmlns:a16="http://schemas.microsoft.com/office/drawing/2014/main" id="{6737EED9-5284-4E13-8DDC-63BB0AD79FBC}"/>
                  </a:ext>
                </a:extLst>
              </p:cNvPr>
              <p:cNvSpPr/>
              <p:nvPr/>
            </p:nvSpPr>
            <p:spPr>
              <a:xfrm rot="218489" flipH="1">
                <a:off x="2153447" y="1022062"/>
                <a:ext cx="473085" cy="639954"/>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167" name="Straight Connector 166">
              <a:extLst>
                <a:ext uri="{FF2B5EF4-FFF2-40B4-BE49-F238E27FC236}">
                  <a16:creationId xmlns:a16="http://schemas.microsoft.com/office/drawing/2014/main" id="{775C74C3-4BD5-4245-9EE7-6E7EAACCADFE}"/>
                </a:ext>
              </a:extLst>
            </p:cNvPr>
            <p:cNvCxnSpPr/>
            <p:nvPr/>
          </p:nvCxnSpPr>
          <p:spPr>
            <a:xfrm rot="16200000" flipH="1">
              <a:off x="3477" y="1666"/>
              <a:ext cx="288"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263" name="TextBox 167">
              <a:extLst>
                <a:ext uri="{FF2B5EF4-FFF2-40B4-BE49-F238E27FC236}">
                  <a16:creationId xmlns:a16="http://schemas.microsoft.com/office/drawing/2014/main" id="{64C7A3EB-27E7-4DB7-9278-F5153D001FFE}"/>
                </a:ext>
              </a:extLst>
            </p:cNvPr>
            <p:cNvSpPr txBox="1">
              <a:spLocks noChangeArrowheads="1"/>
            </p:cNvSpPr>
            <p:nvPr/>
          </p:nvSpPr>
          <p:spPr bwMode="auto">
            <a:xfrm rot="5400000">
              <a:off x="2870" y="1841"/>
              <a:ext cx="94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23WL</a:t>
              </a:r>
              <a:r>
                <a:rPr lang="en-US" altLang="en-US" sz="2000" baseline="30000"/>
                <a:t>2</a:t>
              </a:r>
              <a:r>
                <a:rPr lang="en-US" altLang="en-US" sz="2000"/>
                <a:t>/960</a:t>
              </a:r>
            </a:p>
          </p:txBody>
        </p:sp>
        <p:sp>
          <p:nvSpPr>
            <p:cNvPr id="163" name="Freeform 162">
              <a:extLst>
                <a:ext uri="{FF2B5EF4-FFF2-40B4-BE49-F238E27FC236}">
                  <a16:creationId xmlns:a16="http://schemas.microsoft.com/office/drawing/2014/main" id="{1937D2D4-888C-4266-9393-D275D4191F37}"/>
                </a:ext>
              </a:extLst>
            </p:cNvPr>
            <p:cNvSpPr/>
            <p:nvPr/>
          </p:nvSpPr>
          <p:spPr>
            <a:xfrm rot="1146834">
              <a:off x="3647" y="1423"/>
              <a:ext cx="407" cy="177"/>
            </a:xfrm>
            <a:custGeom>
              <a:avLst/>
              <a:gdLst>
                <a:gd name="connsiteX0" fmla="*/ 0 w 689317"/>
                <a:gd name="connsiteY0" fmla="*/ 199292 h 199292"/>
                <a:gd name="connsiteX1" fmla="*/ 365760 w 689317"/>
                <a:gd name="connsiteY1" fmla="*/ 30480 h 199292"/>
                <a:gd name="connsiteX2" fmla="*/ 689317 w 689317"/>
                <a:gd name="connsiteY2" fmla="*/ 16412 h 199292"/>
                <a:gd name="connsiteX3" fmla="*/ 689317 w 689317"/>
                <a:gd name="connsiteY3" fmla="*/ 16412 h 199292"/>
              </a:gdLst>
              <a:ahLst/>
              <a:cxnLst>
                <a:cxn ang="0">
                  <a:pos x="connsiteX0" y="connsiteY0"/>
                </a:cxn>
                <a:cxn ang="0">
                  <a:pos x="connsiteX1" y="connsiteY1"/>
                </a:cxn>
                <a:cxn ang="0">
                  <a:pos x="connsiteX2" y="connsiteY2"/>
                </a:cxn>
                <a:cxn ang="0">
                  <a:pos x="connsiteX3" y="connsiteY3"/>
                </a:cxn>
              </a:cxnLst>
              <a:rect l="l" t="t" r="r" b="b"/>
              <a:pathLst>
                <a:path w="689317" h="199292">
                  <a:moveTo>
                    <a:pt x="0" y="199292"/>
                  </a:moveTo>
                  <a:cubicBezTo>
                    <a:pt x="125437" y="130126"/>
                    <a:pt x="250874" y="60960"/>
                    <a:pt x="365760" y="30480"/>
                  </a:cubicBezTo>
                  <a:cubicBezTo>
                    <a:pt x="480646" y="0"/>
                    <a:pt x="689317" y="16412"/>
                    <a:pt x="689317" y="16412"/>
                  </a:cubicBezTo>
                  <a:lnTo>
                    <a:pt x="689317" y="16412"/>
                  </a:lnTo>
                </a:path>
              </a:pathLst>
            </a:cu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p>
          </p:txBody>
        </p:sp>
        <p:sp>
          <p:nvSpPr>
            <p:cNvPr id="10265" name="TextBox 163">
              <a:extLst>
                <a:ext uri="{FF2B5EF4-FFF2-40B4-BE49-F238E27FC236}">
                  <a16:creationId xmlns:a16="http://schemas.microsoft.com/office/drawing/2014/main" id="{AF887306-519A-431A-8890-C53687913B28}"/>
                </a:ext>
              </a:extLst>
            </p:cNvPr>
            <p:cNvSpPr txBox="1">
              <a:spLocks noChangeArrowheads="1"/>
            </p:cNvSpPr>
            <p:nvPr/>
          </p:nvSpPr>
          <p:spPr bwMode="auto">
            <a:xfrm>
              <a:off x="4018" y="1392"/>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w</a:t>
              </a:r>
            </a:p>
          </p:txBody>
        </p:sp>
        <p:sp>
          <p:nvSpPr>
            <p:cNvPr id="10266" name="TextBox 164">
              <a:extLst>
                <a:ext uri="{FF2B5EF4-FFF2-40B4-BE49-F238E27FC236}">
                  <a16:creationId xmlns:a16="http://schemas.microsoft.com/office/drawing/2014/main" id="{4551372D-F071-4B61-9DBB-67214700CFDF}"/>
                </a:ext>
              </a:extLst>
            </p:cNvPr>
            <p:cNvSpPr txBox="1">
              <a:spLocks noChangeArrowheads="1"/>
            </p:cNvSpPr>
            <p:nvPr/>
          </p:nvSpPr>
          <p:spPr bwMode="auto">
            <a:xfrm rot="5400000">
              <a:off x="4930" y="1733"/>
              <a:ext cx="76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7WL</a:t>
              </a:r>
              <a:r>
                <a:rPr lang="en-US" altLang="en-US" sz="2000" baseline="30000"/>
                <a:t>2</a:t>
              </a:r>
              <a:r>
                <a:rPr lang="en-US" altLang="en-US" sz="2000"/>
                <a:t>/960</a:t>
              </a:r>
            </a:p>
          </p:txBody>
        </p:sp>
        <p:cxnSp>
          <p:nvCxnSpPr>
            <p:cNvPr id="158" name="Straight Connector 157">
              <a:extLst>
                <a:ext uri="{FF2B5EF4-FFF2-40B4-BE49-F238E27FC236}">
                  <a16:creationId xmlns:a16="http://schemas.microsoft.com/office/drawing/2014/main" id="{67D0398F-4D02-4D8C-8FC5-0B66E87D56B2}"/>
                </a:ext>
              </a:extLst>
            </p:cNvPr>
            <p:cNvCxnSpPr/>
            <p:nvPr/>
          </p:nvCxnSpPr>
          <p:spPr>
            <a:xfrm>
              <a:off x="3581" y="1529"/>
              <a:ext cx="768" cy="2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2DCEF15E-0868-4980-88B1-347E32353121}"/>
                </a:ext>
              </a:extLst>
            </p:cNvPr>
            <p:cNvCxnSpPr/>
            <p:nvPr/>
          </p:nvCxnSpPr>
          <p:spPr>
            <a:xfrm rot="16200000" flipH="1">
              <a:off x="3735" y="1712"/>
              <a:ext cx="173"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AA4096F9-B1CD-447A-8BC4-02D363154DD2}"/>
                </a:ext>
              </a:extLst>
            </p:cNvPr>
            <p:cNvCxnSpPr/>
            <p:nvPr/>
          </p:nvCxnSpPr>
          <p:spPr>
            <a:xfrm rot="16200000" flipH="1">
              <a:off x="4033" y="1754"/>
              <a:ext cx="116"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270" name="Group 202">
              <a:extLst>
                <a:ext uri="{FF2B5EF4-FFF2-40B4-BE49-F238E27FC236}">
                  <a16:creationId xmlns:a16="http://schemas.microsoft.com/office/drawing/2014/main" id="{55ADF6F2-C56E-428C-B7E6-9B0045AFCCC6}"/>
                </a:ext>
              </a:extLst>
            </p:cNvPr>
            <p:cNvGrpSpPr>
              <a:grpSpLocks/>
            </p:cNvGrpSpPr>
            <p:nvPr/>
          </p:nvGrpSpPr>
          <p:grpSpPr bwMode="auto">
            <a:xfrm>
              <a:off x="3631" y="1798"/>
              <a:ext cx="672" cy="232"/>
              <a:chOff x="5715000" y="2777196"/>
              <a:chExt cx="1066800" cy="369332"/>
            </a:xfrm>
          </p:grpSpPr>
          <p:cxnSp>
            <p:nvCxnSpPr>
              <p:cNvPr id="179" name="Straight Connector 178">
                <a:extLst>
                  <a:ext uri="{FF2B5EF4-FFF2-40B4-BE49-F238E27FC236}">
                    <a16:creationId xmlns:a16="http://schemas.microsoft.com/office/drawing/2014/main" id="{7830491D-2E6D-4AC3-A255-C4F2CD91D741}"/>
                  </a:ext>
                </a:extLst>
              </p:cNvPr>
              <p:cNvCxnSpPr/>
              <p:nvPr/>
            </p:nvCxnSpPr>
            <p:spPr>
              <a:xfrm>
                <a:off x="5715000" y="3081258"/>
                <a:ext cx="1066800" cy="1591"/>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14" name="TextBox 179">
                <a:extLst>
                  <a:ext uri="{FF2B5EF4-FFF2-40B4-BE49-F238E27FC236}">
                    <a16:creationId xmlns:a16="http://schemas.microsoft.com/office/drawing/2014/main" id="{54ACF74E-AD30-4D3E-98FD-C6AFBB71A413}"/>
                  </a:ext>
                </a:extLst>
              </p:cNvPr>
              <p:cNvSpPr txBox="1">
                <a:spLocks noChangeArrowheads="1"/>
              </p:cNvSpPr>
              <p:nvPr/>
            </p:nvSpPr>
            <p:spPr bwMode="auto">
              <a:xfrm>
                <a:off x="5991664" y="2777196"/>
                <a:ext cx="609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L/2</a:t>
                </a:r>
              </a:p>
            </p:txBody>
          </p:sp>
        </p:grpSp>
        <p:grpSp>
          <p:nvGrpSpPr>
            <p:cNvPr id="10271" name="Group 18">
              <a:extLst>
                <a:ext uri="{FF2B5EF4-FFF2-40B4-BE49-F238E27FC236}">
                  <a16:creationId xmlns:a16="http://schemas.microsoft.com/office/drawing/2014/main" id="{6C5CCD91-151B-4849-8686-3FE447C222E6}"/>
                </a:ext>
              </a:extLst>
            </p:cNvPr>
            <p:cNvGrpSpPr>
              <a:grpSpLocks/>
            </p:cNvGrpSpPr>
            <p:nvPr/>
          </p:nvGrpSpPr>
          <p:grpSpPr bwMode="auto">
            <a:xfrm>
              <a:off x="3389" y="2557"/>
              <a:ext cx="1703" cy="604"/>
              <a:chOff x="2153447" y="1022062"/>
              <a:chExt cx="2703568" cy="959138"/>
            </a:xfrm>
          </p:grpSpPr>
          <p:sp>
            <p:nvSpPr>
              <p:cNvPr id="194" name="Rectangle 193">
                <a:extLst>
                  <a:ext uri="{FF2B5EF4-FFF2-40B4-BE49-F238E27FC236}">
                    <a16:creationId xmlns:a16="http://schemas.microsoft.com/office/drawing/2014/main" id="{453CC7C1-9773-4944-A010-08A13F7566BE}"/>
                  </a:ext>
                </a:extLst>
              </p:cNvPr>
              <p:cNvSpPr/>
              <p:nvPr/>
            </p:nvSpPr>
            <p:spPr>
              <a:xfrm>
                <a:off x="2361413" y="1295194"/>
                <a:ext cx="2209845" cy="46051"/>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5" name="Rectangle 194">
                <a:extLst>
                  <a:ext uri="{FF2B5EF4-FFF2-40B4-BE49-F238E27FC236}">
                    <a16:creationId xmlns:a16="http://schemas.microsoft.com/office/drawing/2014/main" id="{4D2CCC53-A4DE-47D8-B838-01492920AB62}"/>
                  </a:ext>
                </a:extLst>
              </p:cNvPr>
              <p:cNvSpPr/>
              <p:nvPr/>
            </p:nvSpPr>
            <p:spPr>
              <a:xfrm>
                <a:off x="2285212" y="1052233"/>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196" name="Straight Connector 195">
                <a:extLst>
                  <a:ext uri="{FF2B5EF4-FFF2-40B4-BE49-F238E27FC236}">
                    <a16:creationId xmlns:a16="http://schemas.microsoft.com/office/drawing/2014/main" id="{39E8DF96-B4A0-47D2-909B-210BDED8DC12}"/>
                  </a:ext>
                </a:extLst>
              </p:cNvPr>
              <p:cNvCxnSpPr/>
              <p:nvPr/>
            </p:nvCxnSpPr>
            <p:spPr>
              <a:xfrm rot="5400000">
                <a:off x="2257387" y="1827960"/>
                <a:ext cx="30489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7" name="Straight Connector 196">
                <a:extLst>
                  <a:ext uri="{FF2B5EF4-FFF2-40B4-BE49-F238E27FC236}">
                    <a16:creationId xmlns:a16="http://schemas.microsoft.com/office/drawing/2014/main" id="{A868B1E7-6451-4CDE-AFA3-86EC140B05FC}"/>
                  </a:ext>
                </a:extLst>
              </p:cNvPr>
              <p:cNvCxnSpPr/>
              <p:nvPr/>
            </p:nvCxnSpPr>
            <p:spPr>
              <a:xfrm rot="5400000">
                <a:off x="4430731" y="1818432"/>
                <a:ext cx="22708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8" name="Straight Arrow Connector 197">
                <a:extLst>
                  <a:ext uri="{FF2B5EF4-FFF2-40B4-BE49-F238E27FC236}">
                    <a16:creationId xmlns:a16="http://schemas.microsoft.com/office/drawing/2014/main" id="{0DF3B510-C462-43DF-86FD-FD1184A764C3}"/>
                  </a:ext>
                </a:extLst>
              </p:cNvPr>
              <p:cNvCxnSpPr/>
              <p:nvPr/>
            </p:nvCxnSpPr>
            <p:spPr>
              <a:xfrm>
                <a:off x="2410627" y="1828754"/>
                <a:ext cx="2133643" cy="1587"/>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09" name="TextBox 198">
                <a:extLst>
                  <a:ext uri="{FF2B5EF4-FFF2-40B4-BE49-F238E27FC236}">
                    <a16:creationId xmlns:a16="http://schemas.microsoft.com/office/drawing/2014/main" id="{4F82E268-C00D-4530-8527-BF42CB357422}"/>
                  </a:ext>
                </a:extLst>
              </p:cNvPr>
              <p:cNvSpPr txBox="1">
                <a:spLocks noChangeArrowheads="1"/>
              </p:cNvSpPr>
              <p:nvPr/>
            </p:nvSpPr>
            <p:spPr bwMode="auto">
              <a:xfrm>
                <a:off x="3248464" y="1523206"/>
                <a:ext cx="533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200" name="Rectangle 199">
                <a:extLst>
                  <a:ext uri="{FF2B5EF4-FFF2-40B4-BE49-F238E27FC236}">
                    <a16:creationId xmlns:a16="http://schemas.microsoft.com/office/drawing/2014/main" id="{B9D67097-CC81-4B7A-A9C1-5C391E4F83B0}"/>
                  </a:ext>
                </a:extLst>
              </p:cNvPr>
              <p:cNvSpPr/>
              <p:nvPr/>
            </p:nvSpPr>
            <p:spPr>
              <a:xfrm>
                <a:off x="4571258" y="1066525"/>
                <a:ext cx="122240" cy="533560"/>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1" name="Arc 200">
                <a:extLst>
                  <a:ext uri="{FF2B5EF4-FFF2-40B4-BE49-F238E27FC236}">
                    <a16:creationId xmlns:a16="http://schemas.microsoft.com/office/drawing/2014/main" id="{E925748A-DBC4-4995-829B-98491A68D873}"/>
                  </a:ext>
                </a:extLst>
              </p:cNvPr>
              <p:cNvSpPr/>
              <p:nvPr/>
            </p:nvSpPr>
            <p:spPr>
              <a:xfrm rot="218489">
                <a:off x="4323603" y="1039529"/>
                <a:ext cx="533411" cy="639955"/>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202" name="Arc 201">
                <a:extLst>
                  <a:ext uri="{FF2B5EF4-FFF2-40B4-BE49-F238E27FC236}">
                    <a16:creationId xmlns:a16="http://schemas.microsoft.com/office/drawing/2014/main" id="{4DD40795-6739-4631-BEA7-1130FE2180A2}"/>
                  </a:ext>
                </a:extLst>
              </p:cNvPr>
              <p:cNvSpPr/>
              <p:nvPr/>
            </p:nvSpPr>
            <p:spPr>
              <a:xfrm rot="218489" flipH="1">
                <a:off x="2153447" y="1022062"/>
                <a:ext cx="473085" cy="639954"/>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cxnSp>
          <p:nvCxnSpPr>
            <p:cNvPr id="192" name="Straight Connector 191">
              <a:extLst>
                <a:ext uri="{FF2B5EF4-FFF2-40B4-BE49-F238E27FC236}">
                  <a16:creationId xmlns:a16="http://schemas.microsoft.com/office/drawing/2014/main" id="{C46E2F84-BA4D-4D03-A06A-0BB678DFECED}"/>
                </a:ext>
              </a:extLst>
            </p:cNvPr>
            <p:cNvCxnSpPr/>
            <p:nvPr/>
          </p:nvCxnSpPr>
          <p:spPr>
            <a:xfrm rot="16200000" flipH="1">
              <a:off x="4022" y="2578"/>
              <a:ext cx="288"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273" name="TextBox 192">
              <a:extLst>
                <a:ext uri="{FF2B5EF4-FFF2-40B4-BE49-F238E27FC236}">
                  <a16:creationId xmlns:a16="http://schemas.microsoft.com/office/drawing/2014/main" id="{D5E82D9B-E6EC-4BD6-9B8F-886136C28A0B}"/>
                </a:ext>
              </a:extLst>
            </p:cNvPr>
            <p:cNvSpPr txBox="1">
              <a:spLocks noChangeArrowheads="1"/>
            </p:cNvSpPr>
            <p:nvPr/>
          </p:nvSpPr>
          <p:spPr bwMode="auto">
            <a:xfrm rot="5400000">
              <a:off x="2822" y="2753"/>
              <a:ext cx="94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5WL</a:t>
              </a:r>
              <a:r>
                <a:rPr lang="en-US" altLang="en-US" sz="2000" baseline="30000"/>
                <a:t>2</a:t>
              </a:r>
              <a:r>
                <a:rPr lang="en-US" altLang="en-US" sz="2000"/>
                <a:t>/96</a:t>
              </a:r>
            </a:p>
          </p:txBody>
        </p:sp>
        <p:sp>
          <p:nvSpPr>
            <p:cNvPr id="188" name="Freeform 187">
              <a:extLst>
                <a:ext uri="{FF2B5EF4-FFF2-40B4-BE49-F238E27FC236}">
                  <a16:creationId xmlns:a16="http://schemas.microsoft.com/office/drawing/2014/main" id="{F3A7AC0F-365C-4222-A67E-2318F5B4834D}"/>
                </a:ext>
              </a:extLst>
            </p:cNvPr>
            <p:cNvSpPr/>
            <p:nvPr/>
          </p:nvSpPr>
          <p:spPr>
            <a:xfrm rot="1146834">
              <a:off x="4192" y="2335"/>
              <a:ext cx="407" cy="177"/>
            </a:xfrm>
            <a:custGeom>
              <a:avLst/>
              <a:gdLst>
                <a:gd name="connsiteX0" fmla="*/ 0 w 689317"/>
                <a:gd name="connsiteY0" fmla="*/ 199292 h 199292"/>
                <a:gd name="connsiteX1" fmla="*/ 365760 w 689317"/>
                <a:gd name="connsiteY1" fmla="*/ 30480 h 199292"/>
                <a:gd name="connsiteX2" fmla="*/ 689317 w 689317"/>
                <a:gd name="connsiteY2" fmla="*/ 16412 h 199292"/>
                <a:gd name="connsiteX3" fmla="*/ 689317 w 689317"/>
                <a:gd name="connsiteY3" fmla="*/ 16412 h 199292"/>
              </a:gdLst>
              <a:ahLst/>
              <a:cxnLst>
                <a:cxn ang="0">
                  <a:pos x="connsiteX0" y="connsiteY0"/>
                </a:cxn>
                <a:cxn ang="0">
                  <a:pos x="connsiteX1" y="connsiteY1"/>
                </a:cxn>
                <a:cxn ang="0">
                  <a:pos x="connsiteX2" y="connsiteY2"/>
                </a:cxn>
                <a:cxn ang="0">
                  <a:pos x="connsiteX3" y="connsiteY3"/>
                </a:cxn>
              </a:cxnLst>
              <a:rect l="l" t="t" r="r" b="b"/>
              <a:pathLst>
                <a:path w="689317" h="199292">
                  <a:moveTo>
                    <a:pt x="0" y="199292"/>
                  </a:moveTo>
                  <a:cubicBezTo>
                    <a:pt x="125437" y="130126"/>
                    <a:pt x="250874" y="60960"/>
                    <a:pt x="365760" y="30480"/>
                  </a:cubicBezTo>
                  <a:cubicBezTo>
                    <a:pt x="480646" y="0"/>
                    <a:pt x="689317" y="16412"/>
                    <a:pt x="689317" y="16412"/>
                  </a:cubicBezTo>
                  <a:lnTo>
                    <a:pt x="689317" y="16412"/>
                  </a:lnTo>
                </a:path>
              </a:pathLst>
            </a:custGeom>
            <a:ln w="28575">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p>
          </p:txBody>
        </p:sp>
        <p:sp>
          <p:nvSpPr>
            <p:cNvPr id="10275" name="TextBox 188">
              <a:extLst>
                <a:ext uri="{FF2B5EF4-FFF2-40B4-BE49-F238E27FC236}">
                  <a16:creationId xmlns:a16="http://schemas.microsoft.com/office/drawing/2014/main" id="{B400E9A3-F5EB-4137-B6F5-94AB1C2CDD81}"/>
                </a:ext>
              </a:extLst>
            </p:cNvPr>
            <p:cNvSpPr txBox="1">
              <a:spLocks noChangeArrowheads="1"/>
            </p:cNvSpPr>
            <p:nvPr/>
          </p:nvSpPr>
          <p:spPr bwMode="auto">
            <a:xfrm>
              <a:off x="4563" y="2304"/>
              <a:ext cx="24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w</a:t>
              </a:r>
            </a:p>
          </p:txBody>
        </p:sp>
        <p:sp>
          <p:nvSpPr>
            <p:cNvPr id="10276" name="TextBox 189">
              <a:extLst>
                <a:ext uri="{FF2B5EF4-FFF2-40B4-BE49-F238E27FC236}">
                  <a16:creationId xmlns:a16="http://schemas.microsoft.com/office/drawing/2014/main" id="{F6D88467-C22B-4DCE-BD9B-C40DA0EFC8EC}"/>
                </a:ext>
              </a:extLst>
            </p:cNvPr>
            <p:cNvSpPr txBox="1">
              <a:spLocks noChangeArrowheads="1"/>
            </p:cNvSpPr>
            <p:nvPr/>
          </p:nvSpPr>
          <p:spPr bwMode="auto">
            <a:xfrm rot="5400000">
              <a:off x="4882" y="2645"/>
              <a:ext cx="769"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5WL</a:t>
              </a:r>
              <a:r>
                <a:rPr lang="en-US" altLang="en-US" sz="2000" baseline="30000"/>
                <a:t>2</a:t>
              </a:r>
              <a:r>
                <a:rPr lang="en-US" altLang="en-US" sz="2000"/>
                <a:t>/96</a:t>
              </a:r>
            </a:p>
          </p:txBody>
        </p:sp>
        <p:cxnSp>
          <p:nvCxnSpPr>
            <p:cNvPr id="184" name="Straight Connector 183">
              <a:extLst>
                <a:ext uri="{FF2B5EF4-FFF2-40B4-BE49-F238E27FC236}">
                  <a16:creationId xmlns:a16="http://schemas.microsoft.com/office/drawing/2014/main" id="{2ABD96D3-5B04-4B77-8BA1-92C74A357F49}"/>
                </a:ext>
              </a:extLst>
            </p:cNvPr>
            <p:cNvCxnSpPr/>
            <p:nvPr/>
          </p:nvCxnSpPr>
          <p:spPr>
            <a:xfrm>
              <a:off x="4126" y="2441"/>
              <a:ext cx="768" cy="2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323E6CB4-FB1C-4F84-9418-A052982F9B5C}"/>
                </a:ext>
              </a:extLst>
            </p:cNvPr>
            <p:cNvCxnSpPr/>
            <p:nvPr/>
          </p:nvCxnSpPr>
          <p:spPr>
            <a:xfrm rot="16200000" flipH="1">
              <a:off x="4279" y="2624"/>
              <a:ext cx="173"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6" name="Straight Connector 185">
              <a:extLst>
                <a:ext uri="{FF2B5EF4-FFF2-40B4-BE49-F238E27FC236}">
                  <a16:creationId xmlns:a16="http://schemas.microsoft.com/office/drawing/2014/main" id="{4EA8544C-8EAE-432C-A602-6F94FC8BE01D}"/>
                </a:ext>
              </a:extLst>
            </p:cNvPr>
            <p:cNvCxnSpPr/>
            <p:nvPr/>
          </p:nvCxnSpPr>
          <p:spPr>
            <a:xfrm rot="16200000" flipH="1">
              <a:off x="4578" y="2666"/>
              <a:ext cx="116"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10280" name="Group 211">
              <a:extLst>
                <a:ext uri="{FF2B5EF4-FFF2-40B4-BE49-F238E27FC236}">
                  <a16:creationId xmlns:a16="http://schemas.microsoft.com/office/drawing/2014/main" id="{1A5D12D2-5D39-419B-8941-2F85BC725AB1}"/>
                </a:ext>
              </a:extLst>
            </p:cNvPr>
            <p:cNvGrpSpPr>
              <a:grpSpLocks/>
            </p:cNvGrpSpPr>
            <p:nvPr/>
          </p:nvGrpSpPr>
          <p:grpSpPr bwMode="auto">
            <a:xfrm>
              <a:off x="3475" y="2440"/>
              <a:ext cx="701" cy="505"/>
              <a:chOff x="5516642" y="3891606"/>
              <a:chExt cx="1113018" cy="801486"/>
            </a:xfrm>
          </p:grpSpPr>
          <p:cxnSp>
            <p:nvCxnSpPr>
              <p:cNvPr id="206" name="Straight Connector 205">
                <a:extLst>
                  <a:ext uri="{FF2B5EF4-FFF2-40B4-BE49-F238E27FC236}">
                    <a16:creationId xmlns:a16="http://schemas.microsoft.com/office/drawing/2014/main" id="{F3CF0CB3-BDD1-4648-A57B-FA5609EB2CA1}"/>
                  </a:ext>
                </a:extLst>
              </p:cNvPr>
              <p:cNvCxnSpPr>
                <a:endCxn id="195" idx="1"/>
              </p:cNvCxnSpPr>
              <p:nvPr/>
            </p:nvCxnSpPr>
            <p:spPr>
              <a:xfrm rot="10800000" flipV="1">
                <a:off x="5516642" y="3891605"/>
                <a:ext cx="1113017" cy="48247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67EC3FBF-1737-437B-8899-33F615C72387}"/>
                  </a:ext>
                </a:extLst>
              </p:cNvPr>
              <p:cNvCxnSpPr/>
              <p:nvPr/>
            </p:nvCxnSpPr>
            <p:spPr>
              <a:xfrm rot="16200000" flipH="1">
                <a:off x="6111313" y="4203470"/>
                <a:ext cx="274569"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9931B72E-0567-42DF-8C1A-CD3B8FD49E3E}"/>
                  </a:ext>
                </a:extLst>
              </p:cNvPr>
              <p:cNvCxnSpPr/>
              <p:nvPr/>
            </p:nvCxnSpPr>
            <p:spPr>
              <a:xfrm rot="16200000" flipH="1">
                <a:off x="5852489" y="4265368"/>
                <a:ext cx="182517"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9A38207C-9F0C-4B00-A145-ADCBFA71F640}"/>
                  </a:ext>
                </a:extLst>
              </p:cNvPr>
              <p:cNvCxnSpPr/>
              <p:nvPr/>
            </p:nvCxnSpPr>
            <p:spPr>
              <a:xfrm>
                <a:off x="5715111" y="4631194"/>
                <a:ext cx="914548" cy="1588"/>
              </a:xfrm>
              <a:prstGeom prst="line">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303" name="TextBox 210">
                <a:extLst>
                  <a:ext uri="{FF2B5EF4-FFF2-40B4-BE49-F238E27FC236}">
                    <a16:creationId xmlns:a16="http://schemas.microsoft.com/office/drawing/2014/main" id="{252803B8-E376-449E-B609-96F58753F7D1}"/>
                  </a:ext>
                </a:extLst>
              </p:cNvPr>
              <p:cNvSpPr txBox="1">
                <a:spLocks noChangeArrowheads="1"/>
              </p:cNvSpPr>
              <p:nvPr/>
            </p:nvSpPr>
            <p:spPr bwMode="auto">
              <a:xfrm>
                <a:off x="5992433" y="4326678"/>
                <a:ext cx="608378" cy="366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L/2</a:t>
                </a:r>
              </a:p>
            </p:txBody>
          </p:sp>
        </p:grpSp>
        <p:grpSp>
          <p:nvGrpSpPr>
            <p:cNvPr id="10281" name="Group 17">
              <a:extLst>
                <a:ext uri="{FF2B5EF4-FFF2-40B4-BE49-F238E27FC236}">
                  <a16:creationId xmlns:a16="http://schemas.microsoft.com/office/drawing/2014/main" id="{B3328951-79AB-4BDE-B0BE-2A7A33D3197C}"/>
                </a:ext>
              </a:extLst>
            </p:cNvPr>
            <p:cNvGrpSpPr>
              <a:grpSpLocks/>
            </p:cNvGrpSpPr>
            <p:nvPr/>
          </p:nvGrpSpPr>
          <p:grpSpPr bwMode="auto">
            <a:xfrm>
              <a:off x="3456" y="3453"/>
              <a:ext cx="1763" cy="611"/>
              <a:chOff x="2152832" y="1011389"/>
              <a:chExt cx="2799950" cy="969467"/>
            </a:xfrm>
          </p:grpSpPr>
          <p:sp>
            <p:nvSpPr>
              <p:cNvPr id="3" name="Rectangle 2">
                <a:extLst>
                  <a:ext uri="{FF2B5EF4-FFF2-40B4-BE49-F238E27FC236}">
                    <a16:creationId xmlns:a16="http://schemas.microsoft.com/office/drawing/2014/main" id="{5EF00E7F-5E22-46D2-8C9E-39B77B203934}"/>
                  </a:ext>
                </a:extLst>
              </p:cNvPr>
              <p:cNvSpPr/>
              <p:nvPr/>
            </p:nvSpPr>
            <p:spPr>
              <a:xfrm>
                <a:off x="2360883" y="1295406"/>
                <a:ext cx="2210737" cy="4601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4" name="Rectangle 3">
                <a:extLst>
                  <a:ext uri="{FF2B5EF4-FFF2-40B4-BE49-F238E27FC236}">
                    <a16:creationId xmlns:a16="http://schemas.microsoft.com/office/drawing/2014/main" id="{0830E283-6B56-4930-8204-96B348CA2751}"/>
                  </a:ext>
                </a:extLst>
              </p:cNvPr>
              <p:cNvSpPr/>
              <p:nvPr/>
            </p:nvSpPr>
            <p:spPr>
              <a:xfrm>
                <a:off x="2284651" y="1052643"/>
                <a:ext cx="122289" cy="533127"/>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cxnSp>
            <p:nvCxnSpPr>
              <p:cNvPr id="7" name="Straight Connector 6">
                <a:extLst>
                  <a:ext uri="{FF2B5EF4-FFF2-40B4-BE49-F238E27FC236}">
                    <a16:creationId xmlns:a16="http://schemas.microsoft.com/office/drawing/2014/main" id="{E973EB62-B3D1-4F67-9006-3D25B1232964}"/>
                  </a:ext>
                </a:extLst>
              </p:cNvPr>
              <p:cNvCxnSpPr/>
              <p:nvPr/>
            </p:nvCxnSpPr>
            <p:spPr>
              <a:xfrm rot="5400000">
                <a:off x="2257001" y="1827739"/>
                <a:ext cx="30464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ED4202D-8FC8-4EEA-BDBC-E9B27B8B3E67}"/>
                  </a:ext>
                </a:extLst>
              </p:cNvPr>
              <p:cNvCxnSpPr/>
              <p:nvPr/>
            </p:nvCxnSpPr>
            <p:spPr>
              <a:xfrm rot="5400000">
                <a:off x="4430379" y="1817426"/>
                <a:ext cx="22689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42431414-4A86-417A-87E0-C28870CC03F7}"/>
                  </a:ext>
                </a:extLst>
              </p:cNvPr>
              <p:cNvCxnSpPr/>
              <p:nvPr/>
            </p:nvCxnSpPr>
            <p:spPr>
              <a:xfrm>
                <a:off x="2410116" y="1826947"/>
                <a:ext cx="2132917" cy="1586"/>
              </a:xfrm>
              <a:prstGeom prst="straightConnector1">
                <a:avLst/>
              </a:prstGeom>
              <a:ln>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0295" name="TextBox 11">
                <a:extLst>
                  <a:ext uri="{FF2B5EF4-FFF2-40B4-BE49-F238E27FC236}">
                    <a16:creationId xmlns:a16="http://schemas.microsoft.com/office/drawing/2014/main" id="{4A82B9C4-3DEE-49AC-9D02-1AF762E42057}"/>
                  </a:ext>
                </a:extLst>
              </p:cNvPr>
              <p:cNvSpPr txBox="1">
                <a:spLocks noChangeArrowheads="1"/>
              </p:cNvSpPr>
              <p:nvPr/>
            </p:nvSpPr>
            <p:spPr bwMode="auto">
              <a:xfrm>
                <a:off x="3249156" y="1522738"/>
                <a:ext cx="531974" cy="366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L</a:t>
                </a:r>
              </a:p>
            </p:txBody>
          </p:sp>
          <p:sp>
            <p:nvSpPr>
              <p:cNvPr id="13" name="Rectangle 12">
                <a:extLst>
                  <a:ext uri="{FF2B5EF4-FFF2-40B4-BE49-F238E27FC236}">
                    <a16:creationId xmlns:a16="http://schemas.microsoft.com/office/drawing/2014/main" id="{EED30A66-EA02-4D25-8B7E-C5F370CF1AB7}"/>
                  </a:ext>
                </a:extLst>
              </p:cNvPr>
              <p:cNvSpPr/>
              <p:nvPr/>
            </p:nvSpPr>
            <p:spPr>
              <a:xfrm>
                <a:off x="4571620" y="1066923"/>
                <a:ext cx="122289" cy="533127"/>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Arc 14">
                <a:extLst>
                  <a:ext uri="{FF2B5EF4-FFF2-40B4-BE49-F238E27FC236}">
                    <a16:creationId xmlns:a16="http://schemas.microsoft.com/office/drawing/2014/main" id="{308C11C5-A396-4A8B-AC32-F84D609DA7D9}"/>
                  </a:ext>
                </a:extLst>
              </p:cNvPr>
              <p:cNvSpPr/>
              <p:nvPr/>
            </p:nvSpPr>
            <p:spPr>
              <a:xfrm rot="218489">
                <a:off x="4419156" y="1011389"/>
                <a:ext cx="533626" cy="639435"/>
              </a:xfrm>
              <a:prstGeom prst="arc">
                <a:avLst>
                  <a:gd name="adj1" fmla="val 15380159"/>
                  <a:gd name="adj2" fmla="val 6573748"/>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sp>
            <p:nvSpPr>
              <p:cNvPr id="16" name="Arc 15">
                <a:extLst>
                  <a:ext uri="{FF2B5EF4-FFF2-40B4-BE49-F238E27FC236}">
                    <a16:creationId xmlns:a16="http://schemas.microsoft.com/office/drawing/2014/main" id="{A5EF227D-23EE-4F1D-B7FE-F200C8112DBE}"/>
                  </a:ext>
                </a:extLst>
              </p:cNvPr>
              <p:cNvSpPr/>
              <p:nvPr/>
            </p:nvSpPr>
            <p:spPr>
              <a:xfrm rot="218489" flipH="1">
                <a:off x="2152832" y="1020909"/>
                <a:ext cx="473276" cy="641022"/>
              </a:xfrm>
              <a:prstGeom prst="arc">
                <a:avLst>
                  <a:gd name="adj1" fmla="val 15380159"/>
                  <a:gd name="adj2" fmla="val 6573748"/>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grpSp>
        <p:sp>
          <p:nvSpPr>
            <p:cNvPr id="214" name="Arc 213">
              <a:extLst>
                <a:ext uri="{FF2B5EF4-FFF2-40B4-BE49-F238E27FC236}">
                  <a16:creationId xmlns:a16="http://schemas.microsoft.com/office/drawing/2014/main" id="{354B108A-E514-4F2D-8D2B-EDF2E954C923}"/>
                </a:ext>
              </a:extLst>
            </p:cNvPr>
            <p:cNvSpPr/>
            <p:nvPr/>
          </p:nvSpPr>
          <p:spPr>
            <a:xfrm rot="218489">
              <a:off x="3997" y="3422"/>
              <a:ext cx="335" cy="403"/>
            </a:xfrm>
            <a:prstGeom prst="arc">
              <a:avLst>
                <a:gd name="adj1" fmla="val 15380159"/>
                <a:gd name="adj2" fmla="val 6573748"/>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anchor="ctr"/>
            <a:lstStyle/>
            <a:p>
              <a:pPr algn="ctr" eaLnBrk="1" fontAlgn="auto" hangingPunct="1">
                <a:spcBef>
                  <a:spcPts val="0"/>
                </a:spcBef>
                <a:spcAft>
                  <a:spcPts val="0"/>
                </a:spcAft>
                <a:defRPr/>
              </a:pPr>
              <a:endParaRPr lang="en-US" dirty="0">
                <a:solidFill>
                  <a:srgbClr val="FF0000"/>
                </a:solidFill>
              </a:endParaRPr>
            </a:p>
          </p:txBody>
        </p:sp>
        <p:cxnSp>
          <p:nvCxnSpPr>
            <p:cNvPr id="215" name="Straight Connector 214">
              <a:extLst>
                <a:ext uri="{FF2B5EF4-FFF2-40B4-BE49-F238E27FC236}">
                  <a16:creationId xmlns:a16="http://schemas.microsoft.com/office/drawing/2014/main" id="{78E72469-0462-46BF-80F3-5092247FB3E5}"/>
                </a:ext>
              </a:extLst>
            </p:cNvPr>
            <p:cNvCxnSpPr/>
            <p:nvPr/>
          </p:nvCxnSpPr>
          <p:spPr>
            <a:xfrm rot="5400000">
              <a:off x="3555" y="3517"/>
              <a:ext cx="115"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B8278521-30E7-4115-9869-E79FC6C7B5CB}"/>
                </a:ext>
              </a:extLst>
            </p:cNvPr>
            <p:cNvCxnSpPr/>
            <p:nvPr/>
          </p:nvCxnSpPr>
          <p:spPr>
            <a:xfrm>
              <a:off x="3618" y="3508"/>
              <a:ext cx="1374" cy="1"/>
            </a:xfrm>
            <a:prstGeom prst="line">
              <a:avLst/>
            </a:prstGeom>
          </p:spPr>
          <p:style>
            <a:lnRef idx="1">
              <a:schemeClr val="accent1"/>
            </a:lnRef>
            <a:fillRef idx="0">
              <a:schemeClr val="accent1"/>
            </a:fillRef>
            <a:effectRef idx="0">
              <a:schemeClr val="accent1"/>
            </a:effectRef>
            <a:fontRef idx="minor">
              <a:schemeClr val="tx1"/>
            </a:fontRef>
          </p:style>
        </p:cxnSp>
        <p:sp>
          <p:nvSpPr>
            <p:cNvPr id="10285" name="TextBox 216">
              <a:extLst>
                <a:ext uri="{FF2B5EF4-FFF2-40B4-BE49-F238E27FC236}">
                  <a16:creationId xmlns:a16="http://schemas.microsoft.com/office/drawing/2014/main" id="{FC24E1BF-29E5-4BD3-B4DD-606A38A476B4}"/>
                </a:ext>
              </a:extLst>
            </p:cNvPr>
            <p:cNvSpPr txBox="1">
              <a:spLocks noChangeArrowheads="1"/>
            </p:cNvSpPr>
            <p:nvPr/>
          </p:nvSpPr>
          <p:spPr bwMode="auto">
            <a:xfrm>
              <a:off x="3792" y="3316"/>
              <a:ext cx="19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a</a:t>
              </a:r>
            </a:p>
          </p:txBody>
        </p:sp>
        <p:cxnSp>
          <p:nvCxnSpPr>
            <p:cNvPr id="218" name="Straight Connector 217">
              <a:extLst>
                <a:ext uri="{FF2B5EF4-FFF2-40B4-BE49-F238E27FC236}">
                  <a16:creationId xmlns:a16="http://schemas.microsoft.com/office/drawing/2014/main" id="{346243F7-0FD4-4254-B9DB-B8FA1DE01973}"/>
                </a:ext>
              </a:extLst>
            </p:cNvPr>
            <p:cNvCxnSpPr/>
            <p:nvPr/>
          </p:nvCxnSpPr>
          <p:spPr>
            <a:xfrm rot="5400000">
              <a:off x="4902" y="3502"/>
              <a:ext cx="180" cy="0"/>
            </a:xfrm>
            <a:prstGeom prst="line">
              <a:avLst/>
            </a:prstGeom>
          </p:spPr>
          <p:style>
            <a:lnRef idx="1">
              <a:schemeClr val="accent1"/>
            </a:lnRef>
            <a:fillRef idx="0">
              <a:schemeClr val="accent1"/>
            </a:fillRef>
            <a:effectRef idx="0">
              <a:schemeClr val="accent1"/>
            </a:effectRef>
            <a:fontRef idx="minor">
              <a:schemeClr val="tx1"/>
            </a:fontRef>
          </p:style>
        </p:cxnSp>
        <p:sp>
          <p:nvSpPr>
            <p:cNvPr id="10287" name="TextBox 218">
              <a:extLst>
                <a:ext uri="{FF2B5EF4-FFF2-40B4-BE49-F238E27FC236}">
                  <a16:creationId xmlns:a16="http://schemas.microsoft.com/office/drawing/2014/main" id="{56165F46-F2FA-4D9B-A8C0-8FF5CCBD935E}"/>
                </a:ext>
              </a:extLst>
            </p:cNvPr>
            <p:cNvSpPr txBox="1">
              <a:spLocks noChangeArrowheads="1"/>
            </p:cNvSpPr>
            <p:nvPr/>
          </p:nvSpPr>
          <p:spPr bwMode="auto">
            <a:xfrm>
              <a:off x="4464" y="3316"/>
              <a:ext cx="192" cy="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800"/>
                <a:t>b</a:t>
              </a:r>
            </a:p>
          </p:txBody>
        </p:sp>
        <p:sp>
          <p:nvSpPr>
            <p:cNvPr id="10288" name="TextBox 219">
              <a:extLst>
                <a:ext uri="{FF2B5EF4-FFF2-40B4-BE49-F238E27FC236}">
                  <a16:creationId xmlns:a16="http://schemas.microsoft.com/office/drawing/2014/main" id="{088B71E9-E750-42AE-A12F-D24133320263}"/>
                </a:ext>
              </a:extLst>
            </p:cNvPr>
            <p:cNvSpPr txBox="1">
              <a:spLocks noChangeArrowheads="1"/>
            </p:cNvSpPr>
            <p:nvPr/>
          </p:nvSpPr>
          <p:spPr bwMode="auto">
            <a:xfrm rot="5400000">
              <a:off x="2859" y="3659"/>
              <a:ext cx="94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Mb(2a-b)/L</a:t>
              </a:r>
              <a:r>
                <a:rPr lang="en-US" altLang="en-US" sz="2000" baseline="30000"/>
                <a:t>2</a:t>
              </a:r>
              <a:endParaRPr lang="en-US" altLang="en-US" sz="2000"/>
            </a:p>
          </p:txBody>
        </p:sp>
        <p:sp>
          <p:nvSpPr>
            <p:cNvPr id="10289" name="TextBox 220">
              <a:extLst>
                <a:ext uri="{FF2B5EF4-FFF2-40B4-BE49-F238E27FC236}">
                  <a16:creationId xmlns:a16="http://schemas.microsoft.com/office/drawing/2014/main" id="{8795DE22-054C-4351-987A-DA8213AEE4F2}"/>
                </a:ext>
              </a:extLst>
            </p:cNvPr>
            <p:cNvSpPr txBox="1">
              <a:spLocks noChangeArrowheads="1"/>
            </p:cNvSpPr>
            <p:nvPr/>
          </p:nvSpPr>
          <p:spPr bwMode="auto">
            <a:xfrm rot="5400000">
              <a:off x="4886" y="3562"/>
              <a:ext cx="94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2000"/>
                <a:t>Ma(2b-a)/L</a:t>
              </a:r>
              <a:r>
                <a:rPr lang="en-US" altLang="en-US" sz="2000" baseline="30000"/>
                <a:t>2</a:t>
              </a:r>
              <a:endParaRPr lang="en-US" altLang="en-US" sz="2000"/>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3263</TotalTime>
  <Words>2071</Words>
  <Application>Microsoft Office PowerPoint</Application>
  <PresentationFormat>On-screen Show (4:3)</PresentationFormat>
  <Paragraphs>309</Paragraphs>
  <Slides>18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18</vt:i4>
      </vt:variant>
    </vt:vector>
  </HeadingPairs>
  <TitlesOfParts>
    <vt:vector size="24" baseType="lpstr">
      <vt:lpstr>Calibri</vt:lpstr>
      <vt:lpstr>Arial</vt:lpstr>
      <vt:lpstr>Times New Roman</vt:lpstr>
      <vt:lpstr>Office Theme</vt:lpstr>
      <vt:lpstr>Equation</vt:lpstr>
      <vt:lpstr>Microsoft Equation 3.0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Moment Distribution Method</dc:title>
  <dc:creator>DR. MD. KAMRUZZAMAN</dc:creator>
  <cp:lastModifiedBy>Rashadul Islam</cp:lastModifiedBy>
  <cp:revision>328</cp:revision>
  <dcterms:created xsi:type="dcterms:W3CDTF">2006-08-16T00:00:00Z</dcterms:created>
  <dcterms:modified xsi:type="dcterms:W3CDTF">2023-03-11T15:32:22Z</dcterms:modified>
</cp:coreProperties>
</file>