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7" r:id="rId2"/>
    <p:sldId id="388" r:id="rId3"/>
    <p:sldId id="411" r:id="rId4"/>
    <p:sldId id="405" r:id="rId5"/>
    <p:sldId id="409" r:id="rId6"/>
    <p:sldId id="406" r:id="rId7"/>
    <p:sldId id="407" r:id="rId8"/>
    <p:sldId id="408" r:id="rId9"/>
    <p:sldId id="390" r:id="rId10"/>
    <p:sldId id="391" r:id="rId11"/>
    <p:sldId id="392" r:id="rId12"/>
    <p:sldId id="41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103" d="100"/>
          <a:sy n="103" d="100"/>
        </p:scale>
        <p:origin x="19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5D93C-3F9B-4D01-981D-F39EAD37B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B07A8-C3D9-49D7-9C7B-DFD633CF7DF0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21165-78CB-4579-ADB2-C8AA4979D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6394A-31E9-454F-8AD1-D1E1E0931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FACCA-4C54-4D62-8D17-16A8A1A18F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62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40B31-3B93-4A2E-8427-FABD5A23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17A10-0C38-4942-A56B-7BD1C8868FDA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61E5E-A5A2-4DDF-81CA-25A9EE47A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29A68-2301-4ACC-9209-14195FF4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674AF-CAEA-4031-99C8-FF65AA14EE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9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C8BC4-A0E1-4293-8FAF-FF7A5E68E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383BC-D88F-420B-BEAA-7AD40F47ABA5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43708-74A3-42EA-AD1E-A9BB0BCB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A9C15-BD18-4390-AE89-0783E7EBB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91638-5F91-4ACD-9220-956647F011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4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0EB36-81AC-4BAE-90D6-8A9A69C2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8C54-0082-40B5-8773-CCB8FF7A72AE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B209D-D8C0-4879-AFF7-62094336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8E5F8-EAEB-4C4D-ABDE-6C3484F71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2065E-97BF-4478-8CDF-3B77736CD3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68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8D8ED-19AD-4935-B725-6686507F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C72D9-8D40-47F3-A5B8-A6224B4654AE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6DDDE-2EA2-47FB-8C68-DF6BD03C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473B1-3001-4218-BB58-D7EAAA1B8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92CE1-9BE9-4B94-A636-FAA769B6A3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952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0404FE-A454-4A35-AB3B-486D47B5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D9693-BCB4-4A77-BBFC-DB84F61DCBE1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C1EC330-A650-472A-8071-0DA75C82E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EED330-E146-4845-8585-606C6678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4596-44FF-4AEB-AE8C-20D2F8F592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49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B6F2948-CF31-40E3-9CD1-04387A52C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1F71E-AA08-4606-84F7-96ACA31BAD2D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749FA5-747D-47A3-8B03-DDD32DC98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BFA042-6471-4177-97DE-F49B9F2B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7FF93-1ACA-4E64-B40C-30A408540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43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3ADE564-0A2B-43C5-A99A-CA3C4440B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2B5B2-7747-4624-8773-149909625857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A2B9ADD-89FA-4851-AB08-96720902C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930A7F-04E1-402C-9FA6-8DBFB8DF3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2C2C6-417F-4A86-A5B0-9035D8FD8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53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E64C9AA-3416-40E3-81DB-24FA26752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7155-C8E7-4472-811A-DF580057C385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B2F179-6289-438F-9B15-9983465F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99B5F72-C3C7-4F2D-B78E-069D6410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CF92-FFE8-468E-A77C-FA2799667E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25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5501416-067E-4983-8883-6B5B51121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82EB9-32A8-4398-B48D-989EE2661216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CCE9F79-3842-40C7-A5EB-A53D13A8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44D901-DBF8-4C2B-A1D2-BB47F5E76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162DB-358A-4BA4-8FF6-F63256E725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88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FFB049-FFBE-49AE-BA91-D9CF704D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C765-A019-4700-A0A3-0084CB7C24BB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3C3E53-7A7B-47DA-8858-1711968DF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E2601B-D582-4C6C-B4E1-A97BBDF3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3FB5A-1DE4-47A0-AF17-840790DB62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62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1E620F-206E-48F2-8B6F-454677C792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95B1775-8E24-45DE-B855-7A1CD02B48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8B924-2326-4AED-979D-D3D8E1C4A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416C4A-F8EA-41C3-AAE5-F8B8032988A3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E7224-CB25-4973-A1EA-B83F3B954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3207-C05D-40BB-AABF-322CE32C0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C4DB136-FCAE-49A0-8180-CE659B3E5D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A07EF-299C-47C6-B67E-3785EA4BF97E}"/>
              </a:ext>
            </a:extLst>
          </p:cNvPr>
          <p:cNvSpPr txBox="1">
            <a:spLocks/>
          </p:cNvSpPr>
          <p:nvPr/>
        </p:nvSpPr>
        <p:spPr>
          <a:xfrm>
            <a:off x="2667000" y="228600"/>
            <a:ext cx="2971800" cy="48736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400" b="1" u="sng" dirty="0">
                <a:latin typeface="+mj-lt"/>
                <a:ea typeface="+mj-ea"/>
                <a:cs typeface="+mj-cs"/>
              </a:rPr>
              <a:t>Problem No. 2</a:t>
            </a:r>
          </a:p>
        </p:txBody>
      </p:sp>
      <p:grpSp>
        <p:nvGrpSpPr>
          <p:cNvPr id="3" name="Group 185">
            <a:extLst>
              <a:ext uri="{FF2B5EF4-FFF2-40B4-BE49-F238E27FC236}">
                <a16:creationId xmlns:a16="http://schemas.microsoft.com/office/drawing/2014/main" id="{A3861575-6235-49F4-B6D1-C70991E1965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85800"/>
            <a:ext cx="7315200" cy="1597025"/>
            <a:chOff x="1447800" y="1066800"/>
            <a:chExt cx="7315200" cy="159691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60C2E71-09BF-4841-895E-2582C099799D}"/>
                </a:ext>
              </a:extLst>
            </p:cNvPr>
            <p:cNvCxnSpPr/>
            <p:nvPr/>
          </p:nvCxnSpPr>
          <p:spPr>
            <a:xfrm>
              <a:off x="1600200" y="1804939"/>
              <a:ext cx="5257800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6BB7B9A-5ED7-4F5E-8A1D-222B6D358FB8}"/>
                </a:ext>
              </a:extLst>
            </p:cNvPr>
            <p:cNvCxnSpPr/>
            <p:nvPr/>
          </p:nvCxnSpPr>
          <p:spPr>
            <a:xfrm rot="5400000">
              <a:off x="6658782" y="1815257"/>
              <a:ext cx="396849" cy="158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E2BE9B39-49DC-4693-B136-0B2C3A2D272E}"/>
                </a:ext>
              </a:extLst>
            </p:cNvPr>
            <p:cNvSpPr/>
            <p:nvPr/>
          </p:nvSpPr>
          <p:spPr>
            <a:xfrm>
              <a:off x="2362200" y="1804939"/>
              <a:ext cx="228600" cy="252395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8E3AC191-9004-49B4-9E90-7F86A45F684B}"/>
                </a:ext>
              </a:extLst>
            </p:cNvPr>
            <p:cNvSpPr/>
            <p:nvPr/>
          </p:nvSpPr>
          <p:spPr>
            <a:xfrm>
              <a:off x="5257800" y="1804939"/>
              <a:ext cx="228600" cy="252395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A4786D62-4E66-4958-ADB5-B89F5915AD73}"/>
                </a:ext>
              </a:extLst>
            </p:cNvPr>
            <p:cNvSpPr/>
            <p:nvPr/>
          </p:nvSpPr>
          <p:spPr>
            <a:xfrm>
              <a:off x="3886200" y="1828749"/>
              <a:ext cx="304800" cy="25239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18F6483-CE3F-427E-8D57-5781EA027DFA}"/>
                </a:ext>
              </a:extLst>
            </p:cNvPr>
            <p:cNvCxnSpPr/>
            <p:nvPr/>
          </p:nvCxnSpPr>
          <p:spPr>
            <a:xfrm rot="5400000">
              <a:off x="3232165" y="1577941"/>
              <a:ext cx="436533" cy="15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551D3CC-CF99-432B-B7E4-5D886E71EA6E}"/>
                </a:ext>
              </a:extLst>
            </p:cNvPr>
            <p:cNvCxnSpPr/>
            <p:nvPr/>
          </p:nvCxnSpPr>
          <p:spPr>
            <a:xfrm rot="5400000">
              <a:off x="1402569" y="1583498"/>
              <a:ext cx="396849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88B41FF-7749-44CD-9AF4-039B6E3F3117}"/>
                </a:ext>
              </a:extLst>
            </p:cNvPr>
            <p:cNvSpPr/>
            <p:nvPr/>
          </p:nvSpPr>
          <p:spPr>
            <a:xfrm flipH="1">
              <a:off x="6172200" y="1225539"/>
              <a:ext cx="533400" cy="222235"/>
            </a:xfrm>
            <a:custGeom>
              <a:avLst/>
              <a:gdLst>
                <a:gd name="connsiteX0" fmla="*/ 0 w 512618"/>
                <a:gd name="connsiteY0" fmla="*/ 286327 h 286327"/>
                <a:gd name="connsiteX1" fmla="*/ 110836 w 512618"/>
                <a:gd name="connsiteY1" fmla="*/ 36945 h 286327"/>
                <a:gd name="connsiteX2" fmla="*/ 512618 w 512618"/>
                <a:gd name="connsiteY2" fmla="*/ 64655 h 286327"/>
                <a:gd name="connsiteX3" fmla="*/ 512618 w 512618"/>
                <a:gd name="connsiteY3" fmla="*/ 64655 h 28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618" h="286327">
                  <a:moveTo>
                    <a:pt x="0" y="286327"/>
                  </a:moveTo>
                  <a:cubicBezTo>
                    <a:pt x="12700" y="180108"/>
                    <a:pt x="25400" y="73890"/>
                    <a:pt x="110836" y="36945"/>
                  </a:cubicBezTo>
                  <a:cubicBezTo>
                    <a:pt x="196272" y="0"/>
                    <a:pt x="512618" y="64655"/>
                    <a:pt x="512618" y="64655"/>
                  </a:cubicBezTo>
                  <a:lnTo>
                    <a:pt x="512618" y="64655"/>
                  </a:lnTo>
                </a:path>
              </a:pathLst>
            </a:custGeom>
            <a:ln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71" name="TextBox 34">
              <a:extLst>
                <a:ext uri="{FF2B5EF4-FFF2-40B4-BE49-F238E27FC236}">
                  <a16:creationId xmlns:a16="http://schemas.microsoft.com/office/drawing/2014/main" id="{ECF21A0A-09FD-4D38-8E6B-AE6DD26E0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1066800"/>
              <a:ext cx="685800" cy="369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2k/ft</a:t>
              </a:r>
            </a:p>
          </p:txBody>
        </p:sp>
        <p:sp>
          <p:nvSpPr>
            <p:cNvPr id="2072" name="TextBox 35">
              <a:extLst>
                <a:ext uri="{FF2B5EF4-FFF2-40B4-BE49-F238E27FC236}">
                  <a16:creationId xmlns:a16="http://schemas.microsoft.com/office/drawing/2014/main" id="{02F12698-913D-4E74-B399-275777257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122506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4k</a:t>
              </a:r>
            </a:p>
          </p:txBody>
        </p:sp>
        <p:sp>
          <p:nvSpPr>
            <p:cNvPr id="2073" name="TextBox 36">
              <a:extLst>
                <a:ext uri="{FF2B5EF4-FFF2-40B4-BE49-F238E27FC236}">
                  <a16:creationId xmlns:a16="http://schemas.microsoft.com/office/drawing/2014/main" id="{E7BBBC14-A80A-4114-B272-BA638B5B4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12192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15k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F0E9B34-CB9F-4E8F-BE42-5DE82B15CF48}"/>
                </a:ext>
              </a:extLst>
            </p:cNvPr>
            <p:cNvCxnSpPr/>
            <p:nvPr/>
          </p:nvCxnSpPr>
          <p:spPr>
            <a:xfrm rot="5400000">
              <a:off x="1481939" y="2254965"/>
              <a:ext cx="238109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D169B41F-7763-42FB-8BA2-937972D629E1}"/>
                </a:ext>
              </a:extLst>
            </p:cNvPr>
            <p:cNvCxnSpPr/>
            <p:nvPr/>
          </p:nvCxnSpPr>
          <p:spPr>
            <a:xfrm>
              <a:off x="1600200" y="2293857"/>
              <a:ext cx="5257800" cy="1587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DB425F0-5BDB-4051-B840-0A9753782E51}"/>
                </a:ext>
              </a:extLst>
            </p:cNvPr>
            <p:cNvCxnSpPr/>
            <p:nvPr/>
          </p:nvCxnSpPr>
          <p:spPr>
            <a:xfrm rot="5400000">
              <a:off x="2313793" y="2299412"/>
              <a:ext cx="317479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91BCDA3-B8A6-418C-A1D1-97B92D862D53}"/>
                </a:ext>
              </a:extLst>
            </p:cNvPr>
            <p:cNvCxnSpPr/>
            <p:nvPr/>
          </p:nvCxnSpPr>
          <p:spPr>
            <a:xfrm rot="5400000">
              <a:off x="3879068" y="2294649"/>
              <a:ext cx="317479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DCFC755-9210-468F-85D5-ACA4BB5D832C}"/>
                </a:ext>
              </a:extLst>
            </p:cNvPr>
            <p:cNvCxnSpPr/>
            <p:nvPr/>
          </p:nvCxnSpPr>
          <p:spPr>
            <a:xfrm rot="5400000">
              <a:off x="5263364" y="2259728"/>
              <a:ext cx="238109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891975E-D5AD-4CD9-913E-312A2140CFCC}"/>
                </a:ext>
              </a:extLst>
            </p:cNvPr>
            <p:cNvCxnSpPr/>
            <p:nvPr/>
          </p:nvCxnSpPr>
          <p:spPr>
            <a:xfrm rot="5400000">
              <a:off x="6619098" y="2294649"/>
              <a:ext cx="476218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0" name="TextBox 50">
              <a:extLst>
                <a:ext uri="{FF2B5EF4-FFF2-40B4-BE49-F238E27FC236}">
                  <a16:creationId xmlns:a16="http://schemas.microsoft.com/office/drawing/2014/main" id="{CCC3F104-D721-41C9-8BE3-1EEE0220E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2278474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3ft</a:t>
              </a:r>
            </a:p>
          </p:txBody>
        </p:sp>
        <p:sp>
          <p:nvSpPr>
            <p:cNvPr id="2081" name="TextBox 51">
              <a:extLst>
                <a:ext uri="{FF2B5EF4-FFF2-40B4-BE49-F238E27FC236}">
                  <a16:creationId xmlns:a16="http://schemas.microsoft.com/office/drawing/2014/main" id="{042023A9-19AB-49A7-942E-BDA70BE26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2294387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8ft</a:t>
              </a:r>
            </a:p>
          </p:txBody>
        </p:sp>
        <p:sp>
          <p:nvSpPr>
            <p:cNvPr id="2082" name="TextBox 52">
              <a:extLst>
                <a:ext uri="{FF2B5EF4-FFF2-40B4-BE49-F238E27FC236}">
                  <a16:creationId xmlns:a16="http://schemas.microsoft.com/office/drawing/2014/main" id="{871104BE-37E8-4EC7-86C7-439347F05B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2294387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10ft</a:t>
              </a:r>
            </a:p>
          </p:txBody>
        </p:sp>
        <p:sp>
          <p:nvSpPr>
            <p:cNvPr id="2083" name="TextBox 54">
              <a:extLst>
                <a:ext uri="{FF2B5EF4-FFF2-40B4-BE49-F238E27FC236}">
                  <a16:creationId xmlns:a16="http://schemas.microsoft.com/office/drawing/2014/main" id="{FEBED25B-388C-477D-B422-B06087768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6606" y="2294387"/>
              <a:ext cx="6103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15ft</a:t>
              </a:r>
            </a:p>
          </p:txBody>
        </p:sp>
        <p:sp>
          <p:nvSpPr>
            <p:cNvPr id="2084" name="TextBox 5">
              <a:extLst>
                <a:ext uri="{FF2B5EF4-FFF2-40B4-BE49-F238E27FC236}">
                  <a16:creationId xmlns:a16="http://schemas.microsoft.com/office/drawing/2014/main" id="{9530AE56-C06B-4992-B9C5-2A8880CB1B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1737413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2085" name="TextBox 6">
              <a:extLst>
                <a:ext uri="{FF2B5EF4-FFF2-40B4-BE49-F238E27FC236}">
                  <a16:creationId xmlns:a16="http://schemas.microsoft.com/office/drawing/2014/main" id="{52456498-7949-48E8-80E8-844FE72188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1752600"/>
              <a:ext cx="2978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2086" name="TextBox 7">
              <a:extLst>
                <a:ext uri="{FF2B5EF4-FFF2-40B4-BE49-F238E27FC236}">
                  <a16:creationId xmlns:a16="http://schemas.microsoft.com/office/drawing/2014/main" id="{423422FB-1EAB-4EEB-8B7B-D9ED4A36B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200" y="17526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2612B303-0A4D-40C6-BF9F-F64D26FA3F07}"/>
                </a:ext>
              </a:extLst>
            </p:cNvPr>
            <p:cNvCxnSpPr>
              <a:stCxn id="13" idx="0"/>
            </p:cNvCxnSpPr>
            <p:nvPr/>
          </p:nvCxnSpPr>
          <p:spPr>
            <a:xfrm rot="5400000" flipH="1" flipV="1">
              <a:off x="5892812" y="915951"/>
              <a:ext cx="368276" cy="14097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95AAE9C0-BB5F-4376-A742-2327C70F047D}"/>
                </a:ext>
              </a:extLst>
            </p:cNvPr>
            <p:cNvCxnSpPr/>
            <p:nvPr/>
          </p:nvCxnSpPr>
          <p:spPr>
            <a:xfrm rot="5400000">
              <a:off x="6584964" y="1631912"/>
              <a:ext cx="393674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3141F952-9F1F-4713-99D6-0640D023317A}"/>
                </a:ext>
              </a:extLst>
            </p:cNvPr>
            <p:cNvCxnSpPr/>
            <p:nvPr/>
          </p:nvCxnSpPr>
          <p:spPr>
            <a:xfrm rot="5400000">
              <a:off x="6324611" y="1676359"/>
              <a:ext cx="304780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E3FB7E8F-3660-4CE3-92E2-4A0899318FFC}"/>
                </a:ext>
              </a:extLst>
            </p:cNvPr>
            <p:cNvCxnSpPr/>
            <p:nvPr/>
          </p:nvCxnSpPr>
          <p:spPr>
            <a:xfrm rot="5400000">
              <a:off x="5981709" y="1714457"/>
              <a:ext cx="228585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A0D81AAD-9C5E-4F8A-877F-CB5094611825}"/>
                </a:ext>
              </a:extLst>
            </p:cNvPr>
            <p:cNvCxnSpPr/>
            <p:nvPr/>
          </p:nvCxnSpPr>
          <p:spPr>
            <a:xfrm rot="5400000">
              <a:off x="5739608" y="1766046"/>
              <a:ext cx="65084" cy="381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2" name="TextBox 180">
              <a:extLst>
                <a:ext uri="{FF2B5EF4-FFF2-40B4-BE49-F238E27FC236}">
                  <a16:creationId xmlns:a16="http://schemas.microsoft.com/office/drawing/2014/main" id="{66DB4235-27EA-429B-93CF-F67973631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752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2093" name="TextBox 181">
              <a:extLst>
                <a:ext uri="{FF2B5EF4-FFF2-40B4-BE49-F238E27FC236}">
                  <a16:creationId xmlns:a16="http://schemas.microsoft.com/office/drawing/2014/main" id="{7718D79B-260C-4DC6-B8E9-40DFF969E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752554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</a:t>
              </a:r>
            </a:p>
          </p:txBody>
        </p: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34A6494E-F871-4A13-9D96-0069D5F24FFD}"/>
                </a:ext>
              </a:extLst>
            </p:cNvPr>
            <p:cNvCxnSpPr/>
            <p:nvPr/>
          </p:nvCxnSpPr>
          <p:spPr>
            <a:xfrm rot="5400000">
              <a:off x="3300422" y="2290682"/>
              <a:ext cx="31589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5" name="TextBox 183">
              <a:extLst>
                <a:ext uri="{FF2B5EF4-FFF2-40B4-BE49-F238E27FC236}">
                  <a16:creationId xmlns:a16="http://schemas.microsoft.com/office/drawing/2014/main" id="{315BB438-890D-4715-BC97-495BDEF801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2293654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4ft</a:t>
              </a:r>
            </a:p>
          </p:txBody>
        </p:sp>
        <p:sp>
          <p:nvSpPr>
            <p:cNvPr id="2096" name="TextBox 184">
              <a:extLst>
                <a:ext uri="{FF2B5EF4-FFF2-40B4-BE49-F238E27FC236}">
                  <a16:creationId xmlns:a16="http://schemas.microsoft.com/office/drawing/2014/main" id="{EE87E919-6E2A-4374-9122-51116DDD82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2800" y="16002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EI  is constant</a:t>
              </a:r>
            </a:p>
          </p:txBody>
        </p:sp>
      </p:grpSp>
      <p:sp>
        <p:nvSpPr>
          <p:cNvPr id="187" name="TextBox 186">
            <a:extLst>
              <a:ext uri="{FF2B5EF4-FFF2-40B4-BE49-F238E27FC236}">
                <a16:creationId xmlns:a16="http://schemas.microsoft.com/office/drawing/2014/main" id="{A269D9E8-1C86-44B7-AC43-6C0C2FC4E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528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FF0000"/>
                </a:solidFill>
              </a:rPr>
              <a:t>Relative stiffness K</a:t>
            </a:r>
          </a:p>
        </p:txBody>
      </p:sp>
      <p:graphicFrame>
        <p:nvGraphicFramePr>
          <p:cNvPr id="188" name="Object 187">
            <a:extLst>
              <a:ext uri="{FF2B5EF4-FFF2-40B4-BE49-F238E27FC236}">
                <a16:creationId xmlns:a16="http://schemas.microsoft.com/office/drawing/2014/main" id="{03AD74E1-03C9-4FF9-B695-432012F053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3733800"/>
          <a:ext cx="13827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990170" imgH="393529" progId="Equation.3">
                  <p:embed/>
                </p:oleObj>
              </mc:Choice>
              <mc:Fallback>
                <p:oleObj name="Equation" r:id="rId3" imgW="990170" imgH="393529" progId="Equation.3">
                  <p:embed/>
                  <p:pic>
                    <p:nvPicPr>
                      <p:cNvPr id="0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733800"/>
                        <a:ext cx="13827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" name="Object 3">
            <a:extLst>
              <a:ext uri="{FF2B5EF4-FFF2-40B4-BE49-F238E27FC236}">
                <a16:creationId xmlns:a16="http://schemas.microsoft.com/office/drawing/2014/main" id="{22ACCA59-BC07-4D69-98A3-1B1849A4A8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5175" y="4343400"/>
          <a:ext cx="1576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5" imgW="1129810" imgH="393529" progId="Equation.3">
                  <p:embed/>
                </p:oleObj>
              </mc:Choice>
              <mc:Fallback>
                <p:oleObj name="Equation" r:id="rId5" imgW="1129810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4343400"/>
                        <a:ext cx="15763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" name="TextBox 189">
            <a:extLst>
              <a:ext uri="{FF2B5EF4-FFF2-40B4-BE49-F238E27FC236}">
                <a16:creationId xmlns:a16="http://schemas.microsoft.com/office/drawing/2014/main" id="{E7CC1420-6B1C-432F-B0E5-255344AC1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352800"/>
            <a:ext cx="198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3333FF"/>
                </a:solidFill>
              </a:rPr>
              <a:t>Fixed end moment</a:t>
            </a:r>
          </a:p>
        </p:txBody>
      </p:sp>
      <p:graphicFrame>
        <p:nvGraphicFramePr>
          <p:cNvPr id="191" name="Object 4">
            <a:extLst>
              <a:ext uri="{FF2B5EF4-FFF2-40B4-BE49-F238E27FC236}">
                <a16:creationId xmlns:a16="http://schemas.microsoft.com/office/drawing/2014/main" id="{7F51FA69-D4E0-4971-904B-A39E1F8599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0750" y="3733800"/>
          <a:ext cx="2568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7" imgW="1841500" imgH="419100" progId="Equation.3">
                  <p:embed/>
                </p:oleObj>
              </mc:Choice>
              <mc:Fallback>
                <p:oleObj name="Equation" r:id="rId7" imgW="18415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3733800"/>
                        <a:ext cx="2568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6">
            <a:extLst>
              <a:ext uri="{FF2B5EF4-FFF2-40B4-BE49-F238E27FC236}">
                <a16:creationId xmlns:a16="http://schemas.microsoft.com/office/drawing/2014/main" id="{D35460A7-FB57-4980-93D3-10E3FF41B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2650" y="4876800"/>
          <a:ext cx="24780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9" imgW="1778000" imgH="419100" progId="Equation.3">
                  <p:embed/>
                </p:oleObj>
              </mc:Choice>
              <mc:Fallback>
                <p:oleObj name="Equation" r:id="rId9" imgW="17780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4876800"/>
                        <a:ext cx="24780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FD229EAD-5CB4-4A70-A37E-87227E856B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5013" y="4953000"/>
          <a:ext cx="16827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1" imgW="1205977" imgH="393529" progId="Equation.3">
                  <p:embed/>
                </p:oleObj>
              </mc:Choice>
              <mc:Fallback>
                <p:oleObj name="Equation" r:id="rId11" imgW="1205977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4953000"/>
                        <a:ext cx="16827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>
            <a:extLst>
              <a:ext uri="{FF2B5EF4-FFF2-40B4-BE49-F238E27FC236}">
                <a16:creationId xmlns:a16="http://schemas.microsoft.com/office/drawing/2014/main" id="{54FDFDCC-2039-48D6-8745-75FA324F5E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2650" y="4343400"/>
          <a:ext cx="31924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3" imgW="2286000" imgH="419100" progId="Equation.3">
                  <p:embed/>
                </p:oleObj>
              </mc:Choice>
              <mc:Fallback>
                <p:oleObj name="Equation" r:id="rId13" imgW="22860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4343400"/>
                        <a:ext cx="31924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87111753-E7F4-427D-B526-D669AFC98A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5988" y="5410200"/>
          <a:ext cx="2159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15" imgW="1549400" imgH="419100" progId="Equation.3">
                  <p:embed/>
                </p:oleObj>
              </mc:Choice>
              <mc:Fallback>
                <p:oleObj name="Equation" r:id="rId15" imgW="1549400" imgH="419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5410200"/>
                        <a:ext cx="2159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1AEF2CFC-FC37-4A29-9F30-D964F9BFF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3622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2. Fixed end moments</a:t>
            </a:r>
          </a:p>
        </p:txBody>
      </p:sp>
      <p:graphicFrame>
        <p:nvGraphicFramePr>
          <p:cNvPr id="23561" name="Object 9">
            <a:extLst>
              <a:ext uri="{FF2B5EF4-FFF2-40B4-BE49-F238E27FC236}">
                <a16:creationId xmlns:a16="http://schemas.microsoft.com/office/drawing/2014/main" id="{8E9F26A5-0536-43B1-8258-7F4947A4D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2188" y="6161088"/>
          <a:ext cx="139858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17" imgW="1002865" imgH="215806" progId="Equation.3">
                  <p:embed/>
                </p:oleObj>
              </mc:Choice>
              <mc:Fallback>
                <p:oleObj name="Equation" r:id="rId17" imgW="1002865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188" y="6161088"/>
                        <a:ext cx="1398587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7" grpId="0"/>
      <p:bldP spid="190" grpId="0"/>
      <p:bldP spid="4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AA66775-D329-4B35-BB09-0F3D1FC06C63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057400"/>
          <a:ext cx="8686800" cy="1401763"/>
        </p:xfrm>
        <a:graphic>
          <a:graphicData uri="http://schemas.openxmlformats.org/drawingml/2006/table">
            <a:tbl>
              <a:tblPr/>
              <a:tblGrid>
                <a:gridCol w="59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Joint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D.F.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38C56C-D70E-4AE1-828D-7F8215F609A2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476625"/>
          <a:ext cx="8686800" cy="701675"/>
        </p:xfrm>
        <a:graphic>
          <a:graphicData uri="http://schemas.openxmlformats.org/drawingml/2006/table">
            <a:tbl>
              <a:tblPr/>
              <a:tblGrid>
                <a:gridCol w="59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1st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FEM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13.33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-20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Times New Roman"/>
                          <a:cs typeface="Times New Roman"/>
                        </a:rPr>
                        <a:t>-29.33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-3.15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38.88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10.35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-38.88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152E2D2-5235-470F-9225-A4AB7361F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6538" y="3732213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3.8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CAA991-C707-4EB2-B60C-9724EBEF6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3760788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50432B-4F72-44CF-A02D-530D2778D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732213"/>
            <a:ext cx="642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2.87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1AC5F4-AE86-4A52-B97F-1E373C15E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732213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-1.92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D22607-3CBF-4B85-8DDF-22088DC83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32213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-1.92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D0E5EF-894C-4BC6-B6C4-5CE47F57B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3732213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-2.56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204C05B-E817-4C21-B9C0-6AC02625C558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518150"/>
          <a:ext cx="8686800" cy="350838"/>
        </p:xfrm>
        <a:graphic>
          <a:graphicData uri="http://schemas.openxmlformats.org/drawingml/2006/table">
            <a:tbl>
              <a:tblPr/>
              <a:tblGrid>
                <a:gridCol w="59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6.13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13.87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-36.07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-14.35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50.42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4.89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0C2219A0-2881-4B3B-BDC9-285822DAE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3732213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2051F6-587F-4DB0-BA4C-91999F15A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3767138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38.88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E110DB5-D2AB-4778-AD57-B9651C747FF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4152900"/>
          <a:ext cx="8686800" cy="701675"/>
        </p:xfrm>
        <a:graphic>
          <a:graphicData uri="http://schemas.openxmlformats.org/drawingml/2006/table">
            <a:tbl>
              <a:tblPr/>
              <a:tblGrid>
                <a:gridCol w="59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2nd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-0.96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19.44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-1.28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-0.96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2B88E47B-2CDA-4B37-93B0-774B5CD3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452938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0.55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3C1510-D375-4753-AC9A-2AEBEDFA9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4479925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D71225-1BF5-4294-802F-EC443A1C9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452938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0.41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3AC8710-D7E0-4D2D-A0B2-1EF11E0EA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467225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-6.26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C9BB311-EFDA-4DF9-83FC-F93413757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5863" y="4452938"/>
            <a:ext cx="774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-6.26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6BCE22-04C0-4991-932F-58574F77B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975" y="445293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-8.36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A8620AF-176E-4F5E-9CCB-5412C108C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4452938"/>
            <a:ext cx="533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11A2A0-D776-44A4-B55B-FCAE7E738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1813" y="4502150"/>
            <a:ext cx="796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0.96</a:t>
            </a: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20561C64-1ADE-4B88-88C2-59B4F2E5C3E2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4838700"/>
          <a:ext cx="8686800" cy="701675"/>
        </p:xfrm>
        <a:graphic>
          <a:graphicData uri="http://schemas.openxmlformats.org/drawingml/2006/table">
            <a:tbl>
              <a:tblPr/>
              <a:tblGrid>
                <a:gridCol w="59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32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3rd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-3.13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-4.18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-3.13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C5C4DF67-1324-4B12-A3B8-7C7DCBF23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153025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1.78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ACDEE-A4D6-41B0-A6C9-37F43A581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5180013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AAABBE-8509-40C4-8FBB-297864F6C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153025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1.35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2558B05-B36E-4ECC-A568-5EA57F422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153025"/>
            <a:ext cx="747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-0.2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9EE01DA-0353-417E-BAB4-B9C2EE295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975" y="5153025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-0.28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D995686-9498-445B-B2C5-B44DBBB88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180013"/>
            <a:ext cx="76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333A7DF-4840-4075-AE02-6799ED0D8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159375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3.13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3FDD233-5682-44C0-96E3-5282D9360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175250"/>
            <a:ext cx="747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-0.2</a:t>
            </a:r>
          </a:p>
        </p:txBody>
      </p:sp>
      <p:grpSp>
        <p:nvGrpSpPr>
          <p:cNvPr id="8" name="Group 32">
            <a:extLst>
              <a:ext uri="{FF2B5EF4-FFF2-40B4-BE49-F238E27FC236}">
                <a16:creationId xmlns:a16="http://schemas.microsoft.com/office/drawing/2014/main" id="{B4068A77-9720-4A2F-BEDB-54B9F3BF983F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04800"/>
            <a:ext cx="3033713" cy="1500188"/>
            <a:chOff x="891966" y="625823"/>
            <a:chExt cx="4104996" cy="1966061"/>
          </a:xfrm>
        </p:grpSpPr>
        <p:cxnSp>
          <p:nvCxnSpPr>
            <p:cNvPr id="11453" name="AutoShape 4">
              <a:extLst>
                <a:ext uri="{FF2B5EF4-FFF2-40B4-BE49-F238E27FC236}">
                  <a16:creationId xmlns:a16="http://schemas.microsoft.com/office/drawing/2014/main" id="{5E3C29FF-E684-4146-91D3-57F81D7B4CA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66041" y="1524000"/>
              <a:ext cx="338215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54" name="AutoShape 5">
              <a:extLst>
                <a:ext uri="{FF2B5EF4-FFF2-40B4-BE49-F238E27FC236}">
                  <a16:creationId xmlns:a16="http://schemas.microsoft.com/office/drawing/2014/main" id="{DF958D3D-5E2A-4A2B-8FB4-6569A6420F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824896" y="1087235"/>
              <a:ext cx="87352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55" name="AutoShape 6">
              <a:extLst>
                <a:ext uri="{FF2B5EF4-FFF2-40B4-BE49-F238E27FC236}">
                  <a16:creationId xmlns:a16="http://schemas.microsoft.com/office/drawing/2014/main" id="{77C876FE-15F3-4392-8401-D64609081C1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00281" y="1540213"/>
              <a:ext cx="1739" cy="10377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56" name="AutoShape 11">
              <a:extLst>
                <a:ext uri="{FF2B5EF4-FFF2-40B4-BE49-F238E27FC236}">
                  <a16:creationId xmlns:a16="http://schemas.microsoft.com/office/drawing/2014/main" id="{0D88D0A6-3A2B-4823-9BB6-76442B9A081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895601" y="2590800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57" name="Freeform 19">
              <a:extLst>
                <a:ext uri="{FF2B5EF4-FFF2-40B4-BE49-F238E27FC236}">
                  <a16:creationId xmlns:a16="http://schemas.microsoft.com/office/drawing/2014/main" id="{286C941E-6804-4625-8F7C-443343789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359" y="1380024"/>
              <a:ext cx="516622" cy="161059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8" name="Freeform 20">
              <a:extLst>
                <a:ext uri="{FF2B5EF4-FFF2-40B4-BE49-F238E27FC236}">
                  <a16:creationId xmlns:a16="http://schemas.microsoft.com/office/drawing/2014/main" id="{5635BC31-E4EB-430C-8819-937106FA1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1506" y="1351295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9" name="Freeform 21">
              <a:extLst>
                <a:ext uri="{FF2B5EF4-FFF2-40B4-BE49-F238E27FC236}">
                  <a16:creationId xmlns:a16="http://schemas.microsoft.com/office/drawing/2014/main" id="{D8E7D924-C728-491D-A229-BF78D92E06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209801" y="1143000"/>
              <a:ext cx="133406" cy="222225"/>
            </a:xfrm>
            <a:custGeom>
              <a:avLst/>
              <a:gdLst>
                <a:gd name="T0" fmla="*/ 0 w 545"/>
                <a:gd name="T1" fmla="*/ 2147483646 h 440"/>
                <a:gd name="T2" fmla="*/ 2147483646 w 545"/>
                <a:gd name="T3" fmla="*/ 2147483646 h 440"/>
                <a:gd name="T4" fmla="*/ 2147483646 w 545"/>
                <a:gd name="T5" fmla="*/ 2147483646 h 440"/>
                <a:gd name="T6" fmla="*/ 0 60000 65536"/>
                <a:gd name="T7" fmla="*/ 0 60000 65536"/>
                <a:gd name="T8" fmla="*/ 0 60000 65536"/>
                <a:gd name="T9" fmla="*/ 0 w 545"/>
                <a:gd name="T10" fmla="*/ 0 h 440"/>
                <a:gd name="T11" fmla="*/ 545 w 545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440">
                  <a:moveTo>
                    <a:pt x="0" y="440"/>
                  </a:moveTo>
                  <a:cubicBezTo>
                    <a:pt x="21" y="283"/>
                    <a:pt x="43" y="126"/>
                    <a:pt x="134" y="63"/>
                  </a:cubicBezTo>
                  <a:cubicBezTo>
                    <a:pt x="225" y="0"/>
                    <a:pt x="477" y="63"/>
                    <a:pt x="545" y="63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0" name="Text Box 22">
              <a:extLst>
                <a:ext uri="{FF2B5EF4-FFF2-40B4-BE49-F238E27FC236}">
                  <a16:creationId xmlns:a16="http://schemas.microsoft.com/office/drawing/2014/main" id="{8D098475-580A-480C-8982-D57CE8509D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5063" y="2224372"/>
              <a:ext cx="393990" cy="36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D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1461" name="Text Box 23">
              <a:extLst>
                <a:ext uri="{FF2B5EF4-FFF2-40B4-BE49-F238E27FC236}">
                  <a16:creationId xmlns:a16="http://schemas.microsoft.com/office/drawing/2014/main" id="{9E0B4696-17EE-48FA-B5A6-9F61F0156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1966" y="625823"/>
              <a:ext cx="393990" cy="36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A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1462" name="Text Box 28">
              <a:extLst>
                <a:ext uri="{FF2B5EF4-FFF2-40B4-BE49-F238E27FC236}">
                  <a16:creationId xmlns:a16="http://schemas.microsoft.com/office/drawing/2014/main" id="{4AC5BDB6-75F8-4673-ABD8-501F53A99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0206" y="1125369"/>
              <a:ext cx="393990" cy="36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B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1463" name="Text Box 29">
              <a:extLst>
                <a:ext uri="{FF2B5EF4-FFF2-40B4-BE49-F238E27FC236}">
                  <a16:creationId xmlns:a16="http://schemas.microsoft.com/office/drawing/2014/main" id="{7A8A393E-284D-41DF-A58E-8CE247599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033" y="1449195"/>
              <a:ext cx="393990" cy="36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C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1464" name="Text Box 30">
              <a:extLst>
                <a:ext uri="{FF2B5EF4-FFF2-40B4-BE49-F238E27FC236}">
                  <a16:creationId xmlns:a16="http://schemas.microsoft.com/office/drawing/2014/main" id="{5CC001D0-E99C-4AD7-8492-6D0CE4E35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2972" y="1225279"/>
              <a:ext cx="393990" cy="36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E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11465" name="AutoShape 31">
              <a:extLst>
                <a:ext uri="{FF2B5EF4-FFF2-40B4-BE49-F238E27FC236}">
                  <a16:creationId xmlns:a16="http://schemas.microsoft.com/office/drawing/2014/main" id="{E561C199-B555-4EFE-BD69-A9E392418C7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59807" y="782800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66" name="AutoShape 32">
              <a:extLst>
                <a:ext uri="{FF2B5EF4-FFF2-40B4-BE49-F238E27FC236}">
                  <a16:creationId xmlns:a16="http://schemas.microsoft.com/office/drawing/2014/main" id="{8567F4AE-8A9F-4E45-B450-43C5177EB1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83212" y="645247"/>
              <a:ext cx="376595" cy="158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78AB1F9-2D2D-4129-8698-C065B9ADCDA1}"/>
                </a:ext>
              </a:extLst>
            </p:cNvPr>
            <p:cNvSpPr/>
            <p:nvPr/>
          </p:nvSpPr>
          <p:spPr>
            <a:xfrm rot="19292291">
              <a:off x="1181958" y="1143865"/>
              <a:ext cx="487615" cy="682400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00B0F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468" name="AutoShape 7">
              <a:extLst>
                <a:ext uri="{FF2B5EF4-FFF2-40B4-BE49-F238E27FC236}">
                  <a16:creationId xmlns:a16="http://schemas.microsoft.com/office/drawing/2014/main" id="{2CFAE1AE-03B2-431F-A185-40B261E04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193" y="1524000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grpSp>
          <p:nvGrpSpPr>
            <p:cNvPr id="11469" name="Group 39">
              <a:extLst>
                <a:ext uri="{FF2B5EF4-FFF2-40B4-BE49-F238E27FC236}">
                  <a16:creationId xmlns:a16="http://schemas.microsoft.com/office/drawing/2014/main" id="{ECF0BAA1-A353-460B-B41A-61BD9CD9D6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4664" y="1143000"/>
              <a:ext cx="1130520" cy="381000"/>
              <a:chOff x="3352800" y="1143000"/>
              <a:chExt cx="1130520" cy="381000"/>
            </a:xfrm>
          </p:grpSpPr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1384C6C6-85F6-45F5-A259-DCF83719F554}"/>
                  </a:ext>
                </a:extLst>
              </p:cNvPr>
              <p:cNvCxnSpPr/>
              <p:nvPr/>
            </p:nvCxnSpPr>
            <p:spPr>
              <a:xfrm rot="5400000">
                <a:off x="3162446" y="1333155"/>
                <a:ext cx="380729" cy="214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68F6FE86-CBE2-4AEB-8DB8-F0F0A05B12F6}"/>
                  </a:ext>
                </a:extLst>
              </p:cNvPr>
              <p:cNvCxnSpPr/>
              <p:nvPr/>
            </p:nvCxnSpPr>
            <p:spPr>
              <a:xfrm rot="5400000">
                <a:off x="3405181" y="1333155"/>
                <a:ext cx="380729" cy="214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E042BF71-34D4-44AC-9E1A-855254AE03C6}"/>
                  </a:ext>
                </a:extLst>
              </p:cNvPr>
              <p:cNvCxnSpPr/>
              <p:nvPr/>
            </p:nvCxnSpPr>
            <p:spPr>
              <a:xfrm rot="5400000">
                <a:off x="3695172" y="1333155"/>
                <a:ext cx="380729" cy="214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B19584A5-030F-4D5E-A40E-B69CCB65090C}"/>
                  </a:ext>
                </a:extLst>
              </p:cNvPr>
              <p:cNvCxnSpPr/>
              <p:nvPr/>
            </p:nvCxnSpPr>
            <p:spPr>
              <a:xfrm rot="5400000">
                <a:off x="4000200" y="1333155"/>
                <a:ext cx="380729" cy="214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97791925-EE6B-4174-93B3-C6859EA069B5}"/>
                  </a:ext>
                </a:extLst>
              </p:cNvPr>
              <p:cNvCxnSpPr/>
              <p:nvPr/>
            </p:nvCxnSpPr>
            <p:spPr>
              <a:xfrm rot="5400000">
                <a:off x="4292340" y="1333155"/>
                <a:ext cx="380729" cy="214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95EE674-9465-441A-AA69-582E9322FBA9}"/>
                </a:ext>
              </a:extLst>
            </p:cNvPr>
            <p:cNvCxnSpPr/>
            <p:nvPr/>
          </p:nvCxnSpPr>
          <p:spPr>
            <a:xfrm rot="5400000">
              <a:off x="2666381" y="2057458"/>
              <a:ext cx="534685" cy="38021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CCC7BF45-F351-463B-B07F-0EF4BF93697A}"/>
                </a:ext>
              </a:extLst>
            </p:cNvPr>
            <p:cNvCxnSpPr/>
            <p:nvPr/>
          </p:nvCxnSpPr>
          <p:spPr>
            <a:xfrm>
              <a:off x="2750062" y="2514905"/>
              <a:ext cx="380211" cy="208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3C4E9A12-E183-4CA4-B0A5-8CE1FB366BB7}"/>
                </a:ext>
              </a:extLst>
            </p:cNvPr>
            <p:cNvCxnSpPr/>
            <p:nvPr/>
          </p:nvCxnSpPr>
          <p:spPr>
            <a:xfrm>
              <a:off x="2915464" y="2286052"/>
              <a:ext cx="229846" cy="208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722E37A-2502-4198-8387-6767A583A94D}"/>
                </a:ext>
              </a:extLst>
            </p:cNvPr>
            <p:cNvCxnSpPr/>
            <p:nvPr/>
          </p:nvCxnSpPr>
          <p:spPr>
            <a:xfrm rot="5400000">
              <a:off x="1181379" y="2019751"/>
              <a:ext cx="22885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D405D41-3E93-45C3-8265-A8112447192B}"/>
                </a:ext>
              </a:extLst>
            </p:cNvPr>
            <p:cNvCxnSpPr/>
            <p:nvPr/>
          </p:nvCxnSpPr>
          <p:spPr>
            <a:xfrm>
              <a:off x="1295806" y="1980221"/>
              <a:ext cx="3353165" cy="2080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24022E75-39A8-4BF0-9B5F-D5499A76D732}"/>
                </a:ext>
              </a:extLst>
            </p:cNvPr>
            <p:cNvCxnSpPr/>
            <p:nvPr/>
          </p:nvCxnSpPr>
          <p:spPr>
            <a:xfrm rot="5400000">
              <a:off x="4534511" y="1976026"/>
              <a:ext cx="226772" cy="21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26" grpId="0"/>
      <p:bldP spid="27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4" grpId="0"/>
      <p:bldP spid="45" grpId="0"/>
      <p:bldP spid="46" grpId="0"/>
      <p:bldP spid="47" grpId="0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>
            <a:extLst>
              <a:ext uri="{FF2B5EF4-FFF2-40B4-BE49-F238E27FC236}">
                <a16:creationId xmlns:a16="http://schemas.microsoft.com/office/drawing/2014/main" id="{8808EFD8-9A81-44C3-8A59-478B393E4166}"/>
              </a:ext>
            </a:extLst>
          </p:cNvPr>
          <p:cNvGrpSpPr>
            <a:grpSpLocks/>
          </p:cNvGrpSpPr>
          <p:nvPr/>
        </p:nvGrpSpPr>
        <p:grpSpPr bwMode="auto">
          <a:xfrm>
            <a:off x="2478088" y="304800"/>
            <a:ext cx="4303712" cy="3116263"/>
            <a:chOff x="2454812" y="921911"/>
            <a:chExt cx="3717388" cy="1946637"/>
          </a:xfrm>
        </p:grpSpPr>
        <p:cxnSp>
          <p:nvCxnSpPr>
            <p:cNvPr id="12301" name="AutoShape 4">
              <a:extLst>
                <a:ext uri="{FF2B5EF4-FFF2-40B4-BE49-F238E27FC236}">
                  <a16:creationId xmlns:a16="http://schemas.microsoft.com/office/drawing/2014/main" id="{26AD0C24-0E82-4CB9-9FC1-49A6B3C74DD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637641" y="1800664"/>
              <a:ext cx="338215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2" name="AutoShape 5">
              <a:extLst>
                <a:ext uri="{FF2B5EF4-FFF2-40B4-BE49-F238E27FC236}">
                  <a16:creationId xmlns:a16="http://schemas.microsoft.com/office/drawing/2014/main" id="{9E12E876-C53D-4332-B01B-1FD1C13BFD1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196496" y="1363899"/>
              <a:ext cx="87352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3" name="AutoShape 6">
              <a:extLst>
                <a:ext uri="{FF2B5EF4-FFF2-40B4-BE49-F238E27FC236}">
                  <a16:creationId xmlns:a16="http://schemas.microsoft.com/office/drawing/2014/main" id="{7E3256E6-066B-4E44-9ED5-1C170CADDA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471881" y="1816877"/>
              <a:ext cx="1739" cy="10377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4" name="AutoShape 11">
              <a:extLst>
                <a:ext uri="{FF2B5EF4-FFF2-40B4-BE49-F238E27FC236}">
                  <a16:creationId xmlns:a16="http://schemas.microsoft.com/office/drawing/2014/main" id="{4203B802-EFD7-457B-9BA4-A9D214262C9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4267201" y="2867464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5" name="Freeform 19">
              <a:extLst>
                <a:ext uri="{FF2B5EF4-FFF2-40B4-BE49-F238E27FC236}">
                  <a16:creationId xmlns:a16="http://schemas.microsoft.com/office/drawing/2014/main" id="{C1F30677-C270-456F-8C63-CAE8B0EFA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9959" y="1656688"/>
              <a:ext cx="516622" cy="161059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20">
              <a:extLst>
                <a:ext uri="{FF2B5EF4-FFF2-40B4-BE49-F238E27FC236}">
                  <a16:creationId xmlns:a16="http://schemas.microsoft.com/office/drawing/2014/main" id="{CDD60921-B415-4A76-A648-CCA4DA36E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3106" y="1627959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2307" name="AutoShape 31">
              <a:extLst>
                <a:ext uri="{FF2B5EF4-FFF2-40B4-BE49-F238E27FC236}">
                  <a16:creationId xmlns:a16="http://schemas.microsoft.com/office/drawing/2014/main" id="{5CD04D17-299B-4D61-B21E-4A4160CED7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31407" y="1059464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8" name="AutoShape 32">
              <a:extLst>
                <a:ext uri="{FF2B5EF4-FFF2-40B4-BE49-F238E27FC236}">
                  <a16:creationId xmlns:a16="http://schemas.microsoft.com/office/drawing/2014/main" id="{03A5F4E3-DA0C-4FD4-92AA-D2AA522151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454812" y="921911"/>
              <a:ext cx="376595" cy="158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9" name="AutoShape 7">
              <a:extLst>
                <a:ext uri="{FF2B5EF4-FFF2-40B4-BE49-F238E27FC236}">
                  <a16:creationId xmlns:a16="http://schemas.microsoft.com/office/drawing/2014/main" id="{873ED7B7-267F-4543-B812-774935E76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7793" y="1800664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grpSp>
          <p:nvGrpSpPr>
            <p:cNvPr id="12310" name="Group 39">
              <a:extLst>
                <a:ext uri="{FF2B5EF4-FFF2-40B4-BE49-F238E27FC236}">
                  <a16:creationId xmlns:a16="http://schemas.microsoft.com/office/drawing/2014/main" id="{13016905-9D2A-4F1F-80E7-92C98D70A4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6265" y="1593045"/>
              <a:ext cx="1130519" cy="228449"/>
              <a:chOff x="3352801" y="1316381"/>
              <a:chExt cx="1130519" cy="228449"/>
            </a:xfrm>
          </p:grpSpPr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E66BAEA9-AF19-403C-96D7-C9C166EFD904}"/>
                  </a:ext>
                </a:extLst>
              </p:cNvPr>
              <p:cNvCxnSpPr/>
              <p:nvPr/>
            </p:nvCxnSpPr>
            <p:spPr>
              <a:xfrm rot="5400000">
                <a:off x="3239942" y="1429960"/>
                <a:ext cx="228083" cy="137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6ADAB384-BDA8-45F8-A608-D73BFFC47988}"/>
                  </a:ext>
                </a:extLst>
              </p:cNvPr>
              <p:cNvCxnSpPr/>
              <p:nvPr/>
            </p:nvCxnSpPr>
            <p:spPr>
              <a:xfrm rot="5400000">
                <a:off x="3482650" y="1429960"/>
                <a:ext cx="228083" cy="1371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817F53D4-D5FF-4183-98D7-7417B5ADC233}"/>
                  </a:ext>
                </a:extLst>
              </p:cNvPr>
              <p:cNvCxnSpPr/>
              <p:nvPr/>
            </p:nvCxnSpPr>
            <p:spPr>
              <a:xfrm rot="5400000">
                <a:off x="3771977" y="1429960"/>
                <a:ext cx="228083" cy="137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C4DCDBE7-B379-42B6-B8CF-ACB79399F8CC}"/>
                  </a:ext>
                </a:extLst>
              </p:cNvPr>
              <p:cNvCxnSpPr/>
              <p:nvPr/>
            </p:nvCxnSpPr>
            <p:spPr>
              <a:xfrm rot="5400000">
                <a:off x="4076389" y="1429960"/>
                <a:ext cx="228083" cy="137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D0EBA872-16F9-4310-9406-005A2F39837B}"/>
                  </a:ext>
                </a:extLst>
              </p:cNvPr>
              <p:cNvCxnSpPr/>
              <p:nvPr/>
            </p:nvCxnSpPr>
            <p:spPr>
              <a:xfrm rot="5400000">
                <a:off x="4368460" y="1429960"/>
                <a:ext cx="228083" cy="1371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DE3293E-06ED-4541-8BA4-252E6B506979}"/>
                </a:ext>
              </a:extLst>
            </p:cNvPr>
            <p:cNvCxnSpPr/>
            <p:nvPr/>
          </p:nvCxnSpPr>
          <p:spPr>
            <a:xfrm rot="5400000">
              <a:off x="4038521" y="2334526"/>
              <a:ext cx="533515" cy="37982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44A17AC-8891-422A-9997-B013FCA9D8CE}"/>
                </a:ext>
              </a:extLst>
            </p:cNvPr>
            <p:cNvCxnSpPr/>
            <p:nvPr/>
          </p:nvCxnSpPr>
          <p:spPr>
            <a:xfrm>
              <a:off x="4120849" y="2791198"/>
              <a:ext cx="381200" cy="198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F822E79-DC49-4E50-ABC1-7C8FB31FA04F}"/>
                </a:ext>
              </a:extLst>
            </p:cNvPr>
            <p:cNvCxnSpPr/>
            <p:nvPr/>
          </p:nvCxnSpPr>
          <p:spPr>
            <a:xfrm>
              <a:off x="4288138" y="2563115"/>
              <a:ext cx="227623" cy="99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D2AA7872-7DFC-4EDD-BC30-1EFCF14DB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1148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FF"/>
                </a:solidFill>
              </a:rPr>
              <a:t>Draw SFD &amp; BMD</a:t>
            </a:r>
          </a:p>
        </p:txBody>
      </p:sp>
      <p:grpSp>
        <p:nvGrpSpPr>
          <p:cNvPr id="4" name="Group 35">
            <a:extLst>
              <a:ext uri="{FF2B5EF4-FFF2-40B4-BE49-F238E27FC236}">
                <a16:creationId xmlns:a16="http://schemas.microsoft.com/office/drawing/2014/main" id="{E7A1E08F-6156-4689-801B-A7DC4D02D7ED}"/>
              </a:ext>
            </a:extLst>
          </p:cNvPr>
          <p:cNvGrpSpPr>
            <a:grpSpLocks/>
          </p:cNvGrpSpPr>
          <p:nvPr/>
        </p:nvGrpSpPr>
        <p:grpSpPr bwMode="auto">
          <a:xfrm>
            <a:off x="2317750" y="392113"/>
            <a:ext cx="2787650" cy="2952750"/>
            <a:chOff x="2317952" y="392041"/>
            <a:chExt cx="2787447" cy="2953247"/>
          </a:xfrm>
        </p:grpSpPr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6B25AD8-DAA5-4932-A2BA-29AAE2EDDD19}"/>
                </a:ext>
              </a:extLst>
            </p:cNvPr>
            <p:cNvSpPr/>
            <p:nvPr/>
          </p:nvSpPr>
          <p:spPr>
            <a:xfrm rot="4573144">
              <a:off x="2575876" y="191263"/>
              <a:ext cx="220699" cy="622255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931B86D5-452F-488C-8EAE-890BF85E9E75}"/>
                </a:ext>
              </a:extLst>
            </p:cNvPr>
            <p:cNvSpPr/>
            <p:nvPr/>
          </p:nvSpPr>
          <p:spPr>
            <a:xfrm rot="4573144" flipH="1">
              <a:off x="2536195" y="1158214"/>
              <a:ext cx="185768" cy="622255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98848372-F4AD-4E78-B6EA-C143EA8029B0}"/>
                </a:ext>
              </a:extLst>
            </p:cNvPr>
            <p:cNvSpPr/>
            <p:nvPr/>
          </p:nvSpPr>
          <p:spPr>
            <a:xfrm rot="1167593">
              <a:off x="2825915" y="1430441"/>
              <a:ext cx="176200" cy="608114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9D48BA60-A0E2-47A8-BC7B-3207CD670A6D}"/>
                </a:ext>
              </a:extLst>
            </p:cNvPr>
            <p:cNvSpPr/>
            <p:nvPr/>
          </p:nvSpPr>
          <p:spPr>
            <a:xfrm rot="1167593" flipH="1">
              <a:off x="4518067" y="1320884"/>
              <a:ext cx="196836" cy="627169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BF218E7F-D5D7-4987-9D61-9F49DFF7AA75}"/>
                </a:ext>
              </a:extLst>
            </p:cNvPr>
            <p:cNvSpPr/>
            <p:nvPr/>
          </p:nvSpPr>
          <p:spPr>
            <a:xfrm rot="16427730" flipH="1">
              <a:off x="4702982" y="1701218"/>
              <a:ext cx="130197" cy="531774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401F3F8C-9A20-4C19-B855-CDB646C12FF1}"/>
                </a:ext>
              </a:extLst>
            </p:cNvPr>
            <p:cNvSpPr/>
            <p:nvPr/>
          </p:nvSpPr>
          <p:spPr>
            <a:xfrm rot="16200000">
              <a:off x="4779176" y="3019066"/>
              <a:ext cx="119083" cy="533361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FA3B5870-4BF3-499B-AE5D-9A6FB941D26C}"/>
                </a:ext>
              </a:extLst>
            </p:cNvPr>
            <p:cNvSpPr/>
            <p:nvPr/>
          </p:nvSpPr>
          <p:spPr>
            <a:xfrm rot="20893715">
              <a:off x="4905389" y="1376457"/>
              <a:ext cx="180962" cy="538253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F819C504-ED49-4D3A-B5CD-53A206B53083}"/>
              </a:ext>
            </a:extLst>
          </p:cNvPr>
          <p:cNvSpPr txBox="1"/>
          <p:nvPr/>
        </p:nvSpPr>
        <p:spPr>
          <a:xfrm>
            <a:off x="5715000" y="5410200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latin typeface="+mj-lt"/>
              </a:rPr>
              <a:t>Assignment</a:t>
            </a:r>
            <a:r>
              <a:rPr lang="en-US" sz="2800" b="1" u="sng" dirty="0">
                <a:latin typeface="+mn-lt"/>
              </a:rPr>
              <a:t> No.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061888-975A-4F20-8736-683E5C983D3E}"/>
              </a:ext>
            </a:extLst>
          </p:cNvPr>
          <p:cNvSpPr txBox="1"/>
          <p:nvPr/>
        </p:nvSpPr>
        <p:spPr>
          <a:xfrm>
            <a:off x="2895600" y="304800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latin typeface="+mj-lt"/>
              </a:rPr>
              <a:t>Assignment</a:t>
            </a:r>
            <a:r>
              <a:rPr lang="en-US" sz="2800" b="1" u="sng" dirty="0">
                <a:latin typeface="+mn-lt"/>
              </a:rPr>
              <a:t> No. 5</a:t>
            </a: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155EF261-042C-4273-8904-3E70ACB17576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1752600"/>
            <a:ext cx="3962400" cy="1893888"/>
            <a:chOff x="2514600" y="1752600"/>
            <a:chExt cx="3962400" cy="1893332"/>
          </a:xfrm>
        </p:grpSpPr>
        <p:cxnSp>
          <p:nvCxnSpPr>
            <p:cNvPr id="13316" name="AutoShape 4">
              <a:extLst>
                <a:ext uri="{FF2B5EF4-FFF2-40B4-BE49-F238E27FC236}">
                  <a16:creationId xmlns:a16="http://schemas.microsoft.com/office/drawing/2014/main" id="{3699C285-056D-4AD4-A301-69A318D1B78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942441" y="2056316"/>
              <a:ext cx="338215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7" name="AutoShape 5">
              <a:extLst>
                <a:ext uri="{FF2B5EF4-FFF2-40B4-BE49-F238E27FC236}">
                  <a16:creationId xmlns:a16="http://schemas.microsoft.com/office/drawing/2014/main" id="{28DB2906-AD70-4BC4-AC78-77D71A9DF5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2497067" y="2470001"/>
              <a:ext cx="85333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8" name="AutoShape 6">
              <a:extLst>
                <a:ext uri="{FF2B5EF4-FFF2-40B4-BE49-F238E27FC236}">
                  <a16:creationId xmlns:a16="http://schemas.microsoft.com/office/drawing/2014/main" id="{9ACB9554-04F0-4763-8A5F-84FBE5C318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776681" y="2072529"/>
              <a:ext cx="1739" cy="10377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9" name="AutoShape 11">
              <a:extLst>
                <a:ext uri="{FF2B5EF4-FFF2-40B4-BE49-F238E27FC236}">
                  <a16:creationId xmlns:a16="http://schemas.microsoft.com/office/drawing/2014/main" id="{277A54F5-0968-47A1-8250-D3AA203E6D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4572001" y="3123116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0" name="AutoShape 7">
              <a:extLst>
                <a:ext uri="{FF2B5EF4-FFF2-40B4-BE49-F238E27FC236}">
                  <a16:creationId xmlns:a16="http://schemas.microsoft.com/office/drawing/2014/main" id="{C29C8106-EA31-444F-8C45-ACE6065BD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593" y="2056316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3321" name="AutoShape 7">
              <a:extLst>
                <a:ext uri="{FF2B5EF4-FFF2-40B4-BE49-F238E27FC236}">
                  <a16:creationId xmlns:a16="http://schemas.microsoft.com/office/drawing/2014/main" id="{D8F7DCCD-1663-4F95-989C-D39758913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336" y="2902951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3322" name="TextBox 26">
              <a:extLst>
                <a:ext uri="{FF2B5EF4-FFF2-40B4-BE49-F238E27FC236}">
                  <a16:creationId xmlns:a16="http://schemas.microsoft.com/office/drawing/2014/main" id="{0527032A-8B59-4869-A9DD-0005DBD42F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2667000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13323" name="TextBox 27">
              <a:extLst>
                <a:ext uri="{FF2B5EF4-FFF2-40B4-BE49-F238E27FC236}">
                  <a16:creationId xmlns:a16="http://schemas.microsoft.com/office/drawing/2014/main" id="{78B60483-C702-4DA8-BD93-8375F8916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19050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13324" name="TextBox 28">
              <a:extLst>
                <a:ext uri="{FF2B5EF4-FFF2-40B4-BE49-F238E27FC236}">
                  <a16:creationId xmlns:a16="http://schemas.microsoft.com/office/drawing/2014/main" id="{A03E18CB-9886-43E5-A1BB-E5B16EBAA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27432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</a:t>
              </a:r>
            </a:p>
          </p:txBody>
        </p:sp>
        <p:sp>
          <p:nvSpPr>
            <p:cNvPr id="13325" name="TextBox 29">
              <a:extLst>
                <a:ext uri="{FF2B5EF4-FFF2-40B4-BE49-F238E27FC236}">
                  <a16:creationId xmlns:a16="http://schemas.microsoft.com/office/drawing/2014/main" id="{A9914CCB-490A-4741-9D20-4FA77AB828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17526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13326" name="TextBox 30">
              <a:extLst>
                <a:ext uri="{FF2B5EF4-FFF2-40B4-BE49-F238E27FC236}">
                  <a16:creationId xmlns:a16="http://schemas.microsoft.com/office/drawing/2014/main" id="{E8985CF9-DEA7-423D-98B4-9A26A7BE9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1752600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13327" name="TextBox 31">
              <a:extLst>
                <a:ext uri="{FF2B5EF4-FFF2-40B4-BE49-F238E27FC236}">
                  <a16:creationId xmlns:a16="http://schemas.microsoft.com/office/drawing/2014/main" id="{B86CE39D-9CB7-4B41-93C1-C2AB3F449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3276600"/>
              <a:ext cx="2057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n-US" sz="1800">
                  <a:solidFill>
                    <a:srgbClr val="FF0000"/>
                  </a:solidFill>
                </a:rPr>
                <a:t>Δ</a:t>
              </a:r>
              <a:r>
                <a:rPr lang="en-US" altLang="en-US" sz="1800" baseline="-25000">
                  <a:solidFill>
                    <a:srgbClr val="FF0000"/>
                  </a:solidFill>
                </a:rPr>
                <a:t>A</a:t>
              </a:r>
              <a:r>
                <a:rPr lang="en-US" altLang="en-US" sz="1800">
                  <a:solidFill>
                    <a:srgbClr val="FF0000"/>
                  </a:solidFill>
                </a:rPr>
                <a:t>  or  </a:t>
              </a:r>
              <a:r>
                <a:rPr lang="el-GR" altLang="en-US" sz="1800">
                  <a:solidFill>
                    <a:srgbClr val="FF0000"/>
                  </a:solidFill>
                </a:rPr>
                <a:t>Δ</a:t>
              </a:r>
              <a:r>
                <a:rPr lang="en-US" altLang="en-US" sz="1800" baseline="-25000">
                  <a:solidFill>
                    <a:srgbClr val="FF0000"/>
                  </a:solidFill>
                </a:rPr>
                <a:t>E </a:t>
              </a:r>
              <a:r>
                <a:rPr lang="en-US" altLang="en-US" sz="1800">
                  <a:solidFill>
                    <a:srgbClr val="FF0000"/>
                  </a:solidFill>
                </a:rPr>
                <a:t>   or</a:t>
              </a:r>
              <a:r>
                <a:rPr lang="el-GR" altLang="en-US" sz="1800">
                  <a:solidFill>
                    <a:srgbClr val="FF0000"/>
                  </a:solidFill>
                </a:rPr>
                <a:t> </a:t>
              </a:r>
              <a:r>
                <a:rPr lang="en-US" altLang="en-US" sz="1800">
                  <a:solidFill>
                    <a:srgbClr val="FF0000"/>
                  </a:solidFill>
                </a:rPr>
                <a:t>  </a:t>
              </a:r>
              <a:r>
                <a:rPr lang="el-GR" altLang="en-US" sz="1800">
                  <a:solidFill>
                    <a:srgbClr val="FF0000"/>
                  </a:solidFill>
                </a:rPr>
                <a:t>Δ</a:t>
              </a:r>
              <a:r>
                <a:rPr lang="en-US" altLang="en-US" sz="1800" baseline="-25000">
                  <a:solidFill>
                    <a:srgbClr val="FF0000"/>
                  </a:solidFill>
                </a:rPr>
                <a:t>D</a:t>
              </a:r>
              <a:r>
                <a:rPr lang="en-US" altLang="en-US" sz="1800">
                  <a:solidFill>
                    <a:srgbClr val="FF0000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670DE6-4106-4003-B284-8314B9F3CF31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1017588"/>
          <a:ext cx="7543800" cy="1401762"/>
        </p:xfrm>
        <a:graphic>
          <a:graphicData uri="http://schemas.openxmlformats.org/drawingml/2006/table">
            <a:tbl>
              <a:tblPr/>
              <a:tblGrid>
                <a:gridCol w="634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Joint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D.F.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0.45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DE12C37-7B65-4B2D-8752-D8BA790D8485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2432050"/>
          <a:ext cx="7543800" cy="701675"/>
        </p:xfrm>
        <a:graphic>
          <a:graphicData uri="http://schemas.openxmlformats.org/drawingml/2006/table">
            <a:tbl>
              <a:tblPr/>
              <a:tblGrid>
                <a:gridCol w="63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1st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FEM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-22.5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-26.67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13.33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F7100F0-1300-45A4-B0D9-5E006200B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6939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</a:t>
            </a:r>
            <a:r>
              <a:rPr lang="en-US" altLang="en-US" sz="20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32EBE9-3F84-4190-9C2C-C93DC19D6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2722563"/>
            <a:ext cx="533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29306B-2648-43B9-A2FC-FF1B3F806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6939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57F04C-ED86-492D-9FC1-1DBCCA544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693988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grpSp>
        <p:nvGrpSpPr>
          <p:cNvPr id="3" name="Group 72">
            <a:extLst>
              <a:ext uri="{FF2B5EF4-FFF2-40B4-BE49-F238E27FC236}">
                <a16:creationId xmlns:a16="http://schemas.microsoft.com/office/drawing/2014/main" id="{C49F38D5-8CF5-4CDC-A16F-C11B959BF5C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978400"/>
            <a:ext cx="5257800" cy="1014413"/>
            <a:chOff x="2056607" y="4419600"/>
            <a:chExt cx="5258593" cy="1014435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FD18CA8-ED11-44FE-9CA1-4FD2C686C125}"/>
                </a:ext>
              </a:extLst>
            </p:cNvPr>
            <p:cNvCxnSpPr/>
            <p:nvPr/>
          </p:nvCxnSpPr>
          <p:spPr>
            <a:xfrm>
              <a:off x="2056607" y="5157804"/>
              <a:ext cx="5258593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6EC8ECC-DF37-481A-BA77-2CF811E7DEB4}"/>
                </a:ext>
              </a:extLst>
            </p:cNvPr>
            <p:cNvCxnSpPr/>
            <p:nvPr/>
          </p:nvCxnSpPr>
          <p:spPr>
            <a:xfrm rot="5400000">
              <a:off x="7115965" y="5168123"/>
              <a:ext cx="396884" cy="158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8D724271-D537-4BFB-95FF-71A5CB532B91}"/>
                </a:ext>
              </a:extLst>
            </p:cNvPr>
            <p:cNvSpPr/>
            <p:nvPr/>
          </p:nvSpPr>
          <p:spPr>
            <a:xfrm>
              <a:off x="2818722" y="5157804"/>
              <a:ext cx="228634" cy="252417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4679BC55-19CF-4C6E-9DB2-C03AE6BC5769}"/>
                </a:ext>
              </a:extLst>
            </p:cNvPr>
            <p:cNvSpPr/>
            <p:nvPr/>
          </p:nvSpPr>
          <p:spPr>
            <a:xfrm>
              <a:off x="5714759" y="5157804"/>
              <a:ext cx="228634" cy="252417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2120F68D-495F-43E5-B81A-2ABA12999FBE}"/>
                </a:ext>
              </a:extLst>
            </p:cNvPr>
            <p:cNvSpPr/>
            <p:nvPr/>
          </p:nvSpPr>
          <p:spPr>
            <a:xfrm>
              <a:off x="4342952" y="5181617"/>
              <a:ext cx="304846" cy="252418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3C5AFA83-0240-4D54-AC5C-621E0EA6AFC0}"/>
                </a:ext>
              </a:extLst>
            </p:cNvPr>
            <p:cNvCxnSpPr/>
            <p:nvPr/>
          </p:nvCxnSpPr>
          <p:spPr>
            <a:xfrm rot="5400000">
              <a:off x="3688832" y="4930786"/>
              <a:ext cx="436571" cy="15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8B82CA9B-7A0E-4375-AA65-B5C9114F8ADE}"/>
                </a:ext>
              </a:extLst>
            </p:cNvPr>
            <p:cNvCxnSpPr/>
            <p:nvPr/>
          </p:nvCxnSpPr>
          <p:spPr>
            <a:xfrm rot="5400000">
              <a:off x="1858959" y="4936343"/>
              <a:ext cx="396884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145733D0-E878-4362-B0CE-00894628C7E6}"/>
                </a:ext>
              </a:extLst>
            </p:cNvPr>
            <p:cNvSpPr/>
            <p:nvPr/>
          </p:nvSpPr>
          <p:spPr>
            <a:xfrm flipH="1">
              <a:off x="6629297" y="4578353"/>
              <a:ext cx="533480" cy="222255"/>
            </a:xfrm>
            <a:custGeom>
              <a:avLst/>
              <a:gdLst>
                <a:gd name="connsiteX0" fmla="*/ 0 w 512618"/>
                <a:gd name="connsiteY0" fmla="*/ 286327 h 286327"/>
                <a:gd name="connsiteX1" fmla="*/ 110836 w 512618"/>
                <a:gd name="connsiteY1" fmla="*/ 36945 h 286327"/>
                <a:gd name="connsiteX2" fmla="*/ 512618 w 512618"/>
                <a:gd name="connsiteY2" fmla="*/ 64655 h 286327"/>
                <a:gd name="connsiteX3" fmla="*/ 512618 w 512618"/>
                <a:gd name="connsiteY3" fmla="*/ 64655 h 28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618" h="286327">
                  <a:moveTo>
                    <a:pt x="0" y="286327"/>
                  </a:moveTo>
                  <a:cubicBezTo>
                    <a:pt x="12700" y="180108"/>
                    <a:pt x="25400" y="73890"/>
                    <a:pt x="110836" y="36945"/>
                  </a:cubicBezTo>
                  <a:cubicBezTo>
                    <a:pt x="196272" y="0"/>
                    <a:pt x="512618" y="64655"/>
                    <a:pt x="512618" y="64655"/>
                  </a:cubicBezTo>
                  <a:lnTo>
                    <a:pt x="512618" y="64655"/>
                  </a:lnTo>
                </a:path>
              </a:pathLst>
            </a:custGeom>
            <a:ln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74" name="TextBox 46">
              <a:extLst>
                <a:ext uri="{FF2B5EF4-FFF2-40B4-BE49-F238E27FC236}">
                  <a16:creationId xmlns:a16="http://schemas.microsoft.com/office/drawing/2014/main" id="{920ED8EA-9E9A-4FBF-B62B-11A29E12F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4419600"/>
              <a:ext cx="685800" cy="369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2k/ft</a:t>
              </a:r>
            </a:p>
          </p:txBody>
        </p:sp>
        <p:sp>
          <p:nvSpPr>
            <p:cNvPr id="3275" name="TextBox 47">
              <a:extLst>
                <a:ext uri="{FF2B5EF4-FFF2-40B4-BE49-F238E27FC236}">
                  <a16:creationId xmlns:a16="http://schemas.microsoft.com/office/drawing/2014/main" id="{1EB525C4-C0A2-488E-99FD-CDA80029A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457786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4k</a:t>
              </a:r>
            </a:p>
          </p:txBody>
        </p:sp>
        <p:sp>
          <p:nvSpPr>
            <p:cNvPr id="3276" name="TextBox 48">
              <a:extLst>
                <a:ext uri="{FF2B5EF4-FFF2-40B4-BE49-F238E27FC236}">
                  <a16:creationId xmlns:a16="http://schemas.microsoft.com/office/drawing/2014/main" id="{284D3700-18D0-4382-AF97-634DA8EE2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45720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15k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3D33057-EB18-4F56-9A57-236C07716800}"/>
                </a:ext>
              </a:extLst>
            </p:cNvPr>
            <p:cNvCxnSpPr>
              <a:stCxn id="42" idx="0"/>
            </p:cNvCxnSpPr>
            <p:nvPr/>
          </p:nvCxnSpPr>
          <p:spPr>
            <a:xfrm rot="5400000" flipH="1" flipV="1">
              <a:off x="6349878" y="4268694"/>
              <a:ext cx="368308" cy="140991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2E60BEFB-AC5D-4FCD-9258-19D1617F943F}"/>
                </a:ext>
              </a:extLst>
            </p:cNvPr>
            <p:cNvCxnSpPr/>
            <p:nvPr/>
          </p:nvCxnSpPr>
          <p:spPr>
            <a:xfrm rot="5400000">
              <a:off x="7043722" y="4984762"/>
              <a:ext cx="392121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5769C0EE-5340-4D40-907A-7E926A2B59B3}"/>
                </a:ext>
              </a:extLst>
            </p:cNvPr>
            <p:cNvCxnSpPr/>
            <p:nvPr/>
          </p:nvCxnSpPr>
          <p:spPr>
            <a:xfrm rot="5400000">
              <a:off x="6782533" y="5028419"/>
              <a:ext cx="304807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21BAB8CC-9527-4060-96CF-EB7106923F6E}"/>
                </a:ext>
              </a:extLst>
            </p:cNvPr>
            <p:cNvCxnSpPr/>
            <p:nvPr/>
          </p:nvCxnSpPr>
          <p:spPr>
            <a:xfrm rot="5400000">
              <a:off x="6439577" y="5066520"/>
              <a:ext cx="228605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C42FCA31-941A-49D8-90F5-2CDEF70A2C65}"/>
                </a:ext>
              </a:extLst>
            </p:cNvPr>
            <p:cNvCxnSpPr/>
            <p:nvPr/>
          </p:nvCxnSpPr>
          <p:spPr>
            <a:xfrm rot="5400000">
              <a:off x="6196642" y="5118907"/>
              <a:ext cx="65089" cy="3810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0FF3DEDB-ABB5-47ED-A8DC-41FDDD3E1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029325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FF"/>
                </a:solidFill>
              </a:rPr>
              <a:t>Draw SFD &amp; BMD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F57CB2-4B75-4DAD-A387-C6BE5BF86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9398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14.67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F5A6D4F-E311-4777-9C99-E916CEDF7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693988"/>
            <a:ext cx="609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6CA30E6-67E6-4319-8621-95A604087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69398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-1.33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06155AA1-D370-4CC9-907F-E1EE1316AC4D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3127375"/>
          <a:ext cx="7543800" cy="701675"/>
        </p:xfrm>
        <a:graphic>
          <a:graphicData uri="http://schemas.openxmlformats.org/drawingml/2006/table">
            <a:tbl>
              <a:tblPr/>
              <a:tblGrid>
                <a:gridCol w="63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2nd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7.33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-0.66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C7B9A7D1-E1EF-4AF5-9FB1-BC5916AF6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390900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</a:t>
            </a:r>
            <a:r>
              <a:rPr lang="en-US" altLang="en-US" sz="2000">
                <a:solidFill>
                  <a:srgbClr val="FF0000"/>
                </a:solidFill>
              </a:rPr>
              <a:t>2.93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026A2F6-5140-4C68-A837-0EBF2EBF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3417888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902A6B1-684C-442A-B4E4-3D60F8BAA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909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-4.4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1D9D67B-D2A5-4462-9649-B8DA34C59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3909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2.84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C9BE579-68E6-4257-A903-F9CCFDA85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390900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2.32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3BD2A54-3C30-432B-9446-9FA0D14FD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3909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-6</a:t>
            </a: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211B52BE-647D-4EFF-B732-F842D6CF4286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3827463"/>
          <a:ext cx="7543800" cy="701675"/>
        </p:xfrm>
        <a:graphic>
          <a:graphicData uri="http://schemas.openxmlformats.org/drawingml/2006/table">
            <a:tbl>
              <a:tblPr/>
              <a:tblGrid>
                <a:gridCol w="63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3rd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-1.46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id="{7AD34446-0BC6-4956-83B9-618BB9F27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90988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-0.57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9B22684-1DB9-4815-87A0-5C1213E52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4117975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37E599A-A54D-4B84-A24B-5C85BCCF7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09098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-0.85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A1B54F0-8E5D-49CB-B34E-23D447DC0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09098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2.86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4F259D-20F7-4E7D-ABD5-644380EAE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90988"/>
            <a:ext cx="76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2.34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A0FF8BE-F4C3-4715-B766-CE47398F7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09098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-1.16</a:t>
            </a:r>
          </a:p>
        </p:txBody>
      </p:sp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049CA1CC-5CC1-4FD2-A19B-B492F659EB8A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522788"/>
          <a:ext cx="7543800" cy="506412"/>
        </p:xfrm>
        <a:graphic>
          <a:graphicData uri="http://schemas.openxmlformats.org/drawingml/2006/table">
            <a:tbl>
              <a:tblPr/>
              <a:tblGrid>
                <a:gridCol w="63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97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64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-26.96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-5.5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13.67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-13.67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" name="Freeform 81">
            <a:extLst>
              <a:ext uri="{FF2B5EF4-FFF2-40B4-BE49-F238E27FC236}">
                <a16:creationId xmlns:a16="http://schemas.microsoft.com/office/drawing/2014/main" id="{E81F42F2-A8C9-4DA3-874B-446DE9161966}"/>
              </a:ext>
            </a:extLst>
          </p:cNvPr>
          <p:cNvSpPr/>
          <p:nvPr/>
        </p:nvSpPr>
        <p:spPr>
          <a:xfrm flipH="1">
            <a:off x="7086600" y="5470525"/>
            <a:ext cx="152400" cy="549275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1CECDE9A-51DF-41E7-B707-E502C2B1E82B}"/>
              </a:ext>
            </a:extLst>
          </p:cNvPr>
          <p:cNvSpPr/>
          <p:nvPr/>
        </p:nvSpPr>
        <p:spPr>
          <a:xfrm>
            <a:off x="59436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33FEC0F2-2265-45C7-B919-499D50009A30}"/>
              </a:ext>
            </a:extLst>
          </p:cNvPr>
          <p:cNvSpPr/>
          <p:nvPr/>
        </p:nvSpPr>
        <p:spPr>
          <a:xfrm flipH="1">
            <a:off x="55626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D86DDF15-D807-48BF-A357-60A29C55C2F4}"/>
              </a:ext>
            </a:extLst>
          </p:cNvPr>
          <p:cNvSpPr/>
          <p:nvPr/>
        </p:nvSpPr>
        <p:spPr>
          <a:xfrm flipH="1">
            <a:off x="42672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id="{180C2269-8478-4CD9-B0D1-5A403E43E625}"/>
              </a:ext>
            </a:extLst>
          </p:cNvPr>
          <p:cNvSpPr/>
          <p:nvPr/>
        </p:nvSpPr>
        <p:spPr>
          <a:xfrm flipH="1">
            <a:off x="26670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id="{CFEC4C3A-62AF-4AE2-A036-7D63A52FF0E2}"/>
              </a:ext>
            </a:extLst>
          </p:cNvPr>
          <p:cNvSpPr/>
          <p:nvPr/>
        </p:nvSpPr>
        <p:spPr>
          <a:xfrm>
            <a:off x="45720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BACA178F-C68D-4AE9-A73D-984DBC83F41E}"/>
              </a:ext>
            </a:extLst>
          </p:cNvPr>
          <p:cNvSpPr/>
          <p:nvPr/>
        </p:nvSpPr>
        <p:spPr>
          <a:xfrm>
            <a:off x="3048000" y="5435600"/>
            <a:ext cx="152400" cy="550863"/>
          </a:xfrm>
          <a:custGeom>
            <a:avLst/>
            <a:gdLst>
              <a:gd name="connsiteX0" fmla="*/ 206326 w 262596"/>
              <a:gd name="connsiteY0" fmla="*/ 548640 h 548640"/>
              <a:gd name="connsiteX1" fmla="*/ 9378 w 262596"/>
              <a:gd name="connsiteY1" fmla="*/ 211016 h 548640"/>
              <a:gd name="connsiteX2" fmla="*/ 262596 w 262596"/>
              <a:gd name="connsiteY2" fmla="*/ 0 h 548640"/>
              <a:gd name="connsiteX3" fmla="*/ 262596 w 262596"/>
              <a:gd name="connsiteY3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596" h="548640">
                <a:moveTo>
                  <a:pt x="206326" y="548640"/>
                </a:moveTo>
                <a:cubicBezTo>
                  <a:pt x="103163" y="425548"/>
                  <a:pt x="0" y="302456"/>
                  <a:pt x="9378" y="211016"/>
                </a:cubicBezTo>
                <a:cubicBezTo>
                  <a:pt x="18756" y="119576"/>
                  <a:pt x="262596" y="0"/>
                  <a:pt x="262596" y="0"/>
                </a:cubicBezTo>
                <a:lnTo>
                  <a:pt x="262596" y="0"/>
                </a:lnTo>
              </a:path>
            </a:pathLst>
          </a:custGeom>
          <a:ln w="28575">
            <a:solidFill>
              <a:srgbClr val="3333FF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239" name="Group 73">
            <a:extLst>
              <a:ext uri="{FF2B5EF4-FFF2-40B4-BE49-F238E27FC236}">
                <a16:creationId xmlns:a16="http://schemas.microsoft.com/office/drawing/2014/main" id="{3F87B591-0A95-483D-B423-97BBCB36152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76200"/>
            <a:ext cx="5562600" cy="674688"/>
            <a:chOff x="1447800" y="1066800"/>
            <a:chExt cx="5486400" cy="1131332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C4E9005-79FD-43A2-83B8-341AE6722A65}"/>
                </a:ext>
              </a:extLst>
            </p:cNvPr>
            <p:cNvCxnSpPr/>
            <p:nvPr/>
          </p:nvCxnSpPr>
          <p:spPr>
            <a:xfrm>
              <a:off x="1599679" y="1804163"/>
              <a:ext cx="5257800" cy="26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D9DBDD2-230B-4B9D-A1F9-8731F9EBD689}"/>
                </a:ext>
              </a:extLst>
            </p:cNvPr>
            <p:cNvCxnSpPr/>
            <p:nvPr/>
          </p:nvCxnSpPr>
          <p:spPr>
            <a:xfrm rot="5400000">
              <a:off x="6658380" y="1815359"/>
              <a:ext cx="396631" cy="156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7BF4441C-FC90-4640-89E2-4AD15D2ACFA0}"/>
                </a:ext>
              </a:extLst>
            </p:cNvPr>
            <p:cNvSpPr/>
            <p:nvPr/>
          </p:nvSpPr>
          <p:spPr>
            <a:xfrm>
              <a:off x="2362200" y="1804163"/>
              <a:ext cx="228600" cy="252885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C778D9E3-EF3B-4589-9961-AF14F50448BE}"/>
                </a:ext>
              </a:extLst>
            </p:cNvPr>
            <p:cNvSpPr/>
            <p:nvPr/>
          </p:nvSpPr>
          <p:spPr>
            <a:xfrm>
              <a:off x="5257279" y="1804163"/>
              <a:ext cx="228600" cy="252885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801852CE-C107-4DD9-9B11-2DBA7913BDE2}"/>
                </a:ext>
              </a:extLst>
            </p:cNvPr>
            <p:cNvSpPr/>
            <p:nvPr/>
          </p:nvSpPr>
          <p:spPr>
            <a:xfrm>
              <a:off x="3885679" y="1828119"/>
              <a:ext cx="305321" cy="252887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F27FDE17-1FAF-4D98-9204-7FB3F0625F04}"/>
                </a:ext>
              </a:extLst>
            </p:cNvPr>
            <p:cNvCxnSpPr/>
            <p:nvPr/>
          </p:nvCxnSpPr>
          <p:spPr>
            <a:xfrm rot="5400000">
              <a:off x="3231336" y="1577112"/>
              <a:ext cx="436561" cy="15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2864712D-8F59-4225-8442-A3CA1760744B}"/>
                </a:ext>
              </a:extLst>
            </p:cNvPr>
            <p:cNvCxnSpPr/>
            <p:nvPr/>
          </p:nvCxnSpPr>
          <p:spPr>
            <a:xfrm rot="5400000">
              <a:off x="1402146" y="1583767"/>
              <a:ext cx="396632" cy="156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65DEEA3D-931F-4E71-AE72-F1587ABF128E}"/>
                </a:ext>
              </a:extLst>
            </p:cNvPr>
            <p:cNvSpPr/>
            <p:nvPr/>
          </p:nvSpPr>
          <p:spPr>
            <a:xfrm flipH="1">
              <a:off x="6171679" y="1226517"/>
              <a:ext cx="533921" cy="220943"/>
            </a:xfrm>
            <a:custGeom>
              <a:avLst/>
              <a:gdLst>
                <a:gd name="connsiteX0" fmla="*/ 0 w 512618"/>
                <a:gd name="connsiteY0" fmla="*/ 286327 h 286327"/>
                <a:gd name="connsiteX1" fmla="*/ 110836 w 512618"/>
                <a:gd name="connsiteY1" fmla="*/ 36945 h 286327"/>
                <a:gd name="connsiteX2" fmla="*/ 512618 w 512618"/>
                <a:gd name="connsiteY2" fmla="*/ 64655 h 286327"/>
                <a:gd name="connsiteX3" fmla="*/ 512618 w 512618"/>
                <a:gd name="connsiteY3" fmla="*/ 64655 h 28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2618" h="286327">
                  <a:moveTo>
                    <a:pt x="0" y="286327"/>
                  </a:moveTo>
                  <a:cubicBezTo>
                    <a:pt x="12700" y="180108"/>
                    <a:pt x="25400" y="73890"/>
                    <a:pt x="110836" y="36945"/>
                  </a:cubicBezTo>
                  <a:cubicBezTo>
                    <a:pt x="196272" y="0"/>
                    <a:pt x="512618" y="64655"/>
                    <a:pt x="512618" y="64655"/>
                  </a:cubicBezTo>
                  <a:lnTo>
                    <a:pt x="512618" y="64655"/>
                  </a:lnTo>
                </a:path>
              </a:pathLst>
            </a:custGeom>
            <a:ln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53" name="TextBox 90">
              <a:extLst>
                <a:ext uri="{FF2B5EF4-FFF2-40B4-BE49-F238E27FC236}">
                  <a16:creationId xmlns:a16="http://schemas.microsoft.com/office/drawing/2014/main" id="{D5F02B5B-DD37-4E93-8780-9FD6A6EF2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1066800"/>
              <a:ext cx="685800" cy="369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2k/ft</a:t>
              </a:r>
            </a:p>
          </p:txBody>
        </p:sp>
        <p:sp>
          <p:nvSpPr>
            <p:cNvPr id="3254" name="TextBox 91">
              <a:extLst>
                <a:ext uri="{FF2B5EF4-FFF2-40B4-BE49-F238E27FC236}">
                  <a16:creationId xmlns:a16="http://schemas.microsoft.com/office/drawing/2014/main" id="{4AF10F38-8769-481A-82F8-BB0A13677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122506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4k</a:t>
              </a:r>
            </a:p>
          </p:txBody>
        </p:sp>
        <p:sp>
          <p:nvSpPr>
            <p:cNvPr id="3255" name="TextBox 92">
              <a:extLst>
                <a:ext uri="{FF2B5EF4-FFF2-40B4-BE49-F238E27FC236}">
                  <a16:creationId xmlns:a16="http://schemas.microsoft.com/office/drawing/2014/main" id="{A7202E5E-A193-4E1D-A15B-731734C1C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12192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15k</a:t>
              </a:r>
            </a:p>
          </p:txBody>
        </p:sp>
        <p:sp>
          <p:nvSpPr>
            <p:cNvPr id="3256" name="TextBox 93">
              <a:extLst>
                <a:ext uri="{FF2B5EF4-FFF2-40B4-BE49-F238E27FC236}">
                  <a16:creationId xmlns:a16="http://schemas.microsoft.com/office/drawing/2014/main" id="{2A92D98E-E54E-4DE3-8F7B-5608B0543F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1737413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3257" name="TextBox 94">
              <a:extLst>
                <a:ext uri="{FF2B5EF4-FFF2-40B4-BE49-F238E27FC236}">
                  <a16:creationId xmlns:a16="http://schemas.microsoft.com/office/drawing/2014/main" id="{85BC8B2C-789E-4E17-A89E-13B10B149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1752600"/>
              <a:ext cx="2978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3258" name="TextBox 95">
              <a:extLst>
                <a:ext uri="{FF2B5EF4-FFF2-40B4-BE49-F238E27FC236}">
                  <a16:creationId xmlns:a16="http://schemas.microsoft.com/office/drawing/2014/main" id="{0A84A3E3-BC5C-481D-AFD6-5A068C3D0A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200" y="17526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3E04959B-DD42-4082-919D-FE3240847214}"/>
                </a:ext>
              </a:extLst>
            </p:cNvPr>
            <p:cNvCxnSpPr>
              <a:stCxn id="78" idx="0"/>
            </p:cNvCxnSpPr>
            <p:nvPr/>
          </p:nvCxnSpPr>
          <p:spPr>
            <a:xfrm rot="5400000" flipH="1" flipV="1">
              <a:off x="5893275" y="915116"/>
              <a:ext cx="367350" cy="141074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9E7FB82B-9FAF-45B4-9EBC-94FDA0E774BA}"/>
                </a:ext>
              </a:extLst>
            </p:cNvPr>
            <p:cNvCxnSpPr/>
            <p:nvPr/>
          </p:nvCxnSpPr>
          <p:spPr>
            <a:xfrm rot="5400000">
              <a:off x="6584555" y="1633014"/>
              <a:ext cx="393969" cy="15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1352E792-A5E6-40CF-94AE-67F8183CC865}"/>
                </a:ext>
              </a:extLst>
            </p:cNvPr>
            <p:cNvCxnSpPr/>
            <p:nvPr/>
          </p:nvCxnSpPr>
          <p:spPr>
            <a:xfrm rot="5400000">
              <a:off x="6323938" y="1676153"/>
              <a:ext cx="306126" cy="313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118DDD1C-E9E4-48B4-BAC4-E6317DDFDC28}"/>
                </a:ext>
              </a:extLst>
            </p:cNvPr>
            <p:cNvCxnSpPr/>
            <p:nvPr/>
          </p:nvCxnSpPr>
          <p:spPr>
            <a:xfrm rot="5400000">
              <a:off x="5981275" y="1715536"/>
              <a:ext cx="228928" cy="15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E1B88DDC-E182-46BE-B960-55D951DA3F11}"/>
                </a:ext>
              </a:extLst>
            </p:cNvPr>
            <p:cNvCxnSpPr/>
            <p:nvPr/>
          </p:nvCxnSpPr>
          <p:spPr>
            <a:xfrm rot="5400000">
              <a:off x="5740467" y="1766739"/>
              <a:ext cx="63887" cy="375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64" name="TextBox 101">
              <a:extLst>
                <a:ext uri="{FF2B5EF4-FFF2-40B4-BE49-F238E27FC236}">
                  <a16:creationId xmlns:a16="http://schemas.microsoft.com/office/drawing/2014/main" id="{8808D611-32AC-4F4E-A4F2-BDCE35E8F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752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3265" name="TextBox 102">
              <a:extLst>
                <a:ext uri="{FF2B5EF4-FFF2-40B4-BE49-F238E27FC236}">
                  <a16:creationId xmlns:a16="http://schemas.microsoft.com/office/drawing/2014/main" id="{48AAD26A-0336-4E4D-A8C9-7273D347D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828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</a:t>
              </a:r>
            </a:p>
          </p:txBody>
        </p:sp>
      </p:grpSp>
      <p:sp>
        <p:nvSpPr>
          <p:cNvPr id="3240" name="TextBox 4">
            <a:extLst>
              <a:ext uri="{FF2B5EF4-FFF2-40B4-BE49-F238E27FC236}">
                <a16:creationId xmlns:a16="http://schemas.microsoft.com/office/drawing/2014/main" id="{E794053A-4BBD-4F4E-B710-28FF5276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486400"/>
            <a:ext cx="38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A</a:t>
            </a:r>
            <a:endParaRPr lang="en-US" altLang="en-US" sz="1800"/>
          </a:p>
        </p:txBody>
      </p:sp>
      <p:sp>
        <p:nvSpPr>
          <p:cNvPr id="3241" name="TextBox 5">
            <a:extLst>
              <a:ext uri="{FF2B5EF4-FFF2-40B4-BE49-F238E27FC236}">
                <a16:creationId xmlns:a16="http://schemas.microsoft.com/office/drawing/2014/main" id="{BDB56FA7-F328-4FED-98B3-289FD6F9E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75" y="53721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B</a:t>
            </a:r>
            <a:endParaRPr lang="en-US" altLang="en-US" sz="1800"/>
          </a:p>
        </p:txBody>
      </p:sp>
      <p:sp>
        <p:nvSpPr>
          <p:cNvPr id="3242" name="TextBox 90">
            <a:extLst>
              <a:ext uri="{FF2B5EF4-FFF2-40B4-BE49-F238E27FC236}">
                <a16:creationId xmlns:a16="http://schemas.microsoft.com/office/drawing/2014/main" id="{5B4E0282-39E4-4165-BE60-0D96A47EE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343525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C</a:t>
            </a:r>
            <a:endParaRPr lang="en-US" altLang="en-US" sz="1800"/>
          </a:p>
        </p:txBody>
      </p:sp>
      <p:sp>
        <p:nvSpPr>
          <p:cNvPr id="3243" name="TextBox 91">
            <a:extLst>
              <a:ext uri="{FF2B5EF4-FFF2-40B4-BE49-F238E27FC236}">
                <a16:creationId xmlns:a16="http://schemas.microsoft.com/office/drawing/2014/main" id="{90C5C6B9-0017-42E7-AAC6-109B2DAF3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53721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D</a:t>
            </a:r>
            <a:endParaRPr lang="en-US" altLang="en-US" sz="1800"/>
          </a:p>
        </p:txBody>
      </p:sp>
      <p:sp>
        <p:nvSpPr>
          <p:cNvPr id="3244" name="TextBox 92">
            <a:extLst>
              <a:ext uri="{FF2B5EF4-FFF2-40B4-BE49-F238E27FC236}">
                <a16:creationId xmlns:a16="http://schemas.microsoft.com/office/drawing/2014/main" id="{BA78B19D-CB55-4E4E-B9F1-8E6660B1D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5245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E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  <p:bldP spid="81" grpId="0"/>
      <p:bldP spid="50" grpId="0"/>
      <p:bldP spid="51" grpId="0"/>
      <p:bldP spid="52" grpId="0"/>
      <p:bldP spid="54" grpId="0"/>
      <p:bldP spid="55" grpId="0"/>
      <p:bldP spid="56" grpId="0"/>
      <p:bldP spid="58" grpId="0"/>
      <p:bldP spid="59" grpId="0"/>
      <p:bldP spid="60" grpId="0"/>
      <p:bldP spid="61" grpId="0"/>
      <p:bldP spid="62" grpId="0"/>
      <p:bldP spid="68" grpId="0"/>
      <p:bldP spid="69" grpId="0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>
            <a:extLst>
              <a:ext uri="{FF2B5EF4-FFF2-40B4-BE49-F238E27FC236}">
                <a16:creationId xmlns:a16="http://schemas.microsoft.com/office/drawing/2014/main" id="{C833F8CA-2D0D-4667-8E70-6E85EDE3A131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57200"/>
            <a:ext cx="5638800" cy="1838325"/>
            <a:chOff x="381000" y="621057"/>
            <a:chExt cx="5638800" cy="1838125"/>
          </a:xfrm>
        </p:grpSpPr>
        <p:grpSp>
          <p:nvGrpSpPr>
            <p:cNvPr id="4100" name="Group 56">
              <a:extLst>
                <a:ext uri="{FF2B5EF4-FFF2-40B4-BE49-F238E27FC236}">
                  <a16:creationId xmlns:a16="http://schemas.microsoft.com/office/drawing/2014/main" id="{CE9A9F7A-725B-4B75-BA15-C571AA7C1A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" y="621063"/>
              <a:ext cx="5410994" cy="1838125"/>
              <a:chOff x="456406" y="740555"/>
              <a:chExt cx="5410994" cy="1766917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C66E0AF7-217B-45E3-89AA-4782BCDF2737}"/>
                  </a:ext>
                </a:extLst>
              </p:cNvPr>
              <p:cNvCxnSpPr/>
              <p:nvPr/>
            </p:nvCxnSpPr>
            <p:spPr>
              <a:xfrm>
                <a:off x="457994" y="1599595"/>
                <a:ext cx="5257800" cy="152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97253E41-382E-41B6-963A-ACCBE40E3C5B}"/>
                  </a:ext>
                </a:extLst>
              </p:cNvPr>
              <p:cNvCxnSpPr/>
              <p:nvPr/>
            </p:nvCxnSpPr>
            <p:spPr>
              <a:xfrm rot="5400000">
                <a:off x="266470" y="1609482"/>
                <a:ext cx="381459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Isosceles Triangle 10">
                <a:extLst>
                  <a:ext uri="{FF2B5EF4-FFF2-40B4-BE49-F238E27FC236}">
                    <a16:creationId xmlns:a16="http://schemas.microsoft.com/office/drawing/2014/main" id="{2278B047-03F1-470F-A242-20CD1CB5B67A}"/>
                  </a:ext>
                </a:extLst>
              </p:cNvPr>
              <p:cNvSpPr/>
              <p:nvPr/>
            </p:nvSpPr>
            <p:spPr>
              <a:xfrm>
                <a:off x="1829594" y="1599595"/>
                <a:ext cx="152400" cy="152584"/>
              </a:xfrm>
              <a:prstGeom prst="triangl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85FEE64C-1CE4-4F3A-8ED2-A0B3F75A7409}"/>
                  </a:ext>
                </a:extLst>
              </p:cNvPr>
              <p:cNvSpPr/>
              <p:nvPr/>
            </p:nvSpPr>
            <p:spPr>
              <a:xfrm>
                <a:off x="3886994" y="1599595"/>
                <a:ext cx="152400" cy="152584"/>
              </a:xfrm>
              <a:prstGeom prst="triangl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" name="Isosceles Triangle 12">
                <a:extLst>
                  <a:ext uri="{FF2B5EF4-FFF2-40B4-BE49-F238E27FC236}">
                    <a16:creationId xmlns:a16="http://schemas.microsoft.com/office/drawing/2014/main" id="{2E910491-3ED1-4B6A-8C4C-EC5FE2643D9E}"/>
                  </a:ext>
                </a:extLst>
              </p:cNvPr>
              <p:cNvSpPr/>
              <p:nvPr/>
            </p:nvSpPr>
            <p:spPr>
              <a:xfrm>
                <a:off x="5182394" y="1599595"/>
                <a:ext cx="152400" cy="152584"/>
              </a:xfrm>
              <a:prstGeom prst="triangl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411D48F1-0BD8-41F2-A170-BEF103F4C054}"/>
                  </a:ext>
                </a:extLst>
              </p:cNvPr>
              <p:cNvSpPr/>
              <p:nvPr/>
            </p:nvSpPr>
            <p:spPr>
              <a:xfrm>
                <a:off x="457994" y="1466847"/>
                <a:ext cx="373062" cy="140377"/>
              </a:xfrm>
              <a:custGeom>
                <a:avLst/>
                <a:gdLst>
                  <a:gd name="connsiteX0" fmla="*/ 0 w 374073"/>
                  <a:gd name="connsiteY0" fmla="*/ 140854 h 140854"/>
                  <a:gd name="connsiteX1" fmla="*/ 221673 w 374073"/>
                  <a:gd name="connsiteY1" fmla="*/ 2309 h 140854"/>
                  <a:gd name="connsiteX2" fmla="*/ 374073 w 374073"/>
                  <a:gd name="connsiteY2" fmla="*/ 127000 h 140854"/>
                  <a:gd name="connsiteX3" fmla="*/ 374073 w 374073"/>
                  <a:gd name="connsiteY3" fmla="*/ 127000 h 14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4073" h="140854">
                    <a:moveTo>
                      <a:pt x="0" y="140854"/>
                    </a:moveTo>
                    <a:cubicBezTo>
                      <a:pt x="79664" y="72736"/>
                      <a:pt x="159328" y="4618"/>
                      <a:pt x="221673" y="2309"/>
                    </a:cubicBezTo>
                    <a:cubicBezTo>
                      <a:pt x="284018" y="0"/>
                      <a:pt x="374073" y="127000"/>
                      <a:pt x="374073" y="127000"/>
                    </a:cubicBezTo>
                    <a:lnTo>
                      <a:pt x="374073" y="12700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44BA5F29-6602-40E1-8D37-3FF660547EB3}"/>
                  </a:ext>
                </a:extLst>
              </p:cNvPr>
              <p:cNvSpPr/>
              <p:nvPr/>
            </p:nvSpPr>
            <p:spPr>
              <a:xfrm>
                <a:off x="845344" y="1448537"/>
                <a:ext cx="374650" cy="140377"/>
              </a:xfrm>
              <a:custGeom>
                <a:avLst/>
                <a:gdLst>
                  <a:gd name="connsiteX0" fmla="*/ 0 w 374073"/>
                  <a:gd name="connsiteY0" fmla="*/ 140854 h 140854"/>
                  <a:gd name="connsiteX1" fmla="*/ 221673 w 374073"/>
                  <a:gd name="connsiteY1" fmla="*/ 2309 h 140854"/>
                  <a:gd name="connsiteX2" fmla="*/ 374073 w 374073"/>
                  <a:gd name="connsiteY2" fmla="*/ 127000 h 140854"/>
                  <a:gd name="connsiteX3" fmla="*/ 374073 w 374073"/>
                  <a:gd name="connsiteY3" fmla="*/ 127000 h 14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4073" h="140854">
                    <a:moveTo>
                      <a:pt x="0" y="140854"/>
                    </a:moveTo>
                    <a:cubicBezTo>
                      <a:pt x="79664" y="72736"/>
                      <a:pt x="159328" y="4618"/>
                      <a:pt x="221673" y="2309"/>
                    </a:cubicBezTo>
                    <a:cubicBezTo>
                      <a:pt x="284018" y="0"/>
                      <a:pt x="374073" y="127000"/>
                      <a:pt x="374073" y="127000"/>
                    </a:cubicBezTo>
                    <a:lnTo>
                      <a:pt x="374073" y="12700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92B38EA2-0D1C-4576-BE08-0DC456C27CF9}"/>
                  </a:ext>
                </a:extLst>
              </p:cNvPr>
              <p:cNvCxnSpPr/>
              <p:nvPr/>
            </p:nvCxnSpPr>
            <p:spPr>
              <a:xfrm rot="5400000">
                <a:off x="1770818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8F41EF9F-AFB1-4D0F-83C1-2E0F22CD7F3A}"/>
                  </a:ext>
                </a:extLst>
              </p:cNvPr>
              <p:cNvCxnSpPr/>
              <p:nvPr/>
            </p:nvCxnSpPr>
            <p:spPr>
              <a:xfrm rot="5400000">
                <a:off x="19978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B6FC3AB2-D9E7-4D70-AFDD-5B4794E1007D}"/>
                  </a:ext>
                </a:extLst>
              </p:cNvPr>
              <p:cNvCxnSpPr/>
              <p:nvPr/>
            </p:nvCxnSpPr>
            <p:spPr>
              <a:xfrm rot="5400000">
                <a:off x="22264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3091CC69-04BD-45E2-999E-DAC3941438A3}"/>
                  </a:ext>
                </a:extLst>
              </p:cNvPr>
              <p:cNvCxnSpPr/>
              <p:nvPr/>
            </p:nvCxnSpPr>
            <p:spPr>
              <a:xfrm rot="5400000">
                <a:off x="2456618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493519EB-677C-4216-959B-8F409391CA6A}"/>
                  </a:ext>
                </a:extLst>
              </p:cNvPr>
              <p:cNvCxnSpPr/>
              <p:nvPr/>
            </p:nvCxnSpPr>
            <p:spPr>
              <a:xfrm rot="5400000">
                <a:off x="26836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1BB5D1AE-C584-41B3-82FE-A231D9B8B446}"/>
                  </a:ext>
                </a:extLst>
              </p:cNvPr>
              <p:cNvCxnSpPr/>
              <p:nvPr/>
            </p:nvCxnSpPr>
            <p:spPr>
              <a:xfrm rot="5400000">
                <a:off x="29122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524E0F62-C7B0-4F78-AFEA-448A11EB805F}"/>
                  </a:ext>
                </a:extLst>
              </p:cNvPr>
              <p:cNvCxnSpPr/>
              <p:nvPr/>
            </p:nvCxnSpPr>
            <p:spPr>
              <a:xfrm rot="5400000">
                <a:off x="3142418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2DC3DF17-FC8E-4737-AD64-C2E4A449252E}"/>
                  </a:ext>
                </a:extLst>
              </p:cNvPr>
              <p:cNvCxnSpPr/>
              <p:nvPr/>
            </p:nvCxnSpPr>
            <p:spPr>
              <a:xfrm rot="5400000">
                <a:off x="33694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0C893941-A56B-4767-A1D2-249FC798BEAD}"/>
                  </a:ext>
                </a:extLst>
              </p:cNvPr>
              <p:cNvCxnSpPr/>
              <p:nvPr/>
            </p:nvCxnSpPr>
            <p:spPr>
              <a:xfrm rot="5400000">
                <a:off x="35980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32E417E8-4168-407D-B736-7F72EC317714}"/>
                  </a:ext>
                </a:extLst>
              </p:cNvPr>
              <p:cNvCxnSpPr/>
              <p:nvPr/>
            </p:nvCxnSpPr>
            <p:spPr>
              <a:xfrm rot="5400000">
                <a:off x="3826631" y="1432516"/>
                <a:ext cx="273125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BCE02B1B-2798-4A7C-8C88-2BCF54AF219F}"/>
                  </a:ext>
                </a:extLst>
              </p:cNvPr>
              <p:cNvSpPr/>
              <p:nvPr/>
            </p:nvSpPr>
            <p:spPr>
              <a:xfrm>
                <a:off x="1150144" y="1448537"/>
                <a:ext cx="374650" cy="140377"/>
              </a:xfrm>
              <a:custGeom>
                <a:avLst/>
                <a:gdLst>
                  <a:gd name="connsiteX0" fmla="*/ 0 w 374073"/>
                  <a:gd name="connsiteY0" fmla="*/ 140854 h 140854"/>
                  <a:gd name="connsiteX1" fmla="*/ 221673 w 374073"/>
                  <a:gd name="connsiteY1" fmla="*/ 2309 h 140854"/>
                  <a:gd name="connsiteX2" fmla="*/ 374073 w 374073"/>
                  <a:gd name="connsiteY2" fmla="*/ 127000 h 140854"/>
                  <a:gd name="connsiteX3" fmla="*/ 374073 w 374073"/>
                  <a:gd name="connsiteY3" fmla="*/ 127000 h 14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4073" h="140854">
                    <a:moveTo>
                      <a:pt x="0" y="140854"/>
                    </a:moveTo>
                    <a:cubicBezTo>
                      <a:pt x="79664" y="72736"/>
                      <a:pt x="159328" y="4618"/>
                      <a:pt x="221673" y="2309"/>
                    </a:cubicBezTo>
                    <a:cubicBezTo>
                      <a:pt x="284018" y="0"/>
                      <a:pt x="374073" y="127000"/>
                      <a:pt x="374073" y="127000"/>
                    </a:cubicBezTo>
                    <a:lnTo>
                      <a:pt x="374073" y="12700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236B47B2-4E18-4682-BB1C-6D932F504F03}"/>
                  </a:ext>
                </a:extLst>
              </p:cNvPr>
              <p:cNvSpPr/>
              <p:nvPr/>
            </p:nvSpPr>
            <p:spPr>
              <a:xfrm>
                <a:off x="1531144" y="1448537"/>
                <a:ext cx="374650" cy="140377"/>
              </a:xfrm>
              <a:custGeom>
                <a:avLst/>
                <a:gdLst>
                  <a:gd name="connsiteX0" fmla="*/ 0 w 374073"/>
                  <a:gd name="connsiteY0" fmla="*/ 140854 h 140854"/>
                  <a:gd name="connsiteX1" fmla="*/ 221673 w 374073"/>
                  <a:gd name="connsiteY1" fmla="*/ 2309 h 140854"/>
                  <a:gd name="connsiteX2" fmla="*/ 374073 w 374073"/>
                  <a:gd name="connsiteY2" fmla="*/ 127000 h 140854"/>
                  <a:gd name="connsiteX3" fmla="*/ 374073 w 374073"/>
                  <a:gd name="connsiteY3" fmla="*/ 127000 h 14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4073" h="140854">
                    <a:moveTo>
                      <a:pt x="0" y="140854"/>
                    </a:moveTo>
                    <a:cubicBezTo>
                      <a:pt x="79664" y="72736"/>
                      <a:pt x="159328" y="4618"/>
                      <a:pt x="221673" y="2309"/>
                    </a:cubicBezTo>
                    <a:cubicBezTo>
                      <a:pt x="284018" y="0"/>
                      <a:pt x="374073" y="127000"/>
                      <a:pt x="374073" y="127000"/>
                    </a:cubicBezTo>
                    <a:lnTo>
                      <a:pt x="374073" y="12700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DD5B5A2-A6E6-4281-B6EE-B511C947DFC4}"/>
                  </a:ext>
                </a:extLst>
              </p:cNvPr>
              <p:cNvCxnSpPr/>
              <p:nvPr/>
            </p:nvCxnSpPr>
            <p:spPr>
              <a:xfrm>
                <a:off x="1905794" y="1295953"/>
                <a:ext cx="2057400" cy="152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1B5F9934-F50D-442D-BC7B-F556DE6D670C}"/>
                  </a:ext>
                </a:extLst>
              </p:cNvPr>
              <p:cNvCxnSpPr/>
              <p:nvPr/>
            </p:nvCxnSpPr>
            <p:spPr>
              <a:xfrm rot="5400000">
                <a:off x="2685798" y="1085357"/>
                <a:ext cx="419604" cy="158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C1C8D86C-A4DD-4E40-898C-9F297417412B}"/>
                  </a:ext>
                </a:extLst>
              </p:cNvPr>
              <p:cNvCxnSpPr/>
              <p:nvPr/>
            </p:nvCxnSpPr>
            <p:spPr>
              <a:xfrm rot="5400000">
                <a:off x="4228870" y="1409597"/>
                <a:ext cx="381459" cy="158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4D8967F5-EA7A-4ADC-B5C4-72457C2DD0B6}"/>
                  </a:ext>
                </a:extLst>
              </p:cNvPr>
              <p:cNvSpPr/>
              <p:nvPr/>
            </p:nvSpPr>
            <p:spPr>
              <a:xfrm>
                <a:off x="1067594" y="1096069"/>
                <a:ext cx="595312" cy="358571"/>
              </a:xfrm>
              <a:custGeom>
                <a:avLst/>
                <a:gdLst>
                  <a:gd name="connsiteX0" fmla="*/ 0 w 595745"/>
                  <a:gd name="connsiteY0" fmla="*/ 357909 h 357909"/>
                  <a:gd name="connsiteX1" fmla="*/ 221673 w 595745"/>
                  <a:gd name="connsiteY1" fmla="*/ 53109 h 357909"/>
                  <a:gd name="connsiteX2" fmla="*/ 595745 w 595745"/>
                  <a:gd name="connsiteY2" fmla="*/ 39255 h 357909"/>
                  <a:gd name="connsiteX3" fmla="*/ 595745 w 595745"/>
                  <a:gd name="connsiteY3" fmla="*/ 39255 h 357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5745" h="357909">
                    <a:moveTo>
                      <a:pt x="0" y="357909"/>
                    </a:moveTo>
                    <a:cubicBezTo>
                      <a:pt x="61191" y="232063"/>
                      <a:pt x="122382" y="106218"/>
                      <a:pt x="221673" y="53109"/>
                    </a:cubicBezTo>
                    <a:cubicBezTo>
                      <a:pt x="320964" y="0"/>
                      <a:pt x="595745" y="39255"/>
                      <a:pt x="595745" y="39255"/>
                    </a:cubicBezTo>
                    <a:lnTo>
                      <a:pt x="595745" y="39255"/>
                    </a:lnTo>
                  </a:path>
                </a:pathLst>
              </a:custGeom>
              <a:ln>
                <a:solidFill>
                  <a:srgbClr val="FF000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D4F8DE5A-5DC2-4ABF-BD7D-9B6625E49E82}"/>
                  </a:ext>
                </a:extLst>
              </p:cNvPr>
              <p:cNvSpPr/>
              <p:nvPr/>
            </p:nvSpPr>
            <p:spPr>
              <a:xfrm>
                <a:off x="3213894" y="1016726"/>
                <a:ext cx="512762" cy="285331"/>
              </a:xfrm>
              <a:custGeom>
                <a:avLst/>
                <a:gdLst>
                  <a:gd name="connsiteX0" fmla="*/ 0 w 512618"/>
                  <a:gd name="connsiteY0" fmla="*/ 286327 h 286327"/>
                  <a:gd name="connsiteX1" fmla="*/ 110836 w 512618"/>
                  <a:gd name="connsiteY1" fmla="*/ 36945 h 286327"/>
                  <a:gd name="connsiteX2" fmla="*/ 512618 w 512618"/>
                  <a:gd name="connsiteY2" fmla="*/ 64655 h 286327"/>
                  <a:gd name="connsiteX3" fmla="*/ 512618 w 512618"/>
                  <a:gd name="connsiteY3" fmla="*/ 64655 h 286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2618" h="286327">
                    <a:moveTo>
                      <a:pt x="0" y="286327"/>
                    </a:moveTo>
                    <a:cubicBezTo>
                      <a:pt x="12700" y="180108"/>
                      <a:pt x="25400" y="73890"/>
                      <a:pt x="110836" y="36945"/>
                    </a:cubicBezTo>
                    <a:cubicBezTo>
                      <a:pt x="196272" y="0"/>
                      <a:pt x="512618" y="64655"/>
                      <a:pt x="512618" y="64655"/>
                    </a:cubicBezTo>
                    <a:lnTo>
                      <a:pt x="512618" y="64655"/>
                    </a:lnTo>
                  </a:path>
                </a:pathLst>
              </a:custGeom>
              <a:ln>
                <a:solidFill>
                  <a:srgbClr val="FF000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130" name="TextBox 32">
                <a:extLst>
                  <a:ext uri="{FF2B5EF4-FFF2-40B4-BE49-F238E27FC236}">
                    <a16:creationId xmlns:a16="http://schemas.microsoft.com/office/drawing/2014/main" id="{C541C353-44E4-4BC3-AE90-98FA2858BB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838200"/>
                <a:ext cx="762000" cy="354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3k/ft</a:t>
                </a:r>
              </a:p>
            </p:txBody>
          </p:sp>
          <p:sp>
            <p:nvSpPr>
              <p:cNvPr id="4131" name="TextBox 33">
                <a:extLst>
                  <a:ext uri="{FF2B5EF4-FFF2-40B4-BE49-F238E27FC236}">
                    <a16:creationId xmlns:a16="http://schemas.microsoft.com/office/drawing/2014/main" id="{DD2B06AF-8884-4E62-AC53-687705C39B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7600" y="990600"/>
                <a:ext cx="685800" cy="354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2k/ft</a:t>
                </a:r>
              </a:p>
            </p:txBody>
          </p:sp>
          <p:sp>
            <p:nvSpPr>
              <p:cNvPr id="4132" name="TextBox 34">
                <a:extLst>
                  <a:ext uri="{FF2B5EF4-FFF2-40B4-BE49-F238E27FC236}">
                    <a16:creationId xmlns:a16="http://schemas.microsoft.com/office/drawing/2014/main" id="{B33E808E-663E-4DAE-B5D0-2500A0CC79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3400" y="1143000"/>
                <a:ext cx="609600" cy="354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18k</a:t>
                </a:r>
              </a:p>
            </p:txBody>
          </p:sp>
          <p:sp>
            <p:nvSpPr>
              <p:cNvPr id="4133" name="TextBox 35">
                <a:extLst>
                  <a:ext uri="{FF2B5EF4-FFF2-40B4-BE49-F238E27FC236}">
                    <a16:creationId xmlns:a16="http://schemas.microsoft.com/office/drawing/2014/main" id="{2EF61CA7-22CF-4961-8B4C-DFA9F53C4B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6826" y="740555"/>
                <a:ext cx="609600" cy="354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20k</a:t>
                </a:r>
              </a:p>
            </p:txBody>
          </p:sp>
          <p:sp>
            <p:nvSpPr>
              <p:cNvPr id="4134" name="TextBox 36">
                <a:extLst>
                  <a:ext uri="{FF2B5EF4-FFF2-40B4-BE49-F238E27FC236}">
                    <a16:creationId xmlns:a16="http://schemas.microsoft.com/office/drawing/2014/main" id="{27023DA7-44FD-4C7C-BA54-1136E42020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1600200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(3I)</a:t>
                </a:r>
              </a:p>
            </p:txBody>
          </p:sp>
          <p:sp>
            <p:nvSpPr>
              <p:cNvPr id="4135" name="TextBox 37">
                <a:extLst>
                  <a:ext uri="{FF2B5EF4-FFF2-40B4-BE49-F238E27FC236}">
                    <a16:creationId xmlns:a16="http://schemas.microsoft.com/office/drawing/2014/main" id="{0C9EAEBF-6FB2-4BF4-A793-A8E498FED2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0800" y="1600200"/>
                <a:ext cx="6858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(10I)</a:t>
                </a:r>
              </a:p>
            </p:txBody>
          </p:sp>
          <p:sp>
            <p:nvSpPr>
              <p:cNvPr id="4136" name="TextBox 38">
                <a:extLst>
                  <a:ext uri="{FF2B5EF4-FFF2-40B4-BE49-F238E27FC236}">
                    <a16:creationId xmlns:a16="http://schemas.microsoft.com/office/drawing/2014/main" id="{E48EC633-2442-46F9-875A-CEDB21A739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3400" y="1611868"/>
                <a:ext cx="5334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(2I)</a:t>
                </a:r>
              </a:p>
            </p:txBody>
          </p: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3423951D-6F44-49BC-B71C-FA237D31D1EB}"/>
                  </a:ext>
                </a:extLst>
              </p:cNvPr>
              <p:cNvCxnSpPr/>
              <p:nvPr/>
            </p:nvCxnSpPr>
            <p:spPr>
              <a:xfrm rot="16200000" flipH="1">
                <a:off x="5498301" y="1385215"/>
                <a:ext cx="431811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38" name="TextBox 40">
                <a:extLst>
                  <a:ext uri="{FF2B5EF4-FFF2-40B4-BE49-F238E27FC236}">
                    <a16:creationId xmlns:a16="http://schemas.microsoft.com/office/drawing/2014/main" id="{DD6E0C6C-C2CF-4D1C-B3C2-52B2135CA3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4000" y="1095479"/>
                <a:ext cx="457200" cy="354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6k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E17B5A9-D13A-4001-88F1-1079A757784B}"/>
                  </a:ext>
                </a:extLst>
              </p:cNvPr>
              <p:cNvCxnSpPr/>
              <p:nvPr/>
            </p:nvCxnSpPr>
            <p:spPr>
              <a:xfrm rot="5400000">
                <a:off x="343525" y="2171752"/>
                <a:ext cx="22735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7B9055D-5410-442F-B2E6-CC2C781ACFDC}"/>
                  </a:ext>
                </a:extLst>
              </p:cNvPr>
              <p:cNvCxnSpPr/>
              <p:nvPr/>
            </p:nvCxnSpPr>
            <p:spPr>
              <a:xfrm>
                <a:off x="457994" y="2196196"/>
                <a:ext cx="5257800" cy="1526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1A97089A-501C-4578-81BF-D5B3D0DF7DB5}"/>
                  </a:ext>
                </a:extLst>
              </p:cNvPr>
              <p:cNvCxnSpPr/>
              <p:nvPr/>
            </p:nvCxnSpPr>
            <p:spPr>
              <a:xfrm rot="5400000">
                <a:off x="1753179" y="2209898"/>
                <a:ext cx="30364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2AD3F60C-0C24-410C-8009-2B0782BE9C53}"/>
                  </a:ext>
                </a:extLst>
              </p:cNvPr>
              <p:cNvCxnSpPr/>
              <p:nvPr/>
            </p:nvCxnSpPr>
            <p:spPr>
              <a:xfrm rot="5400000">
                <a:off x="2667579" y="2209898"/>
                <a:ext cx="30364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C057849-ABC1-4FBA-BA90-95599393261D}"/>
                  </a:ext>
                </a:extLst>
              </p:cNvPr>
              <p:cNvCxnSpPr/>
              <p:nvPr/>
            </p:nvCxnSpPr>
            <p:spPr>
              <a:xfrm rot="5400000">
                <a:off x="3848725" y="2171752"/>
                <a:ext cx="22735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9386CFC-109D-482F-8705-078096CD8E29}"/>
                  </a:ext>
                </a:extLst>
              </p:cNvPr>
              <p:cNvCxnSpPr/>
              <p:nvPr/>
            </p:nvCxnSpPr>
            <p:spPr>
              <a:xfrm rot="5400000">
                <a:off x="4305925" y="2171752"/>
                <a:ext cx="22735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84CE0A9-6199-4ACB-B539-7725AE70C596}"/>
                  </a:ext>
                </a:extLst>
              </p:cNvPr>
              <p:cNvCxnSpPr/>
              <p:nvPr/>
            </p:nvCxnSpPr>
            <p:spPr>
              <a:xfrm rot="5400000">
                <a:off x="5105979" y="2209898"/>
                <a:ext cx="30364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5C62CBF-E979-4C80-9DCE-6FC9B5D638FB}"/>
                  </a:ext>
                </a:extLst>
              </p:cNvPr>
              <p:cNvCxnSpPr/>
              <p:nvPr/>
            </p:nvCxnSpPr>
            <p:spPr>
              <a:xfrm rot="5400000">
                <a:off x="5486887" y="2209898"/>
                <a:ext cx="45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47" name="TextBox 49">
                <a:extLst>
                  <a:ext uri="{FF2B5EF4-FFF2-40B4-BE49-F238E27FC236}">
                    <a16:creationId xmlns:a16="http://schemas.microsoft.com/office/drawing/2014/main" id="{F8FBC99B-25FB-4CF7-8AC4-1140E3AB74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3606" y="2194504"/>
                <a:ext cx="609600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12ft</a:t>
                </a:r>
              </a:p>
            </p:txBody>
          </p:sp>
          <p:sp>
            <p:nvSpPr>
              <p:cNvPr id="4148" name="TextBox 50">
                <a:extLst>
                  <a:ext uri="{FF2B5EF4-FFF2-40B4-BE49-F238E27FC236}">
                    <a16:creationId xmlns:a16="http://schemas.microsoft.com/office/drawing/2014/main" id="{3D362A9C-E5A5-42A0-813D-4DA4538332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2209800"/>
                <a:ext cx="609600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12ft</a:t>
                </a:r>
              </a:p>
            </p:txBody>
          </p:sp>
          <p:sp>
            <p:nvSpPr>
              <p:cNvPr id="4149" name="TextBox 51">
                <a:extLst>
                  <a:ext uri="{FF2B5EF4-FFF2-40B4-BE49-F238E27FC236}">
                    <a16:creationId xmlns:a16="http://schemas.microsoft.com/office/drawing/2014/main" id="{A1C7371E-E8DD-4A3C-A426-BCA5C78EC9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4200" y="2209800"/>
                <a:ext cx="609600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12ft</a:t>
                </a:r>
              </a:p>
            </p:txBody>
          </p:sp>
          <p:sp>
            <p:nvSpPr>
              <p:cNvPr id="4150" name="TextBox 52">
                <a:extLst>
                  <a:ext uri="{FF2B5EF4-FFF2-40B4-BE49-F238E27FC236}">
                    <a16:creationId xmlns:a16="http://schemas.microsoft.com/office/drawing/2014/main" id="{C142BB86-BA16-428F-810D-9FB36BADE7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1606" y="2211618"/>
                <a:ext cx="457200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4ft</a:t>
                </a:r>
              </a:p>
            </p:txBody>
          </p:sp>
          <p:sp>
            <p:nvSpPr>
              <p:cNvPr id="4151" name="TextBox 53">
                <a:extLst>
                  <a:ext uri="{FF2B5EF4-FFF2-40B4-BE49-F238E27FC236}">
                    <a16:creationId xmlns:a16="http://schemas.microsoft.com/office/drawing/2014/main" id="{CD87EDDA-6081-4263-91B2-85D172B0A2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3606" y="2209800"/>
                <a:ext cx="456406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8ft</a:t>
                </a:r>
              </a:p>
            </p:txBody>
          </p:sp>
          <p:sp>
            <p:nvSpPr>
              <p:cNvPr id="4152" name="TextBox 54">
                <a:extLst>
                  <a:ext uri="{FF2B5EF4-FFF2-40B4-BE49-F238E27FC236}">
                    <a16:creationId xmlns:a16="http://schemas.microsoft.com/office/drawing/2014/main" id="{3296CE1A-EDE4-4CF4-86E5-7DD864FB9B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57800" y="2209800"/>
                <a:ext cx="609600" cy="29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3ft</a:t>
                </a:r>
              </a:p>
            </p:txBody>
          </p:sp>
        </p:grpSp>
        <p:sp>
          <p:nvSpPr>
            <p:cNvPr id="4101" name="TextBox 3">
              <a:extLst>
                <a:ext uri="{FF2B5EF4-FFF2-40B4-BE49-F238E27FC236}">
                  <a16:creationId xmlns:a16="http://schemas.microsoft.com/office/drawing/2014/main" id="{0CC82225-6C0C-4F4E-8FE4-AC0F16031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066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4102" name="TextBox 4">
              <a:extLst>
                <a:ext uri="{FF2B5EF4-FFF2-40B4-BE49-F238E27FC236}">
                  <a16:creationId xmlns:a16="http://schemas.microsoft.com/office/drawing/2014/main" id="{18821562-6AFB-4392-BE97-FD9322AD2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1447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4103" name="TextBox 5">
              <a:extLst>
                <a:ext uri="{FF2B5EF4-FFF2-40B4-BE49-F238E27FC236}">
                  <a16:creationId xmlns:a16="http://schemas.microsoft.com/office/drawing/2014/main" id="{FD16E582-2836-46BD-BB0F-57BF87EBCB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325" y="1447800"/>
              <a:ext cx="2978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4104" name="TextBox 6">
              <a:extLst>
                <a:ext uri="{FF2B5EF4-FFF2-40B4-BE49-F238E27FC236}">
                  <a16:creationId xmlns:a16="http://schemas.microsoft.com/office/drawing/2014/main" id="{B1E8C310-2570-411B-ABC2-8E9FC80B2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7580" y="1447800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4105" name="TextBox 7">
              <a:extLst>
                <a:ext uri="{FF2B5EF4-FFF2-40B4-BE49-F238E27FC236}">
                  <a16:creationId xmlns:a16="http://schemas.microsoft.com/office/drawing/2014/main" id="{1EEE8224-EFCB-40A3-8E69-08846BFC2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1447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E</a:t>
              </a: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90360222-6FAA-49AB-9A1A-7F6FB1153D41}"/>
              </a:ext>
            </a:extLst>
          </p:cNvPr>
          <p:cNvSpPr txBox="1"/>
          <p:nvPr/>
        </p:nvSpPr>
        <p:spPr>
          <a:xfrm>
            <a:off x="3074988" y="3352800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latin typeface="+mj-lt"/>
              </a:rPr>
              <a:t>Assignment</a:t>
            </a:r>
            <a:endParaRPr lang="en-US" sz="2800" b="1" u="sng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DE38250-CB87-4AA1-8E12-B3B68A8949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1075" y="3609975"/>
          <a:ext cx="40830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1675673" imgH="393529" progId="Equation.3">
                  <p:embed/>
                </p:oleObj>
              </mc:Choice>
              <mc:Fallback>
                <p:oleObj name="Equation" r:id="rId3" imgW="1675673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3609975"/>
                        <a:ext cx="4083050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D086A5E-A0AD-4461-97DD-1AABDDF26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"/>
            <a:ext cx="269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</a:rPr>
              <a:t>Support Settlement</a:t>
            </a:r>
            <a:endParaRPr lang="en-US" altLang="en-US" sz="2400">
              <a:solidFill>
                <a:srgbClr val="FF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A2F5C8F-8FEC-428E-91CE-1847DD71CDCB}"/>
              </a:ext>
            </a:extLst>
          </p:cNvPr>
          <p:cNvGrpSpPr>
            <a:grpSpLocks/>
          </p:cNvGrpSpPr>
          <p:nvPr/>
        </p:nvGrpSpPr>
        <p:grpSpPr bwMode="auto">
          <a:xfrm>
            <a:off x="2328863" y="823913"/>
            <a:ext cx="3962400" cy="1566862"/>
            <a:chOff x="2328204" y="824125"/>
            <a:chExt cx="3962400" cy="156621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34FD750-FDE3-4521-AEDA-B447365319D9}"/>
                </a:ext>
              </a:extLst>
            </p:cNvPr>
            <p:cNvSpPr/>
            <p:nvPr/>
          </p:nvSpPr>
          <p:spPr>
            <a:xfrm rot="11237485" flipH="1">
              <a:off x="2640941" y="824125"/>
              <a:ext cx="187325" cy="52841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D5661C4-AF56-4601-9EA6-54353FE6EF3D}"/>
                </a:ext>
              </a:extLst>
            </p:cNvPr>
            <p:cNvCxnSpPr/>
            <p:nvPr/>
          </p:nvCxnSpPr>
          <p:spPr>
            <a:xfrm rot="5400000">
              <a:off x="5210373" y="2084869"/>
              <a:ext cx="304673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5D1AF8C-757E-43BD-AA7F-E160B9B81733}"/>
                </a:ext>
              </a:extLst>
            </p:cNvPr>
            <p:cNvCxnSpPr/>
            <p:nvPr/>
          </p:nvCxnSpPr>
          <p:spPr>
            <a:xfrm rot="5400000">
              <a:off x="2741811" y="2084869"/>
              <a:ext cx="304673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784134C-82CF-4CAD-8180-0801CE08843E}"/>
                </a:ext>
              </a:extLst>
            </p:cNvPr>
            <p:cNvCxnSpPr/>
            <p:nvPr/>
          </p:nvCxnSpPr>
          <p:spPr>
            <a:xfrm rot="5400000">
              <a:off x="2671977" y="1104201"/>
              <a:ext cx="380842" cy="158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5" name="TextBox 9">
              <a:extLst>
                <a:ext uri="{FF2B5EF4-FFF2-40B4-BE49-F238E27FC236}">
                  <a16:creationId xmlns:a16="http://schemas.microsoft.com/office/drawing/2014/main" id="{547F6FC1-045B-4CEF-AB10-1451186CA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1604" y="1143000"/>
              <a:ext cx="304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A</a:t>
              </a:r>
            </a:p>
          </p:txBody>
        </p:sp>
        <p:cxnSp>
          <p:nvCxnSpPr>
            <p:cNvPr id="11" name="Straight Connector 17">
              <a:extLst>
                <a:ext uri="{FF2B5EF4-FFF2-40B4-BE49-F238E27FC236}">
                  <a16:creationId xmlns:a16="http://schemas.microsoft.com/office/drawing/2014/main" id="{8ED5D5AA-257C-48EF-9CB2-94958A0574A5}"/>
                </a:ext>
              </a:extLst>
            </p:cNvPr>
            <p:cNvCxnSpPr/>
            <p:nvPr/>
          </p:nvCxnSpPr>
          <p:spPr>
            <a:xfrm>
              <a:off x="2861604" y="2085663"/>
              <a:ext cx="2514600" cy="1587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7" name="TextBox 11">
              <a:extLst>
                <a:ext uri="{FF2B5EF4-FFF2-40B4-BE49-F238E27FC236}">
                  <a16:creationId xmlns:a16="http://schemas.microsoft.com/office/drawing/2014/main" id="{FB35F964-AA8B-44F0-BAD5-AEAFFB5B3A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8404" y="2009336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BDCFE7-7BD8-4A6E-A433-69067CD057A0}"/>
                </a:ext>
              </a:extLst>
            </p:cNvPr>
            <p:cNvSpPr/>
            <p:nvPr/>
          </p:nvSpPr>
          <p:spPr>
            <a:xfrm>
              <a:off x="2887004" y="1104995"/>
              <a:ext cx="2517775" cy="268177"/>
            </a:xfrm>
            <a:custGeom>
              <a:avLst/>
              <a:gdLst>
                <a:gd name="connsiteX0" fmla="*/ 0 w 2518117"/>
                <a:gd name="connsiteY0" fmla="*/ 21101 h 269631"/>
                <a:gd name="connsiteX1" fmla="*/ 492369 w 2518117"/>
                <a:gd name="connsiteY1" fmla="*/ 35169 h 269631"/>
                <a:gd name="connsiteX2" fmla="*/ 1758461 w 2518117"/>
                <a:gd name="connsiteY2" fmla="*/ 232117 h 269631"/>
                <a:gd name="connsiteX3" fmla="*/ 2518117 w 2518117"/>
                <a:gd name="connsiteY3" fmla="*/ 260252 h 269631"/>
                <a:gd name="connsiteX4" fmla="*/ 2518117 w 2518117"/>
                <a:gd name="connsiteY4" fmla="*/ 260252 h 269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8117" h="269631">
                  <a:moveTo>
                    <a:pt x="0" y="21101"/>
                  </a:moveTo>
                  <a:cubicBezTo>
                    <a:pt x="99646" y="10550"/>
                    <a:pt x="199292" y="0"/>
                    <a:pt x="492369" y="35169"/>
                  </a:cubicBezTo>
                  <a:cubicBezTo>
                    <a:pt x="785446" y="70338"/>
                    <a:pt x="1420836" y="194603"/>
                    <a:pt x="1758461" y="232117"/>
                  </a:cubicBezTo>
                  <a:cubicBezTo>
                    <a:pt x="2096086" y="269631"/>
                    <a:pt x="2518117" y="260252"/>
                    <a:pt x="2518117" y="260252"/>
                  </a:cubicBezTo>
                  <a:lnTo>
                    <a:pt x="2518117" y="260252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0F73827-BE72-4A9A-B058-DF017635E8C5}"/>
                </a:ext>
              </a:extLst>
            </p:cNvPr>
            <p:cNvCxnSpPr/>
            <p:nvPr/>
          </p:nvCxnSpPr>
          <p:spPr>
            <a:xfrm rot="5400000">
              <a:off x="5186577" y="1402527"/>
              <a:ext cx="380842" cy="158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567EFB1-F35B-4296-BA27-0FC8593045FA}"/>
                </a:ext>
              </a:extLst>
            </p:cNvPr>
            <p:cNvCxnSpPr/>
            <p:nvPr/>
          </p:nvCxnSpPr>
          <p:spPr>
            <a:xfrm>
              <a:off x="3649004" y="1125625"/>
              <a:ext cx="2413000" cy="1745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815C181-937E-49CD-8FC1-252AC0728AA7}"/>
                </a:ext>
              </a:extLst>
            </p:cNvPr>
            <p:cNvCxnSpPr/>
            <p:nvPr/>
          </p:nvCxnSpPr>
          <p:spPr>
            <a:xfrm>
              <a:off x="5604804" y="1371584"/>
              <a:ext cx="381000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39070A-E3C9-46D8-82D7-CA9C400F1B5F}"/>
                </a:ext>
              </a:extLst>
            </p:cNvPr>
            <p:cNvCxnSpPr/>
            <p:nvPr/>
          </p:nvCxnSpPr>
          <p:spPr>
            <a:xfrm rot="5400000">
              <a:off x="5718358" y="1256538"/>
              <a:ext cx="230092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3" name="TextBox 17">
              <a:extLst>
                <a:ext uri="{FF2B5EF4-FFF2-40B4-BE49-F238E27FC236}">
                  <a16:creationId xmlns:a16="http://schemas.microsoft.com/office/drawing/2014/main" id="{27F54281-18C5-444B-BED4-9208E99C8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9604" y="1066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n-US" sz="1800"/>
                <a:t>Δ</a:t>
              </a:r>
              <a:endParaRPr lang="en-US" alt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292DEC8-6432-4E75-AA83-D1A59B5CB470}"/>
                </a:ext>
              </a:extLst>
            </p:cNvPr>
            <p:cNvSpPr/>
            <p:nvPr/>
          </p:nvSpPr>
          <p:spPr>
            <a:xfrm rot="10411623">
              <a:off x="5441291" y="1163709"/>
              <a:ext cx="207963" cy="579196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55" name="TextBox 19">
              <a:extLst>
                <a:ext uri="{FF2B5EF4-FFF2-40B4-BE49-F238E27FC236}">
                  <a16:creationId xmlns:a16="http://schemas.microsoft.com/office/drawing/2014/main" id="{631391F0-EB92-4190-8504-D4B8F4905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8604" y="1524000"/>
              <a:ext cx="4572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</a:t>
              </a:r>
            </a:p>
          </p:txBody>
        </p:sp>
        <p:sp>
          <p:nvSpPr>
            <p:cNvPr id="5156" name="TextBox 20">
              <a:extLst>
                <a:ext uri="{FF2B5EF4-FFF2-40B4-BE49-F238E27FC236}">
                  <a16:creationId xmlns:a16="http://schemas.microsoft.com/office/drawing/2014/main" id="{2F00AA84-D58C-43BB-9D5E-E3BA47009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204" y="1143000"/>
              <a:ext cx="4572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</a:t>
              </a:r>
            </a:p>
          </p:txBody>
        </p:sp>
        <p:sp>
          <p:nvSpPr>
            <p:cNvPr id="5157" name="TextBox 21">
              <a:extLst>
                <a:ext uri="{FF2B5EF4-FFF2-40B4-BE49-F238E27FC236}">
                  <a16:creationId xmlns:a16="http://schemas.microsoft.com/office/drawing/2014/main" id="{BDDFF8A3-80CA-41B7-ADA4-4DC0A755B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404" y="1371600"/>
              <a:ext cx="304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B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D0B480C-9851-401D-B639-73C7E525808B}"/>
                </a:ext>
              </a:extLst>
            </p:cNvPr>
            <p:cNvCxnSpPr/>
            <p:nvPr/>
          </p:nvCxnSpPr>
          <p:spPr>
            <a:xfrm rot="5400000" flipH="1" flipV="1">
              <a:off x="2706899" y="1664357"/>
              <a:ext cx="36656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9" name="TextBox 23">
              <a:extLst>
                <a:ext uri="{FF2B5EF4-FFF2-40B4-BE49-F238E27FC236}">
                  <a16:creationId xmlns:a16="http://schemas.microsoft.com/office/drawing/2014/main" id="{96CAADB8-4F31-40C3-AF1E-0CFF16C4A3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1604" y="16002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V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382636C-4832-4618-A31C-28C7821CAB49}"/>
                </a:ext>
              </a:extLst>
            </p:cNvPr>
            <p:cNvCxnSpPr/>
            <p:nvPr/>
          </p:nvCxnSpPr>
          <p:spPr>
            <a:xfrm rot="5400000" flipH="1" flipV="1">
              <a:off x="5145299" y="1740525"/>
              <a:ext cx="36656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1" name="TextBox 25">
              <a:extLst>
                <a:ext uri="{FF2B5EF4-FFF2-40B4-BE49-F238E27FC236}">
                  <a16:creationId xmlns:a16="http://schemas.microsoft.com/office/drawing/2014/main" id="{0684DFC7-E73E-49AE-B180-1D8609987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004" y="16764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V</a:t>
              </a:r>
            </a:p>
          </p:txBody>
        </p:sp>
      </p:grpSp>
      <p:grpSp>
        <p:nvGrpSpPr>
          <p:cNvPr id="10" name="Group 26">
            <a:extLst>
              <a:ext uri="{FF2B5EF4-FFF2-40B4-BE49-F238E27FC236}">
                <a16:creationId xmlns:a16="http://schemas.microsoft.com/office/drawing/2014/main" id="{4614FB4C-C509-41D0-A696-6CD6A04C2C35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133600"/>
            <a:ext cx="3700463" cy="1284288"/>
            <a:chOff x="2286000" y="2133600"/>
            <a:chExt cx="3699804" cy="1283732"/>
          </a:xfrm>
        </p:grpSpPr>
        <p:sp>
          <p:nvSpPr>
            <p:cNvPr id="5133" name="TextBox 27">
              <a:extLst>
                <a:ext uri="{FF2B5EF4-FFF2-40B4-BE49-F238E27FC236}">
                  <a16:creationId xmlns:a16="http://schemas.microsoft.com/office/drawing/2014/main" id="{F94558AD-D3BE-41ED-B069-D24DE3E53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004" y="2133600"/>
              <a:ext cx="685800" cy="368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sz="1800" baseline="-25000"/>
                <a:t> </a:t>
              </a:r>
              <a:r>
                <a:rPr lang="en-US" altLang="en-US" sz="1800"/>
                <a:t>/EI</a:t>
              </a:r>
            </a:p>
          </p:txBody>
        </p:sp>
        <p:grpSp>
          <p:nvGrpSpPr>
            <p:cNvPr id="5134" name="Group 38">
              <a:extLst>
                <a:ext uri="{FF2B5EF4-FFF2-40B4-BE49-F238E27FC236}">
                  <a16:creationId xmlns:a16="http://schemas.microsoft.com/office/drawing/2014/main" id="{D4CD0483-5E87-4C65-9851-404E988BA1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6000" y="2362200"/>
              <a:ext cx="3090998" cy="1055132"/>
              <a:chOff x="2286000" y="2362200"/>
              <a:chExt cx="3090998" cy="1055132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46BD5EBA-9A4C-4EDF-B633-720391246BB5}"/>
                  </a:ext>
                </a:extLst>
              </p:cNvPr>
              <p:cNvCxnSpPr/>
              <p:nvPr/>
            </p:nvCxnSpPr>
            <p:spPr>
              <a:xfrm rot="5400000">
                <a:off x="2633659" y="2971437"/>
                <a:ext cx="457002" cy="0"/>
              </a:xfrm>
              <a:prstGeom prst="line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BAF32C9-E210-4275-8A7C-9A9BFDD03452}"/>
                  </a:ext>
                </a:extLst>
              </p:cNvPr>
              <p:cNvCxnSpPr/>
              <p:nvPr/>
            </p:nvCxnSpPr>
            <p:spPr>
              <a:xfrm rot="5400000">
                <a:off x="5185101" y="2553312"/>
                <a:ext cx="380835" cy="1588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55B6E0A-5470-4D47-A4E9-2D9C7C0F17C1}"/>
                  </a:ext>
                </a:extLst>
              </p:cNvPr>
              <p:cNvCxnSpPr/>
              <p:nvPr/>
            </p:nvCxnSpPr>
            <p:spPr>
              <a:xfrm>
                <a:off x="2862160" y="2742936"/>
                <a:ext cx="2512564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2D68C77C-2FE0-45FA-9025-CED2F487EEC4}"/>
                  </a:ext>
                </a:extLst>
              </p:cNvPr>
              <p:cNvCxnSpPr/>
              <p:nvPr/>
            </p:nvCxnSpPr>
            <p:spPr>
              <a:xfrm flipV="1">
                <a:off x="2862160" y="2742936"/>
                <a:ext cx="2512564" cy="45700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39" name="TextBox 33">
                <a:extLst>
                  <a:ext uri="{FF2B5EF4-FFF2-40B4-BE49-F238E27FC236}">
                    <a16:creationId xmlns:a16="http://schemas.microsoft.com/office/drawing/2014/main" id="{5B3D9846-357C-49C9-A41D-669A662B5B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0" y="3048000"/>
                <a:ext cx="762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M/EI</a:t>
                </a:r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FFD958D5-561B-4FBE-A9FD-F5A82E5AF58B}"/>
                  </a:ext>
                </a:extLst>
              </p:cNvPr>
              <p:cNvCxnSpPr/>
              <p:nvPr/>
            </p:nvCxnSpPr>
            <p:spPr>
              <a:xfrm flipV="1">
                <a:off x="2862160" y="2362101"/>
                <a:ext cx="2512564" cy="3808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35">
            <a:extLst>
              <a:ext uri="{FF2B5EF4-FFF2-40B4-BE49-F238E27FC236}">
                <a16:creationId xmlns:a16="http://schemas.microsoft.com/office/drawing/2014/main" id="{8BC7C3B4-369F-4D24-B9B5-8A7502A94B7F}"/>
              </a:ext>
            </a:extLst>
          </p:cNvPr>
          <p:cNvGrpSpPr>
            <a:grpSpLocks/>
          </p:cNvGrpSpPr>
          <p:nvPr/>
        </p:nvGrpSpPr>
        <p:grpSpPr bwMode="auto">
          <a:xfrm>
            <a:off x="2511425" y="5603875"/>
            <a:ext cx="4037013" cy="708025"/>
            <a:chOff x="2511781" y="5603187"/>
            <a:chExt cx="4036657" cy="708025"/>
          </a:xfrm>
        </p:grpSpPr>
        <p:graphicFrame>
          <p:nvGraphicFramePr>
            <p:cNvPr id="5131" name="Object 4">
              <a:extLst>
                <a:ext uri="{FF2B5EF4-FFF2-40B4-BE49-F238E27FC236}">
                  <a16:creationId xmlns:a16="http://schemas.microsoft.com/office/drawing/2014/main" id="{5A1A142E-C2F5-44FB-B883-F9F9A1BA2F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11781" y="5603187"/>
            <a:ext cx="1536700" cy="70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3" name="Equation" r:id="rId5" imgW="685800" imgH="393700" progId="Equation.3">
                    <p:embed/>
                  </p:oleObj>
                </mc:Choice>
                <mc:Fallback>
                  <p:oleObj name="Equation" r:id="rId5" imgW="685800" imgH="3937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1781" y="5603187"/>
                          <a:ext cx="1536700" cy="708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2" name="TextBox 37">
              <a:extLst>
                <a:ext uri="{FF2B5EF4-FFF2-40B4-BE49-F238E27FC236}">
                  <a16:creationId xmlns:a16="http://schemas.microsoft.com/office/drawing/2014/main" id="{1286F8EC-8E46-4B04-AC19-B4A4B54C62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0038" y="5743252"/>
              <a:ext cx="2438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(If one support is hinge)</a:t>
              </a:r>
            </a:p>
          </p:txBody>
        </p:sp>
      </p:grpSp>
      <p:grpSp>
        <p:nvGrpSpPr>
          <p:cNvPr id="20" name="Group 38">
            <a:extLst>
              <a:ext uri="{FF2B5EF4-FFF2-40B4-BE49-F238E27FC236}">
                <a16:creationId xmlns:a16="http://schemas.microsoft.com/office/drawing/2014/main" id="{3FB08A3E-C72B-4EBB-8F54-04CA69D1CC9D}"/>
              </a:ext>
            </a:extLst>
          </p:cNvPr>
          <p:cNvGrpSpPr>
            <a:grpSpLocks/>
          </p:cNvGrpSpPr>
          <p:nvPr/>
        </p:nvGrpSpPr>
        <p:grpSpPr bwMode="auto">
          <a:xfrm>
            <a:off x="5480050" y="2438400"/>
            <a:ext cx="506413" cy="573088"/>
            <a:chOff x="5480546" y="2438400"/>
            <a:chExt cx="505258" cy="573879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3AB7A65E-9614-4BC0-93A0-F0CA02A3DBFE}"/>
                </a:ext>
              </a:extLst>
            </p:cNvPr>
            <p:cNvSpPr/>
            <p:nvPr/>
          </p:nvSpPr>
          <p:spPr>
            <a:xfrm rot="10411623">
              <a:off x="5480546" y="2508346"/>
              <a:ext cx="83946" cy="503933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30" name="TextBox 40">
              <a:extLst>
                <a:ext uri="{FF2B5EF4-FFF2-40B4-BE49-F238E27FC236}">
                  <a16:creationId xmlns:a16="http://schemas.microsoft.com/office/drawing/2014/main" id="{64A4A4AF-0A0E-4ABA-934E-3F6F2B910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8604" y="24384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n-US" sz="1800"/>
                <a:t>Δ</a:t>
              </a:r>
              <a:endParaRPr lang="en-US" altLang="en-US" sz="1800"/>
            </a:p>
          </p:txBody>
        </p:sp>
      </p:grpSp>
      <p:graphicFrame>
        <p:nvGraphicFramePr>
          <p:cNvPr id="5128" name="Object 4">
            <a:extLst>
              <a:ext uri="{FF2B5EF4-FFF2-40B4-BE49-F238E27FC236}">
                <a16:creationId xmlns:a16="http://schemas.microsoft.com/office/drawing/2014/main" id="{28E94D81-8271-4D72-8EC2-9BDDF62DA2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92363" y="4746625"/>
          <a:ext cx="1536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" imgW="685800" imgH="393700" progId="Equation.3">
                  <p:embed/>
                </p:oleObj>
              </mc:Choice>
              <mc:Fallback>
                <p:oleObj name="Equation" r:id="rId7" imgW="6858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4746625"/>
                        <a:ext cx="15367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DCA1527-A48F-4067-912B-FC146A28F55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133600"/>
            <a:ext cx="2973388" cy="915988"/>
            <a:chOff x="5181600" y="3124200"/>
            <a:chExt cx="2972594" cy="915194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30F5FA7C-B624-4070-8851-741A8C591039}"/>
                </a:ext>
              </a:extLst>
            </p:cNvPr>
            <p:cNvCxnSpPr/>
            <p:nvPr/>
          </p:nvCxnSpPr>
          <p:spPr>
            <a:xfrm rot="5400000">
              <a:off x="5106351" y="3351808"/>
              <a:ext cx="4568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9ED803FB-7C7D-4ECA-9602-8C791AA803BC}"/>
                </a:ext>
              </a:extLst>
            </p:cNvPr>
            <p:cNvCxnSpPr/>
            <p:nvPr/>
          </p:nvCxnSpPr>
          <p:spPr>
            <a:xfrm rot="5400000">
              <a:off x="7924998" y="3810198"/>
              <a:ext cx="4568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300EF83-B0BD-467A-B7B7-26963CE20845}"/>
                </a:ext>
              </a:extLst>
            </p:cNvPr>
            <p:cNvCxnSpPr/>
            <p:nvPr/>
          </p:nvCxnSpPr>
          <p:spPr>
            <a:xfrm>
              <a:off x="5333959" y="3581004"/>
              <a:ext cx="2818647" cy="158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65CD1B6-17E7-40B1-ACEE-386A7546CAD9}"/>
                </a:ext>
              </a:extLst>
            </p:cNvPr>
            <p:cNvCxnSpPr/>
            <p:nvPr/>
          </p:nvCxnSpPr>
          <p:spPr>
            <a:xfrm>
              <a:off x="5333959" y="3581004"/>
              <a:ext cx="2818647" cy="4568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88EB2E9-E1CA-4462-A26E-B5A40DC820C9}"/>
                </a:ext>
              </a:extLst>
            </p:cNvPr>
            <p:cNvCxnSpPr/>
            <p:nvPr/>
          </p:nvCxnSpPr>
          <p:spPr>
            <a:xfrm>
              <a:off x="5333959" y="3124200"/>
              <a:ext cx="2818647" cy="4568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2E8DB9EF-7D59-4D15-8242-7D4D30ED7217}"/>
                </a:ext>
              </a:extLst>
            </p:cNvPr>
            <p:cNvSpPr/>
            <p:nvPr/>
          </p:nvSpPr>
          <p:spPr>
            <a:xfrm>
              <a:off x="5181600" y="3581004"/>
              <a:ext cx="304719" cy="228402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5B76AB6-E6E7-468C-AE7F-D029E478F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35188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M/EI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3AB184-FBCF-49D6-9C4C-41DF3A89A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048000"/>
            <a:ext cx="83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</a:t>
            </a:r>
            <a:r>
              <a:rPr lang="en-US" altLang="en-US" sz="1800" baseline="-25000"/>
              <a:t> </a:t>
            </a:r>
            <a:r>
              <a:rPr lang="en-US" altLang="en-US" sz="1800"/>
              <a:t>/2EI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2E34DA3-959C-40FE-B116-4E197B7187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1725" y="3805238"/>
          <a:ext cx="49180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3" imgW="2019300" imgH="228600" progId="Equation.3">
                  <p:embed/>
                </p:oleObj>
              </mc:Choice>
              <mc:Fallback>
                <p:oleObj name="Equation" r:id="rId3" imgW="2019300" imgH="2286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805238"/>
                        <a:ext cx="49180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1D6EA7A5-0451-4C8F-B238-FF206C965D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4613275"/>
          <a:ext cx="170815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5" imgW="761669" imgH="393529" progId="Equation.3">
                  <p:embed/>
                </p:oleObj>
              </mc:Choice>
              <mc:Fallback>
                <p:oleObj name="Equation" r:id="rId5" imgW="761669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613275"/>
                        <a:ext cx="170815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A68C2AEB-EBD0-42C6-94F2-B4BCFB2A9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175" y="5486400"/>
            <a:ext cx="320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3333FF"/>
                </a:solidFill>
              </a:rPr>
              <a:t>Absolute stiffness K = 4EI/L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939D8F9-A640-423F-B8FC-62C10528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"/>
            <a:ext cx="586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u="sng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The Value of </a:t>
            </a:r>
            <a:r>
              <a:rPr lang="el-GR" sz="2000" b="1" u="sng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θ</a:t>
            </a:r>
            <a:r>
              <a:rPr lang="en-GB" sz="2000" b="1" u="sng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in Terms of Applied Moment, M</a:t>
            </a:r>
            <a:endParaRPr lang="en-US" sz="20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D164BFA4-7B6C-4637-8C37-B51E28F431CB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685800"/>
            <a:ext cx="4821238" cy="1525588"/>
            <a:chOff x="1066800" y="685800"/>
            <a:chExt cx="4516583" cy="1524794"/>
          </a:xfrm>
        </p:grpSpPr>
        <p:sp>
          <p:nvSpPr>
            <p:cNvPr id="6154" name="TextBox 10">
              <a:extLst>
                <a:ext uri="{FF2B5EF4-FFF2-40B4-BE49-F238E27FC236}">
                  <a16:creationId xmlns:a16="http://schemas.microsoft.com/office/drawing/2014/main" id="{891AACF1-2330-4774-95DE-5B689F4DA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5485" y="1158041"/>
              <a:ext cx="1057898" cy="369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sz="1800" baseline="-25000"/>
                <a:t>F</a:t>
              </a:r>
              <a:r>
                <a:rPr lang="en-US" altLang="en-US" sz="1800"/>
                <a:t> = M/2</a:t>
              </a:r>
              <a:endParaRPr lang="en-US" altLang="en-US" sz="1800" baseline="-25000"/>
            </a:p>
          </p:txBody>
        </p:sp>
        <p:grpSp>
          <p:nvGrpSpPr>
            <p:cNvPr id="6155" name="Group 8">
              <a:extLst>
                <a:ext uri="{FF2B5EF4-FFF2-40B4-BE49-F238E27FC236}">
                  <a16:creationId xmlns:a16="http://schemas.microsoft.com/office/drawing/2014/main" id="{89C8EC23-A339-44C7-A5FE-0236C67E2E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6800" y="685800"/>
              <a:ext cx="3553121" cy="1524794"/>
              <a:chOff x="1038664" y="685800"/>
              <a:chExt cx="3553121" cy="1524794"/>
            </a:xfrm>
          </p:grpSpPr>
          <p:grpSp>
            <p:nvGrpSpPr>
              <p:cNvPr id="6156" name="Group 34">
                <a:extLst>
                  <a:ext uri="{FF2B5EF4-FFF2-40B4-BE49-F238E27FC236}">
                    <a16:creationId xmlns:a16="http://schemas.microsoft.com/office/drawing/2014/main" id="{DC22A799-F6A1-4E69-B3C5-4E8F55951B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8664" y="685800"/>
                <a:ext cx="3429794" cy="1524794"/>
                <a:chOff x="685800" y="1253331"/>
                <a:chExt cx="3429794" cy="152479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7843419E-8FA0-425F-8811-261172562162}"/>
                    </a:ext>
                  </a:extLst>
                </p:cNvPr>
                <p:cNvCxnSpPr/>
                <p:nvPr/>
              </p:nvCxnSpPr>
              <p:spPr>
                <a:xfrm rot="5400000">
                  <a:off x="3951776" y="2472740"/>
                  <a:ext cx="304641" cy="14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FDDD13D0-7D3B-44C4-9503-CFEA942EC24C}"/>
                    </a:ext>
                  </a:extLst>
                </p:cNvPr>
                <p:cNvCxnSpPr/>
                <p:nvPr/>
              </p:nvCxnSpPr>
              <p:spPr>
                <a:xfrm rot="5400000">
                  <a:off x="1099354" y="2472740"/>
                  <a:ext cx="304641" cy="14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1" name="Group 16">
                  <a:extLst>
                    <a:ext uri="{FF2B5EF4-FFF2-40B4-BE49-F238E27FC236}">
                      <a16:creationId xmlns:a16="http://schemas.microsoft.com/office/drawing/2014/main" id="{B59A608B-4C36-489D-AF35-6D107734C7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85800" y="1253331"/>
                  <a:ext cx="3429000" cy="1524794"/>
                  <a:chOff x="2057400" y="2437606"/>
                  <a:chExt cx="3429000" cy="1524794"/>
                </a:xfrm>
              </p:grpSpPr>
              <p:grpSp>
                <p:nvGrpSpPr>
                  <p:cNvPr id="6164" name="Group 78">
                    <a:extLst>
                      <a:ext uri="{FF2B5EF4-FFF2-40B4-BE49-F238E27FC236}">
                        <a16:creationId xmlns:a16="http://schemas.microsoft.com/office/drawing/2014/main" id="{5D5B46B9-FE85-49FF-8464-51F20F5A2A1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57400" y="2437606"/>
                    <a:ext cx="3386797" cy="990600"/>
                    <a:chOff x="4800600" y="2057400"/>
                    <a:chExt cx="3386797" cy="990600"/>
                  </a:xfrm>
                </p:grpSpPr>
                <p:sp>
                  <p:nvSpPr>
                    <p:cNvPr id="45" name="Isosceles Triangle 44">
                      <a:extLst>
                        <a:ext uri="{FF2B5EF4-FFF2-40B4-BE49-F238E27FC236}">
                          <a16:creationId xmlns:a16="http://schemas.microsoft.com/office/drawing/2014/main" id="{C3574D78-F9C7-4E6D-8C38-3D16E17F2D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81320" y="2590522"/>
                      <a:ext cx="304874" cy="304641"/>
                    </a:xfrm>
                    <a:prstGeom prst="triangle">
                      <a:avLst/>
                    </a:prstGeom>
                    <a:solidFill>
                      <a:srgbClr val="FFFF0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46" name="Freeform 45">
                      <a:extLst>
                        <a:ext uri="{FF2B5EF4-FFF2-40B4-BE49-F238E27FC236}">
                          <a16:creationId xmlns:a16="http://schemas.microsoft.com/office/drawing/2014/main" id="{B25AEC3F-DC12-40FB-978A-F87E50CB2F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30038" y="2550856"/>
                      <a:ext cx="2834577" cy="268147"/>
                    </a:xfrm>
                    <a:custGeom>
                      <a:avLst/>
                      <a:gdLst>
                        <a:gd name="connsiteX0" fmla="*/ 0 w 2855742"/>
                        <a:gd name="connsiteY0" fmla="*/ 23447 h 351693"/>
                        <a:gd name="connsiteX1" fmla="*/ 956603 w 2855742"/>
                        <a:gd name="connsiteY1" fmla="*/ 347004 h 351693"/>
                        <a:gd name="connsiteX2" fmla="*/ 1913207 w 2855742"/>
                        <a:gd name="connsiteY2" fmla="*/ 51582 h 351693"/>
                        <a:gd name="connsiteX3" fmla="*/ 2855742 w 2855742"/>
                        <a:gd name="connsiteY3" fmla="*/ 37514 h 351693"/>
                        <a:gd name="connsiteX4" fmla="*/ 2855742 w 2855742"/>
                        <a:gd name="connsiteY4" fmla="*/ 37514 h 3516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55742" h="351693">
                          <a:moveTo>
                            <a:pt x="0" y="23447"/>
                          </a:moveTo>
                          <a:cubicBezTo>
                            <a:pt x="318867" y="182881"/>
                            <a:pt x="637735" y="342315"/>
                            <a:pt x="956603" y="347004"/>
                          </a:cubicBezTo>
                          <a:cubicBezTo>
                            <a:pt x="1275471" y="351693"/>
                            <a:pt x="1596684" y="103164"/>
                            <a:pt x="1913207" y="51582"/>
                          </a:cubicBezTo>
                          <a:cubicBezTo>
                            <a:pt x="2229730" y="0"/>
                            <a:pt x="2855742" y="37514"/>
                            <a:pt x="2855742" y="37514"/>
                          </a:cubicBezTo>
                          <a:lnTo>
                            <a:pt x="2855742" y="37514"/>
                          </a:lnTo>
                        </a:path>
                      </a:pathLst>
                    </a:cu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/>
                    </a:p>
                  </p:txBody>
                </p: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9177A775-1A85-44BA-9419-8774DC247742}"/>
                        </a:ext>
                      </a:extLst>
                    </p:cNvPr>
                    <p:cNvCxnSpPr/>
                    <p:nvPr/>
                  </p:nvCxnSpPr>
                  <p:spPr>
                    <a:xfrm rot="5400000">
                      <a:off x="7942240" y="2553285"/>
                      <a:ext cx="380802" cy="1488"/>
                    </a:xfrm>
                    <a:prstGeom prst="line">
                      <a:avLst/>
                    </a:prstGeom>
                    <a:ln w="762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1B7714CA-B089-471C-B213-90BA51F4803E}"/>
                        </a:ext>
                      </a:extLst>
                    </p:cNvPr>
                    <p:cNvCxnSpPr>
                      <a:stCxn id="46" idx="0"/>
                    </p:cNvCxnSpPr>
                    <p:nvPr/>
                  </p:nvCxnSpPr>
                  <p:spPr>
                    <a:xfrm>
                      <a:off x="5330038" y="2568309"/>
                      <a:ext cx="831337" cy="479175"/>
                    </a:xfrm>
                    <a:prstGeom prst="line">
                      <a:avLst/>
                    </a:prstGeom>
                    <a:ln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5E68B741-A3B2-4C86-AB0D-14EBA393A2BC}"/>
                        </a:ext>
                      </a:extLst>
                    </p:cNvPr>
                    <p:cNvCxnSpPr/>
                    <p:nvPr/>
                  </p:nvCxnSpPr>
                  <p:spPr>
                    <a:xfrm rot="5400000" flipH="1" flipV="1">
                      <a:off x="5747888" y="2134295"/>
                      <a:ext cx="1586" cy="828362"/>
                    </a:xfrm>
                    <a:prstGeom prst="line">
                      <a:avLst/>
                    </a:prstGeom>
                    <a:ln>
                      <a:solidFill>
                        <a:srgbClr val="FF00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72" name="TextBox 49">
                      <a:extLst>
                        <a:ext uri="{FF2B5EF4-FFF2-40B4-BE49-F238E27FC236}">
                          <a16:creationId xmlns:a16="http://schemas.microsoft.com/office/drawing/2014/main" id="{82F30AD4-4CD9-406B-894C-20773776738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943600" y="2481398"/>
                      <a:ext cx="457200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l-GR" altLang="en-US" sz="1800"/>
                        <a:t>θ</a:t>
                      </a:r>
                      <a:r>
                        <a:rPr lang="en-US" altLang="en-US" sz="1800" baseline="-25000"/>
                        <a:t>A</a:t>
                      </a:r>
                    </a:p>
                  </p:txBody>
                </p:sp>
                <p:sp>
                  <p:nvSpPr>
                    <p:cNvPr id="51" name="Freeform 50">
                      <a:extLst>
                        <a:ext uri="{FF2B5EF4-FFF2-40B4-BE49-F238E27FC236}">
                          <a16:creationId xmlns:a16="http://schemas.microsoft.com/office/drawing/2014/main" id="{DE38AC2A-7E4A-4ED7-8AF2-5E3A16C3AD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791066" y="2546095"/>
                      <a:ext cx="93693" cy="309402"/>
                    </a:xfrm>
                    <a:custGeom>
                      <a:avLst/>
                      <a:gdLst>
                        <a:gd name="connsiteX0" fmla="*/ 28135 w 103162"/>
                        <a:gd name="connsiteY0" fmla="*/ 0 h 309490"/>
                        <a:gd name="connsiteX1" fmla="*/ 98473 w 103162"/>
                        <a:gd name="connsiteY1" fmla="*/ 211016 h 309490"/>
                        <a:gd name="connsiteX2" fmla="*/ 0 w 103162"/>
                        <a:gd name="connsiteY2" fmla="*/ 309490 h 309490"/>
                        <a:gd name="connsiteX3" fmla="*/ 0 w 103162"/>
                        <a:gd name="connsiteY3" fmla="*/ 309490 h 30949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03162" h="309490">
                          <a:moveTo>
                            <a:pt x="28135" y="0"/>
                          </a:moveTo>
                          <a:cubicBezTo>
                            <a:pt x="65648" y="79717"/>
                            <a:pt x="103162" y="159434"/>
                            <a:pt x="98473" y="211016"/>
                          </a:cubicBezTo>
                          <a:cubicBezTo>
                            <a:pt x="93784" y="262598"/>
                            <a:pt x="0" y="309490"/>
                            <a:pt x="0" y="309490"/>
                          </a:cubicBezTo>
                          <a:lnTo>
                            <a:pt x="0" y="309490"/>
                          </a:lnTo>
                        </a:path>
                      </a:pathLst>
                    </a:custGeom>
                    <a:ln>
                      <a:headEnd type="arrow" w="med" len="med"/>
                      <a:tailEnd type="arrow" w="med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6174" name="TextBox 52">
                      <a:extLst>
                        <a:ext uri="{FF2B5EF4-FFF2-40B4-BE49-F238E27FC236}">
                          <a16:creationId xmlns:a16="http://schemas.microsoft.com/office/drawing/2014/main" id="{B57B007B-C976-4062-967B-AADEE87213E6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00600" y="2057400"/>
                      <a:ext cx="457200" cy="3810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1800"/>
                        <a:t>M</a:t>
                      </a:r>
                    </a:p>
                  </p:txBody>
                </p:sp>
              </p:grp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FDC50D79-D1E8-41D9-A5A0-2C0F8571EF70}"/>
                      </a:ext>
                    </a:extLst>
                  </p:cNvPr>
                  <p:cNvCxnSpPr/>
                  <p:nvPr/>
                </p:nvCxnSpPr>
                <p:spPr>
                  <a:xfrm>
                    <a:off x="2591300" y="3657759"/>
                    <a:ext cx="2880679" cy="1586"/>
                  </a:xfrm>
                  <a:prstGeom prst="line">
                    <a:avLst/>
                  </a:prstGeom>
                  <a:ln>
                    <a:headEnd type="arrow" w="med" len="med"/>
                    <a:tailEnd type="arrow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66" name="TextBox 43">
                    <a:extLst>
                      <a:ext uri="{FF2B5EF4-FFF2-40B4-BE49-F238E27FC236}">
                        <a16:creationId xmlns:a16="http://schemas.microsoft.com/office/drawing/2014/main" id="{F99C0FD7-F028-4126-B969-AA64295DD6C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57600" y="3581400"/>
                    <a:ext cx="304800" cy="3810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/>
                      <a:t>L</a:t>
                    </a:r>
                  </a:p>
                </p:txBody>
              </p:sp>
            </p:grpSp>
            <p:sp>
              <p:nvSpPr>
                <p:cNvPr id="6162" name="TextBox 39">
                  <a:extLst>
                    <a:ext uri="{FF2B5EF4-FFF2-40B4-BE49-F238E27FC236}">
                      <a16:creationId xmlns:a16="http://schemas.microsoft.com/office/drawing/2014/main" id="{615607FC-BBF7-4D62-A583-7A66EFC71B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6800" y="1475936"/>
                  <a:ext cx="381000" cy="381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/>
                    <a:t>A</a:t>
                  </a:r>
                </a:p>
              </p:txBody>
            </p:sp>
            <p:sp>
              <p:nvSpPr>
                <p:cNvPr id="6163" name="TextBox 40">
                  <a:extLst>
                    <a:ext uri="{FF2B5EF4-FFF2-40B4-BE49-F238E27FC236}">
                      <a16:creationId xmlns:a16="http://schemas.microsoft.com/office/drawing/2014/main" id="{236A2F04-843F-497C-A9EC-EED37B3573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33800" y="1447800"/>
                  <a:ext cx="381000" cy="381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/>
                    <a:t>B</a:t>
                  </a:r>
                </a:p>
              </p:txBody>
            </p:sp>
          </p:grpSp>
          <p:sp>
            <p:nvSpPr>
              <p:cNvPr id="54" name="Arc 53">
                <a:extLst>
                  <a:ext uri="{FF2B5EF4-FFF2-40B4-BE49-F238E27FC236}">
                    <a16:creationId xmlns:a16="http://schemas.microsoft.com/office/drawing/2014/main" id="{8E65287E-09EC-449A-BED2-C05DCC0BF4C5}"/>
                  </a:ext>
                </a:extLst>
              </p:cNvPr>
              <p:cNvSpPr/>
              <p:nvPr/>
            </p:nvSpPr>
            <p:spPr>
              <a:xfrm rot="10532289">
                <a:off x="1272153" y="930148"/>
                <a:ext cx="532412" cy="641016"/>
              </a:xfrm>
              <a:prstGeom prst="arc">
                <a:avLst>
                  <a:gd name="adj1" fmla="val 15380159"/>
                  <a:gd name="adj2" fmla="val 6573748"/>
                </a:avLst>
              </a:prstGeom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Arc 54">
                <a:extLst>
                  <a:ext uri="{FF2B5EF4-FFF2-40B4-BE49-F238E27FC236}">
                    <a16:creationId xmlns:a16="http://schemas.microsoft.com/office/drawing/2014/main" id="{BCE5E115-3D62-4AC4-9915-E39E7EAAC343}"/>
                  </a:ext>
                </a:extLst>
              </p:cNvPr>
              <p:cNvSpPr/>
              <p:nvPr/>
            </p:nvSpPr>
            <p:spPr>
              <a:xfrm rot="218489">
                <a:off x="4057651" y="853987"/>
                <a:ext cx="533900" cy="641016"/>
              </a:xfrm>
              <a:prstGeom prst="arc">
                <a:avLst>
                  <a:gd name="adj1" fmla="val 15380159"/>
                  <a:gd name="adj2" fmla="val 6573748"/>
                </a:avLst>
              </a:prstGeom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434C4D1-90C8-415B-96D2-63E2E4540B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9700" y="3657600"/>
          <a:ext cx="36814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1511300" imgH="228600" progId="Equation.3">
                  <p:embed/>
                </p:oleObj>
              </mc:Choice>
              <mc:Fallback>
                <p:oleObj name="Equation" r:id="rId3" imgW="15113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657600"/>
                        <a:ext cx="36814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1935969-FCD3-420D-95F4-CF62152CA6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1825" y="4419600"/>
          <a:ext cx="16795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5" imgW="748975" imgH="393529" progId="Equation.3">
                  <p:embed/>
                </p:oleObj>
              </mc:Choice>
              <mc:Fallback>
                <p:oleObj name="Equation" r:id="rId5" imgW="748975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825" y="4419600"/>
                        <a:ext cx="1679575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9EEAEC85-D87F-4344-B867-F7643EDB1CB6}"/>
              </a:ext>
            </a:extLst>
          </p:cNvPr>
          <p:cNvGrpSpPr>
            <a:grpSpLocks/>
          </p:cNvGrpSpPr>
          <p:nvPr/>
        </p:nvGrpSpPr>
        <p:grpSpPr bwMode="auto">
          <a:xfrm>
            <a:off x="2257425" y="609600"/>
            <a:ext cx="3505200" cy="1525588"/>
            <a:chOff x="1066800" y="609600"/>
            <a:chExt cx="3505200" cy="152479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BFAD502-BE2A-43D4-8CF5-828D273B5901}"/>
                </a:ext>
              </a:extLst>
            </p:cNvPr>
            <p:cNvCxnSpPr/>
            <p:nvPr/>
          </p:nvCxnSpPr>
          <p:spPr>
            <a:xfrm rot="5400000">
              <a:off x="4343480" y="1828165"/>
              <a:ext cx="304641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534E574-D4AF-4F60-914B-0C6D7FE75940}"/>
                </a:ext>
              </a:extLst>
            </p:cNvPr>
            <p:cNvCxnSpPr/>
            <p:nvPr/>
          </p:nvCxnSpPr>
          <p:spPr>
            <a:xfrm rot="5400000">
              <a:off x="1480423" y="1828959"/>
              <a:ext cx="304641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1AB224A9-EFC1-4D6A-A7B5-ACB7DCE85511}"/>
                </a:ext>
              </a:extLst>
            </p:cNvPr>
            <p:cNvSpPr/>
            <p:nvPr/>
          </p:nvSpPr>
          <p:spPr>
            <a:xfrm>
              <a:off x="1447800" y="1142722"/>
              <a:ext cx="304800" cy="30464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537E7F3-4494-4463-84FC-A627CAF8A207}"/>
                </a:ext>
              </a:extLst>
            </p:cNvPr>
            <p:cNvCxnSpPr/>
            <p:nvPr/>
          </p:nvCxnSpPr>
          <p:spPr>
            <a:xfrm>
              <a:off x="1600200" y="1142722"/>
              <a:ext cx="990600" cy="3046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1C707D1-FCBA-4FBD-B174-DB23E9B659ED}"/>
                </a:ext>
              </a:extLst>
            </p:cNvPr>
            <p:cNvCxnSpPr/>
            <p:nvPr/>
          </p:nvCxnSpPr>
          <p:spPr>
            <a:xfrm rot="5400000" flipH="1" flipV="1">
              <a:off x="2020094" y="681576"/>
              <a:ext cx="1586" cy="8382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9" name="TextBox 9">
              <a:extLst>
                <a:ext uri="{FF2B5EF4-FFF2-40B4-BE49-F238E27FC236}">
                  <a16:creationId xmlns:a16="http://schemas.microsoft.com/office/drawing/2014/main" id="{F937E311-C144-41D0-9E27-979DF4999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3868" y="1024596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n-US" sz="1800"/>
                <a:t>θ</a:t>
              </a:r>
              <a:r>
                <a:rPr lang="en-US" altLang="en-US" sz="1800" baseline="-25000"/>
                <a:t>A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DF6B00F-0735-47F1-ACE5-C84F6525CDE8}"/>
                </a:ext>
              </a:extLst>
            </p:cNvPr>
            <p:cNvSpPr/>
            <p:nvPr/>
          </p:nvSpPr>
          <p:spPr>
            <a:xfrm>
              <a:off x="2189163" y="1066562"/>
              <a:ext cx="90487" cy="304641"/>
            </a:xfrm>
            <a:custGeom>
              <a:avLst/>
              <a:gdLst>
                <a:gd name="connsiteX0" fmla="*/ 28135 w 103162"/>
                <a:gd name="connsiteY0" fmla="*/ 0 h 309490"/>
                <a:gd name="connsiteX1" fmla="*/ 98473 w 103162"/>
                <a:gd name="connsiteY1" fmla="*/ 211016 h 309490"/>
                <a:gd name="connsiteX2" fmla="*/ 0 w 103162"/>
                <a:gd name="connsiteY2" fmla="*/ 309490 h 309490"/>
                <a:gd name="connsiteX3" fmla="*/ 0 w 103162"/>
                <a:gd name="connsiteY3" fmla="*/ 309490 h 309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162" h="309490">
                  <a:moveTo>
                    <a:pt x="28135" y="0"/>
                  </a:moveTo>
                  <a:cubicBezTo>
                    <a:pt x="65648" y="79717"/>
                    <a:pt x="103162" y="159434"/>
                    <a:pt x="98473" y="211016"/>
                  </a:cubicBezTo>
                  <a:cubicBezTo>
                    <a:pt x="93784" y="262598"/>
                    <a:pt x="0" y="309490"/>
                    <a:pt x="0" y="309490"/>
                  </a:cubicBezTo>
                  <a:lnTo>
                    <a:pt x="0" y="309490"/>
                  </a:lnTo>
                </a:path>
              </a:pathLst>
            </a:cu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D0AFC70-858D-4FC3-B342-F2BEF02E4D98}"/>
                </a:ext>
              </a:extLst>
            </p:cNvPr>
            <p:cNvSpPr/>
            <p:nvPr/>
          </p:nvSpPr>
          <p:spPr>
            <a:xfrm rot="21333261">
              <a:off x="1250950" y="850774"/>
              <a:ext cx="327025" cy="587069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92" name="TextBox 12">
              <a:extLst>
                <a:ext uri="{FF2B5EF4-FFF2-40B4-BE49-F238E27FC236}">
                  <a16:creationId xmlns:a16="http://schemas.microsoft.com/office/drawing/2014/main" id="{AEDC5618-B801-4F5C-8F37-D2CB91B72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609600"/>
              <a:ext cx="4572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</a:t>
              </a:r>
            </a:p>
          </p:txBody>
        </p:sp>
        <p:cxnSp>
          <p:nvCxnSpPr>
            <p:cNvPr id="14" name="Straight Connector 17">
              <a:extLst>
                <a:ext uri="{FF2B5EF4-FFF2-40B4-BE49-F238E27FC236}">
                  <a16:creationId xmlns:a16="http://schemas.microsoft.com/office/drawing/2014/main" id="{C6205A2E-B223-4F99-9669-E614CCCEF2B2}"/>
                </a:ext>
              </a:extLst>
            </p:cNvPr>
            <p:cNvCxnSpPr/>
            <p:nvPr/>
          </p:nvCxnSpPr>
          <p:spPr>
            <a:xfrm>
              <a:off x="1600200" y="1829753"/>
              <a:ext cx="2895600" cy="1586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94" name="TextBox 14">
              <a:extLst>
                <a:ext uri="{FF2B5EF4-FFF2-40B4-BE49-F238E27FC236}">
                  <a16:creationId xmlns:a16="http://schemas.microsoft.com/office/drawing/2014/main" id="{33B2601E-87A0-4072-8808-DF84BFF47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1753394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</a:t>
              </a: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4511461-64F6-4B93-882E-64BBDC710366}"/>
                </a:ext>
              </a:extLst>
            </p:cNvPr>
            <p:cNvSpPr/>
            <p:nvPr/>
          </p:nvSpPr>
          <p:spPr>
            <a:xfrm>
              <a:off x="1600200" y="1142722"/>
              <a:ext cx="2819400" cy="214201"/>
            </a:xfrm>
            <a:custGeom>
              <a:avLst/>
              <a:gdLst>
                <a:gd name="connsiteX0" fmla="*/ 0 w 2926080"/>
                <a:gd name="connsiteY0" fmla="*/ 0 h 213360"/>
                <a:gd name="connsiteX1" fmla="*/ 1294228 w 2926080"/>
                <a:gd name="connsiteY1" fmla="*/ 211015 h 213360"/>
                <a:gd name="connsiteX2" fmla="*/ 2926080 w 2926080"/>
                <a:gd name="connsiteY2" fmla="*/ 14067 h 213360"/>
                <a:gd name="connsiteX3" fmla="*/ 2926080 w 2926080"/>
                <a:gd name="connsiteY3" fmla="*/ 14067 h 213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6080" h="213360">
                  <a:moveTo>
                    <a:pt x="0" y="0"/>
                  </a:moveTo>
                  <a:cubicBezTo>
                    <a:pt x="403274" y="104335"/>
                    <a:pt x="806548" y="208670"/>
                    <a:pt x="1294228" y="211015"/>
                  </a:cubicBezTo>
                  <a:cubicBezTo>
                    <a:pt x="1781908" y="213360"/>
                    <a:pt x="2926080" y="14067"/>
                    <a:pt x="2926080" y="14067"/>
                  </a:cubicBezTo>
                  <a:lnTo>
                    <a:pt x="2926080" y="14067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3D84235B-85B9-4C7A-B694-6B56CD3CDFEB}"/>
                </a:ext>
              </a:extLst>
            </p:cNvPr>
            <p:cNvSpPr/>
            <p:nvPr/>
          </p:nvSpPr>
          <p:spPr>
            <a:xfrm>
              <a:off x="4267200" y="1142722"/>
              <a:ext cx="304800" cy="30464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0" name="Group 17">
            <a:extLst>
              <a:ext uri="{FF2B5EF4-FFF2-40B4-BE49-F238E27FC236}">
                <a16:creationId xmlns:a16="http://schemas.microsoft.com/office/drawing/2014/main" id="{E74C0F80-B316-4B52-A6E7-58609CDEA239}"/>
              </a:ext>
            </a:extLst>
          </p:cNvPr>
          <p:cNvGrpSpPr>
            <a:grpSpLocks/>
          </p:cNvGrpSpPr>
          <p:nvPr/>
        </p:nvGrpSpPr>
        <p:grpSpPr bwMode="auto">
          <a:xfrm>
            <a:off x="2105025" y="2133600"/>
            <a:ext cx="3657600" cy="685800"/>
            <a:chOff x="914400" y="2133600"/>
            <a:chExt cx="3657600" cy="685800"/>
          </a:xfrm>
        </p:grpSpPr>
        <p:sp>
          <p:nvSpPr>
            <p:cNvPr id="7176" name="TextBox 18">
              <a:extLst>
                <a:ext uri="{FF2B5EF4-FFF2-40B4-BE49-F238E27FC236}">
                  <a16:creationId xmlns:a16="http://schemas.microsoft.com/office/drawing/2014/main" id="{D1023F98-805F-4E43-AFA4-ADF666F7F4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2134394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M/EI</a:t>
              </a:r>
            </a:p>
          </p:txBody>
        </p:sp>
        <p:grpSp>
          <p:nvGrpSpPr>
            <p:cNvPr id="7177" name="Group 41">
              <a:extLst>
                <a:ext uri="{FF2B5EF4-FFF2-40B4-BE49-F238E27FC236}">
                  <a16:creationId xmlns:a16="http://schemas.microsoft.com/office/drawing/2014/main" id="{8171C116-C7C3-4471-9D87-4971C02913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7800" y="2133600"/>
              <a:ext cx="3124200" cy="685800"/>
              <a:chOff x="1447800" y="2133600"/>
              <a:chExt cx="3124200" cy="685800"/>
            </a:xfrm>
          </p:grpSpPr>
          <p:grpSp>
            <p:nvGrpSpPr>
              <p:cNvPr id="7178" name="Group 1">
                <a:extLst>
                  <a:ext uri="{FF2B5EF4-FFF2-40B4-BE49-F238E27FC236}">
                    <a16:creationId xmlns:a16="http://schemas.microsoft.com/office/drawing/2014/main" id="{A9C68B30-606E-4793-AC7B-878CAA0887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47800" y="2133600"/>
                <a:ext cx="2971800" cy="685800"/>
                <a:chOff x="5181600" y="3124200"/>
                <a:chExt cx="2971800" cy="685800"/>
              </a:xfrm>
            </p:grpSpPr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0B6A7945-596E-4EA0-9BDC-78A91089DE99}"/>
                    </a:ext>
                  </a:extLst>
                </p:cNvPr>
                <p:cNvCxnSpPr/>
                <p:nvPr/>
              </p:nvCxnSpPr>
              <p:spPr>
                <a:xfrm rot="5400000">
                  <a:off x="5106194" y="3352006"/>
                  <a:ext cx="45720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CD68CD7E-801D-4F7D-9379-F5A0DC3F7905}"/>
                    </a:ext>
                  </a:extLst>
                </p:cNvPr>
                <p:cNvCxnSpPr/>
                <p:nvPr/>
              </p:nvCxnSpPr>
              <p:spPr>
                <a:xfrm>
                  <a:off x="5334000" y="3581400"/>
                  <a:ext cx="2819400" cy="1588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B4DFF9C6-96F2-4AE1-9B59-316CCDE1FDEC}"/>
                    </a:ext>
                  </a:extLst>
                </p:cNvPr>
                <p:cNvCxnSpPr>
                  <a:endCxn id="22" idx="0"/>
                </p:cNvCxnSpPr>
                <p:nvPr/>
              </p:nvCxnSpPr>
              <p:spPr>
                <a:xfrm>
                  <a:off x="5334000" y="3124200"/>
                  <a:ext cx="281940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>
                  <a:extLst>
                    <a:ext uri="{FF2B5EF4-FFF2-40B4-BE49-F238E27FC236}">
                      <a16:creationId xmlns:a16="http://schemas.microsoft.com/office/drawing/2014/main" id="{7E2FFE77-8148-46A9-95DF-8301D650C932}"/>
                    </a:ext>
                  </a:extLst>
                </p:cNvPr>
                <p:cNvSpPr/>
                <p:nvPr/>
              </p:nvSpPr>
              <p:spPr>
                <a:xfrm>
                  <a:off x="5181600" y="3581400"/>
                  <a:ext cx="304800" cy="228600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63A2983C-0CC8-4B5C-8D4F-67029161DC34}"/>
                  </a:ext>
                </a:extLst>
              </p:cNvPr>
              <p:cNvSpPr/>
              <p:nvPr/>
            </p:nvSpPr>
            <p:spPr>
              <a:xfrm>
                <a:off x="4267200" y="2590800"/>
                <a:ext cx="304800" cy="22860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73FA4DA7-1D98-4739-BFC9-2C24855701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6463" y="5410200"/>
          <a:ext cx="1281112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7" imgW="571252" imgH="393529" progId="Equation.3">
                  <p:embed/>
                </p:oleObj>
              </mc:Choice>
              <mc:Fallback>
                <p:oleObj name="Equation" r:id="rId7" imgW="57125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5410200"/>
                        <a:ext cx="1281112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5F3A450A-40D9-4947-983F-364E688B5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"/>
            <a:ext cx="998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FF00FF"/>
                </a:solidFill>
              </a:rPr>
              <a:t>Stiffness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972E693-5E78-4E6F-B2EA-92ED42343A46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57200"/>
            <a:ext cx="5029200" cy="1285875"/>
            <a:chOff x="381000" y="914400"/>
            <a:chExt cx="5029200" cy="1285743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C204E874-1664-499E-A5D8-296BDFC31F45}"/>
                </a:ext>
              </a:extLst>
            </p:cNvPr>
            <p:cNvCxnSpPr>
              <a:endCxn id="7" idx="0"/>
            </p:cNvCxnSpPr>
            <p:nvPr/>
          </p:nvCxnSpPr>
          <p:spPr>
            <a:xfrm>
              <a:off x="458788" y="1516001"/>
              <a:ext cx="4800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79C5505-CD5E-494E-AD41-05F79F65E600}"/>
                </a:ext>
              </a:extLst>
            </p:cNvPr>
            <p:cNvCxnSpPr/>
            <p:nvPr/>
          </p:nvCxnSpPr>
          <p:spPr>
            <a:xfrm rot="5400000">
              <a:off x="260370" y="1525525"/>
              <a:ext cx="395246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B3D75A90-6510-45B3-901D-8B9A60A37B72}"/>
                </a:ext>
              </a:extLst>
            </p:cNvPr>
            <p:cNvSpPr/>
            <p:nvPr/>
          </p:nvSpPr>
          <p:spPr>
            <a:xfrm>
              <a:off x="2209800" y="1516001"/>
              <a:ext cx="152400" cy="15714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873D07DE-C2A0-49CE-95F5-326B006F9F42}"/>
                </a:ext>
              </a:extLst>
            </p:cNvPr>
            <p:cNvSpPr/>
            <p:nvPr/>
          </p:nvSpPr>
          <p:spPr>
            <a:xfrm>
              <a:off x="3887788" y="1516001"/>
              <a:ext cx="152400" cy="15714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A041145E-AC45-4371-B3A9-7B23A4EEAE23}"/>
                </a:ext>
              </a:extLst>
            </p:cNvPr>
            <p:cNvSpPr/>
            <p:nvPr/>
          </p:nvSpPr>
          <p:spPr>
            <a:xfrm>
              <a:off x="5183188" y="1516001"/>
              <a:ext cx="152400" cy="15714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CC247F2-876A-4DED-B2CB-FCBBF63848B2}"/>
                </a:ext>
              </a:extLst>
            </p:cNvPr>
            <p:cNvCxnSpPr/>
            <p:nvPr/>
          </p:nvCxnSpPr>
          <p:spPr>
            <a:xfrm rot="5400000">
              <a:off x="338943" y="2000932"/>
              <a:ext cx="238101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87A5A83-9646-418B-8549-ABA33CF67705}"/>
                </a:ext>
              </a:extLst>
            </p:cNvPr>
            <p:cNvCxnSpPr/>
            <p:nvPr/>
          </p:nvCxnSpPr>
          <p:spPr>
            <a:xfrm flipV="1">
              <a:off x="458788" y="2025536"/>
              <a:ext cx="4799012" cy="1588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FA3BE52-5A7D-40CD-B5C4-C7AEF87FC34A}"/>
                </a:ext>
              </a:extLst>
            </p:cNvPr>
            <p:cNvCxnSpPr/>
            <p:nvPr/>
          </p:nvCxnSpPr>
          <p:spPr>
            <a:xfrm rot="5400000">
              <a:off x="2126473" y="2040615"/>
              <a:ext cx="317467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A38E4F3-66BF-4397-93DF-086BBB8357FB}"/>
                </a:ext>
              </a:extLst>
            </p:cNvPr>
            <p:cNvCxnSpPr/>
            <p:nvPr/>
          </p:nvCxnSpPr>
          <p:spPr>
            <a:xfrm rot="5400000">
              <a:off x="3844143" y="2000932"/>
              <a:ext cx="238101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2FE1B7F-32C9-41BA-9486-532CF6CF0D8E}"/>
                </a:ext>
              </a:extLst>
            </p:cNvPr>
            <p:cNvCxnSpPr/>
            <p:nvPr/>
          </p:nvCxnSpPr>
          <p:spPr>
            <a:xfrm rot="5400000">
              <a:off x="5099860" y="2040615"/>
              <a:ext cx="31746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23" name="TextBox 50">
              <a:extLst>
                <a:ext uri="{FF2B5EF4-FFF2-40B4-BE49-F238E27FC236}">
                  <a16:creationId xmlns:a16="http://schemas.microsoft.com/office/drawing/2014/main" id="{5643FF73-DC1C-4F7D-B665-FF6BF5A483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1872462"/>
              <a:ext cx="533400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15ft</a:t>
              </a:r>
            </a:p>
          </p:txBody>
        </p:sp>
        <p:sp>
          <p:nvSpPr>
            <p:cNvPr id="8224" name="TextBox 52">
              <a:extLst>
                <a:ext uri="{FF2B5EF4-FFF2-40B4-BE49-F238E27FC236}">
                  <a16:creationId xmlns:a16="http://schemas.microsoft.com/office/drawing/2014/main" id="{D6A8BB30-06C0-4C3B-AABF-A0973659E8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1872462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12ft</a:t>
              </a:r>
            </a:p>
          </p:txBody>
        </p:sp>
        <p:sp>
          <p:nvSpPr>
            <p:cNvPr id="8225" name="TextBox 53">
              <a:extLst>
                <a:ext uri="{FF2B5EF4-FFF2-40B4-BE49-F238E27FC236}">
                  <a16:creationId xmlns:a16="http://schemas.microsoft.com/office/drawing/2014/main" id="{6595E2C5-3CA6-4B54-888F-ED6AE4C7C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1872462"/>
              <a:ext cx="533400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10ft</a:t>
              </a:r>
            </a:p>
          </p:txBody>
        </p:sp>
        <p:sp>
          <p:nvSpPr>
            <p:cNvPr id="8226" name="TextBox 4">
              <a:extLst>
                <a:ext uri="{FF2B5EF4-FFF2-40B4-BE49-F238E27FC236}">
                  <a16:creationId xmlns:a16="http://schemas.microsoft.com/office/drawing/2014/main" id="{21485C2E-D815-4A5A-B283-E1680AF184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066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8227" name="TextBox 5">
              <a:extLst>
                <a:ext uri="{FF2B5EF4-FFF2-40B4-BE49-F238E27FC236}">
                  <a16:creationId xmlns:a16="http://schemas.microsoft.com/office/drawing/2014/main" id="{72B0BB78-6583-4078-996B-577F8D9FC8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12192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8228" name="TextBox 6">
              <a:extLst>
                <a:ext uri="{FF2B5EF4-FFF2-40B4-BE49-F238E27FC236}">
                  <a16:creationId xmlns:a16="http://schemas.microsoft.com/office/drawing/2014/main" id="{DCD9F3F9-0477-437E-9A2F-08B214911E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6925" y="1219200"/>
              <a:ext cx="2978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8229" name="TextBox 7">
              <a:extLst>
                <a:ext uri="{FF2B5EF4-FFF2-40B4-BE49-F238E27FC236}">
                  <a16:creationId xmlns:a16="http://schemas.microsoft.com/office/drawing/2014/main" id="{E20A420B-51CB-4492-8563-A5B16A792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1219200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1A43B19-F855-4451-BE2D-67A4C8A6D3FE}"/>
                </a:ext>
              </a:extLst>
            </p:cNvPr>
            <p:cNvSpPr/>
            <p:nvPr/>
          </p:nvSpPr>
          <p:spPr>
            <a:xfrm>
              <a:off x="2209800" y="1822357"/>
              <a:ext cx="152400" cy="158734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0424307-497D-4CD2-AE14-7AABA177DBA2}"/>
                </a:ext>
              </a:extLst>
            </p:cNvPr>
            <p:cNvCxnSpPr/>
            <p:nvPr/>
          </p:nvCxnSpPr>
          <p:spPr>
            <a:xfrm rot="5400000">
              <a:off x="2129647" y="1745372"/>
              <a:ext cx="314293" cy="15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4826FE-7453-4C52-BCB8-AF4D859A044C}"/>
                </a:ext>
              </a:extLst>
            </p:cNvPr>
            <p:cNvCxnSpPr/>
            <p:nvPr/>
          </p:nvCxnSpPr>
          <p:spPr>
            <a:xfrm>
              <a:off x="2362200" y="1828706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CB9306-A7D4-46E3-8EAA-DD4D0CAF5BF2}"/>
                </a:ext>
              </a:extLst>
            </p:cNvPr>
            <p:cNvCxnSpPr/>
            <p:nvPr/>
          </p:nvCxnSpPr>
          <p:spPr>
            <a:xfrm rot="5400000">
              <a:off x="2362217" y="1676322"/>
              <a:ext cx="304769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34" name="TextBox 120">
              <a:extLst>
                <a:ext uri="{FF2B5EF4-FFF2-40B4-BE49-F238E27FC236}">
                  <a16:creationId xmlns:a16="http://schemas.microsoft.com/office/drawing/2014/main" id="{3328E985-0920-4E37-A030-5C0CEB5B2C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400" y="1520784"/>
              <a:ext cx="685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0.2</a:t>
              </a:r>
              <a:r>
                <a:rPr lang="en-US" alt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  <a:endParaRPr lang="en-US" altLang="en-US" sz="1400"/>
            </a:p>
          </p:txBody>
        </p:sp>
        <p:sp>
          <p:nvSpPr>
            <p:cNvPr id="8235" name="TextBox 121">
              <a:extLst>
                <a:ext uri="{FF2B5EF4-FFF2-40B4-BE49-F238E27FC236}">
                  <a16:creationId xmlns:a16="http://schemas.microsoft.com/office/drawing/2014/main" id="{DA4EF616-94C4-4009-88E3-A7ADF3D03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12192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6’</a:t>
              </a:r>
            </a:p>
          </p:txBody>
        </p:sp>
        <p:sp>
          <p:nvSpPr>
            <p:cNvPr id="8236" name="TextBox 122">
              <a:extLst>
                <a:ext uri="{FF2B5EF4-FFF2-40B4-BE49-F238E27FC236}">
                  <a16:creationId xmlns:a16="http://schemas.microsoft.com/office/drawing/2014/main" id="{D9C8E182-AF3F-4DD1-9D1D-5D2C11199B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15240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8237" name="TextBox 123">
              <a:extLst>
                <a:ext uri="{FF2B5EF4-FFF2-40B4-BE49-F238E27FC236}">
                  <a16:creationId xmlns:a16="http://schemas.microsoft.com/office/drawing/2014/main" id="{ED5668F7-36C7-4CB5-A074-D8A1B9DFC9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15240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4D4E5D8F-BBCA-4B89-ACB8-92505941A6B2}"/>
                </a:ext>
              </a:extLst>
            </p:cNvPr>
            <p:cNvCxnSpPr/>
            <p:nvPr/>
          </p:nvCxnSpPr>
          <p:spPr>
            <a:xfrm rot="5400000">
              <a:off x="4305321" y="1319170"/>
              <a:ext cx="380961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39" name="TextBox 126">
              <a:extLst>
                <a:ext uri="{FF2B5EF4-FFF2-40B4-BE49-F238E27FC236}">
                  <a16:creationId xmlns:a16="http://schemas.microsoft.com/office/drawing/2014/main" id="{42739381-9D55-4095-9D64-CCA0F182B1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1675" y="9144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12k</a:t>
              </a:r>
            </a:p>
          </p:txBody>
        </p:sp>
        <p:sp>
          <p:nvSpPr>
            <p:cNvPr id="8240" name="TextBox 127">
              <a:extLst>
                <a:ext uri="{FF2B5EF4-FFF2-40B4-BE49-F238E27FC236}">
                  <a16:creationId xmlns:a16="http://schemas.microsoft.com/office/drawing/2014/main" id="{77E80CB9-F379-491E-9BF7-8A82610234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1546882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</p:grpSp>
      <p:sp>
        <p:nvSpPr>
          <p:cNvPr id="31" name="TextBox 128">
            <a:extLst>
              <a:ext uri="{FF2B5EF4-FFF2-40B4-BE49-F238E27FC236}">
                <a16:creationId xmlns:a16="http://schemas.microsoft.com/office/drawing/2014/main" id="{98FAD60F-E371-4428-AC9B-388F7C10A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649288"/>
            <a:ext cx="3048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E=30000ksi   I=200in</a:t>
            </a:r>
            <a:r>
              <a:rPr lang="en-US" altLang="en-US" sz="1800" baseline="30000"/>
              <a:t>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altLang="en-US" sz="1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=0.2"    θ</a:t>
            </a:r>
            <a:r>
              <a:rPr lang="en-US" altLang="en-US" sz="1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=0.0015rad (cw)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8C94362C-35C4-46D3-AB94-42CBFC3177BD}"/>
              </a:ext>
            </a:extLst>
          </p:cNvPr>
          <p:cNvSpPr txBox="1">
            <a:spLocks/>
          </p:cNvSpPr>
          <p:nvPr/>
        </p:nvSpPr>
        <p:spPr>
          <a:xfrm>
            <a:off x="2590800" y="0"/>
            <a:ext cx="2971800" cy="48736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Problem No.3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A134290-838E-4CBA-8622-1E6D500E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13360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</a:rPr>
              <a:t>Fixed end moment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526DEBE0-AE73-4B1D-832A-8394E561DE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9125" y="5029200"/>
          <a:ext cx="2498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3" imgW="1866900" imgH="419100" progId="Equation.3">
                  <p:embed/>
                </p:oleObj>
              </mc:Choice>
              <mc:Fallback>
                <p:oleObj name="Equation" r:id="rId3" imgW="1866900" imgH="4191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5029200"/>
                        <a:ext cx="24987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621DB35-C8C7-4EE7-9977-16048D4B7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0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2. Fixed end moments</a:t>
            </a:r>
          </a:p>
        </p:txBody>
      </p:sp>
      <p:grpSp>
        <p:nvGrpSpPr>
          <p:cNvPr id="13" name="Group 35">
            <a:extLst>
              <a:ext uri="{FF2B5EF4-FFF2-40B4-BE49-F238E27FC236}">
                <a16:creationId xmlns:a16="http://schemas.microsoft.com/office/drawing/2014/main" id="{927A5B36-4042-4815-A142-BC4B7BD8FCCB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135188"/>
            <a:ext cx="2590800" cy="2284412"/>
            <a:chOff x="228600" y="2135948"/>
            <a:chExt cx="2590800" cy="2283652"/>
          </a:xfrm>
        </p:grpSpPr>
        <p:sp>
          <p:nvSpPr>
            <p:cNvPr id="8209" name="TextBox 36">
              <a:extLst>
                <a:ext uri="{FF2B5EF4-FFF2-40B4-BE49-F238E27FC236}">
                  <a16:creationId xmlns:a16="http://schemas.microsoft.com/office/drawing/2014/main" id="{AF95A7E9-AA62-4721-BDC0-D11CE9C59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135948"/>
              <a:ext cx="25908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u="sng">
                  <a:solidFill>
                    <a:srgbClr val="FF0000"/>
                  </a:solidFill>
                </a:rPr>
                <a:t>Relative stiffness K</a:t>
              </a:r>
            </a:p>
          </p:txBody>
        </p:sp>
        <p:graphicFrame>
          <p:nvGraphicFramePr>
            <p:cNvPr id="8210" name="Object 37">
              <a:extLst>
                <a:ext uri="{FF2B5EF4-FFF2-40B4-BE49-F238E27FC236}">
                  <a16:creationId xmlns:a16="http://schemas.microsoft.com/office/drawing/2014/main" id="{BD91D705-ECD9-45B0-BD4C-0A4D0F1D596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8800" y="2651125"/>
            <a:ext cx="1382713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2" name="Equation" r:id="rId5" imgW="990170" imgH="393529" progId="Equation.3">
                    <p:embed/>
                  </p:oleObj>
                </mc:Choice>
                <mc:Fallback>
                  <p:oleObj name="Equation" r:id="rId5" imgW="990170" imgH="393529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800" y="2651125"/>
                          <a:ext cx="1382713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1" name="Object 3">
              <a:extLst>
                <a:ext uri="{FF2B5EF4-FFF2-40B4-BE49-F238E27FC236}">
                  <a16:creationId xmlns:a16="http://schemas.microsoft.com/office/drawing/2014/main" id="{248AFEFB-218F-4BA5-92EA-0F604AAF19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8313" y="3260725"/>
            <a:ext cx="1682750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3" name="Equation" r:id="rId7" imgW="1205977" imgH="393529" progId="Equation.3">
                    <p:embed/>
                  </p:oleObj>
                </mc:Choice>
                <mc:Fallback>
                  <p:oleObj name="Equation" r:id="rId7" imgW="1205977" imgH="393529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313" y="3260725"/>
                          <a:ext cx="1682750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2" name="Object 6">
              <a:extLst>
                <a:ext uri="{FF2B5EF4-FFF2-40B4-BE49-F238E27FC236}">
                  <a16:creationId xmlns:a16="http://schemas.microsoft.com/office/drawing/2014/main" id="{4912D7F6-3E2E-4708-BE7A-9650B933916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963" y="3870325"/>
            <a:ext cx="1577975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4" name="Equation" r:id="rId9" imgW="1129810" imgH="393529" progId="Equation.3">
                    <p:embed/>
                  </p:oleObj>
                </mc:Choice>
                <mc:Fallback>
                  <p:oleObj name="Equation" r:id="rId9" imgW="1129810" imgH="393529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963" y="3870325"/>
                          <a:ext cx="1577975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" name="Object 10">
            <a:extLst>
              <a:ext uri="{FF2B5EF4-FFF2-40B4-BE49-F238E27FC236}">
                <a16:creationId xmlns:a16="http://schemas.microsoft.com/office/drawing/2014/main" id="{47B9689E-BB65-4D87-8CA2-A6AF7E24EB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4663" y="5715000"/>
          <a:ext cx="27733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11" imgW="2070100" imgH="419100" progId="Equation.3">
                  <p:embed/>
                </p:oleObj>
              </mc:Choice>
              <mc:Fallback>
                <p:oleObj name="Equation" r:id="rId11" imgW="2070100" imgH="419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5715000"/>
                        <a:ext cx="27733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CB162762-2B63-4359-B43D-F92D79504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590800"/>
            <a:ext cx="274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00B0F0"/>
                </a:solidFill>
              </a:rPr>
              <a:t>FEM due to settlement</a:t>
            </a:r>
          </a:p>
        </p:txBody>
      </p:sp>
      <p:graphicFrame>
        <p:nvGraphicFramePr>
          <p:cNvPr id="43" name="Object 11">
            <a:extLst>
              <a:ext uri="{FF2B5EF4-FFF2-40B4-BE49-F238E27FC236}">
                <a16:creationId xmlns:a16="http://schemas.microsoft.com/office/drawing/2014/main" id="{BC6F63B6-6A35-4384-A1DD-7A48A1FDC6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9825" y="3067050"/>
          <a:ext cx="45243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13" imgW="3378200" imgH="393700" progId="Equation.3">
                  <p:embed/>
                </p:oleObj>
              </mc:Choice>
              <mc:Fallback>
                <p:oleObj name="Equation" r:id="rId13" imgW="33782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3067050"/>
                        <a:ext cx="45243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2">
            <a:extLst>
              <a:ext uri="{FF2B5EF4-FFF2-40B4-BE49-F238E27FC236}">
                <a16:creationId xmlns:a16="http://schemas.microsoft.com/office/drawing/2014/main" id="{D10B55B3-6AA1-41FE-B6A9-3C2FBBA03F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3810000"/>
          <a:ext cx="41338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15" imgW="3086100" imgH="393700" progId="Equation.3">
                  <p:embed/>
                </p:oleObj>
              </mc:Choice>
              <mc:Fallback>
                <p:oleObj name="Equation" r:id="rId15" imgW="3086100" imgH="393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10000"/>
                        <a:ext cx="41338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D71E375E-1BEA-41E8-B291-19894EE38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4820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00B0F0"/>
                </a:solidFill>
              </a:rPr>
              <a:t>FEM due to load</a:t>
            </a:r>
          </a:p>
        </p:txBody>
      </p:sp>
      <p:graphicFrame>
        <p:nvGraphicFramePr>
          <p:cNvPr id="46" name="Object 13">
            <a:extLst>
              <a:ext uri="{FF2B5EF4-FFF2-40B4-BE49-F238E27FC236}">
                <a16:creationId xmlns:a16="http://schemas.microsoft.com/office/drawing/2014/main" id="{2B111808-91B2-4791-A834-BC1198D883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953000"/>
          <a:ext cx="3943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7" imgW="2946400" imgH="393700" progId="Equation.3">
                  <p:embed/>
                </p:oleObj>
              </mc:Choice>
              <mc:Fallback>
                <p:oleObj name="Equation" r:id="rId17" imgW="2946400" imgH="3937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953000"/>
                        <a:ext cx="39433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4">
            <a:extLst>
              <a:ext uri="{FF2B5EF4-FFF2-40B4-BE49-F238E27FC236}">
                <a16:creationId xmlns:a16="http://schemas.microsoft.com/office/drawing/2014/main" id="{90C1EFA2-2738-4751-81F4-372DD64D48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1400" y="5867400"/>
          <a:ext cx="14954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19" imgW="1117115" imgH="215806" progId="Equation.3">
                  <p:embed/>
                </p:oleObj>
              </mc:Choice>
              <mc:Fallback>
                <p:oleObj name="Equation" r:id="rId19" imgW="1117115" imgH="215806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5867400"/>
                        <a:ext cx="14954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657F9675-D1B8-4DC0-A4E6-5E8454F31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572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u="sng">
                <a:solidFill>
                  <a:srgbClr val="00B0F0"/>
                </a:solidFill>
              </a:rPr>
              <a:t>FEM due to rotation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5" grpId="0"/>
      <p:bldP spid="42" grpId="0"/>
      <p:bldP spid="45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5DDFE9-42B0-4A80-A403-D894052A0609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762000"/>
          <a:ext cx="7010400" cy="1752600"/>
        </p:xfrm>
        <a:graphic>
          <a:graphicData uri="http://schemas.openxmlformats.org/drawingml/2006/table">
            <a:tbl>
              <a:tblPr/>
              <a:tblGrid>
                <a:gridCol w="66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Joint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Times New Roman"/>
                          <a:cs typeface="Times New Roman"/>
                        </a:rPr>
                        <a:t>Modified</a:t>
                      </a: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 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1.125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D.F.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0.44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0.56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0.53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0.47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5EDA7F1-5FBF-495F-A9CB-DFC539624A55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4602163"/>
          <a:ext cx="7010400" cy="350837"/>
        </p:xfrm>
        <a:graphic>
          <a:graphicData uri="http://schemas.openxmlformats.org/drawingml/2006/table">
            <a:tbl>
              <a:tblPr/>
              <a:tblGrid>
                <a:gridCol w="66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08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18.37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-18.37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-23.75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rgbClr val="3333FF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6CB2BD7-4296-41D1-8413-CF87CD155CED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2516188"/>
          <a:ext cx="7010400" cy="701675"/>
        </p:xfrm>
        <a:graphic>
          <a:graphicData uri="http://schemas.openxmlformats.org/drawingml/2006/table">
            <a:tbl>
              <a:tblPr/>
              <a:tblGrid>
                <a:gridCol w="66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1st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FEM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1.85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10.19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-28.93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-28.93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17.28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-11.52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7944A31-79DE-4D76-B085-CD4B15E84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36863"/>
            <a:ext cx="76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8.26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9449ED-B3A5-4A87-BA45-0AA1DCACB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847975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7DB161-7654-4F0A-992C-82707F9D5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3686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10.48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447BDA-9928-4F70-B638-85A927D98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36863"/>
            <a:ext cx="76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6.17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64153A-F232-44F3-A132-B9A7EC4F3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283686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5.48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8C1550-8D08-4CC4-84D2-84248395E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83686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11.52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FCD2C27-C66F-4393-94DA-2B162B88E8B1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3216275"/>
          <a:ext cx="7010400" cy="701675"/>
        </p:xfrm>
        <a:graphic>
          <a:graphicData uri="http://schemas.openxmlformats.org/drawingml/2006/table">
            <a:tbl>
              <a:tblPr/>
              <a:tblGrid>
                <a:gridCol w="66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2nd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4.13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3.08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5.24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5.76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948862F-5521-4C10-A94B-A114EF9A4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369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-1.36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4C4C5B-3BAF-4451-A34F-805AC6CCF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48063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3B0686-BB81-4D49-9A25-21E752B14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5369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-1.72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E67462-0FC5-4B11-8336-5B9CEF924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369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-5.83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2D2416-3936-4B73-8226-B25A5CDE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6538" y="35369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-5.17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93988F7-BFBB-495D-B926-C83B8BB37FDF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3902075"/>
          <a:ext cx="7010400" cy="701675"/>
        </p:xfrm>
        <a:graphic>
          <a:graphicData uri="http://schemas.openxmlformats.org/drawingml/2006/table">
            <a:tbl>
              <a:tblPr/>
              <a:tblGrid>
                <a:gridCol w="66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4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3rd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CO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Balance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-0.68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-2.92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-0.86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6256818-7A51-4E40-8836-0F3F2A34B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2227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1.28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48968A-6817-4C3D-BE35-76B958DFA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233863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---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C5A991-C121-40A9-98DD-223E48B02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227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1.64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A4DADD-FC6A-4ACD-B15E-A99C6F5BA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227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0.46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347235-0092-47F7-9FD6-00A2B150E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22275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0.4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AE9BC2-8D85-42D7-BFEA-BBBDCB0FC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63513"/>
            <a:ext cx="304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>
                <a:solidFill>
                  <a:srgbClr val="FF00FF"/>
                </a:solidFill>
              </a:rPr>
              <a:t>Modified stiffness method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BB4C4B2-832C-4CF6-A28E-E9ACD7012CD8}"/>
              </a:ext>
            </a:extLst>
          </p:cNvPr>
          <p:cNvCxnSpPr/>
          <p:nvPr/>
        </p:nvCxnSpPr>
        <p:spPr>
          <a:xfrm rot="5400000">
            <a:off x="7162801" y="4114800"/>
            <a:ext cx="1524000" cy="3175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4459CE9-2398-4A0E-BD09-D985E7A8E9D7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5181600"/>
            <a:ext cx="5029200" cy="809625"/>
            <a:chOff x="1600200" y="5181600"/>
            <a:chExt cx="5029200" cy="809932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90B290B-4A50-41D9-88BD-948174A28A77}"/>
                </a:ext>
              </a:extLst>
            </p:cNvPr>
            <p:cNvCxnSpPr>
              <a:endCxn id="30" idx="0"/>
            </p:cNvCxnSpPr>
            <p:nvPr/>
          </p:nvCxnSpPr>
          <p:spPr>
            <a:xfrm>
              <a:off x="1677988" y="5781903"/>
              <a:ext cx="4800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D2EC198-371B-4291-A068-964B22ABA95F}"/>
                </a:ext>
              </a:extLst>
            </p:cNvPr>
            <p:cNvCxnSpPr/>
            <p:nvPr/>
          </p:nvCxnSpPr>
          <p:spPr>
            <a:xfrm rot="5400000">
              <a:off x="1478681" y="5792226"/>
              <a:ext cx="397025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84F814C-10D5-4EAB-9A13-C5E68BE47069}"/>
                </a:ext>
              </a:extLst>
            </p:cNvPr>
            <p:cNvSpPr/>
            <p:nvPr/>
          </p:nvSpPr>
          <p:spPr>
            <a:xfrm>
              <a:off x="3429000" y="5781903"/>
              <a:ext cx="152400" cy="158810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7668BAAE-E359-4343-84CA-1211FBE19C52}"/>
                </a:ext>
              </a:extLst>
            </p:cNvPr>
            <p:cNvSpPr/>
            <p:nvPr/>
          </p:nvSpPr>
          <p:spPr>
            <a:xfrm>
              <a:off x="5106988" y="5781903"/>
              <a:ext cx="152400" cy="158810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88684DA-F2B2-4F74-89FC-9F9F4216AA8C}"/>
                </a:ext>
              </a:extLst>
            </p:cNvPr>
            <p:cNvSpPr/>
            <p:nvPr/>
          </p:nvSpPr>
          <p:spPr>
            <a:xfrm>
              <a:off x="6402388" y="5781903"/>
              <a:ext cx="152400" cy="158810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383" name="TextBox 4">
              <a:extLst>
                <a:ext uri="{FF2B5EF4-FFF2-40B4-BE49-F238E27FC236}">
                  <a16:creationId xmlns:a16="http://schemas.microsoft.com/office/drawing/2014/main" id="{5C640C42-0969-4FCF-8E5C-18E148B5B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53340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9384" name="TextBox 5">
              <a:extLst>
                <a:ext uri="{FF2B5EF4-FFF2-40B4-BE49-F238E27FC236}">
                  <a16:creationId xmlns:a16="http://schemas.microsoft.com/office/drawing/2014/main" id="{DDC386D8-CE3F-4661-A792-C579AC84B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2800" y="54864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9385" name="TextBox 6">
              <a:extLst>
                <a:ext uri="{FF2B5EF4-FFF2-40B4-BE49-F238E27FC236}">
                  <a16:creationId xmlns:a16="http://schemas.microsoft.com/office/drawing/2014/main" id="{F6491756-2843-44F5-9F16-0EF0D942A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6125" y="5486400"/>
              <a:ext cx="2978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9386" name="TextBox 7">
              <a:extLst>
                <a:ext uri="{FF2B5EF4-FFF2-40B4-BE49-F238E27FC236}">
                  <a16:creationId xmlns:a16="http://schemas.microsoft.com/office/drawing/2014/main" id="{26D97471-2E13-4123-B786-AD340CBC29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4600" y="5486400"/>
              <a:ext cx="304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925A197D-7A87-455E-9226-5F5DF1AF085C}"/>
                </a:ext>
              </a:extLst>
            </p:cNvPr>
            <p:cNvCxnSpPr/>
            <p:nvPr/>
          </p:nvCxnSpPr>
          <p:spPr>
            <a:xfrm rot="5400000">
              <a:off x="5524429" y="5586566"/>
              <a:ext cx="381144" cy="31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88" name="TextBox 126">
              <a:extLst>
                <a:ext uri="{FF2B5EF4-FFF2-40B4-BE49-F238E27FC236}">
                  <a16:creationId xmlns:a16="http://schemas.microsoft.com/office/drawing/2014/main" id="{48757438-71D4-4EC8-A77F-48600BD76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0875" y="51816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12k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92A47E9-C6A0-49B3-90A5-961D42C69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6181725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FF"/>
                </a:solidFill>
              </a:rPr>
              <a:t>Draw SFD &amp; BMD</a:t>
            </a:r>
          </a:p>
        </p:txBody>
      </p:sp>
      <p:grpSp>
        <p:nvGrpSpPr>
          <p:cNvPr id="31" name="Group 37">
            <a:extLst>
              <a:ext uri="{FF2B5EF4-FFF2-40B4-BE49-F238E27FC236}">
                <a16:creationId xmlns:a16="http://schemas.microsoft.com/office/drawing/2014/main" id="{4A237420-FA95-4082-983C-5D2755756964}"/>
              </a:ext>
            </a:extLst>
          </p:cNvPr>
          <p:cNvGrpSpPr>
            <a:grpSpLocks/>
          </p:cNvGrpSpPr>
          <p:nvPr/>
        </p:nvGrpSpPr>
        <p:grpSpPr bwMode="auto">
          <a:xfrm>
            <a:off x="1781175" y="5546725"/>
            <a:ext cx="3676650" cy="565150"/>
            <a:chOff x="1780736" y="5546441"/>
            <a:chExt cx="3677528" cy="565718"/>
          </a:xfrm>
        </p:grpSpPr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1ECFE856-C2B7-437D-874C-711E51EF9F1A}"/>
                </a:ext>
              </a:extLst>
            </p:cNvPr>
            <p:cNvSpPr/>
            <p:nvPr/>
          </p:nvSpPr>
          <p:spPr>
            <a:xfrm flipH="1">
              <a:off x="3247936" y="5546441"/>
              <a:ext cx="152436" cy="54982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B35FAB90-A978-4FB6-9388-A2960E7E8281}"/>
                </a:ext>
              </a:extLst>
            </p:cNvPr>
            <p:cNvSpPr/>
            <p:nvPr/>
          </p:nvSpPr>
          <p:spPr>
            <a:xfrm>
              <a:off x="3657609" y="5546441"/>
              <a:ext cx="152436" cy="54982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8AC9E322-0515-45E4-97ED-1636EEE41AAB}"/>
                </a:ext>
              </a:extLst>
            </p:cNvPr>
            <p:cNvSpPr/>
            <p:nvPr/>
          </p:nvSpPr>
          <p:spPr>
            <a:xfrm flipH="1">
              <a:off x="4924737" y="5562332"/>
              <a:ext cx="152436" cy="54982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AD956B0C-3522-4217-9D09-8E3D12799C81}"/>
                </a:ext>
              </a:extLst>
            </p:cNvPr>
            <p:cNvSpPr/>
            <p:nvPr/>
          </p:nvSpPr>
          <p:spPr>
            <a:xfrm>
              <a:off x="5305828" y="5562332"/>
              <a:ext cx="152436" cy="54982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CF8D3893-5F21-42AD-B7AB-355635F9C335}"/>
                </a:ext>
              </a:extLst>
            </p:cNvPr>
            <p:cNvSpPr/>
            <p:nvPr/>
          </p:nvSpPr>
          <p:spPr>
            <a:xfrm>
              <a:off x="1780736" y="5562332"/>
              <a:ext cx="152436" cy="549827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3333FF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FEC9DCFF-A66E-4497-A5CD-6D044130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24000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33CC"/>
                </a:solidFill>
              </a:rPr>
              <a:t>2. Fixed end moments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1123DD39-8D0B-4A51-BF99-72CA0736140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625475"/>
            <a:ext cx="4432300" cy="2298700"/>
            <a:chOff x="685800" y="625823"/>
            <a:chExt cx="4432590" cy="2297913"/>
          </a:xfrm>
        </p:grpSpPr>
        <p:cxnSp>
          <p:nvCxnSpPr>
            <p:cNvPr id="10256" name="AutoShape 4">
              <a:extLst>
                <a:ext uri="{FF2B5EF4-FFF2-40B4-BE49-F238E27FC236}">
                  <a16:creationId xmlns:a16="http://schemas.microsoft.com/office/drawing/2014/main" id="{68F00EF6-5DB0-4B56-9D98-A3771B14DC0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66041" y="1524000"/>
              <a:ext cx="338215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7" name="AutoShape 5">
              <a:extLst>
                <a:ext uri="{FF2B5EF4-FFF2-40B4-BE49-F238E27FC236}">
                  <a16:creationId xmlns:a16="http://schemas.microsoft.com/office/drawing/2014/main" id="{4589284F-A3AD-4740-A125-63EDAFDADF4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824896" y="1087235"/>
              <a:ext cx="873529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8" name="AutoShape 6">
              <a:extLst>
                <a:ext uri="{FF2B5EF4-FFF2-40B4-BE49-F238E27FC236}">
                  <a16:creationId xmlns:a16="http://schemas.microsoft.com/office/drawing/2014/main" id="{CDAD1D4D-4EF8-4547-8F36-0766E457D9D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00281" y="1540213"/>
              <a:ext cx="1739" cy="10377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9" name="AutoShape 11">
              <a:extLst>
                <a:ext uri="{FF2B5EF4-FFF2-40B4-BE49-F238E27FC236}">
                  <a16:creationId xmlns:a16="http://schemas.microsoft.com/office/drawing/2014/main" id="{262CA270-CE82-48F1-B62F-3D01FA78F0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895601" y="2590800"/>
              <a:ext cx="429941" cy="108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0" name="Text Box 15">
              <a:extLst>
                <a:ext uri="{FF2B5EF4-FFF2-40B4-BE49-F238E27FC236}">
                  <a16:creationId xmlns:a16="http://schemas.microsoft.com/office/drawing/2014/main" id="{0E9D251A-E59B-4C19-B33E-CF0888764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914400"/>
              <a:ext cx="760148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2k/ft</a:t>
              </a: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1" name="Freeform 19">
              <a:extLst>
                <a:ext uri="{FF2B5EF4-FFF2-40B4-BE49-F238E27FC236}">
                  <a16:creationId xmlns:a16="http://schemas.microsoft.com/office/drawing/2014/main" id="{0EEDED9F-B9F6-449A-AA61-E70321CB7D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359" y="1380024"/>
              <a:ext cx="516622" cy="161059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Freeform 20">
              <a:extLst>
                <a:ext uri="{FF2B5EF4-FFF2-40B4-BE49-F238E27FC236}">
                  <a16:creationId xmlns:a16="http://schemas.microsoft.com/office/drawing/2014/main" id="{A7EFFFD2-1A09-44AE-AC10-96F573FF1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1506" y="1351295"/>
              <a:ext cx="405296" cy="188918"/>
            </a:xfrm>
            <a:custGeom>
              <a:avLst/>
              <a:gdLst>
                <a:gd name="T0" fmla="*/ 0 w 636"/>
                <a:gd name="T1" fmla="*/ 2147483646 h 304"/>
                <a:gd name="T2" fmla="*/ 2147483646 w 636"/>
                <a:gd name="T3" fmla="*/ 2147483646 h 304"/>
                <a:gd name="T4" fmla="*/ 2147483646 w 636"/>
                <a:gd name="T5" fmla="*/ 2147483646 h 304"/>
                <a:gd name="T6" fmla="*/ 0 60000 65536"/>
                <a:gd name="T7" fmla="*/ 0 60000 65536"/>
                <a:gd name="T8" fmla="*/ 0 60000 65536"/>
                <a:gd name="T9" fmla="*/ 0 w 636"/>
                <a:gd name="T10" fmla="*/ 0 h 304"/>
                <a:gd name="T11" fmla="*/ 636 w 636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304">
                  <a:moveTo>
                    <a:pt x="0" y="304"/>
                  </a:moveTo>
                  <a:cubicBezTo>
                    <a:pt x="97" y="155"/>
                    <a:pt x="195" y="6"/>
                    <a:pt x="301" y="3"/>
                  </a:cubicBezTo>
                  <a:cubicBezTo>
                    <a:pt x="407" y="0"/>
                    <a:pt x="580" y="241"/>
                    <a:pt x="636" y="288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Freeform 21">
              <a:extLst>
                <a:ext uri="{FF2B5EF4-FFF2-40B4-BE49-F238E27FC236}">
                  <a16:creationId xmlns:a16="http://schemas.microsoft.com/office/drawing/2014/main" id="{B28E16C9-3125-4B8A-B6BA-FED34561B7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209801" y="1143000"/>
              <a:ext cx="133406" cy="222225"/>
            </a:xfrm>
            <a:custGeom>
              <a:avLst/>
              <a:gdLst>
                <a:gd name="T0" fmla="*/ 0 w 545"/>
                <a:gd name="T1" fmla="*/ 2147483646 h 440"/>
                <a:gd name="T2" fmla="*/ 2147483646 w 545"/>
                <a:gd name="T3" fmla="*/ 2147483646 h 440"/>
                <a:gd name="T4" fmla="*/ 2147483646 w 545"/>
                <a:gd name="T5" fmla="*/ 2147483646 h 440"/>
                <a:gd name="T6" fmla="*/ 0 60000 65536"/>
                <a:gd name="T7" fmla="*/ 0 60000 65536"/>
                <a:gd name="T8" fmla="*/ 0 60000 65536"/>
                <a:gd name="T9" fmla="*/ 0 w 545"/>
                <a:gd name="T10" fmla="*/ 0 h 440"/>
                <a:gd name="T11" fmla="*/ 545 w 545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440">
                  <a:moveTo>
                    <a:pt x="0" y="440"/>
                  </a:moveTo>
                  <a:cubicBezTo>
                    <a:pt x="21" y="283"/>
                    <a:pt x="43" y="126"/>
                    <a:pt x="134" y="63"/>
                  </a:cubicBezTo>
                  <a:cubicBezTo>
                    <a:pt x="225" y="0"/>
                    <a:pt x="477" y="63"/>
                    <a:pt x="545" y="63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Text Box 22">
              <a:extLst>
                <a:ext uri="{FF2B5EF4-FFF2-40B4-BE49-F238E27FC236}">
                  <a16:creationId xmlns:a16="http://schemas.microsoft.com/office/drawing/2014/main" id="{74069A46-5CF9-4830-B93A-3443E3922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169" y="2557218"/>
              <a:ext cx="393990" cy="36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D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0265" name="Text Box 23">
              <a:extLst>
                <a:ext uri="{FF2B5EF4-FFF2-40B4-BE49-F238E27FC236}">
                  <a16:creationId xmlns:a16="http://schemas.microsoft.com/office/drawing/2014/main" id="{A2B706C3-D348-4948-AD11-587A868D8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100" y="625823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A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0266" name="Text Box 27">
              <a:extLst>
                <a:ext uri="{FF2B5EF4-FFF2-40B4-BE49-F238E27FC236}">
                  <a16:creationId xmlns:a16="http://schemas.microsoft.com/office/drawing/2014/main" id="{DB5DC1D8-BFE4-4C11-ADF2-F714A4A4C6B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24000" y="1970026"/>
              <a:ext cx="562759" cy="315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8ft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267" name="Text Box 28">
              <a:extLst>
                <a:ext uri="{FF2B5EF4-FFF2-40B4-BE49-F238E27FC236}">
                  <a16:creationId xmlns:a16="http://schemas.microsoft.com/office/drawing/2014/main" id="{6A39CE26-A741-48C5-92C9-E4391CC41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0206" y="1261404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B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0268" name="Text Box 29">
              <a:extLst>
                <a:ext uri="{FF2B5EF4-FFF2-40B4-BE49-F238E27FC236}">
                  <a16:creationId xmlns:a16="http://schemas.microsoft.com/office/drawing/2014/main" id="{017DFC15-7703-42A2-8CA8-E42C846DB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4173" y="1281648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C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10269" name="Text Box 30">
              <a:extLst>
                <a:ext uri="{FF2B5EF4-FFF2-40B4-BE49-F238E27FC236}">
                  <a16:creationId xmlns:a16="http://schemas.microsoft.com/office/drawing/2014/main" id="{4E2C6357-5B56-4675-AB70-CDAB15526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1295400"/>
              <a:ext cx="393990" cy="364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400"/>
                <a:t>E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10270" name="AutoShape 31">
              <a:extLst>
                <a:ext uri="{FF2B5EF4-FFF2-40B4-BE49-F238E27FC236}">
                  <a16:creationId xmlns:a16="http://schemas.microsoft.com/office/drawing/2014/main" id="{DF1E4FF5-1EA9-4762-92AD-66923B87B9C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59807" y="782800"/>
              <a:ext cx="0" cy="139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71" name="AutoShape 32">
              <a:extLst>
                <a:ext uri="{FF2B5EF4-FFF2-40B4-BE49-F238E27FC236}">
                  <a16:creationId xmlns:a16="http://schemas.microsoft.com/office/drawing/2014/main" id="{29BDEEFF-59E1-4638-BB4A-92BA5A79559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83212" y="645247"/>
              <a:ext cx="376595" cy="158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72" name="Text Box 36">
              <a:extLst>
                <a:ext uri="{FF2B5EF4-FFF2-40B4-BE49-F238E27FC236}">
                  <a16:creationId xmlns:a16="http://schemas.microsoft.com/office/drawing/2014/main" id="{7D9A2C74-9353-465E-BAE8-034C3BE3B9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838201"/>
              <a:ext cx="630381" cy="304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12ft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0180DF96-CA52-45A4-A4F6-C1B8F5A7CA39}"/>
                </a:ext>
              </a:extLst>
            </p:cNvPr>
            <p:cNvSpPr/>
            <p:nvPr/>
          </p:nvSpPr>
          <p:spPr>
            <a:xfrm rot="19292291">
              <a:off x="1181132" y="1144758"/>
              <a:ext cx="488982" cy="680804"/>
            </a:xfrm>
            <a:custGeom>
              <a:avLst/>
              <a:gdLst>
                <a:gd name="connsiteX0" fmla="*/ 206326 w 262596"/>
                <a:gd name="connsiteY0" fmla="*/ 548640 h 548640"/>
                <a:gd name="connsiteX1" fmla="*/ 9378 w 262596"/>
                <a:gd name="connsiteY1" fmla="*/ 211016 h 548640"/>
                <a:gd name="connsiteX2" fmla="*/ 262596 w 262596"/>
                <a:gd name="connsiteY2" fmla="*/ 0 h 548640"/>
                <a:gd name="connsiteX3" fmla="*/ 262596 w 262596"/>
                <a:gd name="connsiteY3" fmla="*/ 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596" h="548640">
                  <a:moveTo>
                    <a:pt x="206326" y="548640"/>
                  </a:moveTo>
                  <a:cubicBezTo>
                    <a:pt x="103163" y="425548"/>
                    <a:pt x="0" y="302456"/>
                    <a:pt x="9378" y="211016"/>
                  </a:cubicBezTo>
                  <a:cubicBezTo>
                    <a:pt x="18756" y="119576"/>
                    <a:pt x="262596" y="0"/>
                    <a:pt x="262596" y="0"/>
                  </a:cubicBezTo>
                  <a:lnTo>
                    <a:pt x="262596" y="0"/>
                  </a:lnTo>
                </a:path>
              </a:pathLst>
            </a:custGeom>
            <a:ln w="28575">
              <a:solidFill>
                <a:srgbClr val="00B0F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74" name="AutoShape 7">
              <a:extLst>
                <a:ext uri="{FF2B5EF4-FFF2-40B4-BE49-F238E27FC236}">
                  <a16:creationId xmlns:a16="http://schemas.microsoft.com/office/drawing/2014/main" id="{3A0E31F0-F420-4BF6-ACF9-6DA1A2151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193" y="1524000"/>
              <a:ext cx="304407" cy="16018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grpSp>
          <p:nvGrpSpPr>
            <p:cNvPr id="10275" name="Group 39">
              <a:extLst>
                <a:ext uri="{FF2B5EF4-FFF2-40B4-BE49-F238E27FC236}">
                  <a16:creationId xmlns:a16="http://schemas.microsoft.com/office/drawing/2014/main" id="{62E70932-3D03-480F-AED7-5B757071F1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4664" y="1143000"/>
              <a:ext cx="1130520" cy="381000"/>
              <a:chOff x="3352800" y="1143000"/>
              <a:chExt cx="1130520" cy="381000"/>
            </a:xfrm>
          </p:grpSpPr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B20FEFD0-9D36-4880-A124-98620DF6A1F9}"/>
                  </a:ext>
                </a:extLst>
              </p:cNvPr>
              <p:cNvCxnSpPr/>
              <p:nvPr/>
            </p:nvCxnSpPr>
            <p:spPr>
              <a:xfrm rot="5400000">
                <a:off x="3162893" y="1332812"/>
                <a:ext cx="380870" cy="158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4735949B-2B81-4EDE-9704-DC6B9D7F0AB9}"/>
                  </a:ext>
                </a:extLst>
              </p:cNvPr>
              <p:cNvCxnSpPr/>
              <p:nvPr/>
            </p:nvCxnSpPr>
            <p:spPr>
              <a:xfrm rot="5400000">
                <a:off x="3405797" y="1332812"/>
                <a:ext cx="380870" cy="158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E1077B06-AD21-4B3E-94EE-616E25944ECC}"/>
                  </a:ext>
                </a:extLst>
              </p:cNvPr>
              <p:cNvCxnSpPr/>
              <p:nvPr/>
            </p:nvCxnSpPr>
            <p:spPr>
              <a:xfrm rot="5400000">
                <a:off x="3694741" y="1332812"/>
                <a:ext cx="380870" cy="158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69661468-CA86-44BA-BC2C-7E5B72FF110A}"/>
                  </a:ext>
                </a:extLst>
              </p:cNvPr>
              <p:cNvCxnSpPr/>
              <p:nvPr/>
            </p:nvCxnSpPr>
            <p:spPr>
              <a:xfrm rot="5400000">
                <a:off x="3999561" y="1332812"/>
                <a:ext cx="380870" cy="158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DA99C40B-67B1-4D18-B1DE-C3F0C20FD67F}"/>
                  </a:ext>
                </a:extLst>
              </p:cNvPr>
              <p:cNvCxnSpPr/>
              <p:nvPr/>
            </p:nvCxnSpPr>
            <p:spPr>
              <a:xfrm rot="5400000">
                <a:off x="4291680" y="1332812"/>
                <a:ext cx="380870" cy="158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071A523-23B5-4F4C-AEA9-CB261CA6BB3C}"/>
                </a:ext>
              </a:extLst>
            </p:cNvPr>
            <p:cNvCxnSpPr/>
            <p:nvPr/>
          </p:nvCxnSpPr>
          <p:spPr>
            <a:xfrm rot="5400000">
              <a:off x="2667238" y="2057180"/>
              <a:ext cx="533217" cy="3810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8F0470F5-8AE3-44A2-83CE-81701B03B66D}"/>
                </a:ext>
              </a:extLst>
            </p:cNvPr>
            <p:cNvCxnSpPr/>
            <p:nvPr/>
          </p:nvCxnSpPr>
          <p:spPr>
            <a:xfrm>
              <a:off x="2749685" y="2514301"/>
              <a:ext cx="381025" cy="15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08E51BF5-90A9-4CFF-8705-0F210275A260}"/>
                </a:ext>
              </a:extLst>
            </p:cNvPr>
            <p:cNvCxnSpPr/>
            <p:nvPr/>
          </p:nvCxnSpPr>
          <p:spPr>
            <a:xfrm>
              <a:off x="2916384" y="2285779"/>
              <a:ext cx="228615" cy="158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FE1AA14-8FAC-48BB-9A79-0F074515C394}"/>
                </a:ext>
              </a:extLst>
            </p:cNvPr>
            <p:cNvCxnSpPr/>
            <p:nvPr/>
          </p:nvCxnSpPr>
          <p:spPr>
            <a:xfrm rot="5400000">
              <a:off x="1181973" y="2019965"/>
              <a:ext cx="22693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218F322-3184-4DCF-ADDA-78785849E1CF}"/>
                </a:ext>
              </a:extLst>
            </p:cNvPr>
            <p:cNvCxnSpPr/>
            <p:nvPr/>
          </p:nvCxnSpPr>
          <p:spPr>
            <a:xfrm rot="5400000">
              <a:off x="2020228" y="2019965"/>
              <a:ext cx="22693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72F3414-4D06-40B1-8A6C-E79279F16C10}"/>
                </a:ext>
              </a:extLst>
            </p:cNvPr>
            <p:cNvCxnSpPr/>
            <p:nvPr/>
          </p:nvCxnSpPr>
          <p:spPr>
            <a:xfrm>
              <a:off x="1295440" y="1981084"/>
              <a:ext cx="3353019" cy="1587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C42542D-FF98-4D9E-AB0B-040C4F9A7303}"/>
                </a:ext>
              </a:extLst>
            </p:cNvPr>
            <p:cNvCxnSpPr/>
            <p:nvPr/>
          </p:nvCxnSpPr>
          <p:spPr>
            <a:xfrm rot="5400000">
              <a:off x="4532612" y="1976323"/>
              <a:ext cx="230108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83" name="Text Box 27">
              <a:extLst>
                <a:ext uri="{FF2B5EF4-FFF2-40B4-BE49-F238E27FC236}">
                  <a16:creationId xmlns:a16="http://schemas.microsoft.com/office/drawing/2014/main" id="{7BAA0CB7-2BF3-4814-952E-C3E3B74B8CC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332841" y="1981200"/>
              <a:ext cx="562759" cy="315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8ft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284" name="Text Box 27">
              <a:extLst>
                <a:ext uri="{FF2B5EF4-FFF2-40B4-BE49-F238E27FC236}">
                  <a16:creationId xmlns:a16="http://schemas.microsoft.com/office/drawing/2014/main" id="{975695E8-EE8D-46D1-B035-90BB521D27C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032709" y="1600200"/>
              <a:ext cx="472491" cy="265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6ft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285" name="Text Box 27">
              <a:extLst>
                <a:ext uri="{FF2B5EF4-FFF2-40B4-BE49-F238E27FC236}">
                  <a16:creationId xmlns:a16="http://schemas.microsoft.com/office/drawing/2014/main" id="{BDC16768-B2F8-4774-A109-72F93B3FECD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076136" y="2133600"/>
              <a:ext cx="472491" cy="265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6ft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0286" name="Text Box 15">
              <a:extLst>
                <a:ext uri="{FF2B5EF4-FFF2-40B4-BE49-F238E27FC236}">
                  <a16:creationId xmlns:a16="http://schemas.microsoft.com/office/drawing/2014/main" id="{D8053E98-D4BA-48EB-AEA4-EDA53CC6A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1524000"/>
              <a:ext cx="7620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20k-ft</a:t>
              </a: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7" name="Freeform 21">
              <a:extLst>
                <a:ext uri="{FF2B5EF4-FFF2-40B4-BE49-F238E27FC236}">
                  <a16:creationId xmlns:a16="http://schemas.microsoft.com/office/drawing/2014/main" id="{F56F039D-01FF-4C77-B8DD-15BD0CDD7067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438400" y="2536360"/>
              <a:ext cx="285806" cy="130639"/>
            </a:xfrm>
            <a:custGeom>
              <a:avLst/>
              <a:gdLst>
                <a:gd name="T0" fmla="*/ 0 w 545"/>
                <a:gd name="T1" fmla="*/ 2147483646 h 440"/>
                <a:gd name="T2" fmla="*/ 2147483646 w 545"/>
                <a:gd name="T3" fmla="*/ 2147483646 h 440"/>
                <a:gd name="T4" fmla="*/ 2147483646 w 545"/>
                <a:gd name="T5" fmla="*/ 2147483646 h 440"/>
                <a:gd name="T6" fmla="*/ 0 60000 65536"/>
                <a:gd name="T7" fmla="*/ 0 60000 65536"/>
                <a:gd name="T8" fmla="*/ 0 60000 65536"/>
                <a:gd name="T9" fmla="*/ 0 w 545"/>
                <a:gd name="T10" fmla="*/ 0 h 440"/>
                <a:gd name="T11" fmla="*/ 545 w 545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440">
                  <a:moveTo>
                    <a:pt x="0" y="440"/>
                  </a:moveTo>
                  <a:cubicBezTo>
                    <a:pt x="21" y="283"/>
                    <a:pt x="43" y="126"/>
                    <a:pt x="134" y="63"/>
                  </a:cubicBezTo>
                  <a:cubicBezTo>
                    <a:pt x="225" y="0"/>
                    <a:pt x="477" y="63"/>
                    <a:pt x="545" y="63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Text Box 15">
              <a:extLst>
                <a:ext uri="{FF2B5EF4-FFF2-40B4-BE49-F238E27FC236}">
                  <a16:creationId xmlns:a16="http://schemas.microsoft.com/office/drawing/2014/main" id="{3A8CBD32-D128-4E11-8D70-3795BA5D76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838200"/>
              <a:ext cx="9906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5k  each</a:t>
              </a: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9" name="Text Box 15">
              <a:extLst>
                <a:ext uri="{FF2B5EF4-FFF2-40B4-BE49-F238E27FC236}">
                  <a16:creationId xmlns:a16="http://schemas.microsoft.com/office/drawing/2014/main" id="{1AFB5FAE-FE27-4A17-8221-5E8069B30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2590800"/>
              <a:ext cx="643596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3k/ft</a:t>
              </a: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90" name="Text Box 27">
              <a:extLst>
                <a:ext uri="{FF2B5EF4-FFF2-40B4-BE49-F238E27FC236}">
                  <a16:creationId xmlns:a16="http://schemas.microsoft.com/office/drawing/2014/main" id="{77760CFA-7D04-4680-9AD8-3BA399B6E91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810000" y="1947204"/>
              <a:ext cx="609600" cy="342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FontTx/>
                <a:buNone/>
              </a:pPr>
              <a:r>
                <a:rPr lang="en-US" altLang="en-US" sz="1800"/>
                <a:t>16ft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id="{7FF1BAA7-53E9-4828-AB91-23BDA491B72C}"/>
              </a:ext>
            </a:extLst>
          </p:cNvPr>
          <p:cNvSpPr txBox="1">
            <a:spLocks/>
          </p:cNvSpPr>
          <p:nvPr/>
        </p:nvSpPr>
        <p:spPr>
          <a:xfrm>
            <a:off x="2590800" y="0"/>
            <a:ext cx="2971800" cy="48736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Problem No. 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205C298-6652-44CA-84A4-5A1ADEC22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048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Relative stiffness K</a:t>
            </a:r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359B7F1C-BEE6-43C3-BFF3-DF20B0E1E6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2063" y="3429000"/>
          <a:ext cx="14351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3" imgW="1028254" imgH="393529" progId="Equation.3">
                  <p:embed/>
                </p:oleObj>
              </mc:Choice>
              <mc:Fallback>
                <p:oleObj name="Equation" r:id="rId3" imgW="1028254" imgH="393529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3429000"/>
                        <a:ext cx="14351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">
            <a:extLst>
              <a:ext uri="{FF2B5EF4-FFF2-40B4-BE49-F238E27FC236}">
                <a16:creationId xmlns:a16="http://schemas.microsoft.com/office/drawing/2014/main" id="{2A7DEDF5-EB45-496F-A54A-91807F8AB3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4100" y="4038600"/>
          <a:ext cx="1576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5" imgW="1129810" imgH="393529" progId="Equation.3">
                  <p:embed/>
                </p:oleObj>
              </mc:Choice>
              <mc:Fallback>
                <p:oleObj name="Equation" r:id="rId5" imgW="1129810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038600"/>
                        <a:ext cx="15763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482F027B-579F-4F85-91D4-0C0FD2FD6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048000"/>
            <a:ext cx="198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</a:rPr>
              <a:t>Fixed end moment</a:t>
            </a:r>
          </a:p>
        </p:txBody>
      </p:sp>
      <p:graphicFrame>
        <p:nvGraphicFramePr>
          <p:cNvPr id="51" name="Object 4">
            <a:extLst>
              <a:ext uri="{FF2B5EF4-FFF2-40B4-BE49-F238E27FC236}">
                <a16:creationId xmlns:a16="http://schemas.microsoft.com/office/drawing/2014/main" id="{3F4F4DB0-0D4B-4414-834F-3EF3A63ECC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2675" y="3429000"/>
          <a:ext cx="32591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7" imgW="2336800" imgH="419100" progId="Equation.3">
                  <p:embed/>
                </p:oleObj>
              </mc:Choice>
              <mc:Fallback>
                <p:oleObj name="Equation" r:id="rId7" imgW="23368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3429000"/>
                        <a:ext cx="325913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6">
            <a:extLst>
              <a:ext uri="{FF2B5EF4-FFF2-40B4-BE49-F238E27FC236}">
                <a16:creationId xmlns:a16="http://schemas.microsoft.com/office/drawing/2014/main" id="{BFA6CC2F-5350-46EF-B0B2-F28633539C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5850" y="4673600"/>
          <a:ext cx="24082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9" imgW="1727200" imgH="419100" progId="Equation.3">
                  <p:embed/>
                </p:oleObj>
              </mc:Choice>
              <mc:Fallback>
                <p:oleObj name="Equation" r:id="rId9" imgW="17272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673600"/>
                        <a:ext cx="240823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">
            <a:extLst>
              <a:ext uri="{FF2B5EF4-FFF2-40B4-BE49-F238E27FC236}">
                <a16:creationId xmlns:a16="http://schemas.microsoft.com/office/drawing/2014/main" id="{F1485954-75B7-4461-A9AD-62B54D4CA8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6825" y="4648200"/>
          <a:ext cx="14351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1" imgW="1028254" imgH="393529" progId="Equation.3">
                  <p:embed/>
                </p:oleObj>
              </mc:Choice>
              <mc:Fallback>
                <p:oleObj name="Equation" r:id="rId11" imgW="102825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648200"/>
                        <a:ext cx="14351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7">
            <a:extLst>
              <a:ext uri="{FF2B5EF4-FFF2-40B4-BE49-F238E27FC236}">
                <a16:creationId xmlns:a16="http://schemas.microsoft.com/office/drawing/2014/main" id="{6442A441-C93D-42C4-B795-21D616A994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2038" y="4038600"/>
          <a:ext cx="3848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13" imgW="2755900" imgH="419100" progId="Equation.3">
                  <p:embed/>
                </p:oleObj>
              </mc:Choice>
              <mc:Fallback>
                <p:oleObj name="Equation" r:id="rId13" imgW="27559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038" y="4038600"/>
                        <a:ext cx="3848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8">
            <a:extLst>
              <a:ext uri="{FF2B5EF4-FFF2-40B4-BE49-F238E27FC236}">
                <a16:creationId xmlns:a16="http://schemas.microsoft.com/office/drawing/2014/main" id="{E7A54CFB-0603-4FBD-99C3-D5BC247C99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5850" y="5867400"/>
          <a:ext cx="33972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15" imgW="2438400" imgH="419100" progId="Equation.3">
                  <p:embed/>
                </p:oleObj>
              </mc:Choice>
              <mc:Fallback>
                <p:oleObj name="Equation" r:id="rId15" imgW="2438400" imgH="419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5867400"/>
                        <a:ext cx="33972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84CF5EDF-88CD-4C1D-9272-09A4E0D66C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4100" y="5334000"/>
          <a:ext cx="15605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17" imgW="1117115" imgH="393529" progId="Equation.3">
                  <p:embed/>
                </p:oleObj>
              </mc:Choice>
              <mc:Fallback>
                <p:oleObj name="Equation" r:id="rId17" imgW="1117115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5334000"/>
                        <a:ext cx="15605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34A5D5E9-BD30-42D0-8568-CC4E989071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6325" y="5283200"/>
          <a:ext cx="23193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19" imgW="1663700" imgH="419100" progId="Equation.3">
                  <p:embed/>
                </p:oleObj>
              </mc:Choice>
              <mc:Fallback>
                <p:oleObj name="Equation" r:id="rId19" imgW="16637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5283200"/>
                        <a:ext cx="231933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3" grpId="0"/>
      <p:bldP spid="44" grpId="0"/>
      <p:bldP spid="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3363</TotalTime>
  <Words>654</Words>
  <Application>Microsoft Office PowerPoint</Application>
  <PresentationFormat>On-screen Show (4:3)</PresentationFormat>
  <Paragraphs>425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Arial</vt:lpstr>
      <vt:lpstr>Times New Roman</vt:lpstr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Moment Distribution Method</dc:title>
  <dc:creator>DR. MD. KAMRUZZAMAN</dc:creator>
  <cp:lastModifiedBy>Rashadul Islam</cp:lastModifiedBy>
  <cp:revision>353</cp:revision>
  <dcterms:created xsi:type="dcterms:W3CDTF">2006-08-16T00:00:00Z</dcterms:created>
  <dcterms:modified xsi:type="dcterms:W3CDTF">2023-03-11T15:32:08Z</dcterms:modified>
</cp:coreProperties>
</file>