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8" r:id="rId2"/>
    <p:sldId id="416" r:id="rId3"/>
    <p:sldId id="413" r:id="rId4"/>
    <p:sldId id="414" r:id="rId5"/>
    <p:sldId id="409" r:id="rId6"/>
    <p:sldId id="41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D6761-5545-426E-8B3C-81A68294B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8CC0E-8520-403C-9950-9E16581197D8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47539-D0F6-4E4D-8BF1-8966BEEAD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7B4D7-7671-4216-9D28-6C144A89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F6C12-6F6E-4850-B32E-1580F995AF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62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BA340-CD30-44B9-947C-38C17DED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66C6A-6539-4D0B-9939-6074BFA087F1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D8B2-787D-43F0-8374-1EFBE3C7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12A91-9507-4B6D-9317-FA31FAB6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95629-DFF8-4E84-88B1-06C3E05D66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43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F5498-A86B-49B8-8F7A-C431913BB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E250E-B32C-4AFB-8E28-2D50FF773C28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7E610-01F0-458F-A696-58309161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2279C-8D9A-4B4C-9C8C-A70419359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7AF8A-45A7-4FCE-B7D7-2F138F9251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491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DEF77-55D5-4293-A266-C59C3E56F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92B25-1325-416E-8A5B-5BB03EC48A05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ED22E-2419-4CF6-A743-5FF67827C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8F11C-3DA7-4C0B-8FCC-FB622933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35E8B-067E-4655-AE59-428A30F539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64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BEE92-E153-4441-BEE9-792ACBC4E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CC8C5-91C2-452B-B6B8-768882E0CF9B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71953-BECC-44A1-8838-171E49248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27644-FF6D-4906-A1AA-6AAB7D3D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D9E98-1ECF-4D27-A6A5-22ACBFDD82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72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43CB30-A315-4C58-9E6C-7FC5BCB7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A87F5-6088-44BE-80F7-D2B97F9A4B51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3CCBFD-4477-4E9E-9211-7E29B8A3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503D21-4323-448A-8009-552A7CB53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771BD-F898-4D06-9D60-0EC8A805D4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90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FF5786-0D14-4664-B343-D897FC6D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B0122-C9E7-4424-9638-8C5549E7F30F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09BD68E-1790-45DF-B2DD-C13DAFCF7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757B967-6D73-4065-BD2B-ACA79854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37CD0-BFFE-47DD-BC6F-457A12F8D9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07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892CEE2-4E92-4BF3-B715-9BDCD4D1D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A814B-3208-4F63-A8EF-86F1325E26AC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17DAF1-50D8-4CC8-9799-07A11EE78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D46AFA-558E-47FD-A783-246C34904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B3BE5-A3C8-44F5-9335-6A7C7E8F7E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E83C611-B6F0-48CD-928A-828A94703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20E55-77E3-4912-BEB9-5537074F3EAD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2B944E3-3473-4C47-B0F5-0C54CF88E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4F2A0AC-C4BB-4F4F-BA7D-4F0657F4D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4D798-8554-4D7E-941D-A13CC7DC5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42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D47024-C175-4E8C-A50D-67B7B693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FFB53-9245-4F02-BDA1-6E9AC107086C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AE625E-5028-4C45-AD98-93CDBC31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8C97FC-FFA8-49DB-8CFA-874B701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D0072-5F42-4D89-90CC-349411F4C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12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246AB0-A186-4E26-AA87-4D1F322F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D30F3-130C-4787-84D2-1CB30696F9C1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C5C347-AE39-4475-831D-3D39C1310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532D75-C8CF-4111-9920-CE836FF9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09941-A589-43A8-AA47-03A91C3B3C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54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FD2AE5-86D6-44F5-8DDC-6ED3CED79E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7A7B41F-1884-4B33-98C8-A2D668CF4D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B6200-71A8-4420-AFB3-126074546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A89D5E-161F-4AD3-9D10-B3C1F9D12D29}" type="datetimeFigureOut">
              <a:rPr lang="en-US"/>
              <a:pPr>
                <a:defRPr/>
              </a:pPr>
              <a:t>3/11/2023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389EA-C2F5-40E6-ABC3-4959CE13E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34C39-C2EC-4B58-8425-173B9041BD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60D1438-EFD4-4670-942F-E1CE50F84C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7">
            <a:extLst>
              <a:ext uri="{FF2B5EF4-FFF2-40B4-BE49-F238E27FC236}">
                <a16:creationId xmlns:a16="http://schemas.microsoft.com/office/drawing/2014/main" id="{239FAC37-31CD-4EC5-AF40-C8BBBEE646D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566738"/>
            <a:ext cx="4038600" cy="1506537"/>
            <a:chOff x="1219200" y="565991"/>
            <a:chExt cx="4038600" cy="1506973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06B249DC-E6E8-4CC6-B2D2-25F00422113C}"/>
                </a:ext>
              </a:extLst>
            </p:cNvPr>
            <p:cNvCxnSpPr>
              <a:endCxn id="6" idx="0"/>
            </p:cNvCxnSpPr>
            <p:nvPr/>
          </p:nvCxnSpPr>
          <p:spPr>
            <a:xfrm>
              <a:off x="1373188" y="1358382"/>
              <a:ext cx="3579812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266F4947-D50A-4F6B-9F4E-4FC57E79EE5F}"/>
                </a:ext>
              </a:extLst>
            </p:cNvPr>
            <p:cNvSpPr/>
            <p:nvPr/>
          </p:nvSpPr>
          <p:spPr>
            <a:xfrm>
              <a:off x="4802188" y="1358382"/>
              <a:ext cx="303212" cy="317592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6B6E66A-95BD-41CD-9543-F7B960C9E339}"/>
                </a:ext>
              </a:extLst>
            </p:cNvPr>
            <p:cNvSpPr/>
            <p:nvPr/>
          </p:nvSpPr>
          <p:spPr>
            <a:xfrm>
              <a:off x="1373188" y="1218642"/>
              <a:ext cx="373062" cy="147681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DA91F97-6FE1-4830-8CBB-132B24A2BFBD}"/>
                </a:ext>
              </a:extLst>
            </p:cNvPr>
            <p:cNvSpPr/>
            <p:nvPr/>
          </p:nvSpPr>
          <p:spPr>
            <a:xfrm>
              <a:off x="1760538" y="1199586"/>
              <a:ext cx="374650" cy="147681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2A2D144-36AF-405C-82ED-D7E1E7B3FB8E}"/>
                </a:ext>
              </a:extLst>
            </p:cNvPr>
            <p:cNvSpPr/>
            <p:nvPr/>
          </p:nvSpPr>
          <p:spPr>
            <a:xfrm>
              <a:off x="2065338" y="1199586"/>
              <a:ext cx="374650" cy="147681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CABC5F4-3FB2-4EA3-B471-4F8D3F3CCECB}"/>
                </a:ext>
              </a:extLst>
            </p:cNvPr>
            <p:cNvSpPr/>
            <p:nvPr/>
          </p:nvSpPr>
          <p:spPr>
            <a:xfrm>
              <a:off x="2446338" y="1199586"/>
              <a:ext cx="374650" cy="147681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4652BA6-0766-4C6C-8112-6B431AA439D2}"/>
                </a:ext>
              </a:extLst>
            </p:cNvPr>
            <p:cNvSpPr/>
            <p:nvPr/>
          </p:nvSpPr>
          <p:spPr>
            <a:xfrm>
              <a:off x="1982788" y="834356"/>
              <a:ext cx="595312" cy="373171"/>
            </a:xfrm>
            <a:custGeom>
              <a:avLst/>
              <a:gdLst>
                <a:gd name="connsiteX0" fmla="*/ 0 w 595745"/>
                <a:gd name="connsiteY0" fmla="*/ 357909 h 357909"/>
                <a:gd name="connsiteX1" fmla="*/ 221673 w 595745"/>
                <a:gd name="connsiteY1" fmla="*/ 53109 h 357909"/>
                <a:gd name="connsiteX2" fmla="*/ 595745 w 595745"/>
                <a:gd name="connsiteY2" fmla="*/ 39255 h 357909"/>
                <a:gd name="connsiteX3" fmla="*/ 595745 w 595745"/>
                <a:gd name="connsiteY3" fmla="*/ 39255 h 357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5745" h="357909">
                  <a:moveTo>
                    <a:pt x="0" y="357909"/>
                  </a:moveTo>
                  <a:cubicBezTo>
                    <a:pt x="61191" y="232063"/>
                    <a:pt x="122382" y="106218"/>
                    <a:pt x="221673" y="53109"/>
                  </a:cubicBezTo>
                  <a:cubicBezTo>
                    <a:pt x="320964" y="0"/>
                    <a:pt x="595745" y="39255"/>
                    <a:pt x="595745" y="39255"/>
                  </a:cubicBezTo>
                  <a:lnTo>
                    <a:pt x="595745" y="39255"/>
                  </a:lnTo>
                </a:path>
              </a:pathLst>
            </a:cu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71" name="TextBox 33">
              <a:extLst>
                <a:ext uri="{FF2B5EF4-FFF2-40B4-BE49-F238E27FC236}">
                  <a16:creationId xmlns:a16="http://schemas.microsoft.com/office/drawing/2014/main" id="{EA3959AE-2DD7-4EF7-AE02-E8B0FBFA5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794" y="565991"/>
              <a:ext cx="9898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W #/ft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F50B9FD-0DCE-41F1-8F0C-5FEE6F9A49F1}"/>
                </a:ext>
              </a:extLst>
            </p:cNvPr>
            <p:cNvCxnSpPr/>
            <p:nvPr/>
          </p:nvCxnSpPr>
          <p:spPr>
            <a:xfrm rot="5400000">
              <a:off x="1253297" y="1953074"/>
              <a:ext cx="23819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D157E92-CC55-4A9E-9F2B-65E014442659}"/>
                </a:ext>
              </a:extLst>
            </p:cNvPr>
            <p:cNvCxnSpPr/>
            <p:nvPr/>
          </p:nvCxnSpPr>
          <p:spPr>
            <a:xfrm>
              <a:off x="1373188" y="1977686"/>
              <a:ext cx="3503612" cy="0"/>
            </a:xfrm>
            <a:prstGeom prst="line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43635C-2DEE-4260-8116-DEC620D623B5}"/>
                </a:ext>
              </a:extLst>
            </p:cNvPr>
            <p:cNvCxnSpPr/>
            <p:nvPr/>
          </p:nvCxnSpPr>
          <p:spPr>
            <a:xfrm rot="5400000">
              <a:off x="4758497" y="1953074"/>
              <a:ext cx="23819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5" name="TextBox 51">
              <a:extLst>
                <a:ext uri="{FF2B5EF4-FFF2-40B4-BE49-F238E27FC236}">
                  <a16:creationId xmlns:a16="http://schemas.microsoft.com/office/drawing/2014/main" id="{390107C6-A53E-45B2-83F3-EA9E400D43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16764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L</a:t>
              </a:r>
            </a:p>
          </p:txBody>
        </p:sp>
        <p:sp>
          <p:nvSpPr>
            <p:cNvPr id="2076" name="TextBox 4">
              <a:extLst>
                <a:ext uri="{FF2B5EF4-FFF2-40B4-BE49-F238E27FC236}">
                  <a16:creationId xmlns:a16="http://schemas.microsoft.com/office/drawing/2014/main" id="{EC95BF67-AE2B-4896-B2D4-DF9D31B844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910154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2077" name="TextBox 5">
              <a:extLst>
                <a:ext uri="{FF2B5EF4-FFF2-40B4-BE49-F238E27FC236}">
                  <a16:creationId xmlns:a16="http://schemas.microsoft.com/office/drawing/2014/main" id="{5F7B09F4-681A-46AE-B9F4-45AD2731A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1066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72325683-6131-4001-AB1F-DFD66C4EF91C}"/>
                </a:ext>
              </a:extLst>
            </p:cNvPr>
            <p:cNvSpPr/>
            <p:nvPr/>
          </p:nvSpPr>
          <p:spPr>
            <a:xfrm>
              <a:off x="2833688" y="1218642"/>
              <a:ext cx="373062" cy="146092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B9B3D54-0337-4A72-BB25-1F4332243359}"/>
                </a:ext>
              </a:extLst>
            </p:cNvPr>
            <p:cNvSpPr/>
            <p:nvPr/>
          </p:nvSpPr>
          <p:spPr>
            <a:xfrm>
              <a:off x="3221038" y="1199586"/>
              <a:ext cx="374650" cy="146092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2022FA9-97E3-46A1-A232-3844341BFE47}"/>
                </a:ext>
              </a:extLst>
            </p:cNvPr>
            <p:cNvSpPr/>
            <p:nvPr/>
          </p:nvSpPr>
          <p:spPr>
            <a:xfrm>
              <a:off x="3525838" y="1199586"/>
              <a:ext cx="374650" cy="146092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A156FCC4-8F55-4F21-A13D-AC205032E708}"/>
                </a:ext>
              </a:extLst>
            </p:cNvPr>
            <p:cNvSpPr/>
            <p:nvPr/>
          </p:nvSpPr>
          <p:spPr>
            <a:xfrm>
              <a:off x="3906838" y="1199586"/>
              <a:ext cx="374650" cy="146092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20525863-BB68-445C-A318-3118137AB1B7}"/>
                </a:ext>
              </a:extLst>
            </p:cNvPr>
            <p:cNvSpPr/>
            <p:nvPr/>
          </p:nvSpPr>
          <p:spPr>
            <a:xfrm>
              <a:off x="4197350" y="1191647"/>
              <a:ext cx="374650" cy="146092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E5E2D3BE-115E-46C6-B76A-E85B5EAC0B65}"/>
                </a:ext>
              </a:extLst>
            </p:cNvPr>
            <p:cNvSpPr/>
            <p:nvPr/>
          </p:nvSpPr>
          <p:spPr>
            <a:xfrm>
              <a:off x="4578350" y="1204351"/>
              <a:ext cx="374650" cy="147680"/>
            </a:xfrm>
            <a:custGeom>
              <a:avLst/>
              <a:gdLst>
                <a:gd name="connsiteX0" fmla="*/ 0 w 374073"/>
                <a:gd name="connsiteY0" fmla="*/ 140854 h 140854"/>
                <a:gd name="connsiteX1" fmla="*/ 221673 w 374073"/>
                <a:gd name="connsiteY1" fmla="*/ 2309 h 140854"/>
                <a:gd name="connsiteX2" fmla="*/ 374073 w 374073"/>
                <a:gd name="connsiteY2" fmla="*/ 127000 h 140854"/>
                <a:gd name="connsiteX3" fmla="*/ 374073 w 374073"/>
                <a:gd name="connsiteY3" fmla="*/ 127000 h 14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073" h="140854">
                  <a:moveTo>
                    <a:pt x="0" y="140854"/>
                  </a:moveTo>
                  <a:cubicBezTo>
                    <a:pt x="79664" y="72736"/>
                    <a:pt x="159328" y="4618"/>
                    <a:pt x="221673" y="2309"/>
                  </a:cubicBezTo>
                  <a:cubicBezTo>
                    <a:pt x="284018" y="0"/>
                    <a:pt x="374073" y="127000"/>
                    <a:pt x="374073" y="127000"/>
                  </a:cubicBezTo>
                  <a:lnTo>
                    <a:pt x="374073" y="127000"/>
                  </a:ln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B5804E4-36A1-4650-AD1F-6EBECC30C17B}"/>
                </a:ext>
              </a:extLst>
            </p:cNvPr>
            <p:cNvSpPr/>
            <p:nvPr/>
          </p:nvSpPr>
          <p:spPr>
            <a:xfrm>
              <a:off x="1219200" y="1142420"/>
              <a:ext cx="152400" cy="45733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490671F7-935B-449B-A669-155A98219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2860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Wl</a:t>
            </a:r>
            <a:r>
              <a:rPr lang="en-US" altLang="en-US" sz="1800" baseline="30000"/>
              <a:t>2</a:t>
            </a:r>
            <a:r>
              <a:rPr lang="en-US" altLang="en-US" sz="1800"/>
              <a:t>/12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0BC3037-4580-44E9-850A-0C83171F7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86000"/>
            <a:ext cx="99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- Wl</a:t>
            </a:r>
            <a:r>
              <a:rPr lang="en-US" altLang="en-US" sz="1800" baseline="30000"/>
              <a:t>2</a:t>
            </a:r>
            <a:r>
              <a:rPr lang="en-US" altLang="en-US" sz="1800"/>
              <a:t>/12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A755204-6F14-43DE-A866-BCD52E044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9829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Wl</a:t>
            </a:r>
            <a:r>
              <a:rPr lang="en-US" altLang="en-US" sz="1800" baseline="30000"/>
              <a:t>2</a:t>
            </a:r>
            <a:r>
              <a:rPr lang="en-US" altLang="en-US" sz="1800"/>
              <a:t>/24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3C8A8E5-0FCF-4611-83F3-E95678588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6670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Wl</a:t>
            </a:r>
            <a:r>
              <a:rPr lang="en-US" altLang="en-US" sz="1800" baseline="30000"/>
              <a:t>2</a:t>
            </a:r>
            <a:r>
              <a:rPr lang="en-US" altLang="en-US" sz="1800"/>
              <a:t>/12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5E08D9-1E74-420D-8CE5-A67A9EA78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590800"/>
            <a:ext cx="76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------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A3B0F64-3EAB-4CFE-8502-8F9AB88FA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76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------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491EDF0-26F2-4B89-A715-7734FA01B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40113"/>
            <a:ext cx="152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___________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9D12551-1511-4CFD-937E-7408069E8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440113"/>
            <a:ext cx="152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___________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9F13B9C-C4B8-4052-A2B4-3DCA5AB00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97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Wl</a:t>
            </a:r>
            <a:r>
              <a:rPr lang="en-US" altLang="en-US" sz="1800" baseline="30000"/>
              <a:t>2</a:t>
            </a:r>
            <a:r>
              <a:rPr lang="en-US" altLang="en-US" sz="1800"/>
              <a:t>/8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48AC2DE-A3FD-438F-877D-00D7FABD1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0"/>
            <a:ext cx="990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sng">
                <a:solidFill>
                  <a:srgbClr val="00B0F0"/>
                </a:solidFill>
              </a:rPr>
              <a:t>BCS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F5073F1-EF58-4C70-8F1D-8E892D076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21113"/>
            <a:ext cx="685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6597CDE-D0F8-425F-854A-7D4F65EA4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276600"/>
            <a:ext cx="76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------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03B85E7-BB0A-4787-949D-B1B59EC57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276600"/>
            <a:ext cx="76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------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3">
            <a:extLst>
              <a:ext uri="{FF2B5EF4-FFF2-40B4-BE49-F238E27FC236}">
                <a16:creationId xmlns:a16="http://schemas.microsoft.com/office/drawing/2014/main" id="{B85DEE56-A8CB-4DEE-BE1C-26F49AA91074}"/>
              </a:ext>
            </a:extLst>
          </p:cNvPr>
          <p:cNvSpPr txBox="1">
            <a:spLocks/>
          </p:cNvSpPr>
          <p:nvPr/>
        </p:nvSpPr>
        <p:spPr>
          <a:xfrm>
            <a:off x="1676400" y="228600"/>
            <a:ext cx="4038600" cy="6096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u="sng">
                <a:latin typeface="+mj-lt"/>
                <a:ea typeface="+mj-ea"/>
                <a:cs typeface="+mj-cs"/>
              </a:rPr>
              <a:t>Problem no.-6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grpSp>
        <p:nvGrpSpPr>
          <p:cNvPr id="3" name="Group 57">
            <a:extLst>
              <a:ext uri="{FF2B5EF4-FFF2-40B4-BE49-F238E27FC236}">
                <a16:creationId xmlns:a16="http://schemas.microsoft.com/office/drawing/2014/main" id="{4CAA3ABE-D919-45B8-953A-1B67A6A2DB4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914400"/>
            <a:ext cx="2209800" cy="2438400"/>
            <a:chOff x="762000" y="2439194"/>
            <a:chExt cx="2209800" cy="243840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474B5125-D080-4D2D-953E-A2859D68B15C}"/>
                </a:ext>
              </a:extLst>
            </p:cNvPr>
            <p:cNvCxnSpPr/>
            <p:nvPr/>
          </p:nvCxnSpPr>
          <p:spPr>
            <a:xfrm rot="5400000">
              <a:off x="343694" y="3846513"/>
              <a:ext cx="1447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B64F85F-1ED4-47DF-A494-DB493FFE0A76}"/>
                </a:ext>
              </a:extLst>
            </p:cNvPr>
            <p:cNvCxnSpPr/>
            <p:nvPr/>
          </p:nvCxnSpPr>
          <p:spPr>
            <a:xfrm>
              <a:off x="1066800" y="3123407"/>
              <a:ext cx="1600200" cy="31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2697C83-51A7-42C9-BB95-E607E8C551D4}"/>
                </a:ext>
              </a:extLst>
            </p:cNvPr>
            <p:cNvCxnSpPr/>
            <p:nvPr/>
          </p:nvCxnSpPr>
          <p:spPr>
            <a:xfrm rot="5400000">
              <a:off x="1943894" y="3846513"/>
              <a:ext cx="1447800" cy="1588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FB90984-4AB1-4127-A913-B109D761551B}"/>
                </a:ext>
              </a:extLst>
            </p:cNvPr>
            <p:cNvCxnSpPr/>
            <p:nvPr/>
          </p:nvCxnSpPr>
          <p:spPr>
            <a:xfrm>
              <a:off x="914400" y="4571207"/>
              <a:ext cx="304800" cy="158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8A88D13-A0E1-44E3-8D58-821E5D094B31}"/>
                </a:ext>
              </a:extLst>
            </p:cNvPr>
            <p:cNvCxnSpPr/>
            <p:nvPr/>
          </p:nvCxnSpPr>
          <p:spPr>
            <a:xfrm>
              <a:off x="2487613" y="4571207"/>
              <a:ext cx="381000" cy="158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5D6D4BA-241D-425E-A4FA-CAAFAF7B7FBF}"/>
                </a:ext>
              </a:extLst>
            </p:cNvPr>
            <p:cNvCxnSpPr/>
            <p:nvPr/>
          </p:nvCxnSpPr>
          <p:spPr>
            <a:xfrm rot="5400000">
              <a:off x="1715294" y="2855913"/>
              <a:ext cx="531813" cy="3175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5" name="TextBox 9">
              <a:extLst>
                <a:ext uri="{FF2B5EF4-FFF2-40B4-BE49-F238E27FC236}">
                  <a16:creationId xmlns:a16="http://schemas.microsoft.com/office/drawing/2014/main" id="{2B3CEE67-D201-4716-8716-6A6A937F1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42672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3086" name="TextBox 10">
              <a:extLst>
                <a:ext uri="{FF2B5EF4-FFF2-40B4-BE49-F238E27FC236}">
                  <a16:creationId xmlns:a16="http://schemas.microsoft.com/office/drawing/2014/main" id="{AA329552-788A-434B-93C3-5ACBEFABE7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30480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3087" name="TextBox 11">
              <a:extLst>
                <a:ext uri="{FF2B5EF4-FFF2-40B4-BE49-F238E27FC236}">
                  <a16:creationId xmlns:a16="http://schemas.microsoft.com/office/drawing/2014/main" id="{C9635001-6EA0-4EC3-8EA1-E6597F14E4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2983468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3088" name="TextBox 12">
              <a:extLst>
                <a:ext uri="{FF2B5EF4-FFF2-40B4-BE49-F238E27FC236}">
                  <a16:creationId xmlns:a16="http://schemas.microsoft.com/office/drawing/2014/main" id="{0A118A1F-741C-49C3-8AC9-828784A35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42672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3089" name="TextBox 13">
              <a:extLst>
                <a:ext uri="{FF2B5EF4-FFF2-40B4-BE49-F238E27FC236}">
                  <a16:creationId xmlns:a16="http://schemas.microsoft.com/office/drawing/2014/main" id="{BC5CB049-1656-434D-AE99-73B8D52A2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3124200"/>
              <a:ext cx="762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(1.5I)</a:t>
              </a:r>
            </a:p>
          </p:txBody>
        </p:sp>
        <p:sp>
          <p:nvSpPr>
            <p:cNvPr id="3090" name="TextBox 14">
              <a:extLst>
                <a:ext uri="{FF2B5EF4-FFF2-40B4-BE49-F238E27FC236}">
                  <a16:creationId xmlns:a16="http://schemas.microsoft.com/office/drawing/2014/main" id="{A002B1A8-E8BC-44AA-A4ED-4248CF714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37338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3091" name="TextBox 15">
              <a:extLst>
                <a:ext uri="{FF2B5EF4-FFF2-40B4-BE49-F238E27FC236}">
                  <a16:creationId xmlns:a16="http://schemas.microsoft.com/office/drawing/2014/main" id="{D042F78A-D209-4EAA-9908-2D8A239A67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3657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(I)</a:t>
              </a:r>
            </a:p>
          </p:txBody>
        </p:sp>
        <p:sp>
          <p:nvSpPr>
            <p:cNvPr id="3092" name="TextBox 16">
              <a:extLst>
                <a:ext uri="{FF2B5EF4-FFF2-40B4-BE49-F238E27FC236}">
                  <a16:creationId xmlns:a16="http://schemas.microsoft.com/office/drawing/2014/main" id="{5CE0A24C-C5C6-4902-A1ED-CF50BDAF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2439194"/>
              <a:ext cx="685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20K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FA4C363-3A1D-4872-8579-7BD4BC0A524B}"/>
                </a:ext>
              </a:extLst>
            </p:cNvPr>
            <p:cNvCxnSpPr/>
            <p:nvPr/>
          </p:nvCxnSpPr>
          <p:spPr>
            <a:xfrm rot="5400000">
              <a:off x="723901" y="3847306"/>
              <a:ext cx="1447800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94" name="TextBox 18">
              <a:extLst>
                <a:ext uri="{FF2B5EF4-FFF2-40B4-BE49-F238E27FC236}">
                  <a16:creationId xmlns:a16="http://schemas.microsoft.com/office/drawing/2014/main" id="{19080265-E325-40D5-95EF-2EA32FDD78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37338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15ft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5C016A4-CBA0-4480-B49A-39862DE61B73}"/>
                </a:ext>
              </a:extLst>
            </p:cNvPr>
            <p:cNvCxnSpPr/>
            <p:nvPr/>
          </p:nvCxnSpPr>
          <p:spPr>
            <a:xfrm>
              <a:off x="1066800" y="4799807"/>
              <a:ext cx="1600200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96" name="TextBox 20">
              <a:extLst>
                <a:ext uri="{FF2B5EF4-FFF2-40B4-BE49-F238E27FC236}">
                  <a16:creationId xmlns:a16="http://schemas.microsoft.com/office/drawing/2014/main" id="{E819D041-CD5F-4D0E-BF0B-E6D6F3CDF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44958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20ft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4C50953-2B91-4B83-B82A-C6B163457526}"/>
                </a:ext>
              </a:extLst>
            </p:cNvPr>
            <p:cNvCxnSpPr/>
            <p:nvPr/>
          </p:nvCxnSpPr>
          <p:spPr>
            <a:xfrm>
              <a:off x="1336675" y="4571207"/>
              <a:ext cx="2286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CB23BCE-F5EC-438A-8415-6D13761ABB66}"/>
                </a:ext>
              </a:extLst>
            </p:cNvPr>
            <p:cNvCxnSpPr/>
            <p:nvPr/>
          </p:nvCxnSpPr>
          <p:spPr>
            <a:xfrm rot="5400000">
              <a:off x="990601" y="4799806"/>
              <a:ext cx="1524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88D23A9-68DB-4477-A92D-BDB6FD749C82}"/>
                </a:ext>
              </a:extLst>
            </p:cNvPr>
            <p:cNvCxnSpPr/>
            <p:nvPr/>
          </p:nvCxnSpPr>
          <p:spPr>
            <a:xfrm rot="5400000">
              <a:off x="2590801" y="4799806"/>
              <a:ext cx="152400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2097F88-D76F-4A66-A089-70D83065A4A3}"/>
                </a:ext>
              </a:extLst>
            </p:cNvPr>
            <p:cNvCxnSpPr/>
            <p:nvPr/>
          </p:nvCxnSpPr>
          <p:spPr>
            <a:xfrm rot="5400000" flipH="1" flipV="1">
              <a:off x="2552701" y="2932906"/>
              <a:ext cx="2286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2A6A4B0-4C00-4E10-9C0C-1922A7242739}"/>
                </a:ext>
              </a:extLst>
            </p:cNvPr>
            <p:cNvCxnSpPr/>
            <p:nvPr/>
          </p:nvCxnSpPr>
          <p:spPr>
            <a:xfrm>
              <a:off x="1981200" y="2937669"/>
              <a:ext cx="685800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02" name="TextBox 26">
              <a:extLst>
                <a:ext uri="{FF2B5EF4-FFF2-40B4-BE49-F238E27FC236}">
                  <a16:creationId xmlns:a16="http://schemas.microsoft.com/office/drawing/2014/main" id="{8E62F521-3BD2-45CF-BD89-995E9A1286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2667000"/>
              <a:ext cx="533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8ft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62B269CA-9A73-43AF-BFAE-DD82C2FB5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057400"/>
            <a:ext cx="3048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Calculate: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1. Relative  stiffness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2. Fixed end moments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0FDD1F0-D5C1-4DBD-B602-B39B0652B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429000"/>
            <a:ext cx="121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K = I/L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4977AD9-449E-4795-AB20-50F7097DD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2672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en-US" sz="1800" baseline="-25000"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 = Pab</a:t>
            </a:r>
            <a:r>
              <a:rPr lang="en-US" altLang="en-US" sz="180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US" altLang="en-US" sz="1800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38AF990-3CBF-4C1E-9EA6-AAB7C3B50D20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609600"/>
          <a:ext cx="7391400" cy="990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Joint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996F6D74-3158-4503-B9B1-15CE2F153061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1600200"/>
          <a:ext cx="73914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F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92C1714-AA3F-4CD3-BBCC-ADFE223710B6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2209800"/>
          <a:ext cx="73914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D.F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0.47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823584D-894E-4EB0-B435-9A63909968AB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2743200"/>
          <a:ext cx="7391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17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7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endParaRPr lang="en-US" sz="17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700" dirty="0">
                          <a:solidFill>
                            <a:schemeClr val="tx1"/>
                          </a:solidFill>
                        </a:rPr>
                        <a:t>Cycle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FEM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------</a:t>
                      </a:r>
                    </a:p>
                    <a:p>
                      <a:endParaRPr lang="en-US" sz="1900" dirty="0">
                        <a:solidFill>
                          <a:srgbClr val="FF0000"/>
                        </a:solidFill>
                      </a:endParaRP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------</a:t>
                      </a:r>
                      <a:endParaRPr lang="en-US" sz="19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-18.0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38.4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-20.4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-57.6</a:t>
                      </a:r>
                      <a:endParaRPr lang="en-US" sz="19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30.5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------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27.1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 algn="ctr"/>
                      <a:endParaRPr lang="en-US" sz="1900" dirty="0"/>
                    </a:p>
                  </a:txBody>
                  <a:tcPr marT="47951" marB="4795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D0661369-E84C-4755-8223-B8B099DFA741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3630613"/>
          <a:ext cx="7391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1700" dirty="0"/>
                        <a:t>2</a:t>
                      </a:r>
                      <a:r>
                        <a:rPr lang="en-US" sz="1700" baseline="30000" dirty="0"/>
                        <a:t>nd</a:t>
                      </a:r>
                      <a:r>
                        <a:rPr lang="en-US" sz="1700" dirty="0"/>
                        <a:t> cycle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CO</a:t>
                      </a:r>
                      <a:endParaRPr lang="en-US" sz="19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-9.0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------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-7.17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15.25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-8.08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-10.2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5.81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4.39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13.55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-------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T="47951" marB="4795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52F878FF-CEF8-4BE6-BDD2-0CCEF7A6008B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4516438"/>
          <a:ext cx="73914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1700" dirty="0"/>
                        <a:t>3</a:t>
                      </a:r>
                      <a:r>
                        <a:rPr lang="en-US" sz="1700" baseline="30000" dirty="0"/>
                        <a:t>rd</a:t>
                      </a:r>
                      <a:r>
                        <a:rPr lang="en-US" sz="1700" dirty="0"/>
                        <a:t> cycle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Co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Balance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-3.59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-------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-1.37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2.91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-1.54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-4.04</a:t>
                      </a:r>
                      <a:endParaRPr lang="en-US" sz="19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2.14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------</a:t>
                      </a:r>
                      <a:endParaRPr lang="en-US" sz="19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1.9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/>
                        <a:t>2.2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90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7951" marB="47951"/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T="47951" marB="4795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02E2A2DB-B009-4B8C-8039-3E8F91475FEE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5394325"/>
          <a:ext cx="73914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-12.59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-26.54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26.54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-33.39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33.39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15.75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257" name="TextBox 1">
            <a:extLst>
              <a:ext uri="{FF2B5EF4-FFF2-40B4-BE49-F238E27FC236}">
                <a16:creationId xmlns:a16="http://schemas.microsoft.com/office/drawing/2014/main" id="{E3E9E0C5-531E-4128-BD1B-80884C161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475" y="381000"/>
            <a:ext cx="1219200" cy="579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0">
            <a:extLst>
              <a:ext uri="{FF2B5EF4-FFF2-40B4-BE49-F238E27FC236}">
                <a16:creationId xmlns:a16="http://schemas.microsoft.com/office/drawing/2014/main" id="{0D45859E-B25F-4D44-A1EF-41CA5F498088}"/>
              </a:ext>
            </a:extLst>
          </p:cNvPr>
          <p:cNvGrpSpPr>
            <a:grpSpLocks/>
          </p:cNvGrpSpPr>
          <p:nvPr/>
        </p:nvGrpSpPr>
        <p:grpSpPr bwMode="auto">
          <a:xfrm>
            <a:off x="620713" y="1827213"/>
            <a:ext cx="4256087" cy="2744787"/>
            <a:chOff x="620555" y="1827388"/>
            <a:chExt cx="4256245" cy="2744612"/>
          </a:xfrm>
        </p:grpSpPr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3BE56158-00E3-47DB-BE71-73DD04003C47}"/>
                </a:ext>
              </a:extLst>
            </p:cNvPr>
            <p:cNvSpPr/>
            <p:nvPr/>
          </p:nvSpPr>
          <p:spPr>
            <a:xfrm rot="18634169" flipV="1">
              <a:off x="696789" y="3833821"/>
              <a:ext cx="619086" cy="771554"/>
            </a:xfrm>
            <a:prstGeom prst="arc">
              <a:avLst>
                <a:gd name="adj1" fmla="val 10812104"/>
                <a:gd name="adj2" fmla="val 16121171"/>
              </a:avLst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Arc 43">
              <a:extLst>
                <a:ext uri="{FF2B5EF4-FFF2-40B4-BE49-F238E27FC236}">
                  <a16:creationId xmlns:a16="http://schemas.microsoft.com/office/drawing/2014/main" id="{821F40CB-0485-46B7-A289-4B25B06D2DF4}"/>
                </a:ext>
              </a:extLst>
            </p:cNvPr>
            <p:cNvSpPr/>
            <p:nvPr/>
          </p:nvSpPr>
          <p:spPr>
            <a:xfrm rot="18634169" flipV="1">
              <a:off x="3956849" y="3633006"/>
              <a:ext cx="773064" cy="943010"/>
            </a:xfrm>
            <a:prstGeom prst="arc">
              <a:avLst>
                <a:gd name="adj1" fmla="val 10812104"/>
                <a:gd name="adj2" fmla="val 16121171"/>
              </a:avLst>
            </a:prstGeom>
            <a:ln w="28575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Arc 44">
              <a:extLst>
                <a:ext uri="{FF2B5EF4-FFF2-40B4-BE49-F238E27FC236}">
                  <a16:creationId xmlns:a16="http://schemas.microsoft.com/office/drawing/2014/main" id="{B5107EA3-AF9F-42CD-B4C3-0F27E3BC56F2}"/>
                </a:ext>
              </a:extLst>
            </p:cNvPr>
            <p:cNvSpPr/>
            <p:nvPr/>
          </p:nvSpPr>
          <p:spPr>
            <a:xfrm rot="18634169">
              <a:off x="4095752" y="1865459"/>
              <a:ext cx="609561" cy="533420"/>
            </a:xfrm>
            <a:prstGeom prst="arc">
              <a:avLst>
                <a:gd name="adj1" fmla="val 15275362"/>
                <a:gd name="adj2" fmla="val 843008"/>
              </a:avLst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78" name="TextBox 18">
              <a:extLst>
                <a:ext uri="{FF2B5EF4-FFF2-40B4-BE49-F238E27FC236}">
                  <a16:creationId xmlns:a16="http://schemas.microsoft.com/office/drawing/2014/main" id="{1AB998AB-9A57-49F0-A8F0-0116DF158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1905000"/>
              <a:ext cx="533400" cy="380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C20D117-A5ED-4156-9749-6D5E63B5BEF5}"/>
                </a:ext>
              </a:extLst>
            </p:cNvPr>
            <p:cNvCxnSpPr/>
            <p:nvPr/>
          </p:nvCxnSpPr>
          <p:spPr>
            <a:xfrm rot="5400000">
              <a:off x="-194527" y="3269539"/>
              <a:ext cx="2565236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B7946B2-15B7-4262-A767-BF9C6FEEAA3A}"/>
                </a:ext>
              </a:extLst>
            </p:cNvPr>
            <p:cNvCxnSpPr/>
            <p:nvPr/>
          </p:nvCxnSpPr>
          <p:spPr>
            <a:xfrm rot="5400000">
              <a:off x="3117121" y="3269539"/>
              <a:ext cx="2565236" cy="1587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81" name="TextBox 16">
              <a:extLst>
                <a:ext uri="{FF2B5EF4-FFF2-40B4-BE49-F238E27FC236}">
                  <a16:creationId xmlns:a16="http://schemas.microsoft.com/office/drawing/2014/main" id="{D114EBC7-E3B4-4F67-913F-611440BC11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0495" y="417022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5182" name="TextBox 17">
              <a:extLst>
                <a:ext uri="{FF2B5EF4-FFF2-40B4-BE49-F238E27FC236}">
                  <a16:creationId xmlns:a16="http://schemas.microsoft.com/office/drawing/2014/main" id="{99E1AD81-DECB-4728-ABC2-720D8BEC61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2050" y="202969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5183" name="TextBox 19">
              <a:extLst>
                <a:ext uri="{FF2B5EF4-FFF2-40B4-BE49-F238E27FC236}">
                  <a16:creationId xmlns:a16="http://schemas.microsoft.com/office/drawing/2014/main" id="{66871470-AA02-4CE9-9AAC-5064736B0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4202668"/>
              <a:ext cx="47822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D0A1C057-4409-47DD-937C-54F093408664}"/>
                </a:ext>
              </a:extLst>
            </p:cNvPr>
            <p:cNvSpPr/>
            <p:nvPr/>
          </p:nvSpPr>
          <p:spPr>
            <a:xfrm rot="18634169">
              <a:off x="782517" y="2071821"/>
              <a:ext cx="609561" cy="533420"/>
            </a:xfrm>
            <a:prstGeom prst="arc">
              <a:avLst>
                <a:gd name="adj1" fmla="val 15275362"/>
                <a:gd name="adj2" fmla="val 843008"/>
              </a:avLst>
            </a:prstGeom>
            <a:ln w="28575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87B4AE77-49D0-4AC6-91E2-A88E41DBA128}"/>
                </a:ext>
              </a:extLst>
            </p:cNvPr>
            <p:cNvCxnSpPr/>
            <p:nvPr/>
          </p:nvCxnSpPr>
          <p:spPr>
            <a:xfrm flipV="1">
              <a:off x="1066659" y="1967079"/>
              <a:ext cx="401653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28ABC379-3277-4530-A46C-A5EFB20C2D1E}"/>
                </a:ext>
              </a:extLst>
            </p:cNvPr>
            <p:cNvCxnSpPr/>
            <p:nvPr/>
          </p:nvCxnSpPr>
          <p:spPr>
            <a:xfrm rot="10800000">
              <a:off x="3962366" y="2038512"/>
              <a:ext cx="457217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58">
            <a:extLst>
              <a:ext uri="{FF2B5EF4-FFF2-40B4-BE49-F238E27FC236}">
                <a16:creationId xmlns:a16="http://schemas.microsoft.com/office/drawing/2014/main" id="{4893A1C2-2634-4441-94F5-F986B04F5200}"/>
              </a:ext>
            </a:extLst>
          </p:cNvPr>
          <p:cNvGrpSpPr>
            <a:grpSpLocks/>
          </p:cNvGrpSpPr>
          <p:nvPr/>
        </p:nvGrpSpPr>
        <p:grpSpPr bwMode="auto">
          <a:xfrm>
            <a:off x="0" y="1600200"/>
            <a:ext cx="1066800" cy="369888"/>
            <a:chOff x="0" y="1600199"/>
            <a:chExt cx="1066800" cy="369332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B61B334A-97A7-46BB-ACA9-4A9408DE459A}"/>
                </a:ext>
              </a:extLst>
            </p:cNvPr>
            <p:cNvCxnSpPr/>
            <p:nvPr/>
          </p:nvCxnSpPr>
          <p:spPr>
            <a:xfrm rot="10800000">
              <a:off x="304800" y="1600199"/>
              <a:ext cx="762000" cy="1586"/>
            </a:xfrm>
            <a:prstGeom prst="straightConnector1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74" name="TextBox 29">
              <a:extLst>
                <a:ext uri="{FF2B5EF4-FFF2-40B4-BE49-F238E27FC236}">
                  <a16:creationId xmlns:a16="http://schemas.microsoft.com/office/drawing/2014/main" id="{4320D380-1E28-4E6C-84C6-4271A2710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600199"/>
              <a:ext cx="1066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AJR=0.68</a:t>
              </a: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627FB14A-9890-40E3-BCBC-5808849D7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715000"/>
            <a:ext cx="167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SAY : 50K-FT</a:t>
            </a:r>
          </a:p>
        </p:txBody>
      </p:sp>
      <p:graphicFrame>
        <p:nvGraphicFramePr>
          <p:cNvPr id="56" name="Table 55">
            <a:extLst>
              <a:ext uri="{FF2B5EF4-FFF2-40B4-BE49-F238E27FC236}">
                <a16:creationId xmlns:a16="http://schemas.microsoft.com/office/drawing/2014/main" id="{814581C5-FCD2-4844-B195-0C2745AE89FA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228600"/>
          <a:ext cx="73914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12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-12.59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-26.54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26.54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-33.39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33.39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15.75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66">
            <a:extLst>
              <a:ext uri="{FF2B5EF4-FFF2-40B4-BE49-F238E27FC236}">
                <a16:creationId xmlns:a16="http://schemas.microsoft.com/office/drawing/2014/main" id="{07D33127-249C-480D-AE6F-59449AAE98CB}"/>
              </a:ext>
            </a:extLst>
          </p:cNvPr>
          <p:cNvGrpSpPr>
            <a:grpSpLocks/>
          </p:cNvGrpSpPr>
          <p:nvPr/>
        </p:nvGrpSpPr>
        <p:grpSpPr bwMode="auto">
          <a:xfrm>
            <a:off x="5832475" y="3276600"/>
            <a:ext cx="2930525" cy="1968500"/>
            <a:chOff x="5832765" y="3276600"/>
            <a:chExt cx="2930235" cy="1968738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A7AD4B-B63E-4F1F-B23C-2B48E7156888}"/>
                </a:ext>
              </a:extLst>
            </p:cNvPr>
            <p:cNvCxnSpPr/>
            <p:nvPr/>
          </p:nvCxnSpPr>
          <p:spPr>
            <a:xfrm rot="5400000">
              <a:off x="5524661" y="4456256"/>
              <a:ext cx="144797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541B44E-31A5-4935-864A-D415A0B99ED7}"/>
                </a:ext>
              </a:extLst>
            </p:cNvPr>
            <p:cNvCxnSpPr/>
            <p:nvPr/>
          </p:nvCxnSpPr>
          <p:spPr>
            <a:xfrm>
              <a:off x="6262935" y="3733855"/>
              <a:ext cx="158099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21D31F7-64A5-41B0-B9E3-8D77C4E62BB2}"/>
                </a:ext>
              </a:extLst>
            </p:cNvPr>
            <p:cNvCxnSpPr/>
            <p:nvPr/>
          </p:nvCxnSpPr>
          <p:spPr>
            <a:xfrm rot="5400000">
              <a:off x="7124703" y="4456256"/>
              <a:ext cx="1447975" cy="0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46EF471-7EA8-4919-8D95-8127DD83E91F}"/>
                </a:ext>
              </a:extLst>
            </p:cNvPr>
            <p:cNvCxnSpPr/>
            <p:nvPr/>
          </p:nvCxnSpPr>
          <p:spPr>
            <a:xfrm>
              <a:off x="6096264" y="5180243"/>
              <a:ext cx="304770" cy="158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A0D1032-DF45-4005-83F0-34379B64C3D7}"/>
                </a:ext>
              </a:extLst>
            </p:cNvPr>
            <p:cNvCxnSpPr/>
            <p:nvPr/>
          </p:nvCxnSpPr>
          <p:spPr>
            <a:xfrm>
              <a:off x="7696306" y="5180243"/>
              <a:ext cx="380962" cy="158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9" name="TextBox 51">
              <a:extLst>
                <a:ext uri="{FF2B5EF4-FFF2-40B4-BE49-F238E27FC236}">
                  <a16:creationId xmlns:a16="http://schemas.microsoft.com/office/drawing/2014/main" id="{396B9745-08D9-41AD-8AFD-781191668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4876006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5160" name="TextBox 52">
              <a:extLst>
                <a:ext uri="{FF2B5EF4-FFF2-40B4-BE49-F238E27FC236}">
                  <a16:creationId xmlns:a16="http://schemas.microsoft.com/office/drawing/2014/main" id="{6A98F3B2-A58F-4FFF-8FCE-E644DF711E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37338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5161" name="TextBox 53">
              <a:extLst>
                <a:ext uri="{FF2B5EF4-FFF2-40B4-BE49-F238E27FC236}">
                  <a16:creationId xmlns:a16="http://schemas.microsoft.com/office/drawing/2014/main" id="{D1BA10DC-E144-4B82-932B-18054979E0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4800" y="37338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5162" name="TextBox 54">
              <a:extLst>
                <a:ext uri="{FF2B5EF4-FFF2-40B4-BE49-F238E27FC236}">
                  <a16:creationId xmlns:a16="http://schemas.microsoft.com/office/drawing/2014/main" id="{20715DC7-8FAA-4874-B35D-F3D66FEE21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48600" y="4876006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1DAD1A28-87E9-464C-B50B-8480EBFAA3C8}"/>
                </a:ext>
              </a:extLst>
            </p:cNvPr>
            <p:cNvCxnSpPr/>
            <p:nvPr/>
          </p:nvCxnSpPr>
          <p:spPr>
            <a:xfrm>
              <a:off x="7848690" y="3733855"/>
              <a:ext cx="609540" cy="1588"/>
            </a:xfrm>
            <a:prstGeom prst="straightConnector1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4" name="TextBox 87">
              <a:extLst>
                <a:ext uri="{FF2B5EF4-FFF2-40B4-BE49-F238E27FC236}">
                  <a16:creationId xmlns:a16="http://schemas.microsoft.com/office/drawing/2014/main" id="{77855000-25EB-4CA8-AE81-8B639BACC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58200" y="3581400"/>
              <a:ext cx="304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</a:t>
              </a:r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F1BF01CF-7A55-44CB-8153-912777EECDBC}"/>
                </a:ext>
              </a:extLst>
            </p:cNvPr>
            <p:cNvSpPr/>
            <p:nvPr/>
          </p:nvSpPr>
          <p:spPr>
            <a:xfrm flipH="1">
              <a:off x="5943879" y="3733855"/>
              <a:ext cx="304770" cy="1427336"/>
            </a:xfrm>
            <a:custGeom>
              <a:avLst/>
              <a:gdLst>
                <a:gd name="connsiteX0" fmla="*/ 0 w 251691"/>
                <a:gd name="connsiteY0" fmla="*/ 1427018 h 1427018"/>
                <a:gd name="connsiteX1" fmla="*/ 152400 w 251691"/>
                <a:gd name="connsiteY1" fmla="*/ 1122218 h 1427018"/>
                <a:gd name="connsiteX2" fmla="*/ 249382 w 251691"/>
                <a:gd name="connsiteY2" fmla="*/ 692727 h 1427018"/>
                <a:gd name="connsiteX3" fmla="*/ 166255 w 251691"/>
                <a:gd name="connsiteY3" fmla="*/ 0 h 1427018"/>
                <a:gd name="connsiteX4" fmla="*/ 166255 w 251691"/>
                <a:gd name="connsiteY4" fmla="*/ 0 h 1427018"/>
                <a:gd name="connsiteX5" fmla="*/ 166255 w 251691"/>
                <a:gd name="connsiteY5" fmla="*/ 0 h 1427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691" h="1427018">
                  <a:moveTo>
                    <a:pt x="0" y="1427018"/>
                  </a:moveTo>
                  <a:cubicBezTo>
                    <a:pt x="55418" y="1335809"/>
                    <a:pt x="110836" y="1244600"/>
                    <a:pt x="152400" y="1122218"/>
                  </a:cubicBezTo>
                  <a:cubicBezTo>
                    <a:pt x="193964" y="999836"/>
                    <a:pt x="247073" y="879763"/>
                    <a:pt x="249382" y="692727"/>
                  </a:cubicBezTo>
                  <a:cubicBezTo>
                    <a:pt x="251691" y="505691"/>
                    <a:pt x="166255" y="0"/>
                    <a:pt x="166255" y="0"/>
                  </a:cubicBezTo>
                  <a:lnTo>
                    <a:pt x="166255" y="0"/>
                  </a:lnTo>
                  <a:lnTo>
                    <a:pt x="166255" y="0"/>
                  </a:lnTo>
                </a:path>
              </a:pathLst>
            </a:cu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Freeform 96">
              <a:extLst>
                <a:ext uri="{FF2B5EF4-FFF2-40B4-BE49-F238E27FC236}">
                  <a16:creationId xmlns:a16="http://schemas.microsoft.com/office/drawing/2014/main" id="{0525BE86-8785-4EE3-A368-2764881C9CE0}"/>
                </a:ext>
              </a:extLst>
            </p:cNvPr>
            <p:cNvSpPr/>
            <p:nvPr/>
          </p:nvSpPr>
          <p:spPr>
            <a:xfrm flipH="1">
              <a:off x="7543921" y="3733855"/>
              <a:ext cx="304770" cy="1427336"/>
            </a:xfrm>
            <a:custGeom>
              <a:avLst/>
              <a:gdLst>
                <a:gd name="connsiteX0" fmla="*/ 0 w 251691"/>
                <a:gd name="connsiteY0" fmla="*/ 1427018 h 1427018"/>
                <a:gd name="connsiteX1" fmla="*/ 152400 w 251691"/>
                <a:gd name="connsiteY1" fmla="*/ 1122218 h 1427018"/>
                <a:gd name="connsiteX2" fmla="*/ 249382 w 251691"/>
                <a:gd name="connsiteY2" fmla="*/ 692727 h 1427018"/>
                <a:gd name="connsiteX3" fmla="*/ 166255 w 251691"/>
                <a:gd name="connsiteY3" fmla="*/ 0 h 1427018"/>
                <a:gd name="connsiteX4" fmla="*/ 166255 w 251691"/>
                <a:gd name="connsiteY4" fmla="*/ 0 h 1427018"/>
                <a:gd name="connsiteX5" fmla="*/ 166255 w 251691"/>
                <a:gd name="connsiteY5" fmla="*/ 0 h 1427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691" h="1427018">
                  <a:moveTo>
                    <a:pt x="0" y="1427018"/>
                  </a:moveTo>
                  <a:cubicBezTo>
                    <a:pt x="55418" y="1335809"/>
                    <a:pt x="110836" y="1244600"/>
                    <a:pt x="152400" y="1122218"/>
                  </a:cubicBezTo>
                  <a:cubicBezTo>
                    <a:pt x="193964" y="999836"/>
                    <a:pt x="247073" y="879763"/>
                    <a:pt x="249382" y="692727"/>
                  </a:cubicBezTo>
                  <a:cubicBezTo>
                    <a:pt x="251691" y="505691"/>
                    <a:pt x="166255" y="0"/>
                    <a:pt x="166255" y="0"/>
                  </a:cubicBezTo>
                  <a:lnTo>
                    <a:pt x="166255" y="0"/>
                  </a:lnTo>
                  <a:lnTo>
                    <a:pt x="166255" y="0"/>
                  </a:lnTo>
                </a:path>
              </a:pathLst>
            </a:cu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2E0714C9-8F08-4D26-9AF8-DEC44267B79C}"/>
                </a:ext>
              </a:extLst>
            </p:cNvPr>
            <p:cNvCxnSpPr/>
            <p:nvPr/>
          </p:nvCxnSpPr>
          <p:spPr>
            <a:xfrm rot="5400000" flipH="1" flipV="1">
              <a:off x="5947822" y="3618748"/>
              <a:ext cx="2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F4FCE076-EE59-4DA3-848F-27CA0626C887}"/>
                </a:ext>
              </a:extLst>
            </p:cNvPr>
            <p:cNvCxnSpPr/>
            <p:nvPr/>
          </p:nvCxnSpPr>
          <p:spPr>
            <a:xfrm rot="5400000" flipH="1" flipV="1">
              <a:off x="6133542" y="3618748"/>
              <a:ext cx="228628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FD639338-8FF4-4014-A287-805475917408}"/>
                </a:ext>
              </a:extLst>
            </p:cNvPr>
            <p:cNvCxnSpPr/>
            <p:nvPr/>
          </p:nvCxnSpPr>
          <p:spPr>
            <a:xfrm>
              <a:off x="5832765" y="3657646"/>
              <a:ext cx="22857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B56AB8D1-DCC5-4FAC-959A-9CCB96E9EDC3}"/>
                </a:ext>
              </a:extLst>
            </p:cNvPr>
            <p:cNvCxnSpPr/>
            <p:nvPr/>
          </p:nvCxnSpPr>
          <p:spPr>
            <a:xfrm rot="10800000">
              <a:off x="6248649" y="3657646"/>
              <a:ext cx="22857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71" name="TextBox 107">
              <a:extLst>
                <a:ext uri="{FF2B5EF4-FFF2-40B4-BE49-F238E27FC236}">
                  <a16:creationId xmlns:a16="http://schemas.microsoft.com/office/drawing/2014/main" id="{39BF4F04-137D-4A69-8553-938FEB5F30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01656" y="3276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lgerian" panose="04020705040A02060702" pitchFamily="82" charset="0"/>
                </a:rPr>
                <a:t>∆</a:t>
              </a:r>
              <a:endParaRPr lang="en-US" altLang="en-US" sz="180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2437A73E-BCDB-49DA-B184-78E2FC450F50}"/>
                </a:ext>
              </a:extLst>
            </p:cNvPr>
            <p:cNvCxnSpPr>
              <a:endCxn id="94" idx="3"/>
            </p:cNvCxnSpPr>
            <p:nvPr/>
          </p:nvCxnSpPr>
          <p:spPr>
            <a:xfrm rot="10800000">
              <a:off x="6047057" y="3733855"/>
              <a:ext cx="201592" cy="1588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7">
            <a:extLst>
              <a:ext uri="{FF2B5EF4-FFF2-40B4-BE49-F238E27FC236}">
                <a16:creationId xmlns:a16="http://schemas.microsoft.com/office/drawing/2014/main" id="{AAF43460-5239-4F8F-B186-5F3F78F8E8EC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1066800"/>
            <a:ext cx="4995862" cy="457200"/>
            <a:chOff x="337458" y="1066800"/>
            <a:chExt cx="4996542" cy="457200"/>
          </a:xfrm>
        </p:grpSpPr>
        <p:sp>
          <p:nvSpPr>
            <p:cNvPr id="5147" name="TextBox 26">
              <a:extLst>
                <a:ext uri="{FF2B5EF4-FFF2-40B4-BE49-F238E27FC236}">
                  <a16:creationId xmlns:a16="http://schemas.microsoft.com/office/drawing/2014/main" id="{F3F4647C-065C-402F-9B4D-1DF590F0A7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1143001"/>
              <a:ext cx="685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cs typeface="Arial" panose="020B0604020202020204" pitchFamily="34" charset="0"/>
                </a:rPr>
                <a:t>3.28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A373786-9173-44D1-A087-1462174A71FB}"/>
                </a:ext>
              </a:extLst>
            </p:cNvPr>
            <p:cNvCxnSpPr/>
            <p:nvPr/>
          </p:nvCxnSpPr>
          <p:spPr>
            <a:xfrm>
              <a:off x="1142430" y="1447800"/>
              <a:ext cx="3311976" cy="31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F2B1217E-ABCE-4EBE-A348-8C5CD6C53F83}"/>
                </a:ext>
              </a:extLst>
            </p:cNvPr>
            <p:cNvCxnSpPr/>
            <p:nvPr/>
          </p:nvCxnSpPr>
          <p:spPr>
            <a:xfrm rot="10800000">
              <a:off x="594668" y="1447800"/>
              <a:ext cx="547762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ysDot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FB0888A-CA8F-4EF4-B8BF-62957FCFC25A}"/>
                </a:ext>
              </a:extLst>
            </p:cNvPr>
            <p:cNvCxnSpPr/>
            <p:nvPr/>
          </p:nvCxnSpPr>
          <p:spPr>
            <a:xfrm>
              <a:off x="4448054" y="1447800"/>
              <a:ext cx="531885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1" name="TextBox 24">
              <a:extLst>
                <a:ext uri="{FF2B5EF4-FFF2-40B4-BE49-F238E27FC236}">
                  <a16:creationId xmlns:a16="http://schemas.microsoft.com/office/drawing/2014/main" id="{90E06C71-5BE1-4ED8-AE44-9127EDB0D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458" y="1161144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cs typeface="Arial" panose="020B0604020202020204" pitchFamily="34" charset="0"/>
                </a:rPr>
                <a:t>2.60</a:t>
              </a:r>
            </a:p>
          </p:txBody>
        </p:sp>
        <p:sp>
          <p:nvSpPr>
            <p:cNvPr id="5152" name="TextBox 63">
              <a:extLst>
                <a:ext uri="{FF2B5EF4-FFF2-40B4-BE49-F238E27FC236}">
                  <a16:creationId xmlns:a16="http://schemas.microsoft.com/office/drawing/2014/main" id="{B2E680D7-494E-4456-BB93-16C0D14CC3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200" y="1154668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  <p:sp>
          <p:nvSpPr>
            <p:cNvPr id="5153" name="TextBox 64">
              <a:extLst>
                <a:ext uri="{FF2B5EF4-FFF2-40B4-BE49-F238E27FC236}">
                  <a16:creationId xmlns:a16="http://schemas.microsoft.com/office/drawing/2014/main" id="{AB5E3253-E899-426E-BA86-422660DD4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10668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98D9520-46C3-4E33-AF44-CFEF748CB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4953000" cy="685800"/>
          </a:xfrm>
        </p:spPr>
        <p:txBody>
          <a:bodyPr/>
          <a:lstStyle/>
          <a:p>
            <a:pPr eaLnBrk="1" hangingPunct="1"/>
            <a:r>
              <a:rPr lang="en-US" altLang="en-US"/>
              <a:t>Distribution for sidesway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961C77-6A98-4C2D-937E-07D24DC12572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6019800"/>
          <a:ext cx="52832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Final moment</a:t>
                      </a: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-15.49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-28.72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28.72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-31.21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31.21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33CC"/>
                          </a:solidFill>
                        </a:rPr>
                        <a:t>12.85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Group 38">
            <a:extLst>
              <a:ext uri="{FF2B5EF4-FFF2-40B4-BE49-F238E27FC236}">
                <a16:creationId xmlns:a16="http://schemas.microsoft.com/office/drawing/2014/main" id="{8BFB54A9-4C30-4833-973A-935DEA5E2F69}"/>
              </a:ext>
            </a:extLst>
          </p:cNvPr>
          <p:cNvGrpSpPr>
            <a:grpSpLocks/>
          </p:cNvGrpSpPr>
          <p:nvPr/>
        </p:nvGrpSpPr>
        <p:grpSpPr bwMode="auto">
          <a:xfrm>
            <a:off x="6234113" y="2514600"/>
            <a:ext cx="2473325" cy="1893888"/>
            <a:chOff x="6234037" y="2514600"/>
            <a:chExt cx="2473043" cy="1893332"/>
          </a:xfrm>
        </p:grpSpPr>
        <p:sp>
          <p:nvSpPr>
            <p:cNvPr id="5" name="Arc 4">
              <a:extLst>
                <a:ext uri="{FF2B5EF4-FFF2-40B4-BE49-F238E27FC236}">
                  <a16:creationId xmlns:a16="http://schemas.microsoft.com/office/drawing/2014/main" id="{7EFF9BF4-E9B8-473E-9732-BECD27C43D48}"/>
                </a:ext>
              </a:extLst>
            </p:cNvPr>
            <p:cNvSpPr/>
            <p:nvPr/>
          </p:nvSpPr>
          <p:spPr>
            <a:xfrm rot="18634169">
              <a:off x="6421395" y="2881157"/>
              <a:ext cx="609421" cy="533339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EC57795A-3FFB-46E9-BEC3-8086ED14EC67}"/>
                </a:ext>
              </a:extLst>
            </p:cNvPr>
            <p:cNvSpPr/>
            <p:nvPr/>
          </p:nvSpPr>
          <p:spPr>
            <a:xfrm rot="18634169" flipV="1">
              <a:off x="6319029" y="3481812"/>
              <a:ext cx="772885" cy="942867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905B0E4-E58D-4009-B10B-4544FEA4E5E3}"/>
                </a:ext>
              </a:extLst>
            </p:cNvPr>
            <p:cNvCxnSpPr/>
            <p:nvPr/>
          </p:nvCxnSpPr>
          <p:spPr>
            <a:xfrm flipV="1">
              <a:off x="6705470" y="2790744"/>
              <a:ext cx="401592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37FFC03F-83EF-4A10-B67E-E8CAA8BC2159}"/>
                </a:ext>
              </a:extLst>
            </p:cNvPr>
            <p:cNvSpPr/>
            <p:nvPr/>
          </p:nvSpPr>
          <p:spPr>
            <a:xfrm rot="18634169">
              <a:off x="8019825" y="2757369"/>
              <a:ext cx="609421" cy="533339"/>
            </a:xfrm>
            <a:prstGeom prst="arc">
              <a:avLst>
                <a:gd name="adj1" fmla="val 15275362"/>
                <a:gd name="adj2" fmla="val 843008"/>
              </a:avLst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A1858C7C-E3B9-48F0-89C5-BFC5FB32A2FD}"/>
                </a:ext>
              </a:extLst>
            </p:cNvPr>
            <p:cNvSpPr/>
            <p:nvPr/>
          </p:nvSpPr>
          <p:spPr>
            <a:xfrm rot="18634169" flipV="1">
              <a:off x="7842855" y="3481812"/>
              <a:ext cx="772885" cy="942867"/>
            </a:xfrm>
            <a:prstGeom prst="arc">
              <a:avLst>
                <a:gd name="adj1" fmla="val 10812104"/>
                <a:gd name="adj2" fmla="val 16121171"/>
              </a:avLst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44E04E2-F5E8-4249-841F-C79DDA2FCD92}"/>
                </a:ext>
              </a:extLst>
            </p:cNvPr>
            <p:cNvCxnSpPr/>
            <p:nvPr/>
          </p:nvCxnSpPr>
          <p:spPr>
            <a:xfrm flipV="1">
              <a:off x="8305488" y="2666955"/>
              <a:ext cx="401592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2F21BDA-01A0-4DA3-BF5E-6DFAE181EDE9}"/>
                </a:ext>
              </a:extLst>
            </p:cNvPr>
            <p:cNvCxnSpPr/>
            <p:nvPr/>
          </p:nvCxnSpPr>
          <p:spPr>
            <a:xfrm rot="5400000">
              <a:off x="5944488" y="3581880"/>
              <a:ext cx="1523553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D722728-EA8E-4F72-BDA1-50A407F193AE}"/>
                </a:ext>
              </a:extLst>
            </p:cNvPr>
            <p:cNvCxnSpPr/>
            <p:nvPr/>
          </p:nvCxnSpPr>
          <p:spPr>
            <a:xfrm rot="5400000">
              <a:off x="7507210" y="3542998"/>
              <a:ext cx="1598143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37" name="TextBox 24">
              <a:extLst>
                <a:ext uri="{FF2B5EF4-FFF2-40B4-BE49-F238E27FC236}">
                  <a16:creationId xmlns:a16="http://schemas.microsoft.com/office/drawing/2014/main" id="{89AA8559-6A29-4353-9398-F8DC4082E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4038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  <p:sp>
          <p:nvSpPr>
            <p:cNvPr id="6338" name="TextBox 25">
              <a:extLst>
                <a:ext uri="{FF2B5EF4-FFF2-40B4-BE49-F238E27FC236}">
                  <a16:creationId xmlns:a16="http://schemas.microsoft.com/office/drawing/2014/main" id="{DF174FC5-D1A9-4778-A55F-D492AB1B2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4600" y="25908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6339" name="TextBox 26">
              <a:extLst>
                <a:ext uri="{FF2B5EF4-FFF2-40B4-BE49-F238E27FC236}">
                  <a16:creationId xmlns:a16="http://schemas.microsoft.com/office/drawing/2014/main" id="{A5A96E1D-99AF-4029-AD6F-5D08CB2F56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9600" y="4038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D</a:t>
              </a:r>
            </a:p>
          </p:txBody>
        </p:sp>
        <p:sp>
          <p:nvSpPr>
            <p:cNvPr id="6340" name="TextBox 27">
              <a:extLst>
                <a:ext uri="{FF2B5EF4-FFF2-40B4-BE49-F238E27FC236}">
                  <a16:creationId xmlns:a16="http://schemas.microsoft.com/office/drawing/2014/main" id="{A3D88BD8-8109-4CD6-86F3-BCCEB2600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00" y="2514600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5D8050E0-86E7-426D-AE68-2FB242288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7526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CJF= 9.66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119CBF4-B3F8-4CF9-A91C-FC1A523D7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800600"/>
            <a:ext cx="2362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Z=AJR/CJF  = 0.07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D950162-E040-4477-8D45-5DDE7B943FB9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524000"/>
          <a:ext cx="5283200" cy="1482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marL="0"/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Joint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T="45700" marB="45700"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T="45700" marB="45700"/>
                </a:tc>
                <a:tc hMerge="1">
                  <a:txBody>
                    <a:bodyPr/>
                    <a:lstStyle/>
                    <a:p>
                      <a:pPr marL="0"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Member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BA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BC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DC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4.5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4.5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D.F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------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0.47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0.53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0.53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0.47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-----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323D940-A741-4F08-9A89-1A15673B1964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3000375"/>
          <a:ext cx="52832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r>
                        <a:rPr lang="en-US" sz="1200" baseline="30000" dirty="0"/>
                        <a:t>st</a:t>
                      </a:r>
                      <a:endParaRPr lang="en-US" sz="1200" dirty="0"/>
                    </a:p>
                    <a:p>
                      <a:r>
                        <a:rPr lang="en-US" sz="1200" dirty="0" err="1"/>
                        <a:t>Cyc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FEM</a:t>
                      </a:r>
                    </a:p>
                    <a:p>
                      <a:r>
                        <a:rPr lang="en-US" sz="1200" dirty="0" err="1"/>
                        <a:t>Balan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-50</a:t>
                      </a:r>
                    </a:p>
                    <a:p>
                      <a:r>
                        <a:rPr lang="en-US" sz="1200" dirty="0"/>
                        <a:t>------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-50</a:t>
                      </a:r>
                    </a:p>
                    <a:p>
                      <a:r>
                        <a:rPr lang="en-US" sz="1200" dirty="0"/>
                        <a:t>23.5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--------</a:t>
                      </a:r>
                    </a:p>
                    <a:p>
                      <a:r>
                        <a:rPr lang="en-US" sz="1200" dirty="0"/>
                        <a:t>26.5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------</a:t>
                      </a:r>
                    </a:p>
                    <a:p>
                      <a:r>
                        <a:rPr lang="en-US" sz="1200" dirty="0"/>
                        <a:t>26.5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-50</a:t>
                      </a:r>
                    </a:p>
                    <a:p>
                      <a:r>
                        <a:rPr lang="en-US" sz="1200" dirty="0"/>
                        <a:t>23.5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-50</a:t>
                      </a:r>
                    </a:p>
                    <a:p>
                      <a:r>
                        <a:rPr lang="en-US" sz="1200" dirty="0"/>
                        <a:t>------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ED627E51-E21E-4F80-9259-7B03E93C3B39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3443288"/>
          <a:ext cx="52832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r>
                        <a:rPr lang="en-US" sz="1200" baseline="30000" dirty="0"/>
                        <a:t>nd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cyc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</a:t>
                      </a:r>
                    </a:p>
                    <a:p>
                      <a:r>
                        <a:rPr lang="en-US" sz="1200" dirty="0" err="1"/>
                        <a:t>Balan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11.75</a:t>
                      </a:r>
                    </a:p>
                    <a:p>
                      <a:r>
                        <a:rPr lang="en-US" sz="1200" dirty="0"/>
                        <a:t>-----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------</a:t>
                      </a:r>
                    </a:p>
                    <a:p>
                      <a:r>
                        <a:rPr lang="en-US" sz="1200" dirty="0"/>
                        <a:t>-6.23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13.25</a:t>
                      </a:r>
                    </a:p>
                    <a:p>
                      <a:r>
                        <a:rPr lang="en-US" sz="1200" dirty="0"/>
                        <a:t>-7.02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13.25</a:t>
                      </a:r>
                    </a:p>
                    <a:p>
                      <a:r>
                        <a:rPr lang="en-US" sz="1200" dirty="0"/>
                        <a:t>-7.02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-----</a:t>
                      </a:r>
                    </a:p>
                    <a:p>
                      <a:r>
                        <a:rPr lang="en-US" sz="1200" dirty="0"/>
                        <a:t>-6.23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11.75</a:t>
                      </a:r>
                    </a:p>
                    <a:p>
                      <a:r>
                        <a:rPr lang="en-US" sz="1200" dirty="0"/>
                        <a:t>-------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016C9856-4B47-4BF9-B098-FACF064B8B37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3900488"/>
          <a:ext cx="52832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  <a:r>
                        <a:rPr lang="en-US" sz="1200" baseline="30000" dirty="0"/>
                        <a:t>rd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cyc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</a:t>
                      </a:r>
                    </a:p>
                    <a:p>
                      <a:r>
                        <a:rPr lang="en-US" sz="1200" dirty="0" err="1"/>
                        <a:t>Balan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-3.11</a:t>
                      </a:r>
                    </a:p>
                    <a:p>
                      <a:r>
                        <a:rPr lang="en-US" sz="1200" dirty="0"/>
                        <a:t>-----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-------</a:t>
                      </a:r>
                    </a:p>
                    <a:p>
                      <a:r>
                        <a:rPr lang="en-US" sz="1200" dirty="0"/>
                        <a:t>1.65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-3.51</a:t>
                      </a:r>
                    </a:p>
                    <a:p>
                      <a:r>
                        <a:rPr lang="en-US" sz="1200" dirty="0"/>
                        <a:t>1.86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-3.51</a:t>
                      </a:r>
                    </a:p>
                    <a:p>
                      <a:r>
                        <a:rPr lang="en-US" sz="1200" dirty="0"/>
                        <a:t>1.86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------</a:t>
                      </a:r>
                    </a:p>
                    <a:p>
                      <a:r>
                        <a:rPr lang="en-US" sz="1200" dirty="0"/>
                        <a:t>1.65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-3.11</a:t>
                      </a:r>
                    </a:p>
                    <a:p>
                      <a:r>
                        <a:rPr lang="en-US" sz="1200" dirty="0"/>
                        <a:t>------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23A02BA8-FC6E-423A-A5B9-13DD847A6664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4357688"/>
          <a:ext cx="5283200" cy="3714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-41.36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-31.08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31.08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31.08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-31.08</a:t>
                      </a:r>
                    </a:p>
                  </a:txBody>
                  <a:tcPr marT="45798" marB="4579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-41.36</a:t>
                      </a:r>
                    </a:p>
                  </a:txBody>
                  <a:tcPr marT="45798" marB="4579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CCF64E7C-B358-402B-9CD2-49BF1900E425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4724400"/>
          <a:ext cx="5283200" cy="1285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023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 Z= 0.07</a:t>
                      </a:r>
                    </a:p>
                  </a:txBody>
                  <a:tcPr marT="45743" marB="45743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26">
                <a:tc>
                  <a:txBody>
                    <a:bodyPr/>
                    <a:lstStyle/>
                    <a:p>
                      <a:r>
                        <a:rPr lang="en-US" sz="1200" dirty="0"/>
                        <a:t>Z X moment from second balance</a:t>
                      </a: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-2.90</a:t>
                      </a: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-2.18</a:t>
                      </a: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2.18</a:t>
                      </a: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2.18</a:t>
                      </a: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-2.18</a:t>
                      </a: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-2.90</a:t>
                      </a:r>
                      <a:endParaRPr lang="en-US" sz="1200" dirty="0">
                        <a:solidFill>
                          <a:srgbClr val="CC0000"/>
                        </a:solidFill>
                      </a:endParaRPr>
                    </a:p>
                  </a:txBody>
                  <a:tcPr marT="45743" marB="4574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2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Moment from first balance</a:t>
                      </a:r>
                    </a:p>
                  </a:txBody>
                  <a:tcPr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-12.59</a:t>
                      </a: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-26.54</a:t>
                      </a: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26.54</a:t>
                      </a: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-33.39</a:t>
                      </a: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33.39</a:t>
                      </a:r>
                    </a:p>
                  </a:txBody>
                  <a:tcPr marT="45743" marB="457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15.75</a:t>
                      </a:r>
                    </a:p>
                  </a:txBody>
                  <a:tcPr marT="45743" marB="4574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Group 42">
            <a:extLst>
              <a:ext uri="{FF2B5EF4-FFF2-40B4-BE49-F238E27FC236}">
                <a16:creationId xmlns:a16="http://schemas.microsoft.com/office/drawing/2014/main" id="{52B22DB0-B49D-435D-83F1-BE886516AB0F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057400"/>
            <a:ext cx="2590800" cy="477838"/>
            <a:chOff x="6172200" y="2057400"/>
            <a:chExt cx="2590800" cy="47798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DA491F9-44FB-4553-8485-CA68CFC7D3BD}"/>
                </a:ext>
              </a:extLst>
            </p:cNvPr>
            <p:cNvCxnSpPr/>
            <p:nvPr/>
          </p:nvCxnSpPr>
          <p:spPr>
            <a:xfrm flipV="1">
              <a:off x="6705600" y="2209845"/>
              <a:ext cx="1600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FD19BD24-BDCA-40CD-8241-BBDD6B54010E}"/>
                </a:ext>
              </a:extLst>
            </p:cNvPr>
            <p:cNvCxnSpPr/>
            <p:nvPr/>
          </p:nvCxnSpPr>
          <p:spPr>
            <a:xfrm rot="10800000">
              <a:off x="6172200" y="2209845"/>
              <a:ext cx="45720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DFD03562-D571-4F11-8FAA-0BCFF548FA49}"/>
                </a:ext>
              </a:extLst>
            </p:cNvPr>
            <p:cNvCxnSpPr/>
            <p:nvPr/>
          </p:nvCxnSpPr>
          <p:spPr>
            <a:xfrm rot="10800000">
              <a:off x="8305800" y="2209845"/>
              <a:ext cx="457200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ys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F8B433F-700B-42A6-8FB0-EFCE22624531}"/>
                </a:ext>
              </a:extLst>
            </p:cNvPr>
            <p:cNvCxnSpPr/>
            <p:nvPr/>
          </p:nvCxnSpPr>
          <p:spPr>
            <a:xfrm>
              <a:off x="8229600" y="2057400"/>
              <a:ext cx="533400" cy="1588"/>
            </a:xfrm>
            <a:prstGeom prst="straightConnector1">
              <a:avLst/>
            </a:prstGeom>
            <a:ln w="28575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27" name="TextBox 40">
              <a:extLst>
                <a:ext uri="{FF2B5EF4-FFF2-40B4-BE49-F238E27FC236}">
                  <a16:creationId xmlns:a16="http://schemas.microsoft.com/office/drawing/2014/main" id="{1EA09632-70E4-49C9-8C18-247F7C3BE2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1690" y="2166048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  <p:sp>
          <p:nvSpPr>
            <p:cNvPr id="6328" name="TextBox 41">
              <a:extLst>
                <a:ext uri="{FF2B5EF4-FFF2-40B4-BE49-F238E27FC236}">
                  <a16:creationId xmlns:a16="http://schemas.microsoft.com/office/drawing/2014/main" id="{9D5ECDAA-9F20-4A5A-BE0A-867C3BAEEB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7200" y="2140525"/>
              <a:ext cx="381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6AEB95B6-463B-4A56-BD9A-81AC0FD7D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60960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Assignment No. -6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6" grpId="0"/>
      <p:bldP spid="37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36299C0E-9D2C-4822-8020-DECCBFAF6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33400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Assignment No. -6</a:t>
            </a:r>
          </a:p>
        </p:txBody>
      </p:sp>
      <p:grpSp>
        <p:nvGrpSpPr>
          <p:cNvPr id="2" name="Group 31">
            <a:extLst>
              <a:ext uri="{FF2B5EF4-FFF2-40B4-BE49-F238E27FC236}">
                <a16:creationId xmlns:a16="http://schemas.microsoft.com/office/drawing/2014/main" id="{FEF3D10C-2291-44BD-BFD3-B6DF3E281012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371600"/>
            <a:ext cx="2286000" cy="2351088"/>
            <a:chOff x="3124200" y="1371600"/>
            <a:chExt cx="2286000" cy="2350532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6187C5B2-0D2C-4B58-91F2-82DCA2276D3A}"/>
                </a:ext>
              </a:extLst>
            </p:cNvPr>
            <p:cNvCxnSpPr/>
            <p:nvPr/>
          </p:nvCxnSpPr>
          <p:spPr>
            <a:xfrm rot="5400000">
              <a:off x="2553665" y="2691294"/>
              <a:ext cx="144745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2C5CE4CE-650C-43C2-880B-B6430C4230A6}"/>
                </a:ext>
              </a:extLst>
            </p:cNvPr>
            <p:cNvCxnSpPr/>
            <p:nvPr/>
          </p:nvCxnSpPr>
          <p:spPr>
            <a:xfrm>
              <a:off x="3276600" y="1968359"/>
              <a:ext cx="1600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84AFA2-2B82-4F1B-9097-BD6064DE7AB0}"/>
                </a:ext>
              </a:extLst>
            </p:cNvPr>
            <p:cNvCxnSpPr/>
            <p:nvPr/>
          </p:nvCxnSpPr>
          <p:spPr>
            <a:xfrm rot="5400000">
              <a:off x="4419708" y="2425451"/>
              <a:ext cx="915771" cy="1588"/>
            </a:xfrm>
            <a:prstGeom prst="line">
              <a:avLst/>
            </a:prstGeom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5D7F32F-1B3F-40B4-AED4-19A90B66B980}"/>
                </a:ext>
              </a:extLst>
            </p:cNvPr>
            <p:cNvCxnSpPr/>
            <p:nvPr/>
          </p:nvCxnSpPr>
          <p:spPr>
            <a:xfrm>
              <a:off x="3124200" y="3415816"/>
              <a:ext cx="3048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CED4FBE-693B-413E-BCDE-DBFF6A2E46FF}"/>
                </a:ext>
              </a:extLst>
            </p:cNvPr>
            <p:cNvCxnSpPr/>
            <p:nvPr/>
          </p:nvCxnSpPr>
          <p:spPr>
            <a:xfrm>
              <a:off x="4724400" y="2884130"/>
              <a:ext cx="381000" cy="158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601030F-8207-4E0C-88B5-82F6D27F0AE0}"/>
                </a:ext>
              </a:extLst>
            </p:cNvPr>
            <p:cNvCxnSpPr/>
            <p:nvPr/>
          </p:nvCxnSpPr>
          <p:spPr>
            <a:xfrm rot="5400000">
              <a:off x="3925158" y="1700928"/>
              <a:ext cx="531686" cy="3175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78" name="TextBox 15">
              <a:extLst>
                <a:ext uri="{FF2B5EF4-FFF2-40B4-BE49-F238E27FC236}">
                  <a16:creationId xmlns:a16="http://schemas.microsoft.com/office/drawing/2014/main" id="{57623577-5B57-4F75-8414-5527754DA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1371600"/>
              <a:ext cx="457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P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4A122E-D881-45F2-92A0-5DE6BA404D46}"/>
                </a:ext>
              </a:extLst>
            </p:cNvPr>
            <p:cNvCxnSpPr/>
            <p:nvPr/>
          </p:nvCxnSpPr>
          <p:spPr>
            <a:xfrm rot="5400000">
              <a:off x="2933872" y="2692087"/>
              <a:ext cx="1447458" cy="3175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0" name="TextBox 17">
              <a:extLst>
                <a:ext uri="{FF2B5EF4-FFF2-40B4-BE49-F238E27FC236}">
                  <a16:creationId xmlns:a16="http://schemas.microsoft.com/office/drawing/2014/main" id="{21FA2BA9-3D4D-477C-88D0-4AF817958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2578338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15ft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E2DCF96-0EA9-4B69-A63B-107E34806D9A}"/>
                </a:ext>
              </a:extLst>
            </p:cNvPr>
            <p:cNvCxnSpPr/>
            <p:nvPr/>
          </p:nvCxnSpPr>
          <p:spPr>
            <a:xfrm>
              <a:off x="3276600" y="3644362"/>
              <a:ext cx="1600200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76CD072-373A-4C11-8902-03216470824A}"/>
                </a:ext>
              </a:extLst>
            </p:cNvPr>
            <p:cNvCxnSpPr/>
            <p:nvPr/>
          </p:nvCxnSpPr>
          <p:spPr>
            <a:xfrm>
              <a:off x="3546475" y="3415816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14F13AC-0EAE-42E9-A950-EB1AC79FA6ED}"/>
                </a:ext>
              </a:extLst>
            </p:cNvPr>
            <p:cNvCxnSpPr/>
            <p:nvPr/>
          </p:nvCxnSpPr>
          <p:spPr>
            <a:xfrm rot="5400000">
              <a:off x="3200419" y="3644362"/>
              <a:ext cx="152364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3C40598-4461-4A97-99F1-070F17F057F7}"/>
                </a:ext>
              </a:extLst>
            </p:cNvPr>
            <p:cNvCxnSpPr/>
            <p:nvPr/>
          </p:nvCxnSpPr>
          <p:spPr>
            <a:xfrm rot="5400000">
              <a:off x="4800619" y="3644362"/>
              <a:ext cx="152364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220D496-E5CB-49BB-8CF1-B3F26831EFA5}"/>
                </a:ext>
              </a:extLst>
            </p:cNvPr>
            <p:cNvCxnSpPr/>
            <p:nvPr/>
          </p:nvCxnSpPr>
          <p:spPr>
            <a:xfrm rot="5400000" flipH="1" flipV="1">
              <a:off x="4762528" y="1777904"/>
              <a:ext cx="22854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8C60B38-481E-40B6-8874-69480758E39B}"/>
                </a:ext>
              </a:extLst>
            </p:cNvPr>
            <p:cNvCxnSpPr/>
            <p:nvPr/>
          </p:nvCxnSpPr>
          <p:spPr>
            <a:xfrm>
              <a:off x="4191000" y="1781078"/>
              <a:ext cx="685800" cy="1588"/>
            </a:xfrm>
            <a:prstGeom prst="line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7" name="TextBox 29">
              <a:extLst>
                <a:ext uri="{FF2B5EF4-FFF2-40B4-BE49-F238E27FC236}">
                  <a16:creationId xmlns:a16="http://schemas.microsoft.com/office/drawing/2014/main" id="{7EB80CFA-E171-44D6-8501-7E7E912C05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33528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12ft</a:t>
              </a:r>
            </a:p>
          </p:txBody>
        </p:sp>
        <p:sp>
          <p:nvSpPr>
            <p:cNvPr id="7188" name="TextBox 30">
              <a:extLst>
                <a:ext uri="{FF2B5EF4-FFF2-40B4-BE49-F238E27FC236}">
                  <a16:creationId xmlns:a16="http://schemas.microsoft.com/office/drawing/2014/main" id="{216A160A-C28C-4976-9263-3A262A5440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2209800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10ft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3270</TotalTime>
  <Words>364</Words>
  <Application>Microsoft Office PowerPoint</Application>
  <PresentationFormat>On-screen Show (4:3)</PresentationFormat>
  <Paragraphs>251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Algerian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Moment Distribution Method</dc:title>
  <dc:creator>DR. MD. KAMRUZZAMAN</dc:creator>
  <cp:lastModifiedBy>Rashadul Islam</cp:lastModifiedBy>
  <cp:revision>331</cp:revision>
  <dcterms:created xsi:type="dcterms:W3CDTF">2006-08-16T00:00:00Z</dcterms:created>
  <dcterms:modified xsi:type="dcterms:W3CDTF">2023-03-11T15:32:50Z</dcterms:modified>
</cp:coreProperties>
</file>