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7" r:id="rId2"/>
    <p:sldId id="418" r:id="rId3"/>
    <p:sldId id="419" r:id="rId4"/>
    <p:sldId id="420" r:id="rId5"/>
    <p:sldId id="421" r:id="rId6"/>
    <p:sldId id="422" r:id="rId7"/>
    <p:sldId id="423" r:id="rId8"/>
    <p:sldId id="424" r:id="rId9"/>
    <p:sldId id="42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3D681-0FB6-49C9-9323-8CB544195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3F603-3373-4E8A-8460-124E4F5D87EB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3D180-0CBC-4EF6-ADB4-E28CF8C29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B0790-94C3-4DD3-90B9-E711F97BC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D70AE-43EA-4897-9F2C-41914EF1F4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46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DC015-4AD1-435F-8D5C-C49D123A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18C05-7271-4260-9A8B-D3E2FDEAF17D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57A16-D332-4F57-9ADA-604161246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A4D63-0971-4448-A80F-B93EB1D86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D4E5B-3E92-4345-8157-5E8AC6FE1C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62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2EC1F-2BB3-42D7-A8E1-829326DBA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D43E2-2C15-4755-A117-A731925BDAE8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199CE-77D9-4CBC-AA32-D634EB4A4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2D1EA-77E4-40FD-BDF3-888C3B3A4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31D72-958A-4811-BBC6-9AAEC6F3A5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26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1BD3E-B8B5-4556-A7C5-1D4687E4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AE7D8-C971-452E-83F9-62A5BC0DCA2B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6A50C-DA76-4079-BD6A-FF3324833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1D4B4-E933-4B6B-BBF8-FC6875BBC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40C00-A770-4EA4-A7A9-62F6780B70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051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5E36C-961B-45C6-B691-EF252AC4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BF962-A34A-4DA8-9775-4957C2736040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3706C-56E6-4E8B-B1A9-F26525FFC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71ACA-3BB1-4888-8F79-B3D4958DD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49D18-AF99-4C85-BAA6-B2EEA83EFE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162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9AF2CE6-5483-4159-9808-DF72F638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AF92D-D0D3-4809-8FDD-D9949FA8C872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BCF0375-BA0B-431C-8096-572A942A6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2F8D4E-184C-4642-A051-4DF9B67E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BACF4-4425-4A4F-B2C8-C5A492D272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4654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21DA937-813A-494C-86C5-586E7405B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9B0F8-0B2C-482D-ADA3-216CD9A1FF57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45130E2-ECD1-4B71-94AE-7F93336B5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007A245-A187-4CF6-8B06-E6BEA9444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0CC6A-979A-4AED-B33D-2C67E2E6E4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38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3964C1A-B690-440A-98F7-9EDEBDFFD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9CBC4-7965-4F04-8BA3-85B2C8936B6F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803F43-0748-48B1-8E03-CA466E7FE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5AAF45-1EFA-4F8E-B24C-60F309C7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94D51-0C73-4CDB-910D-E5A108C193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128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822BB7E-877C-4A98-A67A-B199D69E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AFC26-DE82-4E89-BD52-9E29CA62DBB6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E735AF2-0058-45E5-AF1E-B19BB68F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89F997-8167-4AF9-8FAB-2794B242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D8D28-FFB1-4FF4-A54F-13D88E0B8A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43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278321-1E0B-4657-8622-65F7B0F43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9EADB-8690-4182-84FB-1FBF42EF0E47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011F35-DFDC-4CF1-97DE-908648000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457604-C18A-491A-B881-61263C55A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F1762-3F67-45B6-B7BC-AA6F321336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9694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E006C6-5E43-47A0-9AF2-999B4B2D8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C6F2F-74BB-4DC1-B2F8-88E97E90F883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68F2B9-9FF8-4120-9FD2-158591859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019C6D-23A4-4191-AB0E-73CA960F8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72EFD-EA81-49C4-917A-613F73E105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21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37ABB32-73B7-4A88-9686-95EDB80D9B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FF226C5-D64B-4883-A510-67869226AD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7D3C7-5BAB-4842-9C4E-93CFC7D30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961EA6-2965-4361-A29A-8DB2FDB183E8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65947-8734-483C-8568-3B6127456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DEB9D-304F-43EA-A128-D03B94A24F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48AC818-3815-408E-9067-F73FF3C605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AACED-1CE4-4283-A42B-27954FB48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274638"/>
            <a:ext cx="2362200" cy="563562"/>
          </a:xfrm>
        </p:spPr>
        <p:txBody>
          <a:bodyPr/>
          <a:lstStyle/>
          <a:p>
            <a:pPr eaLnBrk="1" hangingPunct="1"/>
            <a:r>
              <a:rPr lang="en-US" altLang="en-US" sz="2400" u="sng"/>
              <a:t>Problem no. 7</a:t>
            </a:r>
          </a:p>
        </p:txBody>
      </p:sp>
      <p:graphicFrame>
        <p:nvGraphicFramePr>
          <p:cNvPr id="43" name="Content Placeholder 42">
            <a:extLst>
              <a:ext uri="{FF2B5EF4-FFF2-40B4-BE49-F238E27FC236}">
                <a16:creationId xmlns:a16="http://schemas.microsoft.com/office/drawing/2014/main" id="{9E88958D-9D2E-4DBF-A6AD-7A0745081C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4600" y="6169025"/>
          <a:ext cx="62484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endParaRPr lang="en-US" sz="1600" spc="-150" dirty="0">
                        <a:solidFill>
                          <a:srgbClr val="00B050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Total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00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-43.73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-24.15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67.88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-41.73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41.73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20.66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600" spc="-150" dirty="0">
                          <a:solidFill>
                            <a:srgbClr val="3333FF"/>
                          </a:solidFill>
                        </a:rPr>
                        <a:t>-11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" name="Group 49">
            <a:extLst>
              <a:ext uri="{FF2B5EF4-FFF2-40B4-BE49-F238E27FC236}">
                <a16:creationId xmlns:a16="http://schemas.microsoft.com/office/drawing/2014/main" id="{51862B8E-B869-4604-BADC-BD890B73C4A9}"/>
              </a:ext>
            </a:extLst>
          </p:cNvPr>
          <p:cNvGrpSpPr>
            <a:grpSpLocks/>
          </p:cNvGrpSpPr>
          <p:nvPr/>
        </p:nvGrpSpPr>
        <p:grpSpPr bwMode="auto">
          <a:xfrm>
            <a:off x="527050" y="625475"/>
            <a:ext cx="2898775" cy="2112963"/>
            <a:chOff x="5966034" y="2302223"/>
            <a:chExt cx="2899956" cy="2112320"/>
          </a:xfrm>
        </p:grpSpPr>
        <p:sp>
          <p:nvSpPr>
            <p:cNvPr id="2229" name="Text Box 3">
              <a:extLst>
                <a:ext uri="{FF2B5EF4-FFF2-40B4-BE49-F238E27FC236}">
                  <a16:creationId xmlns:a16="http://schemas.microsoft.com/office/drawing/2014/main" id="{A5D5B798-4139-4EF7-A131-943A0DB239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2295" y="3307154"/>
              <a:ext cx="649691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7ft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cxnSp>
          <p:nvCxnSpPr>
            <p:cNvPr id="2230" name="AutoShape 4">
              <a:extLst>
                <a:ext uri="{FF2B5EF4-FFF2-40B4-BE49-F238E27FC236}">
                  <a16:creationId xmlns:a16="http://schemas.microsoft.com/office/drawing/2014/main" id="{E4E4C433-1F86-43EC-9DEF-2606DB9644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705600" y="3200400"/>
              <a:ext cx="183597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31" name="AutoShape 5">
              <a:extLst>
                <a:ext uri="{FF2B5EF4-FFF2-40B4-BE49-F238E27FC236}">
                  <a16:creationId xmlns:a16="http://schemas.microsoft.com/office/drawing/2014/main" id="{3574A650-8C1E-4108-B74B-1498039E6B2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687151" y="2326871"/>
              <a:ext cx="0" cy="191964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32" name="AutoShape 6">
              <a:extLst>
                <a:ext uri="{FF2B5EF4-FFF2-40B4-BE49-F238E27FC236}">
                  <a16:creationId xmlns:a16="http://schemas.microsoft.com/office/drawing/2014/main" id="{64A6AE9D-CA9C-49A4-B694-34699ED1EC3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539840" y="3216613"/>
              <a:ext cx="1739" cy="103774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33" name="AutoShape 7">
              <a:extLst>
                <a:ext uri="{FF2B5EF4-FFF2-40B4-BE49-F238E27FC236}">
                  <a16:creationId xmlns:a16="http://schemas.microsoft.com/office/drawing/2014/main" id="{C11E1549-0CA7-4E36-982C-DF0853EBC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874" y="4254355"/>
              <a:ext cx="304407" cy="160188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cxnSp>
          <p:nvCxnSpPr>
            <p:cNvPr id="2234" name="AutoShape 11">
              <a:extLst>
                <a:ext uri="{FF2B5EF4-FFF2-40B4-BE49-F238E27FC236}">
                  <a16:creationId xmlns:a16="http://schemas.microsoft.com/office/drawing/2014/main" id="{2A30F69B-25F9-4BBD-B2C0-EDF0A2C8DF9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8335160" y="4267200"/>
              <a:ext cx="429941" cy="108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35" name="Text Box 15">
              <a:extLst>
                <a:ext uri="{FF2B5EF4-FFF2-40B4-BE49-F238E27FC236}">
                  <a16:creationId xmlns:a16="http://schemas.microsoft.com/office/drawing/2014/main" id="{12C39C43-661F-49DE-AA0C-3B0F2BFE91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04846" y="2691648"/>
              <a:ext cx="760148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</a:rPr>
                <a:t>2k/ft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36" name="Freeform 17">
              <a:extLst>
                <a:ext uri="{FF2B5EF4-FFF2-40B4-BE49-F238E27FC236}">
                  <a16:creationId xmlns:a16="http://schemas.microsoft.com/office/drawing/2014/main" id="{091657BE-E9F9-47DD-9268-9EB1DFE28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4705" y="3026824"/>
              <a:ext cx="436606" cy="17498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7" name="Freeform 18">
              <a:extLst>
                <a:ext uri="{FF2B5EF4-FFF2-40B4-BE49-F238E27FC236}">
                  <a16:creationId xmlns:a16="http://schemas.microsoft.com/office/drawing/2014/main" id="{F4244A2B-5B66-4CBE-996A-FCB43C926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1311" y="3041624"/>
              <a:ext cx="436606" cy="17498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8" name="Freeform 19">
              <a:extLst>
                <a:ext uri="{FF2B5EF4-FFF2-40B4-BE49-F238E27FC236}">
                  <a16:creationId xmlns:a16="http://schemas.microsoft.com/office/drawing/2014/main" id="{CB6F1BEB-C908-40BA-9042-EEF1EF488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7918" y="3056424"/>
              <a:ext cx="516622" cy="161059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9" name="Freeform 20">
              <a:extLst>
                <a:ext uri="{FF2B5EF4-FFF2-40B4-BE49-F238E27FC236}">
                  <a16:creationId xmlns:a16="http://schemas.microsoft.com/office/drawing/2014/main" id="{1FE816D7-EB75-4D66-A981-9B986B1CAA5D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1065" y="3027695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0" name="Freeform 21">
              <a:extLst>
                <a:ext uri="{FF2B5EF4-FFF2-40B4-BE49-F238E27FC236}">
                  <a16:creationId xmlns:a16="http://schemas.microsoft.com/office/drawing/2014/main" id="{2748F603-4201-4754-B2E9-875311E50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3000" y="2823107"/>
              <a:ext cx="474005" cy="218518"/>
            </a:xfrm>
            <a:custGeom>
              <a:avLst/>
              <a:gdLst>
                <a:gd name="T0" fmla="*/ 0 w 545"/>
                <a:gd name="T1" fmla="*/ 2147483646 h 440"/>
                <a:gd name="T2" fmla="*/ 2147483646 w 545"/>
                <a:gd name="T3" fmla="*/ 2147483646 h 440"/>
                <a:gd name="T4" fmla="*/ 2147483646 w 545"/>
                <a:gd name="T5" fmla="*/ 2147483646 h 440"/>
                <a:gd name="T6" fmla="*/ 0 60000 65536"/>
                <a:gd name="T7" fmla="*/ 0 60000 65536"/>
                <a:gd name="T8" fmla="*/ 0 60000 65536"/>
                <a:gd name="T9" fmla="*/ 0 w 545"/>
                <a:gd name="T10" fmla="*/ 0 h 440"/>
                <a:gd name="T11" fmla="*/ 545 w 545"/>
                <a:gd name="T12" fmla="*/ 440 h 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440">
                  <a:moveTo>
                    <a:pt x="0" y="440"/>
                  </a:moveTo>
                  <a:cubicBezTo>
                    <a:pt x="21" y="283"/>
                    <a:pt x="43" y="126"/>
                    <a:pt x="134" y="63"/>
                  </a:cubicBezTo>
                  <a:cubicBezTo>
                    <a:pt x="225" y="0"/>
                    <a:pt x="477" y="63"/>
                    <a:pt x="545" y="63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1" name="Text Box 22">
              <a:extLst>
                <a:ext uri="{FF2B5EF4-FFF2-40B4-BE49-F238E27FC236}">
                  <a16:creationId xmlns:a16="http://schemas.microsoft.com/office/drawing/2014/main" id="{48147452-6CF5-4EE4-BAD5-424CE7DAB2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72000" y="3967931"/>
              <a:ext cx="393990" cy="366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D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2242" name="Text Box 23">
              <a:extLst>
                <a:ext uri="{FF2B5EF4-FFF2-40B4-BE49-F238E27FC236}">
                  <a16:creationId xmlns:a16="http://schemas.microsoft.com/office/drawing/2014/main" id="{60D30CEC-EA02-44C5-B231-4DB3FAC72C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65659" y="2302223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E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cxnSp>
          <p:nvCxnSpPr>
            <p:cNvPr id="2243" name="AutoShape 24">
              <a:extLst>
                <a:ext uri="{FF2B5EF4-FFF2-40B4-BE49-F238E27FC236}">
                  <a16:creationId xmlns:a16="http://schemas.microsoft.com/office/drawing/2014/main" id="{732A4072-DA74-4E22-B9C1-3816D49E773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312332" y="3657600"/>
              <a:ext cx="387902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44" name="Text Box 25">
              <a:extLst>
                <a:ext uri="{FF2B5EF4-FFF2-40B4-BE49-F238E27FC236}">
                  <a16:creationId xmlns:a16="http://schemas.microsoft.com/office/drawing/2014/main" id="{C88378D2-4491-4EF7-8D93-0DA67B7403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72959" y="3581401"/>
              <a:ext cx="4572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</a:rPr>
                <a:t>10k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45" name="Text Box 26">
              <a:extLst>
                <a:ext uri="{FF2B5EF4-FFF2-40B4-BE49-F238E27FC236}">
                  <a16:creationId xmlns:a16="http://schemas.microsoft.com/office/drawing/2014/main" id="{A44FA98F-5FDC-467F-9444-86BE0248D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3959" y="3733800"/>
              <a:ext cx="649691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8ft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2246" name="Text Box 27">
              <a:extLst>
                <a:ext uri="{FF2B5EF4-FFF2-40B4-BE49-F238E27FC236}">
                  <a16:creationId xmlns:a16="http://schemas.microsoft.com/office/drawing/2014/main" id="{65513ED8-451D-44AA-8C9F-37C05CAF458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239000" y="3200401"/>
              <a:ext cx="562759" cy="315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20ft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2247" name="Text Box 28">
              <a:extLst>
                <a:ext uri="{FF2B5EF4-FFF2-40B4-BE49-F238E27FC236}">
                  <a16:creationId xmlns:a16="http://schemas.microsoft.com/office/drawing/2014/main" id="{B8482E89-CC16-4694-9822-F6A699D3BC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6230" y="2913648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B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2248" name="Text Box 29">
              <a:extLst>
                <a:ext uri="{FF2B5EF4-FFF2-40B4-BE49-F238E27FC236}">
                  <a16:creationId xmlns:a16="http://schemas.microsoft.com/office/drawing/2014/main" id="{6A349C70-443C-471F-9215-8A7D4FDF56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33732" y="2958048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C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2249" name="Text Box 30">
              <a:extLst>
                <a:ext uri="{FF2B5EF4-FFF2-40B4-BE49-F238E27FC236}">
                  <a16:creationId xmlns:a16="http://schemas.microsoft.com/office/drawing/2014/main" id="{A69CDD08-2AC9-48BB-A7D0-09A42E5A0B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59885" y="4000143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A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cxnSp>
          <p:nvCxnSpPr>
            <p:cNvPr id="2250" name="AutoShape 31">
              <a:extLst>
                <a:ext uri="{FF2B5EF4-FFF2-40B4-BE49-F238E27FC236}">
                  <a16:creationId xmlns:a16="http://schemas.microsoft.com/office/drawing/2014/main" id="{DDB208F0-F1B1-4A2B-BDC9-F02F2F6DE80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899366" y="2459200"/>
              <a:ext cx="0" cy="139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1" name="AutoShape 32">
              <a:extLst>
                <a:ext uri="{FF2B5EF4-FFF2-40B4-BE49-F238E27FC236}">
                  <a16:creationId xmlns:a16="http://schemas.microsoft.com/office/drawing/2014/main" id="{4423C09C-2E4B-4A16-B5FA-ED305B192AE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522771" y="2321647"/>
              <a:ext cx="376595" cy="1588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2" name="Text Box 36">
              <a:extLst>
                <a:ext uri="{FF2B5EF4-FFF2-40B4-BE49-F238E27FC236}">
                  <a16:creationId xmlns:a16="http://schemas.microsoft.com/office/drawing/2014/main" id="{33F001DB-F72D-4309-97F0-FFB88EC7C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6034" y="2937165"/>
              <a:ext cx="533400" cy="288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</a:rPr>
                <a:t>15k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31B50D5B-28F9-4892-9259-D8AA9C416BDD}"/>
                </a:ext>
              </a:extLst>
            </p:cNvPr>
            <p:cNvCxnSpPr/>
            <p:nvPr/>
          </p:nvCxnSpPr>
          <p:spPr>
            <a:xfrm>
              <a:off x="6277311" y="3200475"/>
              <a:ext cx="422447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4" name="Text Box 36">
              <a:extLst>
                <a:ext uri="{FF2B5EF4-FFF2-40B4-BE49-F238E27FC236}">
                  <a16:creationId xmlns:a16="http://schemas.microsoft.com/office/drawing/2014/main" id="{FDCEA023-708D-451A-A6FF-88D0BEE55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2340" y="2514601"/>
              <a:ext cx="5334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12ft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FE037E21-3A34-40D5-B72C-A09ED71F2916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3048000"/>
          <a:ext cx="6248400" cy="7413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 marL="0"/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800" dirty="0"/>
                        <a:t>Joint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A</a:t>
                      </a:r>
                    </a:p>
                  </a:txBody>
                  <a:tcPr marT="45700" marB="45700"/>
                </a:tc>
                <a:tc gridSpan="3"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B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C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E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800" dirty="0" err="1">
                          <a:solidFill>
                            <a:srgbClr val="FF0000"/>
                          </a:solidFill>
                        </a:rPr>
                        <a:t>Mem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AB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BA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BE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BC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CB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CD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DC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EB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D86CCF4C-C0C1-4075-A573-3DE890746F81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3810000"/>
          <a:ext cx="62484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59D7EEFF-5D2B-4C83-88D5-BA27E769BF28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4191000"/>
          <a:ext cx="62484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/>
                      <a:endParaRPr lang="en-US" sz="1200" b="0" dirty="0"/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D.F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0.33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0.42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0.25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0.43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0.57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D6B729EE-74E9-4F24-8420-5FA47C7FEA42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4572000"/>
          <a:ext cx="62484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1</a:t>
                      </a:r>
                      <a:r>
                        <a:rPr lang="en-US" sz="1400" spc="-150" baseline="30000" dirty="0"/>
                        <a:t>st</a:t>
                      </a:r>
                      <a:endParaRPr lang="en-US" sz="1400" spc="-15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 err="1"/>
                        <a:t>Cyc</a:t>
                      </a:r>
                      <a:endParaRPr lang="en-US" sz="1400" spc="-1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FEM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17.42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-17.42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-19.91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-15.43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-19.64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66.67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-11.69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-66.67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28.67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------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-----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6E9A503E-2711-48F7-AF91-2C76A994DCCA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5105400"/>
          <a:ext cx="6248400" cy="5177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2</a:t>
                      </a:r>
                      <a:r>
                        <a:rPr lang="en-US" sz="1400" spc="-150" baseline="30000" dirty="0"/>
                        <a:t>nd</a:t>
                      </a:r>
                      <a:r>
                        <a:rPr lang="en-US" sz="1400" spc="-150" dirty="0"/>
                        <a:t> </a:t>
                      </a:r>
                      <a:r>
                        <a:rPr lang="en-US" sz="1400" spc="-150" dirty="0" err="1"/>
                        <a:t>cyc</a:t>
                      </a:r>
                      <a:endParaRPr lang="en-US" sz="1400" spc="-150" dirty="0"/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CO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-7.72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7.72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-8.71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-1.85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------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-2.36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14.33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-1.41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-5.84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2.51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-----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3.33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19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-------</a:t>
                      </a:r>
                      <a:endParaRPr lang="en-US" sz="1400" spc="-150" dirty="0">
                        <a:solidFill>
                          <a:srgbClr val="FF00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-9.82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------</a:t>
                      </a:r>
                      <a:endParaRPr lang="en-US" sz="1400" spc="-150" dirty="0">
                        <a:solidFill>
                          <a:srgbClr val="FF0000"/>
                        </a:solidFill>
                      </a:endParaRP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715237ED-AD01-4F79-BDCC-9A9654B41BC7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5638800"/>
          <a:ext cx="6248400" cy="5177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3</a:t>
                      </a:r>
                      <a:r>
                        <a:rPr lang="en-US" sz="1400" spc="-150" baseline="30000" dirty="0"/>
                        <a:t>rd</a:t>
                      </a:r>
                      <a:r>
                        <a:rPr lang="en-US" sz="1400" spc="-150" dirty="0"/>
                        <a:t> </a:t>
                      </a:r>
                      <a:r>
                        <a:rPr lang="en-US" sz="1400" spc="-150" dirty="0" err="1"/>
                        <a:t>cyc</a:t>
                      </a:r>
                      <a:endParaRPr lang="en-US" sz="1400" spc="-150" dirty="0"/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Co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-0.93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0.93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3.86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-1.69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-------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-2.15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1.25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-1.27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-0.7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0.30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------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0.40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1.66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/>
                        <a:t>-1.18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6" name="TextBox 55">
            <a:extLst>
              <a:ext uri="{FF2B5EF4-FFF2-40B4-BE49-F238E27FC236}">
                <a16:creationId xmlns:a16="http://schemas.microsoft.com/office/drawing/2014/main" id="{0993511A-3441-41A3-B610-01ADD3424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524000"/>
            <a:ext cx="3048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Calculate: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1. Relative  stiffness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2. Fixed end moments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1">
            <a:extLst>
              <a:ext uri="{FF2B5EF4-FFF2-40B4-BE49-F238E27FC236}">
                <a16:creationId xmlns:a16="http://schemas.microsoft.com/office/drawing/2014/main" id="{3C9E5ED5-2749-4B50-AC1D-DDC40594A67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3376613"/>
            <a:ext cx="2286000" cy="1196975"/>
            <a:chOff x="762000" y="3376784"/>
            <a:chExt cx="2286000" cy="119601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F072B27-672A-46FE-ACF5-88C9DD2EAF31}"/>
                </a:ext>
              </a:extLst>
            </p:cNvPr>
            <p:cNvCxnSpPr/>
            <p:nvPr/>
          </p:nvCxnSpPr>
          <p:spPr>
            <a:xfrm rot="5400000">
              <a:off x="571168" y="3999373"/>
              <a:ext cx="1143665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2510DC7-E1E0-41C6-AE1E-F9E87DC77CB9}"/>
                </a:ext>
              </a:extLst>
            </p:cNvPr>
            <p:cNvCxnSpPr/>
            <p:nvPr/>
          </p:nvCxnSpPr>
          <p:spPr>
            <a:xfrm rot="5400000">
              <a:off x="2056244" y="3960512"/>
              <a:ext cx="1067526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1D7816DA-2640-4F45-896F-3530479A0127}"/>
                </a:ext>
              </a:extLst>
            </p:cNvPr>
            <p:cNvSpPr/>
            <p:nvPr/>
          </p:nvSpPr>
          <p:spPr>
            <a:xfrm rot="18634169" flipV="1">
              <a:off x="2128357" y="3634164"/>
              <a:ext cx="772489" cy="942975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id="{7BA881B7-935A-42D1-8D78-8B8436855031}"/>
                </a:ext>
              </a:extLst>
            </p:cNvPr>
            <p:cNvSpPr/>
            <p:nvPr/>
          </p:nvSpPr>
          <p:spPr>
            <a:xfrm rot="18634169">
              <a:off x="2305296" y="3414638"/>
              <a:ext cx="609109" cy="533400"/>
            </a:xfrm>
            <a:prstGeom prst="arc">
              <a:avLst>
                <a:gd name="adj1" fmla="val 15275362"/>
                <a:gd name="adj2" fmla="val 843008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DA268B56-24FC-4E73-9A5A-7EEC0E979414}"/>
                </a:ext>
              </a:extLst>
            </p:cNvPr>
            <p:cNvSpPr/>
            <p:nvPr/>
          </p:nvSpPr>
          <p:spPr>
            <a:xfrm rot="18634169">
              <a:off x="857496" y="3414638"/>
              <a:ext cx="609109" cy="533400"/>
            </a:xfrm>
            <a:prstGeom prst="arc">
              <a:avLst>
                <a:gd name="adj1" fmla="val 15275362"/>
                <a:gd name="adj2" fmla="val 843008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CC44990-9770-431A-92F7-F17A9E0FB81D}"/>
                </a:ext>
              </a:extLst>
            </p:cNvPr>
            <p:cNvCxnSpPr/>
            <p:nvPr/>
          </p:nvCxnSpPr>
          <p:spPr>
            <a:xfrm>
              <a:off x="762000" y="4038237"/>
              <a:ext cx="381000" cy="158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509E873-397A-472E-BBD3-ACF2CDFD8A3B}"/>
                </a:ext>
              </a:extLst>
            </p:cNvPr>
            <p:cNvCxnSpPr/>
            <p:nvPr/>
          </p:nvCxnSpPr>
          <p:spPr>
            <a:xfrm rot="10800000">
              <a:off x="762000" y="3429129"/>
              <a:ext cx="533400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5DF589D7-D240-4534-8578-3515415C2606}"/>
                </a:ext>
              </a:extLst>
            </p:cNvPr>
            <p:cNvCxnSpPr/>
            <p:nvPr/>
          </p:nvCxnSpPr>
          <p:spPr>
            <a:xfrm>
              <a:off x="2514600" y="3429129"/>
              <a:ext cx="533400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72">
            <a:extLst>
              <a:ext uri="{FF2B5EF4-FFF2-40B4-BE49-F238E27FC236}">
                <a16:creationId xmlns:a16="http://schemas.microsoft.com/office/drawing/2014/main" id="{6D86A2DA-A945-44F3-A5F7-06B6193AC37A}"/>
              </a:ext>
            </a:extLst>
          </p:cNvPr>
          <p:cNvGrpSpPr>
            <a:grpSpLocks/>
          </p:cNvGrpSpPr>
          <p:nvPr/>
        </p:nvGrpSpPr>
        <p:grpSpPr bwMode="auto">
          <a:xfrm>
            <a:off x="747713" y="1624013"/>
            <a:ext cx="1081087" cy="892175"/>
            <a:chOff x="747638" y="1624185"/>
            <a:chExt cx="1081162" cy="89200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E9F3ACD-5ACB-4792-8FF9-67B3B58FCD6C}"/>
                </a:ext>
              </a:extLst>
            </p:cNvPr>
            <p:cNvCxnSpPr/>
            <p:nvPr/>
          </p:nvCxnSpPr>
          <p:spPr>
            <a:xfrm rot="5400000">
              <a:off x="800933" y="2094787"/>
              <a:ext cx="83803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B22CD35F-0C77-4594-8A5D-C38B802AB10D}"/>
                </a:ext>
              </a:extLst>
            </p:cNvPr>
            <p:cNvSpPr/>
            <p:nvPr/>
          </p:nvSpPr>
          <p:spPr>
            <a:xfrm rot="18634169">
              <a:off x="935056" y="1662208"/>
              <a:ext cx="609482" cy="533437"/>
            </a:xfrm>
            <a:prstGeom prst="arc">
              <a:avLst>
                <a:gd name="adj1" fmla="val 15275362"/>
                <a:gd name="adj2" fmla="val 843008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D4899FFE-29C9-4296-B9A7-13CCC2E84A7A}"/>
                </a:ext>
              </a:extLst>
            </p:cNvPr>
            <p:cNvSpPr/>
            <p:nvPr/>
          </p:nvSpPr>
          <p:spPr>
            <a:xfrm rot="18634169" flipV="1">
              <a:off x="832676" y="1575652"/>
              <a:ext cx="772964" cy="943040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A8D3008-E407-4DE8-AF46-50E43FBAF524}"/>
                </a:ext>
              </a:extLst>
            </p:cNvPr>
            <p:cNvCxnSpPr/>
            <p:nvPr/>
          </p:nvCxnSpPr>
          <p:spPr>
            <a:xfrm>
              <a:off x="1142952" y="2514600"/>
              <a:ext cx="685848" cy="1588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73">
            <a:extLst>
              <a:ext uri="{FF2B5EF4-FFF2-40B4-BE49-F238E27FC236}">
                <a16:creationId xmlns:a16="http://schemas.microsoft.com/office/drawing/2014/main" id="{22D23087-F384-44AB-A2C8-8C3061374BC8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2819400"/>
            <a:ext cx="3505200" cy="338138"/>
            <a:chOff x="304800" y="2819400"/>
            <a:chExt cx="3505200" cy="338554"/>
          </a:xfrm>
        </p:grpSpPr>
        <p:sp>
          <p:nvSpPr>
            <p:cNvPr id="3167" name="TextBox 17">
              <a:extLst>
                <a:ext uri="{FF2B5EF4-FFF2-40B4-BE49-F238E27FC236}">
                  <a16:creationId xmlns:a16="http://schemas.microsoft.com/office/drawing/2014/main" id="{835EC48A-14C7-49F3-AD02-DDCBEEF2F0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28194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15k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224DE69-431E-4BC3-A8B2-30DDE9EEB173}"/>
                </a:ext>
              </a:extLst>
            </p:cNvPr>
            <p:cNvCxnSpPr/>
            <p:nvPr/>
          </p:nvCxnSpPr>
          <p:spPr>
            <a:xfrm>
              <a:off x="1295400" y="2971987"/>
              <a:ext cx="1295400" cy="15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AE4C8437-4CA7-4504-A2C8-30BD5B53813E}"/>
                </a:ext>
              </a:extLst>
            </p:cNvPr>
            <p:cNvCxnSpPr/>
            <p:nvPr/>
          </p:nvCxnSpPr>
          <p:spPr>
            <a:xfrm>
              <a:off x="868363" y="2971987"/>
              <a:ext cx="381000" cy="159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B276AE4-AE51-4825-A949-5BDA9B97A3F6}"/>
                </a:ext>
              </a:extLst>
            </p:cNvPr>
            <p:cNvCxnSpPr/>
            <p:nvPr/>
          </p:nvCxnSpPr>
          <p:spPr>
            <a:xfrm rot="10800000">
              <a:off x="1143000" y="2860726"/>
              <a:ext cx="381000" cy="1590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6CD2F645-09B0-4064-8990-9BFE07C0F5FA}"/>
                </a:ext>
              </a:extLst>
            </p:cNvPr>
            <p:cNvCxnSpPr/>
            <p:nvPr/>
          </p:nvCxnSpPr>
          <p:spPr>
            <a:xfrm>
              <a:off x="1143000" y="3083249"/>
              <a:ext cx="457200" cy="1590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A2F9C57-F030-4A03-B1B4-F97EB419777C}"/>
                </a:ext>
              </a:extLst>
            </p:cNvPr>
            <p:cNvCxnSpPr/>
            <p:nvPr/>
          </p:nvCxnSpPr>
          <p:spPr>
            <a:xfrm rot="10800000">
              <a:off x="2667000" y="2971987"/>
              <a:ext cx="457200" cy="1590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897F7EFD-2BC5-4845-8444-D47E27099D8B}"/>
                </a:ext>
              </a:extLst>
            </p:cNvPr>
            <p:cNvCxnSpPr/>
            <p:nvPr/>
          </p:nvCxnSpPr>
          <p:spPr>
            <a:xfrm rot="10800000">
              <a:off x="3276600" y="2971987"/>
              <a:ext cx="533400" cy="159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9695C5D-6B85-46E9-B26E-954575FA1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667000"/>
            <a:ext cx="1143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AJR=16.16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E7D7735-909E-4FAD-A70B-7F4945F01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181600"/>
            <a:ext cx="2743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F</a:t>
            </a:r>
            <a:r>
              <a:rPr lang="en-US" altLang="en-US" sz="1800" b="1" baseline="-25000">
                <a:solidFill>
                  <a:srgbClr val="FF0000"/>
                </a:solidFill>
              </a:rPr>
              <a:t>AB</a:t>
            </a:r>
            <a:r>
              <a:rPr lang="en-US" altLang="en-US" sz="1800" b="1">
                <a:solidFill>
                  <a:srgbClr val="FF0000"/>
                </a:solidFill>
              </a:rPr>
              <a:t> = 100k-ft (say)  F</a:t>
            </a:r>
            <a:r>
              <a:rPr lang="en-US" altLang="en-US" sz="1800" b="1" baseline="-25000">
                <a:solidFill>
                  <a:srgbClr val="FF0000"/>
                </a:solidFill>
              </a:rPr>
              <a:t>BE</a:t>
            </a:r>
            <a:r>
              <a:rPr lang="en-US" altLang="en-US" sz="1800" b="1">
                <a:solidFill>
                  <a:srgbClr val="FF0000"/>
                </a:solidFill>
              </a:rPr>
              <a:t>= ??  </a:t>
            </a:r>
            <a:r>
              <a:rPr lang="en-US" altLang="en-US" sz="1800" b="1" baseline="-25000">
                <a:solidFill>
                  <a:srgbClr val="FF0000"/>
                </a:solidFill>
              </a:rPr>
              <a:t>    </a:t>
            </a:r>
          </a:p>
        </p:txBody>
      </p:sp>
      <p:grpSp>
        <p:nvGrpSpPr>
          <p:cNvPr id="6" name="Group 68">
            <a:extLst>
              <a:ext uri="{FF2B5EF4-FFF2-40B4-BE49-F238E27FC236}">
                <a16:creationId xmlns:a16="http://schemas.microsoft.com/office/drawing/2014/main" id="{259F6AEB-E814-40A8-9983-4D1EA82CB467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2209800"/>
            <a:ext cx="3173413" cy="2370138"/>
            <a:chOff x="5105400" y="2209800"/>
            <a:chExt cx="3172690" cy="2370614"/>
          </a:xfrm>
        </p:grpSpPr>
        <p:cxnSp>
          <p:nvCxnSpPr>
            <p:cNvPr id="3136" name="AutoShape 4">
              <a:extLst>
                <a:ext uri="{FF2B5EF4-FFF2-40B4-BE49-F238E27FC236}">
                  <a16:creationId xmlns:a16="http://schemas.microsoft.com/office/drawing/2014/main" id="{BE605420-BFFD-4306-BF27-9235ADAA699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838041" y="3276600"/>
              <a:ext cx="2162959" cy="15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37" name="AutoShape 5">
              <a:extLst>
                <a:ext uri="{FF2B5EF4-FFF2-40B4-BE49-F238E27FC236}">
                  <a16:creationId xmlns:a16="http://schemas.microsoft.com/office/drawing/2014/main" id="{620AF831-0D67-4152-BCBF-88B81B24BD4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819592" y="2403071"/>
              <a:ext cx="0" cy="19196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38" name="AutoShape 6">
              <a:extLst>
                <a:ext uri="{FF2B5EF4-FFF2-40B4-BE49-F238E27FC236}">
                  <a16:creationId xmlns:a16="http://schemas.microsoft.com/office/drawing/2014/main" id="{5DB249B9-772D-495D-BE4E-95BD279A4C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2281" y="3292813"/>
              <a:ext cx="1739" cy="103774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39" name="AutoShape 7">
              <a:extLst>
                <a:ext uri="{FF2B5EF4-FFF2-40B4-BE49-F238E27FC236}">
                  <a16:creationId xmlns:a16="http://schemas.microsoft.com/office/drawing/2014/main" id="{90231DB2-4D9E-4EAB-B204-C9975D3F9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2170" y="4330555"/>
              <a:ext cx="304407" cy="160188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cxnSp>
          <p:nvCxnSpPr>
            <p:cNvPr id="3140" name="AutoShape 8">
              <a:extLst>
                <a:ext uri="{FF2B5EF4-FFF2-40B4-BE49-F238E27FC236}">
                  <a16:creationId xmlns:a16="http://schemas.microsoft.com/office/drawing/2014/main" id="{38087EF5-94E7-4BE0-938F-E292EE63803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573457" y="4505543"/>
              <a:ext cx="88713" cy="731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41" name="AutoShape 9">
              <a:extLst>
                <a:ext uri="{FF2B5EF4-FFF2-40B4-BE49-F238E27FC236}">
                  <a16:creationId xmlns:a16="http://schemas.microsoft.com/office/drawing/2014/main" id="{45834716-5159-47DB-B942-8D55B3F3E35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723051" y="4507285"/>
              <a:ext cx="88713" cy="731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42" name="AutoShape 10">
              <a:extLst>
                <a:ext uri="{FF2B5EF4-FFF2-40B4-BE49-F238E27FC236}">
                  <a16:creationId xmlns:a16="http://schemas.microsoft.com/office/drawing/2014/main" id="{A4ED126F-3CE8-432E-A75A-31D8E6540DD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870906" y="4505543"/>
              <a:ext cx="88713" cy="731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43" name="AutoShape 11">
              <a:extLst>
                <a:ext uri="{FF2B5EF4-FFF2-40B4-BE49-F238E27FC236}">
                  <a16:creationId xmlns:a16="http://schemas.microsoft.com/office/drawing/2014/main" id="{491FDCF9-6BD5-4940-93DD-022DEC99069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375701" y="4344484"/>
              <a:ext cx="521840" cy="87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44" name="AutoShape 12">
              <a:extLst>
                <a:ext uri="{FF2B5EF4-FFF2-40B4-BE49-F238E27FC236}">
                  <a16:creationId xmlns:a16="http://schemas.microsoft.com/office/drawing/2014/main" id="{119B4029-53CA-4BF3-9815-AF305B01FC9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367004" y="4344484"/>
              <a:ext cx="106108" cy="1601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45" name="AutoShape 13">
              <a:extLst>
                <a:ext uri="{FF2B5EF4-FFF2-40B4-BE49-F238E27FC236}">
                  <a16:creationId xmlns:a16="http://schemas.microsoft.com/office/drawing/2014/main" id="{06A2951D-2B99-41B4-A896-16B37BE0641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566173" y="4344484"/>
              <a:ext cx="106108" cy="1601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46" name="AutoShape 14">
              <a:extLst>
                <a:ext uri="{FF2B5EF4-FFF2-40B4-BE49-F238E27FC236}">
                  <a16:creationId xmlns:a16="http://schemas.microsoft.com/office/drawing/2014/main" id="{BBAAA96F-3BCB-4AC3-9398-D2845880CE1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759254" y="4344484"/>
              <a:ext cx="106108" cy="1601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47" name="Text Box 22">
              <a:extLst>
                <a:ext uri="{FF2B5EF4-FFF2-40B4-BE49-F238E27FC236}">
                  <a16:creationId xmlns:a16="http://schemas.microsoft.com/office/drawing/2014/main" id="{FB643B6F-C87F-4E34-9D8F-219224AE4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04441" y="4044131"/>
              <a:ext cx="393990" cy="366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100"/>
                <a:t>D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48" name="Text Box 23">
              <a:extLst>
                <a:ext uri="{FF2B5EF4-FFF2-40B4-BE49-F238E27FC236}">
                  <a16:creationId xmlns:a16="http://schemas.microsoft.com/office/drawing/2014/main" id="{343EA352-7F7C-406D-A653-10674D1306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0233" y="2354965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100"/>
                <a:t>E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49" name="Text Box 28">
              <a:extLst>
                <a:ext uri="{FF2B5EF4-FFF2-40B4-BE49-F238E27FC236}">
                  <a16:creationId xmlns:a16="http://schemas.microsoft.com/office/drawing/2014/main" id="{D8CD0E4E-BCFD-4AAB-9930-577E490B8A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8671" y="2989848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100"/>
                <a:t>B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50" name="Text Box 29">
              <a:extLst>
                <a:ext uri="{FF2B5EF4-FFF2-40B4-BE49-F238E27FC236}">
                  <a16:creationId xmlns:a16="http://schemas.microsoft.com/office/drawing/2014/main" id="{106D6DE8-6DA4-4808-B81B-385F2F1DC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1400" y="3048000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100"/>
                <a:t>C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51" name="Text Box 30">
              <a:extLst>
                <a:ext uri="{FF2B5EF4-FFF2-40B4-BE49-F238E27FC236}">
                  <a16:creationId xmlns:a16="http://schemas.microsoft.com/office/drawing/2014/main" id="{25479B79-3B67-4E95-B86D-F1111FFE06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00" y="4038600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100"/>
                <a:t>A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cxnSp>
          <p:nvCxnSpPr>
            <p:cNvPr id="3152" name="AutoShape 31">
              <a:extLst>
                <a:ext uri="{FF2B5EF4-FFF2-40B4-BE49-F238E27FC236}">
                  <a16:creationId xmlns:a16="http://schemas.microsoft.com/office/drawing/2014/main" id="{E4C18457-8D00-43EB-806B-B2BBC71CADB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031807" y="2535400"/>
              <a:ext cx="0" cy="139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53" name="AutoShape 32">
              <a:extLst>
                <a:ext uri="{FF2B5EF4-FFF2-40B4-BE49-F238E27FC236}">
                  <a16:creationId xmlns:a16="http://schemas.microsoft.com/office/drawing/2014/main" id="{A030BCEA-C87E-4C2A-8BCA-4E520D31947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655212" y="2397847"/>
              <a:ext cx="37659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54" name="AutoShape 33">
              <a:extLst>
                <a:ext uri="{FF2B5EF4-FFF2-40B4-BE49-F238E27FC236}">
                  <a16:creationId xmlns:a16="http://schemas.microsoft.com/office/drawing/2014/main" id="{316F1D36-F302-4310-9EC5-5BB0B36B431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655212" y="2222859"/>
              <a:ext cx="149594" cy="1749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55" name="AutoShape 34">
              <a:extLst>
                <a:ext uri="{FF2B5EF4-FFF2-40B4-BE49-F238E27FC236}">
                  <a16:creationId xmlns:a16="http://schemas.microsoft.com/office/drawing/2014/main" id="{84733F78-7B21-4E1D-AB39-E569A914FF5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834377" y="2209800"/>
              <a:ext cx="149594" cy="1749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56" name="AutoShape 35">
              <a:extLst>
                <a:ext uri="{FF2B5EF4-FFF2-40B4-BE49-F238E27FC236}">
                  <a16:creationId xmlns:a16="http://schemas.microsoft.com/office/drawing/2014/main" id="{77A09696-48D2-45E5-BE7E-F606C6FBC64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963968" y="2225471"/>
              <a:ext cx="149594" cy="1749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57" name="Text Box 36">
              <a:extLst>
                <a:ext uri="{FF2B5EF4-FFF2-40B4-BE49-F238E27FC236}">
                  <a16:creationId xmlns:a16="http://schemas.microsoft.com/office/drawing/2014/main" id="{A1D98F34-70A0-4427-B68C-2A230CC214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649691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2400"/>
                <a:t>P</a:t>
              </a:r>
              <a:endParaRPr lang="en-US" altLang="en-US" sz="2400">
                <a:latin typeface="Arial" panose="020B0604020202020204" pitchFamily="34" charset="0"/>
              </a:endParaRPr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ED9D0582-E400-4B2D-9C60-3E31446CCBA8}"/>
                </a:ext>
              </a:extLst>
            </p:cNvPr>
            <p:cNvCxnSpPr/>
            <p:nvPr/>
          </p:nvCxnSpPr>
          <p:spPr>
            <a:xfrm>
              <a:off x="5410131" y="3276814"/>
              <a:ext cx="422179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B2ED00B8-20B8-436B-8F1D-A076895CF9E7}"/>
                </a:ext>
              </a:extLst>
            </p:cNvPr>
            <p:cNvCxnSpPr/>
            <p:nvPr/>
          </p:nvCxnSpPr>
          <p:spPr>
            <a:xfrm rot="5400000" flipH="1" flipV="1">
              <a:off x="7564623" y="3085482"/>
              <a:ext cx="228646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66F43F4-7313-49C0-8822-D7D02BD23871}"/>
                </a:ext>
              </a:extLst>
            </p:cNvPr>
            <p:cNvCxnSpPr/>
            <p:nvPr/>
          </p:nvCxnSpPr>
          <p:spPr>
            <a:xfrm rot="5400000" flipH="1" flipV="1">
              <a:off x="7851894" y="3085482"/>
              <a:ext cx="22864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AA721D81-5336-4E8F-945A-F0DBFA781979}"/>
                </a:ext>
              </a:extLst>
            </p:cNvPr>
            <p:cNvCxnSpPr/>
            <p:nvPr/>
          </p:nvCxnSpPr>
          <p:spPr>
            <a:xfrm rot="10800000" flipH="1">
              <a:off x="7390879" y="3048168"/>
              <a:ext cx="304731" cy="301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33B13C10-4DE8-41D7-94DD-1C8751B367C5}"/>
                </a:ext>
              </a:extLst>
            </p:cNvPr>
            <p:cNvCxnSpPr/>
            <p:nvPr/>
          </p:nvCxnSpPr>
          <p:spPr>
            <a:xfrm rot="10800000">
              <a:off x="7973359" y="3048168"/>
              <a:ext cx="30473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63" name="TextBox 78">
              <a:extLst>
                <a:ext uri="{FF2B5EF4-FFF2-40B4-BE49-F238E27FC236}">
                  <a16:creationId xmlns:a16="http://schemas.microsoft.com/office/drawing/2014/main" id="{35E8F5BF-CBE8-4852-9EE5-921CEE00D6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0" y="2754868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lgerian" panose="04020705040A02060702" pitchFamily="82" charset="0"/>
                </a:rPr>
                <a:t>∆</a:t>
              </a:r>
              <a:endParaRPr lang="en-US" altLang="en-US" sz="1800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640D1CDE-BE57-4D6C-8C10-4F59DB0C4A6E}"/>
                </a:ext>
              </a:extLst>
            </p:cNvPr>
            <p:cNvCxnSpPr>
              <a:stCxn id="3139" idx="0"/>
            </p:cNvCxnSpPr>
            <p:nvPr/>
          </p:nvCxnSpPr>
          <p:spPr>
            <a:xfrm rot="5400000" flipH="1" flipV="1">
              <a:off x="5428157" y="3663508"/>
              <a:ext cx="1054312" cy="280923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5DB07184-6A1D-4F2B-8D11-3705CA933E62}"/>
                </a:ext>
              </a:extLst>
            </p:cNvPr>
            <p:cNvCxnSpPr/>
            <p:nvPr/>
          </p:nvCxnSpPr>
          <p:spPr>
            <a:xfrm rot="5400000" flipH="1" flipV="1">
              <a:off x="7286696" y="3663508"/>
              <a:ext cx="1054312" cy="280924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D2038C3F-D637-4BBD-8189-FA81D0CEF156}"/>
                </a:ext>
              </a:extLst>
            </p:cNvPr>
            <p:cNvCxnSpPr/>
            <p:nvPr/>
          </p:nvCxnSpPr>
          <p:spPr>
            <a:xfrm rot="16200000" flipH="1">
              <a:off x="5486117" y="2667157"/>
              <a:ext cx="914584" cy="304731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7" name="Content Placeholder 42">
            <a:extLst>
              <a:ext uri="{FF2B5EF4-FFF2-40B4-BE49-F238E27FC236}">
                <a16:creationId xmlns:a16="http://schemas.microsoft.com/office/drawing/2014/main" id="{1F5E2091-DBA5-4772-8264-A041E8BA327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4600" y="838200"/>
          <a:ext cx="62484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endParaRPr lang="en-US" sz="1400" spc="-150" dirty="0">
                        <a:solidFill>
                          <a:srgbClr val="FF0000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Total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00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-43.73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-24.15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67.88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-41.73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41.73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20.66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-11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EC456C0B-F5C2-4FBF-8072-8262FC1F53A8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76200"/>
          <a:ext cx="6248400" cy="7413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 marL="0"/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800" dirty="0"/>
                        <a:t>Joint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A</a:t>
                      </a:r>
                    </a:p>
                  </a:txBody>
                  <a:tcPr marT="45700" marB="45700"/>
                </a:tc>
                <a:tc gridSpan="3"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B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C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800" dirty="0"/>
                        <a:t>E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800" dirty="0" err="1">
                          <a:solidFill>
                            <a:srgbClr val="FF0000"/>
                          </a:solidFill>
                        </a:rPr>
                        <a:t>Mem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AB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BA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BE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BC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CB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CD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DC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EB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5C70DC08-24D8-4178-A99C-9EEB5BB067C8}"/>
              </a:ext>
            </a:extLst>
          </p:cNvPr>
          <p:cNvGraphicFramePr>
            <a:graphicFrameLocks/>
          </p:cNvGraphicFramePr>
          <p:nvPr/>
        </p:nvGraphicFramePr>
        <p:xfrm>
          <a:off x="2971800" y="5618163"/>
          <a:ext cx="57912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8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200" dirty="0"/>
                        <a:t>Final moment</a:t>
                      </a: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00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1.54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-74.69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73.13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-58.85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58.85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55.75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-76.37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FF5F7A04-B9A3-45B8-B4C9-7116DF67444C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819400"/>
            <a:ext cx="2590800" cy="2947988"/>
            <a:chOff x="1524000" y="3777052"/>
            <a:chExt cx="2590800" cy="294860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79C4FED-3932-4128-8008-0628009215E2}"/>
                </a:ext>
              </a:extLst>
            </p:cNvPr>
            <p:cNvCxnSpPr/>
            <p:nvPr/>
          </p:nvCxnSpPr>
          <p:spPr>
            <a:xfrm rot="5400000">
              <a:off x="1790613" y="4247051"/>
              <a:ext cx="838377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E2D4B5E-FDB5-4FA7-B24F-12D0A050C50C}"/>
                </a:ext>
              </a:extLst>
            </p:cNvPr>
            <p:cNvCxnSpPr/>
            <p:nvPr/>
          </p:nvCxnSpPr>
          <p:spPr>
            <a:xfrm>
              <a:off x="2286000" y="5125124"/>
              <a:ext cx="1295400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0BE8CAC-9A46-4BDC-9076-815B558C7371}"/>
                </a:ext>
              </a:extLst>
            </p:cNvPr>
            <p:cNvCxnSpPr/>
            <p:nvPr/>
          </p:nvCxnSpPr>
          <p:spPr>
            <a:xfrm rot="5400000">
              <a:off x="1561981" y="6152453"/>
              <a:ext cx="1143241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0053D86-64A7-46D2-9D83-D15141B84935}"/>
                </a:ext>
              </a:extLst>
            </p:cNvPr>
            <p:cNvCxnSpPr/>
            <p:nvPr/>
          </p:nvCxnSpPr>
          <p:spPr>
            <a:xfrm rot="5400000">
              <a:off x="3046300" y="6114344"/>
              <a:ext cx="1068613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D4804B7F-27C6-4EAB-89E6-6D9BD801DAB5}"/>
                </a:ext>
              </a:extLst>
            </p:cNvPr>
            <p:cNvSpPr/>
            <p:nvPr/>
          </p:nvSpPr>
          <p:spPr>
            <a:xfrm rot="18634169" flipV="1">
              <a:off x="3118564" y="5786556"/>
              <a:ext cx="773275" cy="942975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F4B6AF18-F377-4325-9FDC-1E329CA9D1ED}"/>
                </a:ext>
              </a:extLst>
            </p:cNvPr>
            <p:cNvSpPr/>
            <p:nvPr/>
          </p:nvSpPr>
          <p:spPr>
            <a:xfrm rot="18634169">
              <a:off x="3295586" y="5568185"/>
              <a:ext cx="609728" cy="533400"/>
            </a:xfrm>
            <a:prstGeom prst="arc">
              <a:avLst>
                <a:gd name="adj1" fmla="val 15275362"/>
                <a:gd name="adj2" fmla="val 843008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D5F3D7BD-4F20-4F15-B72C-C5AC8E3E1741}"/>
                </a:ext>
              </a:extLst>
            </p:cNvPr>
            <p:cNvSpPr/>
            <p:nvPr/>
          </p:nvSpPr>
          <p:spPr>
            <a:xfrm rot="18634169">
              <a:off x="1847786" y="5568185"/>
              <a:ext cx="609728" cy="533400"/>
            </a:xfrm>
            <a:prstGeom prst="arc">
              <a:avLst>
                <a:gd name="adj1" fmla="val 15275362"/>
                <a:gd name="adj2" fmla="val 843008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7A05034-ECF5-4A73-8497-0412ABD4CAF4}"/>
                </a:ext>
              </a:extLst>
            </p:cNvPr>
            <p:cNvSpPr/>
            <p:nvPr/>
          </p:nvSpPr>
          <p:spPr>
            <a:xfrm rot="18634169">
              <a:off x="1923986" y="3815216"/>
              <a:ext cx="609728" cy="533400"/>
            </a:xfrm>
            <a:prstGeom prst="arc">
              <a:avLst>
                <a:gd name="adj1" fmla="val 15275362"/>
                <a:gd name="adj2" fmla="val 843008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7FD3FED7-5A3C-44A1-97B2-A6A0B0E3E081}"/>
                </a:ext>
              </a:extLst>
            </p:cNvPr>
            <p:cNvSpPr/>
            <p:nvPr/>
          </p:nvSpPr>
          <p:spPr>
            <a:xfrm rot="18634169" flipV="1">
              <a:off x="1823164" y="3728722"/>
              <a:ext cx="773275" cy="942975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0879FA9-41D4-4881-AB94-3AEA7CD5A4E1}"/>
                </a:ext>
              </a:extLst>
            </p:cNvPr>
            <p:cNvCxnSpPr/>
            <p:nvPr/>
          </p:nvCxnSpPr>
          <p:spPr>
            <a:xfrm rot="10800000">
              <a:off x="2057400" y="5582420"/>
              <a:ext cx="533400" cy="1587"/>
            </a:xfrm>
            <a:prstGeom prst="straightConnector1">
              <a:avLst/>
            </a:prstGeom>
            <a:ln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8CE94A4D-C138-4E2E-B89D-344D848675A0}"/>
                </a:ext>
              </a:extLst>
            </p:cNvPr>
            <p:cNvCxnSpPr/>
            <p:nvPr/>
          </p:nvCxnSpPr>
          <p:spPr>
            <a:xfrm>
              <a:off x="3505200" y="5582420"/>
              <a:ext cx="533400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3D05E09-D398-4293-8FCB-94618681D778}"/>
                </a:ext>
              </a:extLst>
            </p:cNvPr>
            <p:cNvCxnSpPr/>
            <p:nvPr/>
          </p:nvCxnSpPr>
          <p:spPr>
            <a:xfrm>
              <a:off x="2133600" y="4667828"/>
              <a:ext cx="685800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3B29B4F-1390-4324-9BC7-2FDB946CA5B1}"/>
                </a:ext>
              </a:extLst>
            </p:cNvPr>
            <p:cNvCxnSpPr/>
            <p:nvPr/>
          </p:nvCxnSpPr>
          <p:spPr>
            <a:xfrm rot="10800000">
              <a:off x="2133600" y="5013976"/>
              <a:ext cx="381000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05241734-0401-491A-853C-FF531F0B9F97}"/>
                </a:ext>
              </a:extLst>
            </p:cNvPr>
            <p:cNvCxnSpPr/>
            <p:nvPr/>
          </p:nvCxnSpPr>
          <p:spPr>
            <a:xfrm>
              <a:off x="2133600" y="5277556"/>
              <a:ext cx="457200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84DB907-A7DD-48B6-A468-41614F36C36C}"/>
                </a:ext>
              </a:extLst>
            </p:cNvPr>
            <p:cNvCxnSpPr/>
            <p:nvPr/>
          </p:nvCxnSpPr>
          <p:spPr>
            <a:xfrm rot="10800000">
              <a:off x="3657600" y="5125124"/>
              <a:ext cx="457200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BB20E423-D094-4393-A1C5-170D3360D1E9}"/>
                </a:ext>
              </a:extLst>
            </p:cNvPr>
            <p:cNvCxnSpPr/>
            <p:nvPr/>
          </p:nvCxnSpPr>
          <p:spPr>
            <a:xfrm rot="10800000">
              <a:off x="1676400" y="5118773"/>
              <a:ext cx="533400" cy="1587"/>
            </a:xfrm>
            <a:prstGeom prst="straightConnector1">
              <a:avLst/>
            </a:prstGeom>
            <a:ln w="28575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2" name="TextBox 19">
              <a:extLst>
                <a:ext uri="{FF2B5EF4-FFF2-40B4-BE49-F238E27FC236}">
                  <a16:creationId xmlns:a16="http://schemas.microsoft.com/office/drawing/2014/main" id="{5169FB22-5513-4202-8362-A2649A8048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4767652"/>
              <a:ext cx="1066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CJF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F03E9A7-C070-4D0F-B3D5-9ACDEEE55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019800"/>
            <a:ext cx="1371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CJF=31.94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653FEA-DC8C-46EE-BF7D-5488EED3E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324600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Z=AJR/CJF=0.506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C90662B6-67B3-4ABE-AC1B-82FCB342B2AB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914400"/>
          <a:ext cx="5791200" cy="14827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marL="0"/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400" dirty="0"/>
                        <a:t>Joint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400" dirty="0"/>
                        <a:t>A</a:t>
                      </a:r>
                    </a:p>
                  </a:txBody>
                  <a:tcPr marT="45700" marB="45700"/>
                </a:tc>
                <a:tc gridSpan="3">
                  <a:txBody>
                    <a:bodyPr/>
                    <a:lstStyle/>
                    <a:p>
                      <a:pPr marL="0" algn="ctr"/>
                      <a:r>
                        <a:rPr lang="en-US" sz="1400" dirty="0"/>
                        <a:t>B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400" dirty="0"/>
                        <a:t>C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400" dirty="0"/>
                        <a:t>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400" dirty="0"/>
                        <a:t>E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dirty="0" err="1">
                          <a:solidFill>
                            <a:srgbClr val="FF0000"/>
                          </a:solidFill>
                        </a:rPr>
                        <a:t>Memb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AB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BA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BE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BC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CB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CD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DC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EB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K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D.F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0.33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0.42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0.25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0.43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0.57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6125474E-78A8-4E81-A51A-8FEF3B8589DA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2409825"/>
          <a:ext cx="5791200" cy="517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1</a:t>
                      </a:r>
                      <a:r>
                        <a:rPr lang="en-US" sz="1400" spc="-150" baseline="30000" dirty="0"/>
                        <a:t>st</a:t>
                      </a:r>
                      <a:endParaRPr lang="en-US" sz="1400" spc="-150" dirty="0"/>
                    </a:p>
                    <a:p>
                      <a:r>
                        <a:rPr lang="en-US" sz="1400" spc="-150" dirty="0" err="1"/>
                        <a:t>Cyc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FEM</a:t>
                      </a:r>
                    </a:p>
                    <a:p>
                      <a:r>
                        <a:rPr lang="en-US" sz="1400" spc="-150" dirty="0"/>
                        <a:t>Balance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100</a:t>
                      </a:r>
                    </a:p>
                    <a:p>
                      <a:r>
                        <a:rPr lang="en-US" sz="1400" spc="-150" dirty="0"/>
                        <a:t>-100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100</a:t>
                      </a:r>
                    </a:p>
                    <a:p>
                      <a:r>
                        <a:rPr lang="en-US" sz="1400" spc="-150" dirty="0"/>
                        <a:t>18.5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-156</a:t>
                      </a:r>
                    </a:p>
                    <a:p>
                      <a:r>
                        <a:rPr lang="en-US" sz="1400" spc="-150" dirty="0"/>
                        <a:t>23.5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----</a:t>
                      </a:r>
                    </a:p>
                    <a:p>
                      <a:r>
                        <a:rPr lang="en-US" sz="1400" spc="-150" dirty="0"/>
                        <a:t>14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--------</a:t>
                      </a:r>
                    </a:p>
                    <a:p>
                      <a:r>
                        <a:rPr lang="en-US" sz="1400" spc="-150" dirty="0"/>
                        <a:t>-43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100</a:t>
                      </a:r>
                    </a:p>
                    <a:p>
                      <a:r>
                        <a:rPr lang="en-US" sz="1400" spc="-150" dirty="0"/>
                        <a:t>-57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100</a:t>
                      </a:r>
                    </a:p>
                    <a:p>
                      <a:r>
                        <a:rPr lang="en-US" sz="1400" spc="-150" dirty="0"/>
                        <a:t>------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-156</a:t>
                      </a:r>
                    </a:p>
                    <a:p>
                      <a:r>
                        <a:rPr lang="en-US" sz="1400" spc="-150" dirty="0"/>
                        <a:t>-----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69F2516A-7801-4656-9621-B9E5F7641872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2909888"/>
          <a:ext cx="5791200" cy="517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2</a:t>
                      </a:r>
                      <a:r>
                        <a:rPr lang="en-US" sz="1400" spc="-150" baseline="30000" dirty="0"/>
                        <a:t>nd</a:t>
                      </a:r>
                      <a:r>
                        <a:rPr lang="en-US" sz="1400" spc="-150" dirty="0"/>
                        <a:t> </a:t>
                      </a:r>
                      <a:r>
                        <a:rPr lang="en-US" sz="1400" spc="-150" dirty="0" err="1"/>
                        <a:t>cyc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CO</a:t>
                      </a:r>
                    </a:p>
                    <a:p>
                      <a:r>
                        <a:rPr lang="en-US" sz="1400" spc="-150" dirty="0"/>
                        <a:t>Balance</a:t>
                      </a:r>
                      <a:endParaRPr lang="en-US" sz="1400" i="1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9.25</a:t>
                      </a:r>
                    </a:p>
                    <a:p>
                      <a:r>
                        <a:rPr lang="en-US" sz="1400" spc="-150" dirty="0"/>
                        <a:t>-9.25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-50</a:t>
                      </a:r>
                    </a:p>
                    <a:p>
                      <a:r>
                        <a:rPr lang="en-US" sz="1400" spc="-150" dirty="0"/>
                        <a:t>23.6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------</a:t>
                      </a:r>
                    </a:p>
                    <a:p>
                      <a:r>
                        <a:rPr lang="en-US" sz="1400" spc="-150" dirty="0"/>
                        <a:t>30.03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-21.5</a:t>
                      </a:r>
                    </a:p>
                    <a:p>
                      <a:r>
                        <a:rPr lang="en-US" sz="1400" spc="-150" dirty="0"/>
                        <a:t>17.87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7.00</a:t>
                      </a:r>
                    </a:p>
                    <a:p>
                      <a:r>
                        <a:rPr lang="en-US" sz="1400" spc="-150" dirty="0"/>
                        <a:t>-3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-----</a:t>
                      </a:r>
                    </a:p>
                    <a:p>
                      <a:r>
                        <a:rPr lang="en-US" sz="1400" spc="-150" dirty="0"/>
                        <a:t>-4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-28.5</a:t>
                      </a:r>
                    </a:p>
                    <a:p>
                      <a:r>
                        <a:rPr lang="en-US" sz="1400" spc="-150" dirty="0"/>
                        <a:t>-------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11.75------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BE18C66A-EE2C-4E12-ACB5-C04CD4C51AB7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3408363"/>
          <a:ext cx="5791200" cy="517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  <a:r>
                        <a:rPr lang="en-US" sz="1400" baseline="30000" dirty="0"/>
                        <a:t>rd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cyc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Co</a:t>
                      </a:r>
                    </a:p>
                    <a:p>
                      <a:r>
                        <a:rPr lang="en-US" sz="1400" spc="-150" dirty="0"/>
                        <a:t>Balance</a:t>
                      </a:r>
                      <a:endParaRPr lang="en-US" sz="1400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11.8</a:t>
                      </a:r>
                    </a:p>
                    <a:p>
                      <a:r>
                        <a:rPr lang="en-US" sz="1400" dirty="0"/>
                        <a:t>-11.8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-4.62</a:t>
                      </a:r>
                    </a:p>
                    <a:p>
                      <a:r>
                        <a:rPr lang="en-US" sz="1400" dirty="0"/>
                        <a:t>2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-------</a:t>
                      </a:r>
                    </a:p>
                    <a:p>
                      <a:r>
                        <a:rPr lang="en-US" sz="1400" dirty="0"/>
                        <a:t>2.58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-1.5</a:t>
                      </a:r>
                    </a:p>
                    <a:p>
                      <a:r>
                        <a:rPr lang="en-US" sz="1400" dirty="0"/>
                        <a:t>1.54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8.93</a:t>
                      </a:r>
                    </a:p>
                    <a:p>
                      <a:r>
                        <a:rPr lang="en-US" sz="1400" dirty="0"/>
                        <a:t>-3.84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------</a:t>
                      </a:r>
                    </a:p>
                    <a:p>
                      <a:r>
                        <a:rPr lang="en-US" sz="1400" dirty="0"/>
                        <a:t>-5.09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-2</a:t>
                      </a:r>
                    </a:p>
                    <a:p>
                      <a:r>
                        <a:rPr lang="en-US" sz="1400" dirty="0"/>
                        <a:t>------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</a:t>
                      </a:r>
                    </a:p>
                    <a:p>
                      <a:r>
                        <a:rPr lang="en-US" sz="1400" dirty="0"/>
                        <a:t>-----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601D17B1-100D-4BC7-A50A-630605AA5C22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3937000"/>
          <a:ext cx="57912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Total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00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89.48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-99.89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10.41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-33.91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33.91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69.5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-129.2</a:t>
                      </a:r>
                      <a:endParaRPr lang="en-US" sz="1400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6700E76D-0EE8-45DB-A56F-A3DB4FC1081D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4337050"/>
          <a:ext cx="5791200" cy="1285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023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43" marB="4574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Z= 0.506</a:t>
                      </a:r>
                    </a:p>
                  </a:txBody>
                  <a:tcPr marT="45743" marB="45743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26"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Z X moment of second balance</a:t>
                      </a:r>
                    </a:p>
                  </a:txBody>
                  <a:tcPr marT="45743" marB="45743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00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45.27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-50.54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5.25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-17.12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17.12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35.09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-65.37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42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Moment of  first balance</a:t>
                      </a:r>
                    </a:p>
                  </a:txBody>
                  <a:tcPr marT="45743" marB="45743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00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-43.73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-24.15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67.88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-41.73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41.73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/>
                        <a:t>20.66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/>
                        <a:t>-11</a:t>
                      </a: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A55A0D02-DA42-4A18-8706-BCCFD3448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6334125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Assignment No. -7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4B5D8DE-7F9D-449A-8A39-4BA18F63E263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209800"/>
            <a:ext cx="3810000" cy="2266950"/>
            <a:chOff x="2590800" y="3981824"/>
            <a:chExt cx="3809607" cy="2267660"/>
          </a:xfrm>
        </p:grpSpPr>
        <p:cxnSp>
          <p:nvCxnSpPr>
            <p:cNvPr id="5124" name="AutoShape 4">
              <a:extLst>
                <a:ext uri="{FF2B5EF4-FFF2-40B4-BE49-F238E27FC236}">
                  <a16:creationId xmlns:a16="http://schemas.microsoft.com/office/drawing/2014/main" id="{751331C4-B234-41C6-9156-62453B8FC7D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200400" y="4860577"/>
              <a:ext cx="1965945" cy="1622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25" name="AutoShape 5">
              <a:extLst>
                <a:ext uri="{FF2B5EF4-FFF2-40B4-BE49-F238E27FC236}">
                  <a16:creationId xmlns:a16="http://schemas.microsoft.com/office/drawing/2014/main" id="{1B7E3AA5-88E5-4377-AD72-CB8A29698F1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797665" y="4442460"/>
              <a:ext cx="868680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26" name="AutoShape 6">
              <a:extLst>
                <a:ext uri="{FF2B5EF4-FFF2-40B4-BE49-F238E27FC236}">
                  <a16:creationId xmlns:a16="http://schemas.microsoft.com/office/drawing/2014/main" id="{64D0C008-D2CC-4CA3-A623-7041DE9CC44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4487298" y="5554098"/>
              <a:ext cx="1371610" cy="1699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27" name="AutoShape 7">
              <a:extLst>
                <a:ext uri="{FF2B5EF4-FFF2-40B4-BE49-F238E27FC236}">
                  <a16:creationId xmlns:a16="http://schemas.microsoft.com/office/drawing/2014/main" id="{403948E8-1175-48C0-82AE-D81CC87E9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0" y="5486400"/>
              <a:ext cx="304407" cy="160188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cxnSp>
          <p:nvCxnSpPr>
            <p:cNvPr id="5128" name="AutoShape 11">
              <a:extLst>
                <a:ext uri="{FF2B5EF4-FFF2-40B4-BE49-F238E27FC236}">
                  <a16:creationId xmlns:a16="http://schemas.microsoft.com/office/drawing/2014/main" id="{8DA9DD58-C55B-4C0B-950E-ED2AFF3ABCD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4953000" y="6248400"/>
              <a:ext cx="429941" cy="108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29" name="Text Box 15">
              <a:extLst>
                <a:ext uri="{FF2B5EF4-FFF2-40B4-BE49-F238E27FC236}">
                  <a16:creationId xmlns:a16="http://schemas.microsoft.com/office/drawing/2014/main" id="{1C3C64DB-2910-4260-9C70-0D6FDAFCEA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9612" y="4351825"/>
              <a:ext cx="760148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</a:rPr>
                <a:t>2k/ft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0" name="Freeform 17">
              <a:extLst>
                <a:ext uri="{FF2B5EF4-FFF2-40B4-BE49-F238E27FC236}">
                  <a16:creationId xmlns:a16="http://schemas.microsoft.com/office/drawing/2014/main" id="{8EC01F94-27BD-4BCC-ABBF-9ADDD349A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471" y="4687001"/>
              <a:ext cx="436606" cy="17498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8">
              <a:extLst>
                <a:ext uri="{FF2B5EF4-FFF2-40B4-BE49-F238E27FC236}">
                  <a16:creationId xmlns:a16="http://schemas.microsoft.com/office/drawing/2014/main" id="{DDC71ABE-F935-42DA-9FC0-93FBECDF6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6077" y="4701801"/>
              <a:ext cx="436606" cy="17498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9">
              <a:extLst>
                <a:ext uri="{FF2B5EF4-FFF2-40B4-BE49-F238E27FC236}">
                  <a16:creationId xmlns:a16="http://schemas.microsoft.com/office/drawing/2014/main" id="{C7EF52EF-F3D9-4E27-A71A-37DCCD915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2684" y="4716601"/>
              <a:ext cx="516622" cy="161059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20">
              <a:extLst>
                <a:ext uri="{FF2B5EF4-FFF2-40B4-BE49-F238E27FC236}">
                  <a16:creationId xmlns:a16="http://schemas.microsoft.com/office/drawing/2014/main" id="{EAA69ACB-6877-4BDE-995F-ACD2B0B492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5831" y="4687872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21">
              <a:extLst>
                <a:ext uri="{FF2B5EF4-FFF2-40B4-BE49-F238E27FC236}">
                  <a16:creationId xmlns:a16="http://schemas.microsoft.com/office/drawing/2014/main" id="{37286371-0D54-4C39-B4FD-1FA55798D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7766" y="4483284"/>
              <a:ext cx="474005" cy="218518"/>
            </a:xfrm>
            <a:custGeom>
              <a:avLst/>
              <a:gdLst>
                <a:gd name="T0" fmla="*/ 0 w 545"/>
                <a:gd name="T1" fmla="*/ 2147483646 h 440"/>
                <a:gd name="T2" fmla="*/ 2147483646 w 545"/>
                <a:gd name="T3" fmla="*/ 2147483646 h 440"/>
                <a:gd name="T4" fmla="*/ 2147483646 w 545"/>
                <a:gd name="T5" fmla="*/ 2147483646 h 440"/>
                <a:gd name="T6" fmla="*/ 0 60000 65536"/>
                <a:gd name="T7" fmla="*/ 0 60000 65536"/>
                <a:gd name="T8" fmla="*/ 0 60000 65536"/>
                <a:gd name="T9" fmla="*/ 0 w 545"/>
                <a:gd name="T10" fmla="*/ 0 h 440"/>
                <a:gd name="T11" fmla="*/ 545 w 545"/>
                <a:gd name="T12" fmla="*/ 440 h 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440">
                  <a:moveTo>
                    <a:pt x="0" y="440"/>
                  </a:moveTo>
                  <a:cubicBezTo>
                    <a:pt x="21" y="283"/>
                    <a:pt x="43" y="126"/>
                    <a:pt x="134" y="63"/>
                  </a:cubicBezTo>
                  <a:cubicBezTo>
                    <a:pt x="225" y="0"/>
                    <a:pt x="477" y="63"/>
                    <a:pt x="545" y="63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Text Box 27">
              <a:extLst>
                <a:ext uri="{FF2B5EF4-FFF2-40B4-BE49-F238E27FC236}">
                  <a16:creationId xmlns:a16="http://schemas.microsoft.com/office/drawing/2014/main" id="{C37C6D1C-1390-4A74-9922-D10EA8EE79A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863766" y="4860578"/>
              <a:ext cx="562759" cy="315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20ft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cxnSp>
          <p:nvCxnSpPr>
            <p:cNvPr id="5136" name="AutoShape 31">
              <a:extLst>
                <a:ext uri="{FF2B5EF4-FFF2-40B4-BE49-F238E27FC236}">
                  <a16:creationId xmlns:a16="http://schemas.microsoft.com/office/drawing/2014/main" id="{B2BA1336-D1E8-45E5-851B-304AB7A7357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524132" y="4119377"/>
              <a:ext cx="0" cy="139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37" name="AutoShape 32">
              <a:extLst>
                <a:ext uri="{FF2B5EF4-FFF2-40B4-BE49-F238E27FC236}">
                  <a16:creationId xmlns:a16="http://schemas.microsoft.com/office/drawing/2014/main" id="{63E49FF0-433E-4990-8D5B-8B781C8FDCA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048000" y="3981824"/>
              <a:ext cx="376595" cy="1588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38" name="Text Box 36">
              <a:extLst>
                <a:ext uri="{FF2B5EF4-FFF2-40B4-BE49-F238E27FC236}">
                  <a16:creationId xmlns:a16="http://schemas.microsoft.com/office/drawing/2014/main" id="{03E1B33E-E616-471D-8260-8AC122728C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800" y="4597342"/>
              <a:ext cx="533400" cy="288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</a:rPr>
                <a:t>15k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FE7C565-97B3-42E6-B9DB-3EF1D43AFF8F}"/>
                </a:ext>
              </a:extLst>
            </p:cNvPr>
            <p:cNvCxnSpPr/>
            <p:nvPr/>
          </p:nvCxnSpPr>
          <p:spPr>
            <a:xfrm>
              <a:off x="2819376" y="4877454"/>
              <a:ext cx="422231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201BBC5-FD09-44A6-98A9-8C2622AC0B71}"/>
                </a:ext>
              </a:extLst>
            </p:cNvPr>
            <p:cNvCxnSpPr/>
            <p:nvPr/>
          </p:nvCxnSpPr>
          <p:spPr>
            <a:xfrm>
              <a:off x="5181333" y="5485658"/>
              <a:ext cx="1066690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C26F6068-DA82-4C1C-89E2-E0ACD2198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33400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Assignment No. -7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83B12-9E98-44B6-9B37-9545AB6F5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0" y="228600"/>
            <a:ext cx="2971800" cy="381000"/>
          </a:xfrm>
        </p:spPr>
        <p:txBody>
          <a:bodyPr/>
          <a:lstStyle/>
          <a:p>
            <a:pPr eaLnBrk="1" hangingPunct="1"/>
            <a:r>
              <a:rPr lang="en-US" altLang="en-US" sz="3200" u="sng">
                <a:solidFill>
                  <a:srgbClr val="FF0000"/>
                </a:solidFill>
              </a:rPr>
              <a:t>Problem no. 8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0F40E4-EE27-4058-8538-BF61ED9BBF4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71800" y="5943600"/>
          <a:ext cx="52832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endParaRPr lang="en-US" sz="1600" b="1" spc="-150" dirty="0">
                        <a:solidFill>
                          <a:srgbClr val="3333FF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Total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-20.04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-42.43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42.43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-35.17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35.17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00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" name="Group 58">
            <a:extLst>
              <a:ext uri="{FF2B5EF4-FFF2-40B4-BE49-F238E27FC236}">
                <a16:creationId xmlns:a16="http://schemas.microsoft.com/office/drawing/2014/main" id="{4C4D669F-2A5F-4613-8237-8C9CDEED8942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76200"/>
            <a:ext cx="3581400" cy="2655888"/>
            <a:chOff x="533400" y="457200"/>
            <a:chExt cx="3581400" cy="2655332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043FDFE-7B3E-4DD8-9466-605156FBC7E7}"/>
                </a:ext>
              </a:extLst>
            </p:cNvPr>
            <p:cNvCxnSpPr/>
            <p:nvPr/>
          </p:nvCxnSpPr>
          <p:spPr>
            <a:xfrm rot="5400000">
              <a:off x="381946" y="1522927"/>
              <a:ext cx="1447497" cy="5349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19FEA62-6726-4206-BDA8-D77373C136BA}"/>
                </a:ext>
              </a:extLst>
            </p:cNvPr>
            <p:cNvCxnSpPr/>
            <p:nvPr/>
          </p:nvCxnSpPr>
          <p:spPr>
            <a:xfrm>
              <a:off x="1371600" y="1066672"/>
              <a:ext cx="1600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C859CBD-7D8A-4AA0-A2D4-0BDE8ADB5BCF}"/>
                </a:ext>
              </a:extLst>
            </p:cNvPr>
            <p:cNvCxnSpPr/>
            <p:nvPr/>
          </p:nvCxnSpPr>
          <p:spPr>
            <a:xfrm rot="16200000" flipH="1">
              <a:off x="2667946" y="1372115"/>
              <a:ext cx="1447497" cy="836612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446FFF8-108B-480E-B8A3-748D15B90936}"/>
                </a:ext>
              </a:extLst>
            </p:cNvPr>
            <p:cNvCxnSpPr/>
            <p:nvPr/>
          </p:nvCxnSpPr>
          <p:spPr>
            <a:xfrm>
              <a:off x="685800" y="2514169"/>
              <a:ext cx="3048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89" name="TextBox 17">
              <a:extLst>
                <a:ext uri="{FF2B5EF4-FFF2-40B4-BE49-F238E27FC236}">
                  <a16:creationId xmlns:a16="http://schemas.microsoft.com/office/drawing/2014/main" id="{9829CFDA-7687-4FAB-AA9E-8495FEA364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22098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6290" name="TextBox 18">
              <a:extLst>
                <a:ext uri="{FF2B5EF4-FFF2-40B4-BE49-F238E27FC236}">
                  <a16:creationId xmlns:a16="http://schemas.microsoft.com/office/drawing/2014/main" id="{DCE3C6EF-10AE-47A8-9211-5404BF9D37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9906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6291" name="TextBox 19">
              <a:extLst>
                <a:ext uri="{FF2B5EF4-FFF2-40B4-BE49-F238E27FC236}">
                  <a16:creationId xmlns:a16="http://schemas.microsoft.com/office/drawing/2014/main" id="{2E934C3C-6605-4DBC-9556-37200A259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9260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6292" name="TextBox 20">
              <a:extLst>
                <a:ext uri="{FF2B5EF4-FFF2-40B4-BE49-F238E27FC236}">
                  <a16:creationId xmlns:a16="http://schemas.microsoft.com/office/drawing/2014/main" id="{624F0A1C-D6E8-418F-87BE-84133C6917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2098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6293" name="TextBox 21">
              <a:extLst>
                <a:ext uri="{FF2B5EF4-FFF2-40B4-BE49-F238E27FC236}">
                  <a16:creationId xmlns:a16="http://schemas.microsoft.com/office/drawing/2014/main" id="{FB00B875-59EE-40BF-822C-8933D51785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1066800"/>
              <a:ext cx="762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6294" name="TextBox 22">
              <a:extLst>
                <a:ext uri="{FF2B5EF4-FFF2-40B4-BE49-F238E27FC236}">
                  <a16:creationId xmlns:a16="http://schemas.microsoft.com/office/drawing/2014/main" id="{8F06C18A-FC2A-4E5D-91FA-F1C09A819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16002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6295" name="TextBox 23">
              <a:extLst>
                <a:ext uri="{FF2B5EF4-FFF2-40B4-BE49-F238E27FC236}">
                  <a16:creationId xmlns:a16="http://schemas.microsoft.com/office/drawing/2014/main" id="{885C8311-8C16-4189-BCC2-449F9F600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16002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6296" name="TextBox 24">
              <a:extLst>
                <a:ext uri="{FF2B5EF4-FFF2-40B4-BE49-F238E27FC236}">
                  <a16:creationId xmlns:a16="http://schemas.microsoft.com/office/drawing/2014/main" id="{6632E1AE-965E-4456-B82C-99360555C6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457200"/>
              <a:ext cx="685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2K/ft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AD87FC4-8820-4CC5-A619-1BC07E18206E}"/>
                </a:ext>
              </a:extLst>
            </p:cNvPr>
            <p:cNvCxnSpPr/>
            <p:nvPr/>
          </p:nvCxnSpPr>
          <p:spPr>
            <a:xfrm rot="5400000">
              <a:off x="1028853" y="1790421"/>
              <a:ext cx="1447497" cy="3175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98" name="TextBox 26">
              <a:extLst>
                <a:ext uri="{FF2B5EF4-FFF2-40B4-BE49-F238E27FC236}">
                  <a16:creationId xmlns:a16="http://schemas.microsoft.com/office/drawing/2014/main" id="{A1F6CCD3-98CB-4C15-936A-1A2028950B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600" y="16764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20ft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57366D9-4A3C-475A-AD78-275346874316}"/>
                </a:ext>
              </a:extLst>
            </p:cNvPr>
            <p:cNvCxnSpPr/>
            <p:nvPr/>
          </p:nvCxnSpPr>
          <p:spPr>
            <a:xfrm>
              <a:off x="838200" y="2742721"/>
              <a:ext cx="2971800" cy="1588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00" name="TextBox 28">
              <a:extLst>
                <a:ext uri="{FF2B5EF4-FFF2-40B4-BE49-F238E27FC236}">
                  <a16:creationId xmlns:a16="http://schemas.microsoft.com/office/drawing/2014/main" id="{D04FDBA2-9F37-45B2-BB6D-571D9B2043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24384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20ft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09D95F7-75EA-4385-B48B-EF7A9D6B94B7}"/>
                </a:ext>
              </a:extLst>
            </p:cNvPr>
            <p:cNvCxnSpPr/>
            <p:nvPr/>
          </p:nvCxnSpPr>
          <p:spPr>
            <a:xfrm>
              <a:off x="1641475" y="2514169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30F72F0-44DB-4E4B-A124-D4F6D671A154}"/>
                </a:ext>
              </a:extLst>
            </p:cNvPr>
            <p:cNvCxnSpPr/>
            <p:nvPr/>
          </p:nvCxnSpPr>
          <p:spPr>
            <a:xfrm rot="5400000">
              <a:off x="1295417" y="2742721"/>
              <a:ext cx="152368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EDDDC2F-2393-4455-A810-C358884955A2}"/>
                </a:ext>
              </a:extLst>
            </p:cNvPr>
            <p:cNvCxnSpPr/>
            <p:nvPr/>
          </p:nvCxnSpPr>
          <p:spPr>
            <a:xfrm rot="5400000">
              <a:off x="2895617" y="2742721"/>
              <a:ext cx="152368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04" name="AutoShape 2">
              <a:extLst>
                <a:ext uri="{FF2B5EF4-FFF2-40B4-BE49-F238E27FC236}">
                  <a16:creationId xmlns:a16="http://schemas.microsoft.com/office/drawing/2014/main" id="{8AC6D540-ED18-4455-A3CF-8DE147171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8585" y="2514600"/>
              <a:ext cx="222250" cy="117475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C62C451-81C6-4BA4-84CF-770035A8FB06}"/>
                </a:ext>
              </a:extLst>
            </p:cNvPr>
            <p:cNvCxnSpPr/>
            <p:nvPr/>
          </p:nvCxnSpPr>
          <p:spPr>
            <a:xfrm rot="5400000">
              <a:off x="723925" y="2780813"/>
              <a:ext cx="228552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C0F69B7-D62C-468E-96EC-2DDEBB786C33}"/>
                </a:ext>
              </a:extLst>
            </p:cNvPr>
            <p:cNvCxnSpPr/>
            <p:nvPr/>
          </p:nvCxnSpPr>
          <p:spPr>
            <a:xfrm rot="5400000">
              <a:off x="3695725" y="2780813"/>
              <a:ext cx="228552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07" name="TextBox 47">
              <a:extLst>
                <a:ext uri="{FF2B5EF4-FFF2-40B4-BE49-F238E27FC236}">
                  <a16:creationId xmlns:a16="http://schemas.microsoft.com/office/drawing/2014/main" id="{9CB23109-69A8-4A2D-93C8-FC74484BC5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26670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15ft</a:t>
              </a:r>
            </a:p>
          </p:txBody>
        </p:sp>
        <p:sp>
          <p:nvSpPr>
            <p:cNvPr id="6308" name="TextBox 48">
              <a:extLst>
                <a:ext uri="{FF2B5EF4-FFF2-40B4-BE49-F238E27FC236}">
                  <a16:creationId xmlns:a16="http://schemas.microsoft.com/office/drawing/2014/main" id="{B1647C75-3190-489E-97C9-94841A3354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27432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10ft</a:t>
              </a:r>
            </a:p>
          </p:txBody>
        </p:sp>
        <p:sp>
          <p:nvSpPr>
            <p:cNvPr id="6309" name="Freeform 20">
              <a:extLst>
                <a:ext uri="{FF2B5EF4-FFF2-40B4-BE49-F238E27FC236}">
                  <a16:creationId xmlns:a16="http://schemas.microsoft.com/office/drawing/2014/main" id="{9322F3DC-A832-422B-A9D9-9820BEF648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1600" y="867228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10" name="Freeform 20">
              <a:extLst>
                <a:ext uri="{FF2B5EF4-FFF2-40B4-BE49-F238E27FC236}">
                  <a16:creationId xmlns:a16="http://schemas.microsoft.com/office/drawing/2014/main" id="{7517D912-1987-49E4-8F59-1B9AAE412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0" y="867228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11" name="Freeform 20">
              <a:extLst>
                <a:ext uri="{FF2B5EF4-FFF2-40B4-BE49-F238E27FC236}">
                  <a16:creationId xmlns:a16="http://schemas.microsoft.com/office/drawing/2014/main" id="{D5DD22F9-78DA-487E-AC07-313A0286F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3600" y="867228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12" name="Freeform 20">
              <a:extLst>
                <a:ext uri="{FF2B5EF4-FFF2-40B4-BE49-F238E27FC236}">
                  <a16:creationId xmlns:a16="http://schemas.microsoft.com/office/drawing/2014/main" id="{5E658302-553F-4214-AD86-1EF74DD00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3628" y="867228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C332B2CA-DDC4-419D-9601-73D5B1634405}"/>
                </a:ext>
              </a:extLst>
            </p:cNvPr>
            <p:cNvSpPr/>
            <p:nvPr/>
          </p:nvSpPr>
          <p:spPr>
            <a:xfrm>
              <a:off x="1635125" y="568302"/>
              <a:ext cx="428625" cy="304736"/>
            </a:xfrm>
            <a:custGeom>
              <a:avLst/>
              <a:gdLst>
                <a:gd name="connsiteX0" fmla="*/ 0 w 429491"/>
                <a:gd name="connsiteY0" fmla="*/ 304799 h 304799"/>
                <a:gd name="connsiteX1" fmla="*/ 110837 w 429491"/>
                <a:gd name="connsiteY1" fmla="*/ 41563 h 304799"/>
                <a:gd name="connsiteX2" fmla="*/ 429491 w 429491"/>
                <a:gd name="connsiteY2" fmla="*/ 55418 h 304799"/>
                <a:gd name="connsiteX3" fmla="*/ 429491 w 429491"/>
                <a:gd name="connsiteY3" fmla="*/ 55418 h 304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9491" h="304799">
                  <a:moveTo>
                    <a:pt x="0" y="304799"/>
                  </a:moveTo>
                  <a:cubicBezTo>
                    <a:pt x="19627" y="193963"/>
                    <a:pt x="39255" y="83127"/>
                    <a:pt x="110837" y="41563"/>
                  </a:cubicBezTo>
                  <a:cubicBezTo>
                    <a:pt x="182419" y="0"/>
                    <a:pt x="429491" y="55418"/>
                    <a:pt x="429491" y="55418"/>
                  </a:cubicBezTo>
                  <a:lnTo>
                    <a:pt x="429491" y="55418"/>
                  </a:lnTo>
                </a:path>
              </a:pathLst>
            </a:cu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223FD4C5-0AF4-483C-B0A4-70DA8DAAD01C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2819400"/>
          <a:ext cx="5283200" cy="7413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 marL="0"/>
                      <a:endParaRPr lang="en-US" sz="1600" spc="-15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600" spc="-150" dirty="0"/>
                        <a:t>Joint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600" spc="-150" dirty="0"/>
                        <a:t>A</a:t>
                      </a:r>
                    </a:p>
                  </a:txBody>
                  <a:tcPr marT="45700" marB="45700"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600" spc="-150" dirty="0"/>
                        <a:t>B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600" spc="-150" dirty="0"/>
                        <a:t>C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600" spc="-150" dirty="0"/>
                        <a:t>D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endParaRPr lang="en-US" sz="1600" spc="-15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Member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AB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BA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BC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CB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CD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DC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0703F520-0FC1-43EE-A6A6-F545CF26726F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3581400"/>
          <a:ext cx="5283200" cy="7413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K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4.47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4.47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5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5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D.F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0.47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0.53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0.56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0.44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3D44094F-B77E-4D15-9FE5-F728A2F8C170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4343400"/>
          <a:ext cx="5283200" cy="579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r>
                        <a:rPr lang="en-US" sz="1600" b="1" spc="-150" dirty="0"/>
                        <a:t>1</a:t>
                      </a:r>
                      <a:r>
                        <a:rPr lang="en-US" sz="1600" b="1" spc="-150" baseline="30000" dirty="0"/>
                        <a:t>st</a:t>
                      </a:r>
                      <a:endParaRPr lang="en-US" sz="1600" b="1" spc="-150" dirty="0"/>
                    </a:p>
                    <a:p>
                      <a:r>
                        <a:rPr lang="en-US" sz="1600" b="1" spc="-150" dirty="0" err="1"/>
                        <a:t>Cyc</a:t>
                      </a:r>
                      <a:endParaRPr lang="en-US" sz="1600" b="1" spc="-150" dirty="0"/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/>
                        <a:t>FEM</a:t>
                      </a:r>
                    </a:p>
                    <a:p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/>
                        <a:t>------</a:t>
                      </a:r>
                    </a:p>
                    <a:p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/>
                        <a:t>------</a:t>
                      </a:r>
                    </a:p>
                    <a:p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-31.33</a:t>
                      </a: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/>
                        <a:t>66.67</a:t>
                      </a:r>
                    </a:p>
                    <a:p>
                      <a:r>
                        <a:rPr lang="en-US" sz="1600" b="1" spc="-150" dirty="0"/>
                        <a:t>-</a:t>
                      </a:r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35.34</a:t>
                      </a: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/>
                        <a:t>-66.67</a:t>
                      </a:r>
                    </a:p>
                    <a:p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37.34</a:t>
                      </a: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/>
                        <a:t>------</a:t>
                      </a:r>
                    </a:p>
                    <a:p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29.33</a:t>
                      </a: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/>
                        <a:t>-----</a:t>
                      </a:r>
                    </a:p>
                    <a:p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5745" marB="4574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24194B3-43C9-4FDE-B374-E0FDCFA821E2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4919663"/>
          <a:ext cx="5283200" cy="517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2</a:t>
                      </a:r>
                      <a:r>
                        <a:rPr lang="en-US" sz="1400" b="1" spc="-150" baseline="30000" dirty="0"/>
                        <a:t>nd</a:t>
                      </a:r>
                      <a:r>
                        <a:rPr lang="en-US" sz="1400" b="1" spc="-150" dirty="0"/>
                        <a:t> </a:t>
                      </a:r>
                      <a:r>
                        <a:rPr lang="en-US" sz="1400" b="1" spc="-150" dirty="0" err="1"/>
                        <a:t>cyc</a:t>
                      </a:r>
                      <a:endParaRPr lang="en-US" sz="1400" b="1" spc="-150" dirty="0"/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CO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-15.66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------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-8.77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18.67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-9.9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-17.67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9.9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-----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7.77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14.66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-14.66</a:t>
                      </a: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868CAB1F-C8FC-4017-B824-C806C401FD34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5432425"/>
          <a:ext cx="5283200" cy="517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3</a:t>
                      </a:r>
                      <a:r>
                        <a:rPr lang="en-US" sz="1400" b="1" spc="-150" baseline="30000" dirty="0"/>
                        <a:t>rd</a:t>
                      </a:r>
                      <a:r>
                        <a:rPr lang="en-US" sz="1400" b="1" spc="-150" dirty="0"/>
                        <a:t> </a:t>
                      </a:r>
                      <a:r>
                        <a:rPr lang="en-US" sz="1400" b="1" spc="-150" dirty="0" err="1"/>
                        <a:t>cyc</a:t>
                      </a:r>
                      <a:endParaRPr lang="en-US" sz="1400" b="1" spc="-150" dirty="0"/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Co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-4.38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-------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-2.33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4.95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-2.62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-4.95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6.88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-7.33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5.4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/>
                        <a:t>3.88</a:t>
                      </a:r>
                    </a:p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-3.88</a:t>
                      </a: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3A8C20FD-99E8-442C-B142-8394A6C2A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524000"/>
            <a:ext cx="3048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Calculate: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1. Relative  stiffness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2. Fixed end moments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">
            <a:extLst>
              <a:ext uri="{FF2B5EF4-FFF2-40B4-BE49-F238E27FC236}">
                <a16:creationId xmlns:a16="http://schemas.microsoft.com/office/drawing/2014/main" id="{3D1529C1-42AA-4240-888B-8FB02E5A0FAB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1722438"/>
            <a:ext cx="3657600" cy="369887"/>
            <a:chOff x="2362200" y="914400"/>
            <a:chExt cx="3657600" cy="369332"/>
          </a:xfrm>
        </p:grpSpPr>
        <p:sp>
          <p:nvSpPr>
            <p:cNvPr id="7254" name="TextBox 32">
              <a:extLst>
                <a:ext uri="{FF2B5EF4-FFF2-40B4-BE49-F238E27FC236}">
                  <a16:creationId xmlns:a16="http://schemas.microsoft.com/office/drawing/2014/main" id="{841AEE44-5CA4-4AC2-A6B1-C0DC8E34F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200" y="914400"/>
              <a:ext cx="990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19.64</a:t>
              </a:r>
            </a:p>
          </p:txBody>
        </p:sp>
        <p:sp>
          <p:nvSpPr>
            <p:cNvPr id="7255" name="TextBox 33">
              <a:extLst>
                <a:ext uri="{FF2B5EF4-FFF2-40B4-BE49-F238E27FC236}">
                  <a16:creationId xmlns:a16="http://schemas.microsoft.com/office/drawing/2014/main" id="{A97BA806-C72A-4E48-81CA-158A5C4AC8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914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20.36</a:t>
              </a:r>
            </a:p>
          </p:txBody>
        </p:sp>
      </p:grpSp>
      <p:grpSp>
        <p:nvGrpSpPr>
          <p:cNvPr id="3" name="Group 56">
            <a:extLst>
              <a:ext uri="{FF2B5EF4-FFF2-40B4-BE49-F238E27FC236}">
                <a16:creationId xmlns:a16="http://schemas.microsoft.com/office/drawing/2014/main" id="{3E9B099A-F2B0-4DB8-A0DA-A151E839D05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20875"/>
            <a:ext cx="3886200" cy="1095375"/>
            <a:chOff x="2057400" y="1112659"/>
            <a:chExt cx="3886200" cy="1096038"/>
          </a:xfrm>
        </p:grpSpPr>
        <p:sp>
          <p:nvSpPr>
            <p:cNvPr id="42" name="Arc 41">
              <a:extLst>
                <a:ext uri="{FF2B5EF4-FFF2-40B4-BE49-F238E27FC236}">
                  <a16:creationId xmlns:a16="http://schemas.microsoft.com/office/drawing/2014/main" id="{F323D9BC-37E3-4C57-913C-5F4D8E6FDC4B}"/>
                </a:ext>
              </a:extLst>
            </p:cNvPr>
            <p:cNvSpPr/>
            <p:nvPr/>
          </p:nvSpPr>
          <p:spPr>
            <a:xfrm rot="13654785" flipV="1">
              <a:off x="4564623" y="1350419"/>
              <a:ext cx="773580" cy="942975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D55C7EBC-E5BB-4238-8E87-C06B39D475CB}"/>
                </a:ext>
              </a:extLst>
            </p:cNvPr>
            <p:cNvSpPr/>
            <p:nvPr/>
          </p:nvSpPr>
          <p:spPr>
            <a:xfrm rot="3214353" flipV="1">
              <a:off x="2738204" y="1351213"/>
              <a:ext cx="773580" cy="941388"/>
            </a:xfrm>
            <a:prstGeom prst="arc">
              <a:avLst>
                <a:gd name="adj1" fmla="val 10812104"/>
                <a:gd name="adj2" fmla="val 16550491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7240" name="Group 50">
              <a:extLst>
                <a:ext uri="{FF2B5EF4-FFF2-40B4-BE49-F238E27FC236}">
                  <a16:creationId xmlns:a16="http://schemas.microsoft.com/office/drawing/2014/main" id="{548804C8-B5E1-4AE3-A7B5-26663930A5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7400" y="1112659"/>
              <a:ext cx="3886200" cy="993231"/>
              <a:chOff x="2057400" y="1112659"/>
              <a:chExt cx="3886200" cy="993231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C53225E0-4813-497F-8E5A-9C2C81BEABFF}"/>
                  </a:ext>
                </a:extLst>
              </p:cNvPr>
              <p:cNvCxnSpPr/>
              <p:nvPr/>
            </p:nvCxnSpPr>
            <p:spPr>
              <a:xfrm>
                <a:off x="2744788" y="1795697"/>
                <a:ext cx="2620962" cy="15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42" name="TextBox 12">
                <a:extLst>
                  <a:ext uri="{FF2B5EF4-FFF2-40B4-BE49-F238E27FC236}">
                    <a16:creationId xmlns:a16="http://schemas.microsoft.com/office/drawing/2014/main" id="{FE754855-6A92-470E-9461-1D39743A8A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1" y="1722259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B</a:t>
                </a:r>
              </a:p>
            </p:txBody>
          </p:sp>
          <p:sp>
            <p:nvSpPr>
              <p:cNvPr id="7243" name="TextBox 13">
                <a:extLst>
                  <a:ext uri="{FF2B5EF4-FFF2-40B4-BE49-F238E27FC236}">
                    <a16:creationId xmlns:a16="http://schemas.microsoft.com/office/drawing/2014/main" id="{5166B208-098B-4F97-BE7A-EB3C74C276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9200" y="1734225"/>
                <a:ext cx="424775" cy="37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C</a:t>
                </a:r>
              </a:p>
            </p:txBody>
          </p:sp>
          <p:sp>
            <p:nvSpPr>
              <p:cNvPr id="7244" name="TextBox 18">
                <a:extLst>
                  <a:ext uri="{FF2B5EF4-FFF2-40B4-BE49-F238E27FC236}">
                    <a16:creationId xmlns:a16="http://schemas.microsoft.com/office/drawing/2014/main" id="{C78F96F8-DA38-46E8-BC07-5B6A4C7ECD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3527" y="1112659"/>
                <a:ext cx="1123545" cy="4875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2K/ft</a:t>
                </a:r>
              </a:p>
            </p:txBody>
          </p:sp>
          <p:sp>
            <p:nvSpPr>
              <p:cNvPr id="7245" name="Freeform 20">
                <a:extLst>
                  <a:ext uri="{FF2B5EF4-FFF2-40B4-BE49-F238E27FC236}">
                    <a16:creationId xmlns:a16="http://schemas.microsoft.com/office/drawing/2014/main" id="{91345B86-F96A-45CA-9EA0-66954E7B6D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4821" y="1493543"/>
                <a:ext cx="663996" cy="249383"/>
              </a:xfrm>
              <a:custGeom>
                <a:avLst/>
                <a:gdLst>
                  <a:gd name="T0" fmla="*/ 0 w 636"/>
                  <a:gd name="T1" fmla="*/ 2147483646 h 304"/>
                  <a:gd name="T2" fmla="*/ 2147483646 w 636"/>
                  <a:gd name="T3" fmla="*/ 2147483646 h 304"/>
                  <a:gd name="T4" fmla="*/ 2147483646 w 636"/>
                  <a:gd name="T5" fmla="*/ 2147483646 h 304"/>
                  <a:gd name="T6" fmla="*/ 0 60000 65536"/>
                  <a:gd name="T7" fmla="*/ 0 60000 65536"/>
                  <a:gd name="T8" fmla="*/ 0 60000 65536"/>
                  <a:gd name="T9" fmla="*/ 0 w 636"/>
                  <a:gd name="T10" fmla="*/ 0 h 304"/>
                  <a:gd name="T11" fmla="*/ 636 w 636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36" h="304">
                    <a:moveTo>
                      <a:pt x="0" y="304"/>
                    </a:moveTo>
                    <a:cubicBezTo>
                      <a:pt x="97" y="155"/>
                      <a:pt x="195" y="6"/>
                      <a:pt x="301" y="3"/>
                    </a:cubicBezTo>
                    <a:cubicBezTo>
                      <a:pt x="407" y="0"/>
                      <a:pt x="580" y="241"/>
                      <a:pt x="636" y="288"/>
                    </a:cubicBezTo>
                  </a:path>
                </a:pathLst>
              </a:custGeom>
              <a:noFill/>
              <a:ln w="9525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6" name="Freeform 20">
                <a:extLst>
                  <a:ext uri="{FF2B5EF4-FFF2-40B4-BE49-F238E27FC236}">
                    <a16:creationId xmlns:a16="http://schemas.microsoft.com/office/drawing/2014/main" id="{4B243472-F83F-471E-8D22-337350541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9012" y="1493543"/>
                <a:ext cx="663996" cy="249383"/>
              </a:xfrm>
              <a:custGeom>
                <a:avLst/>
                <a:gdLst>
                  <a:gd name="T0" fmla="*/ 0 w 636"/>
                  <a:gd name="T1" fmla="*/ 2147483646 h 304"/>
                  <a:gd name="T2" fmla="*/ 2147483646 w 636"/>
                  <a:gd name="T3" fmla="*/ 2147483646 h 304"/>
                  <a:gd name="T4" fmla="*/ 2147483646 w 636"/>
                  <a:gd name="T5" fmla="*/ 2147483646 h 304"/>
                  <a:gd name="T6" fmla="*/ 0 60000 65536"/>
                  <a:gd name="T7" fmla="*/ 0 60000 65536"/>
                  <a:gd name="T8" fmla="*/ 0 60000 65536"/>
                  <a:gd name="T9" fmla="*/ 0 w 636"/>
                  <a:gd name="T10" fmla="*/ 0 h 304"/>
                  <a:gd name="T11" fmla="*/ 636 w 636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36" h="304">
                    <a:moveTo>
                      <a:pt x="0" y="304"/>
                    </a:moveTo>
                    <a:cubicBezTo>
                      <a:pt x="97" y="155"/>
                      <a:pt x="195" y="6"/>
                      <a:pt x="301" y="3"/>
                    </a:cubicBezTo>
                    <a:cubicBezTo>
                      <a:pt x="407" y="0"/>
                      <a:pt x="580" y="241"/>
                      <a:pt x="636" y="288"/>
                    </a:cubicBezTo>
                  </a:path>
                </a:pathLst>
              </a:custGeom>
              <a:noFill/>
              <a:ln w="9525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7" name="Freeform 20">
                <a:extLst>
                  <a:ext uri="{FF2B5EF4-FFF2-40B4-BE49-F238E27FC236}">
                    <a16:creationId xmlns:a16="http://schemas.microsoft.com/office/drawing/2014/main" id="{A27D18D3-9F54-4DBE-AD5E-7BE66A6DE2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3204" y="1493543"/>
                <a:ext cx="663996" cy="249383"/>
              </a:xfrm>
              <a:custGeom>
                <a:avLst/>
                <a:gdLst>
                  <a:gd name="T0" fmla="*/ 0 w 636"/>
                  <a:gd name="T1" fmla="*/ 2147483646 h 304"/>
                  <a:gd name="T2" fmla="*/ 2147483646 w 636"/>
                  <a:gd name="T3" fmla="*/ 2147483646 h 304"/>
                  <a:gd name="T4" fmla="*/ 2147483646 w 636"/>
                  <a:gd name="T5" fmla="*/ 2147483646 h 304"/>
                  <a:gd name="T6" fmla="*/ 0 60000 65536"/>
                  <a:gd name="T7" fmla="*/ 0 60000 65536"/>
                  <a:gd name="T8" fmla="*/ 0 60000 65536"/>
                  <a:gd name="T9" fmla="*/ 0 w 636"/>
                  <a:gd name="T10" fmla="*/ 0 h 304"/>
                  <a:gd name="T11" fmla="*/ 636 w 636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36" h="304">
                    <a:moveTo>
                      <a:pt x="0" y="304"/>
                    </a:moveTo>
                    <a:cubicBezTo>
                      <a:pt x="97" y="155"/>
                      <a:pt x="195" y="6"/>
                      <a:pt x="301" y="3"/>
                    </a:cubicBezTo>
                    <a:cubicBezTo>
                      <a:pt x="407" y="0"/>
                      <a:pt x="580" y="241"/>
                      <a:pt x="636" y="288"/>
                    </a:cubicBezTo>
                  </a:path>
                </a:pathLst>
              </a:custGeom>
              <a:noFill/>
              <a:ln w="9525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8" name="Freeform 20">
                <a:extLst>
                  <a:ext uri="{FF2B5EF4-FFF2-40B4-BE49-F238E27FC236}">
                    <a16:creationId xmlns:a16="http://schemas.microsoft.com/office/drawing/2014/main" id="{1B5FDB79-49CA-4B07-984E-F9268A5D43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7395" y="1493543"/>
                <a:ext cx="663996" cy="249383"/>
              </a:xfrm>
              <a:custGeom>
                <a:avLst/>
                <a:gdLst>
                  <a:gd name="T0" fmla="*/ 0 w 636"/>
                  <a:gd name="T1" fmla="*/ 2147483646 h 304"/>
                  <a:gd name="T2" fmla="*/ 2147483646 w 636"/>
                  <a:gd name="T3" fmla="*/ 2147483646 h 304"/>
                  <a:gd name="T4" fmla="*/ 2147483646 w 636"/>
                  <a:gd name="T5" fmla="*/ 2147483646 h 304"/>
                  <a:gd name="T6" fmla="*/ 0 60000 65536"/>
                  <a:gd name="T7" fmla="*/ 0 60000 65536"/>
                  <a:gd name="T8" fmla="*/ 0 60000 65536"/>
                  <a:gd name="T9" fmla="*/ 0 w 636"/>
                  <a:gd name="T10" fmla="*/ 0 h 304"/>
                  <a:gd name="T11" fmla="*/ 636 w 636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36" h="304">
                    <a:moveTo>
                      <a:pt x="0" y="304"/>
                    </a:moveTo>
                    <a:cubicBezTo>
                      <a:pt x="97" y="155"/>
                      <a:pt x="195" y="6"/>
                      <a:pt x="301" y="3"/>
                    </a:cubicBezTo>
                    <a:cubicBezTo>
                      <a:pt x="407" y="0"/>
                      <a:pt x="580" y="241"/>
                      <a:pt x="636" y="288"/>
                    </a:cubicBezTo>
                  </a:path>
                </a:pathLst>
              </a:custGeom>
              <a:noFill/>
              <a:ln w="9525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CBA9106B-6943-4786-AB2C-8070BAFE0261}"/>
                  </a:ext>
                </a:extLst>
              </p:cNvPr>
              <p:cNvSpPr/>
              <p:nvPr/>
            </p:nvSpPr>
            <p:spPr>
              <a:xfrm>
                <a:off x="3176588" y="1219086"/>
                <a:ext cx="703262" cy="319280"/>
              </a:xfrm>
              <a:custGeom>
                <a:avLst/>
                <a:gdLst>
                  <a:gd name="connsiteX0" fmla="*/ 0 w 429491"/>
                  <a:gd name="connsiteY0" fmla="*/ 304799 h 304799"/>
                  <a:gd name="connsiteX1" fmla="*/ 110837 w 429491"/>
                  <a:gd name="connsiteY1" fmla="*/ 41563 h 304799"/>
                  <a:gd name="connsiteX2" fmla="*/ 429491 w 429491"/>
                  <a:gd name="connsiteY2" fmla="*/ 55418 h 304799"/>
                  <a:gd name="connsiteX3" fmla="*/ 429491 w 429491"/>
                  <a:gd name="connsiteY3" fmla="*/ 55418 h 3047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29491" h="304799">
                    <a:moveTo>
                      <a:pt x="0" y="304799"/>
                    </a:moveTo>
                    <a:cubicBezTo>
                      <a:pt x="19627" y="193963"/>
                      <a:pt x="39255" y="83127"/>
                      <a:pt x="110837" y="41563"/>
                    </a:cubicBezTo>
                    <a:cubicBezTo>
                      <a:pt x="182419" y="0"/>
                      <a:pt x="429491" y="55418"/>
                      <a:pt x="429491" y="55418"/>
                    </a:cubicBezTo>
                    <a:lnTo>
                      <a:pt x="429491" y="55418"/>
                    </a:lnTo>
                  </a:path>
                </a:pathLst>
              </a:custGeom>
              <a:ln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90CAC6BB-2AE9-4DFD-9827-23837634DA41}"/>
                  </a:ext>
                </a:extLst>
              </p:cNvPr>
              <p:cNvCxnSpPr/>
              <p:nvPr/>
            </p:nvCxnSpPr>
            <p:spPr>
              <a:xfrm flipH="1" flipV="1">
                <a:off x="2741613" y="1246090"/>
                <a:ext cx="1587" cy="71957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2E589AD5-F8EC-4AEE-895B-A71BAC2C5986}"/>
                  </a:ext>
                </a:extLst>
              </p:cNvPr>
              <p:cNvCxnSpPr/>
              <p:nvPr/>
            </p:nvCxnSpPr>
            <p:spPr>
              <a:xfrm rot="16200000" flipV="1">
                <a:off x="4915441" y="1637646"/>
                <a:ext cx="837119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D02B1372-1886-4522-92E9-6B1B4BC1C748}"/>
                  </a:ext>
                </a:extLst>
              </p:cNvPr>
              <p:cNvCxnSpPr/>
              <p:nvPr/>
            </p:nvCxnSpPr>
            <p:spPr>
              <a:xfrm rot="10800000">
                <a:off x="5410200" y="1794109"/>
                <a:ext cx="533400" cy="1588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22F78510-9463-4E29-ABCB-9CC640141A53}"/>
                  </a:ext>
                </a:extLst>
              </p:cNvPr>
              <p:cNvCxnSpPr/>
              <p:nvPr/>
            </p:nvCxnSpPr>
            <p:spPr>
              <a:xfrm>
                <a:off x="2057400" y="1829055"/>
                <a:ext cx="609600" cy="1588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55">
            <a:extLst>
              <a:ext uri="{FF2B5EF4-FFF2-40B4-BE49-F238E27FC236}">
                <a16:creationId xmlns:a16="http://schemas.microsoft.com/office/drawing/2014/main" id="{8A8285F0-92BA-44DD-8DFE-32D8DC8819E1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74900"/>
            <a:ext cx="1219200" cy="338138"/>
            <a:chOff x="685800" y="1566446"/>
            <a:chExt cx="1219201" cy="338554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41D5CD43-89C2-468B-9E77-6D01DDD0262C}"/>
                </a:ext>
              </a:extLst>
            </p:cNvPr>
            <p:cNvCxnSpPr/>
            <p:nvPr/>
          </p:nvCxnSpPr>
          <p:spPr>
            <a:xfrm>
              <a:off x="1295401" y="1827116"/>
              <a:ext cx="609601" cy="1590"/>
            </a:xfrm>
            <a:prstGeom prst="straightConnector1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37" name="TextBox 62">
              <a:extLst>
                <a:ext uri="{FF2B5EF4-FFF2-40B4-BE49-F238E27FC236}">
                  <a16:creationId xmlns:a16="http://schemas.microsoft.com/office/drawing/2014/main" id="{AB350F23-7C95-4D2D-B936-14212CC799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1566446"/>
              <a:ext cx="106679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AJR=3.18</a:t>
              </a:r>
            </a:p>
          </p:txBody>
        </p:sp>
      </p:grpSp>
      <p:grpSp>
        <p:nvGrpSpPr>
          <p:cNvPr id="9" name="Group 48">
            <a:extLst>
              <a:ext uri="{FF2B5EF4-FFF2-40B4-BE49-F238E27FC236}">
                <a16:creationId xmlns:a16="http://schemas.microsoft.com/office/drawing/2014/main" id="{5D6AD98E-CDB1-472E-9509-8871BB65D2A1}"/>
              </a:ext>
            </a:extLst>
          </p:cNvPr>
          <p:cNvGrpSpPr>
            <a:grpSpLocks/>
          </p:cNvGrpSpPr>
          <p:nvPr/>
        </p:nvGrpSpPr>
        <p:grpSpPr bwMode="auto">
          <a:xfrm>
            <a:off x="747713" y="2789238"/>
            <a:ext cx="6991350" cy="2544762"/>
            <a:chOff x="747637" y="1981994"/>
            <a:chExt cx="6990716" cy="254414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DACA42A-8A2F-44CE-A6C9-FF4B8A0BA72B}"/>
                </a:ext>
              </a:extLst>
            </p:cNvPr>
            <p:cNvCxnSpPr/>
            <p:nvPr/>
          </p:nvCxnSpPr>
          <p:spPr>
            <a:xfrm rot="5400000">
              <a:off x="700955" y="3027043"/>
              <a:ext cx="1910888" cy="87463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52C04AE-415C-4E61-B3E8-E7889E5CECBB}"/>
                </a:ext>
              </a:extLst>
            </p:cNvPr>
            <p:cNvCxnSpPr/>
            <p:nvPr/>
          </p:nvCxnSpPr>
          <p:spPr>
            <a:xfrm rot="16200000" flipH="1">
              <a:off x="5521754" y="2707996"/>
              <a:ext cx="1910888" cy="1373063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23" name="TextBox 11">
              <a:extLst>
                <a:ext uri="{FF2B5EF4-FFF2-40B4-BE49-F238E27FC236}">
                  <a16:creationId xmlns:a16="http://schemas.microsoft.com/office/drawing/2014/main" id="{573C7795-51BD-4753-AE22-A55D5A5310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3962400"/>
              <a:ext cx="499353" cy="487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7224" name="TextBox 14">
              <a:extLst>
                <a:ext uri="{FF2B5EF4-FFF2-40B4-BE49-F238E27FC236}">
                  <a16:creationId xmlns:a16="http://schemas.microsoft.com/office/drawing/2014/main" id="{F5E199D3-E3B2-4843-8D85-158C6927A9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0" y="4038600"/>
              <a:ext cx="499353" cy="487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40" name="Arc 39">
              <a:extLst>
                <a:ext uri="{FF2B5EF4-FFF2-40B4-BE49-F238E27FC236}">
                  <a16:creationId xmlns:a16="http://schemas.microsoft.com/office/drawing/2014/main" id="{32A3282D-0E29-4047-B5DC-FB504224F7A7}"/>
                </a:ext>
              </a:extLst>
            </p:cNvPr>
            <p:cNvSpPr/>
            <p:nvPr/>
          </p:nvSpPr>
          <p:spPr>
            <a:xfrm rot="18634169" flipV="1">
              <a:off x="832620" y="3633317"/>
              <a:ext cx="772925" cy="942889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Arc 40">
              <a:extLst>
                <a:ext uri="{FF2B5EF4-FFF2-40B4-BE49-F238E27FC236}">
                  <a16:creationId xmlns:a16="http://schemas.microsoft.com/office/drawing/2014/main" id="{62B13C8E-A724-4D0C-9940-7ABBCD13F92A}"/>
                </a:ext>
              </a:extLst>
            </p:cNvPr>
            <p:cNvSpPr/>
            <p:nvPr/>
          </p:nvSpPr>
          <p:spPr>
            <a:xfrm rot="7402541" flipV="1">
              <a:off x="1914398" y="2370765"/>
              <a:ext cx="717377" cy="955588"/>
            </a:xfrm>
            <a:prstGeom prst="arc">
              <a:avLst>
                <a:gd name="adj1" fmla="val 11414081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0A45C601-B604-47A1-A87C-52941E88FB89}"/>
                </a:ext>
              </a:extLst>
            </p:cNvPr>
            <p:cNvCxnSpPr/>
            <p:nvPr/>
          </p:nvCxnSpPr>
          <p:spPr>
            <a:xfrm rot="5400000">
              <a:off x="1829454" y="2285926"/>
              <a:ext cx="457090" cy="1588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23EF270C-F25E-4B25-B22D-54AB75709E0D}"/>
                </a:ext>
              </a:extLst>
            </p:cNvPr>
            <p:cNvCxnSpPr/>
            <p:nvPr/>
          </p:nvCxnSpPr>
          <p:spPr>
            <a:xfrm rot="5400000">
              <a:off x="5562916" y="2209745"/>
              <a:ext cx="457090" cy="1588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A7AF1E4F-E30C-44D4-AEB3-C9A02AA3323F}"/>
                </a:ext>
              </a:extLst>
            </p:cNvPr>
            <p:cNvSpPr/>
            <p:nvPr/>
          </p:nvSpPr>
          <p:spPr>
            <a:xfrm rot="7402541" flipV="1">
              <a:off x="5571667" y="2370765"/>
              <a:ext cx="717377" cy="955588"/>
            </a:xfrm>
            <a:prstGeom prst="arc">
              <a:avLst>
                <a:gd name="adj1" fmla="val 11414081"/>
                <a:gd name="adj2" fmla="val 16121171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7AE62C90-7293-430C-A507-B154FDCBB38E}"/>
                </a:ext>
              </a:extLst>
            </p:cNvPr>
            <p:cNvCxnSpPr/>
            <p:nvPr/>
          </p:nvCxnSpPr>
          <p:spPr>
            <a:xfrm>
              <a:off x="5485894" y="2439084"/>
              <a:ext cx="914317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D2F3DF6A-21A5-4447-8C0C-24B82AD0DE01}"/>
                </a:ext>
              </a:extLst>
            </p:cNvPr>
            <p:cNvCxnSpPr/>
            <p:nvPr/>
          </p:nvCxnSpPr>
          <p:spPr>
            <a:xfrm rot="10800000">
              <a:off x="1295274" y="2591447"/>
              <a:ext cx="990510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32" name="TextBox 52">
              <a:extLst>
                <a:ext uri="{FF2B5EF4-FFF2-40B4-BE49-F238E27FC236}">
                  <a16:creationId xmlns:a16="http://schemas.microsoft.com/office/drawing/2014/main" id="{A2E9E1AD-D835-4238-90D6-ACC8EC6D1F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4600" y="2362200"/>
              <a:ext cx="685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16.48</a:t>
              </a:r>
            </a:p>
          </p:txBody>
        </p:sp>
        <p:sp>
          <p:nvSpPr>
            <p:cNvPr id="7233" name="TextBox 53">
              <a:extLst>
                <a:ext uri="{FF2B5EF4-FFF2-40B4-BE49-F238E27FC236}">
                  <a16:creationId xmlns:a16="http://schemas.microsoft.com/office/drawing/2014/main" id="{42AF8C54-EC9A-4CA2-A931-8AD6E9FC66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1" y="2209800"/>
              <a:ext cx="685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13.30</a:t>
              </a:r>
            </a:p>
          </p:txBody>
        </p:sp>
        <p:sp>
          <p:nvSpPr>
            <p:cNvPr id="7234" name="TextBox 43">
              <a:extLst>
                <a:ext uri="{FF2B5EF4-FFF2-40B4-BE49-F238E27FC236}">
                  <a16:creationId xmlns:a16="http://schemas.microsoft.com/office/drawing/2014/main" id="{4E23E988-F25B-4AA2-A5D2-4CE7B8933B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25146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7235" name="TextBox 45">
              <a:extLst>
                <a:ext uri="{FF2B5EF4-FFF2-40B4-BE49-F238E27FC236}">
                  <a16:creationId xmlns:a16="http://schemas.microsoft.com/office/drawing/2014/main" id="{0F283F2D-2062-48AF-9B78-854632C63F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8825" y="2447735"/>
              <a:ext cx="424775" cy="37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</p:grpSp>
      <p:graphicFrame>
        <p:nvGraphicFramePr>
          <p:cNvPr id="59" name="Content Placeholder 3">
            <a:extLst>
              <a:ext uri="{FF2B5EF4-FFF2-40B4-BE49-F238E27FC236}">
                <a16:creationId xmlns:a16="http://schemas.microsoft.com/office/drawing/2014/main" id="{84DDCE38-1DB7-4272-AB88-0F8EDFA3F73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71600" y="1000125"/>
          <a:ext cx="52832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endParaRPr lang="en-US" sz="1600" b="1" spc="-150" dirty="0">
                        <a:solidFill>
                          <a:srgbClr val="FF0000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Total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-20.04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-42.43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42.43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-35.17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35.17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00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D8ED15E-7051-43CF-A6FA-9674C708A47B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258763"/>
          <a:ext cx="5283200" cy="7413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marL="0"/>
                      <a:endParaRPr lang="en-US" sz="1600" spc="-15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600" spc="-150" dirty="0"/>
                        <a:t>Joint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600" spc="-150" dirty="0"/>
                        <a:t>A</a:t>
                      </a:r>
                    </a:p>
                  </a:txBody>
                  <a:tcPr marT="45700" marB="45700"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600" spc="-150" dirty="0"/>
                        <a:t>B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600" spc="-150" dirty="0"/>
                        <a:t>C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600" spc="-150" dirty="0"/>
                        <a:t>D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600" spc="-15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Member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AB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BA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BC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CB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CD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FF0000"/>
                          </a:solidFill>
                        </a:rPr>
                        <a:t>DC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B77A58-38B5-4B98-998C-C0A48140D6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76600" y="6048375"/>
          <a:ext cx="52832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sz="1600" b="1" spc="-150" dirty="0">
                        <a:solidFill>
                          <a:srgbClr val="3333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-38.53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38.53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28.85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-28.85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1385FC84-4F3E-45DB-946A-AB82B73E1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33400"/>
            <a:ext cx="685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1.12</a:t>
            </a:r>
            <a:r>
              <a:rPr lang="en-US" altLang="en-US" sz="1400">
                <a:latin typeface="Algerian" panose="04020705040A02060702" pitchFamily="82" charset="0"/>
              </a:rPr>
              <a:t>∆</a:t>
            </a:r>
            <a:endParaRPr lang="en-US" altLang="en-US" sz="140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49E8028-83C7-4FBA-BC73-9C1895925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838200"/>
            <a:ext cx="76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1.25</a:t>
            </a:r>
            <a:r>
              <a:rPr lang="en-US" altLang="en-US" sz="1400">
                <a:latin typeface="Algerian" panose="04020705040A02060702" pitchFamily="82" charset="0"/>
              </a:rPr>
              <a:t>∆</a:t>
            </a:r>
            <a:endParaRPr lang="en-US" altLang="en-US" sz="1400"/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D1B64ABA-E20A-466B-AB6E-9934CD3B7887}"/>
              </a:ext>
            </a:extLst>
          </p:cNvPr>
          <p:cNvGraphicFramePr>
            <a:graphicFrameLocks noGrp="1"/>
          </p:cNvGraphicFramePr>
          <p:nvPr/>
        </p:nvGraphicFramePr>
        <p:xfrm>
          <a:off x="3276600" y="3048000"/>
          <a:ext cx="5283200" cy="14827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marL="0"/>
                      <a:endParaRPr lang="en-US" sz="1400" b="1" spc="-15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400" b="1" spc="-150" dirty="0"/>
                        <a:t>Joint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400" b="1" spc="-150" dirty="0"/>
                        <a:t>A</a:t>
                      </a:r>
                    </a:p>
                  </a:txBody>
                  <a:tcPr marT="45700" marB="45700"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400" b="1" spc="-150" dirty="0"/>
                        <a:t>B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400" b="1" spc="-150" dirty="0"/>
                        <a:t>C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400" b="1" spc="-150" dirty="0"/>
                        <a:t>D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400" b="1" spc="-15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Member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AB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BA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BC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CB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CD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DC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endParaRPr lang="en-US" sz="1400" b="1" spc="-150" dirty="0"/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K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4.47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4.47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5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5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4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endParaRPr lang="en-US" sz="1400" b="1" spc="-150" dirty="0"/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D.F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0.47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0.53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0.56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0.44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89302609-2F34-46F2-A5F9-D3E474F545A4}"/>
              </a:ext>
            </a:extLst>
          </p:cNvPr>
          <p:cNvGraphicFramePr>
            <a:graphicFrameLocks noGrp="1"/>
          </p:cNvGraphicFramePr>
          <p:nvPr/>
        </p:nvGraphicFramePr>
        <p:xfrm>
          <a:off x="3276600" y="5008563"/>
          <a:ext cx="5283200" cy="517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2</a:t>
                      </a:r>
                      <a:r>
                        <a:rPr lang="en-US" sz="1400" b="1" spc="-150" baseline="30000" dirty="0"/>
                        <a:t>nd</a:t>
                      </a:r>
                      <a:r>
                        <a:rPr lang="en-US" sz="1400" b="1" spc="-150" dirty="0"/>
                        <a:t> </a:t>
                      </a:r>
                      <a:r>
                        <a:rPr lang="en-US" sz="1400" b="1" spc="-150" dirty="0" err="1"/>
                        <a:t>cyc</a:t>
                      </a:r>
                      <a:endParaRPr lang="en-US" sz="1400" b="1" spc="-150" dirty="0">
                        <a:solidFill>
                          <a:srgbClr val="FFFF00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CO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-3.33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------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2.35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-5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2.65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-3.75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-6.86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16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-5.39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-4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A72DCC5F-E35E-43E8-8B87-6996C3039C01}"/>
              </a:ext>
            </a:extLst>
          </p:cNvPr>
          <p:cNvGraphicFramePr>
            <a:graphicFrameLocks noGrp="1"/>
          </p:cNvGraphicFramePr>
          <p:nvPr/>
        </p:nvGraphicFramePr>
        <p:xfrm>
          <a:off x="3276600" y="5534025"/>
          <a:ext cx="5283200" cy="517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3</a:t>
                      </a:r>
                      <a:r>
                        <a:rPr lang="en-US" sz="1400" b="1" spc="-150" baseline="30000" dirty="0"/>
                        <a:t>rd</a:t>
                      </a:r>
                      <a:r>
                        <a:rPr lang="en-US" sz="1400" b="1" spc="-150" dirty="0"/>
                        <a:t> </a:t>
                      </a:r>
                      <a:r>
                        <a:rPr lang="en-US" sz="1400" b="1" spc="-150" dirty="0" err="1"/>
                        <a:t>cyc</a:t>
                      </a:r>
                      <a:endParaRPr lang="en-US" sz="1400" b="1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Co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1.17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-------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1.61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-3.43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1.82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1.32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-1.86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2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-1.46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-2.69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2.69</a:t>
                      </a: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Group 53">
            <a:extLst>
              <a:ext uri="{FF2B5EF4-FFF2-40B4-BE49-F238E27FC236}">
                <a16:creationId xmlns:a16="http://schemas.microsoft.com/office/drawing/2014/main" id="{E03E5B1A-C144-494F-A25F-E4EE0C82278C}"/>
              </a:ext>
            </a:extLst>
          </p:cNvPr>
          <p:cNvGrpSpPr>
            <a:grpSpLocks/>
          </p:cNvGrpSpPr>
          <p:nvPr/>
        </p:nvGrpSpPr>
        <p:grpSpPr bwMode="auto">
          <a:xfrm>
            <a:off x="817563" y="228600"/>
            <a:ext cx="4135437" cy="2057400"/>
            <a:chOff x="817418" y="228600"/>
            <a:chExt cx="4135582" cy="20574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3E61FA1-6FC8-4651-90F2-FC1BDE1C1422}"/>
                </a:ext>
              </a:extLst>
            </p:cNvPr>
            <p:cNvCxnSpPr/>
            <p:nvPr/>
          </p:nvCxnSpPr>
          <p:spPr>
            <a:xfrm>
              <a:off x="1828690" y="914400"/>
              <a:ext cx="2133675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F6534A7-6701-4236-80A5-1FF8FE6E7D84}"/>
                </a:ext>
              </a:extLst>
            </p:cNvPr>
            <p:cNvCxnSpPr/>
            <p:nvPr/>
          </p:nvCxnSpPr>
          <p:spPr>
            <a:xfrm rot="5400000">
              <a:off x="647573" y="1104883"/>
              <a:ext cx="1371600" cy="990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FD636E5-8743-48AB-AD54-6E3CAF07B1D5}"/>
                </a:ext>
              </a:extLst>
            </p:cNvPr>
            <p:cNvCxnSpPr/>
            <p:nvPr/>
          </p:nvCxnSpPr>
          <p:spPr>
            <a:xfrm rot="16200000" flipH="1">
              <a:off x="3771883" y="1104883"/>
              <a:ext cx="1371600" cy="990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4245BE6-6F08-4B36-8157-F6ADB9A4BE25}"/>
                </a:ext>
              </a:extLst>
            </p:cNvPr>
            <p:cNvCxnSpPr/>
            <p:nvPr/>
          </p:nvCxnSpPr>
          <p:spPr>
            <a:xfrm>
              <a:off x="1371474" y="685800"/>
              <a:ext cx="457216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A9C8F11-8EA7-4F56-96CC-B259EA6D4B28}"/>
                </a:ext>
              </a:extLst>
            </p:cNvPr>
            <p:cNvCxnSpPr/>
            <p:nvPr/>
          </p:nvCxnSpPr>
          <p:spPr>
            <a:xfrm rot="5400000" flipH="1" flipV="1">
              <a:off x="304665" y="1219191"/>
              <a:ext cx="1600200" cy="533419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A306779-1F2D-4971-98CF-EBACB007BD3F}"/>
                </a:ext>
              </a:extLst>
            </p:cNvPr>
            <p:cNvCxnSpPr/>
            <p:nvPr/>
          </p:nvCxnSpPr>
          <p:spPr>
            <a:xfrm rot="5400000" flipH="1" flipV="1">
              <a:off x="1715184" y="800894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CF94D14-A74A-422E-8659-FDF0313E1604}"/>
                </a:ext>
              </a:extLst>
            </p:cNvPr>
            <p:cNvCxnSpPr/>
            <p:nvPr/>
          </p:nvCxnSpPr>
          <p:spPr>
            <a:xfrm>
              <a:off x="1371474" y="685800"/>
              <a:ext cx="45721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10584E-3044-4791-85AB-05FF54EEA18B}"/>
                </a:ext>
              </a:extLst>
            </p:cNvPr>
            <p:cNvCxnSpPr/>
            <p:nvPr/>
          </p:nvCxnSpPr>
          <p:spPr>
            <a:xfrm rot="10800000">
              <a:off x="3657555" y="1295400"/>
              <a:ext cx="1295445" cy="990600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8E43E0C-B250-44F0-A24D-195B873AF1F2}"/>
                </a:ext>
              </a:extLst>
            </p:cNvPr>
            <p:cNvCxnSpPr/>
            <p:nvPr/>
          </p:nvCxnSpPr>
          <p:spPr>
            <a:xfrm rot="5400000" flipH="1" flipV="1">
              <a:off x="3619460" y="952495"/>
              <a:ext cx="381000" cy="3048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ABCC0A7-9C32-490E-8C8D-CE35E4388988}"/>
                </a:ext>
              </a:extLst>
            </p:cNvPr>
            <p:cNvCxnSpPr/>
            <p:nvPr/>
          </p:nvCxnSpPr>
          <p:spPr>
            <a:xfrm rot="5400000" flipH="1" flipV="1">
              <a:off x="3467849" y="1105694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196B5D7-F60C-4480-B5B5-B6F7E9497AA0}"/>
                </a:ext>
              </a:extLst>
            </p:cNvPr>
            <p:cNvCxnSpPr/>
            <p:nvPr/>
          </p:nvCxnSpPr>
          <p:spPr>
            <a:xfrm rot="10800000">
              <a:off x="1371474" y="685800"/>
              <a:ext cx="2286080" cy="609600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1C35EFD-F1DF-4DA2-A7E8-E55525BCA45C}"/>
                </a:ext>
              </a:extLst>
            </p:cNvPr>
            <p:cNvCxnSpPr/>
            <p:nvPr/>
          </p:nvCxnSpPr>
          <p:spPr>
            <a:xfrm rot="5400000" flipH="1" flipV="1">
              <a:off x="1257968" y="496094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7B76435-BF4E-4559-8BD7-D1E17616C808}"/>
                </a:ext>
              </a:extLst>
            </p:cNvPr>
            <p:cNvCxnSpPr/>
            <p:nvPr/>
          </p:nvCxnSpPr>
          <p:spPr>
            <a:xfrm rot="5400000" flipH="1" flipV="1">
              <a:off x="1713596" y="496094"/>
              <a:ext cx="2301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DA432E7-CBE3-457C-81BB-B0597E47B3EF}"/>
                </a:ext>
              </a:extLst>
            </p:cNvPr>
            <p:cNvCxnSpPr/>
            <p:nvPr/>
          </p:nvCxnSpPr>
          <p:spPr>
            <a:xfrm>
              <a:off x="1371474" y="533400"/>
              <a:ext cx="457216" cy="1588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7AE990D-8D96-47E5-B0B5-59FD06331157}"/>
                </a:ext>
              </a:extLst>
            </p:cNvPr>
            <p:cNvCxnSpPr/>
            <p:nvPr/>
          </p:nvCxnSpPr>
          <p:spPr>
            <a:xfrm rot="5400000" flipH="1" flipV="1">
              <a:off x="3506743" y="685800"/>
              <a:ext cx="3032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C910CBA-EE67-437D-AF71-7204C47DDF48}"/>
                </a:ext>
              </a:extLst>
            </p:cNvPr>
            <p:cNvCxnSpPr/>
            <p:nvPr/>
          </p:nvCxnSpPr>
          <p:spPr>
            <a:xfrm rot="5400000" flipH="1" flipV="1">
              <a:off x="3810759" y="686594"/>
              <a:ext cx="304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322C4DB-FDF4-4C04-8EE0-65EF3AE30C65}"/>
                </a:ext>
              </a:extLst>
            </p:cNvPr>
            <p:cNvCxnSpPr/>
            <p:nvPr/>
          </p:nvCxnSpPr>
          <p:spPr>
            <a:xfrm>
              <a:off x="3657555" y="685800"/>
              <a:ext cx="304811" cy="1588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43" name="TextBox 22">
              <a:extLst>
                <a:ext uri="{FF2B5EF4-FFF2-40B4-BE49-F238E27FC236}">
                  <a16:creationId xmlns:a16="http://schemas.microsoft.com/office/drawing/2014/main" id="{B96062D7-F2E6-4510-A6BD-772670F6F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5334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B’</a:t>
              </a:r>
            </a:p>
          </p:txBody>
        </p:sp>
        <p:sp>
          <p:nvSpPr>
            <p:cNvPr id="8344" name="TextBox 24">
              <a:extLst>
                <a:ext uri="{FF2B5EF4-FFF2-40B4-BE49-F238E27FC236}">
                  <a16:creationId xmlns:a16="http://schemas.microsoft.com/office/drawing/2014/main" id="{587ADBF5-CED7-44C9-822A-2DE4457FF9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2800" y="12954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C’</a:t>
              </a:r>
            </a:p>
          </p:txBody>
        </p:sp>
        <p:sp>
          <p:nvSpPr>
            <p:cNvPr id="8345" name="TextBox 25">
              <a:extLst>
                <a:ext uri="{FF2B5EF4-FFF2-40B4-BE49-F238E27FC236}">
                  <a16:creationId xmlns:a16="http://schemas.microsoft.com/office/drawing/2014/main" id="{45F399C6-F170-4B55-996D-C20BE2987B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228600"/>
              <a:ext cx="457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lgerian" panose="04020705040A02060702" pitchFamily="82" charset="0"/>
                </a:rPr>
                <a:t>∆</a:t>
              </a:r>
              <a:endParaRPr lang="en-US" altLang="en-US" sz="1400"/>
            </a:p>
          </p:txBody>
        </p:sp>
        <p:sp>
          <p:nvSpPr>
            <p:cNvPr id="8346" name="TextBox 26">
              <a:extLst>
                <a:ext uri="{FF2B5EF4-FFF2-40B4-BE49-F238E27FC236}">
                  <a16:creationId xmlns:a16="http://schemas.microsoft.com/office/drawing/2014/main" id="{78215130-09B5-49DC-9D61-A9A40D86B1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381000"/>
              <a:ext cx="457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lgerian" panose="04020705040A02060702" pitchFamily="82" charset="0"/>
                </a:rPr>
                <a:t>∆</a:t>
              </a:r>
              <a:endParaRPr lang="en-US" altLang="en-US" sz="14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8A0D804-A9D5-4D8D-A81C-C2DCBCCCE48F}"/>
                </a:ext>
              </a:extLst>
            </p:cNvPr>
            <p:cNvSpPr/>
            <p:nvPr/>
          </p:nvSpPr>
          <p:spPr>
            <a:xfrm>
              <a:off x="1828690" y="539750"/>
              <a:ext cx="430228" cy="249238"/>
            </a:xfrm>
            <a:custGeom>
              <a:avLst/>
              <a:gdLst>
                <a:gd name="connsiteX0" fmla="*/ 0 w 429491"/>
                <a:gd name="connsiteY0" fmla="*/ 249382 h 249382"/>
                <a:gd name="connsiteX1" fmla="*/ 304800 w 429491"/>
                <a:gd name="connsiteY1" fmla="*/ 193964 h 249382"/>
                <a:gd name="connsiteX2" fmla="*/ 429491 w 429491"/>
                <a:gd name="connsiteY2" fmla="*/ 0 h 249382"/>
                <a:gd name="connsiteX3" fmla="*/ 429491 w 429491"/>
                <a:gd name="connsiteY3" fmla="*/ 0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9491" h="249382">
                  <a:moveTo>
                    <a:pt x="0" y="249382"/>
                  </a:moveTo>
                  <a:cubicBezTo>
                    <a:pt x="116609" y="242455"/>
                    <a:pt x="233218" y="235528"/>
                    <a:pt x="304800" y="193964"/>
                  </a:cubicBezTo>
                  <a:cubicBezTo>
                    <a:pt x="376382" y="152400"/>
                    <a:pt x="429491" y="0"/>
                    <a:pt x="429491" y="0"/>
                  </a:cubicBezTo>
                  <a:lnTo>
                    <a:pt x="429491" y="0"/>
                  </a:lnTo>
                </a:path>
              </a:pathLst>
            </a:custGeom>
            <a:ln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2D64892F-EB69-4011-A1F2-51DFB17E9332}"/>
                </a:ext>
              </a:extLst>
            </p:cNvPr>
            <p:cNvSpPr/>
            <p:nvPr/>
          </p:nvSpPr>
          <p:spPr>
            <a:xfrm>
              <a:off x="817418" y="747713"/>
              <a:ext cx="817591" cy="266700"/>
            </a:xfrm>
            <a:custGeom>
              <a:avLst/>
              <a:gdLst>
                <a:gd name="connsiteX0" fmla="*/ 817418 w 817418"/>
                <a:gd name="connsiteY0" fmla="*/ 96982 h 265546"/>
                <a:gd name="connsiteX1" fmla="*/ 235527 w 817418"/>
                <a:gd name="connsiteY1" fmla="*/ 249382 h 265546"/>
                <a:gd name="connsiteX2" fmla="*/ 0 w 817418"/>
                <a:gd name="connsiteY2" fmla="*/ 0 h 265546"/>
                <a:gd name="connsiteX3" fmla="*/ 0 w 817418"/>
                <a:gd name="connsiteY3" fmla="*/ 0 h 26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7418" h="265546">
                  <a:moveTo>
                    <a:pt x="817418" y="96982"/>
                  </a:moveTo>
                  <a:cubicBezTo>
                    <a:pt x="594590" y="181264"/>
                    <a:pt x="371763" y="265546"/>
                    <a:pt x="235527" y="249382"/>
                  </a:cubicBezTo>
                  <a:cubicBezTo>
                    <a:pt x="99291" y="233218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6FB937E0-BEFA-40D2-9295-8D76AF467238}"/>
                </a:ext>
              </a:extLst>
            </p:cNvPr>
            <p:cNvSpPr/>
            <p:nvPr/>
          </p:nvSpPr>
          <p:spPr>
            <a:xfrm>
              <a:off x="3159062" y="1093788"/>
              <a:ext cx="484205" cy="512762"/>
            </a:xfrm>
            <a:custGeom>
              <a:avLst/>
              <a:gdLst>
                <a:gd name="connsiteX0" fmla="*/ 484909 w 484909"/>
                <a:gd name="connsiteY0" fmla="*/ 0 h 512618"/>
                <a:gd name="connsiteX1" fmla="*/ 110837 w 484909"/>
                <a:gd name="connsiteY1" fmla="*/ 290946 h 512618"/>
                <a:gd name="connsiteX2" fmla="*/ 0 w 484909"/>
                <a:gd name="connsiteY2" fmla="*/ 512618 h 512618"/>
                <a:gd name="connsiteX3" fmla="*/ 0 w 484909"/>
                <a:gd name="connsiteY3" fmla="*/ 512618 h 512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4909" h="512618">
                  <a:moveTo>
                    <a:pt x="484909" y="0"/>
                  </a:moveTo>
                  <a:cubicBezTo>
                    <a:pt x="338282" y="102755"/>
                    <a:pt x="191655" y="205510"/>
                    <a:pt x="110837" y="290946"/>
                  </a:cubicBezTo>
                  <a:cubicBezTo>
                    <a:pt x="30019" y="376382"/>
                    <a:pt x="0" y="512618"/>
                    <a:pt x="0" y="512618"/>
                  </a:cubicBezTo>
                  <a:lnTo>
                    <a:pt x="0" y="512618"/>
                  </a:lnTo>
                </a:path>
              </a:pathLst>
            </a:custGeom>
            <a:ln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9891FEF2-3DB1-4912-8DF1-004A7B72B766}"/>
                </a:ext>
              </a:extLst>
            </p:cNvPr>
            <p:cNvSpPr/>
            <p:nvPr/>
          </p:nvSpPr>
          <p:spPr>
            <a:xfrm>
              <a:off x="3836949" y="941388"/>
              <a:ext cx="804890" cy="247650"/>
            </a:xfrm>
            <a:custGeom>
              <a:avLst/>
              <a:gdLst>
                <a:gd name="connsiteX0" fmla="*/ 0 w 803564"/>
                <a:gd name="connsiteY0" fmla="*/ 152400 h 247073"/>
                <a:gd name="connsiteX1" fmla="*/ 512618 w 803564"/>
                <a:gd name="connsiteY1" fmla="*/ 221673 h 247073"/>
                <a:gd name="connsiteX2" fmla="*/ 803564 w 803564"/>
                <a:gd name="connsiteY2" fmla="*/ 0 h 247073"/>
                <a:gd name="connsiteX3" fmla="*/ 803564 w 803564"/>
                <a:gd name="connsiteY3" fmla="*/ 0 h 247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564" h="247073">
                  <a:moveTo>
                    <a:pt x="0" y="152400"/>
                  </a:moveTo>
                  <a:cubicBezTo>
                    <a:pt x="189345" y="199736"/>
                    <a:pt x="378691" y="247073"/>
                    <a:pt x="512618" y="221673"/>
                  </a:cubicBezTo>
                  <a:cubicBezTo>
                    <a:pt x="646545" y="196273"/>
                    <a:pt x="803564" y="0"/>
                    <a:pt x="803564" y="0"/>
                  </a:cubicBezTo>
                  <a:lnTo>
                    <a:pt x="803564" y="0"/>
                  </a:lnTo>
                </a:path>
              </a:pathLst>
            </a:custGeom>
            <a:ln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3F96707D-2F6A-4456-8677-E56505B60CE4}"/>
                </a:ext>
              </a:extLst>
            </p:cNvPr>
            <p:cNvCxnSpPr/>
            <p:nvPr/>
          </p:nvCxnSpPr>
          <p:spPr>
            <a:xfrm rot="10800000">
              <a:off x="4038568" y="914400"/>
              <a:ext cx="533419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52" name="TextBox 49">
              <a:extLst>
                <a:ext uri="{FF2B5EF4-FFF2-40B4-BE49-F238E27FC236}">
                  <a16:creationId xmlns:a16="http://schemas.microsoft.com/office/drawing/2014/main" id="{C23D4633-0004-4F12-AF49-3A7700050A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621268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</a:t>
              </a:r>
            </a:p>
          </p:txBody>
        </p:sp>
        <p:sp>
          <p:nvSpPr>
            <p:cNvPr id="8353" name="TextBox 46">
              <a:extLst>
                <a:ext uri="{FF2B5EF4-FFF2-40B4-BE49-F238E27FC236}">
                  <a16:creationId xmlns:a16="http://schemas.microsoft.com/office/drawing/2014/main" id="{6655A413-BEDD-4019-BE57-0EB485CBB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63038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8354" name="TextBox 50">
              <a:extLst>
                <a:ext uri="{FF2B5EF4-FFF2-40B4-BE49-F238E27FC236}">
                  <a16:creationId xmlns:a16="http://schemas.microsoft.com/office/drawing/2014/main" id="{3F4F526F-F537-4595-AE05-4493FDC77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4305" y="63038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C’’</a:t>
              </a:r>
            </a:p>
          </p:txBody>
        </p:sp>
        <p:sp>
          <p:nvSpPr>
            <p:cNvPr id="8355" name="TextBox 51">
              <a:extLst>
                <a:ext uri="{FF2B5EF4-FFF2-40B4-BE49-F238E27FC236}">
                  <a16:creationId xmlns:a16="http://schemas.microsoft.com/office/drawing/2014/main" id="{134580FF-CB20-4354-A163-683DE3F00E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600" y="9144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8356" name="TextBox 52">
              <a:extLst>
                <a:ext uri="{FF2B5EF4-FFF2-40B4-BE49-F238E27FC236}">
                  <a16:creationId xmlns:a16="http://schemas.microsoft.com/office/drawing/2014/main" id="{C189CBE6-53A4-4055-A8E1-DD60F3CC12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600" y="47798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B’’</a:t>
              </a: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57D64BCF-1879-4809-8D52-44A7FA6AF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524000"/>
            <a:ext cx="76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0.75</a:t>
            </a:r>
            <a:r>
              <a:rPr lang="en-US" altLang="en-US" sz="1400">
                <a:latin typeface="Algerian" panose="04020705040A02060702" pitchFamily="82" charset="0"/>
              </a:rPr>
              <a:t>∆</a:t>
            </a:r>
            <a:endParaRPr lang="en-US" altLang="en-US" sz="140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2CF240F-E2B3-4C5D-B099-E3A8E4C7F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81000"/>
            <a:ext cx="60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0.5</a:t>
            </a:r>
            <a:r>
              <a:rPr lang="en-US" altLang="en-US" sz="1400">
                <a:latin typeface="Algerian" panose="04020705040A02060702" pitchFamily="82" charset="0"/>
              </a:rPr>
              <a:t>∆</a:t>
            </a:r>
            <a:endParaRPr lang="en-US" altLang="en-US" sz="1400"/>
          </a:p>
        </p:txBody>
      </p:sp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0D4BA274-A14F-4AAB-B230-C9FB887973BD}"/>
              </a:ext>
            </a:extLst>
          </p:cNvPr>
          <p:cNvGraphicFramePr>
            <a:graphicFrameLocks noGrp="1"/>
          </p:cNvGraphicFramePr>
          <p:nvPr/>
        </p:nvGraphicFramePr>
        <p:xfrm>
          <a:off x="3276600" y="4495800"/>
          <a:ext cx="5283200" cy="517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1</a:t>
                      </a:r>
                      <a:r>
                        <a:rPr lang="en-US" sz="1400" b="1" spc="-150" baseline="30000" dirty="0"/>
                        <a:t>st</a:t>
                      </a:r>
                      <a:endParaRPr lang="en-US" sz="1400" b="1" spc="-150" dirty="0"/>
                    </a:p>
                    <a:p>
                      <a:pPr algn="ctr"/>
                      <a:r>
                        <a:rPr lang="en-US" sz="1400" b="1" spc="-150" dirty="0" err="1"/>
                        <a:t>Cyc</a:t>
                      </a:r>
                      <a:endParaRPr lang="en-US" sz="1400" b="1" spc="-150" dirty="0">
                        <a:solidFill>
                          <a:schemeClr val="bg1"/>
                        </a:solidFill>
                      </a:endParaRP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FEM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-35.84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---------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-35.84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-6.65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50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-7.51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50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-10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-32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-8</a:t>
                      </a:r>
                    </a:p>
                  </a:txBody>
                  <a:tcPr marT="45523" marB="455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150" dirty="0"/>
                        <a:t>-32</a:t>
                      </a:r>
                    </a:p>
                    <a:p>
                      <a:pPr algn="ctr"/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32</a:t>
                      </a:r>
                    </a:p>
                  </a:txBody>
                  <a:tcPr marT="45523" marB="455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8" name="TextBox 57">
            <a:extLst>
              <a:ext uri="{FF2B5EF4-FFF2-40B4-BE49-F238E27FC236}">
                <a16:creationId xmlns:a16="http://schemas.microsoft.com/office/drawing/2014/main" id="{7F65261C-CE77-428F-B736-41EF97999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286000"/>
            <a:ext cx="297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F</a:t>
            </a:r>
            <a:r>
              <a:rPr lang="en-US" altLang="en-US" sz="1800" baseline="-25000">
                <a:solidFill>
                  <a:srgbClr val="FF33CC"/>
                </a:solidFill>
              </a:rPr>
              <a:t>BC</a:t>
            </a:r>
            <a:r>
              <a:rPr lang="en-US" altLang="en-US" sz="1800">
                <a:solidFill>
                  <a:srgbClr val="FF33CC"/>
                </a:solidFill>
              </a:rPr>
              <a:t>=F</a:t>
            </a:r>
            <a:r>
              <a:rPr lang="en-US" altLang="en-US" sz="1800" baseline="-25000">
                <a:solidFill>
                  <a:srgbClr val="FF33CC"/>
                </a:solidFill>
              </a:rPr>
              <a:t>CB</a:t>
            </a:r>
            <a:r>
              <a:rPr lang="en-US" altLang="en-US" sz="1800">
                <a:solidFill>
                  <a:srgbClr val="FF33CC"/>
                </a:solidFill>
              </a:rPr>
              <a:t>= 6EI(1.25</a:t>
            </a:r>
            <a:r>
              <a:rPr lang="en-US" altLang="en-US" sz="1800">
                <a:solidFill>
                  <a:srgbClr val="FF33CC"/>
                </a:solidFill>
                <a:latin typeface="Algerian" panose="04020705040A02060702" pitchFamily="82" charset="0"/>
              </a:rPr>
              <a:t>∆</a:t>
            </a:r>
            <a:r>
              <a:rPr lang="en-US" altLang="en-US" sz="180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)/L</a:t>
            </a:r>
            <a:r>
              <a:rPr lang="en-US" altLang="en-US" sz="1800" baseline="3000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1800">
                <a:solidFill>
                  <a:srgbClr val="FF33CC"/>
                </a:solidFill>
              </a:rPr>
              <a:t> = 50kft</a:t>
            </a:r>
            <a:endParaRPr lang="en-US" altLang="en-US" sz="1800" baseline="3000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55DF56C-1480-4607-9F19-4D2D0A77DE58}"/>
              </a:ext>
            </a:extLst>
          </p:cNvPr>
          <p:cNvCxnSpPr/>
          <p:nvPr/>
        </p:nvCxnSpPr>
        <p:spPr>
          <a:xfrm rot="10800000" flipV="1">
            <a:off x="3684588" y="928688"/>
            <a:ext cx="27463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9" grpId="0"/>
      <p:bldP spid="55" grpId="0"/>
      <p:bldP spid="56" grpId="0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>
            <a:extLst>
              <a:ext uri="{FF2B5EF4-FFF2-40B4-BE49-F238E27FC236}">
                <a16:creationId xmlns:a16="http://schemas.microsoft.com/office/drawing/2014/main" id="{2583F5DC-8E56-4AFD-BEF8-65347E0763FE}"/>
              </a:ext>
            </a:extLst>
          </p:cNvPr>
          <p:cNvGrpSpPr>
            <a:grpSpLocks/>
          </p:cNvGrpSpPr>
          <p:nvPr/>
        </p:nvGrpSpPr>
        <p:grpSpPr bwMode="auto">
          <a:xfrm>
            <a:off x="1392238" y="598488"/>
            <a:ext cx="1524000" cy="631825"/>
            <a:chOff x="1393025" y="1970304"/>
            <a:chExt cx="1523849" cy="631571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4E49774A-F130-40B9-82E0-DECD6C65680A}"/>
                </a:ext>
              </a:extLst>
            </p:cNvPr>
            <p:cNvSpPr/>
            <p:nvPr/>
          </p:nvSpPr>
          <p:spPr>
            <a:xfrm rot="13654785" flipV="1">
              <a:off x="2341558" y="2026559"/>
              <a:ext cx="631571" cy="519062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471F42E6-D2F2-4DE7-9BA3-179D993A746F}"/>
                </a:ext>
              </a:extLst>
            </p:cNvPr>
            <p:cNvSpPr/>
            <p:nvPr/>
          </p:nvSpPr>
          <p:spPr>
            <a:xfrm rot="3214353" flipV="1">
              <a:off x="1336769" y="2026560"/>
              <a:ext cx="631571" cy="519061"/>
            </a:xfrm>
            <a:prstGeom prst="arc">
              <a:avLst>
                <a:gd name="adj1" fmla="val 10812104"/>
                <a:gd name="adj2" fmla="val 16550491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" name="Group 40">
            <a:extLst>
              <a:ext uri="{FF2B5EF4-FFF2-40B4-BE49-F238E27FC236}">
                <a16:creationId xmlns:a16="http://schemas.microsoft.com/office/drawing/2014/main" id="{2D585F5A-8B3C-4DEC-A7A7-1BE216022F8A}"/>
              </a:ext>
            </a:extLst>
          </p:cNvPr>
          <p:cNvGrpSpPr>
            <a:grpSpLocks/>
          </p:cNvGrpSpPr>
          <p:nvPr/>
        </p:nvGrpSpPr>
        <p:grpSpPr bwMode="auto">
          <a:xfrm>
            <a:off x="1106488" y="152400"/>
            <a:ext cx="2416175" cy="379413"/>
            <a:chOff x="1106773" y="1524000"/>
            <a:chExt cx="2415309" cy="379591"/>
          </a:xfrm>
        </p:grpSpPr>
        <p:sp>
          <p:nvSpPr>
            <p:cNvPr id="9348" name="TextBox 23">
              <a:extLst>
                <a:ext uri="{FF2B5EF4-FFF2-40B4-BE49-F238E27FC236}">
                  <a16:creationId xmlns:a16="http://schemas.microsoft.com/office/drawing/2014/main" id="{B771A236-11BF-4206-B99C-4C87C5490C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1524000"/>
              <a:ext cx="855082" cy="379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3.37</a:t>
              </a:r>
            </a:p>
          </p:txBody>
        </p:sp>
        <p:sp>
          <p:nvSpPr>
            <p:cNvPr id="9349" name="TextBox 24">
              <a:extLst>
                <a:ext uri="{FF2B5EF4-FFF2-40B4-BE49-F238E27FC236}">
                  <a16:creationId xmlns:a16="http://schemas.microsoft.com/office/drawing/2014/main" id="{E2B896BC-D44E-4162-9BCF-18084D32D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773" y="1524000"/>
              <a:ext cx="722027" cy="36933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3.37</a:t>
              </a:r>
            </a:p>
          </p:txBody>
        </p:sp>
      </p:grpSp>
      <p:grpSp>
        <p:nvGrpSpPr>
          <p:cNvPr id="4" name="Group 39">
            <a:extLst>
              <a:ext uri="{FF2B5EF4-FFF2-40B4-BE49-F238E27FC236}">
                <a16:creationId xmlns:a16="http://schemas.microsoft.com/office/drawing/2014/main" id="{5557A2CE-5B65-4CC3-9D35-80F3D7E7FC95}"/>
              </a:ext>
            </a:extLst>
          </p:cNvPr>
          <p:cNvGrpSpPr>
            <a:grpSpLocks/>
          </p:cNvGrpSpPr>
          <p:nvPr/>
        </p:nvGrpSpPr>
        <p:grpSpPr bwMode="auto">
          <a:xfrm>
            <a:off x="1022350" y="457200"/>
            <a:ext cx="2349500" cy="817563"/>
            <a:chOff x="1022753" y="1828800"/>
            <a:chExt cx="2348304" cy="81812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2FFF090-13BA-49B7-B14B-EAFECC0C8710}"/>
                </a:ext>
              </a:extLst>
            </p:cNvPr>
            <p:cNvCxnSpPr/>
            <p:nvPr/>
          </p:nvCxnSpPr>
          <p:spPr>
            <a:xfrm>
              <a:off x="1443227" y="2264072"/>
              <a:ext cx="1442302" cy="15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42" name="TextBox 8">
              <a:extLst>
                <a:ext uri="{FF2B5EF4-FFF2-40B4-BE49-F238E27FC236}">
                  <a16:creationId xmlns:a16="http://schemas.microsoft.com/office/drawing/2014/main" id="{FC913B79-6768-41C4-8E28-A1E061B9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8815" y="2248480"/>
              <a:ext cx="274801" cy="398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9343" name="TextBox 9">
              <a:extLst>
                <a:ext uri="{FF2B5EF4-FFF2-40B4-BE49-F238E27FC236}">
                  <a16:creationId xmlns:a16="http://schemas.microsoft.com/office/drawing/2014/main" id="{353EFC72-4F6E-4758-A0CA-E9E07038C5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5693" y="2112212"/>
              <a:ext cx="274801" cy="398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99E11293-62BB-4FEB-BCE8-9427CE34A0B4}"/>
                </a:ext>
              </a:extLst>
            </p:cNvPr>
            <p:cNvCxnSpPr>
              <a:stCxn id="9342" idx="3"/>
            </p:cNvCxnSpPr>
            <p:nvPr/>
          </p:nvCxnSpPr>
          <p:spPr>
            <a:xfrm flipH="1" flipV="1">
              <a:off x="1473373" y="1860572"/>
              <a:ext cx="0" cy="587776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6FD3FBE-4696-4E6E-9EDC-42D7A251BB83}"/>
                </a:ext>
              </a:extLst>
            </p:cNvPr>
            <p:cNvCxnSpPr/>
            <p:nvPr/>
          </p:nvCxnSpPr>
          <p:spPr>
            <a:xfrm rot="16200000" flipV="1">
              <a:off x="2476548" y="2171140"/>
              <a:ext cx="684680" cy="0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F4BE8577-D14A-44A3-BE59-597F591F5B33}"/>
                </a:ext>
              </a:extLst>
            </p:cNvPr>
            <p:cNvCxnSpPr/>
            <p:nvPr/>
          </p:nvCxnSpPr>
          <p:spPr>
            <a:xfrm rot="10800000">
              <a:off x="3077519" y="2291078"/>
              <a:ext cx="293538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A482FA66-C9A0-4174-BAAB-765D0F2CABAB}"/>
                </a:ext>
              </a:extLst>
            </p:cNvPr>
            <p:cNvCxnSpPr/>
            <p:nvPr/>
          </p:nvCxnSpPr>
          <p:spPr>
            <a:xfrm>
              <a:off x="1022753" y="2291078"/>
              <a:ext cx="334792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43">
            <a:extLst>
              <a:ext uri="{FF2B5EF4-FFF2-40B4-BE49-F238E27FC236}">
                <a16:creationId xmlns:a16="http://schemas.microsoft.com/office/drawing/2014/main" id="{55884993-E3D3-416C-9987-AA859132030A}"/>
              </a:ext>
            </a:extLst>
          </p:cNvPr>
          <p:cNvGrpSpPr>
            <a:grpSpLocks/>
          </p:cNvGrpSpPr>
          <p:nvPr/>
        </p:nvGrpSpPr>
        <p:grpSpPr bwMode="auto">
          <a:xfrm>
            <a:off x="3495675" y="609600"/>
            <a:ext cx="1152525" cy="347663"/>
            <a:chOff x="3496386" y="1981200"/>
            <a:chExt cx="1151814" cy="347958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751EB4E4-330B-490A-9B8D-95DD1A92BE53}"/>
                </a:ext>
              </a:extLst>
            </p:cNvPr>
            <p:cNvCxnSpPr>
              <a:endCxn id="9340" idx="2"/>
            </p:cNvCxnSpPr>
            <p:nvPr/>
          </p:nvCxnSpPr>
          <p:spPr>
            <a:xfrm>
              <a:off x="3496386" y="2302147"/>
              <a:ext cx="625089" cy="0"/>
            </a:xfrm>
            <a:prstGeom prst="straightConnector1">
              <a:avLst/>
            </a:prstGeom>
            <a:ln w="28575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40" name="TextBox 35">
              <a:extLst>
                <a:ext uri="{FF2B5EF4-FFF2-40B4-BE49-F238E27FC236}">
                  <a16:creationId xmlns:a16="http://schemas.microsoft.com/office/drawing/2014/main" id="{9D85EAB2-9A97-44FA-B672-3604CF15BA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5354" y="1981200"/>
              <a:ext cx="1052846" cy="347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CJF=9.58</a:t>
              </a: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B19724DF-00B5-4223-85C5-5F667D932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00" y="3475038"/>
            <a:ext cx="1443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Z= 0.332</a:t>
            </a:r>
          </a:p>
        </p:txBody>
      </p:sp>
      <p:grpSp>
        <p:nvGrpSpPr>
          <p:cNvPr id="9" name="Group 42">
            <a:extLst>
              <a:ext uri="{FF2B5EF4-FFF2-40B4-BE49-F238E27FC236}">
                <a16:creationId xmlns:a16="http://schemas.microsoft.com/office/drawing/2014/main" id="{B9EAC319-32B7-4C91-8395-A0BABFAD7873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106488"/>
            <a:ext cx="3886200" cy="2017712"/>
            <a:chOff x="304800" y="2478877"/>
            <a:chExt cx="3886200" cy="2016923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1F72245E-4618-44BF-945C-A02DA4F3C1B3}"/>
                </a:ext>
              </a:extLst>
            </p:cNvPr>
            <p:cNvSpPr/>
            <p:nvPr/>
          </p:nvSpPr>
          <p:spPr>
            <a:xfrm rot="19757923" flipV="1">
              <a:off x="346075" y="3730924"/>
              <a:ext cx="900113" cy="739486"/>
            </a:xfrm>
            <a:prstGeom prst="arc">
              <a:avLst>
                <a:gd name="adj1" fmla="val 10812104"/>
                <a:gd name="adj2" fmla="val 16002823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7B314CD-FE0E-41D3-A64D-8DB3D6900A44}"/>
                </a:ext>
              </a:extLst>
            </p:cNvPr>
            <p:cNvCxnSpPr/>
            <p:nvPr/>
          </p:nvCxnSpPr>
          <p:spPr>
            <a:xfrm rot="5400000">
              <a:off x="63012" y="3449158"/>
              <a:ext cx="1561489" cy="48101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4286D58-BDB3-4032-AEE6-AEA3284F51D7}"/>
                </a:ext>
              </a:extLst>
            </p:cNvPr>
            <p:cNvCxnSpPr/>
            <p:nvPr/>
          </p:nvCxnSpPr>
          <p:spPr>
            <a:xfrm rot="16200000" flipH="1">
              <a:off x="2716518" y="3254713"/>
              <a:ext cx="1561489" cy="755650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27" name="TextBox 7">
              <a:extLst>
                <a:ext uri="{FF2B5EF4-FFF2-40B4-BE49-F238E27FC236}">
                  <a16:creationId xmlns:a16="http://schemas.microsoft.com/office/drawing/2014/main" id="{DD8BC5BA-8DCB-4945-AE9B-23DC58990B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4035084"/>
              <a:ext cx="274801" cy="398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9328" name="TextBox 10">
              <a:extLst>
                <a:ext uri="{FF2B5EF4-FFF2-40B4-BE49-F238E27FC236}">
                  <a16:creationId xmlns:a16="http://schemas.microsoft.com/office/drawing/2014/main" id="{5E7B26A8-AC5A-400E-8C13-D389A0B4BD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6199" y="4097359"/>
              <a:ext cx="274801" cy="398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98204618-83D1-41FF-ADE1-A344024D1B14}"/>
                </a:ext>
              </a:extLst>
            </p:cNvPr>
            <p:cNvSpPr/>
            <p:nvPr/>
          </p:nvSpPr>
          <p:spPr>
            <a:xfrm rot="8139985" flipV="1">
              <a:off x="773113" y="2924790"/>
              <a:ext cx="587375" cy="525258"/>
            </a:xfrm>
            <a:prstGeom prst="arc">
              <a:avLst>
                <a:gd name="adj1" fmla="val 9727748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38021DB-96CB-404C-AF20-A48266C2590F}"/>
                </a:ext>
              </a:extLst>
            </p:cNvPr>
            <p:cNvCxnSpPr/>
            <p:nvPr/>
          </p:nvCxnSpPr>
          <p:spPr>
            <a:xfrm rot="5400000">
              <a:off x="877167" y="2727223"/>
              <a:ext cx="374503" cy="1588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05F96DDD-DA79-4357-B90F-C2A933DD11CE}"/>
                </a:ext>
              </a:extLst>
            </p:cNvPr>
            <p:cNvCxnSpPr/>
            <p:nvPr/>
          </p:nvCxnSpPr>
          <p:spPr>
            <a:xfrm rot="5400000">
              <a:off x="2932980" y="2665335"/>
              <a:ext cx="372916" cy="0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Arc 27">
              <a:extLst>
                <a:ext uri="{FF2B5EF4-FFF2-40B4-BE49-F238E27FC236}">
                  <a16:creationId xmlns:a16="http://schemas.microsoft.com/office/drawing/2014/main" id="{03B7DBE5-9D6F-4D9F-BEE8-E997F5EA669A}"/>
                </a:ext>
              </a:extLst>
            </p:cNvPr>
            <p:cNvSpPr/>
            <p:nvPr/>
          </p:nvSpPr>
          <p:spPr>
            <a:xfrm rot="7768734" flipV="1">
              <a:off x="2903653" y="2924687"/>
              <a:ext cx="585558" cy="525463"/>
            </a:xfrm>
            <a:prstGeom prst="arc">
              <a:avLst>
                <a:gd name="adj1" fmla="val 11414081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8302A5F2-5C01-4BF0-96D0-572C87598AF7}"/>
                </a:ext>
              </a:extLst>
            </p:cNvPr>
            <p:cNvCxnSpPr/>
            <p:nvPr/>
          </p:nvCxnSpPr>
          <p:spPr>
            <a:xfrm>
              <a:off x="2951163" y="2851793"/>
              <a:ext cx="503237" cy="1587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FD1FB82-578B-4C8C-91B2-1913CA9EE4B3}"/>
                </a:ext>
              </a:extLst>
            </p:cNvPr>
            <p:cNvCxnSpPr/>
            <p:nvPr/>
          </p:nvCxnSpPr>
          <p:spPr>
            <a:xfrm rot="10800000">
              <a:off x="646113" y="2913682"/>
              <a:ext cx="544512" cy="1586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35" name="TextBox 30">
              <a:extLst>
                <a:ext uri="{FF2B5EF4-FFF2-40B4-BE49-F238E27FC236}">
                  <a16:creationId xmlns:a16="http://schemas.microsoft.com/office/drawing/2014/main" id="{C7930963-C340-40BB-8864-37B7256C2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2990" y="2727324"/>
              <a:ext cx="77800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3.97</a:t>
              </a:r>
            </a:p>
          </p:txBody>
        </p:sp>
        <p:sp>
          <p:nvSpPr>
            <p:cNvPr id="9336" name="TextBox 31">
              <a:extLst>
                <a:ext uri="{FF2B5EF4-FFF2-40B4-BE49-F238E27FC236}">
                  <a16:creationId xmlns:a16="http://schemas.microsoft.com/office/drawing/2014/main" id="{7A0AA96A-8238-4AE6-96A7-2278A68F7E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2664023"/>
              <a:ext cx="5549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5.61</a:t>
              </a:r>
            </a:p>
          </p:txBody>
        </p:sp>
        <p:sp>
          <p:nvSpPr>
            <p:cNvPr id="9337" name="TextBox 36">
              <a:extLst>
                <a:ext uri="{FF2B5EF4-FFF2-40B4-BE49-F238E27FC236}">
                  <a16:creationId xmlns:a16="http://schemas.microsoft.com/office/drawing/2014/main" id="{ECF81790-2C2B-43CA-9BEB-C4A6857389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0599" y="2895600"/>
              <a:ext cx="27480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9338" name="TextBox 37">
              <a:extLst>
                <a:ext uri="{FF2B5EF4-FFF2-40B4-BE49-F238E27FC236}">
                  <a16:creationId xmlns:a16="http://schemas.microsoft.com/office/drawing/2014/main" id="{D3D2C0F6-BCC2-4566-A68D-97DFD04DD5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7999" y="2590800"/>
              <a:ext cx="27480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</p:grpSp>
      <p:graphicFrame>
        <p:nvGraphicFramePr>
          <p:cNvPr id="46" name="Content Placeholder 5">
            <a:extLst>
              <a:ext uri="{FF2B5EF4-FFF2-40B4-BE49-F238E27FC236}">
                <a16:creationId xmlns:a16="http://schemas.microsoft.com/office/drawing/2014/main" id="{8F3751D9-3058-4586-A0FA-E19B0AAC609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505200" y="3429000"/>
          <a:ext cx="52832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/>
                      <a:endParaRPr lang="en-US" sz="1400" b="1" spc="-1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400" spc="-150" dirty="0"/>
                        <a:t>Joint</a:t>
                      </a:r>
                      <a:endParaRPr lang="en-US" sz="1400" b="1" spc="-1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400" spc="-150" dirty="0"/>
                        <a:t>A</a:t>
                      </a:r>
                      <a:endParaRPr lang="en-US" sz="1400" b="1" spc="-1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400" spc="-150" dirty="0"/>
                        <a:t>B</a:t>
                      </a:r>
                      <a:endParaRPr lang="en-US" sz="1400" b="1" spc="-1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400" spc="-150" dirty="0"/>
                        <a:t>C</a:t>
                      </a:r>
                      <a:endParaRPr lang="en-US" sz="1400" b="1" spc="-1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400" spc="-150" dirty="0"/>
                        <a:t>D</a:t>
                      </a:r>
                      <a:endParaRPr lang="en-US" sz="1400" b="1" spc="-1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spc="-1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spc="-150" dirty="0"/>
                        <a:t>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pc="-150" dirty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pc="-150" dirty="0"/>
                        <a:t>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pc="-150" dirty="0"/>
                        <a:t>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pc="-150" dirty="0"/>
                        <a:t>CB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pc="-150" dirty="0"/>
                        <a:t>CD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pc="-150" dirty="0"/>
                        <a:t>DC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spc="-1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-38.53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38.53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28.85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-28.85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150" dirty="0">
                          <a:solidFill>
                            <a:srgbClr val="FF0000"/>
                          </a:solidFill>
                        </a:rPr>
                        <a:t>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spc="-1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spc="-15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spc="-150" dirty="0"/>
                        <a:t>Z=0.332</a:t>
                      </a:r>
                      <a:endParaRPr lang="en-US" sz="1800" b="1" spc="-15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spc="-15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400" spc="-150" dirty="0"/>
                        <a:t>Z x second</a:t>
                      </a:r>
                      <a:r>
                        <a:rPr lang="en-US" sz="1400" spc="-150" baseline="0" dirty="0"/>
                        <a:t>  balance</a:t>
                      </a:r>
                      <a:endParaRPr lang="en-US" sz="1400" spc="-1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-13.28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-12.79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12.79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9.58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-9.58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50" dirty="0">
                          <a:solidFill>
                            <a:srgbClr val="FF0000"/>
                          </a:solidFill>
                        </a:rPr>
                        <a:t>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1840988A-5D52-4A9D-9FA0-34A288681353}"/>
              </a:ext>
            </a:extLst>
          </p:cNvPr>
          <p:cNvGraphicFramePr>
            <a:graphicFrameLocks noGrp="1"/>
          </p:cNvGraphicFramePr>
          <p:nvPr/>
        </p:nvGraphicFramePr>
        <p:xfrm>
          <a:off x="3505200" y="5286375"/>
          <a:ext cx="5283200" cy="828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5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Moment form first balance</a:t>
                      </a:r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-20.04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-42.43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42.43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-35.17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35.17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00</a:t>
                      </a:r>
                    </a:p>
                  </a:txBody>
                  <a:tcPr marT="45755" marB="4575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124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3333FF"/>
                          </a:solidFill>
                        </a:rPr>
                        <a:t>Final moment</a:t>
                      </a:r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-43.32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-55.22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55.22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-25.59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25.59</a:t>
                      </a:r>
                    </a:p>
                  </a:txBody>
                  <a:tcPr marT="45755" marB="4575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50" dirty="0">
                          <a:solidFill>
                            <a:srgbClr val="3333FF"/>
                          </a:solidFill>
                        </a:rPr>
                        <a:t>00</a:t>
                      </a:r>
                    </a:p>
                  </a:txBody>
                  <a:tcPr marT="45755" marB="4575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" name="Content Placeholder 3">
            <a:extLst>
              <a:ext uri="{FF2B5EF4-FFF2-40B4-BE49-F238E27FC236}">
                <a16:creationId xmlns:a16="http://schemas.microsoft.com/office/drawing/2014/main" id="{73AEE14A-14A3-4C2B-9E7A-C46C67AA5A76}"/>
              </a:ext>
            </a:extLst>
          </p:cNvPr>
          <p:cNvGraphicFramePr>
            <a:graphicFrameLocks/>
          </p:cNvGraphicFramePr>
          <p:nvPr/>
        </p:nvGraphicFramePr>
        <p:xfrm>
          <a:off x="3505200" y="76200"/>
          <a:ext cx="52832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-38.53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38.53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28.85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-28.85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16F84F13-06E7-42D0-95F7-4FDC58B79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172200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Assignment No. 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3">
            <a:extLst>
              <a:ext uri="{FF2B5EF4-FFF2-40B4-BE49-F238E27FC236}">
                <a16:creationId xmlns:a16="http://schemas.microsoft.com/office/drawing/2014/main" id="{2997DD00-918E-4B86-BFA7-0637B300B74C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1066800"/>
            <a:ext cx="3581400" cy="2655888"/>
            <a:chOff x="2667000" y="1066800"/>
            <a:chExt cx="3581400" cy="2655332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45A4A099-1CBD-4DBF-97B8-38F65ADF95CC}"/>
                </a:ext>
              </a:extLst>
            </p:cNvPr>
            <p:cNvCxnSpPr/>
            <p:nvPr/>
          </p:nvCxnSpPr>
          <p:spPr>
            <a:xfrm rot="5400000">
              <a:off x="2515546" y="2132527"/>
              <a:ext cx="1447497" cy="5349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C0CCA76-B0DB-4F25-8F3F-1DC3B73385C6}"/>
                </a:ext>
              </a:extLst>
            </p:cNvPr>
            <p:cNvCxnSpPr/>
            <p:nvPr/>
          </p:nvCxnSpPr>
          <p:spPr>
            <a:xfrm>
              <a:off x="2971800" y="1676272"/>
              <a:ext cx="2133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AF9CF0E-F61F-4B19-913C-D9B3401BE0FA}"/>
                </a:ext>
              </a:extLst>
            </p:cNvPr>
            <p:cNvCxnSpPr/>
            <p:nvPr/>
          </p:nvCxnSpPr>
          <p:spPr>
            <a:xfrm rot="16200000" flipH="1">
              <a:off x="4801546" y="1981715"/>
              <a:ext cx="1447497" cy="836612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E87C448-908F-4614-821B-EFAA7ED8C07B}"/>
                </a:ext>
              </a:extLst>
            </p:cNvPr>
            <p:cNvCxnSpPr/>
            <p:nvPr/>
          </p:nvCxnSpPr>
          <p:spPr>
            <a:xfrm>
              <a:off x="2819400" y="3123769"/>
              <a:ext cx="3048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48" name="TextBox 7">
              <a:extLst>
                <a:ext uri="{FF2B5EF4-FFF2-40B4-BE49-F238E27FC236}">
                  <a16:creationId xmlns:a16="http://schemas.microsoft.com/office/drawing/2014/main" id="{7F9D7F06-9A66-4CFB-A2A1-0883045F91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28194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10249" name="TextBox 8">
              <a:extLst>
                <a:ext uri="{FF2B5EF4-FFF2-40B4-BE49-F238E27FC236}">
                  <a16:creationId xmlns:a16="http://schemas.microsoft.com/office/drawing/2014/main" id="{80481F2A-78B6-4843-9383-406B7D867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16002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10250" name="TextBox 9">
              <a:extLst>
                <a:ext uri="{FF2B5EF4-FFF2-40B4-BE49-F238E27FC236}">
                  <a16:creationId xmlns:a16="http://schemas.microsoft.com/office/drawing/2014/main" id="{8B769723-85CD-4460-9948-4FDA1F15DB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15356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10251" name="TextBox 10">
              <a:extLst>
                <a:ext uri="{FF2B5EF4-FFF2-40B4-BE49-F238E27FC236}">
                  <a16:creationId xmlns:a16="http://schemas.microsoft.com/office/drawing/2014/main" id="{D659ECB0-0A74-489C-A14C-2DC4E22429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28194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E</a:t>
              </a:r>
            </a:p>
          </p:txBody>
        </p:sp>
        <p:sp>
          <p:nvSpPr>
            <p:cNvPr id="10252" name="TextBox 11">
              <a:extLst>
                <a:ext uri="{FF2B5EF4-FFF2-40B4-BE49-F238E27FC236}">
                  <a16:creationId xmlns:a16="http://schemas.microsoft.com/office/drawing/2014/main" id="{C88D802A-42E6-4F0D-9EC9-906F15A125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1676400"/>
              <a:ext cx="762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10253" name="TextBox 12">
              <a:extLst>
                <a:ext uri="{FF2B5EF4-FFF2-40B4-BE49-F238E27FC236}">
                  <a16:creationId xmlns:a16="http://schemas.microsoft.com/office/drawing/2014/main" id="{A0EB9F9B-FBA7-4220-BBE5-FBDC453DD4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22098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10254" name="TextBox 13">
              <a:extLst>
                <a:ext uri="{FF2B5EF4-FFF2-40B4-BE49-F238E27FC236}">
                  <a16:creationId xmlns:a16="http://schemas.microsoft.com/office/drawing/2014/main" id="{44E5E2FA-957C-489D-A56F-D4152B96F0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2209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10255" name="TextBox 14">
              <a:extLst>
                <a:ext uri="{FF2B5EF4-FFF2-40B4-BE49-F238E27FC236}">
                  <a16:creationId xmlns:a16="http://schemas.microsoft.com/office/drawing/2014/main" id="{537CFB7A-01B4-4D90-A046-36CCFE4CD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000" y="1066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P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6A73DFC-660B-4E12-90AE-EE936BA23318}"/>
                </a:ext>
              </a:extLst>
            </p:cNvPr>
            <p:cNvCxnSpPr/>
            <p:nvPr/>
          </p:nvCxnSpPr>
          <p:spPr>
            <a:xfrm rot="5400000">
              <a:off x="3162453" y="2400021"/>
              <a:ext cx="1447497" cy="3175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57" name="TextBox 16">
              <a:extLst>
                <a:ext uri="{FF2B5EF4-FFF2-40B4-BE49-F238E27FC236}">
                  <a16:creationId xmlns:a16="http://schemas.microsoft.com/office/drawing/2014/main" id="{AE1AAC95-5407-4112-9832-1765951C1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22860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25ft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FD9AB97-7387-4A1D-BDEA-1E2439BE4566}"/>
                </a:ext>
              </a:extLst>
            </p:cNvPr>
            <p:cNvCxnSpPr/>
            <p:nvPr/>
          </p:nvCxnSpPr>
          <p:spPr>
            <a:xfrm>
              <a:off x="2971800" y="3352321"/>
              <a:ext cx="2971800" cy="1588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59" name="TextBox 18">
              <a:extLst>
                <a:ext uri="{FF2B5EF4-FFF2-40B4-BE49-F238E27FC236}">
                  <a16:creationId xmlns:a16="http://schemas.microsoft.com/office/drawing/2014/main" id="{11083220-9FE5-45FB-AB7E-B76B9CA9E4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30480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20ft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FCB0B68-B194-4B5D-83E7-EC7D41B83493}"/>
                </a:ext>
              </a:extLst>
            </p:cNvPr>
            <p:cNvCxnSpPr/>
            <p:nvPr/>
          </p:nvCxnSpPr>
          <p:spPr>
            <a:xfrm>
              <a:off x="3775075" y="3123769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9FBEF62-ECA7-434F-929E-F2C2845F5C2B}"/>
                </a:ext>
              </a:extLst>
            </p:cNvPr>
            <p:cNvCxnSpPr/>
            <p:nvPr/>
          </p:nvCxnSpPr>
          <p:spPr>
            <a:xfrm rot="5400000">
              <a:off x="3429017" y="3352321"/>
              <a:ext cx="152368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44A785D-E166-4A72-912C-941F1A9D254C}"/>
                </a:ext>
              </a:extLst>
            </p:cNvPr>
            <p:cNvCxnSpPr/>
            <p:nvPr/>
          </p:nvCxnSpPr>
          <p:spPr>
            <a:xfrm rot="5400000">
              <a:off x="5029217" y="3352321"/>
              <a:ext cx="152368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0883DCE-9784-4BAA-B2B3-C2BB0A4D1DD8}"/>
                </a:ext>
              </a:extLst>
            </p:cNvPr>
            <p:cNvCxnSpPr/>
            <p:nvPr/>
          </p:nvCxnSpPr>
          <p:spPr>
            <a:xfrm rot="5400000">
              <a:off x="2857525" y="3390413"/>
              <a:ext cx="228552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5298AC4-741E-4F8B-AD71-A60961E0406E}"/>
                </a:ext>
              </a:extLst>
            </p:cNvPr>
            <p:cNvCxnSpPr/>
            <p:nvPr/>
          </p:nvCxnSpPr>
          <p:spPr>
            <a:xfrm rot="5400000">
              <a:off x="5829325" y="3390413"/>
              <a:ext cx="228552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65" name="TextBox 25">
              <a:extLst>
                <a:ext uri="{FF2B5EF4-FFF2-40B4-BE49-F238E27FC236}">
                  <a16:creationId xmlns:a16="http://schemas.microsoft.com/office/drawing/2014/main" id="{49C2C98B-84A6-4861-B13B-C7FC91CA52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0" y="32766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10ft</a:t>
              </a:r>
            </a:p>
          </p:txBody>
        </p:sp>
        <p:sp>
          <p:nvSpPr>
            <p:cNvPr id="10266" name="TextBox 26">
              <a:extLst>
                <a:ext uri="{FF2B5EF4-FFF2-40B4-BE49-F238E27FC236}">
                  <a16:creationId xmlns:a16="http://schemas.microsoft.com/office/drawing/2014/main" id="{069E793B-3B3F-448A-9BF9-F0D2959F44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33528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10ft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4ABC415-2ABB-498A-A546-FB452EE8949A}"/>
                </a:ext>
              </a:extLst>
            </p:cNvPr>
            <p:cNvCxnSpPr/>
            <p:nvPr/>
          </p:nvCxnSpPr>
          <p:spPr>
            <a:xfrm>
              <a:off x="5743575" y="3123769"/>
              <a:ext cx="3048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D3E44235-07CB-4E6A-9425-1F1C61D8234E}"/>
                </a:ext>
              </a:extLst>
            </p:cNvPr>
            <p:cNvCxnSpPr/>
            <p:nvPr/>
          </p:nvCxnSpPr>
          <p:spPr>
            <a:xfrm rot="5400000">
              <a:off x="4268042" y="1448514"/>
              <a:ext cx="457104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11FA4F50-251F-45BE-9489-94156035437E}"/>
                </a:ext>
              </a:extLst>
            </p:cNvPr>
            <p:cNvCxnSpPr/>
            <p:nvPr/>
          </p:nvCxnSpPr>
          <p:spPr>
            <a:xfrm rot="5400000">
              <a:off x="2743249" y="1447720"/>
              <a:ext cx="457104" cy="31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70" name="TextBox 67">
              <a:extLst>
                <a:ext uri="{FF2B5EF4-FFF2-40B4-BE49-F238E27FC236}">
                  <a16:creationId xmlns:a16="http://schemas.microsoft.com/office/drawing/2014/main" id="{5DE1714B-9BEA-467F-8AD9-6DEF9A387A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114" y="10668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0271" name="TextBox 68">
              <a:extLst>
                <a:ext uri="{FF2B5EF4-FFF2-40B4-BE49-F238E27FC236}">
                  <a16:creationId xmlns:a16="http://schemas.microsoft.com/office/drawing/2014/main" id="{1A4532F3-ECF2-4303-A2DF-33E1E798CE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13716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8ft</a:t>
              </a:r>
            </a:p>
          </p:txBody>
        </p:sp>
        <p:sp>
          <p:nvSpPr>
            <p:cNvPr id="10272" name="TextBox 69">
              <a:extLst>
                <a:ext uri="{FF2B5EF4-FFF2-40B4-BE49-F238E27FC236}">
                  <a16:creationId xmlns:a16="http://schemas.microsoft.com/office/drawing/2014/main" id="{2A8DBA6A-6D03-4D46-98F7-3F8D463ECB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13716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6ft</a:t>
              </a:r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9630EB3-8109-4D0A-9C7B-A1981BF1D146}"/>
                </a:ext>
              </a:extLst>
            </p:cNvPr>
            <p:cNvCxnSpPr/>
            <p:nvPr/>
          </p:nvCxnSpPr>
          <p:spPr>
            <a:xfrm rot="5400000" flipH="1" flipV="1">
              <a:off x="3429017" y="1523904"/>
              <a:ext cx="152368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74" name="TextBox 72">
              <a:extLst>
                <a:ext uri="{FF2B5EF4-FFF2-40B4-BE49-F238E27FC236}">
                  <a16:creationId xmlns:a16="http://schemas.microsoft.com/office/drawing/2014/main" id="{3B88D9AE-854D-48C6-8C17-32A93C136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6002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CEE70D04-4E54-41E1-9A99-17C2D164C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28600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Assignment No. 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3262</TotalTime>
  <Words>833</Words>
  <Application>Microsoft Office PowerPoint</Application>
  <PresentationFormat>On-screen Show (4:3)</PresentationFormat>
  <Paragraphs>582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Arial</vt:lpstr>
      <vt:lpstr>Algerian</vt:lpstr>
      <vt:lpstr>Times New Roman</vt:lpstr>
      <vt:lpstr>Office Theme</vt:lpstr>
      <vt:lpstr>Problem no. 7</vt:lpstr>
      <vt:lpstr>PowerPoint Presentation</vt:lpstr>
      <vt:lpstr>PowerPoint Presentation</vt:lpstr>
      <vt:lpstr>PowerPoint Presentation</vt:lpstr>
      <vt:lpstr>Problem no. 8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Moment Distribution Method</dc:title>
  <dc:creator>DR. MD. KAMRUZZAMAN</dc:creator>
  <cp:lastModifiedBy>Rashadul Islam</cp:lastModifiedBy>
  <cp:revision>328</cp:revision>
  <dcterms:created xsi:type="dcterms:W3CDTF">2006-08-16T00:00:00Z</dcterms:created>
  <dcterms:modified xsi:type="dcterms:W3CDTF">2023-03-11T15:32:42Z</dcterms:modified>
</cp:coreProperties>
</file>